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aveSubsetFonts="1" autoCompressPictures="0">
  <p:sldMasterIdLst>
    <p:sldMasterId id="2147483660" r:id="rId1"/>
  </p:sldMasterIdLst>
  <p:notesMasterIdLst>
    <p:notesMasterId r:id="rId5"/>
  </p:notesMasterIdLst>
  <p:sldIdLst>
    <p:sldId id="262" r:id="rId2"/>
    <p:sldId id="257" r:id="rId3"/>
    <p:sldId id="261"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86"/>
    <p:restoredTop sz="94669"/>
  </p:normalViewPr>
  <p:slideViewPr>
    <p:cSldViewPr snapToGrid="0" snapToObjects="1">
      <p:cViewPr>
        <p:scale>
          <a:sx n="103" d="100"/>
          <a:sy n="103" d="100"/>
        </p:scale>
        <p:origin x="-2088"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BC002-D91C-7D47-B72F-76AFBB683C50}" type="datetimeFigureOut">
              <a:rPr lang="en-US" smtClean="0"/>
              <a:t>1/12/23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11305-C916-F042-A69F-7ED1F6CE215D}" type="slidenum">
              <a:rPr lang="en-US" smtClean="0"/>
              <a:t>‹#›</a:t>
            </a:fld>
            <a:endParaRPr lang="en-US"/>
          </a:p>
        </p:txBody>
      </p:sp>
    </p:spTree>
    <p:extLst>
      <p:ext uri="{BB962C8B-B14F-4D97-AF65-F5344CB8AC3E}">
        <p14:creationId xmlns:p14="http://schemas.microsoft.com/office/powerpoint/2010/main" val="3166435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11305-C916-F042-A69F-7ED1F6CE215D}" type="slidenum">
              <a:rPr lang="en-US" smtClean="0"/>
              <a:t>2</a:t>
            </a:fld>
            <a:endParaRPr lang="en-US"/>
          </a:p>
        </p:txBody>
      </p:sp>
    </p:spTree>
    <p:extLst>
      <p:ext uri="{BB962C8B-B14F-4D97-AF65-F5344CB8AC3E}">
        <p14:creationId xmlns:p14="http://schemas.microsoft.com/office/powerpoint/2010/main" val="2672582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07964C-6D11-8C43-9A08-D9D9A0503822}" type="datetime1">
              <a:rPr lang="en-GB" smtClean="0"/>
              <a:t>12/01/2023</a:t>
            </a:fld>
            <a:endParaRPr lang="en-US"/>
          </a:p>
        </p:txBody>
      </p:sp>
      <p:sp>
        <p:nvSpPr>
          <p:cNvPr id="5" name="Footer Placeholder 4"/>
          <p:cNvSpPr>
            <a:spLocks noGrp="1"/>
          </p:cNvSpPr>
          <p:nvPr>
            <p:ph type="ftr" sz="quarter" idx="11"/>
          </p:nvPr>
        </p:nvSpPr>
        <p:spPr/>
        <p:txBody>
          <a:bodyPr/>
          <a:lstStyle/>
          <a:p>
            <a:r>
              <a:rPr lang="en-US"/>
              <a:t>2011225- ECEY6006</a:t>
            </a:r>
          </a:p>
        </p:txBody>
      </p:sp>
      <p:sp>
        <p:nvSpPr>
          <p:cNvPr id="6" name="Slide Number Placeholder 5"/>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730567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40A31-C029-B043-855A-5DBCD67435C7}" type="datetime1">
              <a:rPr lang="en-GB" smtClean="0"/>
              <a:t>12/01/2023</a:t>
            </a:fld>
            <a:endParaRPr lang="en-US"/>
          </a:p>
        </p:txBody>
      </p:sp>
      <p:sp>
        <p:nvSpPr>
          <p:cNvPr id="5" name="Footer Placeholder 4"/>
          <p:cNvSpPr>
            <a:spLocks noGrp="1"/>
          </p:cNvSpPr>
          <p:nvPr>
            <p:ph type="ftr" sz="quarter" idx="11"/>
          </p:nvPr>
        </p:nvSpPr>
        <p:spPr/>
        <p:txBody>
          <a:bodyPr/>
          <a:lstStyle/>
          <a:p>
            <a:r>
              <a:rPr lang="en-US"/>
              <a:t>2011225- ECEY6006</a:t>
            </a:r>
          </a:p>
        </p:txBody>
      </p:sp>
      <p:sp>
        <p:nvSpPr>
          <p:cNvPr id="6" name="Slide Number Placeholder 5"/>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1553371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2D91C4-04D5-FC4A-8DDE-745194525FC0}" type="datetime1">
              <a:rPr lang="en-GB" smtClean="0"/>
              <a:t>12/01/2023</a:t>
            </a:fld>
            <a:endParaRPr lang="en-US"/>
          </a:p>
        </p:txBody>
      </p:sp>
      <p:sp>
        <p:nvSpPr>
          <p:cNvPr id="5" name="Footer Placeholder 4"/>
          <p:cNvSpPr>
            <a:spLocks noGrp="1"/>
          </p:cNvSpPr>
          <p:nvPr>
            <p:ph type="ftr" sz="quarter" idx="11"/>
          </p:nvPr>
        </p:nvSpPr>
        <p:spPr/>
        <p:txBody>
          <a:bodyPr/>
          <a:lstStyle/>
          <a:p>
            <a:r>
              <a:rPr lang="en-US"/>
              <a:t>2011225- ECEY6006</a:t>
            </a:r>
          </a:p>
        </p:txBody>
      </p:sp>
      <p:sp>
        <p:nvSpPr>
          <p:cNvPr id="6" name="Slide Number Placeholder 5"/>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384231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B11D28-7ACF-5141-BFCB-EF47E798D53A}" type="datetime1">
              <a:rPr lang="en-GB" smtClean="0"/>
              <a:t>12/01/2023</a:t>
            </a:fld>
            <a:endParaRPr lang="en-US"/>
          </a:p>
        </p:txBody>
      </p:sp>
      <p:sp>
        <p:nvSpPr>
          <p:cNvPr id="6" name="Footer Placeholder 5"/>
          <p:cNvSpPr>
            <a:spLocks noGrp="1"/>
          </p:cNvSpPr>
          <p:nvPr>
            <p:ph type="ftr" sz="quarter" idx="11"/>
          </p:nvPr>
        </p:nvSpPr>
        <p:spPr/>
        <p:txBody>
          <a:bodyPr/>
          <a:lstStyle/>
          <a:p>
            <a:r>
              <a:rPr lang="en-US"/>
              <a:t>2011225- ECEY6006</a:t>
            </a:r>
          </a:p>
        </p:txBody>
      </p:sp>
      <p:sp>
        <p:nvSpPr>
          <p:cNvPr id="7" name="Slide Number Placeholder 6"/>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758472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031467-0F85-B14A-81FD-AB3EE75D6C82}" type="datetime1">
              <a:rPr lang="en-GB" smtClean="0"/>
              <a:t>12/01/2023</a:t>
            </a:fld>
            <a:endParaRPr lang="en-US"/>
          </a:p>
        </p:txBody>
      </p:sp>
      <p:sp>
        <p:nvSpPr>
          <p:cNvPr id="8" name="Footer Placeholder 7"/>
          <p:cNvSpPr>
            <a:spLocks noGrp="1"/>
          </p:cNvSpPr>
          <p:nvPr>
            <p:ph type="ftr" sz="quarter" idx="11"/>
          </p:nvPr>
        </p:nvSpPr>
        <p:spPr/>
        <p:txBody>
          <a:bodyPr/>
          <a:lstStyle/>
          <a:p>
            <a:r>
              <a:rPr lang="en-US"/>
              <a:t>2011225- ECEY6006</a:t>
            </a:r>
          </a:p>
        </p:txBody>
      </p:sp>
      <p:sp>
        <p:nvSpPr>
          <p:cNvPr id="9" name="Slide Number Placeholder 8"/>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2620745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93F077-7A0C-6342-AABE-6C65499B5817}" type="datetime1">
              <a:rPr lang="en-GB" smtClean="0"/>
              <a:t>12/01/2023</a:t>
            </a:fld>
            <a:endParaRPr lang="en-US"/>
          </a:p>
        </p:txBody>
      </p:sp>
      <p:sp>
        <p:nvSpPr>
          <p:cNvPr id="4" name="Footer Placeholder 3"/>
          <p:cNvSpPr>
            <a:spLocks noGrp="1"/>
          </p:cNvSpPr>
          <p:nvPr>
            <p:ph type="ftr" sz="quarter" idx="11"/>
          </p:nvPr>
        </p:nvSpPr>
        <p:spPr/>
        <p:txBody>
          <a:bodyPr/>
          <a:lstStyle/>
          <a:p>
            <a:r>
              <a:rPr lang="en-US"/>
              <a:t>2011225- ECEY6006</a:t>
            </a:r>
          </a:p>
        </p:txBody>
      </p:sp>
      <p:sp>
        <p:nvSpPr>
          <p:cNvPr id="5" name="Slide Number Placeholder 4"/>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2182703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4D5183-3A9F-9247-A222-9DD023820F57}" type="datetime1">
              <a:rPr lang="en-GB" smtClean="0"/>
              <a:t>12/01/2023</a:t>
            </a:fld>
            <a:endParaRPr lang="en-US"/>
          </a:p>
        </p:txBody>
      </p:sp>
      <p:sp>
        <p:nvSpPr>
          <p:cNvPr id="3" name="Footer Placeholder 2"/>
          <p:cNvSpPr>
            <a:spLocks noGrp="1"/>
          </p:cNvSpPr>
          <p:nvPr>
            <p:ph type="ftr" sz="quarter" idx="11"/>
          </p:nvPr>
        </p:nvSpPr>
        <p:spPr/>
        <p:txBody>
          <a:bodyPr/>
          <a:lstStyle/>
          <a:p>
            <a:r>
              <a:rPr lang="en-US"/>
              <a:t>2011225- ECEY6006</a:t>
            </a:r>
          </a:p>
        </p:txBody>
      </p:sp>
      <p:sp>
        <p:nvSpPr>
          <p:cNvPr id="4" name="Slide Number Placeholder 3"/>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345184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5E8683C-3C0E-1B4F-841B-AB4F322823D4}" type="datetime1">
              <a:rPr lang="en-GB" smtClean="0"/>
              <a:t>12/01/2023</a:t>
            </a:fld>
            <a:endParaRPr lang="en-US"/>
          </a:p>
        </p:txBody>
      </p:sp>
      <p:sp>
        <p:nvSpPr>
          <p:cNvPr id="6" name="Footer Placeholder 5"/>
          <p:cNvSpPr>
            <a:spLocks noGrp="1"/>
          </p:cNvSpPr>
          <p:nvPr>
            <p:ph type="ftr" sz="quarter" idx="11"/>
          </p:nvPr>
        </p:nvSpPr>
        <p:spPr/>
        <p:txBody>
          <a:bodyPr/>
          <a:lstStyle/>
          <a:p>
            <a:r>
              <a:rPr lang="en-US"/>
              <a:t>2011225- ECEY6006</a:t>
            </a:r>
          </a:p>
        </p:txBody>
      </p:sp>
      <p:sp>
        <p:nvSpPr>
          <p:cNvPr id="7" name="Slide Number Placeholder 6"/>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2430545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C56B0D-B5EF-B249-A26C-AC02F49693A1}" type="datetime1">
              <a:rPr lang="en-GB" smtClean="0"/>
              <a:t>12/01/2023</a:t>
            </a:fld>
            <a:endParaRPr lang="en-US"/>
          </a:p>
        </p:txBody>
      </p:sp>
      <p:sp>
        <p:nvSpPr>
          <p:cNvPr id="6" name="Footer Placeholder 5"/>
          <p:cNvSpPr>
            <a:spLocks noGrp="1"/>
          </p:cNvSpPr>
          <p:nvPr>
            <p:ph type="ftr" sz="quarter" idx="11"/>
          </p:nvPr>
        </p:nvSpPr>
        <p:spPr/>
        <p:txBody>
          <a:bodyPr/>
          <a:lstStyle/>
          <a:p>
            <a:r>
              <a:rPr lang="en-US"/>
              <a:t>2011225- ECEY6006</a:t>
            </a:r>
          </a:p>
        </p:txBody>
      </p:sp>
      <p:sp>
        <p:nvSpPr>
          <p:cNvPr id="7" name="Slide Number Placeholder 6"/>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2770875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306373-8710-114E-9309-3FCF682CEBBA}" type="datetime1">
              <a:rPr lang="en-GB" smtClean="0"/>
              <a:t>12/01/2023</a:t>
            </a:fld>
            <a:endParaRPr lang="en-US"/>
          </a:p>
        </p:txBody>
      </p:sp>
      <p:sp>
        <p:nvSpPr>
          <p:cNvPr id="5" name="Footer Placeholder 4"/>
          <p:cNvSpPr>
            <a:spLocks noGrp="1"/>
          </p:cNvSpPr>
          <p:nvPr>
            <p:ph type="ftr" sz="quarter" idx="11"/>
          </p:nvPr>
        </p:nvSpPr>
        <p:spPr/>
        <p:txBody>
          <a:bodyPr/>
          <a:lstStyle/>
          <a:p>
            <a:r>
              <a:rPr lang="en-US"/>
              <a:t>2011225- ECEY6006</a:t>
            </a:r>
          </a:p>
        </p:txBody>
      </p:sp>
      <p:sp>
        <p:nvSpPr>
          <p:cNvPr id="6" name="Slide Number Placeholder 5"/>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3228149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173CFF-A91C-3147-9B46-7FAA3FE848C9}" type="datetime1">
              <a:rPr lang="en-GB" smtClean="0"/>
              <a:t>12/01/2023</a:t>
            </a:fld>
            <a:endParaRPr lang="en-US"/>
          </a:p>
        </p:txBody>
      </p:sp>
      <p:sp>
        <p:nvSpPr>
          <p:cNvPr id="5" name="Footer Placeholder 4"/>
          <p:cNvSpPr>
            <a:spLocks noGrp="1"/>
          </p:cNvSpPr>
          <p:nvPr>
            <p:ph type="ftr" sz="quarter" idx="11"/>
          </p:nvPr>
        </p:nvSpPr>
        <p:spPr/>
        <p:txBody>
          <a:bodyPr/>
          <a:lstStyle/>
          <a:p>
            <a:r>
              <a:rPr lang="en-US"/>
              <a:t>2011225- ECEY6006</a:t>
            </a:r>
          </a:p>
        </p:txBody>
      </p:sp>
      <p:sp>
        <p:nvSpPr>
          <p:cNvPr id="6" name="Slide Number Placeholder 5"/>
          <p:cNvSpPr>
            <a:spLocks noGrp="1"/>
          </p:cNvSpPr>
          <p:nvPr>
            <p:ph type="sldNum" sz="quarter" idx="12"/>
          </p:nvPr>
        </p:nvSpPr>
        <p:spPr/>
        <p:txBody>
          <a:bodyPr/>
          <a:lstStyle/>
          <a:p>
            <a:fld id="{36F3ACB4-4014-AD44-9316-E16F295197CE}" type="slidenum">
              <a:rPr lang="en-US" smtClean="0"/>
              <a:t>‹#›</a:t>
            </a:fld>
            <a:endParaRPr lang="en-US"/>
          </a:p>
        </p:txBody>
      </p:sp>
    </p:spTree>
    <p:extLst>
      <p:ext uri="{BB962C8B-B14F-4D97-AF65-F5344CB8AC3E}">
        <p14:creationId xmlns:p14="http://schemas.microsoft.com/office/powerpoint/2010/main" val="1938975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961264-2DCE-C24F-8F05-9BE318E83096}" type="datetime1">
              <a:rPr lang="en-GB" smtClean="0"/>
              <a:t>12/01/2023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2011225- ECEY6006</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F3ACB4-4014-AD44-9316-E16F295197CE}" type="slidenum">
              <a:rPr lang="en-US" smtClean="0"/>
              <a:t>‹#›</a:t>
            </a:fld>
            <a:endParaRPr lang="en-US"/>
          </a:p>
        </p:txBody>
      </p:sp>
    </p:spTree>
    <p:extLst>
      <p:ext uri="{BB962C8B-B14F-4D97-AF65-F5344CB8AC3E}">
        <p14:creationId xmlns:p14="http://schemas.microsoft.com/office/powerpoint/2010/main" val="7189770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education-ni.gov.uk/articles/additional-educational-support-0" TargetMode="External"/><Relationship Id="rId13" Type="http://schemas.openxmlformats.org/officeDocument/2006/relationships/hyperlink" Target="https://www.mayoclinic.org/diseases-conditions/anxiety/symptoms-causes/syc-20350961" TargetMode="External"/><Relationship Id="rId3" Type="http://schemas.openxmlformats.org/officeDocument/2006/relationships/hyperlink" Target="https://www.barnardos.org.uk/blog/what-anxiety?gclid=CjwKCAiAh9qdBhAOEiwAvxIok3o5_HsBj3JFNyY7_n9pSXCKrfT6YNHMqlwr1oPUCtnEEUfXuhVkVBoC3iwQAvD_BwE" TargetMode="External"/><Relationship Id="rId7" Type="http://schemas.openxmlformats.org/officeDocument/2006/relationships/hyperlink" Target="https://www.comfortinganxiouschildren.com/putting-worries-box-jar-calms-anxious-kids/" TargetMode="External"/><Relationship Id="rId12" Type="http://schemas.openxmlformats.org/officeDocument/2006/relationships/hyperlink" Target="https://cetc.org.au/putting-theory-into-practice/" TargetMode="External"/><Relationship Id="rId2" Type="http://schemas.openxmlformats.org/officeDocument/2006/relationships/hyperlink" Target="https://adaa.org/find-help/by-demographics/children/childhood-anxiety-disorders"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9536-anxiety-disorders" TargetMode="External"/><Relationship Id="rId11" Type="http://schemas.openxmlformats.org/officeDocument/2006/relationships/hyperlink" Target="https://developingchild.harvard.edu/resources/aces-and-toxic-stress-frequently-asked-questions/" TargetMode="External"/><Relationship Id="rId5" Type="http://schemas.openxmlformats.org/officeDocument/2006/relationships/hyperlink" Target="https://www.cdc.gov/violenceprevention/aces/fastfact.html" TargetMode="External"/><Relationship Id="rId15" Type="http://schemas.openxmlformats.org/officeDocument/2006/relationships/hyperlink" Target="https://www.mind.org.uk/information-support/types-of-mental-health-problems/anxiety-and-panic-attacks/about-anxiety/" TargetMode="External"/><Relationship Id="rId10" Type="http://schemas.openxmlformats.org/officeDocument/2006/relationships/hyperlink" Target="https://nowpsych.com/how-does-anxiety-affect-childrens-learning/" TargetMode="External"/><Relationship Id="rId4" Type="http://schemas.openxmlformats.org/officeDocument/2006/relationships/hyperlink" Target="https://www.cdc.gov/vitalsigns/aces/index.html" TargetMode="External"/><Relationship Id="rId9" Type="http://schemas.openxmlformats.org/officeDocument/2006/relationships/hyperlink" Target="https://nowpsych.com/how-to-explain-anxiety-to-children/" TargetMode="External"/><Relationship Id="rId14" Type="http://schemas.openxmlformats.org/officeDocument/2006/relationships/hyperlink" Target="https://www.mind.org.uk/information-support/types-of-mental-health-problems/anxiety-and-panic-attacks/panic-attack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cf.georgetown.edu/2022/03/24/research-update-childrens-anxiety-and-depression-on-the-rise/" TargetMode="External"/><Relationship Id="rId13" Type="http://schemas.openxmlformats.org/officeDocument/2006/relationships/hyperlink" Target="https://www.youngminds.org.uk/parent/blog/how-to-make-a-worry-box-a-guide-for-parents/" TargetMode="External"/><Relationship Id="rId3" Type="http://schemas.openxmlformats.org/officeDocument/2006/relationships/hyperlink" Target="https://doi.org/10.1016/j.joim.2017.12.008" TargetMode="External"/><Relationship Id="rId7" Type="http://schemas.openxmlformats.org/officeDocument/2006/relationships/hyperlink" Target="https://mft.nhs.uk/rmch/services/camhs/young-people/adverse-childhood-experiences-aces-and-attachment/" TargetMode="External"/><Relationship Id="rId12" Type="http://schemas.openxmlformats.org/officeDocument/2006/relationships/hyperlink" Target="https://www.gov.wales/additional-learning-needs-transformation-programme-frequently-asked-questions-html" TargetMode="External"/><Relationship Id="rId2" Type="http://schemas.openxmlformats.org/officeDocument/2006/relationships/hyperlink" Target="https://harvardcenter.wpenginepowered.com/wp-content/uploads/2010/05/Persistent-Fear-and-Anxiety-Can-Affect-Young-Childrens-Learning-and-Development.pdf" TargetMode="External"/><Relationship Id="rId1" Type="http://schemas.openxmlformats.org/officeDocument/2006/relationships/slideLayout" Target="../slideLayouts/slideLayout2.xml"/><Relationship Id="rId6" Type="http://schemas.openxmlformats.org/officeDocument/2006/relationships/hyperlink" Target="https://www.nhsinform.scot/illnesses-and-conditions/mental-health/anxiety-disorders-in-children" TargetMode="External"/><Relationship Id="rId11" Type="http://schemas.openxmlformats.org/officeDocument/2006/relationships/hyperlink" Target="https://hwb.gov.wales/curriculum-for-wales/health-and-well-being/" TargetMode="External"/><Relationship Id="rId5" Type="http://schemas.openxmlformats.org/officeDocument/2006/relationships/hyperlink" Target="https://www.nhsinform.scot/illnesses-and-conditions/mental-health/anxiety#introduction" TargetMode="External"/><Relationship Id="rId10" Type="http://schemas.openxmlformats.org/officeDocument/2006/relationships/hyperlink" Target="https://doi.org/10.1093/cs/26.2.87" TargetMode="External"/><Relationship Id="rId4" Type="http://schemas.openxmlformats.org/officeDocument/2006/relationships/hyperlink" Target="https://www.nhs.uk/mental-health/children-and-young-adults/advice-for-parents/anxiety-disorders-in-children/" TargetMode="External"/><Relationship Id="rId9" Type="http://schemas.openxmlformats.org/officeDocument/2006/relationships/hyperlink" Target="https://sendadvicesurrey.org.uk/action-plan-for-when-school-refusal-anxiety-or-phobia-has-become-an-issue/" TargetMode="External"/><Relationship Id="rId14" Type="http://schemas.openxmlformats.org/officeDocument/2006/relationships/hyperlink" Target="https://www.youngminds.org.uk/young-person/coping-with-life/problems-at-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0" name="Round Diagonal Corner of Rectangle 9">
            <a:extLst>
              <a:ext uri="{FF2B5EF4-FFF2-40B4-BE49-F238E27FC236}">
                <a16:creationId xmlns:a16="http://schemas.microsoft.com/office/drawing/2014/main" id="{2AE1EE1E-F322-C740-8BC0-9E1D4F919466}"/>
              </a:ext>
            </a:extLst>
          </p:cNvPr>
          <p:cNvSpPr/>
          <p:nvPr/>
        </p:nvSpPr>
        <p:spPr>
          <a:xfrm>
            <a:off x="243010" y="127607"/>
            <a:ext cx="3028357" cy="4017012"/>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2" name="Round Diagonal Corner of Rectangle 11">
            <a:extLst>
              <a:ext uri="{FF2B5EF4-FFF2-40B4-BE49-F238E27FC236}">
                <a16:creationId xmlns:a16="http://schemas.microsoft.com/office/drawing/2014/main" id="{D08D3FF4-C32B-2F41-8BD3-242BD9A8A861}"/>
              </a:ext>
            </a:extLst>
          </p:cNvPr>
          <p:cNvSpPr/>
          <p:nvPr/>
        </p:nvSpPr>
        <p:spPr>
          <a:xfrm>
            <a:off x="142441" y="4337280"/>
            <a:ext cx="3117052" cy="2450296"/>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D33CB636-A462-1141-842A-4B637AA475FD}"/>
              </a:ext>
            </a:extLst>
          </p:cNvPr>
          <p:cNvSpPr/>
          <p:nvPr/>
        </p:nvSpPr>
        <p:spPr>
          <a:xfrm>
            <a:off x="3426720" y="127606"/>
            <a:ext cx="5272239" cy="741680"/>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6" name="Round Same-side Corner of Rectangle 15">
            <a:extLst>
              <a:ext uri="{FF2B5EF4-FFF2-40B4-BE49-F238E27FC236}">
                <a16:creationId xmlns:a16="http://schemas.microsoft.com/office/drawing/2014/main" id="{146D002E-214C-2A4F-B855-2E4F76BEE0BE}"/>
              </a:ext>
            </a:extLst>
          </p:cNvPr>
          <p:cNvSpPr/>
          <p:nvPr/>
        </p:nvSpPr>
        <p:spPr>
          <a:xfrm rot="10800000">
            <a:off x="3470546" y="999444"/>
            <a:ext cx="5272239" cy="3544634"/>
          </a:xfrm>
          <a:prstGeom prst="round2Same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F78CB55A-33B9-7B4D-AA96-EA804F6AC8AD}"/>
              </a:ext>
            </a:extLst>
          </p:cNvPr>
          <p:cNvSpPr/>
          <p:nvPr/>
        </p:nvSpPr>
        <p:spPr>
          <a:xfrm>
            <a:off x="3393725" y="4656061"/>
            <a:ext cx="5349060" cy="794384"/>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8" name="Round Same-side Corner of Rectangle 17">
            <a:extLst>
              <a:ext uri="{FF2B5EF4-FFF2-40B4-BE49-F238E27FC236}">
                <a16:creationId xmlns:a16="http://schemas.microsoft.com/office/drawing/2014/main" id="{9F45C5DC-7D30-094D-8D48-D97F6A6105CB}"/>
              </a:ext>
            </a:extLst>
          </p:cNvPr>
          <p:cNvSpPr/>
          <p:nvPr/>
        </p:nvSpPr>
        <p:spPr>
          <a:xfrm>
            <a:off x="3379953" y="5562428"/>
            <a:ext cx="5390219" cy="1162210"/>
          </a:xfrm>
          <a:prstGeom prst="round2Same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9" name="Round Diagonal Corner of Rectangle 18">
            <a:extLst>
              <a:ext uri="{FF2B5EF4-FFF2-40B4-BE49-F238E27FC236}">
                <a16:creationId xmlns:a16="http://schemas.microsoft.com/office/drawing/2014/main" id="{6C027457-2AA7-B64F-8D0A-8C267D702477}"/>
              </a:ext>
            </a:extLst>
          </p:cNvPr>
          <p:cNvSpPr/>
          <p:nvPr/>
        </p:nvSpPr>
        <p:spPr>
          <a:xfrm flipH="1">
            <a:off x="8966417" y="149135"/>
            <a:ext cx="2945662" cy="3279866"/>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20" name="Round Diagonal Corner of Rectangle 19">
            <a:extLst>
              <a:ext uri="{FF2B5EF4-FFF2-40B4-BE49-F238E27FC236}">
                <a16:creationId xmlns:a16="http://schemas.microsoft.com/office/drawing/2014/main" id="{89C9BAD7-2771-F14A-B5FD-9B1C8BA12E32}"/>
              </a:ext>
            </a:extLst>
          </p:cNvPr>
          <p:cNvSpPr/>
          <p:nvPr/>
        </p:nvSpPr>
        <p:spPr>
          <a:xfrm flipH="1">
            <a:off x="8966416" y="3619556"/>
            <a:ext cx="2950859" cy="3156080"/>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21" name="Text Box 5">
            <a:extLst>
              <a:ext uri="{FF2B5EF4-FFF2-40B4-BE49-F238E27FC236}">
                <a16:creationId xmlns:a16="http://schemas.microsoft.com/office/drawing/2014/main" id="{C7125CBD-32D4-834D-96F2-AE406E3E6DB1}"/>
              </a:ext>
            </a:extLst>
          </p:cNvPr>
          <p:cNvSpPr txBox="1"/>
          <p:nvPr/>
        </p:nvSpPr>
        <p:spPr>
          <a:xfrm>
            <a:off x="3260621" y="113567"/>
            <a:ext cx="5628882" cy="79438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scene3d>
              <a:camera prst="orthographicFront"/>
              <a:lightRig rig="soft" dir="t">
                <a:rot lat="0" lon="0" rev="15600000"/>
              </a:lightRig>
            </a:scene3d>
            <a:sp3d extrusionH="57150" prstMaterial="softEdge">
              <a:bevelT w="25400" h="38100"/>
            </a:sp3d>
          </a:bodyPr>
          <a:lstStyle/>
          <a:p>
            <a:pPr algn="ctr"/>
            <a:r>
              <a:rPr lang="en-GB" b="1" dirty="0">
                <a:ln/>
                <a:solidFill>
                  <a:srgbClr val="0070C0"/>
                </a:solidFill>
                <a:latin typeface="Arial" panose="020B0604020202020204" pitchFamily="34" charset="0"/>
                <a:ea typeface="Calibri" panose="020F0502020204030204" pitchFamily="34" charset="0"/>
                <a:cs typeface="Arial" panose="020B0604020202020204" pitchFamily="34" charset="0"/>
              </a:rPr>
              <a:t>Anxiety</a:t>
            </a:r>
          </a:p>
          <a:p>
            <a:pPr algn="ctr"/>
            <a:r>
              <a:rPr lang="en-GB" sz="1200" b="1" dirty="0">
                <a:ln/>
                <a:solidFill>
                  <a:srgbClr val="0070C0"/>
                </a:solidFill>
                <a:latin typeface="Arial" panose="020B0604020202020204" pitchFamily="34" charset="0"/>
                <a:ea typeface="Calibri" panose="020F0502020204030204" pitchFamily="34" charset="0"/>
                <a:cs typeface="Arial" panose="020B0604020202020204" pitchFamily="34" charset="0"/>
              </a:rPr>
              <a:t>ECEY6006- Supporting Children with Additional Learning Needs </a:t>
            </a:r>
          </a:p>
          <a:p>
            <a:pPr algn="ctr"/>
            <a:r>
              <a:rPr lang="en-GB" sz="1200" b="1" dirty="0">
                <a:ln/>
                <a:solidFill>
                  <a:srgbClr val="0070C0"/>
                </a:solidFill>
                <a:latin typeface="Arial" panose="020B0604020202020204" pitchFamily="34" charset="0"/>
                <a:ea typeface="Calibri" panose="020F0502020204030204" pitchFamily="34" charset="0"/>
                <a:cs typeface="Arial" panose="020B0604020202020204" pitchFamily="34" charset="0"/>
              </a:rPr>
              <a:t>(2011225)</a:t>
            </a:r>
          </a:p>
        </p:txBody>
      </p:sp>
      <p:sp>
        <p:nvSpPr>
          <p:cNvPr id="22" name="TextBox 11">
            <a:extLst>
              <a:ext uri="{FF2B5EF4-FFF2-40B4-BE49-F238E27FC236}">
                <a16:creationId xmlns:a16="http://schemas.microsoft.com/office/drawing/2014/main" id="{42FCFE06-066F-AEA1-385C-C65B1806F1BC}"/>
              </a:ext>
            </a:extLst>
          </p:cNvPr>
          <p:cNvSpPr txBox="1"/>
          <p:nvPr/>
        </p:nvSpPr>
        <p:spPr>
          <a:xfrm>
            <a:off x="218580" y="305416"/>
            <a:ext cx="3028357" cy="4017011"/>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What is Anxiety?</a:t>
            </a:r>
            <a:endParaRPr lang="en-GB" sz="950" b="1"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NHS Inform (2022a) describes anxiety as a feeling of unease and nervousness, such as worry or fear, that can be mild or severe. However, although Mind (2023) affirm anxiety is a natural human response which can be experienced through thoughts, feelings and/or physical sensations, Mayo Clinic (2018) also state anxiety can occur due to a medical condition that requires treatment.</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Anxiety disorders can make it difficult to get through the day, as expressed by Cleveland Clinic (2020). There are many variations of anxiety disorders, including Generalized Anxiety Disorder (GAD), panic disorder, phobias and separation anxiety. Other mental health conditions such as post-traumatic stress disorder and obsessive-compulsive order disorder share features with anxiety disorders.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In line with NHS Inform (2022b) </a:t>
            </a:r>
            <a:r>
              <a:rPr lang="en-US" sz="950" dirty="0">
                <a:solidFill>
                  <a:srgbClr val="2F5496"/>
                </a:solidFill>
                <a:latin typeface="Arial" panose="020B0604020202020204" pitchFamily="34" charset="0"/>
                <a:ea typeface="Calibri" panose="020F0502020204030204" pitchFamily="34" charset="0"/>
                <a:cs typeface="Arial" panose="020B0604020202020204" pitchFamily="34" charset="0"/>
              </a:rPr>
              <a:t>in Britain approximately </a:t>
            </a:r>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300,000 young people have an anxiety disorder. </a:t>
            </a:r>
            <a:r>
              <a:rPr lang="en-US" sz="950" dirty="0">
                <a:solidFill>
                  <a:srgbClr val="2F5496"/>
                </a:solidFill>
                <a:latin typeface="Arial" panose="020B0604020202020204" pitchFamily="34" charset="0"/>
                <a:ea typeface="Calibri" panose="020F0502020204030204" pitchFamily="34" charset="0"/>
                <a:cs typeface="Arial" panose="020B0604020202020204" pitchFamily="34" charset="0"/>
              </a:rPr>
              <a:t>A</a:t>
            </a:r>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nxiety is estimated to affect 2-5% of children younger than 12. Separation anxiety is recorded to be the most common anxiety disorder in children younger than 12.</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3" name="TextBox 12">
            <a:extLst>
              <a:ext uri="{FF2B5EF4-FFF2-40B4-BE49-F238E27FC236}">
                <a16:creationId xmlns:a16="http://schemas.microsoft.com/office/drawing/2014/main" id="{7F0ACBDE-F021-D2CD-3647-A70211F3BF3A}"/>
              </a:ext>
            </a:extLst>
          </p:cNvPr>
          <p:cNvSpPr txBox="1"/>
          <p:nvPr/>
        </p:nvSpPr>
        <p:spPr>
          <a:xfrm>
            <a:off x="3452510" y="964602"/>
            <a:ext cx="5272239" cy="3671568"/>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Care and Education</a:t>
            </a:r>
            <a:endParaRPr lang="en-GB" sz="950" b="1"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SEND Advice Surrey (2023) indicates anxiety can be a 'Special Educational Needs and Disability' issue (SEND), as clarified in the 'Special Educational Needs Code of Practice', as it is likely to impact on your child's ability to learn if left untreated. Within the new Curriculum for Wales (Welsh Government, 2020), the Health and Well-being Area of Learning and Experience provides a holistic structure for understanding health and well-being. Two fundamental components of this area are mental health and social well-being.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Young Minds (2023) reflect, although school can be an enjoyable place, for some it can be a tough time. There is lots of pressure to get good results, make new friends, do well in every subject and ‘be a good student’. Theses stresses during school can weigh heavy on a child’s shoulder. Social anxiety can prevent positive learning experiences in school, as Mayo Clinic (2018) state a social phobia can involve high levels of fear, avoidance of social environments due to feelings of embarrassment, self-consciousness and worries about being judged or viewed negatively by others.</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However, Tomb and Hunter (2004) articulate while anxiety disorders represent the primary reason children are referred to mental health services, children showing symptoms of these disorders are not easily recognized. School-based practitioners are put in placed and encouraged to help minimize the risk and prevent the development of anxiety disorders. Barnardo’s (2020) list four important steps practitioners can do if a child feels worried or anxious: 1. Breathe in for 3 and out for 3, 2. Remember these are just chemicals and they can’t hurt you, 3. Remember you are in control, and 4. Talk about it.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5" name="Text Box 31">
            <a:extLst>
              <a:ext uri="{FF2B5EF4-FFF2-40B4-BE49-F238E27FC236}">
                <a16:creationId xmlns:a16="http://schemas.microsoft.com/office/drawing/2014/main" id="{921A8E98-6448-DE41-9BB5-854789B30BD0}"/>
              </a:ext>
            </a:extLst>
          </p:cNvPr>
          <p:cNvSpPr txBox="1"/>
          <p:nvPr/>
        </p:nvSpPr>
        <p:spPr>
          <a:xfrm>
            <a:off x="183419" y="4544078"/>
            <a:ext cx="3035095" cy="286956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Signs, Symptoms and Causes:</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Common anxiety signs and symptoms listed by Mayo Clinic (2018) list included feeling nervous and restless, increased heart rate, sense of danger or panic, hyperventilation, sweating, trembling, feeling weak or tired, trouble concentration, experiencing gastrointestinal problems and having the urge to avoid what triggers their anxiety.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Cleveland Clinic (2018) suspect, a combination of factors plays an unsuspected role in what causes anxiety disorder, including: chemical imbalance, environmental factors and heredity.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r>
              <a:rPr lang="en-GB" sz="950" dirty="0">
                <a:effectLst/>
                <a:latin typeface="Arial" panose="020B0604020202020204" pitchFamily="34" charset="0"/>
                <a:ea typeface="Calibri" panose="020F0502020204030204" pitchFamily="34" charset="0"/>
                <a:cs typeface="Arial" panose="020B0604020202020204" pitchFamily="34" charset="0"/>
              </a:rPr>
              <a:t> </a:t>
            </a:r>
          </a:p>
        </p:txBody>
      </p:sp>
      <p:sp>
        <p:nvSpPr>
          <p:cNvPr id="26" name="Text Box 29">
            <a:extLst>
              <a:ext uri="{FF2B5EF4-FFF2-40B4-BE49-F238E27FC236}">
                <a16:creationId xmlns:a16="http://schemas.microsoft.com/office/drawing/2014/main" id="{309D9F22-BC61-7841-9F9D-8A539CE08359}"/>
              </a:ext>
            </a:extLst>
          </p:cNvPr>
          <p:cNvSpPr txBox="1"/>
          <p:nvPr/>
        </p:nvSpPr>
        <p:spPr>
          <a:xfrm>
            <a:off x="3379953" y="4660358"/>
            <a:ext cx="5390219" cy="79438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There isn’t one certain way to explain anxiety to a child or young person, as it depends on the way they understand things and see the world. Fortunately, there are now children’s books discussing mental health to educate young children not only about the importance of our physical health but mental health too. Through educating people about anxiety, especially children, they will be able to feel more empathic, supporting their health and well-being (Dr. Paul, 2021b)</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ctr"/>
            <a:r>
              <a:rPr lang="en-GB" sz="950" dirty="0">
                <a:ln w="9525" cap="rnd" cmpd="sng" algn="ctr">
                  <a:solidFill>
                    <a:srgbClr val="2F5597"/>
                  </a:solidFill>
                  <a:prstDash val="solid"/>
                  <a:bevel/>
                </a:ln>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7" name="TextBox 13">
            <a:extLst>
              <a:ext uri="{FF2B5EF4-FFF2-40B4-BE49-F238E27FC236}">
                <a16:creationId xmlns:a16="http://schemas.microsoft.com/office/drawing/2014/main" id="{F37CFC71-B623-089B-5C95-FB9A5A1C8396}"/>
              </a:ext>
            </a:extLst>
          </p:cNvPr>
          <p:cNvSpPr txBox="1"/>
          <p:nvPr/>
        </p:nvSpPr>
        <p:spPr>
          <a:xfrm>
            <a:off x="3357130" y="5588947"/>
            <a:ext cx="5431378" cy="1645285"/>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Treatment</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In accordance with Cleveland Clinic (2020) medication cannot cure an anxiety disorder, but they can improve symptoms to help children and young people function better. Treatment offered will depend on the child’s age and their cause of anxiety. NHS (2020) recommend for course of treatments: counselling, Cognitive </a:t>
            </a:r>
            <a:r>
              <a:rPr lang="en-GB"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Behavioural</a:t>
            </a:r>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Therapy (CBT) and anxiety medicines. Medicines such as benzodiazepines can help decrease panic and worry, and antidepressants can tweak how the brain uses certain chemicals to improve mood and reduce stress (Cleveland Clinic, 2020).</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8" name="TextBox 14">
            <a:extLst>
              <a:ext uri="{FF2B5EF4-FFF2-40B4-BE49-F238E27FC236}">
                <a16:creationId xmlns:a16="http://schemas.microsoft.com/office/drawing/2014/main" id="{96AF15B4-9A6F-8043-A424-BB468E8554C6}"/>
              </a:ext>
            </a:extLst>
          </p:cNvPr>
          <p:cNvSpPr txBox="1"/>
          <p:nvPr/>
        </p:nvSpPr>
        <p:spPr>
          <a:xfrm>
            <a:off x="8997894" y="304096"/>
            <a:ext cx="2904505" cy="3431684"/>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Early Years</a:t>
            </a:r>
            <a:endParaRPr lang="en-GB" sz="950" b="1"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Separation Anxiety- is a normal developmental stage when a child experiences anxiety when separated from their primary career. Separation anxiety is normal between eight months of age and may last until 14 months old, or further 18-36 months (Smith et al., 2012:198).  There are many theorists who contributed to attachment theory. The most influential is John Bowlby. </a:t>
            </a:r>
          </a:p>
          <a:p>
            <a:pPr algn="just"/>
            <a:endParaRPr lang="en-US" sz="950" dirty="0">
              <a:solidFill>
                <a:srgbClr val="2F5496"/>
              </a:solidFill>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In accordance with Pound (2014:59) Bowlby’s theory of attachment argues that a child’s emotional bond to their familial caregiver is a biological response that ensures survival. Bowlby’s work led Mary Ainsworth to conduct a laboratory experiment called the ‘strange situation’. Ainsworth’s research found that how babies behave in unusual situations were linked to their experiences at home as securely attached babies tended to have parents responsive to their needs.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9" name="TextBox 14">
            <a:extLst>
              <a:ext uri="{FF2B5EF4-FFF2-40B4-BE49-F238E27FC236}">
                <a16:creationId xmlns:a16="http://schemas.microsoft.com/office/drawing/2014/main" id="{5DE44018-5ED3-E63B-EC64-7CAE5520D3BE}"/>
              </a:ext>
            </a:extLst>
          </p:cNvPr>
          <p:cNvSpPr txBox="1"/>
          <p:nvPr/>
        </p:nvSpPr>
        <p:spPr>
          <a:xfrm>
            <a:off x="9002159" y="3789941"/>
            <a:ext cx="2900240" cy="3676650"/>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Support Strategies:</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Worry Box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Worry boxes are cognitive behavioral therapy technique contain worries for the child. By writing or drawing the worry gets it out of the child’s mind and into a “vessel” where it is contained (Comforting Anxious Children, 2017).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Young Minds (2020) encourage parents and practitioners to make a worry box together. Worry boxes are containers into which children can post their anxious thoughts. Children can find a comfort in worry boxes, as they give them a physical way to get rid of their worries, so they do not need to carry them around anymore. </a:t>
            </a:r>
            <a:r>
              <a:rPr lang="en-US" sz="950" dirty="0">
                <a:solidFill>
                  <a:srgbClr val="2F5496"/>
                </a:solidFill>
                <a:latin typeface="Arial" panose="020B0604020202020204" pitchFamily="34" charset="0"/>
                <a:ea typeface="Calibri" panose="020F0502020204030204" pitchFamily="34" charset="0"/>
                <a:cs typeface="Arial" panose="020B0604020202020204" pitchFamily="34" charset="0"/>
              </a:rPr>
              <a:t>W</a:t>
            </a:r>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orry boxes can also help to understand thoughts are just thoughts, not real things in the world and allows children to create a routine for sorting out their worries and sharing them.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30" name="Slide Number Placeholder 29">
            <a:extLst>
              <a:ext uri="{FF2B5EF4-FFF2-40B4-BE49-F238E27FC236}">
                <a16:creationId xmlns:a16="http://schemas.microsoft.com/office/drawing/2014/main" id="{4595EBC5-1DE7-2540-A662-011307883437}"/>
              </a:ext>
            </a:extLst>
          </p:cNvPr>
          <p:cNvSpPr>
            <a:spLocks noGrp="1"/>
          </p:cNvSpPr>
          <p:nvPr>
            <p:ph type="sldNum" sz="quarter" idx="12"/>
          </p:nvPr>
        </p:nvSpPr>
        <p:spPr/>
        <p:txBody>
          <a:bodyPr/>
          <a:lstStyle/>
          <a:p>
            <a:r>
              <a:rPr lang="en-US" dirty="0"/>
              <a:t>1</a:t>
            </a:r>
          </a:p>
        </p:txBody>
      </p:sp>
    </p:spTree>
    <p:extLst>
      <p:ext uri="{BB962C8B-B14F-4D97-AF65-F5344CB8AC3E}">
        <p14:creationId xmlns:p14="http://schemas.microsoft.com/office/powerpoint/2010/main" val="1664326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B703-26C0-CC47-9AF8-F9F9DBA76DB8}"/>
              </a:ext>
            </a:extLst>
          </p:cNvPr>
          <p:cNvSpPr>
            <a:spLocks noGrp="1"/>
          </p:cNvSpPr>
          <p:nvPr>
            <p:ph type="title"/>
          </p:nvPr>
        </p:nvSpPr>
        <p:spPr>
          <a:xfrm>
            <a:off x="838200" y="365126"/>
            <a:ext cx="10515600" cy="514374"/>
          </a:xfrm>
        </p:spPr>
        <p:txBody>
          <a:bodyPr>
            <a:normAutofit/>
          </a:bodyPr>
          <a:lstStyle/>
          <a:p>
            <a:r>
              <a:rPr lang="en-US" sz="1600" dirty="0">
                <a:solidFill>
                  <a:schemeClr val="bg1">
                    <a:lumMod val="95000"/>
                    <a:lumOff val="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5C04303-99FD-C54E-A3FB-8560C9A432A9}"/>
              </a:ext>
            </a:extLst>
          </p:cNvPr>
          <p:cNvSpPr>
            <a:spLocks noGrp="1"/>
          </p:cNvSpPr>
          <p:nvPr>
            <p:ph idx="1"/>
          </p:nvPr>
        </p:nvSpPr>
        <p:spPr>
          <a:xfrm>
            <a:off x="257432" y="876165"/>
            <a:ext cx="11677135" cy="5494712"/>
          </a:xfrm>
        </p:spPr>
        <p:txBody>
          <a:bodyPr>
            <a:noAutofit/>
          </a:bodyPr>
          <a:lstStyle/>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Anxiety &amp; Depression Association of America (2015)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Childhood Anxiety Disorders</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https://adaa.org/find-help/by-demographics/children/childhood-anxiety-disorders</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8</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Barnardo’s (2020)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is anxiety? A guide for young people.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https://www.barnardos.org.uk/blog/what-anxiety?gclid=CjwKCAiAh9qdBhAOEiwAvxIok3o5_HsBj3JFNyY7_n9pSXCKrfT6YNHMqlwr1oPUCtnEEUfXuhVkVBoC3iwQAvD_BwE</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Centre for Disease Control and Prevention (2021) Vital Signs, Adverse Childhood Experiences (ACEs). 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https://www.cdc.gov/vitalsigns/aces/index.html</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17</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Centre for Disease Control and Prevention (2022)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Violence Prevention, Fast Facts, What are adverse childhood experiences?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https://www.cdc.gov/violenceprevention/aces/fastfact.html</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17</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Cleveland Clinic (2020) Anxiety Disorders. 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https://my.clevelandclinic.org/health/diseases/9536-anxiety-disorders</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Comforting Anxious Children (2017)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Why Putting Worries in a Box (or Jar) Calms Anxious Kids.</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https://www.comfortinganxiouschildren.com/putting-worries-box-jar-calms-anxious-kids/</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Department of Education (date unknown)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Additional educational needs</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https://www.education-ni.gov.uk/articles/additional-educational-support-0</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8</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Dr, S. Paul (2021b)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How to Explain Anxiety to Children and People Who Don’t Understand It (Yet!)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https://nowpsych.com/how-to-explain-anxiety-to-children/</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8</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Dr. S. Paul (2021a)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How does Anxiety Affect Children’s Learning?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https://nowpsych.com/how-does-anxiety-affect-childrens-learning/</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8</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Harvard University (2023)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ACEs and Toxic Stress: Frequently Asked Questions</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https://developingchild.harvard.edu/resources/aces-and-toxic-stress-frequently-asked-questions/</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17</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Macnamara</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N (2019)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Putting theory into practice</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https://cetc.org.au/putting-theory-into-practice/</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17</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Mayo Clinic (2018)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Anxiety disorders</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1050" dirty="0">
                <a:effectLst/>
                <a:latin typeface="Arial" panose="020B0604020202020204" pitchFamily="34" charset="0"/>
                <a:ea typeface="Calibri" panose="020F0502020204030204" pitchFamily="34" charset="0"/>
                <a:cs typeface="Arial" panose="020B0604020202020204" pitchFamily="34" charset="0"/>
              </a:rPr>
              <a:t>(</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https://www.mayoclinic.org/diseases-conditions/anxiety/symptoms-causes/syc-20350961</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endParaRPr lang="en-GB" sz="105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Mind (2021)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Anxiety and panic attacks</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https://www.mind.org.uk/information-support/types-of-mental-health-problems/anxiety-and-panic-attacks/panic-attacks/</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Mind (2023)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is Anxiety?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https://www.mind.org.uk/information-support/types-of-mental-health-problems/anxiety-and-panic-attacks/about-anxiety/</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endParaRPr lang="en-US" sz="1050" dirty="0">
              <a:solidFill>
                <a:schemeClr val="bg1"/>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CF2182EC-F6B1-E84A-AD61-8D9178ED791A}"/>
              </a:ext>
            </a:extLst>
          </p:cNvPr>
          <p:cNvSpPr>
            <a:spLocks noGrp="1"/>
          </p:cNvSpPr>
          <p:nvPr>
            <p:ph type="ftr" sz="quarter" idx="11"/>
          </p:nvPr>
        </p:nvSpPr>
        <p:spPr/>
        <p:txBody>
          <a:bodyPr/>
          <a:lstStyle/>
          <a:p>
            <a:r>
              <a:rPr lang="en-US" dirty="0">
                <a:solidFill>
                  <a:schemeClr val="bg1"/>
                </a:solidFill>
              </a:rPr>
              <a:t>2011225- ECEY6006</a:t>
            </a:r>
          </a:p>
        </p:txBody>
      </p:sp>
      <p:sp>
        <p:nvSpPr>
          <p:cNvPr id="5" name="Slide Number Placeholder 4">
            <a:extLst>
              <a:ext uri="{FF2B5EF4-FFF2-40B4-BE49-F238E27FC236}">
                <a16:creationId xmlns:a16="http://schemas.microsoft.com/office/drawing/2014/main" id="{27BDA441-25ED-2046-984A-A51098684316}"/>
              </a:ext>
            </a:extLst>
          </p:cNvPr>
          <p:cNvSpPr>
            <a:spLocks noGrp="1"/>
          </p:cNvSpPr>
          <p:nvPr>
            <p:ph type="sldNum" sz="quarter" idx="12"/>
          </p:nvPr>
        </p:nvSpPr>
        <p:spPr>
          <a:xfrm>
            <a:off x="10686614" y="6356350"/>
            <a:ext cx="667186" cy="365125"/>
          </a:xfrm>
          <a:solidFill>
            <a:schemeClr val="tx1"/>
          </a:solidFill>
          <a:ln>
            <a:solidFill>
              <a:schemeClr val="tx1"/>
            </a:solidFill>
          </a:ln>
        </p:spPr>
        <p:txBody>
          <a:bodyPr/>
          <a:lstStyle/>
          <a:p>
            <a:r>
              <a:rPr lang="en-US" dirty="0">
                <a:solidFill>
                  <a:schemeClr val="bg1"/>
                </a:solidFill>
              </a:rPr>
              <a:t>Page 2</a:t>
            </a:r>
          </a:p>
        </p:txBody>
      </p:sp>
    </p:spTree>
    <p:extLst>
      <p:ext uri="{BB962C8B-B14F-4D97-AF65-F5344CB8AC3E}">
        <p14:creationId xmlns:p14="http://schemas.microsoft.com/office/powerpoint/2010/main" val="2173734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C04303-99FD-C54E-A3FB-8560C9A432A9}"/>
              </a:ext>
            </a:extLst>
          </p:cNvPr>
          <p:cNvSpPr>
            <a:spLocks noGrp="1"/>
          </p:cNvSpPr>
          <p:nvPr>
            <p:ph idx="1"/>
          </p:nvPr>
        </p:nvSpPr>
        <p:spPr>
          <a:xfrm>
            <a:off x="251254" y="179744"/>
            <a:ext cx="11689492" cy="5480504"/>
          </a:xfrm>
        </p:spPr>
        <p:txBody>
          <a:bodyPr>
            <a:noAutofit/>
          </a:bodyPr>
          <a:lstStyle/>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National Scientific Council on the Developing Child (2010)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Persistent Fear and Anxiety Can Affect Young Children’s Learning and Development</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Working Paper No.9. </a:t>
            </a:r>
            <a:r>
              <a:rPr lang="en-GB" sz="1050" i="1" dirty="0">
                <a:solidFill>
                  <a:schemeClr val="bg1"/>
                </a:solidFill>
                <a:latin typeface="Arial" panose="020B0604020202020204" pitchFamily="34" charset="0"/>
                <a:ea typeface="Calibri" panose="020F0502020204030204" pitchFamily="34" charset="0"/>
                <a:cs typeface="Arial" panose="020B0604020202020204" pitchFamily="34" charset="0"/>
              </a:rPr>
              <a:t>A</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vailable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rPr>
              <a:t>https://harvardcenter.wpenginepowered.com/wp-content/uploads/2010/05/Persistent-Fear-and-Anxiety-Can-Affect-Young-Childrens-Learning-and-Development.pdf</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on: 18</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p>
          <a:p>
            <a:pPr marL="0" indent="0" algn="just">
              <a:buNone/>
            </a:pP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Nanthakumar, C (2018) ‘The benefits of yoga in children’ </a:t>
            </a:r>
            <a:r>
              <a:rPr lang="en-GB" sz="1050" i="1" dirty="0">
                <a:solidFill>
                  <a:schemeClr val="bg1"/>
                </a:solidFill>
                <a:effectLst/>
                <a:latin typeface="Arial" panose="020B0604020202020204" pitchFamily="34" charset="0"/>
                <a:ea typeface="Calibri" panose="020F0502020204030204" pitchFamily="34" charset="0"/>
                <a:cs typeface="Arial" panose="020B0604020202020204" pitchFamily="34" charset="0"/>
              </a:rPr>
              <a:t>Journal of Integrative Medicine</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16(1), pp.14-19. Available at</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https://doi.org/10.1016/j.joim.2017.12.008</a:t>
            </a:r>
            <a:r>
              <a:rPr lang="en-GB" sz="1050" dirty="0">
                <a:effectLst/>
                <a:latin typeface="Arial" panose="020B0604020202020204" pitchFamily="34" charset="0"/>
                <a:ea typeface="Calibri" panose="020F0502020204030204" pitchFamily="34" charset="0"/>
                <a:cs typeface="Arial" panose="020B0604020202020204" pitchFamily="34" charset="0"/>
              </a:rPr>
              <a:t> </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5</a:t>
            </a:r>
            <a:r>
              <a:rPr lang="en-GB" sz="105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 January 2023]</a:t>
            </a:r>
            <a:endParaRPr lang="en-US" sz="1050" dirty="0">
              <a:solidFill>
                <a:schemeClr val="bg1"/>
              </a:solidFill>
              <a:latin typeface="Arial" panose="020B0604020202020204" pitchFamily="34" charset="0"/>
              <a:cs typeface="Arial" panose="020B0604020202020204" pitchFamily="34" charset="0"/>
            </a:endParaRPr>
          </a:p>
          <a:p>
            <a:pPr marL="0" indent="0" algn="just">
              <a:buNone/>
            </a:pPr>
            <a:r>
              <a:rPr lang="en-US" sz="1050" dirty="0">
                <a:solidFill>
                  <a:schemeClr val="bg1"/>
                </a:solidFill>
                <a:latin typeface="Arial" panose="020B0604020202020204" pitchFamily="34" charset="0"/>
                <a:cs typeface="Arial" panose="020B0604020202020204" pitchFamily="34" charset="0"/>
              </a:rPr>
              <a:t>NHS (2020) </a:t>
            </a:r>
            <a:r>
              <a:rPr lang="en-US" sz="1050" i="1" dirty="0">
                <a:solidFill>
                  <a:schemeClr val="bg1"/>
                </a:solidFill>
                <a:latin typeface="Arial" panose="020B0604020202020204" pitchFamily="34" charset="0"/>
                <a:cs typeface="Arial" panose="020B0604020202020204" pitchFamily="34" charset="0"/>
              </a:rPr>
              <a:t>Anxiety disorders in children. </a:t>
            </a:r>
            <a:r>
              <a:rPr lang="en-US" sz="1050" dirty="0">
                <a:solidFill>
                  <a:schemeClr val="bg1"/>
                </a:solidFill>
                <a:latin typeface="Arial" panose="020B0604020202020204" pitchFamily="34" charset="0"/>
                <a:cs typeface="Arial" panose="020B0604020202020204" pitchFamily="34" charset="0"/>
              </a:rPr>
              <a:t>Available at: </a:t>
            </a:r>
            <a:r>
              <a:rPr lang="en-US" sz="1050" dirty="0">
                <a:solidFill>
                  <a:schemeClr val="bg1"/>
                </a:solidFill>
                <a:latin typeface="Arial" panose="020B0604020202020204" pitchFamily="34" charset="0"/>
                <a:cs typeface="Arial" panose="020B0604020202020204" pitchFamily="34" charset="0"/>
                <a:hlinkClick r:id="rId4"/>
              </a:rPr>
              <a:t>https://www.nhs.uk/mental-health/children-and-young-adults/advice-for-parents/anxiety-disorders-in-children/</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NHS Inform (2022a) </a:t>
            </a:r>
            <a:r>
              <a:rPr lang="en-US" sz="1050" i="1" dirty="0">
                <a:solidFill>
                  <a:schemeClr val="bg1"/>
                </a:solidFill>
                <a:latin typeface="Arial" panose="020B0604020202020204" pitchFamily="34" charset="0"/>
                <a:cs typeface="Arial" panose="020B0604020202020204" pitchFamily="34" charset="0"/>
              </a:rPr>
              <a:t>Anxiety</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5"/>
              </a:rPr>
              <a:t>https://www.nhsinform.scot/illnesses-and-conditions/mental-health/anxiety#introduction</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NHS Inform (2022b) </a:t>
            </a:r>
            <a:r>
              <a:rPr lang="en-US" sz="1050" i="1" dirty="0">
                <a:solidFill>
                  <a:schemeClr val="bg1"/>
                </a:solidFill>
                <a:latin typeface="Arial" panose="020B0604020202020204" pitchFamily="34" charset="0"/>
                <a:cs typeface="Arial" panose="020B0604020202020204" pitchFamily="34" charset="0"/>
              </a:rPr>
              <a:t>Anxiety disorders in children</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6"/>
              </a:rPr>
              <a:t>https://www.nhsinform.scot/illnesses-and-conditions/mental-health/anxiety-disorders-in-children</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NHS Manchester University (2023) </a:t>
            </a:r>
            <a:r>
              <a:rPr lang="en-US" sz="1050" i="1" dirty="0">
                <a:solidFill>
                  <a:schemeClr val="bg1"/>
                </a:solidFill>
                <a:latin typeface="Arial" panose="020B0604020202020204" pitchFamily="34" charset="0"/>
                <a:cs typeface="Arial" panose="020B0604020202020204" pitchFamily="34" charset="0"/>
              </a:rPr>
              <a:t>Adverse Childhood Experiences (ACEs) and Attachment</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7"/>
              </a:rPr>
              <a:t>https://mft.nhs.uk/rmch/services/camhs/young-people/adverse-childhood-experiences-aces-and-attachment/</a:t>
            </a:r>
            <a:r>
              <a:rPr lang="en-US" sz="1050" dirty="0">
                <a:solidFill>
                  <a:schemeClr val="bg1"/>
                </a:solidFill>
                <a:latin typeface="Arial" panose="020B0604020202020204" pitchFamily="34" charset="0"/>
                <a:cs typeface="Arial" panose="020B0604020202020204" pitchFamily="34" charset="0"/>
              </a:rPr>
              <a:t> [Accessed on: 17th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Osorio, A (2022) </a:t>
            </a:r>
            <a:r>
              <a:rPr lang="en-US" sz="1050" i="1" dirty="0">
                <a:solidFill>
                  <a:schemeClr val="bg1"/>
                </a:solidFill>
                <a:latin typeface="Arial" panose="020B0604020202020204" pitchFamily="34" charset="0"/>
                <a:cs typeface="Arial" panose="020B0604020202020204" pitchFamily="34" charset="0"/>
              </a:rPr>
              <a:t>Research Update: Children’s Anxiety and Depression on the Rise</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8"/>
              </a:rPr>
              <a:t>https://ccf.georgetown.edu/2022/03/24/research-update-childrens-anxiety-and-depression-on-the-rise/</a:t>
            </a:r>
            <a:r>
              <a:rPr lang="en-US" sz="1050" dirty="0">
                <a:solidFill>
                  <a:schemeClr val="bg1"/>
                </a:solidFill>
                <a:latin typeface="Arial" panose="020B0604020202020204" pitchFamily="34" charset="0"/>
                <a:cs typeface="Arial" panose="020B0604020202020204" pitchFamily="34" charset="0"/>
              </a:rPr>
              <a:t> [Accessed on: 8th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Pound (2014) </a:t>
            </a:r>
            <a:r>
              <a:rPr lang="en-US" sz="1050" i="1" dirty="0">
                <a:solidFill>
                  <a:schemeClr val="bg1"/>
                </a:solidFill>
                <a:latin typeface="Arial" panose="020B0604020202020204" pitchFamily="34" charset="0"/>
                <a:cs typeface="Arial" panose="020B0604020202020204" pitchFamily="34" charset="0"/>
              </a:rPr>
              <a:t>How children learn, Educational and Theories- from Comenius, the father of modern education to giants such as Piaget, Vygotsky and Malaguzzi. </a:t>
            </a:r>
            <a:r>
              <a:rPr lang="en-US" sz="1050" dirty="0">
                <a:solidFill>
                  <a:schemeClr val="bg1"/>
                </a:solidFill>
                <a:latin typeface="Arial" panose="020B0604020202020204" pitchFamily="34" charset="0"/>
                <a:cs typeface="Arial" panose="020B0604020202020204" pitchFamily="34" charset="0"/>
              </a:rPr>
              <a:t>London: Practical Pre-School Books</a:t>
            </a:r>
          </a:p>
          <a:p>
            <a:pPr marL="0" indent="0" algn="just">
              <a:buNone/>
            </a:pPr>
            <a:r>
              <a:rPr lang="en-US" sz="1050" dirty="0">
                <a:solidFill>
                  <a:schemeClr val="bg1"/>
                </a:solidFill>
                <a:latin typeface="Arial" panose="020B0604020202020204" pitchFamily="34" charset="0"/>
                <a:cs typeface="Arial" panose="020B0604020202020204" pitchFamily="34" charset="0"/>
              </a:rPr>
              <a:t>SEND Advice Surrey (2023</a:t>
            </a:r>
            <a:r>
              <a:rPr lang="en-US" sz="1050" i="1" dirty="0">
                <a:solidFill>
                  <a:schemeClr val="bg1"/>
                </a:solidFill>
                <a:latin typeface="Arial" panose="020B0604020202020204" pitchFamily="34" charset="0"/>
                <a:cs typeface="Arial" panose="020B0604020202020204" pitchFamily="34" charset="0"/>
              </a:rPr>
              <a:t>) Action Plan for when School Refusal, Anxiety or Phobia has become an issue.</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9"/>
              </a:rPr>
              <a:t>https://sendadvicesurrey.org.uk/action-plan-for-when-school-refusal-anxiety-or-phobia-has-become-an-issue/</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Smith, M., et al. (2012) </a:t>
            </a:r>
            <a:r>
              <a:rPr lang="en-US" sz="1050" i="1" dirty="0">
                <a:solidFill>
                  <a:schemeClr val="bg1"/>
                </a:solidFill>
                <a:latin typeface="Arial" panose="020B0604020202020204" pitchFamily="34" charset="0"/>
                <a:cs typeface="Arial" panose="020B0604020202020204" pitchFamily="34" charset="0"/>
              </a:rPr>
              <a:t>CACHE Level 3 Extended Diploma, Children and Young People’s Workforce, Early Learning and Child Care</a:t>
            </a:r>
            <a:r>
              <a:rPr lang="en-US" sz="1050" dirty="0">
                <a:solidFill>
                  <a:schemeClr val="bg1"/>
                </a:solidFill>
                <a:latin typeface="Arial" panose="020B0604020202020204" pitchFamily="34" charset="0"/>
                <a:cs typeface="Arial" panose="020B0604020202020204" pitchFamily="34" charset="0"/>
              </a:rPr>
              <a:t>. Oxon: Hodder Education</a:t>
            </a:r>
          </a:p>
          <a:p>
            <a:pPr marL="0" indent="0" algn="just">
              <a:buNone/>
            </a:pPr>
            <a:r>
              <a:rPr lang="en-US" sz="1050" dirty="0">
                <a:solidFill>
                  <a:schemeClr val="bg1"/>
                </a:solidFill>
                <a:latin typeface="Arial" panose="020B0604020202020204" pitchFamily="34" charset="0"/>
                <a:cs typeface="Arial" panose="020B0604020202020204" pitchFamily="34" charset="0"/>
              </a:rPr>
              <a:t>Tomb, M. and Hunter, L (2004) ‘Prevention of anxiety in children and adolescents in a school setting: The role of school-based practitioner’ </a:t>
            </a:r>
            <a:r>
              <a:rPr lang="en-US" sz="1050" i="1" dirty="0">
                <a:solidFill>
                  <a:schemeClr val="bg1"/>
                </a:solidFill>
                <a:latin typeface="Arial" panose="020B0604020202020204" pitchFamily="34" charset="0"/>
                <a:cs typeface="Arial" panose="020B0604020202020204" pitchFamily="34" charset="0"/>
              </a:rPr>
              <a:t>Children &amp; Schools, </a:t>
            </a:r>
            <a:r>
              <a:rPr lang="en-US" sz="1050" dirty="0">
                <a:solidFill>
                  <a:schemeClr val="bg1"/>
                </a:solidFill>
                <a:latin typeface="Arial" panose="020B0604020202020204" pitchFamily="34" charset="0"/>
                <a:cs typeface="Arial" panose="020B0604020202020204" pitchFamily="34" charset="0"/>
              </a:rPr>
              <a:t>26(2), pp.87-101. Available at: </a:t>
            </a:r>
            <a:r>
              <a:rPr lang="en-US" sz="1050" dirty="0">
                <a:solidFill>
                  <a:schemeClr val="bg1"/>
                </a:solidFill>
                <a:latin typeface="Arial" panose="020B0604020202020204" pitchFamily="34" charset="0"/>
                <a:cs typeface="Arial" panose="020B0604020202020204" pitchFamily="34" charset="0"/>
                <a:hlinkClick r:id="rId10"/>
              </a:rPr>
              <a:t>https://doi.org/10.1093/cs/26.2.87</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Welsh Government (2020) </a:t>
            </a:r>
            <a:r>
              <a:rPr lang="en-US" sz="1050" i="1" dirty="0">
                <a:solidFill>
                  <a:schemeClr val="bg1"/>
                </a:solidFill>
                <a:latin typeface="Arial" panose="020B0604020202020204" pitchFamily="34" charset="0"/>
                <a:cs typeface="Arial" panose="020B0604020202020204" pitchFamily="34" charset="0"/>
              </a:rPr>
              <a:t>Area of Learning and Experience, Health and Well-being</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11"/>
              </a:rPr>
              <a:t>https://hwb.gov.wales/curriculum-for-wales/health-and-well-being/</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Welsh Government (2022) </a:t>
            </a:r>
            <a:r>
              <a:rPr lang="en-US" sz="1050" i="1" dirty="0">
                <a:solidFill>
                  <a:schemeClr val="bg1"/>
                </a:solidFill>
                <a:latin typeface="Arial" panose="020B0604020202020204" pitchFamily="34" charset="0"/>
                <a:cs typeface="Arial" panose="020B0604020202020204" pitchFamily="34" charset="0"/>
              </a:rPr>
              <a:t>The additional learning needs transformation programme: frequently asked questions</a:t>
            </a:r>
            <a:r>
              <a:rPr lang="en-US" sz="1050" dirty="0">
                <a:solidFill>
                  <a:schemeClr val="bg1"/>
                </a:solidFill>
                <a:latin typeface="Arial" panose="020B0604020202020204" pitchFamily="34" charset="0"/>
                <a:cs typeface="Arial" panose="020B0604020202020204" pitchFamily="34" charset="0"/>
              </a:rPr>
              <a:t>. Available at: </a:t>
            </a:r>
            <a:r>
              <a:rPr lang="en-US" sz="1050" dirty="0">
                <a:solidFill>
                  <a:schemeClr val="bg1"/>
                </a:solidFill>
                <a:latin typeface="Arial" panose="020B0604020202020204" pitchFamily="34" charset="0"/>
                <a:cs typeface="Arial" panose="020B0604020202020204" pitchFamily="34" charset="0"/>
                <a:hlinkClick r:id="rId12"/>
              </a:rPr>
              <a:t>https://www.gov.wales/additional-learning-needs-transformation-programme-frequently-asked-questions-html</a:t>
            </a:r>
            <a:r>
              <a:rPr lang="en-US" sz="1050" dirty="0">
                <a:solidFill>
                  <a:schemeClr val="bg1"/>
                </a:solidFill>
                <a:latin typeface="Arial" panose="020B0604020202020204" pitchFamily="34" charset="0"/>
                <a:cs typeface="Arial" panose="020B0604020202020204" pitchFamily="34" charset="0"/>
              </a:rPr>
              <a:t> [Accessed on: 17th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Young Minds (2020) </a:t>
            </a:r>
            <a:r>
              <a:rPr lang="en-US" sz="1050" i="1" dirty="0">
                <a:solidFill>
                  <a:schemeClr val="bg1"/>
                </a:solidFill>
                <a:latin typeface="Arial" panose="020B0604020202020204" pitchFamily="34" charset="0"/>
                <a:cs typeface="Arial" panose="020B0604020202020204" pitchFamily="34" charset="0"/>
              </a:rPr>
              <a:t>How to make a worry box: a guide for parents. </a:t>
            </a:r>
            <a:r>
              <a:rPr lang="en-US" sz="1050" dirty="0">
                <a:solidFill>
                  <a:schemeClr val="bg1"/>
                </a:solidFill>
                <a:latin typeface="Arial" panose="020B0604020202020204" pitchFamily="34" charset="0"/>
                <a:cs typeface="Arial" panose="020B0604020202020204" pitchFamily="34" charset="0"/>
              </a:rPr>
              <a:t>Available at: </a:t>
            </a:r>
            <a:r>
              <a:rPr lang="en-US" sz="1050" dirty="0">
                <a:solidFill>
                  <a:schemeClr val="bg1"/>
                </a:solidFill>
                <a:latin typeface="Arial" panose="020B0604020202020204" pitchFamily="34" charset="0"/>
                <a:cs typeface="Arial" panose="020B0604020202020204" pitchFamily="34" charset="0"/>
                <a:hlinkClick r:id="rId13"/>
              </a:rPr>
              <a:t>https://www.youngminds.org.uk/parent/blog/how-to-make-a-worry-box-a-guide-for-parents/</a:t>
            </a:r>
            <a:r>
              <a:rPr lang="en-US" sz="1050" dirty="0">
                <a:solidFill>
                  <a:schemeClr val="bg1"/>
                </a:solidFill>
                <a:latin typeface="Arial" panose="020B0604020202020204" pitchFamily="34" charset="0"/>
                <a:cs typeface="Arial" panose="020B0604020202020204" pitchFamily="34" charset="0"/>
              </a:rPr>
              <a:t> [Accessed on: 5th January 2023]</a:t>
            </a:r>
          </a:p>
          <a:p>
            <a:pPr marL="0" indent="0" algn="just">
              <a:buNone/>
            </a:pPr>
            <a:r>
              <a:rPr lang="en-US" sz="1050" dirty="0">
                <a:solidFill>
                  <a:schemeClr val="bg1"/>
                </a:solidFill>
                <a:latin typeface="Arial" panose="020B0604020202020204" pitchFamily="34" charset="0"/>
                <a:cs typeface="Arial" panose="020B0604020202020204" pitchFamily="34" charset="0"/>
              </a:rPr>
              <a:t>Young Minds (2023) </a:t>
            </a:r>
            <a:r>
              <a:rPr lang="en-US" sz="1050" i="1" dirty="0">
                <a:solidFill>
                  <a:schemeClr val="bg1"/>
                </a:solidFill>
                <a:latin typeface="Arial" panose="020B0604020202020204" pitchFamily="34" charset="0"/>
                <a:cs typeface="Arial" panose="020B0604020202020204" pitchFamily="34" charset="0"/>
              </a:rPr>
              <a:t>Problems at school. </a:t>
            </a:r>
            <a:r>
              <a:rPr lang="en-US" sz="1050" dirty="0">
                <a:solidFill>
                  <a:schemeClr val="bg1"/>
                </a:solidFill>
                <a:latin typeface="Arial" panose="020B0604020202020204" pitchFamily="34" charset="0"/>
                <a:cs typeface="Arial" panose="020B0604020202020204" pitchFamily="34" charset="0"/>
              </a:rPr>
              <a:t>Available at: </a:t>
            </a:r>
            <a:r>
              <a:rPr lang="en-US" sz="1050" dirty="0">
                <a:solidFill>
                  <a:schemeClr val="bg1"/>
                </a:solidFill>
                <a:latin typeface="Arial" panose="020B0604020202020204" pitchFamily="34" charset="0"/>
                <a:cs typeface="Arial" panose="020B0604020202020204" pitchFamily="34" charset="0"/>
                <a:hlinkClick r:id="rId14"/>
              </a:rPr>
              <a:t>https://www.youngminds.org.uk/young-person/coping-with-life/problems-at-school/</a:t>
            </a:r>
            <a:r>
              <a:rPr lang="en-US" sz="1050" dirty="0">
                <a:solidFill>
                  <a:schemeClr val="bg1"/>
                </a:solidFill>
                <a:latin typeface="Arial" panose="020B0604020202020204" pitchFamily="34" charset="0"/>
                <a:cs typeface="Arial" panose="020B0604020202020204" pitchFamily="34" charset="0"/>
              </a:rPr>
              <a:t> [Accessed on: 5th January </a:t>
            </a:r>
          </a:p>
        </p:txBody>
      </p:sp>
      <p:sp>
        <p:nvSpPr>
          <p:cNvPr id="4" name="Footer Placeholder 3">
            <a:extLst>
              <a:ext uri="{FF2B5EF4-FFF2-40B4-BE49-F238E27FC236}">
                <a16:creationId xmlns:a16="http://schemas.microsoft.com/office/drawing/2014/main" id="{CF2182EC-F6B1-E84A-AD61-8D9178ED791A}"/>
              </a:ext>
            </a:extLst>
          </p:cNvPr>
          <p:cNvSpPr>
            <a:spLocks noGrp="1"/>
          </p:cNvSpPr>
          <p:nvPr>
            <p:ph type="ftr" sz="quarter" idx="11"/>
          </p:nvPr>
        </p:nvSpPr>
        <p:spPr/>
        <p:txBody>
          <a:bodyPr/>
          <a:lstStyle/>
          <a:p>
            <a:r>
              <a:rPr lang="en-US" dirty="0">
                <a:solidFill>
                  <a:schemeClr val="bg1">
                    <a:lumMod val="95000"/>
                    <a:lumOff val="5000"/>
                  </a:schemeClr>
                </a:solidFill>
              </a:rPr>
              <a:t>2011225- ECEY6006</a:t>
            </a:r>
          </a:p>
        </p:txBody>
      </p:sp>
      <p:sp>
        <p:nvSpPr>
          <p:cNvPr id="5" name="Slide Number Placeholder 4">
            <a:extLst>
              <a:ext uri="{FF2B5EF4-FFF2-40B4-BE49-F238E27FC236}">
                <a16:creationId xmlns:a16="http://schemas.microsoft.com/office/drawing/2014/main" id="{27BDA441-25ED-2046-984A-A51098684316}"/>
              </a:ext>
            </a:extLst>
          </p:cNvPr>
          <p:cNvSpPr>
            <a:spLocks noGrp="1"/>
          </p:cNvSpPr>
          <p:nvPr>
            <p:ph type="sldNum" sz="quarter" idx="12"/>
          </p:nvPr>
        </p:nvSpPr>
        <p:spPr>
          <a:xfrm>
            <a:off x="10686614" y="6356350"/>
            <a:ext cx="667186" cy="365125"/>
          </a:xfrm>
          <a:solidFill>
            <a:schemeClr val="tx1"/>
          </a:solidFill>
          <a:ln>
            <a:solidFill>
              <a:schemeClr val="tx1"/>
            </a:solidFill>
          </a:ln>
        </p:spPr>
        <p:txBody>
          <a:bodyPr/>
          <a:lstStyle/>
          <a:p>
            <a:r>
              <a:rPr lang="en-US" dirty="0">
                <a:solidFill>
                  <a:schemeClr val="bg1"/>
                </a:solidFill>
              </a:rPr>
              <a:t>Page 3</a:t>
            </a:r>
          </a:p>
        </p:txBody>
      </p:sp>
    </p:spTree>
    <p:extLst>
      <p:ext uri="{BB962C8B-B14F-4D97-AF65-F5344CB8AC3E}">
        <p14:creationId xmlns:p14="http://schemas.microsoft.com/office/powerpoint/2010/main" val="40123806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{20DAA9ED-2B87-3E40-AAD9-840285B84E71}tf10001121</Template>
  <TotalTime>10569</TotalTime>
  <Words>2266</Words>
  <Application>Microsoft Macintosh PowerPoint</Application>
  <PresentationFormat>Widescreen</PresentationFormat>
  <Paragraphs>78</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bronwen griffiths</dc:creator>
  <cp:lastModifiedBy>Elinor Griffiths</cp:lastModifiedBy>
  <cp:revision>5</cp:revision>
  <dcterms:created xsi:type="dcterms:W3CDTF">2023-01-08T20:57:21Z</dcterms:created>
  <dcterms:modified xsi:type="dcterms:W3CDTF">2023-01-19T22:07:20Z</dcterms:modified>
</cp:coreProperties>
</file>