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handoutMasterIdLst>
    <p:handoutMasterId r:id="rId23"/>
  </p:handoutMasterIdLst>
  <p:sldIdLst>
    <p:sldId id="286" r:id="rId2"/>
    <p:sldId id="289" r:id="rId3"/>
    <p:sldId id="290" r:id="rId4"/>
    <p:sldId id="291" r:id="rId5"/>
    <p:sldId id="292" r:id="rId6"/>
    <p:sldId id="293" r:id="rId7"/>
    <p:sldId id="294" r:id="rId8"/>
    <p:sldId id="296" r:id="rId9"/>
    <p:sldId id="297" r:id="rId10"/>
    <p:sldId id="298" r:id="rId11"/>
    <p:sldId id="299" r:id="rId12"/>
    <p:sldId id="300" r:id="rId13"/>
    <p:sldId id="301" r:id="rId14"/>
    <p:sldId id="307" r:id="rId15"/>
    <p:sldId id="308" r:id="rId16"/>
    <p:sldId id="302" r:id="rId17"/>
    <p:sldId id="310" r:id="rId18"/>
    <p:sldId id="304" r:id="rId19"/>
    <p:sldId id="305" r:id="rId20"/>
    <p:sldId id="283" r:id="rId21"/>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87" autoAdjust="0"/>
    <p:restoredTop sz="72262" autoAdjust="0"/>
  </p:normalViewPr>
  <p:slideViewPr>
    <p:cSldViewPr snapToGrid="0" snapToObjects="1">
      <p:cViewPr varScale="1">
        <p:scale>
          <a:sx n="57" d="100"/>
          <a:sy n="57" d="100"/>
        </p:scale>
        <p:origin x="1524" y="18"/>
      </p:cViewPr>
      <p:guideLst>
        <p:guide orient="horz" pos="2160"/>
        <p:guide pos="2880"/>
      </p:guideLst>
    </p:cSldViewPr>
  </p:slideViewPr>
  <p:outlineViewPr>
    <p:cViewPr>
      <p:scale>
        <a:sx n="33" d="100"/>
        <a:sy n="33" d="100"/>
      </p:scale>
      <p:origin x="0" y="10272"/>
    </p:cViewPr>
  </p:outlineViewPr>
  <p:notesTextViewPr>
    <p:cViewPr>
      <p:scale>
        <a:sx n="100" d="100"/>
        <a:sy n="100" d="100"/>
      </p:scale>
      <p:origin x="0" y="0"/>
    </p:cViewPr>
  </p:notesTextViewPr>
  <p:notesViewPr>
    <p:cSldViewPr snapToGrid="0" snapToObjects="1">
      <p:cViewPr varScale="1">
        <p:scale>
          <a:sx n="78" d="100"/>
          <a:sy n="78" d="100"/>
        </p:scale>
        <p:origin x="-3318"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Headteacher Finance Refresher Workshop</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r>
              <a:rPr lang="en-GB" smtClean="0"/>
              <a:t>10/02/2016</a:t>
            </a:r>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4702BE95-D868-45DB-90C6-CF08ECAA2E13}" type="slidenum">
              <a:rPr lang="en-GB" smtClean="0"/>
              <a:pPr/>
              <a:t>‹#›</a:t>
            </a:fld>
            <a:endParaRPr lang="en-GB"/>
          </a:p>
        </p:txBody>
      </p:sp>
    </p:spTree>
    <p:extLst>
      <p:ext uri="{BB962C8B-B14F-4D97-AF65-F5344CB8AC3E}">
        <p14:creationId xmlns:p14="http://schemas.microsoft.com/office/powerpoint/2010/main" val="2094408662"/>
      </p:ext>
    </p:extLst>
  </p:cSld>
  <p:clrMap bg1="lt1" tx1="dk1" bg2="lt2" tx2="dk2" accent1="accent1" accent2="accent2" accent3="accent3" accent4="accent4" accent5="accent5" accent6="accent6" hlink="hlink" folHlink="folHlink"/>
  <p:hf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r>
              <a:rPr lang="en-GB" smtClean="0"/>
              <a:t>Headteacher Finance Refresher Workshop</a:t>
            </a: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r>
              <a:rPr lang="en-GB" smtClean="0"/>
              <a:t>10/02/2016</a:t>
            </a:r>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C8576051-A617-4D63-BFA4-54035903EAC6}" type="slidenum">
              <a:rPr lang="en-GB" smtClean="0"/>
              <a:pPr/>
              <a:t>‹#›</a:t>
            </a:fld>
            <a:endParaRPr lang="en-GB"/>
          </a:p>
        </p:txBody>
      </p:sp>
    </p:spTree>
    <p:extLst>
      <p:ext uri="{BB962C8B-B14F-4D97-AF65-F5344CB8AC3E}">
        <p14:creationId xmlns:p14="http://schemas.microsoft.com/office/powerpoint/2010/main" val="2393749624"/>
      </p:ext>
    </p:extLst>
  </p:cSld>
  <p:clrMap bg1="lt1" tx1="dk1" bg2="lt2" tx2="dk2" accent1="accent1" accent2="accent2" accent3="accent3" accent4="accent4" accent5="accent5" accent6="accent6" hlink="hlink" folHlink="folHlink"/>
  <p:hf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Welcome</a:t>
            </a:r>
          </a:p>
          <a:p>
            <a:r>
              <a:rPr lang="en-GB" dirty="0" smtClean="0"/>
              <a:t>Toilets</a:t>
            </a:r>
          </a:p>
          <a:p>
            <a:r>
              <a:rPr lang="en-GB" dirty="0" smtClean="0"/>
              <a:t>Fire</a:t>
            </a:r>
          </a:p>
          <a:p>
            <a:r>
              <a:rPr lang="en-GB" dirty="0" smtClean="0"/>
              <a:t>Attendance list</a:t>
            </a:r>
          </a:p>
          <a:p>
            <a:r>
              <a:rPr lang="en-GB" dirty="0" smtClean="0"/>
              <a:t>Informal</a:t>
            </a:r>
            <a:r>
              <a:rPr lang="en-GB" baseline="0" dirty="0" smtClean="0"/>
              <a:t> workshop</a:t>
            </a:r>
          </a:p>
          <a:p>
            <a:r>
              <a:rPr lang="en-GB" baseline="0" dirty="0" smtClean="0"/>
              <a:t>Ask questions as and when</a:t>
            </a:r>
            <a:endParaRPr lang="en-GB" dirty="0" smtClean="0"/>
          </a:p>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1</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80558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576051-A617-4D63-BFA4-54035903EAC6}" type="slidenum">
              <a:rPr lang="en-GB" smtClean="0"/>
              <a:pPr/>
              <a:t>2</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2267099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576051-A617-4D63-BFA4-54035903EAC6}" type="slidenum">
              <a:rPr lang="en-GB" smtClean="0"/>
              <a:pPr/>
              <a:t>3</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714161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4</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3839706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5</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1242189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6</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2711407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7</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316393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a:t>
            </a:r>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8</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1431399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FBE0586-0D72-4203-A383-D8B9F7052AB5}" type="slidenum">
              <a:rPr lang="en-GB" smtClean="0"/>
              <a:pPr/>
              <a:t>9</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491045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10</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2735158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FBE0586-0D72-4203-A383-D8B9F7052AB5}" type="slidenum">
              <a:rPr lang="en-GB" smtClean="0"/>
              <a:pPr/>
              <a:t>11</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3954176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12</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12282650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FBE0586-0D72-4203-A383-D8B9F7052AB5}" type="slidenum">
              <a:rPr lang="en-GB" smtClean="0"/>
              <a:pPr/>
              <a:t>13</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7689317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None/>
            </a:pPr>
            <a:endParaRPr lang="en-GB" dirty="0"/>
          </a:p>
        </p:txBody>
      </p:sp>
      <p:sp>
        <p:nvSpPr>
          <p:cNvPr id="4" name="Slide Number Placeholder 3"/>
          <p:cNvSpPr>
            <a:spLocks noGrp="1"/>
          </p:cNvSpPr>
          <p:nvPr>
            <p:ph type="sldNum" sz="quarter" idx="10"/>
          </p:nvPr>
        </p:nvSpPr>
        <p:spPr/>
        <p:txBody>
          <a:bodyPr/>
          <a:lstStyle/>
          <a:p>
            <a:fld id="{3FBE0586-0D72-4203-A383-D8B9F7052AB5}" type="slidenum">
              <a:rPr lang="en-GB" smtClean="0"/>
              <a:pPr/>
              <a:t>14</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2104506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8D33F64-7BB0-4D53-9904-D12D72570E7C}" type="slidenum">
              <a:rPr lang="en-GB" smtClean="0"/>
              <a:pPr/>
              <a:t>15</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96478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FBE0586-0D72-4203-A383-D8B9F7052AB5}" type="slidenum">
              <a:rPr lang="en-GB" smtClean="0"/>
              <a:pPr/>
              <a:t>16</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1593509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New ways of working – Finance focus groups, benchmarking, new income streams, collaborative working between schools (primary and secondary)</a:t>
            </a:r>
            <a:endParaRPr lang="en-GB" dirty="0"/>
          </a:p>
        </p:txBody>
      </p:sp>
      <p:sp>
        <p:nvSpPr>
          <p:cNvPr id="4" name="Slide Number Placeholder 3"/>
          <p:cNvSpPr>
            <a:spLocks noGrp="1"/>
          </p:cNvSpPr>
          <p:nvPr>
            <p:ph type="sldNum" sz="quarter" idx="10"/>
          </p:nvPr>
        </p:nvSpPr>
        <p:spPr/>
        <p:txBody>
          <a:bodyPr/>
          <a:lstStyle/>
          <a:p>
            <a:fld id="{3FBE0586-0D72-4203-A383-D8B9F7052AB5}" type="slidenum">
              <a:rPr lang="en-GB" smtClean="0"/>
              <a:pPr/>
              <a:t>17</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10438636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8576051-A617-4D63-BFA4-54035903EAC6}" type="slidenum">
              <a:rPr lang="en-GB" smtClean="0"/>
              <a:pPr/>
              <a:t>18</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38266336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576051-A617-4D63-BFA4-54035903EAC6}" type="slidenum">
              <a:rPr lang="en-GB" smtClean="0"/>
              <a:pPr/>
              <a:t>19</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916254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8D33F64-7BB0-4D53-9904-D12D72570E7C}" type="slidenum">
              <a:rPr lang="en-GB" smtClean="0"/>
              <a:pPr/>
              <a:t>20</a:t>
            </a:fld>
            <a:endParaRPr lang="en-GB"/>
          </a:p>
        </p:txBody>
      </p:sp>
      <p:sp>
        <p:nvSpPr>
          <p:cNvPr id="5" name="Header Placeholder 4"/>
          <p:cNvSpPr>
            <a:spLocks noGrp="1"/>
          </p:cNvSpPr>
          <p:nvPr>
            <p:ph type="hdr" sz="quarter" idx="11"/>
          </p:nvPr>
        </p:nvSpPr>
        <p:spPr/>
        <p:txBody>
          <a:bodyPr/>
          <a:lstStyle/>
          <a:p>
            <a:r>
              <a:rPr lang="en-GB" smtClean="0"/>
              <a:t>Headteacher Finance Refresher Workshop</a:t>
            </a:r>
            <a:endParaRPr lang="en-GB"/>
          </a:p>
        </p:txBody>
      </p:sp>
      <p:sp>
        <p:nvSpPr>
          <p:cNvPr id="6" name="Date Placeholder 5"/>
          <p:cNvSpPr>
            <a:spLocks noGrp="1"/>
          </p:cNvSpPr>
          <p:nvPr>
            <p:ph type="dt" idx="12"/>
          </p:nvPr>
        </p:nvSpPr>
        <p:spPr/>
        <p:txBody>
          <a:bodyPr/>
          <a:lstStyle/>
          <a:p>
            <a:r>
              <a:rPr lang="en-GB" smtClean="0"/>
              <a:t>10/02/2016</a:t>
            </a:r>
            <a:endParaRPr lang="en-GB"/>
          </a:p>
        </p:txBody>
      </p:sp>
    </p:spTree>
    <p:extLst>
      <p:ext uri="{BB962C8B-B14F-4D97-AF65-F5344CB8AC3E}">
        <p14:creationId xmlns:p14="http://schemas.microsoft.com/office/powerpoint/2010/main" val="1660286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lstStyle>
            <a:lvl1pPr>
              <a:defRPr baseline="0"/>
            </a:lvl1pPr>
          </a:lstStyle>
          <a:p>
            <a:r>
              <a:rPr lang="en-GB" dirty="0" err="1" smtClean="0"/>
              <a:t>Teitl</a:t>
            </a:r>
            <a:r>
              <a:rPr lang="en-GB" dirty="0" smtClean="0"/>
              <a:t> / Title</a:t>
            </a:r>
            <a:endParaRPr lang="en-US" dirty="0"/>
          </a:p>
        </p:txBody>
      </p:sp>
      <p:sp>
        <p:nvSpPr>
          <p:cNvPr id="3" name="Content Placeholder 2"/>
          <p:cNvSpPr>
            <a:spLocks noGrp="1"/>
          </p:cNvSpPr>
          <p:nvPr>
            <p:ph sz="half" idx="1" hasCustomPrompt="1"/>
          </p:nvPr>
        </p:nvSpPr>
        <p:spPr>
          <a:xfrm>
            <a:off x="457200" y="1600201"/>
            <a:ext cx="4038600" cy="3952522"/>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dirty="0" err="1" smtClean="0"/>
              <a:t>Cynnwys</a:t>
            </a:r>
            <a:r>
              <a:rPr lang="en-GB" dirty="0" smtClean="0"/>
              <a:t> </a:t>
            </a:r>
            <a:r>
              <a:rPr lang="en-GB" dirty="0" err="1" smtClean="0"/>
              <a:t>Cymraeg</a:t>
            </a:r>
            <a:endParaRPr lang="en-GB" dirty="0" smtClean="0"/>
          </a:p>
        </p:txBody>
      </p:sp>
      <p:sp>
        <p:nvSpPr>
          <p:cNvPr id="4" name="Content Placeholder 3"/>
          <p:cNvSpPr>
            <a:spLocks noGrp="1"/>
          </p:cNvSpPr>
          <p:nvPr>
            <p:ph sz="half" idx="2" hasCustomPrompt="1"/>
          </p:nvPr>
        </p:nvSpPr>
        <p:spPr>
          <a:xfrm>
            <a:off x="4648200" y="1600200"/>
            <a:ext cx="4038600" cy="3952523"/>
          </a:xfrm>
          <a:prstGeom prst="rect">
            <a:avLst/>
          </a:prstGeom>
        </p:spPr>
        <p:txBody>
          <a:bodyPr/>
          <a:lstStyle>
            <a:lvl1pPr>
              <a:defRPr sz="2800" baseline="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dirty="0" smtClean="0"/>
              <a:t>English text</a:t>
            </a:r>
          </a:p>
        </p:txBody>
      </p:sp>
    </p:spTree>
    <p:extLst>
      <p:ext uri="{BB962C8B-B14F-4D97-AF65-F5344CB8AC3E}">
        <p14:creationId xmlns:p14="http://schemas.microsoft.com/office/powerpoint/2010/main" val="3650294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lstStyle>
            <a:lvl1pPr>
              <a:defRPr baseline="0"/>
            </a:lvl1pPr>
          </a:lstStyle>
          <a:p>
            <a:r>
              <a:rPr lang="en-GB" dirty="0" err="1" smtClean="0"/>
              <a:t>Teitl</a:t>
            </a:r>
            <a:r>
              <a:rPr lang="en-GB" dirty="0" smtClean="0"/>
              <a:t> / Title</a:t>
            </a:r>
            <a:endParaRPr lang="en-US" dirty="0"/>
          </a:p>
        </p:txBody>
      </p:sp>
      <p:sp>
        <p:nvSpPr>
          <p:cNvPr id="3" name="Text Placeholder 2"/>
          <p:cNvSpPr>
            <a:spLocks noGrp="1"/>
          </p:cNvSpPr>
          <p:nvPr>
            <p:ph type="body" idx="1" hasCustomPrompt="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err="1" smtClean="0"/>
              <a:t>Cynnwys</a:t>
            </a:r>
            <a:r>
              <a:rPr lang="en-GB" dirty="0" smtClean="0"/>
              <a:t> </a:t>
            </a:r>
            <a:r>
              <a:rPr lang="en-GB" dirty="0" err="1" smtClean="0"/>
              <a:t>Cymraeg</a:t>
            </a:r>
            <a:endParaRPr lang="en-GB" dirty="0" smtClean="0"/>
          </a:p>
        </p:txBody>
      </p:sp>
      <p:sp>
        <p:nvSpPr>
          <p:cNvPr id="4" name="Content Placeholder 3"/>
          <p:cNvSpPr>
            <a:spLocks noGrp="1"/>
          </p:cNvSpPr>
          <p:nvPr>
            <p:ph sz="half" idx="2" hasCustomPrompt="1"/>
          </p:nvPr>
        </p:nvSpPr>
        <p:spPr>
          <a:xfrm>
            <a:off x="457200" y="2174875"/>
            <a:ext cx="4040188" cy="358245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dirty="0" err="1" smtClean="0"/>
              <a:t>Cynnwys</a:t>
            </a:r>
            <a:r>
              <a:rPr lang="en-GB" dirty="0" smtClean="0"/>
              <a:t> </a:t>
            </a:r>
            <a:r>
              <a:rPr lang="en-GB" dirty="0" err="1" smtClean="0"/>
              <a:t>Cymraeg</a:t>
            </a:r>
            <a:endParaRPr lang="en-GB" dirty="0" smtClean="0"/>
          </a:p>
        </p:txBody>
      </p:sp>
      <p:sp>
        <p:nvSpPr>
          <p:cNvPr id="5" name="Text Placeholder 4"/>
          <p:cNvSpPr>
            <a:spLocks noGrp="1"/>
          </p:cNvSpPr>
          <p:nvPr>
            <p:ph type="body" sz="quarter" idx="3" hasCustomPrompt="1"/>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English Text</a:t>
            </a:r>
          </a:p>
        </p:txBody>
      </p:sp>
      <p:sp>
        <p:nvSpPr>
          <p:cNvPr id="6" name="Content Placeholder 5"/>
          <p:cNvSpPr>
            <a:spLocks noGrp="1"/>
          </p:cNvSpPr>
          <p:nvPr>
            <p:ph sz="quarter" idx="4" hasCustomPrompt="1"/>
          </p:nvPr>
        </p:nvSpPr>
        <p:spPr>
          <a:xfrm>
            <a:off x="4645025" y="2174875"/>
            <a:ext cx="4041775" cy="3582458"/>
          </a:xfrm>
          <a:prstGeom prst="rect">
            <a:avLst/>
          </a:prstGeom>
        </p:spPr>
        <p:txBody>
          <a:bodyPr/>
          <a:lstStyle>
            <a:lvl1pPr>
              <a:defRPr sz="2400" baseline="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dirty="0" smtClean="0"/>
              <a:t>English Text</a:t>
            </a:r>
          </a:p>
        </p:txBody>
      </p:sp>
    </p:spTree>
    <p:extLst>
      <p:ext uri="{BB962C8B-B14F-4D97-AF65-F5344CB8AC3E}">
        <p14:creationId xmlns:p14="http://schemas.microsoft.com/office/powerpoint/2010/main" val="366428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793947B-263C-4D52-A574-1071B437C3DF}" type="datetimeFigureOut">
              <a:rPr lang="en-GB" smtClean="0"/>
              <a:pPr/>
              <a:t>05/07/2016</a:t>
            </a:fld>
            <a:endParaRPr lang="en-GB"/>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A97AA01C-22D3-41BA-B9A4-C766E5415C6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1"/>
            <a:ext cx="2133600" cy="365125"/>
          </a:xfrm>
          <a:prstGeom prst="rect">
            <a:avLst/>
          </a:prstGeom>
        </p:spPr>
        <p:txBody>
          <a:bodyPr/>
          <a:lstStyle/>
          <a:p>
            <a:fld id="{B793947B-263C-4D52-A574-1071B437C3DF}" type="datetimeFigureOut">
              <a:rPr lang="en-GB" smtClean="0"/>
              <a:pPr/>
              <a:t>05/07/2016</a:t>
            </a:fld>
            <a:endParaRPr lang="en-GB"/>
          </a:p>
        </p:txBody>
      </p:sp>
      <p:sp>
        <p:nvSpPr>
          <p:cNvPr id="5" name="Footer Placeholder 4"/>
          <p:cNvSpPr>
            <a:spLocks noGrp="1"/>
          </p:cNvSpPr>
          <p:nvPr>
            <p:ph type="ftr" sz="quarter" idx="11"/>
          </p:nvPr>
        </p:nvSpPr>
        <p:spPr>
          <a:xfrm>
            <a:off x="3124200" y="6356351"/>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1"/>
            <a:ext cx="2133600" cy="365125"/>
          </a:xfrm>
          <a:prstGeom prst="rect">
            <a:avLst/>
          </a:prstGeom>
        </p:spPr>
        <p:txBody>
          <a:bodyPr/>
          <a:lstStyle/>
          <a:p>
            <a:fld id="{A97AA01C-22D3-41BA-B9A4-C766E5415C6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ccpowerpoint.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42723" y="5776128"/>
            <a:ext cx="7570612" cy="1271863"/>
          </a:xfrm>
          <a:prstGeom prst="rect">
            <a:avLst/>
          </a:prstGeom>
        </p:spPr>
      </p:pic>
    </p:spTree>
    <p:extLst>
      <p:ext uri="{BB962C8B-B14F-4D97-AF65-F5344CB8AC3E}">
        <p14:creationId xmlns:p14="http://schemas.microsoft.com/office/powerpoint/2010/main" val="2506908267"/>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mailto:SNolan@carmarthenshire.gov.uk" TargetMode="External"/><Relationship Id="rId7" Type="http://schemas.openxmlformats.org/officeDocument/2006/relationships/hyperlink" Target="mailto:KMJones@carmarthenshire.gov.uk"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hyperlink" Target="mailto:IDMacDonald@carmarthenshire.gov.uk" TargetMode="External"/><Relationship Id="rId5" Type="http://schemas.openxmlformats.org/officeDocument/2006/relationships/hyperlink" Target="mailto:EADavies@carmarthenshire.gov.uk" TargetMode="External"/><Relationship Id="rId4" Type="http://schemas.openxmlformats.org/officeDocument/2006/relationships/hyperlink" Target="mailto:DyWJones@carmarthenshire.gov.uk"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5.emf"/><Relationship Id="rId5" Type="http://schemas.openxmlformats.org/officeDocument/2006/relationships/package" Target="../embeddings/Microsoft_Word_Document1.docx"/><Relationship Id="rId4" Type="http://schemas.openxmlformats.org/officeDocument/2006/relationships/oleObject" Target="../embeddings/oleObject1.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94972"/>
            <a:ext cx="7772400" cy="1509485"/>
          </a:xfrm>
        </p:spPr>
        <p:txBody>
          <a:bodyPr>
            <a:normAutofit fontScale="90000"/>
          </a:bodyPr>
          <a:lstStyle/>
          <a:p>
            <a:r>
              <a:rPr lang="en-GB" sz="3600" b="1" dirty="0" err="1" smtClean="0">
                <a:solidFill>
                  <a:schemeClr val="accent2">
                    <a:lumMod val="75000"/>
                  </a:schemeClr>
                </a:solidFill>
                <a:latin typeface="Arial" pitchFamily="34" charset="0"/>
                <a:cs typeface="Arial" pitchFamily="34" charset="0"/>
              </a:rPr>
              <a:t>Adran</a:t>
            </a:r>
            <a:r>
              <a:rPr lang="en-GB" sz="3600" b="1" dirty="0" smtClean="0">
                <a:solidFill>
                  <a:schemeClr val="accent2">
                    <a:lumMod val="75000"/>
                  </a:schemeClr>
                </a:solidFill>
                <a:latin typeface="Arial" pitchFamily="34" charset="0"/>
                <a:cs typeface="Arial" pitchFamily="34" charset="0"/>
              </a:rPr>
              <a:t> </a:t>
            </a:r>
            <a:r>
              <a:rPr lang="en-GB" sz="3600" b="1" dirty="0" err="1" smtClean="0">
                <a:solidFill>
                  <a:schemeClr val="accent2">
                    <a:lumMod val="75000"/>
                  </a:schemeClr>
                </a:solidFill>
                <a:latin typeface="Arial" pitchFamily="34" charset="0"/>
                <a:cs typeface="Arial" pitchFamily="34" charset="0"/>
              </a:rPr>
              <a:t>Addysg</a:t>
            </a:r>
            <a:r>
              <a:rPr lang="en-GB" sz="3600" b="1" dirty="0" smtClean="0">
                <a:solidFill>
                  <a:schemeClr val="accent2">
                    <a:lumMod val="75000"/>
                  </a:schemeClr>
                </a:solidFill>
                <a:latin typeface="Arial" pitchFamily="34" charset="0"/>
                <a:cs typeface="Arial" pitchFamily="34" charset="0"/>
              </a:rPr>
              <a:t> a </a:t>
            </a:r>
            <a:r>
              <a:rPr lang="en-GB" sz="3600" b="1" dirty="0" err="1" smtClean="0">
                <a:solidFill>
                  <a:schemeClr val="accent2">
                    <a:lumMod val="75000"/>
                  </a:schemeClr>
                </a:solidFill>
                <a:latin typeface="Arial" pitchFamily="34" charset="0"/>
                <a:cs typeface="Arial" pitchFamily="34" charset="0"/>
              </a:rPr>
              <a:t>Phlant</a:t>
            </a:r>
            <a:r>
              <a:rPr lang="en-GB" sz="3600" b="1" dirty="0" smtClean="0">
                <a:solidFill>
                  <a:schemeClr val="accent2">
                    <a:lumMod val="75000"/>
                  </a:schemeClr>
                </a:solidFill>
                <a:latin typeface="Arial" pitchFamily="34" charset="0"/>
                <a:cs typeface="Arial" pitchFamily="34" charset="0"/>
              </a:rPr>
              <a:t/>
            </a:r>
            <a:br>
              <a:rPr lang="en-GB" sz="3600" b="1" dirty="0" smtClean="0">
                <a:solidFill>
                  <a:schemeClr val="accent2">
                    <a:lumMod val="75000"/>
                  </a:schemeClr>
                </a:solidFill>
                <a:latin typeface="Arial" pitchFamily="34" charset="0"/>
                <a:cs typeface="Arial" pitchFamily="34" charset="0"/>
              </a:rPr>
            </a:br>
            <a:r>
              <a:rPr lang="en-GB" sz="3600" b="1" dirty="0" smtClean="0">
                <a:solidFill>
                  <a:schemeClr val="accent2">
                    <a:lumMod val="75000"/>
                  </a:schemeClr>
                </a:solidFill>
                <a:latin typeface="Arial" pitchFamily="34" charset="0"/>
                <a:cs typeface="Arial" pitchFamily="34" charset="0"/>
              </a:rPr>
              <a:t>Department for Education &amp; Children</a:t>
            </a:r>
            <a:endParaRPr lang="en-GB" sz="3600" b="1" dirty="0">
              <a:solidFill>
                <a:schemeClr val="accent2">
                  <a:lumMod val="75000"/>
                </a:schemeClr>
              </a:solidFill>
              <a:latin typeface="Arial" pitchFamily="34" charset="0"/>
              <a:cs typeface="Arial" pitchFamily="34" charset="0"/>
            </a:endParaRPr>
          </a:p>
        </p:txBody>
      </p:sp>
      <p:sp>
        <p:nvSpPr>
          <p:cNvPr id="3" name="Subtitle 2"/>
          <p:cNvSpPr>
            <a:spLocks noGrp="1"/>
          </p:cNvSpPr>
          <p:nvPr>
            <p:ph type="subTitle" idx="1"/>
          </p:nvPr>
        </p:nvSpPr>
        <p:spPr>
          <a:xfrm>
            <a:off x="1371600" y="3352800"/>
            <a:ext cx="6400800" cy="2002971"/>
          </a:xfrm>
        </p:spPr>
        <p:txBody>
          <a:bodyPr>
            <a:normAutofit/>
          </a:bodyPr>
          <a:lstStyle/>
          <a:p>
            <a:r>
              <a:rPr lang="en-GB" sz="3600" dirty="0" smtClean="0">
                <a:solidFill>
                  <a:schemeClr val="accent1">
                    <a:lumMod val="75000"/>
                  </a:schemeClr>
                </a:solidFill>
                <a:latin typeface="Arial" pitchFamily="34" charset="0"/>
                <a:cs typeface="Arial" pitchFamily="34" charset="0"/>
              </a:rPr>
              <a:t>Finance Workshop</a:t>
            </a:r>
          </a:p>
          <a:p>
            <a:endParaRPr lang="en-GB" sz="2000" dirty="0" smtClean="0">
              <a:solidFill>
                <a:schemeClr val="accent1">
                  <a:lumMod val="75000"/>
                </a:schemeClr>
              </a:solidFill>
              <a:latin typeface="Arial" pitchFamily="34" charset="0"/>
              <a:cs typeface="Arial" pitchFamily="34" charset="0"/>
            </a:endParaRPr>
          </a:p>
          <a:p>
            <a:endParaRPr lang="en-GB" sz="2000" dirty="0" smtClean="0">
              <a:solidFill>
                <a:schemeClr val="accent1">
                  <a:lumMod val="75000"/>
                </a:schemeClr>
              </a:solidFill>
              <a:latin typeface="Arial" pitchFamily="34" charset="0"/>
              <a:cs typeface="Arial" pitchFamily="34" charset="0"/>
            </a:endParaRPr>
          </a:p>
          <a:p>
            <a:r>
              <a:rPr lang="en-GB" sz="1800" dirty="0" smtClean="0">
                <a:solidFill>
                  <a:schemeClr val="accent1">
                    <a:lumMod val="75000"/>
                  </a:schemeClr>
                </a:solidFill>
                <a:latin typeface="Arial" pitchFamily="34" charset="0"/>
                <a:cs typeface="Arial" pitchFamily="34" charset="0"/>
              </a:rPr>
              <a:t>July 2016</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4456"/>
            <a:ext cx="8229600" cy="953181"/>
          </a:xfrm>
        </p:spPr>
        <p:txBody>
          <a:bodyPr/>
          <a:lstStyle/>
          <a:p>
            <a:r>
              <a:rPr lang="en-GB" sz="4000" b="1" dirty="0" smtClean="0">
                <a:solidFill>
                  <a:schemeClr val="accent2">
                    <a:lumMod val="75000"/>
                  </a:schemeClr>
                </a:solidFill>
              </a:rPr>
              <a:t>Overview</a:t>
            </a:r>
            <a:endParaRPr lang="en-GB" sz="4000" b="1" dirty="0">
              <a:solidFill>
                <a:schemeClr val="accent2">
                  <a:lumMod val="75000"/>
                </a:schemeClr>
              </a:solidFill>
            </a:endParaRPr>
          </a:p>
        </p:txBody>
      </p:sp>
      <p:sp>
        <p:nvSpPr>
          <p:cNvPr id="3" name="Content Placeholder 2"/>
          <p:cNvSpPr>
            <a:spLocks noGrp="1"/>
          </p:cNvSpPr>
          <p:nvPr>
            <p:ph idx="1"/>
          </p:nvPr>
        </p:nvSpPr>
        <p:spPr>
          <a:xfrm>
            <a:off x="457200" y="1417637"/>
            <a:ext cx="8229600" cy="4388077"/>
          </a:xfrm>
        </p:spPr>
        <p:txBody>
          <a:bodyPr>
            <a:normAutofit lnSpcReduction="10000"/>
          </a:bodyPr>
          <a:lstStyle/>
          <a:p>
            <a:r>
              <a:rPr lang="en-GB" dirty="0" smtClean="0">
                <a:solidFill>
                  <a:schemeClr val="accent1">
                    <a:lumMod val="75000"/>
                  </a:schemeClr>
                </a:solidFill>
              </a:rPr>
              <a:t>Regulations / Guidance</a:t>
            </a:r>
          </a:p>
          <a:p>
            <a:r>
              <a:rPr lang="en-GB" dirty="0" smtClean="0">
                <a:solidFill>
                  <a:schemeClr val="accent1">
                    <a:lumMod val="75000"/>
                  </a:schemeClr>
                </a:solidFill>
              </a:rPr>
              <a:t>Budgets / Budget Setting</a:t>
            </a:r>
          </a:p>
          <a:p>
            <a:r>
              <a:rPr lang="en-GB" dirty="0" smtClean="0">
                <a:solidFill>
                  <a:schemeClr val="accent1">
                    <a:lumMod val="75000"/>
                  </a:schemeClr>
                </a:solidFill>
              </a:rPr>
              <a:t>Budget Monitoring</a:t>
            </a:r>
          </a:p>
          <a:p>
            <a:r>
              <a:rPr lang="en-GB" dirty="0" smtClean="0">
                <a:solidFill>
                  <a:schemeClr val="accent1">
                    <a:lumMod val="75000"/>
                  </a:schemeClr>
                </a:solidFill>
              </a:rPr>
              <a:t>Financial System - </a:t>
            </a:r>
            <a:r>
              <a:rPr lang="en-GB" dirty="0" err="1" smtClean="0">
                <a:solidFill>
                  <a:schemeClr val="accent1">
                    <a:lumMod val="75000"/>
                  </a:schemeClr>
                </a:solidFill>
              </a:rPr>
              <a:t>Agresso</a:t>
            </a:r>
            <a:endParaRPr lang="en-GB" dirty="0" smtClean="0">
              <a:solidFill>
                <a:schemeClr val="accent1">
                  <a:lumMod val="75000"/>
                </a:schemeClr>
              </a:solidFill>
            </a:endParaRPr>
          </a:p>
          <a:p>
            <a:r>
              <a:rPr lang="en-GB" dirty="0" smtClean="0">
                <a:solidFill>
                  <a:schemeClr val="accent1">
                    <a:lumMod val="75000"/>
                  </a:schemeClr>
                </a:solidFill>
              </a:rPr>
              <a:t>Training &amp; development</a:t>
            </a:r>
          </a:p>
          <a:p>
            <a:r>
              <a:rPr lang="en-GB" dirty="0" smtClean="0">
                <a:solidFill>
                  <a:schemeClr val="accent1">
                    <a:lumMod val="75000"/>
                  </a:schemeClr>
                </a:solidFill>
              </a:rPr>
              <a:t>Challenges</a:t>
            </a:r>
          </a:p>
          <a:p>
            <a:r>
              <a:rPr lang="en-GB" dirty="0" smtClean="0">
                <a:solidFill>
                  <a:schemeClr val="accent1">
                    <a:lumMod val="75000"/>
                  </a:schemeClr>
                </a:solidFill>
              </a:rPr>
              <a:t>Other Issues</a:t>
            </a:r>
          </a:p>
          <a:p>
            <a:r>
              <a:rPr lang="en-GB" dirty="0" smtClean="0">
                <a:solidFill>
                  <a:schemeClr val="accent1">
                    <a:lumMod val="75000"/>
                  </a:schemeClr>
                </a:solidFill>
              </a:rPr>
              <a:t>Support</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3486"/>
            <a:ext cx="8229600" cy="924152"/>
          </a:xfrm>
        </p:spPr>
        <p:txBody>
          <a:bodyPr>
            <a:normAutofit/>
          </a:bodyPr>
          <a:lstStyle/>
          <a:p>
            <a:r>
              <a:rPr lang="en-GB" sz="3600" b="1" dirty="0" smtClean="0">
                <a:solidFill>
                  <a:schemeClr val="accent2">
                    <a:lumMod val="75000"/>
                  </a:schemeClr>
                </a:solidFill>
                <a:latin typeface="Arial" pitchFamily="34" charset="0"/>
                <a:cs typeface="Arial" pitchFamily="34" charset="0"/>
              </a:rPr>
              <a:t>Regulations/Guidance</a:t>
            </a:r>
            <a:endParaRPr lang="en-GB" sz="3600" b="1" dirty="0">
              <a:solidFill>
                <a:schemeClr val="accent2">
                  <a:lumMod val="75000"/>
                </a:schemeClr>
              </a:solidFill>
              <a:latin typeface="Arial" pitchFamily="34" charset="0"/>
              <a:cs typeface="Arial" pitchFamily="34" charset="0"/>
            </a:endParaRPr>
          </a:p>
        </p:txBody>
      </p:sp>
      <p:sp>
        <p:nvSpPr>
          <p:cNvPr id="3" name="Content Placeholder 2"/>
          <p:cNvSpPr>
            <a:spLocks noGrp="1"/>
          </p:cNvSpPr>
          <p:nvPr>
            <p:ph idx="1"/>
          </p:nvPr>
        </p:nvSpPr>
        <p:spPr/>
        <p:txBody>
          <a:bodyPr/>
          <a:lstStyle/>
          <a:p>
            <a:r>
              <a:rPr lang="en-GB" sz="2800" dirty="0" smtClean="0">
                <a:solidFill>
                  <a:schemeClr val="accent1">
                    <a:lumMod val="75000"/>
                  </a:schemeClr>
                </a:solidFill>
                <a:latin typeface="Arial" pitchFamily="34" charset="0"/>
                <a:cs typeface="Arial" pitchFamily="34" charset="0"/>
              </a:rPr>
              <a:t>The School Funding (Wales) Regulations 2010</a:t>
            </a:r>
          </a:p>
          <a:p>
            <a:endParaRPr lang="en-GB" sz="2800" dirty="0" smtClean="0">
              <a:solidFill>
                <a:schemeClr val="accent1">
                  <a:lumMod val="75000"/>
                </a:schemeClr>
              </a:solidFill>
              <a:latin typeface="Arial" pitchFamily="34" charset="0"/>
              <a:cs typeface="Arial" pitchFamily="34" charset="0"/>
            </a:endParaRPr>
          </a:p>
          <a:p>
            <a:pPr lvl="1"/>
            <a:r>
              <a:rPr lang="en-GB" sz="2000" dirty="0" smtClean="0">
                <a:solidFill>
                  <a:schemeClr val="accent1">
                    <a:lumMod val="75000"/>
                  </a:schemeClr>
                </a:solidFill>
                <a:latin typeface="Arial" pitchFamily="34" charset="0"/>
                <a:cs typeface="Arial" pitchFamily="34" charset="0"/>
              </a:rPr>
              <a:t>The provision of an annual budget and indication for the following two years</a:t>
            </a:r>
          </a:p>
          <a:p>
            <a:pPr lvl="1"/>
            <a:endParaRPr lang="en-GB" sz="2000" dirty="0" smtClean="0">
              <a:solidFill>
                <a:schemeClr val="accent1">
                  <a:lumMod val="75000"/>
                </a:schemeClr>
              </a:solidFill>
              <a:latin typeface="Arial" pitchFamily="34" charset="0"/>
              <a:cs typeface="Arial" pitchFamily="34" charset="0"/>
            </a:endParaRPr>
          </a:p>
          <a:p>
            <a:pPr lvl="1"/>
            <a:r>
              <a:rPr lang="en-GB" sz="2000" dirty="0" smtClean="0">
                <a:solidFill>
                  <a:schemeClr val="accent1">
                    <a:lumMod val="75000"/>
                  </a:schemeClr>
                </a:solidFill>
                <a:latin typeface="Arial" pitchFamily="34" charset="0"/>
                <a:cs typeface="Arial" pitchFamily="34" charset="0"/>
              </a:rPr>
              <a:t>The Local Authority has the power to direct spending or claw back monies where surplus budgets held by schools exceed £50k for Primary or £100k for Secondary and Special Schools</a:t>
            </a:r>
          </a:p>
          <a:p>
            <a:pPr lvl="1"/>
            <a:endParaRPr lang="en-GB" sz="20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3486"/>
            <a:ext cx="8229600" cy="924152"/>
          </a:xfrm>
        </p:spPr>
        <p:txBody>
          <a:bodyPr>
            <a:normAutofit/>
          </a:bodyPr>
          <a:lstStyle/>
          <a:p>
            <a:r>
              <a:rPr lang="en-GB" sz="3600" b="1" dirty="0" smtClean="0">
                <a:solidFill>
                  <a:schemeClr val="accent2">
                    <a:lumMod val="75000"/>
                  </a:schemeClr>
                </a:solidFill>
                <a:cs typeface="Arial" pitchFamily="34" charset="0"/>
              </a:rPr>
              <a:t>Regulations/Guidance</a:t>
            </a:r>
            <a:endParaRPr lang="en-GB" sz="3600" b="1" dirty="0">
              <a:solidFill>
                <a:schemeClr val="accent2">
                  <a:lumMod val="75000"/>
                </a:schemeClr>
              </a:solidFill>
              <a:cs typeface="Arial" pitchFamily="34" charset="0"/>
            </a:endParaRPr>
          </a:p>
        </p:txBody>
      </p:sp>
      <p:sp>
        <p:nvSpPr>
          <p:cNvPr id="3" name="Content Placeholder 2"/>
          <p:cNvSpPr>
            <a:spLocks noGrp="1"/>
          </p:cNvSpPr>
          <p:nvPr>
            <p:ph idx="1"/>
          </p:nvPr>
        </p:nvSpPr>
        <p:spPr/>
        <p:txBody>
          <a:bodyPr/>
          <a:lstStyle/>
          <a:p>
            <a:r>
              <a:rPr lang="en-GB" sz="2800" dirty="0" smtClean="0">
                <a:solidFill>
                  <a:schemeClr val="accent1">
                    <a:lumMod val="75000"/>
                  </a:schemeClr>
                </a:solidFill>
              </a:rPr>
              <a:t>Carmarthenshire County Council</a:t>
            </a:r>
          </a:p>
          <a:p>
            <a:endParaRPr lang="en-GB" sz="2800" dirty="0" smtClean="0">
              <a:solidFill>
                <a:schemeClr val="accent1">
                  <a:lumMod val="75000"/>
                </a:schemeClr>
              </a:solidFill>
            </a:endParaRPr>
          </a:p>
          <a:p>
            <a:pPr lvl="1"/>
            <a:r>
              <a:rPr lang="en-GB" sz="2400" dirty="0">
                <a:solidFill>
                  <a:schemeClr val="accent1">
                    <a:lumMod val="75000"/>
                  </a:schemeClr>
                </a:solidFill>
              </a:rPr>
              <a:t> </a:t>
            </a:r>
            <a:r>
              <a:rPr lang="en-GB" sz="2400" dirty="0" smtClean="0">
                <a:solidFill>
                  <a:schemeClr val="accent1">
                    <a:lumMod val="75000"/>
                  </a:schemeClr>
                </a:solidFill>
              </a:rPr>
              <a:t>Fair Funding Scheme / Scheme for Financing Schools</a:t>
            </a:r>
          </a:p>
          <a:p>
            <a:pPr lvl="1"/>
            <a:endParaRPr lang="en-GB" sz="2400" dirty="0" smtClean="0">
              <a:solidFill>
                <a:schemeClr val="accent1">
                  <a:lumMod val="75000"/>
                </a:schemeClr>
              </a:solidFill>
            </a:endParaRPr>
          </a:p>
          <a:p>
            <a:pPr lvl="1"/>
            <a:r>
              <a:rPr lang="en-GB" sz="2400" dirty="0" smtClean="0">
                <a:solidFill>
                  <a:schemeClr val="accent1">
                    <a:lumMod val="75000"/>
                  </a:schemeClr>
                </a:solidFill>
              </a:rPr>
              <a:t>Financial Procedure Rules for Schools</a:t>
            </a:r>
          </a:p>
          <a:p>
            <a:pPr lvl="1"/>
            <a:endParaRPr lang="en-GB" sz="2400" dirty="0" smtClean="0">
              <a:solidFill>
                <a:schemeClr val="accent1">
                  <a:lumMod val="75000"/>
                </a:schemeClr>
              </a:solidFill>
            </a:endParaRPr>
          </a:p>
          <a:p>
            <a:pPr lvl="1"/>
            <a:r>
              <a:rPr lang="en-GB" sz="2400" dirty="0" smtClean="0">
                <a:solidFill>
                  <a:schemeClr val="accent1">
                    <a:lumMod val="75000"/>
                  </a:schemeClr>
                </a:solidFill>
              </a:rPr>
              <a:t>CCC website</a:t>
            </a:r>
          </a:p>
          <a:p>
            <a:pPr lvl="1"/>
            <a:endParaRPr lang="en-GB" sz="2400" dirty="0" smtClean="0"/>
          </a:p>
          <a:p>
            <a:pPr>
              <a:buNone/>
            </a:pPr>
            <a:endParaRPr lang="en-GB" sz="2800" dirty="0">
              <a:latin typeface="Arial" pitchFamily="34" charset="0"/>
              <a:cs typeface="Arial" pitchFamily="34" charset="0"/>
            </a:endParaRPr>
          </a:p>
          <a:p>
            <a:pPr>
              <a:buNone/>
            </a:pPr>
            <a:endParaRPr lang="en-GB" sz="2000" dirty="0" smtClean="0">
              <a:latin typeface="Arial" pitchFamily="34" charset="0"/>
              <a:cs typeface="Arial" pitchFamily="34" charset="0"/>
            </a:endParaRPr>
          </a:p>
          <a:p>
            <a:pPr lvl="1"/>
            <a:endParaRPr lang="en-GB" sz="20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solidFill>
                  <a:schemeClr val="accent2">
                    <a:lumMod val="75000"/>
                  </a:schemeClr>
                </a:solidFill>
              </a:rPr>
              <a:t>What do the regulations require in relation to  School Funding ?</a:t>
            </a:r>
            <a:endParaRPr lang="en-GB" sz="3600" dirty="0">
              <a:solidFill>
                <a:schemeClr val="accent2">
                  <a:lumMod val="75000"/>
                </a:schemeClr>
              </a:solidFill>
            </a:endParaRPr>
          </a:p>
        </p:txBody>
      </p:sp>
      <p:sp>
        <p:nvSpPr>
          <p:cNvPr id="3" name="Content Placeholder 2"/>
          <p:cNvSpPr>
            <a:spLocks noGrp="1"/>
          </p:cNvSpPr>
          <p:nvPr>
            <p:ph idx="1"/>
          </p:nvPr>
        </p:nvSpPr>
        <p:spPr/>
        <p:txBody>
          <a:bodyPr>
            <a:normAutofit/>
          </a:bodyPr>
          <a:lstStyle/>
          <a:p>
            <a:pPr>
              <a:defRPr/>
            </a:pPr>
            <a:r>
              <a:rPr lang="en-GB" sz="2000" dirty="0" smtClean="0">
                <a:solidFill>
                  <a:schemeClr val="accent1">
                    <a:lumMod val="75000"/>
                  </a:schemeClr>
                </a:solidFill>
              </a:rPr>
              <a:t>Each LA is required to have a </a:t>
            </a:r>
            <a:r>
              <a:rPr lang="en-GB" sz="2000" i="1" dirty="0" smtClean="0">
                <a:solidFill>
                  <a:schemeClr val="accent1">
                    <a:lumMod val="75000"/>
                  </a:schemeClr>
                </a:solidFill>
              </a:rPr>
              <a:t>Scheme for Financing Schools</a:t>
            </a:r>
            <a:r>
              <a:rPr lang="en-GB" sz="2000" dirty="0" smtClean="0">
                <a:solidFill>
                  <a:schemeClr val="accent1">
                    <a:lumMod val="75000"/>
                  </a:schemeClr>
                </a:solidFill>
              </a:rPr>
              <a:t> setting out the broad responsibilities of the school and the local authority</a:t>
            </a:r>
          </a:p>
          <a:p>
            <a:pPr>
              <a:buNone/>
              <a:defRPr/>
            </a:pPr>
            <a:endParaRPr lang="en-GB" sz="2000" dirty="0" smtClean="0">
              <a:solidFill>
                <a:schemeClr val="accent1">
                  <a:lumMod val="75000"/>
                </a:schemeClr>
              </a:solidFill>
            </a:endParaRPr>
          </a:p>
          <a:p>
            <a:pPr>
              <a:defRPr/>
            </a:pPr>
            <a:r>
              <a:rPr lang="en-GB" sz="2000" dirty="0" smtClean="0">
                <a:solidFill>
                  <a:schemeClr val="accent1">
                    <a:lumMod val="75000"/>
                  </a:schemeClr>
                </a:solidFill>
              </a:rPr>
              <a:t>An agreed system for allocating revenue budget resources for pre 16 pupils to schools – the ‘</a:t>
            </a:r>
            <a:r>
              <a:rPr lang="en-GB" sz="2000" i="1" dirty="0" smtClean="0">
                <a:solidFill>
                  <a:schemeClr val="accent1">
                    <a:lumMod val="75000"/>
                  </a:schemeClr>
                </a:solidFill>
              </a:rPr>
              <a:t>Formula</a:t>
            </a:r>
            <a:r>
              <a:rPr lang="en-GB" sz="2000" dirty="0" smtClean="0">
                <a:solidFill>
                  <a:schemeClr val="accent1">
                    <a:lumMod val="75000"/>
                  </a:schemeClr>
                </a:solidFill>
              </a:rPr>
              <a:t>’</a:t>
            </a:r>
          </a:p>
          <a:p>
            <a:pPr>
              <a:buNone/>
              <a:defRPr/>
            </a:pPr>
            <a:endParaRPr lang="en-GB" sz="2000" dirty="0" smtClean="0">
              <a:solidFill>
                <a:schemeClr val="accent1">
                  <a:lumMod val="75000"/>
                </a:schemeClr>
              </a:solidFill>
            </a:endParaRPr>
          </a:p>
          <a:p>
            <a:pPr>
              <a:defRPr/>
            </a:pPr>
            <a:r>
              <a:rPr lang="en-GB" sz="2000" dirty="0" smtClean="0">
                <a:solidFill>
                  <a:schemeClr val="accent1">
                    <a:lumMod val="75000"/>
                  </a:schemeClr>
                </a:solidFill>
              </a:rPr>
              <a:t>A School Budget Forum where issues relating to school budget, changes to the </a:t>
            </a:r>
            <a:r>
              <a:rPr lang="en-GB" sz="2000" i="1" dirty="0" smtClean="0">
                <a:solidFill>
                  <a:schemeClr val="accent1">
                    <a:lumMod val="75000"/>
                  </a:schemeClr>
                </a:solidFill>
              </a:rPr>
              <a:t>Scheme</a:t>
            </a:r>
            <a:r>
              <a:rPr lang="en-GB" sz="2000" dirty="0" smtClean="0">
                <a:solidFill>
                  <a:schemeClr val="accent1">
                    <a:lumMod val="75000"/>
                  </a:schemeClr>
                </a:solidFill>
              </a:rPr>
              <a:t> or </a:t>
            </a:r>
            <a:r>
              <a:rPr lang="en-GB" sz="2000" i="1" dirty="0" smtClean="0">
                <a:solidFill>
                  <a:schemeClr val="accent1">
                    <a:lumMod val="75000"/>
                  </a:schemeClr>
                </a:solidFill>
              </a:rPr>
              <a:t>Formula</a:t>
            </a:r>
            <a:r>
              <a:rPr lang="en-GB" sz="2000" dirty="0" smtClean="0">
                <a:solidFill>
                  <a:schemeClr val="accent1">
                    <a:lumMod val="75000"/>
                  </a:schemeClr>
                </a:solidFill>
              </a:rPr>
              <a:t>, grants and SLAs can be discussed and agreed</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lstStyle/>
          <a:p>
            <a:r>
              <a:rPr lang="en-GB" b="1" dirty="0" smtClean="0">
                <a:solidFill>
                  <a:schemeClr val="accent2">
                    <a:lumMod val="75000"/>
                  </a:schemeClr>
                </a:solidFill>
              </a:rPr>
              <a:t>School Budget Process</a:t>
            </a:r>
            <a:endParaRPr lang="en-GB" dirty="0">
              <a:solidFill>
                <a:schemeClr val="accent2">
                  <a:lumMod val="75000"/>
                </a:schemeClr>
              </a:solidFill>
            </a:endParaRPr>
          </a:p>
        </p:txBody>
      </p:sp>
      <p:sp>
        <p:nvSpPr>
          <p:cNvPr id="3" name="Content Placeholder 2"/>
          <p:cNvSpPr>
            <a:spLocks noGrp="1"/>
          </p:cNvSpPr>
          <p:nvPr>
            <p:ph idx="1"/>
          </p:nvPr>
        </p:nvSpPr>
        <p:spPr/>
        <p:txBody>
          <a:bodyPr>
            <a:normAutofit fontScale="47500" lnSpcReduction="20000"/>
          </a:bodyPr>
          <a:lstStyle/>
          <a:p>
            <a:pPr>
              <a:buNone/>
              <a:defRPr/>
            </a:pPr>
            <a:r>
              <a:rPr lang="en-GB" sz="3600" b="1" dirty="0" smtClean="0">
                <a:solidFill>
                  <a:srgbClr val="FF0000"/>
                </a:solidFill>
              </a:rPr>
              <a:t>	</a:t>
            </a:r>
            <a:r>
              <a:rPr lang="en-GB" sz="3600" b="1" dirty="0" smtClean="0"/>
              <a:t>Welsh Govt Budget</a:t>
            </a:r>
            <a:r>
              <a:rPr lang="en-GB" sz="4000" b="1" dirty="0" smtClean="0"/>
              <a:t>                              </a:t>
            </a:r>
            <a:r>
              <a:rPr lang="en-GB" sz="3600" b="1" dirty="0" smtClean="0"/>
              <a:t>Final</a:t>
            </a:r>
            <a:r>
              <a:rPr lang="en-GB" sz="4000" b="1" dirty="0" smtClean="0"/>
              <a:t> </a:t>
            </a:r>
            <a:r>
              <a:rPr lang="en-GB" sz="3600" b="1" dirty="0" smtClean="0"/>
              <a:t>CCC Settlement Allocation  </a:t>
            </a:r>
          </a:p>
          <a:p>
            <a:pPr>
              <a:buNone/>
              <a:defRPr/>
            </a:pPr>
            <a:endParaRPr lang="en-GB" sz="3600" b="1" dirty="0" smtClean="0"/>
          </a:p>
          <a:p>
            <a:pPr>
              <a:buNone/>
              <a:defRPr/>
            </a:pPr>
            <a:r>
              <a:rPr lang="en-GB" sz="3600" b="1" dirty="0" smtClean="0"/>
              <a:t>      </a:t>
            </a:r>
            <a:r>
              <a:rPr lang="en-GB" dirty="0" smtClean="0">
                <a:solidFill>
                  <a:schemeClr val="accent1"/>
                </a:solidFill>
              </a:rPr>
              <a:t>WG decides level of budget to allocate to each of the services that it has responsibility for including Local Government. </a:t>
            </a:r>
          </a:p>
          <a:p>
            <a:pPr>
              <a:buNone/>
              <a:defRPr/>
            </a:pPr>
            <a:r>
              <a:rPr lang="en-GB" dirty="0" smtClean="0">
                <a:solidFill>
                  <a:schemeClr val="accent1"/>
                </a:solidFill>
              </a:rPr>
              <a:t>	</a:t>
            </a:r>
          </a:p>
          <a:p>
            <a:pPr>
              <a:buNone/>
              <a:defRPr/>
            </a:pPr>
            <a:r>
              <a:rPr lang="en-GB" dirty="0" smtClean="0"/>
              <a:t>	</a:t>
            </a:r>
            <a:r>
              <a:rPr lang="en-GB" sz="3600" b="1" dirty="0" smtClean="0"/>
              <a:t>LA Budget Process                                     Education &amp; Children Budget</a:t>
            </a:r>
          </a:p>
          <a:p>
            <a:pPr>
              <a:buNone/>
              <a:defRPr/>
            </a:pPr>
            <a:r>
              <a:rPr lang="en-GB" sz="3600" b="1" dirty="0" smtClean="0"/>
              <a:t>     </a:t>
            </a:r>
          </a:p>
          <a:p>
            <a:pPr>
              <a:buNone/>
              <a:defRPr/>
            </a:pPr>
            <a:r>
              <a:rPr lang="en-GB" sz="3600" dirty="0" smtClean="0"/>
              <a:t>      </a:t>
            </a:r>
            <a:r>
              <a:rPr lang="en-GB" dirty="0" smtClean="0">
                <a:solidFill>
                  <a:schemeClr val="accent1"/>
                </a:solidFill>
              </a:rPr>
              <a:t>CCC decides level of budget for each of its services including the ECS Department including school budgets. Delegated budget increase subject to the Funding Commitment. Consultation through Schools Budget Forum in  December/January – Council Budget Finalised in Feb 16</a:t>
            </a:r>
          </a:p>
          <a:p>
            <a:pPr>
              <a:buNone/>
              <a:defRPr/>
            </a:pPr>
            <a:endParaRPr lang="en-GB" sz="3600" dirty="0" smtClean="0"/>
          </a:p>
          <a:p>
            <a:pPr>
              <a:buNone/>
              <a:defRPr/>
            </a:pPr>
            <a:r>
              <a:rPr lang="en-GB" sz="4000" b="1" dirty="0" smtClean="0"/>
              <a:t>	</a:t>
            </a:r>
            <a:r>
              <a:rPr lang="en-GB" sz="3600" b="1" dirty="0" smtClean="0"/>
              <a:t>Delegated Budget                                     Individual School Budgets</a:t>
            </a:r>
          </a:p>
          <a:p>
            <a:pPr>
              <a:buNone/>
              <a:defRPr/>
            </a:pPr>
            <a:endParaRPr lang="en-GB" sz="3600" b="1" dirty="0" smtClean="0"/>
          </a:p>
          <a:p>
            <a:pPr>
              <a:buNone/>
              <a:defRPr/>
            </a:pPr>
            <a:r>
              <a:rPr lang="en-GB" sz="3600" b="1" dirty="0" smtClean="0"/>
              <a:t> 	</a:t>
            </a:r>
            <a:r>
              <a:rPr lang="en-GB" dirty="0" smtClean="0">
                <a:solidFill>
                  <a:schemeClr val="accent1"/>
                </a:solidFill>
              </a:rPr>
              <a:t>Calculated according to the CCC agreed Formula and notified to schools by 31 March</a:t>
            </a:r>
          </a:p>
          <a:p>
            <a:endParaRPr lang="en-GB" dirty="0"/>
          </a:p>
        </p:txBody>
      </p:sp>
      <p:sp>
        <p:nvSpPr>
          <p:cNvPr id="4" name="Right Arrow 3"/>
          <p:cNvSpPr/>
          <p:nvPr/>
        </p:nvSpPr>
        <p:spPr>
          <a:xfrm>
            <a:off x="3635896" y="155679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3635896" y="261062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3635896" y="424051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2">
                    <a:lumMod val="75000"/>
                  </a:schemeClr>
                </a:solidFill>
              </a:rPr>
              <a:t>How is the Delegated Budget (ISB) calculated for each school ?</a:t>
            </a:r>
            <a:endParaRPr lang="en-GB" sz="3200" dirty="0">
              <a:solidFill>
                <a:schemeClr val="accent2">
                  <a:lumMod val="75000"/>
                </a:schemeClr>
              </a:solidFill>
            </a:endParaRPr>
          </a:p>
        </p:txBody>
      </p:sp>
      <p:sp>
        <p:nvSpPr>
          <p:cNvPr id="3" name="Content Placeholder 2"/>
          <p:cNvSpPr>
            <a:spLocks noGrp="1"/>
          </p:cNvSpPr>
          <p:nvPr>
            <p:ph idx="1"/>
          </p:nvPr>
        </p:nvSpPr>
        <p:spPr/>
        <p:txBody>
          <a:bodyPr>
            <a:normAutofit/>
          </a:bodyPr>
          <a:lstStyle/>
          <a:p>
            <a:pPr>
              <a:defRPr/>
            </a:pPr>
            <a:r>
              <a:rPr lang="en-GB" sz="2000" dirty="0" smtClean="0">
                <a:solidFill>
                  <a:schemeClr val="accent1">
                    <a:lumMod val="75000"/>
                  </a:schemeClr>
                </a:solidFill>
              </a:rPr>
              <a:t>Agreed Formula - Must be fair and equitable - so that budget allocations follow the pupil within each key stage regardless of which school pupils attend</a:t>
            </a:r>
          </a:p>
          <a:p>
            <a:pPr>
              <a:buNone/>
              <a:defRPr/>
            </a:pPr>
            <a:endParaRPr lang="en-GB" sz="2000" dirty="0" smtClean="0">
              <a:solidFill>
                <a:schemeClr val="accent1">
                  <a:lumMod val="75000"/>
                </a:schemeClr>
              </a:solidFill>
            </a:endParaRPr>
          </a:p>
          <a:p>
            <a:pPr>
              <a:defRPr/>
            </a:pPr>
            <a:r>
              <a:rPr lang="en-GB" sz="2000" dirty="0" smtClean="0">
                <a:solidFill>
                  <a:schemeClr val="accent1">
                    <a:lumMod val="75000"/>
                  </a:schemeClr>
                </a:solidFill>
              </a:rPr>
              <a:t>Regulations require at least 70 % of the ISB to be allocated according to pupil led factors </a:t>
            </a:r>
          </a:p>
          <a:p>
            <a:pPr>
              <a:defRPr/>
            </a:pPr>
            <a:endParaRPr lang="en-GB" sz="2000" dirty="0" smtClean="0">
              <a:solidFill>
                <a:schemeClr val="accent1">
                  <a:lumMod val="75000"/>
                </a:schemeClr>
              </a:solidFill>
            </a:endParaRPr>
          </a:p>
          <a:p>
            <a:pPr>
              <a:defRPr/>
            </a:pPr>
            <a:r>
              <a:rPr lang="en-GB" sz="2000" dirty="0" smtClean="0">
                <a:solidFill>
                  <a:schemeClr val="accent1">
                    <a:lumMod val="75000"/>
                  </a:schemeClr>
                </a:solidFill>
              </a:rPr>
              <a:t>The remaining 30 % can be distributed according to other factors – though they must still be fair and equitable </a:t>
            </a:r>
          </a:p>
          <a:p>
            <a:pPr>
              <a:defRPr/>
            </a:pPr>
            <a:endParaRPr lang="en-GB" sz="2000" dirty="0" smtClean="0">
              <a:solidFill>
                <a:schemeClr val="accent1">
                  <a:lumMod val="75000"/>
                </a:schemeClr>
              </a:solidFill>
            </a:endParaRPr>
          </a:p>
          <a:p>
            <a:pPr>
              <a:defRPr/>
            </a:pPr>
            <a:r>
              <a:rPr lang="en-GB" sz="2000" dirty="0" smtClean="0">
                <a:solidFill>
                  <a:schemeClr val="accent1">
                    <a:lumMod val="75000"/>
                  </a:schemeClr>
                </a:solidFill>
              </a:rPr>
              <a:t>CCC Formula was independently reviewed and implemented in 2009</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solidFill>
                  <a:schemeClr val="accent2">
                    <a:lumMod val="75000"/>
                  </a:schemeClr>
                </a:solidFill>
                <a:cs typeface="Arial" pitchFamily="34" charset="0"/>
              </a:rPr>
              <a:t>Budget Allocation</a:t>
            </a:r>
            <a:endParaRPr lang="en-GB" sz="3600" b="1" dirty="0">
              <a:solidFill>
                <a:schemeClr val="accent2">
                  <a:lumMod val="75000"/>
                </a:schemeClr>
              </a:solidFill>
              <a:cs typeface="Arial" pitchFamily="34" charset="0"/>
            </a:endParaRPr>
          </a:p>
        </p:txBody>
      </p:sp>
      <p:sp>
        <p:nvSpPr>
          <p:cNvPr id="3" name="Content Placeholder 2"/>
          <p:cNvSpPr>
            <a:spLocks noGrp="1"/>
          </p:cNvSpPr>
          <p:nvPr>
            <p:ph idx="1"/>
          </p:nvPr>
        </p:nvSpPr>
        <p:spPr>
          <a:xfrm>
            <a:off x="457200" y="1204687"/>
            <a:ext cx="8229600" cy="4325256"/>
          </a:xfrm>
        </p:spPr>
        <p:txBody>
          <a:bodyPr>
            <a:normAutofit/>
          </a:bodyPr>
          <a:lstStyle/>
          <a:p>
            <a:endParaRPr lang="en-GB" sz="2000" dirty="0" smtClean="0">
              <a:latin typeface="Arial" pitchFamily="34" charset="0"/>
              <a:cs typeface="Arial" pitchFamily="34" charset="0"/>
            </a:endParaRPr>
          </a:p>
          <a:p>
            <a:r>
              <a:rPr lang="en-GB" sz="2000" dirty="0" smtClean="0">
                <a:solidFill>
                  <a:schemeClr val="accent1">
                    <a:lumMod val="75000"/>
                  </a:schemeClr>
                </a:solidFill>
                <a:latin typeface="Arial" pitchFamily="34" charset="0"/>
                <a:cs typeface="Arial" pitchFamily="34" charset="0"/>
              </a:rPr>
              <a:t>Significant allocation based on pupil numbers (minimum 70%)</a:t>
            </a:r>
          </a:p>
          <a:p>
            <a:endParaRPr lang="en-GB" sz="2000" dirty="0" smtClean="0">
              <a:solidFill>
                <a:schemeClr val="accent1">
                  <a:lumMod val="75000"/>
                </a:schemeClr>
              </a:solidFill>
              <a:latin typeface="Arial" pitchFamily="34" charset="0"/>
              <a:cs typeface="Arial" pitchFamily="34" charset="0"/>
            </a:endParaRPr>
          </a:p>
          <a:p>
            <a:pPr lvl="1"/>
            <a:r>
              <a:rPr lang="en-GB" sz="2000" dirty="0" smtClean="0">
                <a:solidFill>
                  <a:schemeClr val="accent1">
                    <a:lumMod val="75000"/>
                  </a:schemeClr>
                </a:solidFill>
                <a:latin typeface="Arial" pitchFamily="34" charset="0"/>
                <a:cs typeface="Arial" pitchFamily="34" charset="0"/>
              </a:rPr>
              <a:t>Age weighted pupil value						£494k</a:t>
            </a:r>
          </a:p>
          <a:p>
            <a:pPr lvl="1"/>
            <a:r>
              <a:rPr lang="en-GB" sz="2000" dirty="0" smtClean="0">
                <a:solidFill>
                  <a:schemeClr val="accent1">
                    <a:lumMod val="75000"/>
                  </a:schemeClr>
                </a:solidFill>
                <a:latin typeface="Arial" pitchFamily="34" charset="0"/>
                <a:cs typeface="Arial" pitchFamily="34" charset="0"/>
              </a:rPr>
              <a:t>Supplements									£178k</a:t>
            </a:r>
          </a:p>
          <a:p>
            <a:pPr lvl="1"/>
            <a:r>
              <a:rPr lang="en-GB" sz="2000" dirty="0" smtClean="0">
                <a:solidFill>
                  <a:schemeClr val="accent1">
                    <a:lumMod val="75000"/>
                  </a:schemeClr>
                </a:solidFill>
                <a:latin typeface="Arial" pitchFamily="34" charset="0"/>
                <a:cs typeface="Arial" pitchFamily="34" charset="0"/>
              </a:rPr>
              <a:t>Units &amp; SEN funding							</a:t>
            </a:r>
            <a:r>
              <a:rPr lang="en-GB" sz="2000" u="sng" dirty="0" smtClean="0">
                <a:solidFill>
                  <a:schemeClr val="accent1">
                    <a:lumMod val="75000"/>
                  </a:schemeClr>
                </a:solidFill>
                <a:latin typeface="Arial" pitchFamily="34" charset="0"/>
                <a:cs typeface="Arial" pitchFamily="34" charset="0"/>
              </a:rPr>
              <a:t>£ 32k</a:t>
            </a:r>
          </a:p>
          <a:p>
            <a:pPr lvl="1"/>
            <a:r>
              <a:rPr lang="en-GB" sz="2000" dirty="0" smtClean="0">
                <a:solidFill>
                  <a:schemeClr val="accent1">
                    <a:lumMod val="75000"/>
                  </a:schemeClr>
                </a:solidFill>
                <a:latin typeface="Arial" pitchFamily="34" charset="0"/>
                <a:cs typeface="Arial" pitchFamily="34" charset="0"/>
              </a:rPr>
              <a:t>Total allocation for the year					£704k</a:t>
            </a:r>
          </a:p>
          <a:p>
            <a:pPr lvl="1"/>
            <a:endParaRPr lang="en-GB" sz="2000" dirty="0">
              <a:solidFill>
                <a:schemeClr val="accent1">
                  <a:lumMod val="75000"/>
                </a:schemeClr>
              </a:solidFill>
              <a:latin typeface="Arial" pitchFamily="34" charset="0"/>
              <a:cs typeface="Arial" pitchFamily="34" charset="0"/>
            </a:endParaRPr>
          </a:p>
          <a:p>
            <a:pPr lvl="1"/>
            <a:r>
              <a:rPr lang="en-GB" sz="2000" dirty="0" smtClean="0">
                <a:solidFill>
                  <a:schemeClr val="accent1">
                    <a:lumMod val="75000"/>
                  </a:schemeClr>
                </a:solidFill>
                <a:latin typeface="Arial" pitchFamily="34" charset="0"/>
                <a:cs typeface="Arial" pitchFamily="34" charset="0"/>
              </a:rPr>
              <a:t>+/- </a:t>
            </a:r>
            <a:r>
              <a:rPr lang="en-GB" sz="2000" smtClean="0">
                <a:solidFill>
                  <a:schemeClr val="accent1">
                    <a:lumMod val="75000"/>
                  </a:schemeClr>
                </a:solidFill>
                <a:latin typeface="Arial" pitchFamily="34" charset="0"/>
                <a:cs typeface="Arial" pitchFamily="34" charset="0"/>
              </a:rPr>
              <a:t>In-Year Adjustment	</a:t>
            </a:r>
            <a:r>
              <a:rPr lang="en-GB" sz="2000" dirty="0" smtClean="0">
                <a:solidFill>
                  <a:schemeClr val="accent1">
                    <a:lumMod val="75000"/>
                  </a:schemeClr>
                </a:solidFill>
                <a:latin typeface="Arial" pitchFamily="34" charset="0"/>
                <a:cs typeface="Arial" pitchFamily="34" charset="0"/>
              </a:rPr>
              <a:t>					</a:t>
            </a:r>
            <a:r>
              <a:rPr lang="en-GB" sz="2000" u="sng" dirty="0" smtClean="0">
                <a:solidFill>
                  <a:schemeClr val="accent1">
                    <a:lumMod val="75000"/>
                  </a:schemeClr>
                </a:solidFill>
                <a:latin typeface="Arial" pitchFamily="34" charset="0"/>
                <a:cs typeface="Arial" pitchFamily="34" charset="0"/>
              </a:rPr>
              <a:t>£-10k</a:t>
            </a:r>
          </a:p>
          <a:p>
            <a:pPr lvl="1"/>
            <a:r>
              <a:rPr lang="en-GB" sz="2000" dirty="0" smtClean="0">
                <a:solidFill>
                  <a:schemeClr val="accent1">
                    <a:lumMod val="75000"/>
                  </a:schemeClr>
                </a:solidFill>
                <a:latin typeface="Arial" pitchFamily="34" charset="0"/>
                <a:cs typeface="Arial" pitchFamily="34" charset="0"/>
              </a:rPr>
              <a:t>Net Fair Funding allocation for the year		£694k</a:t>
            </a:r>
            <a:endParaRPr lang="en-GB" sz="2000" dirty="0">
              <a:solidFill>
                <a:schemeClr val="accent1">
                  <a:lumMod val="75000"/>
                </a:schemeClr>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029"/>
            <a:ext cx="8229600" cy="754742"/>
          </a:xfrm>
        </p:spPr>
        <p:txBody>
          <a:bodyPr>
            <a:normAutofit/>
          </a:bodyPr>
          <a:lstStyle/>
          <a:p>
            <a:r>
              <a:rPr lang="en-GB" sz="2800" b="1" dirty="0" smtClean="0">
                <a:solidFill>
                  <a:schemeClr val="accent2">
                    <a:lumMod val="75000"/>
                  </a:schemeClr>
                </a:solidFill>
              </a:rPr>
              <a:t>Working Budget and Reserve Balances</a:t>
            </a:r>
            <a:endParaRPr lang="en-GB" sz="2800" dirty="0"/>
          </a:p>
        </p:txBody>
      </p:sp>
      <p:sp>
        <p:nvSpPr>
          <p:cNvPr id="3" name="Content Placeholder 2"/>
          <p:cNvSpPr>
            <a:spLocks noGrp="1"/>
          </p:cNvSpPr>
          <p:nvPr>
            <p:ph idx="1"/>
          </p:nvPr>
        </p:nvSpPr>
        <p:spPr>
          <a:xfrm>
            <a:off x="457200" y="1291771"/>
            <a:ext cx="8229600" cy="4412343"/>
          </a:xfrm>
        </p:spPr>
        <p:txBody>
          <a:bodyPr>
            <a:normAutofit fontScale="55000" lnSpcReduction="20000"/>
          </a:bodyPr>
          <a:lstStyle/>
          <a:p>
            <a:pPr>
              <a:defRPr/>
            </a:pPr>
            <a:r>
              <a:rPr lang="en-GB" dirty="0" smtClean="0">
                <a:solidFill>
                  <a:schemeClr val="accent1">
                    <a:lumMod val="75000"/>
                  </a:schemeClr>
                </a:solidFill>
              </a:rPr>
              <a:t>Schools notified of final budget allocations – by 31st March </a:t>
            </a:r>
          </a:p>
          <a:p>
            <a:pPr>
              <a:buFont typeface="Arial" charset="0"/>
              <a:buNone/>
              <a:defRPr/>
            </a:pPr>
            <a:endParaRPr lang="en-GB" dirty="0" smtClean="0">
              <a:solidFill>
                <a:schemeClr val="accent1">
                  <a:lumMod val="75000"/>
                </a:schemeClr>
              </a:solidFill>
            </a:endParaRPr>
          </a:p>
          <a:p>
            <a:pPr>
              <a:defRPr/>
            </a:pPr>
            <a:r>
              <a:rPr lang="en-GB" dirty="0" smtClean="0">
                <a:solidFill>
                  <a:schemeClr val="accent1">
                    <a:lumMod val="75000"/>
                  </a:schemeClr>
                </a:solidFill>
              </a:rPr>
              <a:t>Governors decide how budget allocations are to be spent i.e. Local Management of Schools</a:t>
            </a:r>
          </a:p>
          <a:p>
            <a:pPr>
              <a:buFont typeface="Arial" charset="0"/>
              <a:buNone/>
              <a:defRPr/>
            </a:pPr>
            <a:endParaRPr lang="en-GB" dirty="0" smtClean="0">
              <a:solidFill>
                <a:schemeClr val="accent1">
                  <a:lumMod val="75000"/>
                </a:schemeClr>
              </a:solidFill>
            </a:endParaRPr>
          </a:p>
          <a:p>
            <a:pPr>
              <a:defRPr/>
            </a:pPr>
            <a:r>
              <a:rPr lang="en-GB" dirty="0" smtClean="0">
                <a:solidFill>
                  <a:schemeClr val="accent1">
                    <a:lumMod val="75000"/>
                  </a:schemeClr>
                </a:solidFill>
              </a:rPr>
              <a:t>Schools are required to agree their budget priorities and submit a Working Budget to LA that is affordable within the available resources - by 31st May</a:t>
            </a:r>
          </a:p>
          <a:p>
            <a:pPr>
              <a:buFont typeface="Arial" charset="0"/>
              <a:buNone/>
              <a:defRPr/>
            </a:pPr>
            <a:endParaRPr lang="en-GB" dirty="0" smtClean="0">
              <a:solidFill>
                <a:schemeClr val="accent1">
                  <a:lumMod val="75000"/>
                </a:schemeClr>
              </a:solidFill>
            </a:endParaRPr>
          </a:p>
          <a:p>
            <a:pPr>
              <a:defRPr/>
            </a:pPr>
            <a:r>
              <a:rPr lang="en-GB" dirty="0" smtClean="0">
                <a:solidFill>
                  <a:schemeClr val="accent1">
                    <a:lumMod val="75000"/>
                  </a:schemeClr>
                </a:solidFill>
              </a:rPr>
              <a:t>If schools have difficulty in setting a budget within the available resource, they need to contact the LA as soon as possible so that support can be given. The 31st May deadline also applies to applications for Licensed Deficits</a:t>
            </a:r>
          </a:p>
          <a:p>
            <a:pPr>
              <a:buFont typeface="Arial" charset="0"/>
              <a:buNone/>
              <a:defRPr/>
            </a:pPr>
            <a:endParaRPr lang="en-GB" dirty="0" smtClean="0">
              <a:solidFill>
                <a:schemeClr val="accent1">
                  <a:lumMod val="75000"/>
                </a:schemeClr>
              </a:solidFill>
            </a:endParaRPr>
          </a:p>
          <a:p>
            <a:pPr>
              <a:defRPr/>
            </a:pPr>
            <a:r>
              <a:rPr lang="en-GB" dirty="0" smtClean="0">
                <a:solidFill>
                  <a:schemeClr val="accent1">
                    <a:lumMod val="75000"/>
                  </a:schemeClr>
                </a:solidFill>
              </a:rPr>
              <a:t>If estimated reserve balance falls into the category of being considered excessive, governing body need to consider the purpose for holding such balances in order to be able to justify to the LA</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9942"/>
            <a:ext cx="8229600" cy="885372"/>
          </a:xfrm>
        </p:spPr>
        <p:txBody>
          <a:bodyPr>
            <a:normAutofit/>
          </a:bodyPr>
          <a:lstStyle/>
          <a:p>
            <a:r>
              <a:rPr lang="en-GB" sz="3600" b="1" dirty="0" smtClean="0">
                <a:solidFill>
                  <a:schemeClr val="accent2">
                    <a:lumMod val="75000"/>
                  </a:schemeClr>
                </a:solidFill>
                <a:latin typeface="Arial" pitchFamily="34" charset="0"/>
                <a:cs typeface="Arial" pitchFamily="34" charset="0"/>
              </a:rPr>
              <a:t>Setting the Working Budget</a:t>
            </a:r>
            <a:endParaRPr lang="en-GB" sz="3600" b="1" dirty="0">
              <a:solidFill>
                <a:schemeClr val="accent2">
                  <a:lumMod val="75000"/>
                </a:schemeClr>
              </a:solidFill>
              <a:latin typeface="Arial" pitchFamily="34" charset="0"/>
              <a:cs typeface="Arial" pitchFamily="34" charset="0"/>
            </a:endParaRPr>
          </a:p>
        </p:txBody>
      </p:sp>
      <p:sp>
        <p:nvSpPr>
          <p:cNvPr id="3" name="Content Placeholder 2"/>
          <p:cNvSpPr>
            <a:spLocks noGrp="1"/>
          </p:cNvSpPr>
          <p:nvPr>
            <p:ph idx="1"/>
          </p:nvPr>
        </p:nvSpPr>
        <p:spPr/>
        <p:txBody>
          <a:bodyPr/>
          <a:lstStyle/>
          <a:p>
            <a:r>
              <a:rPr lang="en-GB" sz="2000" dirty="0" smtClean="0">
                <a:solidFill>
                  <a:schemeClr val="accent1">
                    <a:lumMod val="75000"/>
                  </a:schemeClr>
                </a:solidFill>
                <a:latin typeface="Arial" pitchFamily="34" charset="0"/>
                <a:cs typeface="Arial" pitchFamily="34" charset="0"/>
              </a:rPr>
              <a:t>Please note the following when compiling your Working Budget:</a:t>
            </a:r>
          </a:p>
          <a:p>
            <a:endParaRPr lang="en-GB" sz="2000" dirty="0" smtClean="0">
              <a:solidFill>
                <a:schemeClr val="accent1">
                  <a:lumMod val="75000"/>
                </a:schemeClr>
              </a:solidFill>
              <a:latin typeface="Arial" pitchFamily="34" charset="0"/>
              <a:cs typeface="Arial" pitchFamily="34" charset="0"/>
            </a:endParaRPr>
          </a:p>
          <a:p>
            <a:pPr lvl="1"/>
            <a:r>
              <a:rPr lang="en-GB" sz="2000" dirty="0" smtClean="0">
                <a:solidFill>
                  <a:schemeClr val="accent1">
                    <a:lumMod val="75000"/>
                  </a:schemeClr>
                </a:solidFill>
              </a:rPr>
              <a:t>The Working Budget should be viewed as an evolving management tool, constantly under review</a:t>
            </a:r>
          </a:p>
          <a:p>
            <a:pPr lvl="1"/>
            <a:r>
              <a:rPr lang="en-GB" sz="2000" dirty="0" smtClean="0">
                <a:solidFill>
                  <a:schemeClr val="accent1">
                    <a:lumMod val="75000"/>
                  </a:schemeClr>
                </a:solidFill>
              </a:rPr>
              <a:t>Working budgets should be realistic</a:t>
            </a:r>
          </a:p>
          <a:p>
            <a:pPr lvl="1"/>
            <a:r>
              <a:rPr lang="en-GB" sz="2000" dirty="0" smtClean="0">
                <a:solidFill>
                  <a:schemeClr val="accent1">
                    <a:lumMod val="75000"/>
                  </a:schemeClr>
                </a:solidFill>
              </a:rPr>
              <a:t>Pupil Number projections should be considered so that staffing levels can be maintained at an appropriate level</a:t>
            </a:r>
          </a:p>
          <a:p>
            <a:pPr lvl="1"/>
            <a:r>
              <a:rPr lang="en-GB" sz="2000" dirty="0" smtClean="0">
                <a:solidFill>
                  <a:schemeClr val="accent1">
                    <a:lumMod val="75000"/>
                  </a:schemeClr>
                </a:solidFill>
              </a:rPr>
              <a:t>Schools should aim to operate within the available resources</a:t>
            </a:r>
          </a:p>
          <a:p>
            <a:pPr lvl="1"/>
            <a:r>
              <a:rPr lang="en-GB" sz="2000" dirty="0" smtClean="0">
                <a:solidFill>
                  <a:schemeClr val="accent1">
                    <a:lumMod val="75000"/>
                  </a:schemeClr>
                </a:solidFill>
              </a:rPr>
              <a:t>Include any anticipated income</a:t>
            </a:r>
          </a:p>
          <a:p>
            <a:pPr lvl="1"/>
            <a:r>
              <a:rPr lang="en-GB" sz="2000" dirty="0" smtClean="0">
                <a:solidFill>
                  <a:schemeClr val="accent1">
                    <a:lumMod val="75000"/>
                  </a:schemeClr>
                </a:solidFill>
              </a:rPr>
              <a:t>Both the income and expenditure associated with any grant coded directly to the school account should be included</a:t>
            </a:r>
          </a:p>
          <a:p>
            <a:pPr lvl="1"/>
            <a:endParaRPr lang="en-GB" sz="1600" dirty="0" smtClean="0">
              <a:solidFill>
                <a:schemeClr val="accent1">
                  <a:lumMod val="75000"/>
                </a:schemeClr>
              </a:solidFill>
            </a:endParaRPr>
          </a:p>
          <a:p>
            <a:pPr lvl="1"/>
            <a:endParaRPr lang="en-GB" sz="1600" dirty="0" smtClean="0">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3486"/>
            <a:ext cx="8229600" cy="924152"/>
          </a:xfrm>
        </p:spPr>
        <p:txBody>
          <a:bodyPr>
            <a:normAutofit/>
          </a:bodyPr>
          <a:lstStyle/>
          <a:p>
            <a:r>
              <a:rPr lang="en-GB" sz="4000" b="1" dirty="0" smtClean="0">
                <a:solidFill>
                  <a:schemeClr val="accent2">
                    <a:lumMod val="75000"/>
                  </a:schemeClr>
                </a:solidFill>
                <a:latin typeface="Arial" pitchFamily="34" charset="0"/>
                <a:cs typeface="Arial" pitchFamily="34" charset="0"/>
              </a:rPr>
              <a:t>Budget Monitoring</a:t>
            </a:r>
            <a:endParaRPr lang="en-GB" sz="4000" b="1" dirty="0">
              <a:solidFill>
                <a:schemeClr val="accent2">
                  <a:lumMod val="75000"/>
                </a:schemeClr>
              </a:solidFill>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solidFill>
                  <a:schemeClr val="accent1">
                    <a:lumMod val="75000"/>
                  </a:schemeClr>
                </a:solidFill>
                <a:latin typeface="Arial" pitchFamily="34" charset="0"/>
                <a:cs typeface="Arial" pitchFamily="34" charset="0"/>
              </a:rPr>
              <a:t>More than the scrutiny of historic expenditure and income</a:t>
            </a:r>
          </a:p>
          <a:p>
            <a:r>
              <a:rPr lang="en-GB" sz="2000" dirty="0" smtClean="0">
                <a:solidFill>
                  <a:schemeClr val="accent1">
                    <a:lumMod val="75000"/>
                  </a:schemeClr>
                </a:solidFill>
                <a:latin typeface="Arial" pitchFamily="34" charset="0"/>
                <a:cs typeface="Arial" pitchFamily="34" charset="0"/>
              </a:rPr>
              <a:t>Key component of overall financial control and risk management</a:t>
            </a:r>
          </a:p>
          <a:p>
            <a:r>
              <a:rPr lang="en-GB" sz="2000" dirty="0" smtClean="0">
                <a:solidFill>
                  <a:schemeClr val="accent1">
                    <a:lumMod val="75000"/>
                  </a:schemeClr>
                </a:solidFill>
                <a:latin typeface="Arial" pitchFamily="34" charset="0"/>
                <a:cs typeface="Arial" pitchFamily="34" charset="0"/>
              </a:rPr>
              <a:t>Forms the basis of sound financial governance</a:t>
            </a:r>
          </a:p>
          <a:p>
            <a:r>
              <a:rPr lang="en-GB" sz="2000" dirty="0" smtClean="0">
                <a:solidFill>
                  <a:schemeClr val="accent1">
                    <a:lumMod val="75000"/>
                  </a:schemeClr>
                </a:solidFill>
                <a:latin typeface="Arial" pitchFamily="34" charset="0"/>
                <a:cs typeface="Arial" pitchFamily="34" charset="0"/>
              </a:rPr>
              <a:t>Continuous process</a:t>
            </a:r>
          </a:p>
          <a:p>
            <a:r>
              <a:rPr lang="en-GB" sz="2000" dirty="0" smtClean="0">
                <a:solidFill>
                  <a:schemeClr val="accent1">
                    <a:lumMod val="75000"/>
                  </a:schemeClr>
                </a:solidFill>
                <a:latin typeface="Arial" pitchFamily="34" charset="0"/>
                <a:cs typeface="Arial" pitchFamily="34" charset="0"/>
              </a:rPr>
              <a:t>Assumptions used when compiling original budget e.g. Price, quantity, time etc should be continually scrutinised to enable corrective action to take place</a:t>
            </a:r>
          </a:p>
          <a:p>
            <a:r>
              <a:rPr lang="en-GB" sz="2000" dirty="0" smtClean="0">
                <a:solidFill>
                  <a:schemeClr val="accent1">
                    <a:lumMod val="75000"/>
                  </a:schemeClr>
                </a:solidFill>
                <a:latin typeface="Arial" pitchFamily="34" charset="0"/>
                <a:cs typeface="Arial" pitchFamily="34" charset="0"/>
              </a:rPr>
              <a:t>Early warning system – identification and reporting of potential problems</a:t>
            </a: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chemeClr val="accent2">
                    <a:lumMod val="75000"/>
                  </a:schemeClr>
                </a:solidFill>
                <a:latin typeface="Arial" pitchFamily="34" charset="0"/>
                <a:cs typeface="Arial" pitchFamily="34" charset="0"/>
              </a:rPr>
              <a:t>Budget Monitoring </a:t>
            </a:r>
            <a:r>
              <a:rPr lang="en-GB" sz="2000" dirty="0" smtClean="0">
                <a:solidFill>
                  <a:schemeClr val="accent2">
                    <a:lumMod val="75000"/>
                  </a:schemeClr>
                </a:solidFill>
                <a:latin typeface="Arial" pitchFamily="34" charset="0"/>
                <a:cs typeface="Arial" pitchFamily="34" charset="0"/>
              </a:rPr>
              <a:t>(cont’d)</a:t>
            </a:r>
            <a:endParaRPr lang="en-GB" sz="2000" dirty="0">
              <a:solidFill>
                <a:schemeClr val="accent2">
                  <a:lumMod val="75000"/>
                </a:schemeClr>
              </a:solidFill>
              <a:latin typeface="Arial" pitchFamily="34" charset="0"/>
              <a:cs typeface="Arial" pitchFamily="34" charset="0"/>
            </a:endParaRPr>
          </a:p>
        </p:txBody>
      </p:sp>
      <p:pic>
        <p:nvPicPr>
          <p:cNvPr id="1027" name="Picture 3"/>
          <p:cNvPicPr>
            <a:picLocks noGrp="1" noChangeAspect="1" noChangeArrowheads="1"/>
          </p:cNvPicPr>
          <p:nvPr>
            <p:ph idx="1"/>
          </p:nvPr>
        </p:nvPicPr>
        <p:blipFill>
          <a:blip r:embed="rId3" cstate="print"/>
          <a:srcRect l="5404" t="3713" r="4975" b="3908"/>
          <a:stretch>
            <a:fillRect/>
          </a:stretch>
        </p:blipFill>
        <p:spPr bwMode="auto">
          <a:xfrm>
            <a:off x="395536" y="943430"/>
            <a:ext cx="7920880" cy="47897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850106"/>
          </a:xfrm>
        </p:spPr>
        <p:txBody>
          <a:bodyPr>
            <a:normAutofit/>
          </a:bodyPr>
          <a:lstStyle/>
          <a:p>
            <a:r>
              <a:rPr lang="en-GB" sz="4000" dirty="0" smtClean="0">
                <a:solidFill>
                  <a:schemeClr val="accent2">
                    <a:lumMod val="75000"/>
                  </a:schemeClr>
                </a:solidFill>
                <a:latin typeface="Arial" pitchFamily="34" charset="0"/>
                <a:cs typeface="Arial" pitchFamily="34" charset="0"/>
              </a:rPr>
              <a:t>Budget Monitoring </a:t>
            </a:r>
            <a:r>
              <a:rPr lang="en-GB" sz="2000" dirty="0" smtClean="0">
                <a:solidFill>
                  <a:schemeClr val="accent2">
                    <a:lumMod val="75000"/>
                  </a:schemeClr>
                </a:solidFill>
                <a:latin typeface="Arial" pitchFamily="34" charset="0"/>
                <a:cs typeface="Arial" pitchFamily="34" charset="0"/>
              </a:rPr>
              <a:t>(cont’d)</a:t>
            </a:r>
            <a:endParaRPr lang="en-GB" sz="2000" dirty="0">
              <a:solidFill>
                <a:schemeClr val="accent2">
                  <a:lumMod val="75000"/>
                </a:schemeClr>
              </a:solidFill>
              <a:latin typeface="Arial" pitchFamily="34" charset="0"/>
              <a:cs typeface="Arial" pitchFamily="34" charset="0"/>
            </a:endParaRPr>
          </a:p>
        </p:txBody>
      </p:sp>
      <p:pic>
        <p:nvPicPr>
          <p:cNvPr id="2050" name="Picture 2"/>
          <p:cNvPicPr>
            <a:picLocks noGrp="1" noChangeAspect="1" noChangeArrowheads="1"/>
          </p:cNvPicPr>
          <p:nvPr>
            <p:ph idx="1"/>
          </p:nvPr>
        </p:nvPicPr>
        <p:blipFill>
          <a:blip r:embed="rId3" cstate="print"/>
          <a:srcRect l="5052" t="4567" r="4583" b="41887"/>
          <a:stretch>
            <a:fillRect/>
          </a:stretch>
        </p:blipFill>
        <p:spPr bwMode="auto">
          <a:xfrm>
            <a:off x="323529" y="1268761"/>
            <a:ext cx="8360755" cy="309634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err="1" smtClean="0">
                <a:solidFill>
                  <a:schemeClr val="accent2">
                    <a:lumMod val="75000"/>
                  </a:schemeClr>
                </a:solidFill>
              </a:rPr>
              <a:t>Agresso</a:t>
            </a:r>
            <a:r>
              <a:rPr lang="en-GB" sz="3600" b="1" dirty="0" smtClean="0">
                <a:solidFill>
                  <a:schemeClr val="accent2">
                    <a:lumMod val="75000"/>
                  </a:schemeClr>
                </a:solidFill>
              </a:rPr>
              <a:t> Financial Management System</a:t>
            </a:r>
            <a:endParaRPr lang="en-GB" sz="3600" b="1" dirty="0">
              <a:solidFill>
                <a:schemeClr val="accent2">
                  <a:lumMod val="75000"/>
                </a:schemeClr>
              </a:solidFill>
            </a:endParaRPr>
          </a:p>
        </p:txBody>
      </p:sp>
      <p:sp>
        <p:nvSpPr>
          <p:cNvPr id="3" name="Content Placeholder 2"/>
          <p:cNvSpPr>
            <a:spLocks noGrp="1"/>
          </p:cNvSpPr>
          <p:nvPr>
            <p:ph idx="1"/>
          </p:nvPr>
        </p:nvSpPr>
        <p:spPr/>
        <p:txBody>
          <a:bodyPr/>
          <a:lstStyle/>
          <a:p>
            <a:pPr>
              <a:buNone/>
            </a:pPr>
            <a:r>
              <a:rPr lang="en-GB" dirty="0" smtClean="0"/>
              <a:t>	</a:t>
            </a:r>
            <a:r>
              <a:rPr lang="en-GB" sz="2800" dirty="0" smtClean="0">
                <a:solidFill>
                  <a:schemeClr val="accent1">
                    <a:lumMod val="75000"/>
                  </a:schemeClr>
                </a:solidFill>
              </a:rPr>
              <a:t>Creditor Payments made at school </a:t>
            </a:r>
          </a:p>
          <a:p>
            <a:pPr lvl="1"/>
            <a:r>
              <a:rPr lang="en-GB" dirty="0" smtClean="0">
                <a:solidFill>
                  <a:schemeClr val="accent1">
                    <a:lumMod val="75000"/>
                  </a:schemeClr>
                </a:solidFill>
              </a:rPr>
              <a:t>Original invoices can be kept at school</a:t>
            </a:r>
          </a:p>
          <a:p>
            <a:pPr lvl="1"/>
            <a:r>
              <a:rPr lang="en-GB" dirty="0" smtClean="0">
                <a:solidFill>
                  <a:schemeClr val="accent1">
                    <a:lumMod val="75000"/>
                  </a:schemeClr>
                </a:solidFill>
              </a:rPr>
              <a:t>Invoices Paid next working day</a:t>
            </a:r>
          </a:p>
          <a:p>
            <a:pPr lvl="1"/>
            <a:endParaRPr lang="en-GB" dirty="0" smtClean="0">
              <a:solidFill>
                <a:schemeClr val="accent1">
                  <a:lumMod val="75000"/>
                </a:schemeClr>
              </a:solidFill>
            </a:endParaRPr>
          </a:p>
          <a:p>
            <a:pPr lvl="1">
              <a:buNone/>
            </a:pPr>
            <a:r>
              <a:rPr lang="en-GB" dirty="0" smtClean="0">
                <a:solidFill>
                  <a:schemeClr val="accent1">
                    <a:lumMod val="75000"/>
                  </a:schemeClr>
                </a:solidFill>
              </a:rPr>
              <a:t>Reporting Facility</a:t>
            </a:r>
          </a:p>
          <a:p>
            <a:pPr lvl="1"/>
            <a:r>
              <a:rPr lang="en-GB" dirty="0" smtClean="0">
                <a:solidFill>
                  <a:schemeClr val="accent1">
                    <a:lumMod val="75000"/>
                  </a:schemeClr>
                </a:solidFill>
              </a:rPr>
              <a:t>Up-to-date financial reports available as required</a:t>
            </a:r>
          </a:p>
          <a:p>
            <a:pPr lvl="1"/>
            <a:endParaRPr lang="en-GB" dirty="0" smtClean="0">
              <a:solidFill>
                <a:schemeClr val="accent1">
                  <a:lumMod val="75000"/>
                </a:schemeClr>
              </a:solidFill>
            </a:endParaRPr>
          </a:p>
          <a:p>
            <a:pPr lvl="1"/>
            <a:endParaRPr lang="en-GB"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0391"/>
          </a:xfrm>
        </p:spPr>
        <p:txBody>
          <a:bodyPr/>
          <a:lstStyle/>
          <a:p>
            <a:r>
              <a:rPr lang="en-GB" sz="3200" b="1" dirty="0" err="1" smtClean="0">
                <a:solidFill>
                  <a:schemeClr val="accent2">
                    <a:lumMod val="75000"/>
                  </a:schemeClr>
                </a:solidFill>
              </a:rPr>
              <a:t>Agresso</a:t>
            </a:r>
            <a:r>
              <a:rPr lang="en-GB" sz="3200" b="1" dirty="0" smtClean="0">
                <a:solidFill>
                  <a:schemeClr val="accent2">
                    <a:lumMod val="75000"/>
                  </a:schemeClr>
                </a:solidFill>
              </a:rPr>
              <a:t> Reports</a:t>
            </a:r>
            <a:endParaRPr lang="en-GB" sz="3200" b="1" dirty="0">
              <a:solidFill>
                <a:schemeClr val="accent2">
                  <a:lumMod val="75000"/>
                </a:schemeClr>
              </a:solidFill>
            </a:endParaRPr>
          </a:p>
        </p:txBody>
      </p:sp>
      <p:sp>
        <p:nvSpPr>
          <p:cNvPr id="10" name="Content Placeholder 2"/>
          <p:cNvSpPr txBox="1">
            <a:spLocks/>
          </p:cNvSpPr>
          <p:nvPr/>
        </p:nvSpPr>
        <p:spPr bwMode="auto">
          <a:xfrm>
            <a:off x="755650" y="1557338"/>
            <a:ext cx="7772400" cy="2852737"/>
          </a:xfrm>
          <a:prstGeom prst="rect">
            <a:avLst/>
          </a:prstGeom>
          <a:noFill/>
          <a:ln w="9525">
            <a:noFill/>
            <a:miter lim="800000"/>
            <a:headEnd/>
            <a:tailEnd/>
          </a:ln>
        </p:spPr>
        <p:txBody>
          <a:bodyPr/>
          <a:lstStyle/>
          <a:p>
            <a:pPr algn="ctr">
              <a:spcBef>
                <a:spcPct val="20000"/>
              </a:spcBef>
              <a:defRPr/>
            </a:pPr>
            <a:endParaRPr lang="en-GB" sz="3200" b="1" kern="0" dirty="0">
              <a:solidFill>
                <a:schemeClr val="accent2">
                  <a:lumMod val="75000"/>
                </a:schemeClr>
              </a:solidFill>
              <a:latin typeface="Calibri" pitchFamily="34" charset="0"/>
            </a:endParaRPr>
          </a:p>
        </p:txBody>
      </p:sp>
      <p:pic>
        <p:nvPicPr>
          <p:cNvPr id="19457" name="Picture 1" descr="\\ntcarmcc\cfp\Finance\LMS\General Information\Agresso and Excel\Agresso Reports Menu Crop for Heads slides.jpeg"/>
          <p:cNvPicPr>
            <a:picLocks noChangeAspect="1" noChangeArrowheads="1"/>
          </p:cNvPicPr>
          <p:nvPr/>
        </p:nvPicPr>
        <p:blipFill>
          <a:blip r:embed="rId3"/>
          <a:srcRect/>
          <a:stretch>
            <a:fillRect/>
          </a:stretch>
        </p:blipFill>
        <p:spPr bwMode="auto">
          <a:xfrm>
            <a:off x="1103086" y="1045029"/>
            <a:ext cx="6720114" cy="4557485"/>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chemeClr val="accent2">
                    <a:lumMod val="75000"/>
                  </a:schemeClr>
                </a:solidFill>
                <a:latin typeface="Arial" pitchFamily="34" charset="0"/>
                <a:cs typeface="Arial" pitchFamily="34" charset="0"/>
              </a:rPr>
              <a:t>Training and Development</a:t>
            </a:r>
            <a:endParaRPr lang="en-GB" sz="4000" b="1" dirty="0">
              <a:solidFill>
                <a:schemeClr val="accent2">
                  <a:lumMod val="75000"/>
                </a:schemeClr>
              </a:solidFill>
              <a:latin typeface="Arial" pitchFamily="34" charset="0"/>
              <a:cs typeface="Arial" pitchFamily="34" charset="0"/>
            </a:endParaRPr>
          </a:p>
        </p:txBody>
      </p:sp>
      <p:sp>
        <p:nvSpPr>
          <p:cNvPr id="3" name="Content Placeholder 2"/>
          <p:cNvSpPr>
            <a:spLocks noGrp="1"/>
          </p:cNvSpPr>
          <p:nvPr>
            <p:ph idx="1"/>
          </p:nvPr>
        </p:nvSpPr>
        <p:spPr/>
        <p:txBody>
          <a:bodyPr/>
          <a:lstStyle/>
          <a:p>
            <a:r>
              <a:rPr lang="en-GB" sz="2800" dirty="0" smtClean="0">
                <a:solidFill>
                  <a:schemeClr val="accent1">
                    <a:lumMod val="75000"/>
                  </a:schemeClr>
                </a:solidFill>
              </a:rPr>
              <a:t>Further Training for Finance Officers planned for:-</a:t>
            </a:r>
          </a:p>
          <a:p>
            <a:pPr>
              <a:buNone/>
            </a:pPr>
            <a:endParaRPr lang="en-GB" sz="2800" dirty="0" smtClean="0">
              <a:solidFill>
                <a:schemeClr val="accent1">
                  <a:lumMod val="75000"/>
                </a:schemeClr>
              </a:solidFill>
            </a:endParaRPr>
          </a:p>
          <a:p>
            <a:pPr lvl="1"/>
            <a:r>
              <a:rPr lang="en-GB" dirty="0" err="1" smtClean="0">
                <a:solidFill>
                  <a:schemeClr val="accent1">
                    <a:lumMod val="75000"/>
                  </a:schemeClr>
                </a:solidFill>
              </a:rPr>
              <a:t>Agresso</a:t>
            </a:r>
            <a:endParaRPr lang="en-GB" dirty="0" smtClean="0">
              <a:solidFill>
                <a:schemeClr val="accent1">
                  <a:lumMod val="75000"/>
                </a:schemeClr>
              </a:solidFill>
            </a:endParaRPr>
          </a:p>
          <a:p>
            <a:pPr lvl="1"/>
            <a:r>
              <a:rPr lang="en-GB" dirty="0" smtClean="0">
                <a:solidFill>
                  <a:schemeClr val="accent1">
                    <a:lumMod val="75000"/>
                  </a:schemeClr>
                </a:solidFill>
              </a:rPr>
              <a:t>Excel</a:t>
            </a:r>
          </a:p>
          <a:p>
            <a:pPr lvl="1"/>
            <a:r>
              <a:rPr lang="en-GB" dirty="0" smtClean="0">
                <a:solidFill>
                  <a:schemeClr val="accent1">
                    <a:lumMod val="75000"/>
                  </a:schemeClr>
                </a:solidFill>
              </a:rPr>
              <a:t>Budget Setting and Monitoring</a:t>
            </a:r>
          </a:p>
          <a:p>
            <a:pPr>
              <a:buNone/>
            </a:pPr>
            <a:endParaRPr lang="en-GB" dirty="0" smtClean="0">
              <a:solidFill>
                <a:schemeClr val="accent1">
                  <a:lumMod val="75000"/>
                </a:schemeClr>
              </a:solidFill>
            </a:endParaRPr>
          </a:p>
          <a:p>
            <a:pPr lvl="1">
              <a:buNone/>
            </a:pPr>
            <a:endParaRPr lang="en-GB" dirty="0" smtClean="0"/>
          </a:p>
          <a:p>
            <a:pPr lvl="1">
              <a:buNone/>
            </a:pPr>
            <a:endParaRPr lang="en-GB"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chemeClr val="accent2">
                    <a:lumMod val="75000"/>
                  </a:schemeClr>
                </a:solidFill>
                <a:latin typeface="Arial" pitchFamily="34" charset="0"/>
                <a:cs typeface="Arial" pitchFamily="34" charset="0"/>
              </a:rPr>
              <a:t>Challenges</a:t>
            </a:r>
            <a:endParaRPr lang="en-GB" sz="4000" b="1" dirty="0">
              <a:solidFill>
                <a:schemeClr val="accent2">
                  <a:lumMod val="75000"/>
                </a:schemeClr>
              </a:solidFill>
              <a:latin typeface="Arial" pitchFamily="34" charset="0"/>
              <a:cs typeface="Arial" pitchFamily="34" charset="0"/>
            </a:endParaRPr>
          </a:p>
        </p:txBody>
      </p:sp>
      <p:sp>
        <p:nvSpPr>
          <p:cNvPr id="3" name="Content Placeholder 2"/>
          <p:cNvSpPr>
            <a:spLocks noGrp="1"/>
          </p:cNvSpPr>
          <p:nvPr>
            <p:ph idx="1"/>
          </p:nvPr>
        </p:nvSpPr>
        <p:spPr/>
        <p:txBody>
          <a:bodyPr/>
          <a:lstStyle/>
          <a:p>
            <a:pPr>
              <a:buFont typeface="Arial" pitchFamily="34" charset="0"/>
              <a:buChar char="•"/>
            </a:pPr>
            <a:r>
              <a:rPr lang="en-GB" dirty="0" smtClean="0">
                <a:solidFill>
                  <a:schemeClr val="accent1">
                    <a:lumMod val="75000"/>
                  </a:schemeClr>
                </a:solidFill>
              </a:rPr>
              <a:t>Continuing financial pressure</a:t>
            </a:r>
          </a:p>
          <a:p>
            <a:pPr>
              <a:buFont typeface="Arial" pitchFamily="34" charset="0"/>
              <a:buChar char="•"/>
            </a:pPr>
            <a:r>
              <a:rPr lang="en-GB" dirty="0" smtClean="0">
                <a:solidFill>
                  <a:schemeClr val="accent1">
                    <a:lumMod val="75000"/>
                  </a:schemeClr>
                </a:solidFill>
              </a:rPr>
              <a:t>Increasing costs</a:t>
            </a:r>
          </a:p>
          <a:p>
            <a:pPr>
              <a:buFont typeface="Arial" pitchFamily="34" charset="0"/>
              <a:buChar char="•"/>
            </a:pPr>
            <a:r>
              <a:rPr lang="en-GB" dirty="0" smtClean="0">
                <a:solidFill>
                  <a:schemeClr val="accent1">
                    <a:lumMod val="75000"/>
                  </a:schemeClr>
                </a:solidFill>
              </a:rPr>
              <a:t>Pupil number projections</a:t>
            </a:r>
          </a:p>
          <a:p>
            <a:pPr>
              <a:buFont typeface="Arial" pitchFamily="34" charset="0"/>
              <a:buChar char="•"/>
            </a:pPr>
            <a:r>
              <a:rPr lang="en-GB" dirty="0" smtClean="0">
                <a:solidFill>
                  <a:schemeClr val="accent1">
                    <a:lumMod val="75000"/>
                  </a:schemeClr>
                </a:solidFill>
              </a:rPr>
              <a:t>Staffing structures</a:t>
            </a:r>
          </a:p>
          <a:p>
            <a:pPr>
              <a:buFont typeface="Arial" pitchFamily="34" charset="0"/>
              <a:buChar char="•"/>
            </a:pPr>
            <a:r>
              <a:rPr lang="en-GB" dirty="0" smtClean="0">
                <a:solidFill>
                  <a:schemeClr val="accent1">
                    <a:lumMod val="75000"/>
                  </a:schemeClr>
                </a:solidFill>
              </a:rPr>
              <a:t>New ways of working	</a:t>
            </a:r>
          </a:p>
          <a:p>
            <a:pPr lvl="1">
              <a:buNone/>
            </a:pPr>
            <a:endParaRPr lang="en-GB" dirty="0" smtClean="0"/>
          </a:p>
          <a:p>
            <a:pPr lvl="1">
              <a:buNone/>
            </a:pPr>
            <a:endParaRPr lang="en-GB"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8970"/>
            <a:ext cx="8229600" cy="938667"/>
          </a:xfrm>
        </p:spPr>
        <p:txBody>
          <a:bodyPr/>
          <a:lstStyle/>
          <a:p>
            <a:r>
              <a:rPr lang="en-GB" sz="3600" b="1" dirty="0" smtClean="0">
                <a:solidFill>
                  <a:schemeClr val="accent2">
                    <a:lumMod val="75000"/>
                  </a:schemeClr>
                </a:solidFill>
              </a:rPr>
              <a:t>Other Issues to Consider</a:t>
            </a:r>
            <a:endParaRPr lang="en-GB" sz="3600" b="1" dirty="0">
              <a:solidFill>
                <a:schemeClr val="accent2">
                  <a:lumMod val="75000"/>
                </a:schemeClr>
              </a:solidFill>
            </a:endParaRPr>
          </a:p>
        </p:txBody>
      </p:sp>
      <p:sp>
        <p:nvSpPr>
          <p:cNvPr id="3" name="Content Placeholder 2"/>
          <p:cNvSpPr>
            <a:spLocks noGrp="1"/>
          </p:cNvSpPr>
          <p:nvPr>
            <p:ph idx="1"/>
          </p:nvPr>
        </p:nvSpPr>
        <p:spPr/>
        <p:txBody>
          <a:bodyPr/>
          <a:lstStyle/>
          <a:p>
            <a:r>
              <a:rPr lang="en-GB" sz="2800" dirty="0" smtClean="0">
                <a:solidFill>
                  <a:schemeClr val="accent1">
                    <a:lumMod val="75000"/>
                  </a:schemeClr>
                </a:solidFill>
              </a:rPr>
              <a:t>School Fund</a:t>
            </a:r>
          </a:p>
          <a:p>
            <a:endParaRPr lang="en-GB" sz="2800" dirty="0" smtClean="0">
              <a:solidFill>
                <a:schemeClr val="accent1">
                  <a:lumMod val="75000"/>
                </a:schemeClr>
              </a:solidFill>
            </a:endParaRPr>
          </a:p>
          <a:p>
            <a:r>
              <a:rPr lang="en-GB" sz="2800" dirty="0" smtClean="0">
                <a:solidFill>
                  <a:schemeClr val="accent1">
                    <a:lumMod val="75000"/>
                  </a:schemeClr>
                </a:solidFill>
              </a:rPr>
              <a:t>Casual Employment of staff</a:t>
            </a:r>
          </a:p>
          <a:p>
            <a:endParaRPr lang="en-GB" sz="2800" dirty="0" smtClean="0">
              <a:solidFill>
                <a:schemeClr val="accent1">
                  <a:lumMod val="75000"/>
                </a:schemeClr>
              </a:solidFill>
            </a:endParaRPr>
          </a:p>
          <a:p>
            <a:r>
              <a:rPr lang="en-GB" sz="2800" dirty="0" smtClean="0">
                <a:solidFill>
                  <a:schemeClr val="accent1">
                    <a:lumMod val="75000"/>
                  </a:schemeClr>
                </a:solidFill>
              </a:rPr>
              <a:t>Leasing</a:t>
            </a:r>
          </a:p>
          <a:p>
            <a:endParaRPr lang="en-GB" sz="2800" dirty="0" smtClean="0">
              <a:solidFill>
                <a:schemeClr val="accent1">
                  <a:lumMod val="75000"/>
                </a:schemeClr>
              </a:solidFill>
            </a:endParaRPr>
          </a:p>
          <a:p>
            <a:r>
              <a:rPr lang="en-GB" sz="2800" dirty="0" smtClean="0">
                <a:solidFill>
                  <a:schemeClr val="accent1">
                    <a:lumMod val="75000"/>
                  </a:schemeClr>
                </a:solidFill>
              </a:rPr>
              <a:t>Income E-returns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solidFill>
                  <a:schemeClr val="accent2"/>
                </a:solidFill>
              </a:rPr>
              <a:t>Schools Finance Central Team</a:t>
            </a:r>
            <a:br>
              <a:rPr lang="en-GB" sz="3600" b="1" dirty="0" smtClean="0">
                <a:solidFill>
                  <a:schemeClr val="accent2"/>
                </a:solidFill>
              </a:rPr>
            </a:br>
            <a:r>
              <a:rPr lang="en-GB" sz="3600" b="1" dirty="0" smtClean="0">
                <a:solidFill>
                  <a:schemeClr val="accent2"/>
                </a:solidFill>
              </a:rPr>
              <a:t>LMS &amp; Accountancy</a:t>
            </a:r>
            <a:endParaRPr lang="en-GB" sz="3600" b="1" dirty="0">
              <a:solidFill>
                <a:schemeClr val="accent2"/>
              </a:solidFill>
            </a:endParaRPr>
          </a:p>
        </p:txBody>
      </p:sp>
      <p:sp>
        <p:nvSpPr>
          <p:cNvPr id="3" name="Content Placeholder 2"/>
          <p:cNvSpPr>
            <a:spLocks noGrp="1"/>
          </p:cNvSpPr>
          <p:nvPr>
            <p:ph idx="1"/>
          </p:nvPr>
        </p:nvSpPr>
        <p:spPr/>
        <p:txBody>
          <a:bodyPr>
            <a:normAutofit fontScale="92500" lnSpcReduction="10000"/>
          </a:bodyPr>
          <a:lstStyle/>
          <a:p>
            <a:r>
              <a:rPr lang="en-GB" sz="2000" dirty="0" smtClean="0">
                <a:solidFill>
                  <a:schemeClr val="accent1">
                    <a:lumMod val="75000"/>
                  </a:schemeClr>
                </a:solidFill>
                <a:latin typeface="Arial" pitchFamily="34" charset="0"/>
                <a:cs typeface="Arial" pitchFamily="34" charset="0"/>
              </a:rPr>
              <a:t>Based in Parc Dewi Sant (Block 2)</a:t>
            </a:r>
          </a:p>
          <a:p>
            <a:endParaRPr lang="en-GB" sz="2000" dirty="0">
              <a:solidFill>
                <a:schemeClr val="accent1">
                  <a:lumMod val="75000"/>
                </a:schemeClr>
              </a:solidFill>
              <a:latin typeface="Arial" pitchFamily="34" charset="0"/>
              <a:cs typeface="Arial" pitchFamily="34" charset="0"/>
            </a:endParaRPr>
          </a:p>
          <a:p>
            <a:pPr lvl="1"/>
            <a:r>
              <a:rPr lang="en-GB" sz="1600" dirty="0" smtClean="0">
                <a:solidFill>
                  <a:schemeClr val="accent1">
                    <a:lumMod val="75000"/>
                  </a:schemeClr>
                </a:solidFill>
                <a:latin typeface="Arial" pitchFamily="34" charset="0"/>
                <a:cs typeface="Arial" pitchFamily="34" charset="0"/>
              </a:rPr>
              <a:t>Susannah Nolan	Group Accountant		(01267) 246717</a:t>
            </a:r>
          </a:p>
          <a:p>
            <a:pPr lvl="1">
              <a:buNone/>
            </a:pPr>
            <a:r>
              <a:rPr lang="en-GB" sz="1600" dirty="0" smtClean="0">
                <a:latin typeface="Arial" pitchFamily="34" charset="0"/>
                <a:cs typeface="Arial" pitchFamily="34" charset="0"/>
              </a:rPr>
              <a:t>		</a:t>
            </a:r>
            <a:r>
              <a:rPr lang="en-GB" sz="1600" dirty="0" smtClean="0">
                <a:latin typeface="Arial" pitchFamily="34" charset="0"/>
                <a:cs typeface="Arial" pitchFamily="34" charset="0"/>
                <a:hlinkClick r:id="rId3"/>
              </a:rPr>
              <a:t>SNolan@carmarthenshire.gov.uk</a:t>
            </a:r>
            <a:endParaRPr lang="en-GB" sz="1600" dirty="0" smtClean="0">
              <a:latin typeface="Arial" pitchFamily="34" charset="0"/>
              <a:cs typeface="Arial" pitchFamily="34" charset="0"/>
            </a:endParaRPr>
          </a:p>
          <a:p>
            <a:pPr lvl="1">
              <a:buNone/>
            </a:pPr>
            <a:endParaRPr lang="en-GB" sz="1600" dirty="0" smtClean="0">
              <a:latin typeface="Arial" pitchFamily="34" charset="0"/>
              <a:cs typeface="Arial" pitchFamily="34" charset="0"/>
            </a:endParaRPr>
          </a:p>
          <a:p>
            <a:pPr lvl="1"/>
            <a:r>
              <a:rPr lang="en-GB" sz="1600" dirty="0" smtClean="0">
                <a:solidFill>
                  <a:schemeClr val="accent1">
                    <a:lumMod val="75000"/>
                  </a:schemeClr>
                </a:solidFill>
                <a:latin typeface="Arial" pitchFamily="34" charset="0"/>
                <a:cs typeface="Arial" pitchFamily="34" charset="0"/>
              </a:rPr>
              <a:t>Dylan Jones 	Schools Finance Manager	(01267) 246707</a:t>
            </a:r>
          </a:p>
          <a:p>
            <a:pPr lvl="1">
              <a:buNone/>
            </a:pPr>
            <a:r>
              <a:rPr lang="en-GB" sz="1600" dirty="0" smtClean="0">
                <a:latin typeface="Arial" pitchFamily="34" charset="0"/>
                <a:cs typeface="Arial" pitchFamily="34" charset="0"/>
              </a:rPr>
              <a:t>		</a:t>
            </a:r>
            <a:r>
              <a:rPr lang="en-GB" sz="1600" dirty="0" smtClean="0">
                <a:latin typeface="Arial" pitchFamily="34" charset="0"/>
                <a:cs typeface="Arial" pitchFamily="34" charset="0"/>
                <a:hlinkClick r:id="rId4"/>
              </a:rPr>
              <a:t>DyWJones@carmarthenshire.gov.uk</a:t>
            </a:r>
            <a:endParaRPr lang="en-GB" sz="1600" dirty="0" smtClean="0">
              <a:latin typeface="Arial" pitchFamily="34" charset="0"/>
              <a:cs typeface="Arial" pitchFamily="34" charset="0"/>
            </a:endParaRPr>
          </a:p>
          <a:p>
            <a:pPr lvl="1">
              <a:buNone/>
            </a:pPr>
            <a:endParaRPr lang="en-GB" sz="1600" dirty="0" smtClean="0">
              <a:latin typeface="Arial" pitchFamily="34" charset="0"/>
              <a:cs typeface="Arial" pitchFamily="34" charset="0"/>
            </a:endParaRPr>
          </a:p>
          <a:p>
            <a:pPr lvl="1"/>
            <a:r>
              <a:rPr lang="en-GB" sz="1600" dirty="0" smtClean="0">
                <a:solidFill>
                  <a:schemeClr val="accent1">
                    <a:lumMod val="75000"/>
                  </a:schemeClr>
                </a:solidFill>
                <a:latin typeface="Arial" pitchFamily="34" charset="0"/>
                <a:cs typeface="Arial" pitchFamily="34" charset="0"/>
              </a:rPr>
              <a:t>Ann Davies		LMS Development Officer	(01267) 246710</a:t>
            </a:r>
          </a:p>
          <a:p>
            <a:pPr lvl="1">
              <a:buNone/>
            </a:pPr>
            <a:r>
              <a:rPr lang="en-GB" sz="1600" dirty="0" smtClean="0">
                <a:latin typeface="Arial" pitchFamily="34" charset="0"/>
                <a:cs typeface="Arial" pitchFamily="34" charset="0"/>
              </a:rPr>
              <a:t>		</a:t>
            </a:r>
            <a:r>
              <a:rPr lang="en-GB" sz="1600" dirty="0" smtClean="0">
                <a:latin typeface="Arial" pitchFamily="34" charset="0"/>
                <a:cs typeface="Arial" pitchFamily="34" charset="0"/>
                <a:hlinkClick r:id="rId5"/>
              </a:rPr>
              <a:t>EADavies@carmarthenshire.gov.uk</a:t>
            </a:r>
            <a:endParaRPr lang="en-GB" sz="1600" dirty="0" smtClean="0">
              <a:latin typeface="Arial" pitchFamily="34" charset="0"/>
              <a:cs typeface="Arial" pitchFamily="34" charset="0"/>
            </a:endParaRPr>
          </a:p>
          <a:p>
            <a:pPr lvl="1">
              <a:buNone/>
            </a:pPr>
            <a:endParaRPr lang="en-GB" sz="1600" dirty="0" smtClean="0">
              <a:latin typeface="Arial" pitchFamily="34" charset="0"/>
              <a:cs typeface="Arial" pitchFamily="34" charset="0"/>
            </a:endParaRPr>
          </a:p>
          <a:p>
            <a:pPr lvl="1"/>
            <a:r>
              <a:rPr lang="en-GB" sz="1600" dirty="0" smtClean="0">
                <a:solidFill>
                  <a:schemeClr val="accent1">
                    <a:lumMod val="75000"/>
                  </a:schemeClr>
                </a:solidFill>
                <a:latin typeface="Arial" pitchFamily="34" charset="0"/>
                <a:cs typeface="Arial" pitchFamily="34" charset="0"/>
              </a:rPr>
              <a:t>Ian MacDonald	LMS Officer			(01267) 246709</a:t>
            </a:r>
          </a:p>
          <a:p>
            <a:pPr lvl="1">
              <a:buNone/>
            </a:pPr>
            <a:r>
              <a:rPr lang="en-GB" sz="1600" dirty="0" smtClean="0">
                <a:latin typeface="Arial" pitchFamily="34" charset="0"/>
                <a:cs typeface="Arial" pitchFamily="34" charset="0"/>
              </a:rPr>
              <a:t>		</a:t>
            </a:r>
            <a:r>
              <a:rPr lang="en-GB" sz="1600" dirty="0" smtClean="0">
                <a:latin typeface="Arial" pitchFamily="34" charset="0"/>
                <a:cs typeface="Arial" pitchFamily="34" charset="0"/>
                <a:hlinkClick r:id="rId6"/>
              </a:rPr>
              <a:t>IDMacDonald@carmarthenshire.gov.uk</a:t>
            </a:r>
            <a:endParaRPr lang="en-GB" sz="1600" dirty="0" smtClean="0">
              <a:latin typeface="Arial" pitchFamily="34" charset="0"/>
              <a:cs typeface="Arial" pitchFamily="34" charset="0"/>
            </a:endParaRPr>
          </a:p>
          <a:p>
            <a:pPr lvl="1">
              <a:buNone/>
            </a:pPr>
            <a:endParaRPr lang="en-GB" sz="1600" dirty="0" smtClean="0">
              <a:latin typeface="Arial" pitchFamily="34" charset="0"/>
              <a:cs typeface="Arial" pitchFamily="34" charset="0"/>
            </a:endParaRPr>
          </a:p>
          <a:p>
            <a:pPr lvl="1"/>
            <a:r>
              <a:rPr lang="en-GB" sz="1600" dirty="0" smtClean="0">
                <a:solidFill>
                  <a:schemeClr val="accent1">
                    <a:lumMod val="75000"/>
                  </a:schemeClr>
                </a:solidFill>
                <a:latin typeface="Arial" pitchFamily="34" charset="0"/>
                <a:cs typeface="Arial" pitchFamily="34" charset="0"/>
              </a:rPr>
              <a:t>Michelle Jones	LMS Officer			(01267) 246711</a:t>
            </a:r>
          </a:p>
          <a:p>
            <a:pPr lvl="1">
              <a:buNone/>
            </a:pPr>
            <a:r>
              <a:rPr lang="en-GB" sz="1600" dirty="0" smtClean="0">
                <a:latin typeface="Arial" pitchFamily="34" charset="0"/>
                <a:cs typeface="Arial" pitchFamily="34" charset="0"/>
              </a:rPr>
              <a:t>		</a:t>
            </a:r>
            <a:r>
              <a:rPr lang="en-GB" sz="1600" dirty="0" smtClean="0">
                <a:latin typeface="Arial" pitchFamily="34" charset="0"/>
                <a:cs typeface="Arial" pitchFamily="34" charset="0"/>
                <a:hlinkClick r:id="rId7"/>
              </a:rPr>
              <a:t>KMJones@carmarthenshire.gov.uk</a:t>
            </a:r>
            <a:endParaRPr lang="en-GB" sz="1600" dirty="0" smtClean="0">
              <a:latin typeface="Arial" pitchFamily="34" charset="0"/>
              <a:cs typeface="Arial" pitchFamily="34" charset="0"/>
            </a:endParaRPr>
          </a:p>
          <a:p>
            <a:pPr lvl="1">
              <a:buNone/>
            </a:pPr>
            <a:endParaRPr lang="en-GB" sz="1600" dirty="0" smtClean="0">
              <a:latin typeface="Arial" pitchFamily="34" charset="0"/>
              <a:cs typeface="Arial" pitchFamily="34" charset="0"/>
            </a:endParaRPr>
          </a:p>
          <a:p>
            <a:pPr lvl="1"/>
            <a:endParaRPr lang="en-GB" sz="1600" dirty="0" smtClean="0">
              <a:latin typeface="Arial" pitchFamily="34" charset="0"/>
              <a:cs typeface="Arial" pitchFamily="34" charset="0"/>
            </a:endParaRPr>
          </a:p>
          <a:p>
            <a:endParaRPr lang="en-GB"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86505"/>
          </a:xfrm>
        </p:spPr>
        <p:txBody>
          <a:bodyPr/>
          <a:lstStyle/>
          <a:p>
            <a:r>
              <a:rPr lang="en-GB" sz="3200" b="1" dirty="0" smtClean="0">
                <a:solidFill>
                  <a:schemeClr val="accent2">
                    <a:lumMod val="75000"/>
                  </a:schemeClr>
                </a:solidFill>
              </a:rPr>
              <a:t>Other contacts</a:t>
            </a:r>
            <a:r>
              <a:rPr lang="en-GB" sz="3200" dirty="0" smtClean="0">
                <a:solidFill>
                  <a:schemeClr val="accent2">
                    <a:lumMod val="75000"/>
                  </a:schemeClr>
                </a:solidFill>
              </a:rPr>
              <a:t/>
            </a:r>
            <a:br>
              <a:rPr lang="en-GB" sz="3200" dirty="0" smtClean="0">
                <a:solidFill>
                  <a:schemeClr val="accent2">
                    <a:lumMod val="75000"/>
                  </a:schemeClr>
                </a:solidFill>
              </a:rPr>
            </a:br>
            <a:r>
              <a:rPr lang="en-GB" sz="3200" dirty="0" smtClean="0"/>
              <a:t/>
            </a:r>
            <a:br>
              <a:rPr lang="en-GB" sz="3200" dirty="0" smtClean="0"/>
            </a:br>
            <a:endParaRPr lang="en-GB" sz="3200" dirty="0"/>
          </a:p>
        </p:txBody>
      </p:sp>
      <p:sp>
        <p:nvSpPr>
          <p:cNvPr id="10" name="Content Placeholder 2"/>
          <p:cNvSpPr txBox="1">
            <a:spLocks/>
          </p:cNvSpPr>
          <p:nvPr/>
        </p:nvSpPr>
        <p:spPr bwMode="auto">
          <a:xfrm>
            <a:off x="1176564" y="1915886"/>
            <a:ext cx="7772400" cy="2852737"/>
          </a:xfrm>
          <a:prstGeom prst="rect">
            <a:avLst/>
          </a:prstGeom>
          <a:noFill/>
          <a:ln w="9525">
            <a:noFill/>
            <a:miter lim="800000"/>
            <a:headEnd/>
            <a:tailEnd/>
          </a:ln>
        </p:spPr>
        <p:txBody>
          <a:bodyPr/>
          <a:lstStyle/>
          <a:p>
            <a:pPr algn="ctr">
              <a:spcBef>
                <a:spcPct val="20000"/>
              </a:spcBef>
              <a:defRPr/>
            </a:pPr>
            <a:endParaRPr lang="en-GB" sz="3200" b="1" kern="0" dirty="0">
              <a:solidFill>
                <a:schemeClr val="accent2">
                  <a:lumMod val="75000"/>
                </a:schemeClr>
              </a:solidFill>
              <a:latin typeface="Calibri" pitchFamily="34" charset="0"/>
            </a:endParaRPr>
          </a:p>
        </p:txBody>
      </p:sp>
      <p:graphicFrame>
        <p:nvGraphicFramePr>
          <p:cNvPr id="21505" name="Object 1"/>
          <p:cNvGraphicFramePr>
            <a:graphicFrameLocks noChangeAspect="1"/>
          </p:cNvGraphicFramePr>
          <p:nvPr/>
        </p:nvGraphicFramePr>
        <p:xfrm>
          <a:off x="463550" y="1365250"/>
          <a:ext cx="7978775" cy="4743450"/>
        </p:xfrm>
        <a:graphic>
          <a:graphicData uri="http://schemas.openxmlformats.org/presentationml/2006/ole">
            <mc:AlternateContent xmlns:mc="http://schemas.openxmlformats.org/markup-compatibility/2006">
              <mc:Choice xmlns:v="urn:schemas-microsoft-com:vml" Requires="v">
                <p:oleObj spid="_x0000_s21509" name="Document" r:id="rId5" imgW="5809527" imgH="3458988" progId="Word.Document.12">
                  <p:embed/>
                </p:oleObj>
              </mc:Choice>
              <mc:Fallback>
                <p:oleObj name="Document" r:id="rId5" imgW="5809527" imgH="3458988" progId="Word.Document.12">
                  <p:embed/>
                  <p:pic>
                    <p:nvPicPr>
                      <p:cNvPr id="0"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3550" y="1365250"/>
                        <a:ext cx="7978775"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theme/theme1.xml><?xml version="1.0" encoding="utf-8"?>
<a:theme xmlns:a="http://schemas.openxmlformats.org/drawingml/2006/main" name="CCC Powerpoin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CCC Powerpoint Template</Template>
  <TotalTime>2036</TotalTime>
  <Words>798</Words>
  <Application>Microsoft Office PowerPoint</Application>
  <PresentationFormat>On-screen Show (4:3)</PresentationFormat>
  <Paragraphs>215</Paragraphs>
  <Slides>20</Slides>
  <Notes>20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20</vt:i4>
      </vt:variant>
    </vt:vector>
  </HeadingPairs>
  <TitlesOfParts>
    <vt:vector size="24" baseType="lpstr">
      <vt:lpstr>Arial</vt:lpstr>
      <vt:lpstr>Calibri</vt:lpstr>
      <vt:lpstr>CCC Powerpoint Template</vt:lpstr>
      <vt:lpstr>Document</vt:lpstr>
      <vt:lpstr>Adran Addysg a Phlant Department for Education &amp; Children</vt:lpstr>
      <vt:lpstr>Overview</vt:lpstr>
      <vt:lpstr>Regulations/Guidance</vt:lpstr>
      <vt:lpstr>Regulations/Guidance</vt:lpstr>
      <vt:lpstr>What do the regulations require in relation to  School Funding ?</vt:lpstr>
      <vt:lpstr>School Budget Process</vt:lpstr>
      <vt:lpstr>How is the Delegated Budget (ISB) calculated for each school ?</vt:lpstr>
      <vt:lpstr>Budget Allocation</vt:lpstr>
      <vt:lpstr>Working Budget and Reserve Balances</vt:lpstr>
      <vt:lpstr>Setting the Working Budget</vt:lpstr>
      <vt:lpstr>Budget Monitoring</vt:lpstr>
      <vt:lpstr>Budget Monitoring (cont’d)</vt:lpstr>
      <vt:lpstr>Budget Monitoring (cont’d)</vt:lpstr>
      <vt:lpstr>Agresso Financial Management System</vt:lpstr>
      <vt:lpstr>Agresso Reports</vt:lpstr>
      <vt:lpstr>Training and Development</vt:lpstr>
      <vt:lpstr>Challenges</vt:lpstr>
      <vt:lpstr>Other Issues to Consider</vt:lpstr>
      <vt:lpstr>Schools Finance Central Team LMS &amp; Accountancy</vt:lpstr>
      <vt:lpstr>Other contacts  </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Obowen</dc:creator>
  <cp:lastModifiedBy>Nicola Cleevely</cp:lastModifiedBy>
  <cp:revision>148</cp:revision>
  <dcterms:created xsi:type="dcterms:W3CDTF">2015-10-06T09:29:53Z</dcterms:created>
  <dcterms:modified xsi:type="dcterms:W3CDTF">2016-07-05T18:07:55Z</dcterms:modified>
</cp:coreProperties>
</file>