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23.xml" ContentType="application/vnd.openxmlformats-officedocument.presentationml.notesSlide+xml"/>
  <Override PartName="/ppt/tags/tag1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3.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7"/>
  </p:notesMasterIdLst>
  <p:handoutMasterIdLst>
    <p:handoutMasterId r:id="rId38"/>
  </p:handoutMasterIdLst>
  <p:sldIdLst>
    <p:sldId id="321" r:id="rId3"/>
    <p:sldId id="268" r:id="rId4"/>
    <p:sldId id="285" r:id="rId5"/>
    <p:sldId id="286" r:id="rId6"/>
    <p:sldId id="287" r:id="rId7"/>
    <p:sldId id="288" r:id="rId8"/>
    <p:sldId id="289" r:id="rId9"/>
    <p:sldId id="290" r:id="rId10"/>
    <p:sldId id="291" r:id="rId11"/>
    <p:sldId id="292" r:id="rId12"/>
    <p:sldId id="293" r:id="rId13"/>
    <p:sldId id="294" r:id="rId14"/>
    <p:sldId id="295" r:id="rId15"/>
    <p:sldId id="296" r:id="rId16"/>
    <p:sldId id="297" r:id="rId17"/>
    <p:sldId id="298" r:id="rId18"/>
    <p:sldId id="299" r:id="rId19"/>
    <p:sldId id="301" r:id="rId20"/>
    <p:sldId id="302" r:id="rId21"/>
    <p:sldId id="305" r:id="rId22"/>
    <p:sldId id="306" r:id="rId23"/>
    <p:sldId id="313" r:id="rId24"/>
    <p:sldId id="317" r:id="rId25"/>
    <p:sldId id="318" r:id="rId26"/>
    <p:sldId id="307" r:id="rId27"/>
    <p:sldId id="308" r:id="rId28"/>
    <p:sldId id="310" r:id="rId29"/>
    <p:sldId id="311" r:id="rId30"/>
    <p:sldId id="312" r:id="rId31"/>
    <p:sldId id="314" r:id="rId32"/>
    <p:sldId id="315" r:id="rId33"/>
    <p:sldId id="316" r:id="rId34"/>
    <p:sldId id="319" r:id="rId35"/>
    <p:sldId id="32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y/EfBj81F4zHnaJn3/RaA==" hashData="ODPUr7aBcfdLHS095tjxf2M0bVE+aoMZV+qngxUaGZM5RAI8nC9yMcl1vQtk0IhBOBuLpev9Z5OUiIx2grTTF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421" autoAdjust="0"/>
  </p:normalViewPr>
  <p:slideViewPr>
    <p:cSldViewPr snapToGrid="0">
      <p:cViewPr varScale="1">
        <p:scale>
          <a:sx n="35" d="100"/>
          <a:sy n="35" d="100"/>
        </p:scale>
        <p:origin x="1868" y="72"/>
      </p:cViewPr>
      <p:guideLst/>
    </p:cSldViewPr>
  </p:slideViewPr>
  <p:outlineViewPr>
    <p:cViewPr>
      <p:scale>
        <a:sx n="33" d="100"/>
        <a:sy n="33" d="100"/>
      </p:scale>
      <p:origin x="0" y="-1932"/>
    </p:cViewPr>
  </p:outlineViewPr>
  <p:notesTextViewPr>
    <p:cViewPr>
      <p:scale>
        <a:sx n="1" d="1"/>
        <a:sy n="1" d="1"/>
      </p:scale>
      <p:origin x="0" y="0"/>
    </p:cViewPr>
  </p:notesTextViewPr>
  <p:notesViewPr>
    <p:cSldViewPr snapToGrid="0">
      <p:cViewPr varScale="1">
        <p:scale>
          <a:sx n="43" d="100"/>
          <a:sy n="43" d="100"/>
        </p:scale>
        <p:origin x="2872" y="6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4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300" dirty="0">
              <a:solidFill>
                <a:schemeClr val="tx1"/>
              </a:solidFill>
            </a:rPr>
            <a:t>Assess Threat &amp; Risk and Develop a Working Strategy</a:t>
          </a:r>
          <a:endParaRPr lang="en-GB" sz="23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Consider</a:t>
          </a:r>
        </a:p>
        <a:p>
          <a:r>
            <a:rPr lang="en-GB" altLang="en-US" sz="2400" dirty="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400" dirty="0">
              <a:solidFill>
                <a:schemeClr val="tx1"/>
              </a:solidFill>
            </a:rPr>
            <a:t>Identify Options &amp; Contingencies</a:t>
          </a: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Take Action and Review What Happened</a:t>
          </a:r>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76" custRadScaleInc="-3480">
        <dgm:presLayoutVars>
          <dgm:bulletEnabled val="1"/>
        </dgm:presLayoutVars>
      </dgm:prSet>
      <dgm:spPr/>
    </dgm:pt>
  </dgm:ptLst>
  <dgm:cxnLst>
    <dgm:cxn modelId="{A294CB3C-BB04-486A-8C9B-27A2E6D43101}" srcId="{1FEF1226-F3B6-4E98-9A95-F2242AFA3914}" destId="{36AB0AC8-BB95-47C8-AC05-78647EB5A9A5}" srcOrd="4" destOrd="0" parTransId="{8863EA6D-65E3-4217-B0D3-6A10F00401B6}" sibTransId="{ADDCCD53-59AC-4E1C-BAEA-A8EEB827D2B8}"/>
    <dgm:cxn modelId="{817D9C45-8CA5-4200-B293-A2C394D3CD76}" type="presOf" srcId="{5C1275D2-B90B-471A-8D4B-1CB19C137444}" destId="{73ACF9E0-F9DA-4B64-AA87-6720EDB6451F}" srcOrd="0" destOrd="0" presId="urn:microsoft.com/office/officeart/2005/8/layout/cycle3"/>
    <dgm:cxn modelId="{C8C4C668-4401-40DD-80AD-D059060A5ADC}" type="presOf" srcId="{060C0E5E-1E11-4C4E-BA29-FC7C49ACD6E6}" destId="{C35A7D6C-EF7E-4761-BF5F-4543A92D3ADF}" srcOrd="0" destOrd="0" presId="urn:microsoft.com/office/officeart/2005/8/layout/cycle3"/>
    <dgm:cxn modelId="{F825D34A-558E-4B21-A2D0-97D157AB2B71}" type="presOf" srcId="{7CECE615-EF6A-4711-BA49-DA623ECA3278}" destId="{448ADC9A-CA89-42FB-A638-AE26AF7260B1}" srcOrd="0" destOrd="0" presId="urn:microsoft.com/office/officeart/2005/8/layout/cycle3"/>
    <dgm:cxn modelId="{204C697D-1061-4969-B3D1-A09E4E866530}" type="presOf" srcId="{9EEE9CAF-958D-4DD8-BE8E-B84D5F5C311F}" destId="{1DCF4C0A-8F69-4F12-B3CE-C885DE67E84E}"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3661EC94-6595-4830-A46E-CC611C31FCE5}" srcId="{1FEF1226-F3B6-4E98-9A95-F2242AFA3914}" destId="{060C0E5E-1E11-4C4E-BA29-FC7C49ACD6E6}" srcOrd="1" destOrd="0" parTransId="{BA7D9D98-6843-4034-90B7-567E853A7E93}" sibTransId="{FFBC227C-B027-4DC3-93D8-5BD48D36A68D}"/>
    <dgm:cxn modelId="{A3D9F9B4-98EA-4956-9930-C1B5EFB9B1DB}" srcId="{1FEF1226-F3B6-4E98-9A95-F2242AFA3914}" destId="{9EBAB4D7-6EB4-4A69-9A73-BC9E8B95A650}" srcOrd="2" destOrd="0" parTransId="{82832543-BD89-486B-AAC4-E66F864F248C}" sibTransId="{7B2D6C8F-E125-4306-A115-A519A8BE7DE9}"/>
    <dgm:cxn modelId="{7F2989B7-B519-432C-ADA4-6E4CB20AD985}" type="presOf" srcId="{9EBAB4D7-6EB4-4A69-9A73-BC9E8B95A650}" destId="{78FECD65-625B-4ED6-ADFE-40DE2573B68E}"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1A9B88E3-A474-4DDE-9856-C7176CFF4AA5}" type="presOf" srcId="{1FEF1226-F3B6-4E98-9A95-F2242AFA3914}" destId="{9BEE7EF6-CC98-4BD5-BDDD-998D35969F3F}" srcOrd="0" destOrd="0" presId="urn:microsoft.com/office/officeart/2005/8/layout/cycle3"/>
    <dgm:cxn modelId="{6AA577ED-6A78-432F-A0CD-DF557F11AF57}" type="presOf" srcId="{36AB0AC8-BB95-47C8-AC05-78647EB5A9A5}" destId="{FA93263F-0F8C-4D6D-B681-780359C8D77A}" srcOrd="0" destOrd="0" presId="urn:microsoft.com/office/officeart/2005/8/layout/cycle3"/>
    <dgm:cxn modelId="{3BE6885F-4AF3-45D8-946C-439FB7E3F4E1}" type="presParOf" srcId="{9BEE7EF6-CC98-4BD5-BDDD-998D35969F3F}" destId="{B82AE0C6-0CA4-4A0D-908E-5815A01C53C2}" srcOrd="0" destOrd="0" presId="urn:microsoft.com/office/officeart/2005/8/layout/cycle3"/>
    <dgm:cxn modelId="{F956AAA9-30A0-4682-AD00-29422D088CB4}" type="presParOf" srcId="{B82AE0C6-0CA4-4A0D-908E-5815A01C53C2}" destId="{1DCF4C0A-8F69-4F12-B3CE-C885DE67E84E}" srcOrd="0" destOrd="0" presId="urn:microsoft.com/office/officeart/2005/8/layout/cycle3"/>
    <dgm:cxn modelId="{B7B4E6E1-9A48-46E7-B080-8D0DDDB48110}" type="presParOf" srcId="{B82AE0C6-0CA4-4A0D-908E-5815A01C53C2}" destId="{73ACF9E0-F9DA-4B64-AA87-6720EDB6451F}" srcOrd="1" destOrd="0" presId="urn:microsoft.com/office/officeart/2005/8/layout/cycle3"/>
    <dgm:cxn modelId="{CE846642-F7B5-49BC-8AFB-1472433CCA39}" type="presParOf" srcId="{B82AE0C6-0CA4-4A0D-908E-5815A01C53C2}" destId="{C35A7D6C-EF7E-4761-BF5F-4543A92D3ADF}" srcOrd="2" destOrd="0" presId="urn:microsoft.com/office/officeart/2005/8/layout/cycle3"/>
    <dgm:cxn modelId="{B35617FF-5EF6-40F0-8758-5C58168717F6}" type="presParOf" srcId="{B82AE0C6-0CA4-4A0D-908E-5815A01C53C2}" destId="{78FECD65-625B-4ED6-ADFE-40DE2573B68E}" srcOrd="3" destOrd="0" presId="urn:microsoft.com/office/officeart/2005/8/layout/cycle3"/>
    <dgm:cxn modelId="{DD5073FA-37BD-4852-B6C8-DB9538675BA6}" type="presParOf" srcId="{B82AE0C6-0CA4-4A0D-908E-5815A01C53C2}" destId="{448ADC9A-CA89-42FB-A638-AE26AF7260B1}" srcOrd="4" destOrd="0" presId="urn:microsoft.com/office/officeart/2005/8/layout/cycle3"/>
    <dgm:cxn modelId="{F1F55181-E479-4040-85C1-60012B5CDE30}"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986435" y="-10149"/>
          <a:ext cx="5392845" cy="5392845"/>
        </a:xfrm>
        <a:prstGeom prst="circularArrow">
          <a:avLst>
            <a:gd name="adj1" fmla="val 5544"/>
            <a:gd name="adj2" fmla="val 330680"/>
            <a:gd name="adj3" fmla="val 13786351"/>
            <a:gd name="adj4" fmla="val 17379622"/>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2425905" y="23013"/>
          <a:ext cx="2513905" cy="1256952"/>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4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2487264" y="84372"/>
        <a:ext cx="2391187" cy="1134234"/>
      </dsp:txXfrm>
    </dsp:sp>
    <dsp:sp modelId="{C35A7D6C-EF7E-4761-BF5F-4543A92D3ADF}">
      <dsp:nvSpPr>
        <dsp:cNvPr id="0" name=""/>
        <dsp:cNvSpPr/>
      </dsp:nvSpPr>
      <dsp:spPr>
        <a:xfrm>
          <a:off x="4720157" y="1572723"/>
          <a:ext cx="2513905" cy="1256952"/>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dirty="0">
              <a:solidFill>
                <a:schemeClr val="tx1"/>
              </a:solidFill>
            </a:rPr>
            <a:t>Assess Threat &amp; Risk and Develop a Working Strategy</a:t>
          </a:r>
          <a:endParaRPr lang="en-GB" sz="2300" b="1" kern="1200" dirty="0">
            <a:solidFill>
              <a:schemeClr val="tx1"/>
            </a:solidFill>
            <a:latin typeface="Arial" pitchFamily="34" charset="0"/>
            <a:cs typeface="Arial" pitchFamily="34" charset="0"/>
          </a:endParaRPr>
        </a:p>
      </dsp:txBody>
      <dsp:txXfrm>
        <a:off x="4781516" y="1634082"/>
        <a:ext cx="2391187" cy="1134234"/>
      </dsp:txXfrm>
    </dsp:sp>
    <dsp:sp modelId="{78FECD65-625B-4ED6-ADFE-40DE2573B68E}">
      <dsp:nvSpPr>
        <dsp:cNvPr id="0" name=""/>
        <dsp:cNvSpPr/>
      </dsp:nvSpPr>
      <dsp:spPr>
        <a:xfrm>
          <a:off x="3756580" y="4161716"/>
          <a:ext cx="2513905" cy="1256952"/>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Consider</a:t>
          </a:r>
        </a:p>
        <a:p>
          <a:pPr marL="0" lvl="0" indent="0" algn="ctr" defTabSz="1066800">
            <a:lnSpc>
              <a:spcPct val="90000"/>
            </a:lnSpc>
            <a:spcBef>
              <a:spcPct val="0"/>
            </a:spcBef>
            <a:spcAft>
              <a:spcPct val="35000"/>
            </a:spcAft>
            <a:buNone/>
          </a:pPr>
          <a:r>
            <a:rPr lang="en-GB" altLang="en-US" sz="2400" kern="1200" dirty="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3817939" y="4223075"/>
        <a:ext cx="2391187" cy="1134234"/>
      </dsp:txXfrm>
    </dsp:sp>
    <dsp:sp modelId="{448ADC9A-CA89-42FB-A638-AE26AF7260B1}">
      <dsp:nvSpPr>
        <dsp:cNvPr id="0" name=""/>
        <dsp:cNvSpPr/>
      </dsp:nvSpPr>
      <dsp:spPr>
        <a:xfrm>
          <a:off x="1053096" y="4161716"/>
          <a:ext cx="2513905" cy="1256952"/>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Identify Options &amp; Contingencies</a:t>
          </a:r>
          <a:endParaRPr lang="en-GB" sz="2400" b="1" kern="1200" dirty="0">
            <a:solidFill>
              <a:schemeClr val="tx1"/>
            </a:solidFill>
            <a:latin typeface="Arial" pitchFamily="34" charset="0"/>
            <a:cs typeface="Arial" pitchFamily="34" charset="0"/>
          </a:endParaRPr>
        </a:p>
      </dsp:txBody>
      <dsp:txXfrm>
        <a:off x="1114455" y="4223075"/>
        <a:ext cx="2391187" cy="1134234"/>
      </dsp:txXfrm>
    </dsp:sp>
    <dsp:sp modelId="{FA93263F-0F8C-4D6D-B681-780359C8D77A}">
      <dsp:nvSpPr>
        <dsp:cNvPr id="0" name=""/>
        <dsp:cNvSpPr/>
      </dsp:nvSpPr>
      <dsp:spPr>
        <a:xfrm>
          <a:off x="78761" y="1638076"/>
          <a:ext cx="2513905" cy="1256952"/>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Take Action and Review What Happened</a:t>
          </a:r>
          <a:endParaRPr lang="en-GB" sz="2400" b="1" kern="1200" dirty="0">
            <a:solidFill>
              <a:schemeClr val="tx1"/>
            </a:solidFill>
            <a:latin typeface="Arial" pitchFamily="34" charset="0"/>
            <a:cs typeface="Arial" pitchFamily="34" charset="0"/>
          </a:endParaRPr>
        </a:p>
      </dsp:txBody>
      <dsp:txXfrm>
        <a:off x="140120" y="1699435"/>
        <a:ext cx="2391187" cy="113423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29/06/2022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29/06/2022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initial considerations when attending a road traffic collision or road-related incidents including the ‘CLEAR’ initiative.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initial actions when attending a road traffic collision.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roles of the police and supporting agencies in the resolution of road-related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importance of securing and preserving the scene and potential evidence in the investigation of Road Traffic Collisions and road related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importance of dealing with victims, witnesses and suspects in an ethical manner.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 the purpose of Post-incident de-briefing.</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This session is designed to provide information in relation to dealing with roads-related incidents.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This lesson does not cover every eventuality.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most important thing to remember is that you need to exercise your professional judgement and common sense in dealing with any situation you may encounter.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Road design, vehicle design and safety measures have all played a part in reducing the number of accidents on our roads.  However, the increase of vehicular traffic has increased the risk of accidents occurring.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Attending accidents is one of the most common tasks a patrol officer will be faced. Accidents are traumatic events, often involving horrific injuries, and the people involved could be in shock, injured or confused. Trauma also affects officers who deal with these incidents.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856064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are your initial considerations when attending a road traffic collision or road related incident?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Discuss and record student answers on flip chart. </a:t>
            </a: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Before showing the next slide, trainer to ask:</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actions do you need to take to deal quickly and efficiently with a road traffic collision or road related incident?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Discuss and record student answers on flip chart. </a:t>
            </a:r>
          </a:p>
          <a:p>
            <a:pPr>
              <a:lnSpc>
                <a:spcPct val="100000"/>
              </a:lnSpc>
            </a:pPr>
            <a:endParaRPr lang="en-GB" sz="11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These answers can then be referred back to throughout the session.</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69854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61938"/>
            <a:ext cx="5486400" cy="3086100"/>
          </a:xfrm>
        </p:spPr>
      </p:sp>
      <p:sp>
        <p:nvSpPr>
          <p:cNvPr id="3" name="Notes Placeholder 2"/>
          <p:cNvSpPr>
            <a:spLocks noGrp="1"/>
          </p:cNvSpPr>
          <p:nvPr>
            <p:ph type="body" idx="1"/>
          </p:nvPr>
        </p:nvSpPr>
        <p:spPr>
          <a:xfrm>
            <a:off x="685800" y="3551463"/>
            <a:ext cx="5486400" cy="4852307"/>
          </a:xfrm>
        </p:spPr>
        <p:txBody>
          <a:bodyPr/>
          <a:lstStyle/>
          <a:p>
            <a:r>
              <a:rPr lang="en-GB" sz="1100" b="0" kern="1200" dirty="0">
                <a:solidFill>
                  <a:schemeClr val="tx1"/>
                </a:solidFill>
                <a:effectLst/>
                <a:latin typeface="Arial" panose="020B0604020202020204" pitchFamily="34" charset="0"/>
                <a:ea typeface="+mn-ea"/>
                <a:cs typeface="Arial" panose="020B0604020202020204" pitchFamily="34" charset="0"/>
              </a:rPr>
              <a:t>Trainer to give students a copy of the </a:t>
            </a:r>
            <a:r>
              <a:rPr lang="en-GB" sz="1100" b="1" kern="1200" dirty="0">
                <a:solidFill>
                  <a:schemeClr val="tx1"/>
                </a:solidFill>
                <a:effectLst/>
                <a:latin typeface="Arial" panose="020B0604020202020204" pitchFamily="34" charset="0"/>
                <a:ea typeface="+mn-ea"/>
                <a:cs typeface="Arial" panose="020B0604020202020204" pitchFamily="34" charset="0"/>
              </a:rPr>
              <a:t>Handout: ‘CLEAR’ Initiative </a:t>
            </a:r>
            <a:r>
              <a:rPr lang="en-GB" sz="1100" b="0" kern="1200" dirty="0">
                <a:solidFill>
                  <a:schemeClr val="tx1"/>
                </a:solidFill>
                <a:effectLst/>
                <a:latin typeface="Arial" panose="020B0604020202020204" pitchFamily="34" charset="0"/>
                <a:ea typeface="+mn-ea"/>
                <a:cs typeface="Arial" panose="020B0604020202020204" pitchFamily="34" charset="0"/>
              </a:rPr>
              <a:t>and discuss.</a:t>
            </a:r>
          </a:p>
          <a:p>
            <a:endParaRPr lang="en-GB" sz="1100" b="1" kern="1200" dirty="0">
              <a:solidFill>
                <a:schemeClr val="tx1"/>
              </a:solidFill>
              <a:effectLst/>
              <a:latin typeface="Arial" panose="020B0604020202020204" pitchFamily="34" charset="0"/>
              <a:ea typeface="+mn-ea"/>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principles were devised through collaboration between the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Dept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for Transport, Highways England/Welsh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Govt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 emergency services (police, fire and ambulance) to help improve the understanding of the roles and priorities of the organisations that respond to incidents on the UK road network and therefore improve the way they work together.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acronym stands for: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ollision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Collisions and other incidents can close carriageway lanes, which adversely affects the economy</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L</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ead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Effective leadership needs to be established to co-ordinate the incident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valuate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Understanding the scale of the incident ensures a proportionate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ct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All incident responders act in partnership, recognising and respecting differing organisational priorities</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e-open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carriageway lanes are re-opened ASAP to reduce the impact of incident closures on road users and the economy</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97197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75264"/>
            <a:ext cx="5486400" cy="4917621"/>
          </a:xfrm>
        </p:spPr>
        <p:txBody>
          <a:bodyPr/>
          <a:lstStyle/>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the event of an incident on the road, in addition to the police, each emergency service partner agency has individual responsibilities in addition to joint ones.  The following paragraphs describe the joint and separate roles and responsibilities.</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Partner agencies need to work together to investigate the cause of the incident in a way that minimizes the impact of the incident on road users and the economy by re-opening the carriageway in a timely manner.  They do this through:</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Working together and supporting one another in accordance with standard procedures to co-ordinate actions at the scene</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Reducing the risk of danger to themselves and other road users, by adopting safe working practices at incident scenes</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Having effective and coordinated leadership from individual partner agency scene commanders.  Leadership at an incident will rest with the first person on the scene until relieved by a designated commander</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Maintain regular communication with control rooms, including</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Progress on incident management</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type of traffic management measures that have been implemented</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An estimation of when the carriageway could be reopened</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Handing over command and control of the scene to the appropriate partner agency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Holding debriefs that identify and agree lessons learned etc.</a:t>
            </a:r>
          </a:p>
          <a:p>
            <a:pPr marL="285750" indent="-285750" algn="just">
              <a:buFont typeface="Arial" panose="020B0604020202020204" pitchFamily="34" charset="0"/>
              <a:buChar char="•"/>
            </a:pPr>
            <a:endParaRPr lang="en-US" altLang="en-US" dirty="0">
              <a:ea typeface="ＭＳ Ｐゴシック" panose="020B0600070205080204" pitchFamily="34" charset="-128"/>
            </a:endParaRPr>
          </a:p>
          <a:p>
            <a:pPr algn="just"/>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107061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a:xfrm>
            <a:off x="685800" y="3529692"/>
            <a:ext cx="5486400" cy="4536621"/>
          </a:xfrm>
        </p:spPr>
        <p:txBody>
          <a:bodyPr/>
          <a:lstStyle/>
          <a:p>
            <a:pPr>
              <a:defRPr/>
            </a:pPr>
            <a:r>
              <a:rPr lang="en-US" sz="1100" dirty="0">
                <a:latin typeface="Arial" panose="020B0604020202020204" pitchFamily="34" charset="0"/>
                <a:cs typeface="Arial" panose="020B0604020202020204" pitchFamily="34" charset="0"/>
              </a:rPr>
              <a:t>When deployed to the scene of an incident on the road; the broad responsibilities of the police are described in brief, below: </a:t>
            </a:r>
          </a:p>
          <a:p>
            <a:pPr>
              <a:defRPr/>
            </a:pP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Preserving life of anyone involved, where practicable and preventing any condition from worsening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Assisting with the co-ordination of the emergency response with members of other agencies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Securing and preserving the scene to protect anything of evidential value for use in any subsequent investigation, which should be conducted within appropriate timescales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Achieving a swift handover of the scene to Highways England or local highways authority, depending on location of road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Ultimately, acting on behalf of HM Coroner. </a:t>
            </a:r>
          </a:p>
          <a:p>
            <a:pPr>
              <a:defRPr/>
            </a:pPr>
            <a:endParaRPr lang="en-US" sz="1400" dirty="0"/>
          </a:p>
          <a:p>
            <a:pPr>
              <a:defRPr/>
            </a:pPr>
            <a:endParaRPr lang="en-US" sz="1400" dirty="0"/>
          </a:p>
          <a:p>
            <a:endParaRPr lang="en-GB" sz="1600" dirty="0"/>
          </a:p>
        </p:txBody>
      </p:sp>
    </p:spTree>
    <p:extLst>
      <p:ext uri="{BB962C8B-B14F-4D97-AF65-F5344CB8AC3E}">
        <p14:creationId xmlns:p14="http://schemas.microsoft.com/office/powerpoint/2010/main" val="4134047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3" name="Notes Placeholder 2"/>
          <p:cNvSpPr>
            <a:spLocks noGrp="1"/>
          </p:cNvSpPr>
          <p:nvPr>
            <p:ph type="body" sz="quarter" idx="11"/>
          </p:nvPr>
        </p:nvSpPr>
        <p:spPr>
          <a:xfrm>
            <a:off x="566057" y="3584122"/>
            <a:ext cx="5486400" cy="3600450"/>
          </a:xfrm>
        </p:spPr>
        <p:txBody>
          <a:bodyPr/>
          <a:lstStyle/>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police will lead (have primacy) when an incident on the strategic road network involves:</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Death or injury including collisions and suicides </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Suspected, alleged or anticipated criminality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Threats to public order and public safety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Occurrences where the powers in law or skills of a constable are required </a:t>
            </a:r>
          </a:p>
          <a:p>
            <a:pPr marL="285750" indent="-285750" algn="just">
              <a:buFont typeface="Arial" panose="020B0604020202020204" pitchFamily="34" charset="0"/>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Depending on the type of incident or collision the police officer(s) attending the scene may require specialist police assistance</a:t>
            </a:r>
          </a:p>
          <a:p>
            <a:endParaRPr lang="en-GB" dirty="0"/>
          </a:p>
        </p:txBody>
      </p:sp>
    </p:spTree>
    <p:extLst>
      <p:ext uri="{BB962C8B-B14F-4D97-AF65-F5344CB8AC3E}">
        <p14:creationId xmlns:p14="http://schemas.microsoft.com/office/powerpoint/2010/main" val="4056950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5863" y="185738"/>
            <a:ext cx="4486275" cy="25241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887435"/>
            <a:ext cx="5486400" cy="5984421"/>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Depending on the type of incident or collision the police officer(s) attending the scene may require specialist police assistance. This support can include: </a:t>
            </a:r>
          </a:p>
          <a:p>
            <a:pPr algn="just"/>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Roads Policing SIO</a:t>
            </a:r>
            <a:r>
              <a:rPr lang="en-US"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person leading the investigation is sometimes referred to as Roads Policing Senior Investigating Officer (SIO) or Road Death SIO, however, the function remains the same.  The person will have broad experience of investigating serious collisions, coupled with sound managerial knowledge and are responsible for the overall conduct and direction of the investigation including the development and implementation of strategies for suspects, witnesses, victims, forensics and family liaison.</a:t>
            </a:r>
          </a:p>
          <a:p>
            <a:pPr algn="just"/>
            <a:endParaRPr lang="en-US" altLang="en-US" sz="1100" u="sng"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Forensic Collision Investigator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collisions which have fatalities, or are likely to prove fatal, the SIO can call upon the expertise of a specialist collision investigator.  Collision Investigators are used to examine the results of collisions and obtain factual information at the scene, which may not be available later.  Consideration is usually given to the following:</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Locate, measure and describe marks and debris left at the scene</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Locate and measure post collision positions of vehicles and bodies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Photograph marks, debris, bodies and post collision positions of vehicles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Photograph damage to vehicles and street furniture</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Attempt to match vehicle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tyres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tyre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marks on the road</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Examine condition and operation of traffic control systems and streetlights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Examine and note the position of control systems within the vehicles (lights etc.) and examine the condition of airbags and other protection systems</a:t>
            </a:r>
            <a:endParaRPr lang="en-GB" sz="1100" dirty="0">
              <a:latin typeface="Arial" panose="020B0604020202020204" pitchFamily="34" charset="0"/>
              <a:cs typeface="Arial" panose="020B0604020202020204" pitchFamily="34" charset="0"/>
            </a:endParaRPr>
          </a:p>
          <a:p>
            <a:pPr algn="just"/>
            <a:endParaRPr lang="en-US" altLang="en-US" b="1" dirty="0">
              <a:ea typeface="ＭＳ Ｐゴシック" panose="020B0600070205080204" pitchFamily="34" charset="-128"/>
            </a:endParaRPr>
          </a:p>
          <a:p>
            <a:pPr algn="just"/>
            <a:endParaRPr lang="en-US" altLang="en-US" b="1" dirty="0">
              <a:ea typeface="ＭＳ Ｐゴシック" panose="020B0600070205080204" pitchFamily="34" charset="-128"/>
            </a:endParaRPr>
          </a:p>
        </p:txBody>
      </p:sp>
    </p:spTree>
    <p:extLst>
      <p:ext uri="{BB962C8B-B14F-4D97-AF65-F5344CB8AC3E}">
        <p14:creationId xmlns:p14="http://schemas.microsoft.com/office/powerpoint/2010/main" val="140836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3" name="Notes Placeholder 2"/>
          <p:cNvSpPr>
            <a:spLocks noGrp="1"/>
          </p:cNvSpPr>
          <p:nvPr>
            <p:ph type="body" sz="quarter" idx="11"/>
          </p:nvPr>
        </p:nvSpPr>
        <p:spPr>
          <a:xfrm>
            <a:off x="789214" y="2637062"/>
            <a:ext cx="5486400" cy="6147709"/>
          </a:xfrm>
        </p:spPr>
        <p:txBody>
          <a:bodyPr/>
          <a:lstStyle/>
          <a:p>
            <a:pPr algn="just">
              <a:lnSpc>
                <a:spcPct val="100000"/>
              </a:lnSpc>
            </a:pP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Traffic Wales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operates mainly on what is known as the Strategic Road Network (SRN), which encompasses main trunk roads (motorways and dual carriageways).  The agency has primacy at incidents where there is no requirement for a police response, e.g.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Broken down vehicles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Adverse weather  causing major congestion</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Debris on the carriageway</a:t>
            </a:r>
          </a:p>
          <a:p>
            <a:pPr algn="just">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main function of the Highways Agency in the event of an incident is to:</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Provide appropriate traffic management and information to keep traffic moving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Restore the strategic road network capacity through incident management</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Implementing diversion routes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Coordinating the emergency response with the other core responders and supporting the lead agency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Clearing the scene (of debris etc.) after the police have handed it over</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Planning for and implementing the restoration of the road</a:t>
            </a:r>
          </a:p>
          <a:p>
            <a:pPr algn="just">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Hazardous Materials (</a:t>
            </a:r>
            <a:r>
              <a:rPr lang="en-US" altLang="en-US" sz="1100" b="1" u="sng" dirty="0" err="1">
                <a:latin typeface="Arial" panose="020B0604020202020204" pitchFamily="34" charset="0"/>
                <a:ea typeface="ＭＳ Ｐゴシック" panose="020B0600070205080204" pitchFamily="34" charset="-128"/>
                <a:cs typeface="Arial" panose="020B0604020202020204" pitchFamily="34" charset="0"/>
              </a:rPr>
              <a:t>HazMat</a:t>
            </a: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 Officer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Officers specially trained in identifying hazardous materials and advising on their appropriate handling – e.g. cordon distances.  The Fire &amp; Rescue Service will also be able to provide expertise in relation to such matters.</a:t>
            </a:r>
          </a:p>
          <a:p>
            <a:pPr algn="just">
              <a:lnSpc>
                <a:spcPct val="100000"/>
              </a:lnSpc>
            </a:pPr>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Welsh Ambulance Service –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main function of the Ambulance Service at an incident is that of saving lives and ensuring the initial health needs of those people who have suffered physical injury or mental trauma.  They support the joint effort by: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Accurately assessing and triaging calls received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Providing triage, treatment,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stabilisation</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and care of those injured at the scene</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Treating and responding to individual needs of those involved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Arranging for the most appropriate means of transporting those injured to the receiving and specialist hospitals (this may involve Air Ambulance, so landing/take-off zones should be considered)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Providing a focal point at the incident for all medical resources (doctors etc.) in attendance</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Nominating and alerting the receiving hospitals for injured people.</a:t>
            </a:r>
          </a:p>
          <a:p>
            <a:pPr>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Fire &amp; Rescue Services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main role of the FRS in the resolution of incidents on the roads is that of extinguishing fires and rescuing people.  They support the joint agency approach by: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Carrying out search and rescue tasks, including hazardous searches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Responding to specific tasking involving hazardous materials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Assisting with casualty handling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Ensuring the health and safety of personnel deployed within the inner cordon</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Conducting decontamination procedures when required</a:t>
            </a:r>
          </a:p>
          <a:p>
            <a:endParaRPr lang="en-GB" sz="1100" dirty="0"/>
          </a:p>
        </p:txBody>
      </p:sp>
    </p:spTree>
    <p:extLst>
      <p:ext uri="{BB962C8B-B14F-4D97-AF65-F5344CB8AC3E}">
        <p14:creationId xmlns:p14="http://schemas.microsoft.com/office/powerpoint/2010/main" val="2221765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64028" y="2419349"/>
            <a:ext cx="5486400" cy="5548993"/>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Police Officers are normally informed  of a road traffic collision or other incident either by the Control Room or directly from a member of the public.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officer receives the message from the control room, the operator should pass all the relevant information in a logical sequence.  However, there are times when officers are alerted about an incident by a member of the public who probably will be unaware of what information is needed.  It is therefore important to make a note of the following information: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Time of report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i.e. the time you receive the message</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Informant details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name, address and telephone number (if applicable) of the informant</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Time and location of collision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if known by the informant</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Number of vehicles/persons involved </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Injuries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if any, and extent if known</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Witnesses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is the informant a witness (if so a witness statement will be required) In addition there is a requirement under the Criminal Procedure and Investigations Act (CPIA) 1996 to record an initial or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First Account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from the witness.  This is essential for the investigation manager to be able to determine the potential importance of the witness.</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Supervisor/Control Room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if informed directly by a member of the public inform a Supervisor and/or the Control Room.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Having made a record of the above information you should attend the scene.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attendance should be in line with the National Call Grading System (G1 – G4) and Force procedure.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(Trainer can recap G1 – G4 if necessary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Gathering as much information as possible from the informant at the outset can assist you greatly.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 will begin to build a picture of what to expect when you arrive, and be able to consider what your course of action will be when you arrive at scene</a:t>
            </a:r>
          </a:p>
          <a:p>
            <a:endParaRPr lang="en-GB" altLang="en-US" sz="14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245172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3" name="Notes Placeholder 2"/>
          <p:cNvSpPr>
            <a:spLocks noGrp="1"/>
          </p:cNvSpPr>
          <p:nvPr>
            <p:ph type="body" sz="quarter" idx="11"/>
          </p:nvPr>
        </p:nvSpPr>
        <p:spPr>
          <a:xfrm>
            <a:off x="788988" y="2593520"/>
            <a:ext cx="5486400" cy="5951765"/>
          </a:xfrm>
        </p:spPr>
        <p:txBody>
          <a:bodyPr/>
          <a:lstStyle/>
          <a:p>
            <a:pPr marL="230223" indent="-230223">
              <a:defRPr/>
            </a:pPr>
            <a:r>
              <a:rPr lang="en-GB" altLang="en-US" sz="1100" dirty="0">
                <a:latin typeface="Arial" panose="020B0604020202020204" pitchFamily="34" charset="0"/>
                <a:cs typeface="Arial" panose="020B0604020202020204" pitchFamily="34" charset="0"/>
              </a:rPr>
              <a:t>Members of the public will automatically expect a police officer to know what to do at the scene of a road collision.  Officers may find that by the time they arrive at the scene, injured people may have been taken to hospital, vehicles moved and witnesses  may have departed.</a:t>
            </a:r>
          </a:p>
          <a:p>
            <a:pPr marL="230223" indent="-230223">
              <a:defRPr/>
            </a:pPr>
            <a:r>
              <a:rPr lang="en-GB" altLang="en-US" sz="1100" dirty="0">
                <a:latin typeface="Arial" panose="020B0604020202020204" pitchFamily="34" charset="0"/>
                <a:cs typeface="Arial" panose="020B0604020202020204" pitchFamily="34" charset="0"/>
              </a:rPr>
              <a:t>The main priorities at any scene are to::</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Save life</a:t>
            </a: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Protect property</a:t>
            </a: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Preserve evidence</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As stated, the primary responsibility of the police is to save and protect life.  </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This is reinforced by:</a:t>
            </a:r>
          </a:p>
          <a:p>
            <a:pPr marL="230223" indent="-230223">
              <a:defRPr/>
            </a:pPr>
            <a:r>
              <a:rPr lang="en-GB" altLang="en-US" sz="1100" b="1" dirty="0">
                <a:solidFill>
                  <a:srgbClr val="0000FF"/>
                </a:solidFill>
                <a:latin typeface="Arial" panose="020B0604020202020204" pitchFamily="34" charset="0"/>
                <a:cs typeface="Arial" panose="020B0604020202020204" pitchFamily="34" charset="0"/>
              </a:rPr>
              <a:t>Common law </a:t>
            </a:r>
            <a:r>
              <a:rPr lang="en-GB" altLang="en-US" sz="1100" dirty="0">
                <a:latin typeface="Arial" panose="020B0604020202020204" pitchFamily="34" charset="0"/>
                <a:cs typeface="Arial" panose="020B0604020202020204" pitchFamily="34" charset="0"/>
              </a:rPr>
              <a:t>places a responsibility on police officers to protect and ensure the safety of all citizens.  A police officer may be guilty of a criminal offence if they wilfully fail to perform a duty which they are bound to by common law or statute.</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b="1" dirty="0">
                <a:solidFill>
                  <a:srgbClr val="0000FF"/>
                </a:solidFill>
                <a:latin typeface="Arial" panose="020B0604020202020204" pitchFamily="34" charset="0"/>
                <a:cs typeface="Arial" panose="020B0604020202020204" pitchFamily="34" charset="0"/>
              </a:rPr>
              <a:t>Article 2 of the Human Rights Act 1998 (Right to life) </a:t>
            </a:r>
            <a:r>
              <a:rPr lang="en-GB" altLang="en-US" sz="1100" dirty="0">
                <a:latin typeface="Arial" panose="020B0604020202020204" pitchFamily="34" charset="0"/>
                <a:cs typeface="Arial" panose="020B0604020202020204" pitchFamily="34" charset="0"/>
              </a:rPr>
              <a:t>imposes a positive duty on states to safeguard the lives of those within their jurisdiction</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The identification of casualties is, therefore,  paramount to officers attending the scene of any road related incident and particularly Road Traffic Collisions.</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No two collisions are the same and the order in which you do things will always depend on the circumstances of the collision.</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Incident scenes in the road environment are inherently dangerous and present serious risks to the health and safety of everyone involved e.g. witnesses, other road users and responders (emergency services etc.)</a:t>
            </a:r>
          </a:p>
          <a:p>
            <a:pPr marL="230223" indent="-230223">
              <a:defRPr/>
            </a:pPr>
            <a:endParaRPr lang="en-GB" altLang="en-US" dirty="0"/>
          </a:p>
          <a:p>
            <a:pPr>
              <a:defRPr/>
            </a:pPr>
            <a:endParaRPr lang="en-GB" dirty="0"/>
          </a:p>
          <a:p>
            <a:endParaRPr lang="en-GB" dirty="0"/>
          </a:p>
        </p:txBody>
      </p:sp>
    </p:spTree>
    <p:extLst>
      <p:ext uri="{BB962C8B-B14F-4D97-AF65-F5344CB8AC3E}">
        <p14:creationId xmlns:p14="http://schemas.microsoft.com/office/powerpoint/2010/main" val="1964505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707572" y="2691493"/>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display slide and ask students to consider their actions on arrival at the scene.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Record answers on wipe board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904146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3" name="Notes Placeholder 2"/>
          <p:cNvSpPr>
            <a:spLocks noGrp="1"/>
          </p:cNvSpPr>
          <p:nvPr>
            <p:ph type="body" sz="quarter" idx="11"/>
          </p:nvPr>
        </p:nvSpPr>
        <p:spPr>
          <a:xfrm>
            <a:off x="674914" y="3235778"/>
            <a:ext cx="5486400" cy="3600450"/>
          </a:xfrm>
        </p:spPr>
        <p:txBody>
          <a:bodyPr/>
          <a:lstStyle/>
          <a:p>
            <a:r>
              <a:rPr lang="en-US" altLang="en-US" sz="1100" dirty="0">
                <a:latin typeface="Arial" panose="020B0604020202020204" pitchFamily="34" charset="0"/>
                <a:ea typeface="ＭＳ Ｐゴシック" panose="020B0600070205080204" pitchFamily="34" charset="-128"/>
              </a:rPr>
              <a:t>When determining the sequence of actions at collision scenes, officers will  find the mnemonic </a:t>
            </a:r>
            <a:r>
              <a:rPr lang="en-US" altLang="en-US" sz="1100" b="1" dirty="0">
                <a:solidFill>
                  <a:srgbClr val="FF0000"/>
                </a:solidFill>
                <a:latin typeface="Arial" panose="020B0604020202020204" pitchFamily="34" charset="0"/>
                <a:ea typeface="ＭＳ Ｐゴシック" panose="020B0600070205080204" pitchFamily="34" charset="-128"/>
              </a:rPr>
              <a:t>ACECARD </a:t>
            </a:r>
            <a:r>
              <a:rPr lang="en-US" altLang="en-US" sz="1100" dirty="0">
                <a:latin typeface="Arial" panose="020B0604020202020204" pitchFamily="34" charset="0"/>
                <a:ea typeface="ＭＳ Ｐゴシック" panose="020B0600070205080204" pitchFamily="34" charset="-128"/>
              </a:rPr>
              <a:t>useful. </a:t>
            </a:r>
          </a:p>
          <a:p>
            <a:r>
              <a:rPr lang="en-US" altLang="en-US" sz="1100" dirty="0">
                <a:latin typeface="Arial" panose="020B0604020202020204" pitchFamily="34" charset="0"/>
                <a:ea typeface="ＭＳ Ｐゴシック" panose="020B0600070205080204" pitchFamily="34" charset="-128"/>
              </a:rPr>
              <a:t>(It is described in full in the </a:t>
            </a:r>
            <a:r>
              <a:rPr lang="en-US" altLang="en-US" sz="1100" dirty="0" err="1">
                <a:latin typeface="Arial" panose="020B0604020202020204" pitchFamily="34" charset="0"/>
                <a:ea typeface="ＭＳ Ｐゴシック" panose="020B0600070205080204" pitchFamily="34" charset="-128"/>
              </a:rPr>
              <a:t>Authorised</a:t>
            </a:r>
            <a:r>
              <a:rPr lang="en-US" altLang="en-US" sz="1100" dirty="0">
                <a:latin typeface="Arial" panose="020B0604020202020204" pitchFamily="34" charset="0"/>
                <a:ea typeface="ＭＳ Ｐゴシック" panose="020B0600070205080204" pitchFamily="34" charset="-128"/>
              </a:rPr>
              <a:t> Professional Practice (APP) for roads policing)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Please see additional safety</a:t>
            </a:r>
            <a:r>
              <a:rPr lang="en-US" altLang="en-US" sz="1100" baseline="0" dirty="0">
                <a:latin typeface="Arial" panose="020B0604020202020204" pitchFamily="34" charset="0"/>
                <a:ea typeface="ＭＳ Ｐゴシック" panose="020B0600070205080204" pitchFamily="34" charset="-128"/>
              </a:rPr>
              <a:t> handouts on </a:t>
            </a:r>
            <a:r>
              <a:rPr lang="en-US" altLang="en-US" sz="1100" baseline="0">
                <a:latin typeface="Arial" panose="020B0604020202020204" pitchFamily="34" charset="0"/>
                <a:ea typeface="ＭＳ Ｐゴシック" panose="020B0600070205080204" pitchFamily="34" charset="-128"/>
              </a:rPr>
              <a:t>hybrid vehicles</a:t>
            </a:r>
            <a:endParaRPr lang="en-GB" altLang="en-US" sz="1100"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68695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631372" y="3148692"/>
            <a:ext cx="5486400" cy="4623707"/>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Scenes of Road Traffic Collisions are inherently dangerous and continue to pose a health and safety risk for the persons involved, witnesses, other road users and yourself.</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therefore essential that immediately on arrival you conduct a risk assessment and report information back to the control room (PSC), before making the scene safe for all concerned.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 What potential risks might there be?</a:t>
            </a:r>
          </a:p>
          <a:p>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Answers could include:</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Moving traffic</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Leaking fuel</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Hazardous chemicals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Ruptured gas, electric or water mains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not an exhaustive list.  Remember no two collisions are the same and the sources of risk may vary.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Having identified the potential risks you must endeavour to eliminate or reduce those risks.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this is achieved will depend on a number of factors such as: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type of road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volume of traffic using the road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equipment that is available.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cones, signs, etc. are available make use of them</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413699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6686" y="2691493"/>
            <a:ext cx="5486400" cy="3600450"/>
          </a:xfrm>
        </p:spPr>
        <p:txBody>
          <a:bodyPr/>
          <a:lstStyle/>
          <a:p>
            <a:r>
              <a:rPr lang="en-US" altLang="en-US" sz="1100" dirty="0">
                <a:latin typeface="Arial" panose="020B0604020202020204" pitchFamily="34" charset="0"/>
                <a:ea typeface="ＭＳ Ｐゴシック" panose="020B0600070205080204" pitchFamily="34" charset="-128"/>
              </a:rPr>
              <a:t>Officers undertaking a task in relation to a road incident must constantly assess the risks they face. </a:t>
            </a:r>
          </a:p>
          <a:p>
            <a:r>
              <a:rPr lang="en-US" altLang="en-US" sz="1100" dirty="0">
                <a:latin typeface="Arial" panose="020B0604020202020204" pitchFamily="34" charset="0"/>
                <a:ea typeface="ＭＳ Ｐゴシック" panose="020B0600070205080204" pitchFamily="34" charset="-128"/>
              </a:rPr>
              <a:t>They must consider all the circumstances involved so that appropriate control measures can be adopted. </a:t>
            </a:r>
          </a:p>
          <a:p>
            <a:r>
              <a:rPr lang="en-US" altLang="en-US" sz="1100" dirty="0">
                <a:latin typeface="Arial" panose="020B0604020202020204" pitchFamily="34" charset="0"/>
                <a:ea typeface="ＭＳ Ｐゴシック" panose="020B0600070205080204" pitchFamily="34" charset="-128"/>
              </a:rPr>
              <a:t>This is known as a Dynamic Risk Assessment and adherence to the information obtained from carrying one out should ensure that everything is done to reduce risk of harm to all involved in the incident. </a:t>
            </a:r>
            <a:endParaRPr lang="en-GB" altLang="en-US" sz="1100"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266141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881743" y="2778578"/>
            <a:ext cx="5486400" cy="3600450"/>
          </a:xfrm>
        </p:spPr>
        <p:txBody>
          <a:bodyPr/>
          <a:lstStyle/>
          <a:p>
            <a:pPr>
              <a:defRPr/>
            </a:pPr>
            <a:r>
              <a:rPr lang="en-US" sz="1100" b="1" dirty="0">
                <a:solidFill>
                  <a:srgbClr val="0000FF"/>
                </a:solidFill>
                <a:latin typeface="Arial" charset="0"/>
              </a:rPr>
              <a:t>Location:</a:t>
            </a:r>
          </a:p>
          <a:p>
            <a:pPr>
              <a:defRPr/>
            </a:pPr>
            <a:endParaRPr lang="en-US" sz="1100" b="1" dirty="0">
              <a:solidFill>
                <a:srgbClr val="0000FF"/>
              </a:solidFill>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Position/visibility:</a:t>
            </a:r>
            <a:r>
              <a:rPr lang="en-US" sz="1100" dirty="0">
                <a:latin typeface="Arial" charset="0"/>
              </a:rPr>
              <a:t> is the carriageway position dangerous e.g. in lane three or on a bend?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Characteristics</a:t>
            </a:r>
            <a:r>
              <a:rPr lang="en-US" sz="1100" dirty="0">
                <a:latin typeface="Arial" charset="0"/>
              </a:rPr>
              <a:t>: is the location on an elevated or narrow section?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Traffic flow</a:t>
            </a:r>
            <a:r>
              <a:rPr lang="en-US" sz="1100" dirty="0">
                <a:latin typeface="Arial" charset="0"/>
              </a:rPr>
              <a:t>: is the volume and/or speed of passing traffic an issue?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Signs:</a:t>
            </a:r>
            <a:r>
              <a:rPr lang="en-US" sz="1100" dirty="0">
                <a:latin typeface="Arial" charset="0"/>
              </a:rPr>
              <a:t> are signs close and correctly set to assist?</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Communication: </a:t>
            </a:r>
            <a:r>
              <a:rPr lang="en-US" sz="1100" dirty="0">
                <a:solidFill>
                  <a:srgbClr val="0000FF"/>
                </a:solidFill>
                <a:latin typeface="Arial" charset="0"/>
              </a:rPr>
              <a:t> </a:t>
            </a:r>
            <a:r>
              <a:rPr lang="en-US" sz="1100" dirty="0">
                <a:latin typeface="Arial" charset="0"/>
              </a:rPr>
              <a:t>Are there any issues in relation to communication? is it effective and are any special arrangements needed between agencies? </a:t>
            </a:r>
          </a:p>
          <a:p>
            <a:endParaRPr lang="en-GB" dirty="0"/>
          </a:p>
        </p:txBody>
      </p:sp>
    </p:spTree>
    <p:extLst>
      <p:ext uri="{BB962C8B-B14F-4D97-AF65-F5344CB8AC3E}">
        <p14:creationId xmlns:p14="http://schemas.microsoft.com/office/powerpoint/2010/main" val="2112222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07571" y="2669721"/>
            <a:ext cx="5486400" cy="6015492"/>
          </a:xfrm>
        </p:spPr>
        <p:txBody>
          <a:bodyPr/>
          <a:lstStyle/>
          <a:p>
            <a:pPr lvl="0">
              <a:defRPr/>
            </a:pPr>
            <a:r>
              <a:rPr lang="en-GB" sz="1100" b="1" dirty="0">
                <a:latin typeface="Arial" charset="0"/>
              </a:rPr>
              <a:t>Vehicles: </a:t>
            </a:r>
          </a:p>
          <a:p>
            <a:pPr lvl="0">
              <a:defRPr/>
            </a:pPr>
            <a:endParaRPr lang="en-GB"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Number and type </a:t>
            </a:r>
            <a:r>
              <a:rPr lang="en-US" sz="1100" dirty="0">
                <a:latin typeface="Arial" charset="0"/>
              </a:rPr>
              <a:t>involved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Suspicion - </a:t>
            </a:r>
            <a:r>
              <a:rPr lang="en-US" sz="1100" dirty="0">
                <a:latin typeface="Arial" charset="0"/>
              </a:rPr>
              <a:t> is there anything suspicious about the vehicle or contents?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Crime/intelligence - </a:t>
            </a:r>
            <a:r>
              <a:rPr lang="en-US" sz="1100" dirty="0">
                <a:latin typeface="Arial" charset="0"/>
              </a:rPr>
              <a:t> has the vehicle been involved in any reported criminal activity?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Condition -  </a:t>
            </a:r>
            <a:r>
              <a:rPr lang="en-US" sz="1100" dirty="0">
                <a:latin typeface="Arial" charset="0"/>
              </a:rPr>
              <a:t>extent of damage and is any part of the vehicle or load obviously dangerous?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Hazards</a:t>
            </a:r>
            <a:r>
              <a:rPr lang="en-US" sz="1100" dirty="0">
                <a:latin typeface="Arial" charset="0"/>
              </a:rPr>
              <a:t> - in the vehicle or load </a:t>
            </a:r>
          </a:p>
          <a:p>
            <a:pPr marL="0" lvl="0" indent="0">
              <a:buFont typeface="Arial" panose="020B0604020202020204" pitchFamily="34" charset="0"/>
              <a:buNone/>
              <a:defRPr/>
            </a:pPr>
            <a:endParaRPr lang="en-GB" sz="1100" b="0" dirty="0">
              <a:solidFill>
                <a:schemeClr val="tx1"/>
              </a:solidFill>
              <a:latin typeface="Arial" charset="0"/>
            </a:endParaRPr>
          </a:p>
          <a:p>
            <a:pPr marL="0" lvl="0" indent="0">
              <a:buFont typeface="Arial" panose="020B0604020202020204" pitchFamily="34" charset="0"/>
              <a:buNone/>
              <a:defRPr/>
            </a:pPr>
            <a:endParaRPr lang="en-GB" sz="1100" b="0" dirty="0">
              <a:solidFill>
                <a:schemeClr val="tx1"/>
              </a:solidFill>
              <a:latin typeface="Arial" charset="0"/>
            </a:endParaRPr>
          </a:p>
          <a:p>
            <a:pPr marL="0" lvl="0" indent="0">
              <a:buFont typeface="Arial" panose="020B0604020202020204" pitchFamily="34" charset="0"/>
              <a:buNone/>
              <a:defRPr/>
            </a:pPr>
            <a:r>
              <a:rPr lang="en-GB" sz="1100" b="1" dirty="0">
                <a:solidFill>
                  <a:srgbClr val="0000FF"/>
                </a:solidFill>
                <a:latin typeface="Arial" charset="0"/>
              </a:rPr>
              <a:t>Other hazards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Owner/driver - </a:t>
            </a:r>
            <a:r>
              <a:rPr lang="en-US" sz="1100" dirty="0">
                <a:latin typeface="Arial" charset="0"/>
              </a:rPr>
              <a:t> is the owner/driver present?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Occupants</a:t>
            </a:r>
            <a:r>
              <a:rPr lang="en-US" sz="1100" dirty="0">
                <a:latin typeface="Arial" charset="0"/>
              </a:rPr>
              <a:t>: - how many/are all accounted for?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Lighting</a:t>
            </a:r>
            <a:r>
              <a:rPr lang="en-US" sz="1100" dirty="0">
                <a:latin typeface="Arial" charset="0"/>
              </a:rPr>
              <a:t>: - is the vehicle unlit during the hours of darkness?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Recovery</a:t>
            </a:r>
            <a:r>
              <a:rPr lang="en-US" sz="1100" dirty="0">
                <a:latin typeface="Arial" charset="0"/>
              </a:rPr>
              <a:t> - Any special recovery requirements? </a:t>
            </a:r>
          </a:p>
          <a:p>
            <a:endParaRPr lang="en-GB" dirty="0"/>
          </a:p>
        </p:txBody>
      </p:sp>
    </p:spTree>
    <p:extLst>
      <p:ext uri="{BB962C8B-B14F-4D97-AF65-F5344CB8AC3E}">
        <p14:creationId xmlns:p14="http://schemas.microsoft.com/office/powerpoint/2010/main" val="39239312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07571" y="2669721"/>
            <a:ext cx="5486400" cy="6015492"/>
          </a:xfrm>
        </p:spPr>
        <p:txBody>
          <a:bodyPr/>
          <a:lstStyle/>
          <a:p>
            <a:pPr>
              <a:defRPr/>
            </a:pPr>
            <a:r>
              <a:rPr lang="en-GB" sz="1100" b="1" dirty="0">
                <a:latin typeface="Arial" charset="0"/>
              </a:rPr>
              <a:t>People: </a:t>
            </a:r>
          </a:p>
          <a:p>
            <a:pPr>
              <a:defRPr/>
            </a:pPr>
            <a:endParaRPr lang="en-GB" sz="1100" dirty="0">
              <a:latin typeface="Arial" charset="0"/>
            </a:endParaRPr>
          </a:p>
          <a:p>
            <a:pPr marL="171450" indent="-171450">
              <a:buFont typeface="Arial" panose="020B0604020202020204" pitchFamily="34" charset="0"/>
              <a:buChar char="•"/>
              <a:defRPr/>
            </a:pPr>
            <a:r>
              <a:rPr lang="en-GB" sz="1100" b="1" dirty="0">
                <a:solidFill>
                  <a:srgbClr val="0000FF"/>
                </a:solidFill>
                <a:latin typeface="Arial" charset="0"/>
              </a:rPr>
              <a:t>Number </a:t>
            </a:r>
            <a:r>
              <a:rPr lang="en-GB" sz="1100" dirty="0">
                <a:latin typeface="Arial" charset="0"/>
              </a:rPr>
              <a:t>involved </a:t>
            </a:r>
          </a:p>
          <a:p>
            <a:pPr marL="171450" indent="-171450">
              <a:buFont typeface="Arial" panose="020B0604020202020204" pitchFamily="34" charset="0"/>
              <a:buChar char="•"/>
              <a:defRPr/>
            </a:pPr>
            <a:endParaRPr lang="en-GB" sz="1100" dirty="0">
              <a:latin typeface="Arial" charset="0"/>
            </a:endParaRPr>
          </a:p>
          <a:p>
            <a:pPr marL="171450" indent="-171450">
              <a:buFont typeface="Arial" panose="020B0604020202020204" pitchFamily="34" charset="0"/>
              <a:buChar char="•"/>
              <a:defRPr/>
            </a:pPr>
            <a:r>
              <a:rPr lang="en-GB" sz="1100" b="1" dirty="0">
                <a:solidFill>
                  <a:srgbClr val="0000FF"/>
                </a:solidFill>
                <a:latin typeface="Arial" charset="0"/>
              </a:rPr>
              <a:t>Demeanour </a:t>
            </a:r>
            <a:r>
              <a:rPr lang="en-GB" sz="1100" dirty="0">
                <a:latin typeface="Arial" charset="0"/>
              </a:rPr>
              <a:t>– how are they behaving?</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Condition - </a:t>
            </a:r>
            <a:r>
              <a:rPr lang="en-US" sz="1100" dirty="0">
                <a:latin typeface="Arial" charset="0"/>
              </a:rPr>
              <a:t>e.g. are they trapped or injured and how badly? Are they sober, drunk, experiencing illness?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Comprehension - </a:t>
            </a:r>
            <a:r>
              <a:rPr lang="en-US" sz="1100" dirty="0">
                <a:latin typeface="Arial" charset="0"/>
              </a:rPr>
              <a:t> are they able to understand instructions or guidance given?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Crime -</a:t>
            </a:r>
            <a:r>
              <a:rPr lang="en-US" sz="1100" dirty="0">
                <a:latin typeface="Arial" charset="0"/>
              </a:rPr>
              <a:t>: has a criminal record PNC check been completed, if so what is the result and are there any warning markers or ? </a:t>
            </a:r>
          </a:p>
          <a:p>
            <a:pPr>
              <a:defRPr/>
            </a:pPr>
            <a:endParaRPr lang="en-GB" dirty="0">
              <a:latin typeface="Arial" charset="0"/>
            </a:endParaRPr>
          </a:p>
        </p:txBody>
      </p:sp>
    </p:spTree>
    <p:extLst>
      <p:ext uri="{BB962C8B-B14F-4D97-AF65-F5344CB8AC3E}">
        <p14:creationId xmlns:p14="http://schemas.microsoft.com/office/powerpoint/2010/main" val="3147842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598738" y="139700"/>
            <a:ext cx="1960562" cy="1103313"/>
          </a:xfrm>
          <a:ln/>
        </p:spPr>
      </p:sp>
      <p:sp>
        <p:nvSpPr>
          <p:cNvPr id="62466" name="Rectangle 3"/>
          <p:cNvSpPr>
            <a:spLocks noGrp="1" noChangeArrowheads="1"/>
          </p:cNvSpPr>
          <p:nvPr>
            <p:ph type="body" idx="1"/>
          </p:nvPr>
        </p:nvSpPr>
        <p:spPr>
          <a:xfrm>
            <a:off x="663172" y="1364070"/>
            <a:ext cx="5438140" cy="7738948"/>
          </a:xfrm>
          <a:noFill/>
          <a:ln/>
        </p:spPr>
        <p:txBody>
          <a:bodyPr/>
          <a:lstStyle/>
          <a:p>
            <a:pPr algn="just">
              <a:spcAft>
                <a:spcPts val="1200"/>
              </a:spcAft>
            </a:pPr>
            <a:r>
              <a:rPr lang="en-GB" altLang="en-US" sz="1100" dirty="0">
                <a:latin typeface="Arial" panose="020B0604020202020204" pitchFamily="34" charset="0"/>
                <a:ea typeface="ＭＳ Ｐゴシック"/>
                <a:cs typeface="Arial" panose="020B0604020202020204" pitchFamily="34" charset="0"/>
              </a:rPr>
              <a:t>The use of the National Decision Model (NDM) may assist in conducting a Dynamic Risk Assessment</a:t>
            </a:r>
          </a:p>
          <a:p>
            <a:pPr algn="just">
              <a:spcAft>
                <a:spcPts val="1200"/>
              </a:spcAft>
            </a:pPr>
            <a:endParaRPr lang="en-GB" altLang="en-US" sz="1100" dirty="0">
              <a:latin typeface="Arial" panose="020B0604020202020204" pitchFamily="34" charset="0"/>
              <a:ea typeface="ＭＳ Ｐゴシック"/>
              <a:cs typeface="Arial" panose="020B0604020202020204" pitchFamily="34" charset="0"/>
            </a:endParaRPr>
          </a:p>
          <a:p>
            <a:pPr algn="just">
              <a:spcAft>
                <a:spcPts val="1200"/>
              </a:spcAft>
            </a:pPr>
            <a:r>
              <a:rPr lang="en-GB" altLang="en-US" sz="1100" dirty="0">
                <a:latin typeface="Arial" panose="020B0604020202020204" pitchFamily="34" charset="0"/>
                <a:ea typeface="ＭＳ Ｐゴシック"/>
                <a:cs typeface="Arial" panose="020B0604020202020204" pitchFamily="34" charset="0"/>
              </a:rPr>
              <a:t>Trainer to then facilitate the first two elements</a:t>
            </a:r>
            <a:r>
              <a:rPr lang="en-GB" altLang="en-US" sz="1100" baseline="0" dirty="0">
                <a:latin typeface="Arial" panose="020B0604020202020204" pitchFamily="34" charset="0"/>
                <a:ea typeface="ＭＳ Ｐゴシック"/>
                <a:cs typeface="Arial" panose="020B0604020202020204" pitchFamily="34" charset="0"/>
              </a:rPr>
              <a:t> of the model asking students what they may wish to consider for each stage.</a:t>
            </a:r>
          </a:p>
          <a:p>
            <a:pPr algn="just">
              <a:spcAft>
                <a:spcPts val="1200"/>
              </a:spcAft>
            </a:pPr>
            <a:endParaRPr lang="en-GB" altLang="en-US" sz="1100" dirty="0">
              <a:latin typeface="Arial" panose="020B0604020202020204" pitchFamily="34" charset="0"/>
              <a:ea typeface="ＭＳ Ｐゴシック"/>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Once an assessment has been completed, the </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METHANE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aide-memoire used for major/critical incidents can be used to assist officers in determining initial actions and as a prompt for the relaying information back to the control room: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ajor incident declared?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xact location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ype of incident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azards present or suspected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ccess - routes that are safe to use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umber, type, severity of casualties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mergency services present and those required </a:t>
            </a:r>
          </a:p>
          <a:p>
            <a:pPr algn="just">
              <a:spcAft>
                <a:spcPts val="1200"/>
              </a:spcAft>
            </a:pPr>
            <a:endParaRPr lang="en-GB" altLang="en-US" sz="1400" dirty="0">
              <a:ea typeface="ＭＳ Ｐゴシック"/>
              <a:cs typeface="ＭＳ Ｐゴシック"/>
            </a:endParaRPr>
          </a:p>
        </p:txBody>
      </p:sp>
    </p:spTree>
    <p:extLst>
      <p:ext uri="{BB962C8B-B14F-4D97-AF65-F5344CB8AC3E}">
        <p14:creationId xmlns:p14="http://schemas.microsoft.com/office/powerpoint/2010/main" val="3735350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87625" y="120650"/>
            <a:ext cx="1506538" cy="8477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Notes Placeholder 2"/>
          <p:cNvSpPr>
            <a:spLocks noGrp="1"/>
          </p:cNvSpPr>
          <p:nvPr>
            <p:ph type="body" idx="3"/>
          </p:nvPr>
        </p:nvSpPr>
        <p:spPr>
          <a:xfrm>
            <a:off x="662533" y="1074887"/>
            <a:ext cx="5438775" cy="70785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display slide and ask students to consider their  Dynamic Risk Assessment  in relation to the scene and what information they would consider when making their assessment. – Links can be made to the NDM.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following are areas for consideration:</a:t>
            </a:r>
          </a:p>
          <a:p>
            <a:pPr marL="0" indent="0">
              <a:buFont typeface="Arial" panose="020B0604020202020204" pitchFamily="34" charset="0"/>
              <a:buNone/>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Location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Position/visibility – is the carriageway position dangerous, e.g. in lane 3 or on a bend?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Characteristics – is the location on an elevated or narrow section of the road?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Traffic flow – is the volume and/or speed of passing traffic an issue?</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Signs – are signs close and correctly set to assist?</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Communication – is it effective and are any special arrangements needed between agencies?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Constraints – do any physical constraints of the locality make safe working difficult?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Vehicles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Number and type involved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Suspicion – is there anything suspicious about the vehicle or contents?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Crime/intelligence – has the vehicle been involved in any reported criminal activity</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Condition – damage and extent and is any part of the vehicle or load obviously dangerous?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Hazards in the vehicle or load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Other hazards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Owner/driver – is the owner/driver present?</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Occupants – how many/are all accounted for?</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Lighting – is the vehicle unlit during the hours of darkness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special recovery requirements?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Certain types of hazardous vehicle are obvious from their appearance and some may carry warning signs.  Officers should also be aware of the less obvious dangers hidden within vehicles, e.g.</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Liquid Petroleum Gas (LPG)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increasing numbers of vehicles are being converted to run on LPG.  There is no legal requirement for these vehicles to be marked with any visible warnings</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24332719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Rectangle 5"/>
          <p:cNvSpPr/>
          <p:nvPr/>
        </p:nvSpPr>
        <p:spPr>
          <a:xfrm>
            <a:off x="576943" y="3375410"/>
            <a:ext cx="5812971" cy="3970318"/>
          </a:xfrm>
          <a:prstGeom prst="rect">
            <a:avLst/>
          </a:prstGeom>
        </p:spPr>
        <p:txBody>
          <a:bodyPr wrap="square">
            <a:spAutoFit/>
          </a:bodyPr>
          <a:lstStyle/>
          <a:p>
            <a:r>
              <a:rPr lang="en-GB" altLang="en-US" sz="1400" dirty="0">
                <a:ea typeface="ＭＳ Ｐゴシック" panose="020B0600070205080204" pitchFamily="34" charset="-128"/>
              </a:rPr>
              <a:t>Wherever possible, when working in a road traffic environment you should wear high visibility clothing</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Position the police vehicle correctly so that it can be seen from both directions and is not likely to cause an accident</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Ensure that the hazard warning and roof lights are in operation on the police vehicle</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Try to establish a ‘sterile’ zone around the vehicles using the police vehicle, cones, and signs where available.</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Be aware that as a result of the collision there may be debris, glass, fluids </a:t>
            </a:r>
            <a:r>
              <a:rPr lang="en-GB" altLang="en-US" sz="1400" dirty="0" err="1">
                <a:ea typeface="ＭＳ Ｐゴシック" panose="020B0600070205080204" pitchFamily="34" charset="-128"/>
              </a:rPr>
              <a:t>etc</a:t>
            </a:r>
            <a:r>
              <a:rPr lang="en-GB" altLang="en-US" sz="1400" dirty="0">
                <a:ea typeface="ＭＳ Ｐゴシック" panose="020B0600070205080204" pitchFamily="34" charset="-128"/>
              </a:rPr>
              <a:t> at the scene. </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Care should be taken to ensure that no injuries are caused as a result of items at the scene.</a:t>
            </a:r>
          </a:p>
          <a:p>
            <a:endParaRPr lang="en-GB" altLang="en-US" sz="1400" dirty="0">
              <a:ea typeface="ＭＳ Ｐゴシック" panose="020B0600070205080204" pitchFamily="34" charset="-128"/>
            </a:endParaRPr>
          </a:p>
        </p:txBody>
      </p:sp>
      <p:sp>
        <p:nvSpPr>
          <p:cNvPr id="7" name="Notes Placeholder 6">
            <a:extLst>
              <a:ext uri="{FF2B5EF4-FFF2-40B4-BE49-F238E27FC236}">
                <a16:creationId xmlns:a16="http://schemas.microsoft.com/office/drawing/2014/main" id="{A358645F-65F4-4236-9E8B-AF22A102169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3933960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xfrm>
            <a:off x="685800" y="263525"/>
            <a:ext cx="5486400" cy="3086100"/>
          </a:xfrm>
          <a:ln/>
        </p:spPr>
      </p:sp>
      <p:sp>
        <p:nvSpPr>
          <p:cNvPr id="20483" name="Rectangle 3"/>
          <p:cNvSpPr>
            <a:spLocks noGrp="1" noChangeArrowheads="1"/>
          </p:cNvSpPr>
          <p:nvPr>
            <p:ph type="body" idx="1"/>
          </p:nvPr>
        </p:nvSpPr>
        <p:spPr>
          <a:xfrm>
            <a:off x="685800" y="3688030"/>
            <a:ext cx="5486400" cy="49690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Where practicable, you should position your police vehicle about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50 metres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in front of the vehicles involved in the collision. </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 Keep the blue lights flashing to warn other drivers.</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Place cones from the front of the police vehicle to the vehicles involved.  This will create a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50 metre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‘sterile’ area in which to work.</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If you have sufficient cones place them in a diagonal line from the side of the road, at a point approximately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100 metres</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 from the police vehicle. </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When placing cones you should walk out from the rear of the police vehicle, facing oncoming traffic and place the furthest cone first.</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Walk backwards placing cones until you reach the rear of the police vehicle.</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DO NOT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turn your back on on-coming traffic.</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If you have one place a traffic sign at the beginning of the accident scene.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10163851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2E8B9397-DDCF-415D-AA7B-F3C00BB544E8}"/>
              </a:ext>
            </a:extLst>
          </p:cNvPr>
          <p:cNvSpPr>
            <a:spLocks noGrp="1"/>
          </p:cNvSpPr>
          <p:nvPr>
            <p:ph type="body" idx="1"/>
          </p:nvPr>
        </p:nvSpPr>
        <p:spPr>
          <a:xfrm>
            <a:off x="865682" y="2167016"/>
            <a:ext cx="5486400" cy="3600450"/>
          </a:xfrm>
        </p:spPr>
        <p:txBody>
          <a:bodyPr/>
          <a:lstStyle/>
          <a:p>
            <a:r>
              <a:rPr lang="en-GB" sz="1200" dirty="0"/>
              <a:t>An incident scene must also be effectively secured to preserve potential evidence.</a:t>
            </a:r>
          </a:p>
          <a:p>
            <a:r>
              <a:rPr lang="en-GB" sz="1200" dirty="0"/>
              <a:t>Consideration should take into account that there may be potential disturbance by humans, animals or the weather.</a:t>
            </a:r>
          </a:p>
          <a:p>
            <a:r>
              <a:rPr lang="en-GB" sz="1200" dirty="0"/>
              <a:t>When securing the scene, a firm link can be made with the actions carried out to make the scene safe.  Officers should ensure that the signs, cones, cordon tape and lighting are placed in the correct manner.</a:t>
            </a:r>
          </a:p>
          <a:p>
            <a:r>
              <a:rPr lang="en-GB" sz="1200" dirty="0"/>
              <a:t>Any equipment used should be checked periodically to ensure that it is still in the correct position i.e. it has not been moved by passing traffic or a gust of wind.</a:t>
            </a:r>
          </a:p>
          <a:p>
            <a:r>
              <a:rPr lang="en-GB" sz="1200" dirty="0"/>
              <a:t>Remember that equipment must be placed to maximise its aim which is to ensure safety and security.</a:t>
            </a:r>
          </a:p>
          <a:p>
            <a:endParaRPr lang="en-GB" sz="1200" dirty="0"/>
          </a:p>
          <a:p>
            <a:r>
              <a:rPr lang="en-GB" sz="1200" kern="1200" dirty="0">
                <a:solidFill>
                  <a:schemeClr val="tx1"/>
                </a:solidFill>
                <a:effectLst/>
                <a:ea typeface="+mn-ea"/>
                <a:cs typeface="Arial" panose="020B0604020202020204" pitchFamily="34" charset="0"/>
              </a:rPr>
              <a:t>The quality of the initial investigation into a collision or other incident is a significant factor in gathering material that assists the police in identifying how it occurred.</a:t>
            </a:r>
          </a:p>
          <a:p>
            <a:r>
              <a:rPr lang="en-GB" sz="1200" kern="1200" dirty="0">
                <a:solidFill>
                  <a:schemeClr val="tx1"/>
                </a:solidFill>
                <a:effectLst/>
                <a:ea typeface="+mn-ea"/>
                <a:cs typeface="Arial" panose="020B0604020202020204" pitchFamily="34" charset="0"/>
              </a:rPr>
              <a:t>The first opportunity to locate and gather material may be the only opportunity. Scenes that are not properly secured will deteriorate quickly – witnesses who are not identified and interviewed immediately may discuss events with others and thus contaminate their recollection of the event, or may leave the area and be impossible to trace later.</a:t>
            </a:r>
          </a:p>
          <a:p>
            <a:endParaRPr lang="en-GB" sz="1200" dirty="0"/>
          </a:p>
          <a:p>
            <a:endParaRPr lang="en-GB" sz="1200" dirty="0"/>
          </a:p>
          <a:p>
            <a:r>
              <a:rPr lang="en-GB" sz="1200" dirty="0"/>
              <a:t>The police are responsible for controlling all traffic and personnel movements in support of the investigative role within the parameters of the immediate scene.  </a:t>
            </a:r>
          </a:p>
          <a:p>
            <a:endParaRPr lang="en-GB" sz="1200" dirty="0"/>
          </a:p>
          <a:p>
            <a:r>
              <a:rPr lang="en-GB" sz="1200" dirty="0"/>
              <a:t>Where it is necessary to stop, direct or divert traffic, officers have the following powers:</a:t>
            </a:r>
          </a:p>
          <a:p>
            <a:endParaRPr lang="en-GB" sz="1200" dirty="0"/>
          </a:p>
          <a:p>
            <a:r>
              <a:rPr lang="en-GB" sz="1200" dirty="0"/>
              <a:t>Sec 163 Road Traffic Act 1988 in relation to stopping vehicles</a:t>
            </a:r>
          </a:p>
          <a:p>
            <a:endParaRPr lang="en-GB" sz="1200" dirty="0"/>
          </a:p>
          <a:p>
            <a:r>
              <a:rPr lang="en-GB" sz="1200" dirty="0"/>
              <a:t>Sec 35 Road Traffic Act 1988 in relation to directing traffic</a:t>
            </a:r>
          </a:p>
          <a:p>
            <a:endParaRPr lang="en-GB" sz="1200" dirty="0"/>
          </a:p>
          <a:p>
            <a:r>
              <a:rPr lang="en-GB" sz="1200" dirty="0"/>
              <a:t>Sec 67 Road Traffic Regulation Act 1984 in relation to closing roads and creating diversions.</a:t>
            </a:r>
          </a:p>
          <a:p>
            <a:endParaRPr lang="en-GB" dirty="0"/>
          </a:p>
        </p:txBody>
      </p:sp>
    </p:spTree>
    <p:extLst>
      <p:ext uri="{BB962C8B-B14F-4D97-AF65-F5344CB8AC3E}">
        <p14:creationId xmlns:p14="http://schemas.microsoft.com/office/powerpoint/2010/main" val="37646115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50B73C16-F0FB-44E9-A409-430FA41A1E55}"/>
              </a:ext>
            </a:extLst>
          </p:cNvPr>
          <p:cNvSpPr>
            <a:spLocks noGrp="1"/>
          </p:cNvSpPr>
          <p:nvPr>
            <p:ph type="body" idx="1"/>
          </p:nvPr>
        </p:nvSpPr>
        <p:spPr>
          <a:xfrm>
            <a:off x="661988" y="2152025"/>
            <a:ext cx="5486400" cy="3600450"/>
          </a:xfrm>
        </p:spPr>
        <p:txBody>
          <a:bodyPr/>
          <a:lstStyle/>
          <a:p>
            <a:pPr>
              <a:spcBef>
                <a:spcPts val="0"/>
              </a:spcBef>
              <a:spcAft>
                <a:spcPts val="1812"/>
              </a:spcAft>
            </a:pPr>
            <a:r>
              <a:rPr lang="en-GB" altLang="en-US" sz="1200" dirty="0"/>
              <a:t>The quality of the initial investigation into a collision or other incident is a significant factor in gathering material that assists the police in identifying how it occurred.</a:t>
            </a:r>
          </a:p>
          <a:p>
            <a:pPr>
              <a:spcBef>
                <a:spcPts val="0"/>
              </a:spcBef>
              <a:spcAft>
                <a:spcPts val="1812"/>
              </a:spcAft>
            </a:pPr>
            <a:r>
              <a:rPr lang="en-GB" altLang="en-US" sz="1200" dirty="0"/>
              <a:t>The first opportunity to locate and gather material may be the only opportunity. Scenes that are not properly secured will deteriorate quickly, witnesses who are not identified and interviewed immediately may discuss events with others and thus contaminate their recollection of the event, or may leave the area and be impossible to trace later.</a:t>
            </a:r>
          </a:p>
          <a:p>
            <a:pPr>
              <a:spcBef>
                <a:spcPts val="0"/>
              </a:spcBef>
              <a:spcAft>
                <a:spcPts val="1812"/>
              </a:spcAft>
            </a:pPr>
            <a:r>
              <a:rPr lang="en-GB" altLang="en-US" sz="1200" dirty="0"/>
              <a:t>The ‘Golden Hour’ is a term for the period immediately following the commission of an offence when material is abundant and readily available to the police. </a:t>
            </a:r>
          </a:p>
          <a:p>
            <a:pPr>
              <a:spcBef>
                <a:spcPts val="0"/>
              </a:spcBef>
              <a:spcAft>
                <a:spcPts val="1812"/>
              </a:spcAft>
            </a:pPr>
            <a:r>
              <a:rPr lang="en-GB" altLang="en-US" sz="1200" dirty="0"/>
              <a:t>Positive action in the period immediately following the report of a crime minimises the attrition of material and maximises the chance of securing evidence that will be admissible in court.</a:t>
            </a:r>
          </a:p>
          <a:p>
            <a:pPr>
              <a:spcBef>
                <a:spcPts val="0"/>
              </a:spcBef>
              <a:spcAft>
                <a:spcPts val="1812"/>
              </a:spcAft>
            </a:pPr>
            <a:r>
              <a:rPr lang="en-GB" altLang="en-US" sz="1200" dirty="0"/>
              <a:t>This is a short hand term that describes many actions.</a:t>
            </a:r>
          </a:p>
          <a:p>
            <a:endParaRPr lang="en-GB" dirty="0"/>
          </a:p>
        </p:txBody>
      </p:sp>
    </p:spTree>
    <p:extLst>
      <p:ext uri="{BB962C8B-B14F-4D97-AF65-F5344CB8AC3E}">
        <p14:creationId xmlns:p14="http://schemas.microsoft.com/office/powerpoint/2010/main" val="25184312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B9D9E7DD-0E6B-4CC2-8F61-C78FD8D9301D}"/>
              </a:ext>
            </a:extLst>
          </p:cNvPr>
          <p:cNvSpPr>
            <a:spLocks noGrp="1"/>
          </p:cNvSpPr>
          <p:nvPr>
            <p:ph type="body" idx="1"/>
          </p:nvPr>
        </p:nvSpPr>
        <p:spPr>
          <a:xfrm>
            <a:off x="790732" y="2241966"/>
            <a:ext cx="5486400" cy="3600450"/>
          </a:xfrm>
        </p:spPr>
        <p:txBody>
          <a:bodyPr/>
          <a:lstStyle/>
          <a:p>
            <a:pPr>
              <a:spcBef>
                <a:spcPts val="0"/>
              </a:spcBef>
              <a:spcAft>
                <a:spcPts val="1812"/>
              </a:spcAft>
            </a:pPr>
            <a:r>
              <a:rPr lang="en-GB" altLang="en-US" sz="1200" b="1" dirty="0">
                <a:solidFill>
                  <a:srgbClr val="3333FF"/>
                </a:solidFill>
              </a:rPr>
              <a:t>Victims </a:t>
            </a:r>
            <a:r>
              <a:rPr lang="en-GB" altLang="en-US" sz="1200" dirty="0"/>
              <a:t>- You will need to identify victims and preserve the scene quickly so that evidence is still fresh and undisturbed.</a:t>
            </a:r>
          </a:p>
          <a:p>
            <a:pPr>
              <a:spcBef>
                <a:spcPts val="0"/>
              </a:spcBef>
              <a:spcAft>
                <a:spcPts val="1812"/>
              </a:spcAft>
            </a:pPr>
            <a:r>
              <a:rPr lang="en-GB" altLang="en-US" sz="1200" b="1" dirty="0">
                <a:solidFill>
                  <a:srgbClr val="3333FF"/>
                </a:solidFill>
              </a:rPr>
              <a:t>Scenes</a:t>
            </a:r>
            <a:r>
              <a:rPr lang="en-GB" altLang="en-US" sz="1200" dirty="0"/>
              <a:t> – Identify, preserve, assess and commence log. For example, blood stains, foot prints etc. may need to be covered in poor weather conditions.</a:t>
            </a:r>
          </a:p>
          <a:p>
            <a:pPr>
              <a:spcBef>
                <a:spcPts val="0"/>
              </a:spcBef>
              <a:spcAft>
                <a:spcPts val="1812"/>
              </a:spcAft>
            </a:pPr>
            <a:r>
              <a:rPr lang="en-GB" altLang="en-US" sz="1200" b="1" dirty="0">
                <a:solidFill>
                  <a:srgbClr val="3333FF"/>
                </a:solidFill>
              </a:rPr>
              <a:t>Suspects</a:t>
            </a:r>
            <a:r>
              <a:rPr lang="en-GB" altLang="en-US" sz="1200" dirty="0"/>
              <a:t> – Identify, arrest and preserve any evidence. For example, weapons they have used, blood stained clothing.</a:t>
            </a:r>
          </a:p>
          <a:p>
            <a:pPr>
              <a:spcBef>
                <a:spcPts val="0"/>
              </a:spcBef>
              <a:spcAft>
                <a:spcPts val="1812"/>
              </a:spcAft>
            </a:pPr>
            <a:r>
              <a:rPr lang="en-GB" altLang="en-US" sz="1200" b="1" dirty="0">
                <a:solidFill>
                  <a:srgbClr val="3333FF"/>
                </a:solidFill>
              </a:rPr>
              <a:t>Witnesses </a:t>
            </a:r>
            <a:r>
              <a:rPr lang="en-GB" altLang="en-US" sz="1200" dirty="0"/>
              <a:t>– Identify, support and prioritise. They will need to be interviewed while their recollections are still clear in their mind. Record first account and any descriptions of suspect(s) provided.</a:t>
            </a:r>
          </a:p>
          <a:p>
            <a:pPr>
              <a:spcBef>
                <a:spcPts val="0"/>
              </a:spcBef>
              <a:spcAft>
                <a:spcPts val="1812"/>
              </a:spcAft>
            </a:pPr>
            <a:r>
              <a:rPr lang="en-GB" altLang="en-US" sz="1200" b="1" dirty="0">
                <a:solidFill>
                  <a:srgbClr val="0033CC"/>
                </a:solidFill>
              </a:rPr>
              <a:t>Log – </a:t>
            </a:r>
            <a:r>
              <a:rPr lang="en-GB" altLang="en-US" sz="1200" dirty="0"/>
              <a:t>Decisions and rationale, circumstances, resources and conditions</a:t>
            </a:r>
          </a:p>
          <a:p>
            <a:pPr>
              <a:spcBef>
                <a:spcPts val="0"/>
              </a:spcBef>
              <a:spcAft>
                <a:spcPts val="1812"/>
              </a:spcAft>
            </a:pPr>
            <a:r>
              <a:rPr lang="en-GB" altLang="en-US" sz="1200" b="1" dirty="0">
                <a:solidFill>
                  <a:srgbClr val="0033CC"/>
                </a:solidFill>
              </a:rPr>
              <a:t>Family/Community – </a:t>
            </a:r>
            <a:r>
              <a:rPr lang="en-GB" altLang="en-US" sz="1200" dirty="0"/>
              <a:t>identify, inform, primary support (needs, concerns, expectations, sensitivity)</a:t>
            </a:r>
          </a:p>
          <a:p>
            <a:pPr>
              <a:spcBef>
                <a:spcPts val="0"/>
              </a:spcBef>
              <a:spcAft>
                <a:spcPts val="1812"/>
              </a:spcAft>
            </a:pPr>
            <a:r>
              <a:rPr lang="en-GB" altLang="en-US" sz="1200" b="1" dirty="0">
                <a:solidFill>
                  <a:srgbClr val="0033CC"/>
                </a:solidFill>
              </a:rPr>
              <a:t>Physical evidence – </a:t>
            </a:r>
            <a:r>
              <a:rPr lang="en-GB" altLang="en-US" sz="1200" dirty="0"/>
              <a:t>preservation (CCTV), public transport, escape routes, ambulances, hospitals</a:t>
            </a:r>
          </a:p>
          <a:p>
            <a:pPr>
              <a:spcBef>
                <a:spcPts val="0"/>
              </a:spcBef>
              <a:spcAft>
                <a:spcPts val="1812"/>
              </a:spcAft>
            </a:pPr>
            <a:r>
              <a:rPr lang="en-GB" altLang="en-US" sz="1200" b="1" dirty="0">
                <a:solidFill>
                  <a:srgbClr val="0033CC"/>
                </a:solidFill>
              </a:rPr>
              <a:t>Intelligence – </a:t>
            </a:r>
            <a:r>
              <a:rPr lang="en-GB" altLang="en-US" sz="1200" dirty="0"/>
              <a:t>identify, prioritise, maximise, exploit and consider</a:t>
            </a:r>
            <a:endParaRPr lang="en-GB" altLang="en-US" sz="1200" b="1" dirty="0">
              <a:solidFill>
                <a:srgbClr val="0033CC"/>
              </a:solidFill>
            </a:endParaRPr>
          </a:p>
          <a:p>
            <a:pPr>
              <a:spcBef>
                <a:spcPts val="0"/>
              </a:spcBef>
              <a:spcAft>
                <a:spcPts val="1812"/>
              </a:spcAft>
            </a:pPr>
            <a:r>
              <a:rPr lang="en-GB" altLang="en-US" sz="1200" b="1" dirty="0">
                <a:solidFill>
                  <a:srgbClr val="0033CC"/>
                </a:solidFill>
              </a:rPr>
              <a:t>Prevent contamination – </a:t>
            </a:r>
            <a:r>
              <a:rPr lang="en-GB" altLang="en-US" sz="1200" dirty="0"/>
              <a:t>victims, scenes, witnesses, suspects</a:t>
            </a:r>
          </a:p>
          <a:p>
            <a:pPr>
              <a:spcBef>
                <a:spcPts val="0"/>
              </a:spcBef>
              <a:spcAft>
                <a:spcPts val="1812"/>
              </a:spcAft>
            </a:pPr>
            <a:r>
              <a:rPr lang="en-GB" altLang="en-US" sz="1200" b="1" dirty="0">
                <a:solidFill>
                  <a:srgbClr val="0033CC"/>
                </a:solidFill>
              </a:rPr>
              <a:t>Lines of responsibility – </a:t>
            </a:r>
            <a:r>
              <a:rPr lang="en-GB" altLang="en-US" sz="1200" dirty="0"/>
              <a:t>identify, inform, brief, coordinate and review</a:t>
            </a:r>
          </a:p>
          <a:p>
            <a:pPr>
              <a:spcBef>
                <a:spcPts val="0"/>
              </a:spcBef>
              <a:spcAft>
                <a:spcPts val="1812"/>
              </a:spcAft>
            </a:pPr>
            <a:r>
              <a:rPr lang="en-GB" altLang="en-US" sz="1200" b="1" dirty="0"/>
              <a:t>Positive action in the ‘Golden Hour’ minimises the risk of evidence being lost or tampered with and therefore maximises the chance of securing evidence that will be admissible at subsequent court hearings</a:t>
            </a:r>
            <a:endParaRPr lang="en-GB" altLang="en-US" sz="1200" b="1" dirty="0">
              <a:solidFill>
                <a:srgbClr val="0033CC"/>
              </a:solidFill>
            </a:endParaRPr>
          </a:p>
          <a:p>
            <a:endParaRPr lang="en-GB" dirty="0"/>
          </a:p>
        </p:txBody>
      </p:sp>
    </p:spTree>
    <p:extLst>
      <p:ext uri="{BB962C8B-B14F-4D97-AF65-F5344CB8AC3E}">
        <p14:creationId xmlns:p14="http://schemas.microsoft.com/office/powerpoint/2010/main" val="19268475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8629D9A7-09F4-4FBB-94C1-AEDF63D21843}"/>
              </a:ext>
            </a:extLst>
          </p:cNvPr>
          <p:cNvSpPr>
            <a:spLocks noGrp="1"/>
          </p:cNvSpPr>
          <p:nvPr>
            <p:ph type="body" idx="1"/>
          </p:nvPr>
        </p:nvSpPr>
        <p:spPr>
          <a:xfrm>
            <a:off x="827088" y="3486150"/>
            <a:ext cx="5486400" cy="3600450"/>
          </a:xfrm>
        </p:spPr>
        <p:txBody>
          <a:bodyPr/>
          <a:lstStyle/>
          <a:p>
            <a:r>
              <a:rPr lang="en-GB" altLang="en-US" sz="1200" dirty="0">
                <a:ea typeface="ＭＳ Ｐゴシック" panose="020B0600070205080204" pitchFamily="34" charset="-128"/>
              </a:rPr>
              <a:t>Having made the scene safe and assessed the situation there are three things that must be considered.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This can be remembered by the use of the mnemonic </a:t>
            </a:r>
            <a:r>
              <a:rPr lang="en-GB" altLang="en-US" sz="1200" b="1" dirty="0">
                <a:ea typeface="ＭＳ Ｐゴシック" panose="020B0600070205080204" pitchFamily="34" charset="-128"/>
              </a:rPr>
              <a:t>COW</a:t>
            </a:r>
          </a:p>
          <a:p>
            <a:endParaRPr lang="en-GB" altLang="en-US" sz="1200" b="1" dirty="0">
              <a:ea typeface="ＭＳ Ｐゴシック" panose="020B0600070205080204" pitchFamily="34" charset="-128"/>
            </a:endParaRPr>
          </a:p>
          <a:p>
            <a:r>
              <a:rPr lang="en-GB" altLang="en-US" sz="1200" b="1" dirty="0">
                <a:ea typeface="ＭＳ Ｐゴシック" panose="020B0600070205080204" pitchFamily="34" charset="-128"/>
              </a:rPr>
              <a:t>C – </a:t>
            </a:r>
            <a:r>
              <a:rPr lang="en-GB" altLang="en-US" sz="1200" dirty="0">
                <a:ea typeface="ＭＳ Ｐゴシック" panose="020B0600070205080204" pitchFamily="34" charset="-128"/>
              </a:rPr>
              <a:t>Casualties – persons injured</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O – </a:t>
            </a:r>
            <a:r>
              <a:rPr lang="en-GB" altLang="en-US" sz="1200" dirty="0">
                <a:ea typeface="ＭＳ Ｐゴシック" panose="020B0600070205080204" pitchFamily="34" charset="-128"/>
              </a:rPr>
              <a:t>Obstruction – danger or hindrance caused by vehicles, debris or injured persons</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W – </a:t>
            </a:r>
            <a:r>
              <a:rPr lang="en-GB" altLang="en-US" sz="1200" dirty="0">
                <a:ea typeface="ＭＳ Ｐゴシック" panose="020B0600070205080204" pitchFamily="34" charset="-128"/>
              </a:rPr>
              <a:t>Witnesses who can say what happened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order in which you deal with these will vary depending on the circumstances.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Although </a:t>
            </a:r>
            <a:r>
              <a:rPr lang="en-GB" altLang="en-US" sz="1200" b="1" dirty="0">
                <a:ea typeface="ＭＳ Ｐゴシック" panose="020B0600070205080204" pitchFamily="34" charset="-128"/>
              </a:rPr>
              <a:t>COW</a:t>
            </a:r>
            <a:r>
              <a:rPr lang="en-GB" altLang="en-US" sz="1200" dirty="0">
                <a:ea typeface="ＭＳ Ｐゴシック" panose="020B0600070205080204" pitchFamily="34" charset="-128"/>
              </a:rPr>
              <a:t> is the best way to deal with things it might be that the only injury is a minor cut but debris from the collision is causing danger to traffic using the opposite carriageway of a dual carriageway.</a:t>
            </a:r>
          </a:p>
          <a:p>
            <a:endParaRPr lang="en-GB" dirty="0"/>
          </a:p>
        </p:txBody>
      </p:sp>
    </p:spTree>
    <p:extLst>
      <p:ext uri="{BB962C8B-B14F-4D97-AF65-F5344CB8AC3E}">
        <p14:creationId xmlns:p14="http://schemas.microsoft.com/office/powerpoint/2010/main" val="2702523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EB3AC235-B37C-4DAC-A3F7-C8DD3AD9146F}"/>
              </a:ext>
            </a:extLst>
          </p:cNvPr>
          <p:cNvSpPr>
            <a:spLocks noGrp="1"/>
          </p:cNvSpPr>
          <p:nvPr>
            <p:ph type="body" idx="1"/>
          </p:nvPr>
        </p:nvSpPr>
        <p:spPr>
          <a:xfrm>
            <a:off x="661988" y="2122045"/>
            <a:ext cx="5486400" cy="3600450"/>
          </a:xfrm>
        </p:spPr>
        <p:txBody>
          <a:bodyPr/>
          <a:lstStyle/>
          <a:p>
            <a:pPr>
              <a:lnSpc>
                <a:spcPct val="80000"/>
              </a:lnSpc>
            </a:pPr>
            <a:r>
              <a:rPr lang="en-GB" altLang="en-US" sz="1200" dirty="0">
                <a:ea typeface="ＭＳ Ｐゴシック" panose="020B0600070205080204" pitchFamily="34" charset="-128"/>
              </a:rPr>
              <a:t>On arrival at the scene of a road traffic collision do not accept the obvious, or necessarily what you are told.</a:t>
            </a:r>
          </a:p>
          <a:p>
            <a:pPr>
              <a:lnSpc>
                <a:spcPct val="80000"/>
              </a:lnSpc>
            </a:pPr>
            <a:r>
              <a:rPr lang="en-GB" altLang="en-US" sz="1200" dirty="0">
                <a:ea typeface="ＭＳ Ｐゴシック" panose="020B0600070205080204" pitchFamily="34" charset="-128"/>
              </a:rPr>
              <a:t>Use your powers of observation and always ask questions</a:t>
            </a:r>
          </a:p>
          <a:p>
            <a:pPr>
              <a:lnSpc>
                <a:spcPct val="80000"/>
              </a:lnSpc>
            </a:pPr>
            <a:r>
              <a:rPr lang="en-GB" altLang="en-US" sz="1200" dirty="0">
                <a:ea typeface="ＭＳ Ｐゴシック" panose="020B0600070205080204" pitchFamily="34" charset="-128"/>
              </a:rPr>
              <a:t>People who are injured or in shock do not always think or behave rationally</a:t>
            </a:r>
          </a:p>
          <a:p>
            <a:pPr>
              <a:lnSpc>
                <a:spcPct val="80000"/>
              </a:lnSpc>
            </a:pPr>
            <a:r>
              <a:rPr lang="en-GB" altLang="en-US" sz="1200" dirty="0">
                <a:ea typeface="ＭＳ Ｐゴシック" panose="020B0600070205080204" pitchFamily="34" charset="-128"/>
              </a:rPr>
              <a:t>When assessing casualties the following information should be ascertained</a:t>
            </a:r>
          </a:p>
          <a:p>
            <a:pPr>
              <a:lnSpc>
                <a:spcPct val="80000"/>
              </a:lnSpc>
            </a:pPr>
            <a:endParaRPr lang="en-GB" altLang="en-US" sz="1200" dirty="0">
              <a:ea typeface="ＭＳ Ｐゴシック" panose="020B0600070205080204" pitchFamily="34" charset="-128"/>
            </a:endParaRPr>
          </a:p>
          <a:p>
            <a:r>
              <a:rPr lang="en-GB" sz="1200" dirty="0"/>
              <a:t>Officers should make a dynamic risk assessment of:</a:t>
            </a:r>
          </a:p>
          <a:p>
            <a:endParaRPr lang="en-GB" sz="1200" dirty="0"/>
          </a:p>
          <a:p>
            <a:pPr eaLnBrk="0" fontAlgn="base" hangingPunct="0">
              <a:spcBef>
                <a:spcPct val="30000"/>
              </a:spcBef>
              <a:spcAft>
                <a:spcPct val="0"/>
              </a:spcAft>
              <a:defRPr/>
            </a:pPr>
            <a:r>
              <a:rPr lang="en-GB" sz="1200" dirty="0"/>
              <a:t>- risk to human life/serious injury – are emergency first aid/ambulance required? It is our responsibility to preserve life</a:t>
            </a:r>
          </a:p>
          <a:p>
            <a:pPr>
              <a:lnSpc>
                <a:spcPct val="80000"/>
              </a:lnSpc>
            </a:pPr>
            <a:endParaRPr lang="en-GB" altLang="en-US" sz="1200"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How many casualties are there?</a:t>
            </a:r>
          </a:p>
          <a:p>
            <a:pPr>
              <a:lnSpc>
                <a:spcPct val="80000"/>
              </a:lnSpc>
            </a:pPr>
            <a:endParaRPr lang="en-GB" altLang="en-US" sz="1200" b="1" dirty="0">
              <a:ea typeface="ＭＳ Ｐゴシック" panose="020B0600070205080204" pitchFamily="34" charset="-128"/>
            </a:endParaRPr>
          </a:p>
          <a:p>
            <a:pPr>
              <a:lnSpc>
                <a:spcPct val="80000"/>
              </a:lnSpc>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Who are they?</a:t>
            </a:r>
          </a:p>
          <a:p>
            <a:pPr>
              <a:lnSpc>
                <a:spcPct val="80000"/>
              </a:lnSpc>
            </a:pPr>
            <a:endParaRPr lang="en-GB" altLang="en-US" sz="1200" b="1" dirty="0">
              <a:ea typeface="ＭＳ Ｐゴシック" panose="020B0600070205080204" pitchFamily="34" charset="-128"/>
            </a:endParaRPr>
          </a:p>
          <a:p>
            <a:pPr>
              <a:lnSpc>
                <a:spcPct val="80000"/>
              </a:lnSpc>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What is the nature of their injuries?</a:t>
            </a:r>
            <a:r>
              <a:rPr lang="en-GB" altLang="en-US" sz="1200" dirty="0">
                <a:ea typeface="ＭＳ Ｐゴシック" panose="020B0600070205080204" pitchFamily="34" charset="-128"/>
              </a:rPr>
              <a:t> – fatal/life threatening, serious, minor etc - do they require immediate medical treatment </a:t>
            </a:r>
          </a:p>
          <a:p>
            <a:pPr>
              <a:lnSpc>
                <a:spcPct val="80000"/>
              </a:lnSpc>
            </a:pPr>
            <a:r>
              <a:rPr lang="en-GB" altLang="en-US" sz="1200" b="1" dirty="0">
                <a:ea typeface="ＭＳ Ｐゴシック" panose="020B0600070205080204" pitchFamily="34" charset="-128"/>
              </a:rPr>
              <a:t>**</a:t>
            </a:r>
            <a:r>
              <a:rPr lang="en-GB" altLang="en-US" sz="1200" dirty="0">
                <a:ea typeface="ＭＳ Ｐゴシック" panose="020B0600070205080204" pitchFamily="34" charset="-128"/>
              </a:rPr>
              <a:t>If you suspect there are fatalities/serious injuries then a Supervisor should be informed immediately and assistance from Roads Policing Unit officers should be sought as a matter of urgency</a:t>
            </a:r>
            <a:r>
              <a:rPr lang="en-GB" altLang="en-US" sz="1200" b="1" dirty="0">
                <a:ea typeface="ＭＳ Ｐゴシック" panose="020B0600070205080204" pitchFamily="34" charset="-128"/>
              </a:rPr>
              <a:t>**</a:t>
            </a:r>
          </a:p>
          <a:p>
            <a:pPr>
              <a:lnSpc>
                <a:spcPct val="80000"/>
              </a:lnSpc>
            </a:pPr>
            <a:endParaRPr lang="en-GB" altLang="en-US" sz="1200" b="1"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Are all casualties visible?</a:t>
            </a:r>
            <a:r>
              <a:rPr lang="en-GB" altLang="en-US" sz="1200" dirty="0">
                <a:ea typeface="ＭＳ Ｐゴシック" panose="020B0600070205080204" pitchFamily="34" charset="-128"/>
              </a:rPr>
              <a:t> – Injured persons may have been thrown out of a vehicle as a result of the impact and may be some distance from the immediate collision scene. Young children or infants may be trapped in a vehicle and out of immediate view. </a:t>
            </a:r>
          </a:p>
          <a:p>
            <a:pPr>
              <a:lnSpc>
                <a:spcPct val="80000"/>
              </a:lnSpc>
            </a:pPr>
            <a:r>
              <a:rPr lang="en-GB" altLang="en-US" sz="1200" dirty="0">
                <a:ea typeface="ＭＳ Ｐゴシック" panose="020B0600070205080204" pitchFamily="34" charset="-128"/>
              </a:rPr>
              <a:t>Physically check inside the vehicles, if safe to do so, as there have been cases where people have died as a result of their injuries because they were not found.</a:t>
            </a:r>
          </a:p>
          <a:p>
            <a:pPr>
              <a:lnSpc>
                <a:spcPct val="80000"/>
              </a:lnSpc>
            </a:pPr>
            <a:endParaRPr lang="en-GB" altLang="en-US" sz="1200"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Provide First Aid – </a:t>
            </a:r>
            <a:r>
              <a:rPr lang="en-GB" altLang="en-US" sz="1200" dirty="0">
                <a:ea typeface="ＭＳ Ｐゴシック" panose="020B0600070205080204" pitchFamily="34" charset="-128"/>
              </a:rPr>
              <a:t>if necessary be prepared to give first aid and find out whether persons wish or need to go to hospital. </a:t>
            </a:r>
          </a:p>
          <a:p>
            <a:pPr>
              <a:lnSpc>
                <a:spcPct val="80000"/>
              </a:lnSpc>
            </a:pPr>
            <a:r>
              <a:rPr lang="en-US" altLang="en-US" sz="1200" dirty="0">
                <a:ea typeface="ＭＳ Ｐゴシック" panose="020B0600070205080204" pitchFamily="34" charset="-128"/>
              </a:rPr>
              <a:t>Trainer to briefly discuss priorities of casualties: </a:t>
            </a:r>
          </a:p>
          <a:p>
            <a:pPr>
              <a:lnSpc>
                <a:spcPct val="80000"/>
              </a:lnSpc>
            </a:pPr>
            <a:r>
              <a:rPr lang="en-US" altLang="en-US" sz="1200" dirty="0">
                <a:ea typeface="ＭＳ Ｐゴシック" panose="020B0600070205080204" pitchFamily="34" charset="-128"/>
              </a:rPr>
              <a:t>Airway</a:t>
            </a:r>
          </a:p>
          <a:p>
            <a:pPr>
              <a:lnSpc>
                <a:spcPct val="80000"/>
              </a:lnSpc>
            </a:pPr>
            <a:r>
              <a:rPr lang="en-US" altLang="en-US" sz="1200" dirty="0">
                <a:ea typeface="ＭＳ Ｐゴシック" panose="020B0600070205080204" pitchFamily="34" charset="-128"/>
              </a:rPr>
              <a:t>Breathing </a:t>
            </a:r>
          </a:p>
          <a:p>
            <a:pPr>
              <a:lnSpc>
                <a:spcPct val="80000"/>
              </a:lnSpc>
            </a:pPr>
            <a:r>
              <a:rPr lang="en-US" altLang="en-US" sz="1200" dirty="0">
                <a:ea typeface="ＭＳ Ｐゴシック" panose="020B0600070205080204" pitchFamily="34" charset="-128"/>
              </a:rPr>
              <a:t>Bleeding</a:t>
            </a:r>
          </a:p>
          <a:p>
            <a:pPr>
              <a:lnSpc>
                <a:spcPct val="80000"/>
              </a:lnSpc>
            </a:pPr>
            <a:r>
              <a:rPr lang="en-US" altLang="en-US" sz="1200" dirty="0">
                <a:ea typeface="ＭＳ Ｐゴシック" panose="020B0600070205080204" pitchFamily="34" charset="-128"/>
              </a:rPr>
              <a:t>Breaks</a:t>
            </a:r>
          </a:p>
          <a:p>
            <a:pPr>
              <a:lnSpc>
                <a:spcPct val="80000"/>
              </a:lnSpc>
            </a:pPr>
            <a:r>
              <a:rPr lang="en-US" altLang="en-US" sz="1200" dirty="0">
                <a:ea typeface="ＭＳ Ｐゴシック" panose="020B0600070205080204" pitchFamily="34" charset="-128"/>
              </a:rPr>
              <a:t>Burns</a:t>
            </a:r>
          </a:p>
          <a:p>
            <a:pPr>
              <a:lnSpc>
                <a:spcPct val="80000"/>
              </a:lnSpc>
            </a:pPr>
            <a:endParaRPr lang="en-US" altLang="en-US" sz="1200" dirty="0">
              <a:ea typeface="ＭＳ Ｐゴシック" panose="020B0600070205080204" pitchFamily="34" charset="-128"/>
            </a:endParaRPr>
          </a:p>
          <a:p>
            <a:pPr>
              <a:lnSpc>
                <a:spcPct val="80000"/>
              </a:lnSpc>
            </a:pPr>
            <a:r>
              <a:rPr lang="en-GB" altLang="en-US" sz="1200" dirty="0">
                <a:ea typeface="ＭＳ Ｐゴシック" panose="020B0600070205080204" pitchFamily="34" charset="-128"/>
              </a:rPr>
              <a:t> If you think that they need to go to hospital, but they are reluctant, try to persuade them to go for reassurance</a:t>
            </a:r>
          </a:p>
          <a:p>
            <a:endParaRPr lang="en-GB" dirty="0"/>
          </a:p>
        </p:txBody>
      </p:sp>
    </p:spTree>
    <p:extLst>
      <p:ext uri="{BB962C8B-B14F-4D97-AF65-F5344CB8AC3E}">
        <p14:creationId xmlns:p14="http://schemas.microsoft.com/office/powerpoint/2010/main" val="8409026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FE150BE1-7E01-4192-93A6-4DB4CA84F917}"/>
              </a:ext>
            </a:extLst>
          </p:cNvPr>
          <p:cNvSpPr>
            <a:spLocks noGrp="1"/>
          </p:cNvSpPr>
          <p:nvPr>
            <p:ph type="body" idx="1"/>
          </p:nvPr>
        </p:nvSpPr>
        <p:spPr>
          <a:xfrm>
            <a:off x="550888" y="2211986"/>
            <a:ext cx="5486400" cy="3600450"/>
          </a:xfrm>
        </p:spPr>
        <p:txBody>
          <a:bodyPr/>
          <a:lstStyle/>
          <a:p>
            <a:r>
              <a:rPr lang="en-GB" sz="1200" b="1" dirty="0">
                <a:ea typeface="ＭＳ Ｐゴシック" pitchFamily="-112" charset="-128"/>
                <a:cs typeface="ＭＳ Ｐゴシック" pitchFamily="-112" charset="-128"/>
              </a:rPr>
              <a:t>QTS- What specialist services and agencies can you think of who can assist us when dealing with RTCs?</a:t>
            </a:r>
          </a:p>
          <a:p>
            <a:r>
              <a:rPr lang="en-GB" sz="1200" dirty="0">
                <a:ea typeface="ＭＳ Ｐゴシック" pitchFamily="-112" charset="-128"/>
                <a:cs typeface="ＭＳ Ｐゴシック" pitchFamily="-112" charset="-128"/>
              </a:rPr>
              <a:t>Police may need specialist assistance to access casualties (e.g. cutting or lifting equipment)</a:t>
            </a:r>
          </a:p>
          <a:p>
            <a:r>
              <a:rPr lang="en-GB" sz="1200" dirty="0">
                <a:ea typeface="ＭＳ Ｐゴシック" pitchFamily="-112" charset="-128"/>
                <a:cs typeface="ＭＳ Ｐゴシック" pitchFamily="-112" charset="-128"/>
              </a:rPr>
              <a:t>Major incident procedure may need to be followed </a:t>
            </a:r>
          </a:p>
          <a:p>
            <a:r>
              <a:rPr lang="en-GB" altLang="en-US" sz="1200" dirty="0">
                <a:ea typeface="ＭＳ Ｐゴシック" panose="020B0600070205080204" pitchFamily="34" charset="-128"/>
              </a:rPr>
              <a:t>There are a number of services and agencies that can assist when dealing with road traffic collisions </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following is by no means an exhaustive list:</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Ambulance Service</a:t>
            </a:r>
            <a:r>
              <a:rPr lang="en-GB" altLang="en-US" sz="1200" dirty="0">
                <a:ea typeface="ＭＳ Ｐゴシック" panose="020B0600070205080204" pitchFamily="34" charset="-128"/>
              </a:rPr>
              <a:t> – assistance in dealing with casualties</a:t>
            </a:r>
          </a:p>
          <a:p>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Fire &amp; Rescue Service</a:t>
            </a:r>
            <a:r>
              <a:rPr lang="en-GB" altLang="en-US" sz="1200" dirty="0">
                <a:ea typeface="ＭＳ Ｐゴシック" panose="020B0600070205080204" pitchFamily="34" charset="-128"/>
              </a:rPr>
              <a:t> – they are the experts in rescuing persons trapped in vehicles, dealing with vehicle fires and chemical spillages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Highways Agency</a:t>
            </a:r>
            <a:r>
              <a:rPr lang="en-GB" altLang="en-US" sz="1200" dirty="0">
                <a:ea typeface="ＭＳ Ｐゴシック" panose="020B0600070205080204" pitchFamily="34" charset="-128"/>
              </a:rPr>
              <a:t> – can assist with signage and setting up diversions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Serious Collision Investigation Unit</a:t>
            </a:r>
            <a:r>
              <a:rPr lang="en-GB" altLang="en-US" sz="1200" dirty="0">
                <a:ea typeface="ＭＳ Ｐゴシック" panose="020B0600070205080204" pitchFamily="34" charset="-128"/>
              </a:rPr>
              <a:t> - The Serious Collision Investigation Unit, part of Roads Policing, is responsible for the investigation of all fatal and life changing road traffic collisions.</a:t>
            </a:r>
          </a:p>
          <a:p>
            <a:pPr>
              <a:buFontTx/>
              <a:buChar char="•"/>
            </a:pPr>
            <a:r>
              <a:rPr lang="en-GB" altLang="en-US" sz="1200" dirty="0">
                <a:ea typeface="ＭＳ Ｐゴシック" panose="020B0600070205080204" pitchFamily="34" charset="-128"/>
              </a:rPr>
              <a:t> </a:t>
            </a: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Vehicle Recovery Agencies</a:t>
            </a:r>
            <a:r>
              <a:rPr lang="en-GB" altLang="en-US" sz="1200" dirty="0">
                <a:ea typeface="ＭＳ Ｐゴシック" panose="020B0600070205080204" pitchFamily="34" charset="-128"/>
              </a:rPr>
              <a:t> – removal of damaged vehicles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Media </a:t>
            </a:r>
            <a:r>
              <a:rPr lang="en-GB" altLang="en-US" sz="1200" dirty="0">
                <a:ea typeface="ＭＳ Ｐゴシック" panose="020B0600070205080204" pitchFamily="34" charset="-128"/>
              </a:rPr>
              <a:t>– can assist in informing other road users of delays, diversions and can help in tracing witnesses to serious collisions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Requests for assistance from any of these agencies can be made via the Control Room who will have the relevant contact information.</a:t>
            </a:r>
          </a:p>
          <a:p>
            <a:endParaRPr lang="en-GB" dirty="0"/>
          </a:p>
        </p:txBody>
      </p:sp>
    </p:spTree>
    <p:extLst>
      <p:ext uri="{BB962C8B-B14F-4D97-AF65-F5344CB8AC3E}">
        <p14:creationId xmlns:p14="http://schemas.microsoft.com/office/powerpoint/2010/main" val="30191570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550FAF12-47F8-4EC6-9A76-9BF4C7C9ABAA}"/>
              </a:ext>
            </a:extLst>
          </p:cNvPr>
          <p:cNvSpPr>
            <a:spLocks noGrp="1"/>
          </p:cNvSpPr>
          <p:nvPr>
            <p:ph type="body" idx="1"/>
          </p:nvPr>
        </p:nvSpPr>
        <p:spPr>
          <a:xfrm>
            <a:off x="661988" y="2421848"/>
            <a:ext cx="5486400" cy="3600450"/>
          </a:xfrm>
        </p:spPr>
        <p:txBody>
          <a:bodyPr/>
          <a:lstStyle/>
          <a:p>
            <a:r>
              <a:rPr lang="en-GB" altLang="en-US" sz="1200" dirty="0">
                <a:ea typeface="ＭＳ Ｐゴシック" panose="020B0600070205080204" pitchFamily="34" charset="-128"/>
              </a:rPr>
              <a:t>If, on arrival at the scene of the collision an immediate or potential danger is perceived, then action must be taken.</a:t>
            </a:r>
          </a:p>
          <a:p>
            <a:r>
              <a:rPr lang="en-GB" altLang="en-US" sz="1200" b="1" dirty="0">
                <a:solidFill>
                  <a:srgbClr val="0033CC"/>
                </a:solidFill>
                <a:ea typeface="ＭＳ Ｐゴシック" panose="020B0600070205080204" pitchFamily="34" charset="-128"/>
              </a:rPr>
              <a:t>Ask yourself</a:t>
            </a:r>
            <a:r>
              <a:rPr lang="en-GB" altLang="en-US" sz="1200" dirty="0">
                <a:ea typeface="ＭＳ Ｐゴシック" panose="020B0600070205080204" pitchFamily="34" charset="-128"/>
              </a:rPr>
              <a:t>:</a:t>
            </a: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Is there danger requiring immediate action?</a:t>
            </a:r>
          </a:p>
          <a:p>
            <a:pPr>
              <a:buFontTx/>
              <a:buChar char="•"/>
            </a:pPr>
            <a:r>
              <a:rPr lang="en-GB" altLang="en-US" sz="1200" b="1" dirty="0">
                <a:ea typeface="ＭＳ Ｐゴシック" panose="020B0600070205080204" pitchFamily="34" charset="-128"/>
              </a:rPr>
              <a:t>Is there an obstruction to traffic?</a:t>
            </a:r>
          </a:p>
          <a:p>
            <a:pPr>
              <a:buFontTx/>
              <a:buChar char="•"/>
            </a:pPr>
            <a:r>
              <a:rPr lang="en-GB" altLang="en-US" sz="1200" b="1" dirty="0">
                <a:ea typeface="ＭＳ Ｐゴシック" panose="020B0600070205080204" pitchFamily="34" charset="-128"/>
              </a:rPr>
              <a:t> Is it serious enough to warrant immediate action? </a:t>
            </a:r>
          </a:p>
          <a:p>
            <a:r>
              <a:rPr lang="en-GB" altLang="en-US" sz="1200" dirty="0">
                <a:ea typeface="ＭＳ Ｐゴシック" panose="020B0600070205080204" pitchFamily="34" charset="-128"/>
              </a:rPr>
              <a:t>It may be possible to get bystanders to assist you, perhaps by getting them to warn oncoming traffic or if qualified, to tend to the injured.</a:t>
            </a:r>
          </a:p>
          <a:p>
            <a:r>
              <a:rPr lang="en-GB" altLang="en-US" sz="1200" dirty="0">
                <a:ea typeface="ＭＳ Ｐゴシック" panose="020B0600070205080204" pitchFamily="34" charset="-128"/>
              </a:rPr>
              <a:t>Whatever you ask them to do you </a:t>
            </a:r>
            <a:r>
              <a:rPr lang="en-GB" altLang="en-US" sz="1200" b="1" u="sng" dirty="0">
                <a:ea typeface="ＭＳ Ｐゴシック" panose="020B0600070205080204" pitchFamily="34" charset="-128"/>
              </a:rPr>
              <a:t>MUST NOT </a:t>
            </a:r>
            <a:r>
              <a:rPr lang="en-GB" altLang="en-US" sz="1200" dirty="0">
                <a:ea typeface="ＭＳ Ｐゴシック" panose="020B0600070205080204" pitchFamily="34" charset="-128"/>
              </a:rPr>
              <a:t>put them in danger</a:t>
            </a:r>
          </a:p>
          <a:p>
            <a:r>
              <a:rPr lang="en-GB" altLang="en-US" sz="1200" dirty="0">
                <a:ea typeface="ＭＳ Ｐゴシック" panose="020B0600070205080204" pitchFamily="34" charset="-128"/>
              </a:rPr>
              <a:t>You </a:t>
            </a:r>
            <a:r>
              <a:rPr lang="en-GB" altLang="en-US" sz="1200" b="1" u="sng" dirty="0">
                <a:ea typeface="ＭＳ Ｐゴシック" panose="020B0600070205080204" pitchFamily="34" charset="-128"/>
              </a:rPr>
              <a:t>MUST NOT</a:t>
            </a:r>
            <a:r>
              <a:rPr lang="en-GB" altLang="en-US" sz="1200" u="sng" dirty="0">
                <a:ea typeface="ＭＳ Ｐゴシック" panose="020B0600070205080204" pitchFamily="34" charset="-128"/>
              </a:rPr>
              <a:t> </a:t>
            </a:r>
            <a:r>
              <a:rPr lang="en-GB" altLang="en-US" sz="1200" dirty="0">
                <a:ea typeface="ＭＳ Ｐゴシック" panose="020B0600070205080204" pitchFamily="34" charset="-128"/>
              </a:rPr>
              <a:t>use members of the public to direct traffic as they have no legal power to do so.</a:t>
            </a:r>
          </a:p>
          <a:p>
            <a:r>
              <a:rPr lang="en-GB" altLang="en-US" sz="1200" dirty="0">
                <a:ea typeface="ＭＳ Ｐゴシック" panose="020B0600070205080204" pitchFamily="34" charset="-128"/>
              </a:rPr>
              <a:t>When considering the question of obstruction you may decide that it is not necessary to move the vehicles involved.</a:t>
            </a:r>
          </a:p>
          <a:p>
            <a:r>
              <a:rPr lang="en-GB" altLang="en-US" sz="1200" dirty="0">
                <a:ea typeface="ＭＳ Ｐゴシック" panose="020B0600070205080204" pitchFamily="34" charset="-128"/>
              </a:rPr>
              <a:t>Sometimes they can provide protection from other traffic for an injured person on the road who cannot be moved until the arrival of the ambulance.</a:t>
            </a:r>
          </a:p>
          <a:p>
            <a:r>
              <a:rPr lang="en-GB" altLang="en-US" sz="1200" dirty="0">
                <a:ea typeface="ＭＳ Ｐゴシック" panose="020B0600070205080204" pitchFamily="34" charset="-128"/>
              </a:rPr>
              <a:t>The position of the vehicles after a collision are important in establishing what happened and which tyre marks or other marks were made by which vehicle and by which wheels.</a:t>
            </a:r>
          </a:p>
          <a:p>
            <a:r>
              <a:rPr lang="en-GB" altLang="en-US" sz="1200" dirty="0">
                <a:ea typeface="ＭＳ Ｐゴシック" panose="020B0600070205080204" pitchFamily="34" charset="-128"/>
              </a:rPr>
              <a:t>On arrival at the scene of a collision it is important to establish whether the vehicles have been moved.  If a vehicle has been moved then its current position provides no evidential value. </a:t>
            </a:r>
          </a:p>
          <a:p>
            <a:r>
              <a:rPr lang="en-GB" altLang="en-US" sz="1200" dirty="0">
                <a:ea typeface="ＭＳ Ｐゴシック" panose="020B0600070205080204" pitchFamily="34" charset="-128"/>
              </a:rPr>
              <a:t>If the vehicles have not been moved, they should not be permitted to do so except to save life or in some emergency</a:t>
            </a:r>
          </a:p>
          <a:p>
            <a:endParaRPr lang="en-GB" dirty="0"/>
          </a:p>
        </p:txBody>
      </p:sp>
    </p:spTree>
    <p:extLst>
      <p:ext uri="{BB962C8B-B14F-4D97-AF65-F5344CB8AC3E}">
        <p14:creationId xmlns:p14="http://schemas.microsoft.com/office/powerpoint/2010/main" val="28755947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9250" y="174625"/>
            <a:ext cx="3619500" cy="20351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BA0DAE1B-EAC1-43C0-921D-5CE7006FB0E7}"/>
              </a:ext>
            </a:extLst>
          </p:cNvPr>
          <p:cNvSpPr>
            <a:spLocks noGrp="1"/>
          </p:cNvSpPr>
          <p:nvPr>
            <p:ph type="body" idx="1"/>
          </p:nvPr>
        </p:nvSpPr>
        <p:spPr>
          <a:xfrm>
            <a:off x="865682" y="2661691"/>
            <a:ext cx="5486400" cy="3600450"/>
          </a:xfrm>
        </p:spPr>
        <p:txBody>
          <a:bodyPr/>
          <a:lstStyle/>
          <a:p>
            <a:r>
              <a:rPr lang="en-GB" altLang="en-US" sz="1200" dirty="0">
                <a:ea typeface="ＭＳ Ｐゴシック" panose="020B0600070205080204" pitchFamily="34" charset="-128"/>
              </a:rPr>
              <a:t>Having dealt with any casualties and secured property/evidence, an initial investigation in the cause of the incident or collision can commence.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This initial stage will usually involve identifying the groups of people from which information can be gathered.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These are:</a:t>
            </a:r>
          </a:p>
          <a:p>
            <a:pPr marL="285750" indent="-285750">
              <a:buFont typeface="Arial" panose="020B0604020202020204" pitchFamily="34" charset="0"/>
              <a:buChar char="•"/>
            </a:pPr>
            <a:r>
              <a:rPr lang="en-GB" altLang="en-US" sz="1200" dirty="0">
                <a:ea typeface="ＭＳ Ｐゴシック" panose="020B0600070205080204" pitchFamily="34" charset="-128"/>
              </a:rPr>
              <a:t>Witnesses</a:t>
            </a:r>
          </a:p>
          <a:p>
            <a:pPr marL="285750" indent="-285750">
              <a:buFont typeface="Arial" panose="020B0604020202020204" pitchFamily="34" charset="0"/>
              <a:buChar char="•"/>
            </a:pPr>
            <a:r>
              <a:rPr lang="en-GB" altLang="en-US" sz="1200" dirty="0">
                <a:ea typeface="ＭＳ Ｐゴシック" panose="020B0600070205080204" pitchFamily="34" charset="-128"/>
              </a:rPr>
              <a:t>Victim(s)</a:t>
            </a:r>
          </a:p>
          <a:p>
            <a:pPr marL="285750" indent="-285750">
              <a:buFont typeface="Arial" panose="020B0604020202020204" pitchFamily="34" charset="0"/>
              <a:buChar char="•"/>
            </a:pPr>
            <a:r>
              <a:rPr lang="en-GB" altLang="en-US" sz="1200" dirty="0">
                <a:ea typeface="ＭＳ Ｐゴシック" panose="020B0600070205080204" pitchFamily="34" charset="-128"/>
              </a:rPr>
              <a:t>Suspects (where relevant)</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Whatever group the source of information falls into, they must always be treated with respect, making allowances for equality and diversity issues.</a:t>
            </a:r>
          </a:p>
          <a:p>
            <a:endParaRPr lang="en-GB" dirty="0"/>
          </a:p>
        </p:txBody>
      </p:sp>
    </p:spTree>
    <p:extLst>
      <p:ext uri="{BB962C8B-B14F-4D97-AF65-F5344CB8AC3E}">
        <p14:creationId xmlns:p14="http://schemas.microsoft.com/office/powerpoint/2010/main" val="23331421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9250" y="174625"/>
            <a:ext cx="3619500" cy="20351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0BE06A77-E82C-42BE-B5D2-33A677F03CAC}"/>
              </a:ext>
            </a:extLst>
          </p:cNvPr>
          <p:cNvSpPr>
            <a:spLocks noGrp="1"/>
          </p:cNvSpPr>
          <p:nvPr>
            <p:ph type="body" idx="1"/>
          </p:nvPr>
        </p:nvSpPr>
        <p:spPr>
          <a:xfrm>
            <a:off x="685800" y="2771775"/>
            <a:ext cx="5486400" cy="3600450"/>
          </a:xfrm>
        </p:spPr>
        <p:txBody>
          <a:bodyPr/>
          <a:lstStyle/>
          <a:p>
            <a:pPr>
              <a:spcBef>
                <a:spcPct val="0"/>
              </a:spcBef>
              <a:buFontTx/>
              <a:buNone/>
            </a:pPr>
            <a:r>
              <a:rPr lang="en-US" altLang="en-US" sz="1200" dirty="0">
                <a:ea typeface="ＭＳ Ｐゴシック" panose="020B0600070205080204" pitchFamily="34" charset="-128"/>
              </a:rPr>
              <a:t>Witnesses are a primary source of information after an incident. Most people who have witnessed an incident take place are keen to relay what they have seen and heard to a police officer. However, at some scenes, depending on location and time of day, there could be several witnesses and it may not be practical to interview them all at the scene.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In addition, some witnesses may need to leave the scene before they can be interviewed. In either event, it is important to record their names, addresses and telephone numbers and arrange interviews as soon as possible while the events are still fresh in their memory.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The incident may also have been witnessed by people in queueing vehicles, who may not come forward voluntarily. Vehicle registration numbers of queueing vehicles should be recorded so that owners can be traced and contacted at a later date.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The best witnesses are independent, i.e. those not directly involved in the collision.  Their evidence is highly valued by the courts.</a:t>
            </a:r>
            <a:endParaRPr lang="en-GB" altLang="en-US" sz="12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6841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7475" y="174625"/>
            <a:ext cx="4083050" cy="22971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ABE87F34-5E56-4CE0-9EC3-5804A74B5AE8}"/>
              </a:ext>
            </a:extLst>
          </p:cNvPr>
          <p:cNvSpPr>
            <a:spLocks noGrp="1"/>
          </p:cNvSpPr>
          <p:nvPr>
            <p:ph type="body" idx="1"/>
          </p:nvPr>
        </p:nvSpPr>
        <p:spPr>
          <a:xfrm>
            <a:off x="820712" y="3071813"/>
            <a:ext cx="5486400" cy="3600450"/>
          </a:xfrm>
        </p:spPr>
        <p:txBody>
          <a:bodyPr/>
          <a:lstStyle/>
          <a:p>
            <a:r>
              <a:rPr lang="en-GB" altLang="en-US" sz="1200" dirty="0">
                <a:ea typeface="ＭＳ Ｐゴシック" panose="020B0600070205080204" pitchFamily="34" charset="-128"/>
              </a:rPr>
              <a:t>An incident on the road can create victims and have serious consequences, depending on its type.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People may have died or been seriously injured as a result of the incident.  Others who have witnessed a traumatic incident may also be victims.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victims should be identified as soon as possible.  It may not be appropriate to interview a victim immediately following the incident, so details (name and address etc.) should be taken for later action.</a:t>
            </a:r>
          </a:p>
          <a:p>
            <a:endParaRPr lang="en-GB" dirty="0"/>
          </a:p>
        </p:txBody>
      </p:sp>
    </p:spTree>
    <p:extLst>
      <p:ext uri="{BB962C8B-B14F-4D97-AF65-F5344CB8AC3E}">
        <p14:creationId xmlns:p14="http://schemas.microsoft.com/office/powerpoint/2010/main" val="10300995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7475" y="174625"/>
            <a:ext cx="4083050" cy="22971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4"/>
          <p:cNvSpPr/>
          <p:nvPr/>
        </p:nvSpPr>
        <p:spPr>
          <a:xfrm>
            <a:off x="549729" y="3029012"/>
            <a:ext cx="5758541" cy="307777"/>
          </a:xfrm>
          <a:prstGeom prst="rect">
            <a:avLst/>
          </a:prstGeom>
        </p:spPr>
        <p:txBody>
          <a:bodyPr wrap="square">
            <a:spAutoFit/>
          </a:bodyPr>
          <a:lstStyle/>
          <a:p>
            <a:r>
              <a:rPr lang="en-GB" altLang="en-US" sz="1400" dirty="0">
                <a:ea typeface="ＭＳ Ｐゴシック" panose="020B0600070205080204" pitchFamily="34" charset="-128"/>
              </a:rPr>
              <a:t>.</a:t>
            </a:r>
          </a:p>
        </p:txBody>
      </p:sp>
      <p:sp>
        <p:nvSpPr>
          <p:cNvPr id="10" name="Notes Placeholder 9">
            <a:extLst>
              <a:ext uri="{FF2B5EF4-FFF2-40B4-BE49-F238E27FC236}">
                <a16:creationId xmlns:a16="http://schemas.microsoft.com/office/drawing/2014/main" id="{6CD02536-E79A-4850-8C6E-87B3C62CC909}"/>
              </a:ext>
            </a:extLst>
          </p:cNvPr>
          <p:cNvSpPr>
            <a:spLocks noGrp="1"/>
          </p:cNvSpPr>
          <p:nvPr>
            <p:ph type="body" idx="1"/>
          </p:nvPr>
        </p:nvSpPr>
        <p:spPr>
          <a:xfrm>
            <a:off x="821870" y="3029012"/>
            <a:ext cx="5486400" cy="3600450"/>
          </a:xfrm>
        </p:spPr>
        <p:txBody>
          <a:bodyPr/>
          <a:lstStyle/>
          <a:p>
            <a:r>
              <a:rPr lang="en-GB" altLang="en-US" sz="1200" dirty="0">
                <a:ea typeface="ＭＳ Ｐゴシック" panose="020B0600070205080204" pitchFamily="34" charset="-128"/>
              </a:rPr>
              <a:t>Many traffic collisions/incidents are caused by people not driving to the required standard.  This can be for a number of reasons, for example using a mobile phone while driving, exceeding the speed limit, or driving having consumed a level of alcohol above the stated limit. Lack of concentration may be linked to driver fatigue or distractions when driving, and can be a cause of collisions.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suspects and their vehicles are potential sources of evidential value, so consideration should be given to general forensic issues in order to limit the risk of cross contamination, where possible.  For this reason it is recommended that suspects and their vehicles are kept separate at the incident preferably by officers who have not been involved in the initial response.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drivers involved in a collision must be subject to a breath test and it should be considered where there has been driver impairment through drugs use.  These tests should be carried out by officers who have received drug recognition training (DRT) and field impairment testing (FIT).</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It is important to remember that before asking any questions of a suspect regarding an incident, PACE Code C dictates that a person must be cautioned</a:t>
            </a:r>
            <a:endParaRPr lang="en-GB" dirty="0"/>
          </a:p>
        </p:txBody>
      </p:sp>
    </p:spTree>
    <p:extLst>
      <p:ext uri="{BB962C8B-B14F-4D97-AF65-F5344CB8AC3E}">
        <p14:creationId xmlns:p14="http://schemas.microsoft.com/office/powerpoint/2010/main" val="26231541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17688" y="174625"/>
            <a:ext cx="3175000" cy="17875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idx="1"/>
          </p:nvPr>
        </p:nvSpPr>
        <p:spPr>
          <a:xfrm>
            <a:off x="835700" y="2471987"/>
            <a:ext cx="5486400" cy="3600450"/>
          </a:xfrm>
        </p:spPr>
        <p:txBody>
          <a:bodyPr/>
          <a:lstStyle/>
          <a:p>
            <a:pPr>
              <a:spcAft>
                <a:spcPts val="0"/>
              </a:spcAft>
              <a:buClr>
                <a:schemeClr val="tx1"/>
              </a:buClr>
              <a:buSzPct val="70000"/>
            </a:pPr>
            <a:r>
              <a:rPr lang="en-GB" altLang="en-US" sz="1100" dirty="0"/>
              <a:t>Following an incident, officers attending it will probably be involved in some way in the subsequent investigation.  Any investigation will yield potential sources of intelligence that can either be used immediately or in the future.  </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All items and sources of intelligence should be submitted using the processes described in local force policy.</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Officers should be aware that once the investigation is completed, a court case may follow (usually Crown Court, Magistrates Court or Coroners Court).</a:t>
            </a:r>
          </a:p>
          <a:p>
            <a:pPr>
              <a:spcAft>
                <a:spcPts val="0"/>
              </a:spcAft>
              <a:buClr>
                <a:schemeClr val="tx1"/>
              </a:buClr>
              <a:buSzPct val="70000"/>
            </a:pPr>
            <a:r>
              <a:rPr lang="en-GB" altLang="en-US" sz="1100" dirty="0"/>
              <a:t>For this reason, it is of the utmost importance that officers have an understanding of the rules and procedures surrounding the retention, continuity and disclosure of evidence in accordance with Sec 23(1) Criminal Procedure and Investigations Act (CPIA) 1996</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The post incident review is carried out to :</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Examine and review information/actions at incident</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Operational practice to inform lessons learned which will contribute to actions being improved for use in the future</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Any health and safety and welfare issues that have arisen from being involved in the incident, including:</a:t>
            </a:r>
          </a:p>
          <a:p>
            <a:pPr marL="171450" indent="-171450">
              <a:spcAft>
                <a:spcPts val="0"/>
              </a:spcAft>
              <a:buClr>
                <a:schemeClr val="tx1"/>
              </a:buClr>
              <a:buSzPct val="70000"/>
              <a:buFont typeface="Arial" panose="020B0604020202020204" pitchFamily="34" charset="0"/>
              <a:buChar char="•"/>
            </a:pPr>
            <a:r>
              <a:rPr lang="en-GB" altLang="en-US" sz="1100" dirty="0"/>
              <a:t>The effects of stress and how to identify and deal with it</a:t>
            </a:r>
          </a:p>
          <a:p>
            <a:pPr marL="171450" indent="-171450">
              <a:spcAft>
                <a:spcPts val="0"/>
              </a:spcAft>
              <a:buClr>
                <a:schemeClr val="tx1"/>
              </a:buClr>
              <a:buSzPct val="70000"/>
              <a:buFont typeface="Arial" panose="020B0604020202020204" pitchFamily="34" charset="0"/>
              <a:buChar char="•"/>
            </a:pPr>
            <a:r>
              <a:rPr lang="en-GB" altLang="en-US" sz="1100" dirty="0"/>
              <a:t>Information on where to seek assistance and advice if required.</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Dash cams </a:t>
            </a:r>
            <a:r>
              <a:rPr lang="en-GB" sz="1100" dirty="0">
                <a:effectLst/>
                <a:latin typeface="Arial" panose="020B0604020202020204" pitchFamily="34" charset="0"/>
                <a:cs typeface="Arial" panose="020B0604020202020204" pitchFamily="34" charset="0"/>
              </a:rPr>
              <a:t>can provide valuable information in a court case that would otherwise have been left to testimony and conjecture. The first UK jail sentence handed out off the back of incriminating dash cam footage was in 2015. The dangerous driver wasn't caught red-handed by police, but instead was only arrested after police were shown dash cam footage from a concerned citizen.</a:t>
            </a:r>
          </a:p>
          <a:p>
            <a:r>
              <a:rPr lang="en-GB" sz="1100" dirty="0">
                <a:effectLst/>
                <a:latin typeface="Arial" panose="020B0604020202020204" pitchFamily="34" charset="0"/>
                <a:cs typeface="Arial" panose="020B0604020202020204" pitchFamily="34" charset="0"/>
              </a:rPr>
              <a:t>In 2017, dash cam footage helped in the cases of a Humberside hit-and-run, a Yorkshire dangerous driver, a West Yorkshire road rage attack, a Surrey roadside scam and a West Midlands carjacking - and these are just the ones we know of.</a:t>
            </a:r>
          </a:p>
          <a:p>
            <a:r>
              <a:rPr lang="en-GB" sz="1100" dirty="0">
                <a:effectLst/>
                <a:latin typeface="Arial" panose="020B0604020202020204" pitchFamily="34" charset="0"/>
                <a:cs typeface="Arial" panose="020B0604020202020204" pitchFamily="34" charset="0"/>
              </a:rPr>
              <a:t>You'll often see dash cam footage on local news websites as communities use it to work on tracking down law-breakers. Police have also begun using dash cam footage to help in pleas for witnesses. </a:t>
            </a:r>
            <a:br>
              <a:rPr lang="en-GB" sz="1100" dirty="0">
                <a:effectLst/>
                <a:latin typeface="Arial" panose="020B0604020202020204" pitchFamily="34" charset="0"/>
                <a:cs typeface="Arial" panose="020B0604020202020204" pitchFamily="34" charset="0"/>
              </a:rPr>
            </a:br>
            <a:br>
              <a:rPr lang="en-GB" sz="1100" dirty="0">
                <a:effectLst/>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Telematics evidence </a:t>
            </a:r>
            <a:r>
              <a:rPr lang="en-GB" sz="1100" dirty="0">
                <a:latin typeface="Arial" panose="020B0604020202020204" pitchFamily="34" charset="0"/>
                <a:cs typeface="Arial" panose="020B0604020202020204" pitchFamily="34" charset="0"/>
              </a:rPr>
              <a:t>used to identify and successfully defend claims arising from a suspected staged accident, saved insurers £1/4m. The telematics data suggested that the collision occurred some distance from that alleged by the six Claimants. In the run up to trial, two Claimants discontinued and another was struck out. The remaining Claimants discontinued just before the trial was about to start. Investigations revealed a cluster of collisions with significant similarities between 2009 and 2011. The sequence of claims was broken as a result of this investigation.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Annual road casualty statistics are published twice each year. Main results are published in June for the first release of key statistics, and the annual report is released in September for detailed data and analyses. Most of the statistics are based on road accidents reported to the police (Stats19). These provide detailed statistics about personal injury road accidents, vehicles and casualties involved.</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STATS19,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which is the set of data which has to be collected by a Police Officer when an injury road accident is reported to them. ). It is for the use of police forces and local authorities (and their agents) </a:t>
            </a:r>
            <a:r>
              <a:rPr lang="en-GB" sz="1100" b="0" i="0" u="sng" strike="noStrike" kern="1200" baseline="0" dirty="0">
                <a:solidFill>
                  <a:schemeClr val="tx1"/>
                </a:solidFill>
                <a:latin typeface="Arial" panose="020B0604020202020204" pitchFamily="34" charset="0"/>
                <a:ea typeface="+mn-ea"/>
                <a:cs typeface="Arial" panose="020B0604020202020204" pitchFamily="34" charset="0"/>
              </a:rPr>
              <a:t>where data is not collected by a police force using CRASH software.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8649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5356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6367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4118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3600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01560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789572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3083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70746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88539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60982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059986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37817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1190878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diagramColors" Target="../diagrams/colors1.xml"/><Relationship Id="rId3" Type="http://schemas.openxmlformats.org/officeDocument/2006/relationships/tags" Target="../tags/tag5.xml"/><Relationship Id="rId7" Type="http://schemas.openxmlformats.org/officeDocument/2006/relationships/tags" Target="../tags/tag9.xml"/><Relationship Id="rId12" Type="http://schemas.openxmlformats.org/officeDocument/2006/relationships/diagramQuickStyle" Target="../diagrams/quickStyle1.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tags" Target="../tags/tag8.xml"/><Relationship Id="rId11" Type="http://schemas.openxmlformats.org/officeDocument/2006/relationships/diagramLayout" Target="../diagrams/layout1.xml"/><Relationship Id="rId5" Type="http://schemas.openxmlformats.org/officeDocument/2006/relationships/tags" Target="../tags/tag7.xml"/><Relationship Id="rId10" Type="http://schemas.openxmlformats.org/officeDocument/2006/relationships/diagramData" Target="../diagrams/data1.xml"/><Relationship Id="rId4" Type="http://schemas.openxmlformats.org/officeDocument/2006/relationships/tags" Target="../tags/tag6.xml"/><Relationship Id="rId9" Type="http://schemas.openxmlformats.org/officeDocument/2006/relationships/notesSlide" Target="../notesSlides/notesSlide18.xml"/><Relationship Id="rId14" Type="http://schemas.microsoft.com/office/2007/relationships/diagramDrawing" Target="../diagrams/drawing1.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microsoft.com/office/2007/relationships/hdphoto" Target="../media/hdphoto3.wdp"/></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image" Target="../media/image20.jpe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Collision</a:t>
            </a:r>
            <a:r>
              <a:rPr kumimoji="0" lang="en-GB" sz="3500" b="1" i="0" u="none" strike="noStrike" kern="1200" cap="none" spc="0" normalizeH="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 Scene Management.</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8657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p:cNvSpPr txBox="1">
            <a:spLocks noChangeArrowheads="1"/>
          </p:cNvSpPr>
          <p:nvPr/>
        </p:nvSpPr>
        <p:spPr bwMode="auto">
          <a:xfrm>
            <a:off x="742123" y="1147295"/>
            <a:ext cx="10363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2800" dirty="0">
                <a:solidFill>
                  <a:srgbClr val="002060"/>
                </a:solidFill>
                <a:latin typeface="+mn-lt"/>
                <a:ea typeface="ＭＳ Ｐゴシック" panose="020B0600070205080204" pitchFamily="34" charset="-128"/>
              </a:rPr>
              <a:t>What are you initial considerations when attending a road traffic collision or road related incident?</a:t>
            </a:r>
          </a:p>
        </p:txBody>
      </p:sp>
      <p:pic>
        <p:nvPicPr>
          <p:cNvPr id="6" name="Picture 7"/>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59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2869915" y="2398334"/>
            <a:ext cx="5857875" cy="3363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783263" y="265588"/>
            <a:ext cx="8280920" cy="584775"/>
          </a:xfrm>
          <a:prstGeom prst="rect">
            <a:avLst/>
          </a:prstGeom>
          <a:solidFill>
            <a:srgbClr val="002060"/>
          </a:solidFill>
        </p:spPr>
        <p:txBody>
          <a:bodyPr wrap="square" rtlCol="0">
            <a:spAutoFit/>
          </a:bodyPr>
          <a:lstStyle/>
          <a:p>
            <a:pPr algn="ctr"/>
            <a:r>
              <a:rPr lang="en-GB" sz="3200" b="1" dirty="0">
                <a:solidFill>
                  <a:schemeClr val="bg1"/>
                </a:solidFill>
              </a:rPr>
              <a:t>Initial Considerations</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Traffic\Vehicles on a road.jpg"/>
          <p:cNvPicPr>
            <a:picLocks noChangeAspect="1" noChangeArrowheads="1"/>
          </p:cNvPicPr>
          <p:nvPr>
            <p:custDataLst>
              <p:tags r:id="rId1"/>
            </p:custDataLst>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73018" y="88604"/>
            <a:ext cx="9688946" cy="5993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082025" y="823538"/>
            <a:ext cx="864096" cy="5078313"/>
          </a:xfrm>
          <a:prstGeom prst="rect">
            <a:avLst/>
          </a:prstGeom>
          <a:noFill/>
        </p:spPr>
        <p:txBody>
          <a:bodyPr wrap="square" rtlCol="0">
            <a:spAutoFit/>
          </a:bodyPr>
          <a:lstStyle/>
          <a:p>
            <a:r>
              <a:rPr lang="en-GB" sz="3600" b="1" dirty="0">
                <a:solidFill>
                  <a:srgbClr val="FF0000"/>
                </a:solidFill>
              </a:rPr>
              <a:t>C -</a:t>
            </a:r>
          </a:p>
          <a:p>
            <a:endParaRPr lang="en-GB" sz="3600" b="1" dirty="0">
              <a:solidFill>
                <a:srgbClr val="FF0000"/>
              </a:solidFill>
            </a:endParaRPr>
          </a:p>
          <a:p>
            <a:r>
              <a:rPr lang="en-GB" sz="3600" b="1" dirty="0">
                <a:solidFill>
                  <a:srgbClr val="FF0000"/>
                </a:solidFill>
              </a:rPr>
              <a:t>L -</a:t>
            </a:r>
          </a:p>
          <a:p>
            <a:endParaRPr lang="en-GB" sz="3600" b="1" dirty="0">
              <a:solidFill>
                <a:srgbClr val="FF0000"/>
              </a:solidFill>
            </a:endParaRPr>
          </a:p>
          <a:p>
            <a:r>
              <a:rPr lang="en-GB" sz="3600" b="1" dirty="0">
                <a:solidFill>
                  <a:srgbClr val="FF0000"/>
                </a:solidFill>
              </a:rPr>
              <a:t>E -</a:t>
            </a:r>
          </a:p>
          <a:p>
            <a:endParaRPr lang="en-GB" sz="3600" b="1" dirty="0">
              <a:solidFill>
                <a:srgbClr val="FF0000"/>
              </a:solidFill>
            </a:endParaRPr>
          </a:p>
          <a:p>
            <a:r>
              <a:rPr lang="en-GB" sz="3600" b="1" dirty="0">
                <a:solidFill>
                  <a:srgbClr val="FF0000"/>
                </a:solidFill>
              </a:rPr>
              <a:t>A -</a:t>
            </a:r>
          </a:p>
          <a:p>
            <a:endParaRPr lang="en-GB" sz="3600" b="1" dirty="0">
              <a:solidFill>
                <a:srgbClr val="FF0000"/>
              </a:solidFill>
            </a:endParaRPr>
          </a:p>
          <a:p>
            <a:r>
              <a:rPr lang="en-GB" sz="3600" b="1" dirty="0">
                <a:solidFill>
                  <a:srgbClr val="FF0000"/>
                </a:solidFill>
              </a:rPr>
              <a:t>R -</a:t>
            </a:r>
          </a:p>
        </p:txBody>
      </p:sp>
      <p:sp>
        <p:nvSpPr>
          <p:cNvPr id="5" name="TextBox 4"/>
          <p:cNvSpPr txBox="1"/>
          <p:nvPr/>
        </p:nvSpPr>
        <p:spPr>
          <a:xfrm>
            <a:off x="2946121" y="823538"/>
            <a:ext cx="2146647" cy="646331"/>
          </a:xfrm>
          <a:prstGeom prst="rect">
            <a:avLst/>
          </a:prstGeom>
          <a:noFill/>
        </p:spPr>
        <p:txBody>
          <a:bodyPr wrap="square" rtlCol="0">
            <a:spAutoFit/>
          </a:bodyPr>
          <a:lstStyle/>
          <a:p>
            <a:r>
              <a:rPr lang="en-GB" sz="3600" b="0" dirty="0">
                <a:solidFill>
                  <a:srgbClr val="0000FF"/>
                </a:solidFill>
              </a:rPr>
              <a:t>Collision</a:t>
            </a:r>
          </a:p>
        </p:txBody>
      </p:sp>
      <p:sp>
        <p:nvSpPr>
          <p:cNvPr id="6" name="TextBox 5"/>
          <p:cNvSpPr txBox="1"/>
          <p:nvPr/>
        </p:nvSpPr>
        <p:spPr>
          <a:xfrm>
            <a:off x="2946121" y="1905541"/>
            <a:ext cx="2748799" cy="646331"/>
          </a:xfrm>
          <a:prstGeom prst="rect">
            <a:avLst/>
          </a:prstGeom>
          <a:noFill/>
        </p:spPr>
        <p:txBody>
          <a:bodyPr wrap="square" rtlCol="0">
            <a:spAutoFit/>
          </a:bodyPr>
          <a:lstStyle/>
          <a:p>
            <a:r>
              <a:rPr lang="en-GB" sz="3600" b="0" dirty="0">
                <a:solidFill>
                  <a:srgbClr val="0000FF"/>
                </a:solidFill>
              </a:rPr>
              <a:t>Lead</a:t>
            </a:r>
          </a:p>
        </p:txBody>
      </p:sp>
      <p:sp>
        <p:nvSpPr>
          <p:cNvPr id="7" name="TextBox 6"/>
          <p:cNvSpPr txBox="1"/>
          <p:nvPr/>
        </p:nvSpPr>
        <p:spPr>
          <a:xfrm>
            <a:off x="2930970" y="3015526"/>
            <a:ext cx="2076578" cy="646331"/>
          </a:xfrm>
          <a:prstGeom prst="rect">
            <a:avLst/>
          </a:prstGeom>
          <a:noFill/>
        </p:spPr>
        <p:txBody>
          <a:bodyPr wrap="square" rtlCol="0">
            <a:spAutoFit/>
          </a:bodyPr>
          <a:lstStyle/>
          <a:p>
            <a:r>
              <a:rPr lang="en-GB" sz="3600" b="0" dirty="0">
                <a:solidFill>
                  <a:srgbClr val="0000FF"/>
                </a:solidFill>
              </a:rPr>
              <a:t>Evaluate</a:t>
            </a:r>
          </a:p>
        </p:txBody>
      </p:sp>
      <p:sp>
        <p:nvSpPr>
          <p:cNvPr id="8" name="TextBox 7"/>
          <p:cNvSpPr txBox="1"/>
          <p:nvPr/>
        </p:nvSpPr>
        <p:spPr>
          <a:xfrm>
            <a:off x="2930970" y="4097529"/>
            <a:ext cx="2133856" cy="646331"/>
          </a:xfrm>
          <a:prstGeom prst="rect">
            <a:avLst/>
          </a:prstGeom>
          <a:noFill/>
        </p:spPr>
        <p:txBody>
          <a:bodyPr wrap="square" rtlCol="0">
            <a:spAutoFit/>
          </a:bodyPr>
          <a:lstStyle/>
          <a:p>
            <a:r>
              <a:rPr lang="en-GB" sz="3600" b="0" dirty="0">
                <a:solidFill>
                  <a:srgbClr val="0000FF"/>
                </a:solidFill>
              </a:rPr>
              <a:t>Act</a:t>
            </a:r>
          </a:p>
        </p:txBody>
      </p:sp>
      <p:sp>
        <p:nvSpPr>
          <p:cNvPr id="9" name="TextBox 8"/>
          <p:cNvSpPr txBox="1"/>
          <p:nvPr/>
        </p:nvSpPr>
        <p:spPr>
          <a:xfrm>
            <a:off x="2930970" y="5207514"/>
            <a:ext cx="2540279" cy="646331"/>
          </a:xfrm>
          <a:prstGeom prst="rect">
            <a:avLst/>
          </a:prstGeom>
          <a:noFill/>
        </p:spPr>
        <p:txBody>
          <a:bodyPr wrap="square" rtlCol="0">
            <a:spAutoFit/>
          </a:bodyPr>
          <a:lstStyle/>
          <a:p>
            <a:r>
              <a:rPr lang="en-GB" sz="3600" b="0" dirty="0">
                <a:solidFill>
                  <a:srgbClr val="0000FF"/>
                </a:solidFill>
              </a:rPr>
              <a:t>Re-open</a:t>
            </a:r>
          </a:p>
        </p:txBody>
      </p:sp>
      <p:sp>
        <p:nvSpPr>
          <p:cNvPr id="10" name="TextBox 9"/>
          <p:cNvSpPr txBox="1"/>
          <p:nvPr/>
        </p:nvSpPr>
        <p:spPr>
          <a:xfrm>
            <a:off x="1877031" y="88604"/>
            <a:ext cx="8280920" cy="584775"/>
          </a:xfrm>
          <a:prstGeom prst="rect">
            <a:avLst/>
          </a:prstGeom>
          <a:solidFill>
            <a:srgbClr val="002060"/>
          </a:solidFill>
        </p:spPr>
        <p:txBody>
          <a:bodyPr wrap="square" rtlCol="0">
            <a:spAutoFit/>
          </a:bodyPr>
          <a:lstStyle/>
          <a:p>
            <a:pPr algn="ctr"/>
            <a:r>
              <a:rPr lang="en-GB" sz="3200" b="1" dirty="0">
                <a:solidFill>
                  <a:schemeClr val="bg1"/>
                </a:solidFill>
              </a:rPr>
              <a:t>The ‘CLEAR’ Initiative</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17982" y="353647"/>
            <a:ext cx="9115288" cy="5469711"/>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2539899" y="1802230"/>
            <a:ext cx="6624637"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002060"/>
                </a:solidFill>
                <a:latin typeface="+mn-lt"/>
              </a:rPr>
              <a:t>Police</a:t>
            </a:r>
          </a:p>
          <a:p>
            <a:pPr algn="ctr" eaLnBrk="1" hangingPunct="1">
              <a:spcBef>
                <a:spcPct val="0"/>
              </a:spcBef>
              <a:buFontTx/>
              <a:buNone/>
            </a:pPr>
            <a:endParaRPr lang="en-GB" altLang="en-US" sz="3600" b="1" dirty="0">
              <a:solidFill>
                <a:srgbClr val="002060"/>
              </a:solidFill>
              <a:latin typeface="+mn-lt"/>
            </a:endParaRPr>
          </a:p>
          <a:p>
            <a:pPr algn="ctr" eaLnBrk="1" hangingPunct="1">
              <a:spcBef>
                <a:spcPct val="0"/>
              </a:spcBef>
              <a:buFontTx/>
              <a:buNone/>
            </a:pPr>
            <a:endParaRPr lang="en-GB" altLang="en-US" sz="3600" b="1" dirty="0">
              <a:solidFill>
                <a:srgbClr val="002060"/>
              </a:solidFill>
              <a:latin typeface="+mn-lt"/>
            </a:endParaRPr>
          </a:p>
          <a:p>
            <a:pPr algn="ctr" eaLnBrk="1" hangingPunct="1">
              <a:spcBef>
                <a:spcPct val="0"/>
              </a:spcBef>
              <a:buFontTx/>
              <a:buNone/>
            </a:pPr>
            <a:r>
              <a:rPr lang="en-GB" altLang="en-US" sz="3600" b="1" dirty="0">
                <a:solidFill>
                  <a:srgbClr val="002060"/>
                </a:solidFill>
                <a:latin typeface="+mn-lt"/>
              </a:rPr>
              <a:t>Partner Agencies </a:t>
            </a:r>
          </a:p>
        </p:txBody>
      </p:sp>
      <p:sp>
        <p:nvSpPr>
          <p:cNvPr id="6" name="TextBox 5"/>
          <p:cNvSpPr txBox="1"/>
          <p:nvPr/>
        </p:nvSpPr>
        <p:spPr>
          <a:xfrm>
            <a:off x="1872413" y="552430"/>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89891" y="88604"/>
            <a:ext cx="9845964" cy="5844363"/>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p:cNvSpPr txBox="1">
            <a:spLocks noChangeArrowheads="1"/>
          </p:cNvSpPr>
          <p:nvPr/>
        </p:nvSpPr>
        <p:spPr bwMode="auto">
          <a:xfrm>
            <a:off x="1797582" y="945859"/>
            <a:ext cx="806489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cs typeface="Calibri" panose="020F0502020204030204" pitchFamily="34" charset="0"/>
              </a:rPr>
              <a:t>Preserve life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Co-ordination of response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Secure and preserve evidence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Handover of scene to appropriate agency</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Acting on behalf of HM Coroner </a:t>
            </a:r>
          </a:p>
        </p:txBody>
      </p:sp>
      <p:sp>
        <p:nvSpPr>
          <p:cNvPr id="5" name="TextBox 4"/>
          <p:cNvSpPr txBox="1"/>
          <p:nvPr/>
        </p:nvSpPr>
        <p:spPr>
          <a:xfrm>
            <a:off x="1872413" y="224844"/>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 Police</a:t>
            </a:r>
          </a:p>
        </p:txBody>
      </p:sp>
    </p:spTree>
    <p:extLst>
      <p:ext uri="{BB962C8B-B14F-4D97-AF65-F5344CB8AC3E}">
        <p14:creationId xmlns:p14="http://schemas.microsoft.com/office/powerpoint/2010/main" val="171695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22816" y="200054"/>
            <a:ext cx="8947586" cy="5539780"/>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1684098" y="1278284"/>
            <a:ext cx="871296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rPr>
              <a:t>Death or injury including collisions and suicides</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Suspected, alleged or anticipated criminality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Threats to public order and public safety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Occurrences where the powers in law or skills of a constable are required</a:t>
            </a:r>
          </a:p>
        </p:txBody>
      </p:sp>
      <p:sp>
        <p:nvSpPr>
          <p:cNvPr id="6" name="TextBox 5"/>
          <p:cNvSpPr txBox="1"/>
          <p:nvPr/>
        </p:nvSpPr>
        <p:spPr>
          <a:xfrm>
            <a:off x="1784266" y="200054"/>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 Police</a:t>
            </a:r>
          </a:p>
        </p:txBody>
      </p:sp>
    </p:spTree>
    <p:extLst>
      <p:ext uri="{BB962C8B-B14F-4D97-AF65-F5344CB8AC3E}">
        <p14:creationId xmlns:p14="http://schemas.microsoft.com/office/powerpoint/2010/main" val="184534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217907" y="0"/>
            <a:ext cx="9443997" cy="5713899"/>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913976" y="1430308"/>
            <a:ext cx="8280920" cy="3539430"/>
          </a:xfrm>
          <a:prstGeom prst="rect">
            <a:avLst/>
          </a:prstGeom>
        </p:spPr>
        <p:txBody>
          <a:bodyPr wrap="square">
            <a:spAutoFit/>
          </a:bodyPr>
          <a:lstStyle/>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Roads Policing Officers</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Roads Policing SIO or Road Death SIO </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Forensic Collision Investigators</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Forensic Vehicle Examiners</a:t>
            </a:r>
          </a:p>
        </p:txBody>
      </p:sp>
      <p:sp>
        <p:nvSpPr>
          <p:cNvPr id="5" name="TextBox 4"/>
          <p:cNvSpPr txBox="1"/>
          <p:nvPr/>
        </p:nvSpPr>
        <p:spPr>
          <a:xfrm>
            <a:off x="1913976" y="313891"/>
            <a:ext cx="8280920" cy="584775"/>
          </a:xfrm>
          <a:prstGeom prst="rect">
            <a:avLst/>
          </a:prstGeom>
          <a:solidFill>
            <a:srgbClr val="002060"/>
          </a:solidFill>
        </p:spPr>
        <p:txBody>
          <a:bodyPr wrap="square" rtlCol="0">
            <a:spAutoFit/>
          </a:bodyPr>
          <a:lstStyle/>
          <a:p>
            <a:pPr algn="ctr"/>
            <a:r>
              <a:rPr lang="en-GB" sz="3200" b="1" dirty="0">
                <a:solidFill>
                  <a:schemeClr val="bg1"/>
                </a:solidFill>
              </a:rPr>
              <a:t>Other Scene Support</a:t>
            </a:r>
          </a:p>
        </p:txBody>
      </p:sp>
    </p:spTree>
    <p:extLst>
      <p:ext uri="{BB962C8B-B14F-4D97-AF65-F5344CB8AC3E}">
        <p14:creationId xmlns:p14="http://schemas.microsoft.com/office/powerpoint/2010/main" val="738899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522715" y="287387"/>
            <a:ext cx="9146570" cy="5533947"/>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13976" y="287387"/>
            <a:ext cx="8280920" cy="584775"/>
          </a:xfrm>
          <a:prstGeom prst="rect">
            <a:avLst/>
          </a:prstGeom>
          <a:solidFill>
            <a:srgbClr val="002060"/>
          </a:solidFill>
        </p:spPr>
        <p:txBody>
          <a:bodyPr wrap="square" rtlCol="0">
            <a:spAutoFit/>
          </a:bodyPr>
          <a:lstStyle/>
          <a:p>
            <a:pPr algn="ctr"/>
            <a:r>
              <a:rPr lang="en-GB" sz="3200" b="1" dirty="0">
                <a:solidFill>
                  <a:schemeClr val="bg1"/>
                </a:solidFill>
              </a:rPr>
              <a:t>Other Scene Support</a:t>
            </a:r>
          </a:p>
        </p:txBody>
      </p:sp>
      <p:sp>
        <p:nvSpPr>
          <p:cNvPr id="8" name="Rectangle 7"/>
          <p:cNvSpPr/>
          <p:nvPr/>
        </p:nvSpPr>
        <p:spPr>
          <a:xfrm>
            <a:off x="1913976" y="1258791"/>
            <a:ext cx="8280919" cy="3539430"/>
          </a:xfrm>
          <a:prstGeom prst="rect">
            <a:avLst/>
          </a:prstGeom>
        </p:spPr>
        <p:txBody>
          <a:bodyPr wrap="square">
            <a:spAutoFit/>
          </a:bodyPr>
          <a:lstStyle/>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Traffic Wales</a:t>
            </a:r>
          </a:p>
          <a:p>
            <a:pPr marL="342900" indent="-342900">
              <a:spcBef>
                <a:spcPct val="0"/>
              </a:spcBef>
              <a:buFont typeface="Arial" panose="020B0604020202020204" pitchFamily="34" charset="0"/>
              <a:buChar char="•"/>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Hazardous Materials (</a:t>
            </a:r>
            <a:r>
              <a:rPr lang="en-GB" altLang="en-US" sz="3200" dirty="0" err="1">
                <a:solidFill>
                  <a:srgbClr val="002060"/>
                </a:solidFill>
                <a:latin typeface="Calibri" panose="020F0502020204030204" pitchFamily="34" charset="0"/>
                <a:ea typeface="ＭＳ Ｐゴシック" panose="020B0600070205080204" pitchFamily="34" charset="-128"/>
                <a:cs typeface="Calibri" panose="020F0502020204030204" pitchFamily="34" charset="0"/>
              </a:rPr>
              <a:t>HazMat</a:t>
            </a: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 Officer </a:t>
            </a:r>
          </a:p>
          <a:p>
            <a:pPr marL="342900" indent="-342900">
              <a:spcBef>
                <a:spcPct val="0"/>
              </a:spcBef>
              <a:buFont typeface="Arial" panose="020B0604020202020204" pitchFamily="34" charset="0"/>
              <a:buChar char="•"/>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Welsh Ambulance Service</a:t>
            </a:r>
          </a:p>
          <a:p>
            <a:pPr>
              <a:spcBef>
                <a:spcPct val="0"/>
              </a:spcBef>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Fire and Rescue Service</a:t>
            </a:r>
          </a:p>
        </p:txBody>
      </p:sp>
    </p:spTree>
    <p:extLst>
      <p:ext uri="{BB962C8B-B14F-4D97-AF65-F5344CB8AC3E}">
        <p14:creationId xmlns:p14="http://schemas.microsoft.com/office/powerpoint/2010/main" val="419348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R$\SWPKDIVLDSEPF\Shared\Pre-join\Images\control room.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1868" y="925170"/>
            <a:ext cx="10271051" cy="4782650"/>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446026" y="1171879"/>
            <a:ext cx="4950690"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dirty="0">
                <a:solidFill>
                  <a:srgbClr val="002060"/>
                </a:solidFill>
                <a:latin typeface="+mn-lt"/>
              </a:rPr>
              <a:t>Time of report</a:t>
            </a:r>
          </a:p>
          <a:p>
            <a:pPr>
              <a:spcBef>
                <a:spcPct val="0"/>
              </a:spcBef>
              <a:buNone/>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Informant details</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Time/location of incident</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Number of vehicles/persons involved</a:t>
            </a:r>
          </a:p>
          <a:p>
            <a:pPr eaLnBrk="1" hangingPunct="1">
              <a:spcBef>
                <a:spcPct val="0"/>
              </a:spcBef>
              <a:buFontTx/>
              <a:buNone/>
            </a:pPr>
            <a:endParaRPr lang="en-GB" altLang="en-US" b="1" dirty="0">
              <a:solidFill>
                <a:srgbClr val="002060"/>
              </a:solidFill>
              <a:latin typeface="+mn-lt"/>
            </a:endParaRPr>
          </a:p>
        </p:txBody>
      </p:sp>
      <p:sp>
        <p:nvSpPr>
          <p:cNvPr id="8" name="TextBox 7"/>
          <p:cNvSpPr txBox="1"/>
          <p:nvPr/>
        </p:nvSpPr>
        <p:spPr>
          <a:xfrm>
            <a:off x="871868" y="215891"/>
            <a:ext cx="10271051" cy="584775"/>
          </a:xfrm>
          <a:prstGeom prst="rect">
            <a:avLst/>
          </a:prstGeom>
          <a:solidFill>
            <a:srgbClr val="002060"/>
          </a:solidFill>
        </p:spPr>
        <p:txBody>
          <a:bodyPr wrap="square" rtlCol="0">
            <a:spAutoFit/>
          </a:bodyPr>
          <a:lstStyle/>
          <a:p>
            <a:pPr algn="ctr"/>
            <a:r>
              <a:rPr lang="en-GB" sz="3200" b="1" dirty="0">
                <a:solidFill>
                  <a:schemeClr val="bg1"/>
                </a:solidFill>
              </a:rPr>
              <a:t>Gathering Preliminary Information about an Incident</a:t>
            </a:r>
          </a:p>
        </p:txBody>
      </p:sp>
      <p:sp>
        <p:nvSpPr>
          <p:cNvPr id="2" name="Rectangle 1"/>
          <p:cNvSpPr/>
          <p:nvPr/>
        </p:nvSpPr>
        <p:spPr>
          <a:xfrm>
            <a:off x="6396716" y="1174177"/>
            <a:ext cx="4746204" cy="3539430"/>
          </a:xfrm>
          <a:prstGeom prst="rect">
            <a:avLst/>
          </a:prstGeom>
        </p:spPr>
        <p:txBody>
          <a:bodyPr wrap="square">
            <a:spAutoFit/>
          </a:bodyPr>
          <a:lstStyle/>
          <a:p>
            <a:pPr marL="457200" indent="-457200">
              <a:spcBef>
                <a:spcPct val="0"/>
              </a:spcBef>
              <a:buFont typeface="Arial" panose="020B0604020202020204" pitchFamily="34" charset="0"/>
              <a:buChar char="•"/>
            </a:pPr>
            <a:r>
              <a:rPr lang="en-GB" altLang="en-US" sz="2800" dirty="0">
                <a:solidFill>
                  <a:srgbClr val="002060"/>
                </a:solidFill>
              </a:rPr>
              <a:t>Injuries (if any)</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Witnesses</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First Account</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Supervisor PSC                                            (Public Service Centre)</a:t>
            </a:r>
          </a:p>
        </p:txBody>
      </p:sp>
    </p:spTree>
    <p:extLst>
      <p:ext uri="{BB962C8B-B14F-4D97-AF65-F5344CB8AC3E}">
        <p14:creationId xmlns:p14="http://schemas.microsoft.com/office/powerpoint/2010/main" val="154431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500"/>
                                        <p:tgtEl>
                                          <p:spTgt spid="2">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500"/>
                                        <p:tgtEl>
                                          <p:spTgt spid="2">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
                                            <p:txEl>
                                              <p:pRg st="6" end="6"/>
                                            </p:txEl>
                                          </p:spTgt>
                                        </p:tgtEl>
                                        <p:attrNameLst>
                                          <p:attrName>style.visibility</p:attrName>
                                        </p:attrNameLst>
                                      </p:cBhvr>
                                      <p:to>
                                        <p:strVal val="visible"/>
                                      </p:to>
                                    </p:set>
                                    <p:animEffect transition="in" filter="fade">
                                      <p:cBhvr>
                                        <p:cTn id="38"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ar-Accident-300x200"/>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136073" y="138546"/>
            <a:ext cx="9809018" cy="5791200"/>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5"/>
          <p:cNvSpPr txBox="1">
            <a:spLocks noChangeArrowheads="1"/>
          </p:cNvSpPr>
          <p:nvPr/>
        </p:nvSpPr>
        <p:spPr bwMode="auto">
          <a:xfrm>
            <a:off x="3905560" y="1048987"/>
            <a:ext cx="427004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a:spcBef>
                <a:spcPct val="0"/>
              </a:spcBef>
            </a:pPr>
            <a:r>
              <a:rPr lang="en-GB" altLang="en-US" sz="3600" dirty="0">
                <a:solidFill>
                  <a:srgbClr val="002060"/>
                </a:solidFill>
                <a:latin typeface="+mn-lt"/>
              </a:rPr>
              <a:t>Save Life</a:t>
            </a:r>
          </a:p>
          <a:p>
            <a:pPr marL="571500" indent="-571500">
              <a:spcBef>
                <a:spcPct val="0"/>
              </a:spcBef>
            </a:pPr>
            <a:endParaRPr lang="en-GB" altLang="en-US" sz="3600" dirty="0">
              <a:solidFill>
                <a:srgbClr val="002060"/>
              </a:solidFill>
              <a:latin typeface="+mn-lt"/>
            </a:endParaRPr>
          </a:p>
          <a:p>
            <a:pPr marL="571500" indent="-571500">
              <a:spcBef>
                <a:spcPct val="0"/>
              </a:spcBef>
            </a:pPr>
            <a:endParaRPr lang="en-GB" altLang="en-US" sz="3600" dirty="0">
              <a:solidFill>
                <a:srgbClr val="002060"/>
              </a:solidFill>
              <a:latin typeface="+mn-lt"/>
            </a:endParaRPr>
          </a:p>
          <a:p>
            <a:pPr marL="571500" indent="-571500">
              <a:spcBef>
                <a:spcPct val="0"/>
              </a:spcBef>
            </a:pPr>
            <a:r>
              <a:rPr lang="en-GB" altLang="en-US" sz="3600" dirty="0">
                <a:solidFill>
                  <a:srgbClr val="002060"/>
                </a:solidFill>
                <a:latin typeface="+mn-lt"/>
              </a:rPr>
              <a:t>Protect Property</a:t>
            </a:r>
          </a:p>
          <a:p>
            <a:pPr marL="571500" indent="-571500">
              <a:spcBef>
                <a:spcPct val="0"/>
              </a:spcBef>
            </a:pPr>
            <a:endParaRPr lang="en-GB" altLang="en-US" sz="3600" dirty="0">
              <a:solidFill>
                <a:srgbClr val="002060"/>
              </a:solidFill>
              <a:latin typeface="+mn-lt"/>
            </a:endParaRPr>
          </a:p>
          <a:p>
            <a:pPr marL="571500" indent="-571500">
              <a:spcBef>
                <a:spcPct val="0"/>
              </a:spcBef>
            </a:pPr>
            <a:endParaRPr lang="en-GB" altLang="en-US" sz="3600" dirty="0">
              <a:solidFill>
                <a:srgbClr val="002060"/>
              </a:solidFill>
              <a:latin typeface="+mn-lt"/>
            </a:endParaRPr>
          </a:p>
          <a:p>
            <a:pPr marL="571500" indent="-571500">
              <a:spcBef>
                <a:spcPct val="0"/>
              </a:spcBef>
            </a:pPr>
            <a:r>
              <a:rPr lang="en-GB" altLang="en-US" sz="3600" dirty="0">
                <a:solidFill>
                  <a:srgbClr val="002060"/>
                </a:solidFill>
                <a:latin typeface="+mn-lt"/>
              </a:rPr>
              <a:t>Preserve Evidence</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Initial Actions at the Scene</a:t>
            </a:r>
          </a:p>
        </p:txBody>
      </p:sp>
    </p:spTree>
    <p:extLst>
      <p:ext uri="{BB962C8B-B14F-4D97-AF65-F5344CB8AC3E}">
        <p14:creationId xmlns:p14="http://schemas.microsoft.com/office/powerpoint/2010/main" val="25615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descr="untitl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2921" y="1235534"/>
            <a:ext cx="9275316" cy="447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36069" y="287386"/>
            <a:ext cx="9809019" cy="584775"/>
          </a:xfrm>
          <a:prstGeom prst="rect">
            <a:avLst/>
          </a:prstGeom>
          <a:solidFill>
            <a:srgbClr val="002060"/>
          </a:solidFill>
        </p:spPr>
        <p:txBody>
          <a:bodyPr wrap="square" rtlCol="0">
            <a:spAutoFit/>
          </a:bodyPr>
          <a:lstStyle/>
          <a:p>
            <a:pPr algn="ctr"/>
            <a:r>
              <a:rPr lang="en-GB" sz="3200" b="1" dirty="0">
                <a:solidFill>
                  <a:schemeClr val="bg1"/>
                </a:solidFill>
              </a:rPr>
              <a:t>Initial Actions at the Scene</a:t>
            </a:r>
          </a:p>
        </p:txBody>
      </p:sp>
    </p:spTree>
    <p:extLst>
      <p:ext uri="{BB962C8B-B14F-4D97-AF65-F5344CB8AC3E}">
        <p14:creationId xmlns:p14="http://schemas.microsoft.com/office/powerpoint/2010/main" val="3441612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a:spLocks noChangeArrowheads="1"/>
          </p:cNvSpPr>
          <p:nvPr/>
        </p:nvSpPr>
        <p:spPr bwMode="auto">
          <a:xfrm>
            <a:off x="4396038" y="1031495"/>
            <a:ext cx="5257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A</a:t>
            </a:r>
            <a:r>
              <a:rPr lang="en-GB" altLang="en-US" sz="2800" dirty="0">
                <a:solidFill>
                  <a:srgbClr val="002060"/>
                </a:solidFill>
                <a:latin typeface="+mn-lt"/>
              </a:rPr>
              <a:t>pproach</a:t>
            </a:r>
          </a:p>
        </p:txBody>
      </p:sp>
      <p:sp>
        <p:nvSpPr>
          <p:cNvPr id="15" name="TextBox 14"/>
          <p:cNvSpPr txBox="1">
            <a:spLocks noChangeArrowheads="1"/>
          </p:cNvSpPr>
          <p:nvPr/>
        </p:nvSpPr>
        <p:spPr bwMode="auto">
          <a:xfrm>
            <a:off x="4396038" y="1676295"/>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C</a:t>
            </a:r>
            <a:r>
              <a:rPr lang="en-GB" altLang="en-US" sz="2800" dirty="0">
                <a:solidFill>
                  <a:srgbClr val="002060"/>
                </a:solidFill>
                <a:latin typeface="+mn-lt"/>
              </a:rPr>
              <a:t>aution</a:t>
            </a:r>
          </a:p>
        </p:txBody>
      </p:sp>
      <p:sp>
        <p:nvSpPr>
          <p:cNvPr id="16" name="TextBox 15"/>
          <p:cNvSpPr txBox="1">
            <a:spLocks noChangeArrowheads="1"/>
          </p:cNvSpPr>
          <p:nvPr/>
        </p:nvSpPr>
        <p:spPr bwMode="auto">
          <a:xfrm>
            <a:off x="4396037" y="2319564"/>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E</a:t>
            </a:r>
            <a:r>
              <a:rPr lang="en-GB" altLang="en-US" sz="2800" dirty="0">
                <a:solidFill>
                  <a:srgbClr val="002060"/>
                </a:solidFill>
                <a:latin typeface="+mn-lt"/>
              </a:rPr>
              <a:t>xamine the scene</a:t>
            </a:r>
          </a:p>
        </p:txBody>
      </p:sp>
      <p:sp>
        <p:nvSpPr>
          <p:cNvPr id="17" name="TextBox 16"/>
          <p:cNvSpPr txBox="1">
            <a:spLocks noChangeArrowheads="1"/>
          </p:cNvSpPr>
          <p:nvPr/>
        </p:nvSpPr>
        <p:spPr bwMode="auto">
          <a:xfrm>
            <a:off x="4396037" y="3075402"/>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C</a:t>
            </a:r>
            <a:r>
              <a:rPr lang="en-GB" altLang="en-US" sz="2800" dirty="0">
                <a:solidFill>
                  <a:srgbClr val="002060"/>
                </a:solidFill>
                <a:latin typeface="+mn-lt"/>
              </a:rPr>
              <a:t>asualties</a:t>
            </a:r>
          </a:p>
        </p:txBody>
      </p:sp>
      <p:sp>
        <p:nvSpPr>
          <p:cNvPr id="18" name="TextBox 17"/>
          <p:cNvSpPr txBox="1">
            <a:spLocks noChangeArrowheads="1"/>
          </p:cNvSpPr>
          <p:nvPr/>
        </p:nvSpPr>
        <p:spPr bwMode="auto">
          <a:xfrm>
            <a:off x="4396038" y="3718889"/>
            <a:ext cx="52562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A</a:t>
            </a:r>
            <a:r>
              <a:rPr lang="en-GB" altLang="en-US" sz="2800" dirty="0">
                <a:solidFill>
                  <a:srgbClr val="002060"/>
                </a:solidFill>
                <a:latin typeface="+mn-lt"/>
              </a:rPr>
              <a:t>mbulance</a:t>
            </a:r>
            <a:r>
              <a:rPr lang="en-GB" altLang="en-US" sz="3600" dirty="0">
                <a:solidFill>
                  <a:srgbClr val="FF0000"/>
                </a:solidFill>
              </a:rPr>
              <a:t> </a:t>
            </a:r>
          </a:p>
        </p:txBody>
      </p:sp>
      <p:sp>
        <p:nvSpPr>
          <p:cNvPr id="19" name="TextBox 18"/>
          <p:cNvSpPr txBox="1">
            <a:spLocks noChangeArrowheads="1"/>
          </p:cNvSpPr>
          <p:nvPr/>
        </p:nvSpPr>
        <p:spPr bwMode="auto">
          <a:xfrm>
            <a:off x="4396037" y="4365002"/>
            <a:ext cx="52695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R</a:t>
            </a:r>
            <a:r>
              <a:rPr lang="en-GB" altLang="en-US" sz="2800" dirty="0">
                <a:solidFill>
                  <a:srgbClr val="002060"/>
                </a:solidFill>
                <a:latin typeface="+mn-lt"/>
              </a:rPr>
              <a:t>emove obstructions</a:t>
            </a:r>
          </a:p>
        </p:txBody>
      </p:sp>
      <p:sp>
        <p:nvSpPr>
          <p:cNvPr id="20" name="TextBox 19"/>
          <p:cNvSpPr txBox="1">
            <a:spLocks noChangeArrowheads="1"/>
          </p:cNvSpPr>
          <p:nvPr/>
        </p:nvSpPr>
        <p:spPr bwMode="auto">
          <a:xfrm>
            <a:off x="4396036" y="5125565"/>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D</a:t>
            </a:r>
            <a:r>
              <a:rPr lang="en-GB" altLang="en-US" sz="2800" dirty="0">
                <a:solidFill>
                  <a:srgbClr val="002060"/>
                </a:solidFill>
                <a:latin typeface="+mn-lt"/>
              </a:rPr>
              <a:t>etailed Investigation</a:t>
            </a:r>
          </a:p>
        </p:txBody>
      </p:sp>
      <p:sp>
        <p:nvSpPr>
          <p:cNvPr id="21" name="TextBox 20"/>
          <p:cNvSpPr txBox="1"/>
          <p:nvPr/>
        </p:nvSpPr>
        <p:spPr>
          <a:xfrm>
            <a:off x="1043306" y="328460"/>
            <a:ext cx="9809019" cy="584775"/>
          </a:xfrm>
          <a:prstGeom prst="rect">
            <a:avLst/>
          </a:prstGeom>
          <a:solidFill>
            <a:srgbClr val="002060"/>
          </a:solidFill>
        </p:spPr>
        <p:txBody>
          <a:bodyPr wrap="square" rtlCol="0">
            <a:spAutoFit/>
          </a:bodyPr>
          <a:lstStyle/>
          <a:p>
            <a:pPr algn="ctr"/>
            <a:r>
              <a:rPr lang="en-GB" sz="3200" b="1" dirty="0">
                <a:solidFill>
                  <a:schemeClr val="bg1"/>
                </a:solidFill>
              </a:rPr>
              <a:t>ACE CARD</a:t>
            </a:r>
          </a:p>
        </p:txBody>
      </p:sp>
      <p:pic>
        <p:nvPicPr>
          <p:cNvPr id="3" name="Picture 2"/>
          <p:cNvPicPr>
            <a:picLocks noChangeAspect="1"/>
          </p:cNvPicPr>
          <p:nvPr/>
        </p:nvPicPr>
        <p:blipFill rotWithShape="1">
          <a:blip r:embed="rId3"/>
          <a:srcRect b="8371"/>
          <a:stretch/>
        </p:blipFill>
        <p:spPr>
          <a:xfrm rot="1318249">
            <a:off x="8326963" y="1991893"/>
            <a:ext cx="2690477" cy="2275607"/>
          </a:xfrm>
          <a:prstGeom prst="rect">
            <a:avLst/>
          </a:prstGeom>
        </p:spPr>
      </p:pic>
      <p:pic>
        <p:nvPicPr>
          <p:cNvPr id="5" name="Picture 4"/>
          <p:cNvPicPr>
            <a:picLocks noChangeAspect="1"/>
          </p:cNvPicPr>
          <p:nvPr/>
        </p:nvPicPr>
        <p:blipFill>
          <a:blip r:embed="rId4"/>
          <a:stretch>
            <a:fillRect/>
          </a:stretch>
        </p:blipFill>
        <p:spPr>
          <a:xfrm rot="18341705">
            <a:off x="567534" y="1624734"/>
            <a:ext cx="3353091" cy="3121423"/>
          </a:xfrm>
          <a:prstGeom prst="rect">
            <a:avLst/>
          </a:prstGeom>
        </p:spPr>
      </p:pic>
    </p:spTree>
    <p:extLst>
      <p:ext uri="{BB962C8B-B14F-4D97-AF65-F5344CB8AC3E}">
        <p14:creationId xmlns:p14="http://schemas.microsoft.com/office/powerpoint/2010/main" val="36444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 descr="\\Client\G$\Roger Images\Images\text graphic\tg_accident_ambulance_poli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2322" y="1078291"/>
            <a:ext cx="4983162" cy="4756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4"/>
          <p:cNvSpPr txBox="1">
            <a:spLocks noChangeArrowheads="1"/>
          </p:cNvSpPr>
          <p:nvPr/>
        </p:nvSpPr>
        <p:spPr bwMode="auto">
          <a:xfrm>
            <a:off x="6666345" y="1754079"/>
            <a:ext cx="427874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dirty="0">
                <a:solidFill>
                  <a:srgbClr val="002060"/>
                </a:solidFill>
                <a:latin typeface="Calibri" panose="020F0502020204030204" pitchFamily="34" charset="0"/>
                <a:cs typeface="Calibri" panose="020F0502020204030204" pitchFamily="34" charset="0"/>
              </a:rPr>
              <a:t>Risk assess the situation</a:t>
            </a:r>
          </a:p>
          <a:p>
            <a:pPr algn="ctr" eaLnBrk="1" hangingPunct="1">
              <a:spcBef>
                <a:spcPct val="0"/>
              </a:spcBef>
              <a:buFontTx/>
              <a:buNone/>
            </a:pPr>
            <a:endParaRPr lang="en-GB" altLang="en-US" sz="3200" b="1"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endParaRPr lang="en-GB" altLang="en-US" sz="3200" b="1" dirty="0">
              <a:solidFill>
                <a:srgbClr val="002060"/>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3200" b="1" dirty="0">
                <a:solidFill>
                  <a:srgbClr val="002060"/>
                </a:solidFill>
                <a:latin typeface="Calibri" panose="020F0502020204030204" pitchFamily="34" charset="0"/>
                <a:cs typeface="Calibri" panose="020F0502020204030204" pitchFamily="34" charset="0"/>
              </a:rPr>
              <a:t>Report information back to the control room </a:t>
            </a:r>
          </a:p>
        </p:txBody>
      </p:sp>
      <p:sp>
        <p:nvSpPr>
          <p:cNvPr id="5" name="TextBox 4"/>
          <p:cNvSpPr txBox="1"/>
          <p:nvPr/>
        </p:nvSpPr>
        <p:spPr>
          <a:xfrm>
            <a:off x="1136072" y="274134"/>
            <a:ext cx="9809019" cy="584775"/>
          </a:xfrm>
          <a:prstGeom prst="rect">
            <a:avLst/>
          </a:prstGeom>
          <a:solidFill>
            <a:srgbClr val="002060"/>
          </a:solidFill>
        </p:spPr>
        <p:txBody>
          <a:bodyPr wrap="square" rtlCol="0">
            <a:spAutoFit/>
          </a:bodyPr>
          <a:lstStyle/>
          <a:p>
            <a:pPr algn="ctr"/>
            <a:r>
              <a:rPr lang="en-GB" sz="3200" b="1" dirty="0">
                <a:solidFill>
                  <a:schemeClr val="bg1"/>
                </a:solidFill>
              </a:rPr>
              <a:t>Approach</a:t>
            </a:r>
          </a:p>
        </p:txBody>
      </p:sp>
    </p:spTree>
    <p:extLst>
      <p:ext uri="{BB962C8B-B14F-4D97-AF65-F5344CB8AC3E}">
        <p14:creationId xmlns:p14="http://schemas.microsoft.com/office/powerpoint/2010/main" val="55226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p:cNvSpPr txBox="1">
            <a:spLocks noChangeArrowheads="1"/>
          </p:cNvSpPr>
          <p:nvPr>
            <p:custDataLst>
              <p:tags r:id="rId1"/>
            </p:custDataLst>
          </p:nvPr>
        </p:nvSpPr>
        <p:spPr>
          <a:xfrm>
            <a:off x="1136068" y="1650437"/>
            <a:ext cx="9809019" cy="1543337"/>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0"/>
              </a:spcBef>
              <a:buFont typeface="Arial" panose="020B0604020202020204" pitchFamily="34" charset="0"/>
              <a:buNone/>
            </a:pPr>
            <a:r>
              <a:rPr lang="en-GB" altLang="en-US" dirty="0">
                <a:solidFill>
                  <a:srgbClr val="002060"/>
                </a:solidFill>
              </a:rPr>
              <a:t>The continuous assessment of risk in the rapidly changing circumstances of an operational incident, in order to implement the control measures necessary to ensure an acceptable level of safety</a:t>
            </a:r>
          </a:p>
        </p:txBody>
      </p:sp>
      <p:sp>
        <p:nvSpPr>
          <p:cNvPr id="5" name="TextBox 4"/>
          <p:cNvSpPr txBox="1"/>
          <p:nvPr/>
        </p:nvSpPr>
        <p:spPr>
          <a:xfrm>
            <a:off x="1136068" y="465456"/>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a:t>
            </a:r>
          </a:p>
        </p:txBody>
      </p:sp>
      <p:pic>
        <p:nvPicPr>
          <p:cNvPr id="2" name="Picture 1"/>
          <p:cNvPicPr>
            <a:picLocks noChangeAspect="1"/>
          </p:cNvPicPr>
          <p:nvPr/>
        </p:nvPicPr>
        <p:blipFill rotWithShape="1">
          <a:blip r:embed="rId4"/>
          <a:srcRect t="13082" b="13459"/>
          <a:stretch/>
        </p:blipFill>
        <p:spPr>
          <a:xfrm>
            <a:off x="2029014" y="3476873"/>
            <a:ext cx="8023133" cy="2328504"/>
          </a:xfrm>
          <a:prstGeom prst="rect">
            <a:avLst/>
          </a:prstGeom>
        </p:spPr>
      </p:pic>
    </p:spTree>
    <p:extLst>
      <p:ext uri="{BB962C8B-B14F-4D97-AF65-F5344CB8AC3E}">
        <p14:creationId xmlns:p14="http://schemas.microsoft.com/office/powerpoint/2010/main" val="164335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928353" y="1482402"/>
            <a:ext cx="4224454" cy="3970318"/>
          </a:xfrm>
          <a:prstGeom prst="rect">
            <a:avLst/>
          </a:prstGeom>
        </p:spPr>
        <p:txBody>
          <a:bodyPr wrap="square">
            <a:spAutoFit/>
          </a:bodyPr>
          <a:lstStyle/>
          <a:p>
            <a:pPr algn="ctr">
              <a:defRPr/>
            </a:pPr>
            <a:r>
              <a:rPr lang="en-US" sz="2800" b="1" dirty="0">
                <a:solidFill>
                  <a:srgbClr val="002060"/>
                </a:solidFill>
              </a:rPr>
              <a:t>Position/visibility </a:t>
            </a:r>
          </a:p>
          <a:p>
            <a:pPr algn="ctr">
              <a:defRPr/>
            </a:pPr>
            <a:endParaRPr lang="en-US" sz="2800" b="1" dirty="0">
              <a:solidFill>
                <a:srgbClr val="002060"/>
              </a:solidFill>
            </a:endParaRPr>
          </a:p>
          <a:p>
            <a:pPr algn="ctr">
              <a:defRPr/>
            </a:pPr>
            <a:r>
              <a:rPr lang="en-US" sz="2800" b="1" dirty="0">
                <a:solidFill>
                  <a:srgbClr val="002060"/>
                </a:solidFill>
              </a:rPr>
              <a:t>Characteristics </a:t>
            </a:r>
          </a:p>
          <a:p>
            <a:pPr algn="ctr">
              <a:defRPr/>
            </a:pPr>
            <a:endParaRPr lang="en-US" sz="2800" b="1" dirty="0">
              <a:solidFill>
                <a:srgbClr val="002060"/>
              </a:solidFill>
            </a:endParaRPr>
          </a:p>
          <a:p>
            <a:pPr algn="ctr">
              <a:defRPr/>
            </a:pPr>
            <a:r>
              <a:rPr lang="en-US" sz="2800" b="1" dirty="0">
                <a:solidFill>
                  <a:srgbClr val="002060"/>
                </a:solidFill>
              </a:rPr>
              <a:t>Traffic flow </a:t>
            </a:r>
          </a:p>
          <a:p>
            <a:pPr algn="ctr">
              <a:defRPr/>
            </a:pPr>
            <a:endParaRPr lang="en-US" sz="2800" b="1" dirty="0">
              <a:solidFill>
                <a:srgbClr val="002060"/>
              </a:solidFill>
            </a:endParaRPr>
          </a:p>
          <a:p>
            <a:pPr algn="ctr">
              <a:defRPr/>
            </a:pPr>
            <a:r>
              <a:rPr lang="en-US" sz="2800" b="1" dirty="0">
                <a:solidFill>
                  <a:srgbClr val="002060"/>
                </a:solidFill>
              </a:rPr>
              <a:t>Signs</a:t>
            </a:r>
          </a:p>
          <a:p>
            <a:pPr algn="ctr">
              <a:defRPr/>
            </a:pPr>
            <a:endParaRPr lang="en-US" sz="2800" b="1" dirty="0">
              <a:solidFill>
                <a:srgbClr val="002060"/>
              </a:solidFill>
            </a:endParaRPr>
          </a:p>
          <a:p>
            <a:pPr algn="ctr">
              <a:defRPr/>
            </a:pPr>
            <a:r>
              <a:rPr lang="en-US" sz="2800" b="1" dirty="0">
                <a:solidFill>
                  <a:srgbClr val="002060"/>
                </a:solidFill>
              </a:rPr>
              <a:t>Communication</a:t>
            </a:r>
          </a:p>
        </p:txBody>
      </p:sp>
      <p:sp>
        <p:nvSpPr>
          <p:cNvPr id="6" name="TextBox 5"/>
          <p:cNvSpPr txBox="1"/>
          <p:nvPr/>
        </p:nvSpPr>
        <p:spPr>
          <a:xfrm>
            <a:off x="1136070" y="609516"/>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Location</a:t>
            </a:r>
          </a:p>
        </p:txBody>
      </p:sp>
      <p:pic>
        <p:nvPicPr>
          <p:cNvPr id="2" name="Picture 1"/>
          <p:cNvPicPr>
            <a:picLocks noChangeAspect="1"/>
          </p:cNvPicPr>
          <p:nvPr/>
        </p:nvPicPr>
        <p:blipFill>
          <a:blip r:embed="rId3"/>
          <a:stretch>
            <a:fillRect/>
          </a:stretch>
        </p:blipFill>
        <p:spPr>
          <a:xfrm rot="877356">
            <a:off x="8313634" y="2369466"/>
            <a:ext cx="2838450" cy="1638300"/>
          </a:xfrm>
          <a:prstGeom prst="rect">
            <a:avLst/>
          </a:prstGeom>
        </p:spPr>
      </p:pic>
      <p:pic>
        <p:nvPicPr>
          <p:cNvPr id="8" name="Picture 7"/>
          <p:cNvPicPr>
            <a:picLocks noChangeAspect="1"/>
          </p:cNvPicPr>
          <p:nvPr/>
        </p:nvPicPr>
        <p:blipFill>
          <a:blip r:embed="rId3"/>
          <a:stretch>
            <a:fillRect/>
          </a:stretch>
        </p:blipFill>
        <p:spPr>
          <a:xfrm rot="20244093">
            <a:off x="974058" y="2541096"/>
            <a:ext cx="2838450" cy="1638300"/>
          </a:xfrm>
          <a:prstGeom prst="rect">
            <a:avLst/>
          </a:prstGeom>
        </p:spPr>
      </p:pic>
    </p:spTree>
    <p:extLst>
      <p:ext uri="{BB962C8B-B14F-4D97-AF65-F5344CB8AC3E}">
        <p14:creationId xmlns:p14="http://schemas.microsoft.com/office/powerpoint/2010/main" val="321062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36072" y="1238668"/>
            <a:ext cx="3231223" cy="4339650"/>
          </a:xfrm>
          <a:prstGeom prst="rect">
            <a:avLst/>
          </a:prstGeom>
        </p:spPr>
        <p:txBody>
          <a:bodyPr wrap="square">
            <a:spAutoFit/>
          </a:bodyPr>
          <a:lstStyle/>
          <a:p>
            <a:pPr algn="ctr">
              <a:defRPr/>
            </a:pPr>
            <a:r>
              <a:rPr lang="en-US" sz="2800" b="1" dirty="0">
                <a:solidFill>
                  <a:srgbClr val="002060"/>
                </a:solidFill>
              </a:rPr>
              <a:t>Number/type</a:t>
            </a:r>
          </a:p>
          <a:p>
            <a:pPr algn="ctr">
              <a:defRPr/>
            </a:pPr>
            <a:endParaRPr lang="en-US" sz="2800" b="1" dirty="0">
              <a:solidFill>
                <a:srgbClr val="002060"/>
              </a:solidFill>
            </a:endParaRPr>
          </a:p>
          <a:p>
            <a:pPr algn="ctr">
              <a:defRPr/>
            </a:pPr>
            <a:r>
              <a:rPr lang="en-US" sz="2800" b="1" dirty="0">
                <a:solidFill>
                  <a:srgbClr val="002060"/>
                </a:solidFill>
              </a:rPr>
              <a:t>Suspicion</a:t>
            </a:r>
          </a:p>
          <a:p>
            <a:pPr algn="ctr">
              <a:defRPr/>
            </a:pPr>
            <a:endParaRPr lang="en-US" sz="2800" b="1" dirty="0">
              <a:solidFill>
                <a:srgbClr val="002060"/>
              </a:solidFill>
            </a:endParaRPr>
          </a:p>
          <a:p>
            <a:pPr algn="ctr">
              <a:defRPr/>
            </a:pPr>
            <a:r>
              <a:rPr lang="en-US" sz="2800" b="1" dirty="0">
                <a:solidFill>
                  <a:srgbClr val="002060"/>
                </a:solidFill>
              </a:rPr>
              <a:t>Crime/Intelligence</a:t>
            </a:r>
          </a:p>
          <a:p>
            <a:pPr algn="ctr">
              <a:defRPr/>
            </a:pPr>
            <a:endParaRPr lang="en-US" sz="2800" b="1" dirty="0">
              <a:solidFill>
                <a:srgbClr val="002060"/>
              </a:solidFill>
            </a:endParaRPr>
          </a:p>
          <a:p>
            <a:pPr algn="ctr">
              <a:defRPr/>
            </a:pPr>
            <a:r>
              <a:rPr lang="en-US" sz="2800" b="1" dirty="0">
                <a:solidFill>
                  <a:srgbClr val="002060"/>
                </a:solidFill>
              </a:rPr>
              <a:t>Condition</a:t>
            </a:r>
          </a:p>
          <a:p>
            <a:pPr algn="ctr">
              <a:defRPr/>
            </a:pPr>
            <a:endParaRPr lang="en-US" sz="2800" b="1" dirty="0">
              <a:solidFill>
                <a:srgbClr val="002060"/>
              </a:solidFill>
            </a:endParaRPr>
          </a:p>
          <a:p>
            <a:pPr algn="ctr">
              <a:defRPr/>
            </a:pPr>
            <a:r>
              <a:rPr lang="en-US" sz="2800" b="1" dirty="0">
                <a:solidFill>
                  <a:srgbClr val="002060"/>
                </a:solidFill>
              </a:rPr>
              <a:t>Hazards</a:t>
            </a:r>
          </a:p>
          <a:p>
            <a:pPr>
              <a:defRPr/>
            </a:pPr>
            <a:endParaRPr lang="en-US" sz="2400" dirty="0">
              <a:solidFill>
                <a:srgbClr val="0000FF"/>
              </a:solidFill>
            </a:endParaRPr>
          </a:p>
        </p:txBody>
      </p:sp>
      <p:sp>
        <p:nvSpPr>
          <p:cNvPr id="2" name="Rectangle 1"/>
          <p:cNvSpPr/>
          <p:nvPr/>
        </p:nvSpPr>
        <p:spPr>
          <a:xfrm>
            <a:off x="4696690" y="1634344"/>
            <a:ext cx="2687782" cy="3108543"/>
          </a:xfrm>
          <a:prstGeom prst="rect">
            <a:avLst/>
          </a:prstGeom>
        </p:spPr>
        <p:txBody>
          <a:bodyPr wrap="square">
            <a:spAutoFit/>
          </a:bodyPr>
          <a:lstStyle/>
          <a:p>
            <a:pPr algn="ctr">
              <a:defRPr/>
            </a:pPr>
            <a:r>
              <a:rPr lang="en-US" sz="2800" b="1" dirty="0">
                <a:solidFill>
                  <a:srgbClr val="002060"/>
                </a:solidFill>
              </a:rPr>
              <a:t>Owner/driver</a:t>
            </a:r>
          </a:p>
          <a:p>
            <a:pPr algn="ctr">
              <a:defRPr/>
            </a:pPr>
            <a:endParaRPr lang="en-US" sz="2800" b="1" dirty="0">
              <a:solidFill>
                <a:srgbClr val="002060"/>
              </a:solidFill>
            </a:endParaRPr>
          </a:p>
          <a:p>
            <a:pPr algn="ctr">
              <a:defRPr/>
            </a:pPr>
            <a:r>
              <a:rPr lang="en-US" sz="2800" b="1" dirty="0">
                <a:solidFill>
                  <a:srgbClr val="002060"/>
                </a:solidFill>
              </a:rPr>
              <a:t>Occupants</a:t>
            </a:r>
          </a:p>
          <a:p>
            <a:pPr algn="ctr">
              <a:defRPr/>
            </a:pPr>
            <a:endParaRPr lang="en-US" sz="2800" b="1" dirty="0">
              <a:solidFill>
                <a:srgbClr val="002060"/>
              </a:solidFill>
            </a:endParaRPr>
          </a:p>
          <a:p>
            <a:pPr algn="ctr">
              <a:defRPr/>
            </a:pPr>
            <a:r>
              <a:rPr lang="en-US" sz="2800" b="1" dirty="0">
                <a:solidFill>
                  <a:srgbClr val="002060"/>
                </a:solidFill>
              </a:rPr>
              <a:t>Lighting</a:t>
            </a:r>
          </a:p>
          <a:p>
            <a:pPr algn="ctr">
              <a:defRPr/>
            </a:pPr>
            <a:endParaRPr lang="en-US" sz="2800" b="1" dirty="0">
              <a:solidFill>
                <a:srgbClr val="002060"/>
              </a:solidFill>
            </a:endParaRPr>
          </a:p>
          <a:p>
            <a:pPr algn="ctr">
              <a:defRPr/>
            </a:pPr>
            <a:r>
              <a:rPr lang="en-US" sz="2800" b="1" dirty="0">
                <a:solidFill>
                  <a:srgbClr val="002060"/>
                </a:solidFill>
              </a:rPr>
              <a:t>Recovery</a:t>
            </a:r>
          </a:p>
        </p:txBody>
      </p:sp>
      <p:sp>
        <p:nvSpPr>
          <p:cNvPr id="6" name="TextBox 5"/>
          <p:cNvSpPr txBox="1"/>
          <p:nvPr/>
        </p:nvSpPr>
        <p:spPr>
          <a:xfrm>
            <a:off x="1136072" y="234377"/>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Vehicles</a:t>
            </a:r>
          </a:p>
        </p:txBody>
      </p:sp>
      <p:pic>
        <p:nvPicPr>
          <p:cNvPr id="8" name="Picture 7"/>
          <p:cNvPicPr>
            <a:picLocks noChangeAspect="1"/>
          </p:cNvPicPr>
          <p:nvPr/>
        </p:nvPicPr>
        <p:blipFill>
          <a:blip r:embed="rId3"/>
          <a:stretch>
            <a:fillRect/>
          </a:stretch>
        </p:blipFill>
        <p:spPr>
          <a:xfrm rot="877356">
            <a:off x="8313634" y="2369466"/>
            <a:ext cx="2838450" cy="1638300"/>
          </a:xfrm>
          <a:prstGeom prst="rect">
            <a:avLst/>
          </a:prstGeom>
        </p:spPr>
      </p:pic>
    </p:spTree>
    <p:extLst>
      <p:ext uri="{BB962C8B-B14F-4D97-AF65-F5344CB8AC3E}">
        <p14:creationId xmlns:p14="http://schemas.microsoft.com/office/powerpoint/2010/main" val="397761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0" end="0"/>
                                            </p:txEl>
                                          </p:spTgt>
                                        </p:tgtEl>
                                        <p:attrNameLst>
                                          <p:attrName>style.visibility</p:attrName>
                                        </p:attrNameLst>
                                      </p:cBhvr>
                                      <p:to>
                                        <p:strVal val="visible"/>
                                      </p:to>
                                    </p:set>
                                    <p:animEffect transition="in" filter="fade">
                                      <p:cBhvr>
                                        <p:cTn id="32" dur="500"/>
                                        <p:tgtEl>
                                          <p:spTgt spid="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2" end="2"/>
                                            </p:txEl>
                                          </p:spTgt>
                                        </p:tgtEl>
                                        <p:attrNameLst>
                                          <p:attrName>style.visibility</p:attrName>
                                        </p:attrNameLst>
                                      </p:cBhvr>
                                      <p:to>
                                        <p:strVal val="visible"/>
                                      </p:to>
                                    </p:set>
                                    <p:animEffect transition="in" filter="fade">
                                      <p:cBhvr>
                                        <p:cTn id="37" dur="500"/>
                                        <p:tgtEl>
                                          <p:spTgt spid="2">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500"/>
                                        <p:tgtEl>
                                          <p:spTgt spid="2">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
                                            <p:txEl>
                                              <p:pRg st="6" end="6"/>
                                            </p:txEl>
                                          </p:spTgt>
                                        </p:tgtEl>
                                        <p:attrNameLst>
                                          <p:attrName>style.visibility</p:attrName>
                                        </p:attrNameLst>
                                      </p:cBhvr>
                                      <p:to>
                                        <p:strVal val="visible"/>
                                      </p:to>
                                    </p:set>
                                    <p:animEffect transition="in" filter="fade">
                                      <p:cBhvr>
                                        <p:cTn id="4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95090" y="1281198"/>
            <a:ext cx="2890981" cy="4339650"/>
          </a:xfrm>
          <a:prstGeom prst="rect">
            <a:avLst/>
          </a:prstGeom>
        </p:spPr>
        <p:txBody>
          <a:bodyPr wrap="square">
            <a:spAutoFit/>
          </a:bodyPr>
          <a:lstStyle/>
          <a:p>
            <a:pPr algn="ctr">
              <a:defRPr/>
            </a:pPr>
            <a:r>
              <a:rPr lang="en-US" sz="2800" b="1" dirty="0">
                <a:solidFill>
                  <a:srgbClr val="002060"/>
                </a:solidFill>
              </a:rPr>
              <a:t>Number</a:t>
            </a:r>
          </a:p>
          <a:p>
            <a:pPr algn="ctr">
              <a:defRPr/>
            </a:pPr>
            <a:endParaRPr lang="en-US" sz="2800" b="1" dirty="0">
              <a:solidFill>
                <a:srgbClr val="002060"/>
              </a:solidFill>
            </a:endParaRPr>
          </a:p>
          <a:p>
            <a:pPr algn="ctr">
              <a:defRPr/>
            </a:pPr>
            <a:r>
              <a:rPr lang="en-US" sz="2800" b="1" dirty="0">
                <a:solidFill>
                  <a:srgbClr val="002060"/>
                </a:solidFill>
              </a:rPr>
              <a:t>Demeanour</a:t>
            </a:r>
          </a:p>
          <a:p>
            <a:pPr algn="ctr">
              <a:defRPr/>
            </a:pPr>
            <a:endParaRPr lang="en-US" sz="2800" b="1" dirty="0">
              <a:solidFill>
                <a:srgbClr val="002060"/>
              </a:solidFill>
            </a:endParaRPr>
          </a:p>
          <a:p>
            <a:pPr algn="ctr">
              <a:defRPr/>
            </a:pPr>
            <a:r>
              <a:rPr lang="en-US" sz="2800" b="1" dirty="0">
                <a:solidFill>
                  <a:srgbClr val="002060"/>
                </a:solidFill>
              </a:rPr>
              <a:t>Condition</a:t>
            </a:r>
          </a:p>
          <a:p>
            <a:pPr algn="ctr">
              <a:defRPr/>
            </a:pPr>
            <a:endParaRPr lang="en-US" sz="2800" b="1" dirty="0">
              <a:solidFill>
                <a:srgbClr val="002060"/>
              </a:solidFill>
            </a:endParaRPr>
          </a:p>
          <a:p>
            <a:pPr algn="ctr">
              <a:defRPr/>
            </a:pPr>
            <a:r>
              <a:rPr lang="en-US" sz="2800" b="1" dirty="0">
                <a:solidFill>
                  <a:srgbClr val="002060"/>
                </a:solidFill>
              </a:rPr>
              <a:t>Comprehension</a:t>
            </a:r>
          </a:p>
          <a:p>
            <a:pPr algn="ctr">
              <a:defRPr/>
            </a:pPr>
            <a:endParaRPr lang="en-US" sz="2800" b="1" dirty="0">
              <a:solidFill>
                <a:srgbClr val="002060"/>
              </a:solidFill>
            </a:endParaRPr>
          </a:p>
          <a:p>
            <a:pPr algn="ctr">
              <a:defRPr/>
            </a:pPr>
            <a:r>
              <a:rPr lang="en-US" sz="2800" b="1" dirty="0">
                <a:solidFill>
                  <a:srgbClr val="002060"/>
                </a:solidFill>
              </a:rPr>
              <a:t>Checks</a:t>
            </a:r>
          </a:p>
          <a:p>
            <a:pPr>
              <a:defRPr/>
            </a:pPr>
            <a:endParaRPr lang="en-US" sz="2400" dirty="0">
              <a:solidFill>
                <a:srgbClr val="0000FF"/>
              </a:solidFill>
            </a:endParaRPr>
          </a:p>
        </p:txBody>
      </p:sp>
      <p:sp>
        <p:nvSpPr>
          <p:cNvPr id="6" name="TextBox 5"/>
          <p:cNvSpPr txBox="1"/>
          <p:nvPr/>
        </p:nvSpPr>
        <p:spPr>
          <a:xfrm>
            <a:off x="1136070" y="313891"/>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People</a:t>
            </a:r>
          </a:p>
        </p:txBody>
      </p:sp>
      <p:pic>
        <p:nvPicPr>
          <p:cNvPr id="2" name="Picture 1"/>
          <p:cNvPicPr>
            <a:picLocks noChangeAspect="1"/>
          </p:cNvPicPr>
          <p:nvPr/>
        </p:nvPicPr>
        <p:blipFill>
          <a:blip r:embed="rId3"/>
          <a:stretch>
            <a:fillRect/>
          </a:stretch>
        </p:blipFill>
        <p:spPr>
          <a:xfrm>
            <a:off x="8065226" y="2298779"/>
            <a:ext cx="3164098" cy="2304488"/>
          </a:xfrm>
          <a:prstGeom prst="rect">
            <a:avLst/>
          </a:prstGeom>
        </p:spPr>
      </p:pic>
      <p:pic>
        <p:nvPicPr>
          <p:cNvPr id="8" name="Picture 7"/>
          <p:cNvPicPr>
            <a:picLocks noChangeAspect="1"/>
          </p:cNvPicPr>
          <p:nvPr/>
        </p:nvPicPr>
        <p:blipFill>
          <a:blip r:embed="rId4"/>
          <a:stretch>
            <a:fillRect/>
          </a:stretch>
        </p:blipFill>
        <p:spPr>
          <a:xfrm rot="20572058">
            <a:off x="999154" y="2680507"/>
            <a:ext cx="2838450" cy="1638300"/>
          </a:xfrm>
          <a:prstGeom prst="rect">
            <a:avLst/>
          </a:prstGeom>
        </p:spPr>
      </p:pic>
    </p:spTree>
    <p:extLst>
      <p:ext uri="{BB962C8B-B14F-4D97-AF65-F5344CB8AC3E}">
        <p14:creationId xmlns:p14="http://schemas.microsoft.com/office/powerpoint/2010/main" val="200622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4251399453"/>
              </p:ext>
            </p:extLst>
          </p:nvPr>
        </p:nvGraphicFramePr>
        <p:xfrm>
          <a:off x="3791911" y="274863"/>
          <a:ext cx="7323583" cy="542015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61442" name="Regular Pentagon 3"/>
          <p:cNvSpPr>
            <a:spLocks noChangeArrowheads="1"/>
          </p:cNvSpPr>
          <p:nvPr>
            <p:custDataLst>
              <p:tags r:id="rId2"/>
            </p:custDataLst>
          </p:nvPr>
        </p:nvSpPr>
        <p:spPr bwMode="auto">
          <a:xfrm>
            <a:off x="6421243" y="2428481"/>
            <a:ext cx="1889513" cy="1371161"/>
          </a:xfrm>
          <a:prstGeom prst="pentagon">
            <a:avLst/>
          </a:prstGeom>
          <a:solidFill>
            <a:srgbClr val="FFCCFF"/>
          </a:solidFill>
          <a:ln w="9525" algn="ctr">
            <a:solidFill>
              <a:schemeClr val="tx1"/>
            </a:solidFill>
            <a:round/>
            <a:headEnd/>
            <a:tailEnd/>
          </a:ln>
        </p:spPr>
        <p:txBody>
          <a:bodyPr/>
          <a:lstStyle/>
          <a:p>
            <a:pPr algn="ctr" eaLnBrk="0" hangingPunct="0"/>
            <a:r>
              <a:rPr lang="en-GB" sz="2200" dirty="0">
                <a:latin typeface="Arial" charset="0"/>
                <a:cs typeface="Arial" charset="0"/>
              </a:rPr>
              <a:t>Police Code of Ethics</a:t>
            </a:r>
          </a:p>
        </p:txBody>
      </p:sp>
      <p:sp>
        <p:nvSpPr>
          <p:cNvPr id="61443" name="Up-Down Arrow 9"/>
          <p:cNvSpPr>
            <a:spLocks noChangeArrowheads="1"/>
          </p:cNvSpPr>
          <p:nvPr>
            <p:custDataLst>
              <p:tags r:id="rId3"/>
            </p:custDataLst>
          </p:nvPr>
        </p:nvSpPr>
        <p:spPr bwMode="auto">
          <a:xfrm>
            <a:off x="7187405" y="164465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dirty="0">
              <a:latin typeface="Times New Roman" pitchFamily="18" charset="0"/>
            </a:endParaRPr>
          </a:p>
        </p:txBody>
      </p:sp>
      <p:sp>
        <p:nvSpPr>
          <p:cNvPr id="61444" name="Up-Down Arrow 10"/>
          <p:cNvSpPr>
            <a:spLocks noChangeArrowheads="1"/>
          </p:cNvSpPr>
          <p:nvPr>
            <p:custDataLst>
              <p:tags r:id="rId4"/>
            </p:custDataLst>
          </p:nvPr>
        </p:nvSpPr>
        <p:spPr bwMode="auto">
          <a:xfrm rot="3651297">
            <a:off x="8027819" y="22255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dirty="0">
              <a:latin typeface="Times New Roman" pitchFamily="18" charset="0"/>
            </a:endParaRPr>
          </a:p>
        </p:txBody>
      </p:sp>
      <p:sp>
        <p:nvSpPr>
          <p:cNvPr id="61445" name="Up-Down Arrow 11"/>
          <p:cNvSpPr>
            <a:spLocks noChangeArrowheads="1"/>
          </p:cNvSpPr>
          <p:nvPr>
            <p:custDataLst>
              <p:tags r:id="rId5"/>
            </p:custDataLst>
          </p:nvPr>
        </p:nvSpPr>
        <p:spPr bwMode="auto">
          <a:xfrm rot="8706903">
            <a:off x="8091881" y="3814818"/>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dirty="0">
              <a:latin typeface="Times New Roman" pitchFamily="18" charset="0"/>
            </a:endParaRPr>
          </a:p>
        </p:txBody>
      </p:sp>
      <p:sp>
        <p:nvSpPr>
          <p:cNvPr id="61446" name="Up-Down Arrow 12"/>
          <p:cNvSpPr>
            <a:spLocks noChangeArrowheads="1"/>
          </p:cNvSpPr>
          <p:nvPr>
            <p:custDataLst>
              <p:tags r:id="rId6"/>
            </p:custDataLst>
          </p:nvPr>
        </p:nvSpPr>
        <p:spPr bwMode="auto">
          <a:xfrm rot="-8539186">
            <a:off x="6259006" y="38466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dirty="0">
              <a:latin typeface="Times New Roman" pitchFamily="18" charset="0"/>
            </a:endParaRPr>
          </a:p>
        </p:txBody>
      </p:sp>
      <p:sp>
        <p:nvSpPr>
          <p:cNvPr id="61447" name="Up-Down Arrow 13"/>
          <p:cNvSpPr>
            <a:spLocks noChangeArrowheads="1"/>
          </p:cNvSpPr>
          <p:nvPr>
            <p:custDataLst>
              <p:tags r:id="rId7"/>
            </p:custDataLst>
          </p:nvPr>
        </p:nvSpPr>
        <p:spPr bwMode="auto">
          <a:xfrm rot="-4063604">
            <a:off x="6514056" y="214476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dirty="0">
              <a:latin typeface="Times New Roman" pitchFamily="18" charset="0"/>
            </a:endParaRPr>
          </a:p>
        </p:txBody>
      </p:sp>
      <p:sp>
        <p:nvSpPr>
          <p:cNvPr id="10" name="TextBox 9"/>
          <p:cNvSpPr txBox="1"/>
          <p:nvPr/>
        </p:nvSpPr>
        <p:spPr>
          <a:xfrm>
            <a:off x="200408" y="260648"/>
            <a:ext cx="3591503" cy="954107"/>
          </a:xfrm>
          <a:prstGeom prst="rect">
            <a:avLst/>
          </a:prstGeom>
          <a:solidFill>
            <a:srgbClr val="002060"/>
          </a:solidFill>
        </p:spPr>
        <p:txBody>
          <a:bodyPr wrap="square" rtlCol="0">
            <a:spAutoFit/>
          </a:bodyPr>
          <a:lstStyle/>
          <a:p>
            <a:pPr algn="ctr"/>
            <a:r>
              <a:rPr lang="en-GB" sz="2800" b="1" dirty="0">
                <a:solidFill>
                  <a:schemeClr val="bg1"/>
                </a:solidFill>
              </a:rPr>
              <a:t>National Decision Model for Policing</a:t>
            </a:r>
          </a:p>
        </p:txBody>
      </p:sp>
    </p:spTree>
    <p:extLst>
      <p:ext uri="{BB962C8B-B14F-4D97-AF65-F5344CB8AC3E}">
        <p14:creationId xmlns:p14="http://schemas.microsoft.com/office/powerpoint/2010/main" val="3112422542"/>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descr="untitl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9287" y="1325526"/>
            <a:ext cx="8783782" cy="4267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36072" y="393404"/>
            <a:ext cx="9809019" cy="584775"/>
          </a:xfrm>
          <a:prstGeom prst="rect">
            <a:avLst/>
          </a:prstGeom>
          <a:solidFill>
            <a:srgbClr val="002060"/>
          </a:solidFill>
        </p:spPr>
        <p:txBody>
          <a:bodyPr wrap="square" rtlCol="0">
            <a:spAutoFit/>
          </a:bodyPr>
          <a:lstStyle/>
          <a:p>
            <a:pPr algn="ctr"/>
            <a:r>
              <a:rPr lang="en-GB" sz="3200" b="1" dirty="0">
                <a:solidFill>
                  <a:schemeClr val="bg1"/>
                </a:solidFill>
              </a:rPr>
              <a:t>Initial Actions at the Scene</a:t>
            </a:r>
          </a:p>
        </p:txBody>
      </p:sp>
    </p:spTree>
    <p:extLst>
      <p:ext uri="{BB962C8B-B14F-4D97-AF65-F5344CB8AC3E}">
        <p14:creationId xmlns:p14="http://schemas.microsoft.com/office/powerpoint/2010/main" val="2087161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R$\SWPKDIVLDSEPF\Shared\Pre-join\Images\R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3078" y="1583078"/>
            <a:ext cx="4093717" cy="381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136072" y="1432072"/>
            <a:ext cx="46412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rPr>
              <a:t>Always wear high visibility clothing</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Position Police Vehicles correctly</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Use hazard/roof lights</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Make use of cones/signs</a:t>
            </a:r>
          </a:p>
        </p:txBody>
      </p:sp>
      <p:sp>
        <p:nvSpPr>
          <p:cNvPr id="8" name="TextBox 7"/>
          <p:cNvSpPr txBox="1"/>
          <p:nvPr/>
        </p:nvSpPr>
        <p:spPr>
          <a:xfrm>
            <a:off x="1136072" y="274134"/>
            <a:ext cx="9809019" cy="584775"/>
          </a:xfrm>
          <a:prstGeom prst="rect">
            <a:avLst/>
          </a:prstGeom>
          <a:solidFill>
            <a:srgbClr val="002060"/>
          </a:solidFill>
        </p:spPr>
        <p:txBody>
          <a:bodyPr wrap="square" rtlCol="0">
            <a:spAutoFit/>
          </a:bodyPr>
          <a:lstStyle/>
          <a:p>
            <a:pPr algn="ctr"/>
            <a:r>
              <a:rPr lang="en-GB" sz="3200" b="1" dirty="0">
                <a:solidFill>
                  <a:schemeClr val="bg1"/>
                </a:solidFill>
              </a:rPr>
              <a:t>Caution</a:t>
            </a:r>
          </a:p>
        </p:txBody>
      </p:sp>
    </p:spTree>
    <p:extLst>
      <p:ext uri="{BB962C8B-B14F-4D97-AF65-F5344CB8AC3E}">
        <p14:creationId xmlns:p14="http://schemas.microsoft.com/office/powerpoint/2010/main" val="407476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6"/>
          <p:cNvSpPr>
            <a:spLocks noChangeArrowheads="1"/>
          </p:cNvSpPr>
          <p:nvPr/>
        </p:nvSpPr>
        <p:spPr bwMode="auto">
          <a:xfrm>
            <a:off x="1863865" y="1087536"/>
            <a:ext cx="8640763" cy="4608512"/>
          </a:xfrm>
          <a:prstGeom prst="rect">
            <a:avLst/>
          </a:prstGeom>
          <a:solidFill>
            <a:srgbClr val="FFFFFF"/>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a:solidFill>
                  <a:schemeClr val="bg1"/>
                </a:solidFill>
              </a:rPr>
              <a:t>100m</a:t>
            </a:r>
          </a:p>
        </p:txBody>
      </p:sp>
      <p:grpSp>
        <p:nvGrpSpPr>
          <p:cNvPr id="105482" name="Group 10"/>
          <p:cNvGrpSpPr>
            <a:grpSpLocks/>
          </p:cNvGrpSpPr>
          <p:nvPr/>
        </p:nvGrpSpPr>
        <p:grpSpPr bwMode="auto">
          <a:xfrm>
            <a:off x="2640013" y="2133601"/>
            <a:ext cx="2736850" cy="2735263"/>
            <a:chOff x="48" y="1728"/>
            <a:chExt cx="1304" cy="1863"/>
          </a:xfrm>
        </p:grpSpPr>
        <p:sp>
          <p:nvSpPr>
            <p:cNvPr id="19602" name="AutoShape 11"/>
            <p:cNvSpPr>
              <a:spLocks noChangeArrowheads="1"/>
            </p:cNvSpPr>
            <p:nvPr/>
          </p:nvSpPr>
          <p:spPr bwMode="auto">
            <a:xfrm>
              <a:off x="96" y="3120"/>
              <a:ext cx="1248" cy="192"/>
            </a:xfrm>
            <a:prstGeom prst="leftRightArrow">
              <a:avLst>
                <a:gd name="adj1" fmla="val 50000"/>
                <a:gd name="adj2" fmla="val 130000"/>
              </a:avLst>
            </a:prstGeom>
            <a:solidFill>
              <a:srgbClr val="3333CC"/>
            </a:solidFill>
            <a:ln w="9525">
              <a:solidFill>
                <a:srgbClr val="FF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603" name="Text Box 12"/>
            <p:cNvSpPr txBox="1">
              <a:spLocks noChangeArrowheads="1"/>
            </p:cNvSpPr>
            <p:nvPr/>
          </p:nvSpPr>
          <p:spPr bwMode="auto">
            <a:xfrm>
              <a:off x="336" y="3264"/>
              <a:ext cx="720" cy="327"/>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800">
                  <a:solidFill>
                    <a:schemeClr val="bg1"/>
                  </a:solidFill>
                  <a:latin typeface="Times New Roman" panose="02020603050405020304" pitchFamily="18" charset="0"/>
                </a:rPr>
                <a:t>100m</a:t>
              </a:r>
              <a:endParaRPr lang="en-GB" altLang="en-US" sz="3200">
                <a:solidFill>
                  <a:schemeClr val="bg1"/>
                </a:solidFill>
              </a:endParaRPr>
            </a:p>
          </p:txBody>
        </p:sp>
        <p:sp>
          <p:nvSpPr>
            <p:cNvPr id="19604" name="Line 13"/>
            <p:cNvSpPr>
              <a:spLocks noChangeShapeType="1"/>
            </p:cNvSpPr>
            <p:nvPr/>
          </p:nvSpPr>
          <p:spPr bwMode="auto">
            <a:xfrm flipV="1">
              <a:off x="1352" y="2336"/>
              <a:ext cx="0" cy="880"/>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19605" name="Line 14"/>
            <p:cNvSpPr>
              <a:spLocks noChangeShapeType="1"/>
            </p:cNvSpPr>
            <p:nvPr/>
          </p:nvSpPr>
          <p:spPr bwMode="auto">
            <a:xfrm flipH="1" flipV="1">
              <a:off x="48" y="1728"/>
              <a:ext cx="0" cy="1488"/>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05490" name="Group 18"/>
          <p:cNvGrpSpPr>
            <a:grpSpLocks/>
          </p:cNvGrpSpPr>
          <p:nvPr/>
        </p:nvGrpSpPr>
        <p:grpSpPr bwMode="auto">
          <a:xfrm rot="1707328">
            <a:off x="5448301" y="2636838"/>
            <a:ext cx="1393825" cy="633412"/>
            <a:chOff x="672" y="2688"/>
            <a:chExt cx="3168" cy="1447"/>
          </a:xfrm>
        </p:grpSpPr>
        <p:grpSp>
          <p:nvGrpSpPr>
            <p:cNvPr id="19568" name="Group 19"/>
            <p:cNvGrpSpPr>
              <a:grpSpLocks/>
            </p:cNvGrpSpPr>
            <p:nvPr/>
          </p:nvGrpSpPr>
          <p:grpSpPr bwMode="auto">
            <a:xfrm rot="-23704">
              <a:off x="672" y="2688"/>
              <a:ext cx="3168" cy="1447"/>
              <a:chOff x="431" y="3408"/>
              <a:chExt cx="348" cy="184"/>
            </a:xfrm>
          </p:grpSpPr>
          <p:sp>
            <p:nvSpPr>
              <p:cNvPr id="19573" name="Freeform 20"/>
              <p:cNvSpPr>
                <a:spLocks/>
              </p:cNvSpPr>
              <p:nvPr/>
            </p:nvSpPr>
            <p:spPr bwMode="auto">
              <a:xfrm rot="-5379998">
                <a:off x="375" y="3474"/>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74" name="Rectangle 21"/>
              <p:cNvSpPr>
                <a:spLocks noChangeArrowheads="1"/>
              </p:cNvSpPr>
              <p:nvPr/>
            </p:nvSpPr>
            <p:spPr bwMode="auto">
              <a:xfrm rot="-5379998">
                <a:off x="528" y="3428"/>
                <a:ext cx="164" cy="14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5" name="Rectangle 22"/>
              <p:cNvSpPr>
                <a:spLocks noChangeArrowheads="1"/>
              </p:cNvSpPr>
              <p:nvPr/>
            </p:nvSpPr>
            <p:spPr bwMode="auto">
              <a:xfrm rot="-5379998">
                <a:off x="694" y="3547"/>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6" name="Rectangle 23"/>
              <p:cNvSpPr>
                <a:spLocks noChangeArrowheads="1"/>
              </p:cNvSpPr>
              <p:nvPr/>
            </p:nvSpPr>
            <p:spPr bwMode="auto">
              <a:xfrm rot="-5379998">
                <a:off x="695" y="3392"/>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7" name="Rectangle 24"/>
              <p:cNvSpPr>
                <a:spLocks noChangeArrowheads="1"/>
              </p:cNvSpPr>
              <p:nvPr/>
            </p:nvSpPr>
            <p:spPr bwMode="auto">
              <a:xfrm rot="-5379998">
                <a:off x="496" y="3547"/>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8" name="Rectangle 25"/>
              <p:cNvSpPr>
                <a:spLocks noChangeArrowheads="1"/>
              </p:cNvSpPr>
              <p:nvPr/>
            </p:nvSpPr>
            <p:spPr bwMode="auto">
              <a:xfrm rot="-5379998">
                <a:off x="497" y="3392"/>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9" name="Freeform 26"/>
              <p:cNvSpPr>
                <a:spLocks/>
              </p:cNvSpPr>
              <p:nvPr/>
            </p:nvSpPr>
            <p:spPr bwMode="auto">
              <a:xfrm rot="-5379998">
                <a:off x="669" y="3473"/>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0" name="Freeform 27"/>
              <p:cNvSpPr>
                <a:spLocks/>
              </p:cNvSpPr>
              <p:nvPr/>
            </p:nvSpPr>
            <p:spPr bwMode="auto">
              <a:xfrm rot="-5379998">
                <a:off x="522" y="3332"/>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1" name="Freeform 28"/>
              <p:cNvSpPr>
                <a:spLocks/>
              </p:cNvSpPr>
              <p:nvPr/>
            </p:nvSpPr>
            <p:spPr bwMode="auto">
              <a:xfrm rot="-5379998">
                <a:off x="522" y="3332"/>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2" name="Freeform 29"/>
              <p:cNvSpPr>
                <a:spLocks/>
              </p:cNvSpPr>
              <p:nvPr/>
            </p:nvSpPr>
            <p:spPr bwMode="auto">
              <a:xfrm rot="-5379998">
                <a:off x="733" y="3494"/>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3" name="Freeform 30"/>
              <p:cNvSpPr>
                <a:spLocks/>
              </p:cNvSpPr>
              <p:nvPr/>
            </p:nvSpPr>
            <p:spPr bwMode="auto">
              <a:xfrm rot="-5379998">
                <a:off x="748" y="3563"/>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4" name="Freeform 31"/>
              <p:cNvSpPr>
                <a:spLocks/>
              </p:cNvSpPr>
              <p:nvPr/>
            </p:nvSpPr>
            <p:spPr bwMode="auto">
              <a:xfrm rot="-5379998">
                <a:off x="748" y="3563"/>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5" name="Freeform 32"/>
              <p:cNvSpPr>
                <a:spLocks/>
              </p:cNvSpPr>
              <p:nvPr/>
            </p:nvSpPr>
            <p:spPr bwMode="auto">
              <a:xfrm rot="-5379998">
                <a:off x="749" y="3417"/>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6" name="Freeform 33"/>
              <p:cNvSpPr>
                <a:spLocks/>
              </p:cNvSpPr>
              <p:nvPr/>
            </p:nvSpPr>
            <p:spPr bwMode="auto">
              <a:xfrm rot="-5379998">
                <a:off x="749" y="3417"/>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7" name="Freeform 34"/>
              <p:cNvSpPr>
                <a:spLocks/>
              </p:cNvSpPr>
              <p:nvPr/>
            </p:nvSpPr>
            <p:spPr bwMode="auto">
              <a:xfrm rot="-5379998">
                <a:off x="746" y="3544"/>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8" name="Freeform 35"/>
              <p:cNvSpPr>
                <a:spLocks/>
              </p:cNvSpPr>
              <p:nvPr/>
            </p:nvSpPr>
            <p:spPr bwMode="auto">
              <a:xfrm rot="-5379998">
                <a:off x="746" y="3544"/>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9" name="Freeform 36"/>
              <p:cNvSpPr>
                <a:spLocks/>
              </p:cNvSpPr>
              <p:nvPr/>
            </p:nvSpPr>
            <p:spPr bwMode="auto">
              <a:xfrm rot="-5379998">
                <a:off x="747" y="3442"/>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0" name="Freeform 37"/>
              <p:cNvSpPr>
                <a:spLocks/>
              </p:cNvSpPr>
              <p:nvPr/>
            </p:nvSpPr>
            <p:spPr bwMode="auto">
              <a:xfrm rot="-5379998">
                <a:off x="747" y="3442"/>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91" name="Rectangle 38"/>
              <p:cNvSpPr>
                <a:spLocks noChangeArrowheads="1"/>
              </p:cNvSpPr>
              <p:nvPr/>
            </p:nvSpPr>
            <p:spPr bwMode="auto">
              <a:xfrm rot="-5379998">
                <a:off x="673" y="3571"/>
                <a:ext cx="2"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2" name="Rectangle 39"/>
              <p:cNvSpPr>
                <a:spLocks noChangeArrowheads="1"/>
              </p:cNvSpPr>
              <p:nvPr/>
            </p:nvSpPr>
            <p:spPr bwMode="auto">
              <a:xfrm rot="-5379998">
                <a:off x="673" y="3417"/>
                <a:ext cx="3" cy="12"/>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3" name="Rectangle 40"/>
              <p:cNvSpPr>
                <a:spLocks noChangeArrowheads="1"/>
              </p:cNvSpPr>
              <p:nvPr/>
            </p:nvSpPr>
            <p:spPr bwMode="auto">
              <a:xfrm rot="-5379998">
                <a:off x="673" y="3417"/>
                <a:ext cx="3"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4" name="Freeform 41"/>
              <p:cNvSpPr>
                <a:spLocks/>
              </p:cNvSpPr>
              <p:nvPr/>
            </p:nvSpPr>
            <p:spPr bwMode="auto">
              <a:xfrm rot="-5379998">
                <a:off x="564" y="3461"/>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5" name="Freeform 42"/>
              <p:cNvSpPr>
                <a:spLocks/>
              </p:cNvSpPr>
              <p:nvPr/>
            </p:nvSpPr>
            <p:spPr bwMode="auto">
              <a:xfrm rot="-5379998">
                <a:off x="420" y="3464"/>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6" name="Freeform 43"/>
              <p:cNvSpPr>
                <a:spLocks/>
              </p:cNvSpPr>
              <p:nvPr/>
            </p:nvSpPr>
            <p:spPr bwMode="auto">
              <a:xfrm rot="-5379998">
                <a:off x="590" y="3522"/>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7" name="Freeform 44"/>
              <p:cNvSpPr>
                <a:spLocks/>
              </p:cNvSpPr>
              <p:nvPr/>
            </p:nvSpPr>
            <p:spPr bwMode="auto">
              <a:xfrm rot="-5379998">
                <a:off x="591" y="3395"/>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8" name="Freeform 45"/>
              <p:cNvSpPr>
                <a:spLocks/>
              </p:cNvSpPr>
              <p:nvPr/>
            </p:nvSpPr>
            <p:spPr bwMode="auto">
              <a:xfrm rot="-5379998">
                <a:off x="500" y="3388"/>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9" name="Freeform 46"/>
              <p:cNvSpPr>
                <a:spLocks/>
              </p:cNvSpPr>
              <p:nvPr/>
            </p:nvSpPr>
            <p:spPr bwMode="auto">
              <a:xfrm rot="-5379998">
                <a:off x="500" y="3515"/>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600" name="Freeform 47"/>
              <p:cNvSpPr>
                <a:spLocks/>
              </p:cNvSpPr>
              <p:nvPr/>
            </p:nvSpPr>
            <p:spPr bwMode="auto">
              <a:xfrm rot="-5379998">
                <a:off x="633" y="3576"/>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601" name="Freeform 48"/>
              <p:cNvSpPr>
                <a:spLocks/>
              </p:cNvSpPr>
              <p:nvPr/>
            </p:nvSpPr>
            <p:spPr bwMode="auto">
              <a:xfrm rot="-5379998">
                <a:off x="634" y="3412"/>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9569" name="AutoShape 49"/>
            <p:cNvSpPr>
              <a:spLocks noChangeArrowheads="1"/>
            </p:cNvSpPr>
            <p:nvPr/>
          </p:nvSpPr>
          <p:spPr bwMode="auto">
            <a:xfrm>
              <a:off x="1728" y="3024"/>
              <a:ext cx="144" cy="720"/>
            </a:xfrm>
            <a:prstGeom prst="roundRect">
              <a:avLst>
                <a:gd name="adj" fmla="val 16667"/>
              </a:avLst>
            </a:prstGeom>
            <a:solidFill>
              <a:srgbClr val="3333CC"/>
            </a:solidFill>
            <a:ln w="9525">
              <a:solidFill>
                <a:srgbClr val="3333CC"/>
              </a:solidFill>
              <a:round/>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0" name="AutoShape 50"/>
            <p:cNvSpPr>
              <a:spLocks noChangeArrowheads="1"/>
            </p:cNvSpPr>
            <p:nvPr/>
          </p:nvSpPr>
          <p:spPr bwMode="auto">
            <a:xfrm>
              <a:off x="1536" y="2688"/>
              <a:ext cx="576" cy="576"/>
            </a:xfrm>
            <a:prstGeom prst="sun">
              <a:avLst>
                <a:gd name="adj" fmla="val 25000"/>
              </a:avLst>
            </a:prstGeom>
            <a:solidFill>
              <a:srgbClr val="CCCCFF"/>
            </a:solidFill>
            <a:ln w="9525">
              <a:solidFill>
                <a:srgbClr val="3333CC"/>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1" name="AutoShape 51"/>
            <p:cNvSpPr>
              <a:spLocks noChangeArrowheads="1"/>
            </p:cNvSpPr>
            <p:nvPr/>
          </p:nvSpPr>
          <p:spPr bwMode="auto">
            <a:xfrm>
              <a:off x="1536" y="3456"/>
              <a:ext cx="576" cy="576"/>
            </a:xfrm>
            <a:prstGeom prst="sun">
              <a:avLst>
                <a:gd name="adj" fmla="val 25000"/>
              </a:avLst>
            </a:prstGeom>
            <a:solidFill>
              <a:srgbClr val="CCCCFF"/>
            </a:solidFill>
            <a:ln w="9525">
              <a:solidFill>
                <a:srgbClr val="3333CC"/>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2" name="Rectangle 52"/>
            <p:cNvSpPr>
              <a:spLocks noChangeArrowheads="1"/>
            </p:cNvSpPr>
            <p:nvPr/>
          </p:nvSpPr>
          <p:spPr bwMode="auto">
            <a:xfrm>
              <a:off x="720" y="2784"/>
              <a:ext cx="144" cy="1248"/>
            </a:xfrm>
            <a:prstGeom prst="rect">
              <a:avLst/>
            </a:prstGeom>
            <a:solidFill>
              <a:srgbClr val="FF3300"/>
            </a:solidFill>
            <a:ln w="9525">
              <a:solidFill>
                <a:srgbClr val="00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525" name="Group 53"/>
          <p:cNvGrpSpPr>
            <a:grpSpLocks/>
          </p:cNvGrpSpPr>
          <p:nvPr/>
        </p:nvGrpSpPr>
        <p:grpSpPr bwMode="auto">
          <a:xfrm>
            <a:off x="6888163" y="2492375"/>
            <a:ext cx="1223962" cy="2305050"/>
            <a:chOff x="48" y="1728"/>
            <a:chExt cx="1304" cy="1863"/>
          </a:xfrm>
        </p:grpSpPr>
        <p:sp>
          <p:nvSpPr>
            <p:cNvPr id="19564" name="AutoShape 54"/>
            <p:cNvSpPr>
              <a:spLocks noChangeArrowheads="1"/>
            </p:cNvSpPr>
            <p:nvPr/>
          </p:nvSpPr>
          <p:spPr bwMode="auto">
            <a:xfrm>
              <a:off x="96" y="3120"/>
              <a:ext cx="1248" cy="192"/>
            </a:xfrm>
            <a:prstGeom prst="leftRightArrow">
              <a:avLst>
                <a:gd name="adj1" fmla="val 50000"/>
                <a:gd name="adj2" fmla="val 130000"/>
              </a:avLst>
            </a:prstGeom>
            <a:solidFill>
              <a:srgbClr val="3333CC"/>
            </a:solidFill>
            <a:ln w="9525">
              <a:solidFill>
                <a:srgbClr val="FF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65" name="Text Box 55"/>
            <p:cNvSpPr txBox="1">
              <a:spLocks noChangeArrowheads="1"/>
            </p:cNvSpPr>
            <p:nvPr/>
          </p:nvSpPr>
          <p:spPr bwMode="auto">
            <a:xfrm>
              <a:off x="336" y="3264"/>
              <a:ext cx="720" cy="327"/>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66" name="Line 56"/>
            <p:cNvSpPr>
              <a:spLocks noChangeShapeType="1"/>
            </p:cNvSpPr>
            <p:nvPr/>
          </p:nvSpPr>
          <p:spPr bwMode="auto">
            <a:xfrm flipV="1">
              <a:off x="1352" y="2336"/>
              <a:ext cx="0" cy="880"/>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19567" name="Line 57"/>
            <p:cNvSpPr>
              <a:spLocks noChangeShapeType="1"/>
            </p:cNvSpPr>
            <p:nvPr/>
          </p:nvSpPr>
          <p:spPr bwMode="auto">
            <a:xfrm flipH="1" flipV="1">
              <a:off x="48" y="1728"/>
              <a:ext cx="0" cy="1488"/>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05530" name="Group 58"/>
          <p:cNvGrpSpPr>
            <a:grpSpLocks/>
          </p:cNvGrpSpPr>
          <p:nvPr/>
        </p:nvGrpSpPr>
        <p:grpSpPr bwMode="auto">
          <a:xfrm rot="-419635">
            <a:off x="8183563" y="2420939"/>
            <a:ext cx="2070100" cy="1284287"/>
            <a:chOff x="4080" y="1680"/>
            <a:chExt cx="616" cy="348"/>
          </a:xfrm>
        </p:grpSpPr>
        <p:grpSp>
          <p:nvGrpSpPr>
            <p:cNvPr id="19504" name="Group 59"/>
            <p:cNvGrpSpPr>
              <a:grpSpLocks/>
            </p:cNvGrpSpPr>
            <p:nvPr/>
          </p:nvGrpSpPr>
          <p:grpSpPr bwMode="auto">
            <a:xfrm rot="-585306">
              <a:off x="4080" y="1776"/>
              <a:ext cx="348" cy="184"/>
              <a:chOff x="383" y="3696"/>
              <a:chExt cx="348" cy="184"/>
            </a:xfrm>
          </p:grpSpPr>
          <p:sp>
            <p:nvSpPr>
              <p:cNvPr id="19535" name="Freeform 60"/>
              <p:cNvSpPr>
                <a:spLocks/>
              </p:cNvSpPr>
              <p:nvPr/>
            </p:nvSpPr>
            <p:spPr bwMode="auto">
              <a:xfrm rot="-5379998">
                <a:off x="327" y="3762"/>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6" name="Rectangle 61"/>
              <p:cNvSpPr>
                <a:spLocks noChangeArrowheads="1"/>
              </p:cNvSpPr>
              <p:nvPr/>
            </p:nvSpPr>
            <p:spPr bwMode="auto">
              <a:xfrm rot="-5379998">
                <a:off x="480" y="3716"/>
                <a:ext cx="164" cy="14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7" name="Rectangle 62"/>
              <p:cNvSpPr>
                <a:spLocks noChangeArrowheads="1"/>
              </p:cNvSpPr>
              <p:nvPr/>
            </p:nvSpPr>
            <p:spPr bwMode="auto">
              <a:xfrm rot="-5379998">
                <a:off x="646" y="3835"/>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8" name="Rectangle 63"/>
              <p:cNvSpPr>
                <a:spLocks noChangeArrowheads="1"/>
              </p:cNvSpPr>
              <p:nvPr/>
            </p:nvSpPr>
            <p:spPr bwMode="auto">
              <a:xfrm rot="-5379998">
                <a:off x="647" y="3680"/>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9" name="Rectangle 64"/>
              <p:cNvSpPr>
                <a:spLocks noChangeArrowheads="1"/>
              </p:cNvSpPr>
              <p:nvPr/>
            </p:nvSpPr>
            <p:spPr bwMode="auto">
              <a:xfrm rot="-5379998">
                <a:off x="448" y="3835"/>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40" name="Rectangle 65"/>
              <p:cNvSpPr>
                <a:spLocks noChangeArrowheads="1"/>
              </p:cNvSpPr>
              <p:nvPr/>
            </p:nvSpPr>
            <p:spPr bwMode="auto">
              <a:xfrm rot="-5379998">
                <a:off x="449" y="3680"/>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41" name="Freeform 66"/>
              <p:cNvSpPr>
                <a:spLocks/>
              </p:cNvSpPr>
              <p:nvPr/>
            </p:nvSpPr>
            <p:spPr bwMode="auto">
              <a:xfrm rot="-5379998">
                <a:off x="621" y="3761"/>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2" name="Freeform 67"/>
              <p:cNvSpPr>
                <a:spLocks/>
              </p:cNvSpPr>
              <p:nvPr/>
            </p:nvSpPr>
            <p:spPr bwMode="auto">
              <a:xfrm rot="-5379998">
                <a:off x="474"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3" name="Freeform 68"/>
              <p:cNvSpPr>
                <a:spLocks/>
              </p:cNvSpPr>
              <p:nvPr/>
            </p:nvSpPr>
            <p:spPr bwMode="auto">
              <a:xfrm rot="-5379998">
                <a:off x="474"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4" name="Freeform 69"/>
              <p:cNvSpPr>
                <a:spLocks/>
              </p:cNvSpPr>
              <p:nvPr/>
            </p:nvSpPr>
            <p:spPr bwMode="auto">
              <a:xfrm rot="-5379998">
                <a:off x="685" y="3782"/>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5" name="Freeform 70"/>
              <p:cNvSpPr>
                <a:spLocks/>
              </p:cNvSpPr>
              <p:nvPr/>
            </p:nvSpPr>
            <p:spPr bwMode="auto">
              <a:xfrm rot="-5379998">
                <a:off x="700"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6" name="Freeform 71"/>
              <p:cNvSpPr>
                <a:spLocks/>
              </p:cNvSpPr>
              <p:nvPr/>
            </p:nvSpPr>
            <p:spPr bwMode="auto">
              <a:xfrm rot="-5379998">
                <a:off x="700"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7" name="Freeform 72"/>
              <p:cNvSpPr>
                <a:spLocks/>
              </p:cNvSpPr>
              <p:nvPr/>
            </p:nvSpPr>
            <p:spPr bwMode="auto">
              <a:xfrm rot="-5379998">
                <a:off x="701"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8" name="Freeform 73"/>
              <p:cNvSpPr>
                <a:spLocks/>
              </p:cNvSpPr>
              <p:nvPr/>
            </p:nvSpPr>
            <p:spPr bwMode="auto">
              <a:xfrm rot="-5379998">
                <a:off x="701"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9" name="Freeform 74"/>
              <p:cNvSpPr>
                <a:spLocks/>
              </p:cNvSpPr>
              <p:nvPr/>
            </p:nvSpPr>
            <p:spPr bwMode="auto">
              <a:xfrm rot="-5379998">
                <a:off x="698"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0" name="Freeform 75"/>
              <p:cNvSpPr>
                <a:spLocks/>
              </p:cNvSpPr>
              <p:nvPr/>
            </p:nvSpPr>
            <p:spPr bwMode="auto">
              <a:xfrm rot="-5379998">
                <a:off x="698"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51" name="Freeform 76"/>
              <p:cNvSpPr>
                <a:spLocks/>
              </p:cNvSpPr>
              <p:nvPr/>
            </p:nvSpPr>
            <p:spPr bwMode="auto">
              <a:xfrm rot="-5379998">
                <a:off x="699"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2" name="Freeform 77"/>
              <p:cNvSpPr>
                <a:spLocks/>
              </p:cNvSpPr>
              <p:nvPr/>
            </p:nvSpPr>
            <p:spPr bwMode="auto">
              <a:xfrm rot="-5379998">
                <a:off x="699"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53" name="Rectangle 78"/>
              <p:cNvSpPr>
                <a:spLocks noChangeArrowheads="1"/>
              </p:cNvSpPr>
              <p:nvPr/>
            </p:nvSpPr>
            <p:spPr bwMode="auto">
              <a:xfrm rot="-5379998">
                <a:off x="625" y="3859"/>
                <a:ext cx="2"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4" name="Rectangle 79"/>
              <p:cNvSpPr>
                <a:spLocks noChangeArrowheads="1"/>
              </p:cNvSpPr>
              <p:nvPr/>
            </p:nvSpPr>
            <p:spPr bwMode="auto">
              <a:xfrm rot="-5379998">
                <a:off x="625" y="3705"/>
                <a:ext cx="3" cy="12"/>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5" name="Rectangle 80"/>
              <p:cNvSpPr>
                <a:spLocks noChangeArrowheads="1"/>
              </p:cNvSpPr>
              <p:nvPr/>
            </p:nvSpPr>
            <p:spPr bwMode="auto">
              <a:xfrm rot="-5379998">
                <a:off x="625" y="3705"/>
                <a:ext cx="3"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6" name="Freeform 81"/>
              <p:cNvSpPr>
                <a:spLocks/>
              </p:cNvSpPr>
              <p:nvPr/>
            </p:nvSpPr>
            <p:spPr bwMode="auto">
              <a:xfrm rot="-5379998">
                <a:off x="516" y="3749"/>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7" name="Freeform 82"/>
              <p:cNvSpPr>
                <a:spLocks/>
              </p:cNvSpPr>
              <p:nvPr/>
            </p:nvSpPr>
            <p:spPr bwMode="auto">
              <a:xfrm rot="-5379998">
                <a:off x="372" y="3752"/>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8" name="Freeform 83"/>
              <p:cNvSpPr>
                <a:spLocks/>
              </p:cNvSpPr>
              <p:nvPr/>
            </p:nvSpPr>
            <p:spPr bwMode="auto">
              <a:xfrm rot="-5379998">
                <a:off x="542" y="3810"/>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9" name="Freeform 84"/>
              <p:cNvSpPr>
                <a:spLocks/>
              </p:cNvSpPr>
              <p:nvPr/>
            </p:nvSpPr>
            <p:spPr bwMode="auto">
              <a:xfrm rot="-5379998">
                <a:off x="543" y="3683"/>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0" name="Freeform 85"/>
              <p:cNvSpPr>
                <a:spLocks/>
              </p:cNvSpPr>
              <p:nvPr/>
            </p:nvSpPr>
            <p:spPr bwMode="auto">
              <a:xfrm rot="-5379998">
                <a:off x="452" y="3676"/>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1" name="Freeform 86"/>
              <p:cNvSpPr>
                <a:spLocks/>
              </p:cNvSpPr>
              <p:nvPr/>
            </p:nvSpPr>
            <p:spPr bwMode="auto">
              <a:xfrm rot="-5379998">
                <a:off x="452" y="3803"/>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2" name="Freeform 87"/>
              <p:cNvSpPr>
                <a:spLocks/>
              </p:cNvSpPr>
              <p:nvPr/>
            </p:nvSpPr>
            <p:spPr bwMode="auto">
              <a:xfrm rot="-5379998">
                <a:off x="585" y="3864"/>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3" name="Freeform 88"/>
              <p:cNvSpPr>
                <a:spLocks/>
              </p:cNvSpPr>
              <p:nvPr/>
            </p:nvSpPr>
            <p:spPr bwMode="auto">
              <a:xfrm rot="-5379998">
                <a:off x="586" y="3700"/>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9505" name="Group 89"/>
            <p:cNvGrpSpPr>
              <a:grpSpLocks/>
            </p:cNvGrpSpPr>
            <p:nvPr/>
          </p:nvGrpSpPr>
          <p:grpSpPr bwMode="auto">
            <a:xfrm rot="3762778">
              <a:off x="4430" y="1762"/>
              <a:ext cx="348" cy="184"/>
              <a:chOff x="1679" y="3696"/>
              <a:chExt cx="348" cy="184"/>
            </a:xfrm>
          </p:grpSpPr>
          <p:sp>
            <p:nvSpPr>
              <p:cNvPr id="19506" name="Freeform 90"/>
              <p:cNvSpPr>
                <a:spLocks/>
              </p:cNvSpPr>
              <p:nvPr/>
            </p:nvSpPr>
            <p:spPr bwMode="auto">
              <a:xfrm rot="-5379998">
                <a:off x="1623" y="3762"/>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07" name="AutoShape 91"/>
              <p:cNvSpPr>
                <a:spLocks noChangeArrowheads="1"/>
              </p:cNvSpPr>
              <p:nvPr/>
            </p:nvSpPr>
            <p:spPr bwMode="auto">
              <a:xfrm rot="-5379998">
                <a:off x="1776" y="3716"/>
                <a:ext cx="164" cy="145"/>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8" name="AutoShape 92"/>
              <p:cNvSpPr>
                <a:spLocks noChangeArrowheads="1"/>
              </p:cNvSpPr>
              <p:nvPr/>
            </p:nvSpPr>
            <p:spPr bwMode="auto">
              <a:xfrm rot="-5379998">
                <a:off x="1942" y="3835"/>
                <a:ext cx="14" cy="61"/>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9" name="AutoShape 93"/>
              <p:cNvSpPr>
                <a:spLocks noChangeArrowheads="1"/>
              </p:cNvSpPr>
              <p:nvPr/>
            </p:nvSpPr>
            <p:spPr bwMode="auto">
              <a:xfrm rot="-5379998">
                <a:off x="1943" y="3680"/>
                <a:ext cx="14" cy="61"/>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0" name="AutoShape 94"/>
              <p:cNvSpPr>
                <a:spLocks noChangeArrowheads="1"/>
              </p:cNvSpPr>
              <p:nvPr/>
            </p:nvSpPr>
            <p:spPr bwMode="auto">
              <a:xfrm rot="-5379998">
                <a:off x="1744" y="3835"/>
                <a:ext cx="14" cy="60"/>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1" name="AutoShape 95"/>
              <p:cNvSpPr>
                <a:spLocks noChangeArrowheads="1"/>
              </p:cNvSpPr>
              <p:nvPr/>
            </p:nvSpPr>
            <p:spPr bwMode="auto">
              <a:xfrm rot="-5379998">
                <a:off x="1745" y="3680"/>
                <a:ext cx="14" cy="60"/>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2" name="Freeform 96"/>
              <p:cNvSpPr>
                <a:spLocks/>
              </p:cNvSpPr>
              <p:nvPr/>
            </p:nvSpPr>
            <p:spPr bwMode="auto">
              <a:xfrm rot="-5379998">
                <a:off x="1917" y="3761"/>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3" name="Freeform 97"/>
              <p:cNvSpPr>
                <a:spLocks/>
              </p:cNvSpPr>
              <p:nvPr/>
            </p:nvSpPr>
            <p:spPr bwMode="auto">
              <a:xfrm rot="-5379998">
                <a:off x="1770"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4" name="Freeform 98"/>
              <p:cNvSpPr>
                <a:spLocks/>
              </p:cNvSpPr>
              <p:nvPr/>
            </p:nvSpPr>
            <p:spPr bwMode="auto">
              <a:xfrm rot="-5379998">
                <a:off x="1770"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15" name="Freeform 99"/>
              <p:cNvSpPr>
                <a:spLocks/>
              </p:cNvSpPr>
              <p:nvPr/>
            </p:nvSpPr>
            <p:spPr bwMode="auto">
              <a:xfrm rot="-5379998">
                <a:off x="1981" y="3782"/>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6" name="Freeform 100"/>
              <p:cNvSpPr>
                <a:spLocks/>
              </p:cNvSpPr>
              <p:nvPr/>
            </p:nvSpPr>
            <p:spPr bwMode="auto">
              <a:xfrm rot="-5379998">
                <a:off x="1996"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7" name="Freeform 101"/>
              <p:cNvSpPr>
                <a:spLocks/>
              </p:cNvSpPr>
              <p:nvPr/>
            </p:nvSpPr>
            <p:spPr bwMode="auto">
              <a:xfrm rot="-5379998">
                <a:off x="1996"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18" name="Freeform 102"/>
              <p:cNvSpPr>
                <a:spLocks/>
              </p:cNvSpPr>
              <p:nvPr/>
            </p:nvSpPr>
            <p:spPr bwMode="auto">
              <a:xfrm rot="-5379998">
                <a:off x="1997"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9" name="Freeform 103"/>
              <p:cNvSpPr>
                <a:spLocks/>
              </p:cNvSpPr>
              <p:nvPr/>
            </p:nvSpPr>
            <p:spPr bwMode="auto">
              <a:xfrm rot="-5379998">
                <a:off x="1997"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0" name="Freeform 104"/>
              <p:cNvSpPr>
                <a:spLocks/>
              </p:cNvSpPr>
              <p:nvPr/>
            </p:nvSpPr>
            <p:spPr bwMode="auto">
              <a:xfrm rot="-5379998">
                <a:off x="1994"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1" name="Freeform 105"/>
              <p:cNvSpPr>
                <a:spLocks/>
              </p:cNvSpPr>
              <p:nvPr/>
            </p:nvSpPr>
            <p:spPr bwMode="auto">
              <a:xfrm rot="-5379998">
                <a:off x="1994"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2" name="Freeform 106"/>
              <p:cNvSpPr>
                <a:spLocks/>
              </p:cNvSpPr>
              <p:nvPr/>
            </p:nvSpPr>
            <p:spPr bwMode="auto">
              <a:xfrm rot="-5379998">
                <a:off x="1995"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3" name="Freeform 107"/>
              <p:cNvSpPr>
                <a:spLocks/>
              </p:cNvSpPr>
              <p:nvPr/>
            </p:nvSpPr>
            <p:spPr bwMode="auto">
              <a:xfrm rot="-5379998">
                <a:off x="1995"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4" name="AutoShape 108"/>
              <p:cNvSpPr>
                <a:spLocks noChangeArrowheads="1"/>
              </p:cNvSpPr>
              <p:nvPr/>
            </p:nvSpPr>
            <p:spPr bwMode="auto">
              <a:xfrm rot="-5379998">
                <a:off x="1921" y="3859"/>
                <a:ext cx="2" cy="12"/>
              </a:xfrm>
              <a:prstGeom prst="flowChartMagneticDrum">
                <a:avLst/>
              </a:pr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5" name="AutoShape 109"/>
              <p:cNvSpPr>
                <a:spLocks noChangeArrowheads="1"/>
              </p:cNvSpPr>
              <p:nvPr/>
            </p:nvSpPr>
            <p:spPr bwMode="auto">
              <a:xfrm rot="-5379998">
                <a:off x="1921" y="3705"/>
                <a:ext cx="3" cy="12"/>
              </a:xfrm>
              <a:prstGeom prst="flowChartMagneticDrum">
                <a:avLst/>
              </a:pr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6" name="AutoShape 110"/>
              <p:cNvSpPr>
                <a:spLocks noChangeArrowheads="1"/>
              </p:cNvSpPr>
              <p:nvPr/>
            </p:nvSpPr>
            <p:spPr bwMode="auto">
              <a:xfrm rot="-5379998">
                <a:off x="1921" y="3705"/>
                <a:ext cx="3" cy="12"/>
              </a:xfrm>
              <a:prstGeom prst="flowChartMagneticDrum">
                <a:avLst/>
              </a:pr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7" name="Freeform 111"/>
              <p:cNvSpPr>
                <a:spLocks/>
              </p:cNvSpPr>
              <p:nvPr/>
            </p:nvSpPr>
            <p:spPr bwMode="auto">
              <a:xfrm rot="-5379998">
                <a:off x="1812" y="3749"/>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8" name="Freeform 112"/>
              <p:cNvSpPr>
                <a:spLocks/>
              </p:cNvSpPr>
              <p:nvPr/>
            </p:nvSpPr>
            <p:spPr bwMode="auto">
              <a:xfrm rot="-5379998">
                <a:off x="1668" y="3752"/>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9" name="Freeform 113"/>
              <p:cNvSpPr>
                <a:spLocks/>
              </p:cNvSpPr>
              <p:nvPr/>
            </p:nvSpPr>
            <p:spPr bwMode="auto">
              <a:xfrm rot="-5379998">
                <a:off x="1838" y="3810"/>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0" name="Freeform 114"/>
              <p:cNvSpPr>
                <a:spLocks/>
              </p:cNvSpPr>
              <p:nvPr/>
            </p:nvSpPr>
            <p:spPr bwMode="auto">
              <a:xfrm rot="-5379998">
                <a:off x="1839" y="3683"/>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1" name="Freeform 115"/>
              <p:cNvSpPr>
                <a:spLocks/>
              </p:cNvSpPr>
              <p:nvPr/>
            </p:nvSpPr>
            <p:spPr bwMode="auto">
              <a:xfrm rot="-5379998">
                <a:off x="1748" y="3676"/>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2" name="Freeform 116"/>
              <p:cNvSpPr>
                <a:spLocks/>
              </p:cNvSpPr>
              <p:nvPr/>
            </p:nvSpPr>
            <p:spPr bwMode="auto">
              <a:xfrm rot="-5379998">
                <a:off x="1748" y="3803"/>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3" name="Freeform 117"/>
              <p:cNvSpPr>
                <a:spLocks/>
              </p:cNvSpPr>
              <p:nvPr/>
            </p:nvSpPr>
            <p:spPr bwMode="auto">
              <a:xfrm rot="-5379998">
                <a:off x="1881" y="3864"/>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4" name="Freeform 118"/>
              <p:cNvSpPr>
                <a:spLocks/>
              </p:cNvSpPr>
              <p:nvPr/>
            </p:nvSpPr>
            <p:spPr bwMode="auto">
              <a:xfrm rot="-5379998">
                <a:off x="1882" y="3700"/>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05591" name="Group 119"/>
          <p:cNvGrpSpPr>
            <a:grpSpLocks/>
          </p:cNvGrpSpPr>
          <p:nvPr/>
        </p:nvGrpSpPr>
        <p:grpSpPr bwMode="auto">
          <a:xfrm>
            <a:off x="2711450" y="2133601"/>
            <a:ext cx="223838" cy="227013"/>
            <a:chOff x="4840" y="1620"/>
            <a:chExt cx="2520" cy="4680"/>
          </a:xfrm>
        </p:grpSpPr>
        <p:sp>
          <p:nvSpPr>
            <p:cNvPr id="19501" name="AutoShape 12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2" name="AutoShape 12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503" name="Rectangle 12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599" name="Group 127"/>
          <p:cNvGrpSpPr>
            <a:grpSpLocks/>
          </p:cNvGrpSpPr>
          <p:nvPr/>
        </p:nvGrpSpPr>
        <p:grpSpPr bwMode="auto">
          <a:xfrm>
            <a:off x="3216275" y="2420938"/>
            <a:ext cx="223838" cy="227012"/>
            <a:chOff x="4840" y="1620"/>
            <a:chExt cx="2520" cy="4680"/>
          </a:xfrm>
        </p:grpSpPr>
        <p:sp>
          <p:nvSpPr>
            <p:cNvPr id="19498" name="AutoShape 128"/>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9" name="AutoShape 129"/>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500" name="Rectangle 130"/>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03" name="Group 131"/>
          <p:cNvGrpSpPr>
            <a:grpSpLocks/>
          </p:cNvGrpSpPr>
          <p:nvPr/>
        </p:nvGrpSpPr>
        <p:grpSpPr bwMode="auto">
          <a:xfrm>
            <a:off x="3792539" y="2781301"/>
            <a:ext cx="223837" cy="227013"/>
            <a:chOff x="4840" y="1620"/>
            <a:chExt cx="2520" cy="4680"/>
          </a:xfrm>
        </p:grpSpPr>
        <p:sp>
          <p:nvSpPr>
            <p:cNvPr id="19495" name="AutoShape 132"/>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6" name="AutoShape 133"/>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7" name="Rectangle 134"/>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07" name="Group 135"/>
          <p:cNvGrpSpPr>
            <a:grpSpLocks/>
          </p:cNvGrpSpPr>
          <p:nvPr/>
        </p:nvGrpSpPr>
        <p:grpSpPr bwMode="auto">
          <a:xfrm>
            <a:off x="4367214" y="3141663"/>
            <a:ext cx="223837" cy="227012"/>
            <a:chOff x="4840" y="1620"/>
            <a:chExt cx="2520" cy="4680"/>
          </a:xfrm>
        </p:grpSpPr>
        <p:sp>
          <p:nvSpPr>
            <p:cNvPr id="19492" name="AutoShape 136"/>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3" name="AutoShape 137"/>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4" name="Rectangle 138"/>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11" name="Group 139"/>
          <p:cNvGrpSpPr>
            <a:grpSpLocks/>
          </p:cNvGrpSpPr>
          <p:nvPr/>
        </p:nvGrpSpPr>
        <p:grpSpPr bwMode="auto">
          <a:xfrm>
            <a:off x="5016500" y="3429001"/>
            <a:ext cx="223838" cy="227013"/>
            <a:chOff x="4840" y="1620"/>
            <a:chExt cx="2520" cy="4680"/>
          </a:xfrm>
        </p:grpSpPr>
        <p:sp>
          <p:nvSpPr>
            <p:cNvPr id="19489" name="AutoShape 14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0" name="AutoShape 14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1" name="Rectangle 14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sp>
        <p:nvSpPr>
          <p:cNvPr id="19470" name="Line 143"/>
          <p:cNvSpPr>
            <a:spLocks noChangeShapeType="1"/>
          </p:cNvSpPr>
          <p:nvPr/>
        </p:nvSpPr>
        <p:spPr bwMode="auto">
          <a:xfrm>
            <a:off x="2135189" y="2060576"/>
            <a:ext cx="7672387" cy="3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1" name="Line 144"/>
          <p:cNvSpPr>
            <a:spLocks noChangeShapeType="1"/>
          </p:cNvSpPr>
          <p:nvPr/>
        </p:nvSpPr>
        <p:spPr bwMode="auto">
          <a:xfrm>
            <a:off x="2135189" y="5229226"/>
            <a:ext cx="7672387" cy="3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2" name="Line 145"/>
          <p:cNvSpPr>
            <a:spLocks noChangeShapeType="1"/>
          </p:cNvSpPr>
          <p:nvPr/>
        </p:nvSpPr>
        <p:spPr bwMode="auto">
          <a:xfrm flipH="1">
            <a:off x="1847850" y="3716338"/>
            <a:ext cx="8313738" cy="4762"/>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73" name="Text Box 146"/>
          <p:cNvSpPr txBox="1">
            <a:spLocks noChangeArrowheads="1"/>
          </p:cNvSpPr>
          <p:nvPr/>
        </p:nvSpPr>
        <p:spPr bwMode="auto">
          <a:xfrm>
            <a:off x="4008438" y="4797425"/>
            <a:ext cx="10080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GB" altLang="en-US" sz="1400">
                <a:solidFill>
                  <a:schemeClr val="bg1"/>
                </a:solidFill>
              </a:rPr>
              <a:t>100m</a:t>
            </a:r>
          </a:p>
        </p:txBody>
      </p:sp>
      <p:sp>
        <p:nvSpPr>
          <p:cNvPr id="105621" name="Text Box 149"/>
          <p:cNvSpPr txBox="1">
            <a:spLocks noChangeArrowheads="1"/>
          </p:cNvSpPr>
          <p:nvPr/>
        </p:nvSpPr>
        <p:spPr bwMode="auto">
          <a:xfrm>
            <a:off x="3792538" y="4437063"/>
            <a:ext cx="863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GB" altLang="en-US" sz="1400">
                <a:solidFill>
                  <a:schemeClr val="tx1"/>
                </a:solidFill>
              </a:rPr>
              <a:t>100m</a:t>
            </a:r>
          </a:p>
        </p:txBody>
      </p:sp>
      <p:sp>
        <p:nvSpPr>
          <p:cNvPr id="105622" name="Text Box 150"/>
          <p:cNvSpPr txBox="1">
            <a:spLocks noChangeArrowheads="1"/>
          </p:cNvSpPr>
          <p:nvPr/>
        </p:nvSpPr>
        <p:spPr bwMode="auto">
          <a:xfrm>
            <a:off x="7104063" y="4508500"/>
            <a:ext cx="863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50000"/>
              </a:spcBef>
              <a:buFontTx/>
              <a:buNone/>
            </a:pPr>
            <a:r>
              <a:rPr lang="en-GB" altLang="en-US" sz="1400">
                <a:solidFill>
                  <a:schemeClr val="tx1"/>
                </a:solidFill>
              </a:rPr>
              <a:t>50m</a:t>
            </a:r>
          </a:p>
        </p:txBody>
      </p:sp>
      <p:grpSp>
        <p:nvGrpSpPr>
          <p:cNvPr id="105623" name="Group 151"/>
          <p:cNvGrpSpPr>
            <a:grpSpLocks/>
          </p:cNvGrpSpPr>
          <p:nvPr/>
        </p:nvGrpSpPr>
        <p:grpSpPr bwMode="auto">
          <a:xfrm>
            <a:off x="6816725" y="3500438"/>
            <a:ext cx="223838" cy="227012"/>
            <a:chOff x="4840" y="1620"/>
            <a:chExt cx="2520" cy="4680"/>
          </a:xfrm>
        </p:grpSpPr>
        <p:sp>
          <p:nvSpPr>
            <p:cNvPr id="19486" name="AutoShape 152"/>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7" name="AutoShape 153"/>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8" name="Rectangle 154"/>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31" name="Group 159"/>
          <p:cNvGrpSpPr>
            <a:grpSpLocks/>
          </p:cNvGrpSpPr>
          <p:nvPr/>
        </p:nvGrpSpPr>
        <p:grpSpPr bwMode="auto">
          <a:xfrm>
            <a:off x="7240589" y="3500438"/>
            <a:ext cx="223837" cy="227012"/>
            <a:chOff x="4840" y="1620"/>
            <a:chExt cx="2520" cy="4680"/>
          </a:xfrm>
        </p:grpSpPr>
        <p:sp>
          <p:nvSpPr>
            <p:cNvPr id="19483" name="AutoShape 16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4" name="AutoShape 16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5" name="Rectangle 16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35" name="Group 163"/>
          <p:cNvGrpSpPr>
            <a:grpSpLocks/>
          </p:cNvGrpSpPr>
          <p:nvPr/>
        </p:nvGrpSpPr>
        <p:grpSpPr bwMode="auto">
          <a:xfrm>
            <a:off x="7600950" y="3500438"/>
            <a:ext cx="223838" cy="227012"/>
            <a:chOff x="4840" y="1620"/>
            <a:chExt cx="2520" cy="4680"/>
          </a:xfrm>
        </p:grpSpPr>
        <p:sp>
          <p:nvSpPr>
            <p:cNvPr id="19480" name="AutoShape 164"/>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1" name="AutoShape 165"/>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2" name="Rectangle 166"/>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6974" y="2119369"/>
            <a:ext cx="476316" cy="362001"/>
          </a:xfrm>
          <a:prstGeom prst="rect">
            <a:avLst/>
          </a:prstGeom>
        </p:spPr>
      </p:pic>
      <p:sp>
        <p:nvSpPr>
          <p:cNvPr id="149" name="TextBox 148"/>
          <p:cNvSpPr txBox="1"/>
          <p:nvPr/>
        </p:nvSpPr>
        <p:spPr>
          <a:xfrm>
            <a:off x="1099189" y="379504"/>
            <a:ext cx="9809019" cy="584775"/>
          </a:xfrm>
          <a:prstGeom prst="rect">
            <a:avLst/>
          </a:prstGeom>
          <a:solidFill>
            <a:srgbClr val="002060"/>
          </a:solidFill>
        </p:spPr>
        <p:txBody>
          <a:bodyPr wrap="square" rtlCol="0">
            <a:spAutoFit/>
          </a:bodyPr>
          <a:lstStyle/>
          <a:p>
            <a:pPr algn="ctr"/>
            <a:r>
              <a:rPr lang="en-GB" sz="3200" b="1" dirty="0">
                <a:solidFill>
                  <a:schemeClr val="bg1"/>
                </a:solidFill>
              </a:rPr>
              <a:t>Caution: Making the Scene Safe</a:t>
            </a:r>
          </a:p>
        </p:txBody>
      </p:sp>
    </p:spTree>
    <p:extLst>
      <p:ext uri="{BB962C8B-B14F-4D97-AF65-F5344CB8AC3E}">
        <p14:creationId xmlns:p14="http://schemas.microsoft.com/office/powerpoint/2010/main" val="970781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553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549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552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562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562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563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0563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0559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0559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0560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105607"/>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056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0548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056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621" grpId="0"/>
      <p:bldP spid="10562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R$\SWPKDIVLDSEPF\Shared\Pre-join\Images\RTA.jpg"/>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Effect>
                      <a14:saturation sat="66000"/>
                    </a14:imgEffect>
                    <a14:imgEffect>
                      <a14:brightnessContrast bright="27000" contrast="22000"/>
                    </a14:imgEffect>
                  </a14:imgLayer>
                </a14:imgProps>
              </a:ext>
              <a:ext uri="{28A0092B-C50C-407E-A947-70E740481C1C}">
                <a14:useLocalDpi xmlns:a14="http://schemas.microsoft.com/office/drawing/2010/main" val="0"/>
              </a:ext>
            </a:extLst>
          </a:blip>
          <a:srcRect/>
          <a:stretch>
            <a:fillRect/>
          </a:stretch>
        </p:blipFill>
        <p:spPr bwMode="auto">
          <a:xfrm>
            <a:off x="1849746" y="1098684"/>
            <a:ext cx="8492339" cy="4660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2401516" y="1752327"/>
            <a:ext cx="794073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a:spcBef>
                <a:spcPct val="0"/>
              </a:spcBef>
            </a:pPr>
            <a:r>
              <a:rPr lang="en-GB" altLang="en-US" sz="3200" dirty="0">
                <a:solidFill>
                  <a:srgbClr val="002060"/>
                </a:solidFill>
                <a:latin typeface="+mn-lt"/>
              </a:rPr>
              <a:t>Position Police Vehicles correctly</a:t>
            </a:r>
          </a:p>
          <a:p>
            <a:pPr marL="571500" indent="-571500">
              <a:spcBef>
                <a:spcPct val="0"/>
              </a:spcBef>
            </a:pPr>
            <a:endParaRPr lang="en-GB" altLang="en-US" sz="3200" dirty="0">
              <a:solidFill>
                <a:srgbClr val="002060"/>
              </a:solidFill>
              <a:latin typeface="+mn-lt"/>
            </a:endParaRPr>
          </a:p>
          <a:p>
            <a:pPr marL="571500" indent="-571500">
              <a:spcBef>
                <a:spcPct val="0"/>
              </a:spcBef>
            </a:pPr>
            <a:endParaRPr lang="en-GB" altLang="en-US" sz="3200" dirty="0">
              <a:solidFill>
                <a:srgbClr val="002060"/>
              </a:solidFill>
              <a:latin typeface="+mn-lt"/>
            </a:endParaRPr>
          </a:p>
          <a:p>
            <a:pPr marL="571500" indent="-571500">
              <a:spcBef>
                <a:spcPct val="0"/>
              </a:spcBef>
            </a:pPr>
            <a:r>
              <a:rPr lang="en-GB" altLang="en-US" sz="3200" dirty="0">
                <a:solidFill>
                  <a:srgbClr val="002060"/>
                </a:solidFill>
                <a:latin typeface="+mn-lt"/>
              </a:rPr>
              <a:t>Make use of cones/signs/cordons</a:t>
            </a:r>
          </a:p>
          <a:p>
            <a:pPr marL="571500" indent="-571500">
              <a:spcBef>
                <a:spcPct val="0"/>
              </a:spcBef>
            </a:pPr>
            <a:endParaRPr lang="en-GB" altLang="en-US" sz="3200" dirty="0">
              <a:solidFill>
                <a:srgbClr val="002060"/>
              </a:solidFill>
              <a:latin typeface="+mn-lt"/>
            </a:endParaRPr>
          </a:p>
          <a:p>
            <a:pPr marL="571500" indent="-571500">
              <a:spcBef>
                <a:spcPct val="0"/>
              </a:spcBef>
            </a:pPr>
            <a:endParaRPr lang="en-GB" altLang="en-US" sz="3200" dirty="0">
              <a:solidFill>
                <a:srgbClr val="002060"/>
              </a:solidFill>
              <a:latin typeface="+mn-lt"/>
            </a:endParaRPr>
          </a:p>
          <a:p>
            <a:pPr marL="571500" indent="-571500">
              <a:spcBef>
                <a:spcPct val="0"/>
              </a:spcBef>
            </a:pPr>
            <a:r>
              <a:rPr lang="en-GB" altLang="en-US" sz="3200" dirty="0">
                <a:solidFill>
                  <a:srgbClr val="002060"/>
                </a:solidFill>
                <a:latin typeface="+mn-lt"/>
              </a:rPr>
              <a:t>Control access to and from the scene</a:t>
            </a:r>
          </a:p>
        </p:txBody>
      </p:sp>
      <p:sp>
        <p:nvSpPr>
          <p:cNvPr id="5" name="TextBox 4"/>
          <p:cNvSpPr txBox="1"/>
          <p:nvPr/>
        </p:nvSpPr>
        <p:spPr>
          <a:xfrm>
            <a:off x="1136072" y="341142"/>
            <a:ext cx="9809019" cy="584775"/>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p:txBody>
      </p:sp>
    </p:spTree>
    <p:extLst>
      <p:ext uri="{BB962C8B-B14F-4D97-AF65-F5344CB8AC3E}">
        <p14:creationId xmlns:p14="http://schemas.microsoft.com/office/powerpoint/2010/main" val="229819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l="20457"/>
          <a:stretch/>
        </p:blipFill>
        <p:spPr>
          <a:xfrm>
            <a:off x="1449304" y="960222"/>
            <a:ext cx="9182552" cy="5025308"/>
          </a:xfrm>
          <a:prstGeom prst="rect">
            <a:avLst/>
          </a:prstGeom>
          <a:ln>
            <a:noFill/>
          </a:ln>
          <a:effectLst>
            <a:softEdge rad="635000"/>
          </a:effectLst>
        </p:spPr>
      </p:pic>
      <p:sp>
        <p:nvSpPr>
          <p:cNvPr id="8" name="TextBox 7"/>
          <p:cNvSpPr txBox="1"/>
          <p:nvPr>
            <p:custDataLst>
              <p:tags r:id="rId2"/>
            </p:custDataLst>
          </p:nvPr>
        </p:nvSpPr>
        <p:spPr>
          <a:xfrm>
            <a:off x="3794805" y="2882189"/>
            <a:ext cx="4491551" cy="769441"/>
          </a:xfrm>
          <a:prstGeom prst="rect">
            <a:avLst/>
          </a:prstGeom>
          <a:noFill/>
        </p:spPr>
        <p:txBody>
          <a:bodyPr wrap="none" rtlCol="0">
            <a:spAutoFit/>
          </a:bodyPr>
          <a:lstStyle/>
          <a:p>
            <a:pPr algn="ctr" eaLnBrk="1" hangingPunct="1"/>
            <a:r>
              <a:rPr lang="en-GB" sz="4400" b="1" dirty="0">
                <a:solidFill>
                  <a:srgbClr val="FFFF00"/>
                </a:solidFill>
                <a:effectLst>
                  <a:outerShdw blurRad="38100" dist="38100" dir="2700000" algn="tl">
                    <a:srgbClr val="000000">
                      <a:alpha val="43137"/>
                    </a:srgbClr>
                  </a:outerShdw>
                </a:effectLst>
                <a:ea typeface="ＭＳ Ｐゴシック" pitchFamily="-112" charset="-128"/>
              </a:rPr>
              <a:t>‘The Golden Hour’</a:t>
            </a:r>
          </a:p>
        </p:txBody>
      </p:sp>
      <p:sp>
        <p:nvSpPr>
          <p:cNvPr id="6" name="TextBox 5"/>
          <p:cNvSpPr txBox="1"/>
          <p:nvPr/>
        </p:nvSpPr>
        <p:spPr>
          <a:xfrm>
            <a:off x="1136070" y="255901"/>
            <a:ext cx="9809019" cy="584775"/>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p:txBody>
      </p:sp>
    </p:spTree>
    <p:extLst>
      <p:ext uri="{BB962C8B-B14F-4D97-AF65-F5344CB8AC3E}">
        <p14:creationId xmlns:p14="http://schemas.microsoft.com/office/powerpoint/2010/main" val="24340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l="20457"/>
          <a:stretch/>
        </p:blipFill>
        <p:spPr>
          <a:xfrm>
            <a:off x="8213216" y="1538255"/>
            <a:ext cx="3382654" cy="4295778"/>
          </a:xfrm>
          <a:prstGeom prst="rect">
            <a:avLst/>
          </a:prstGeom>
          <a:ln>
            <a:noFill/>
          </a:ln>
          <a:effectLst>
            <a:softEdge rad="635000"/>
          </a:effectLst>
        </p:spPr>
      </p:pic>
      <p:sp>
        <p:nvSpPr>
          <p:cNvPr id="2" name="TextBox 1"/>
          <p:cNvSpPr txBox="1"/>
          <p:nvPr/>
        </p:nvSpPr>
        <p:spPr>
          <a:xfrm>
            <a:off x="1255223" y="1700985"/>
            <a:ext cx="310896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002060"/>
                </a:solidFill>
              </a:rPr>
              <a:t>Victims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Scenes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Suspects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Witnesses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Log</a:t>
            </a:r>
          </a:p>
        </p:txBody>
      </p:sp>
      <p:sp>
        <p:nvSpPr>
          <p:cNvPr id="6" name="TextBox 5"/>
          <p:cNvSpPr txBox="1"/>
          <p:nvPr/>
        </p:nvSpPr>
        <p:spPr>
          <a:xfrm>
            <a:off x="3770546" y="1700985"/>
            <a:ext cx="4288933"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002060"/>
                </a:solidFill>
              </a:rPr>
              <a:t>Family/Community</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Physical evidence</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Intelligence</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Prevent contamination</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Lines of responsibility</a:t>
            </a:r>
          </a:p>
        </p:txBody>
      </p:sp>
      <p:sp>
        <p:nvSpPr>
          <p:cNvPr id="9" name="TextBox 8"/>
          <p:cNvSpPr txBox="1"/>
          <p:nvPr/>
        </p:nvSpPr>
        <p:spPr>
          <a:xfrm>
            <a:off x="1255223" y="175196"/>
            <a:ext cx="9809019" cy="1077218"/>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a:p>
            <a:pPr algn="ctr"/>
            <a:r>
              <a:rPr lang="en-GB" sz="3200" b="1" dirty="0">
                <a:solidFill>
                  <a:srgbClr val="FFFF00"/>
                </a:solidFill>
              </a:rPr>
              <a:t>‘The Golden Hour Principles’</a:t>
            </a:r>
          </a:p>
        </p:txBody>
      </p:sp>
    </p:spTree>
    <p:extLst>
      <p:ext uri="{BB962C8B-B14F-4D97-AF65-F5344CB8AC3E}">
        <p14:creationId xmlns:p14="http://schemas.microsoft.com/office/powerpoint/2010/main" val="141433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fade">
                                      <p:cBhvr>
                                        <p:cTn id="27" dur="500"/>
                                        <p:tgtEl>
                                          <p:spTgt spid="2">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500"/>
                                        <p:tgtEl>
                                          <p:spTgt spid="6">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8" end="8"/>
                                            </p:txEl>
                                          </p:spTgt>
                                        </p:tgtEl>
                                        <p:attrNameLst>
                                          <p:attrName>style.visibility</p:attrName>
                                        </p:attrNameLst>
                                      </p:cBhvr>
                                      <p:to>
                                        <p:strVal val="visible"/>
                                      </p:to>
                                    </p:set>
                                    <p:animEffect transition="in" filter="fade">
                                      <p:cBhvr>
                                        <p:cTn id="52"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320001" y="1243531"/>
            <a:ext cx="49672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C</a:t>
            </a:r>
            <a:r>
              <a:rPr lang="en-GB" altLang="en-US" sz="3200" dirty="0">
                <a:solidFill>
                  <a:schemeClr val="tx1"/>
                </a:solidFill>
                <a:latin typeface="+mn-lt"/>
              </a:rPr>
              <a:t> </a:t>
            </a:r>
            <a:r>
              <a:rPr lang="en-GB" altLang="en-US" sz="3200" b="1" dirty="0">
                <a:solidFill>
                  <a:srgbClr val="002060"/>
                </a:solidFill>
                <a:latin typeface="+mn-lt"/>
              </a:rPr>
              <a:t>- Casualties</a:t>
            </a:r>
          </a:p>
        </p:txBody>
      </p:sp>
      <p:sp>
        <p:nvSpPr>
          <p:cNvPr id="9" name="TextBox 8"/>
          <p:cNvSpPr txBox="1">
            <a:spLocks noChangeArrowheads="1"/>
          </p:cNvSpPr>
          <p:nvPr/>
        </p:nvSpPr>
        <p:spPr bwMode="auto">
          <a:xfrm>
            <a:off x="2320001" y="2843097"/>
            <a:ext cx="4968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O</a:t>
            </a:r>
            <a:r>
              <a:rPr lang="en-GB" altLang="en-US" sz="3200" dirty="0">
                <a:solidFill>
                  <a:schemeClr val="tx1"/>
                </a:solidFill>
                <a:latin typeface="+mn-lt"/>
              </a:rPr>
              <a:t> </a:t>
            </a:r>
            <a:r>
              <a:rPr lang="en-GB" altLang="en-US" sz="3200" b="1" dirty="0">
                <a:solidFill>
                  <a:srgbClr val="002060"/>
                </a:solidFill>
                <a:latin typeface="+mn-lt"/>
              </a:rPr>
              <a:t>- Obstruction</a:t>
            </a:r>
          </a:p>
        </p:txBody>
      </p:sp>
      <p:sp>
        <p:nvSpPr>
          <p:cNvPr id="10" name="TextBox 9"/>
          <p:cNvSpPr txBox="1">
            <a:spLocks noChangeArrowheads="1"/>
          </p:cNvSpPr>
          <p:nvPr/>
        </p:nvSpPr>
        <p:spPr bwMode="auto">
          <a:xfrm>
            <a:off x="2320000" y="4681942"/>
            <a:ext cx="49672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W</a:t>
            </a:r>
            <a:r>
              <a:rPr lang="en-GB" altLang="en-US" sz="3200" dirty="0">
                <a:solidFill>
                  <a:schemeClr val="tx1"/>
                </a:solidFill>
                <a:latin typeface="+mn-lt"/>
              </a:rPr>
              <a:t> </a:t>
            </a:r>
            <a:r>
              <a:rPr lang="en-GB" altLang="en-US" sz="3200" b="1" dirty="0">
                <a:solidFill>
                  <a:srgbClr val="002060"/>
                </a:solidFill>
                <a:latin typeface="+mn-lt"/>
              </a:rPr>
              <a:t>- Witnesses</a:t>
            </a:r>
          </a:p>
        </p:txBody>
      </p:sp>
      <p:pic>
        <p:nvPicPr>
          <p:cNvPr id="11" name="Picture 7" descr="road traffic accident compensation clai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6337" y="1124357"/>
            <a:ext cx="2305050" cy="1170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descr="\\Client\G$\CKP Images\Traffic\Obstructi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6337" y="2528601"/>
            <a:ext cx="2286000" cy="1336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Client\G$\Roger Images\Images\Photos\Dscf006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06337" y="4363290"/>
            <a:ext cx="2447925" cy="1345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1136072" y="228740"/>
            <a:ext cx="9809019" cy="646331"/>
          </a:xfrm>
          <a:prstGeom prst="rect">
            <a:avLst/>
          </a:prstGeom>
          <a:solidFill>
            <a:srgbClr val="002060"/>
          </a:solidFill>
        </p:spPr>
        <p:txBody>
          <a:bodyPr wrap="square" rtlCol="0">
            <a:spAutoFit/>
          </a:bodyPr>
          <a:lstStyle/>
          <a:p>
            <a:pPr algn="ctr"/>
            <a:r>
              <a:rPr lang="en-GB" sz="3600" b="1" dirty="0">
                <a:solidFill>
                  <a:schemeClr val="bg1"/>
                </a:solidFill>
              </a:rPr>
              <a:t>Examine</a:t>
            </a:r>
          </a:p>
        </p:txBody>
      </p:sp>
    </p:spTree>
    <p:extLst>
      <p:ext uri="{BB962C8B-B14F-4D97-AF65-F5344CB8AC3E}">
        <p14:creationId xmlns:p14="http://schemas.microsoft.com/office/powerpoint/2010/main" val="292510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Client\G$\Roger Images\Images\DSC_0119.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78557" y="793615"/>
            <a:ext cx="9234885" cy="5061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5"/>
          <p:cNvSpPr txBox="1">
            <a:spLocks noChangeArrowheads="1"/>
          </p:cNvSpPr>
          <p:nvPr/>
        </p:nvSpPr>
        <p:spPr bwMode="auto">
          <a:xfrm>
            <a:off x="2176107" y="1003313"/>
            <a:ext cx="718806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rPr>
              <a:t>How many?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What are their injuries?</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Are all casualties visible?</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Has anyone left the scene?</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Provide First Aid</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Casualties</a:t>
            </a:r>
          </a:p>
        </p:txBody>
      </p:sp>
    </p:spTree>
    <p:extLst>
      <p:ext uri="{BB962C8B-B14F-4D97-AF65-F5344CB8AC3E}">
        <p14:creationId xmlns:p14="http://schemas.microsoft.com/office/powerpoint/2010/main" val="103504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Roger Images\Images\DSC_0045.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66000"/>
                    </a14:imgEffect>
                    <a14:imgEffect>
                      <a14:brightnessContrast bright="-14000" contrast="-6000"/>
                    </a14:imgEffect>
                  </a14:imgLayer>
                </a14:imgProps>
              </a:ext>
              <a:ext uri="{28A0092B-C50C-407E-A947-70E740481C1C}">
                <a14:useLocalDpi xmlns:a14="http://schemas.microsoft.com/office/drawing/2010/main" val="0"/>
              </a:ext>
            </a:extLst>
          </a:blip>
          <a:srcRect/>
          <a:stretch>
            <a:fillRect/>
          </a:stretch>
        </p:blipFill>
        <p:spPr bwMode="auto">
          <a:xfrm>
            <a:off x="1310155" y="854205"/>
            <a:ext cx="9223733" cy="498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2795929" y="994148"/>
            <a:ext cx="6489299"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dirty="0">
                <a:solidFill>
                  <a:schemeClr val="tx1"/>
                </a:solidFill>
                <a:latin typeface="+mn-lt"/>
              </a:rPr>
              <a:t>Ambulance</a:t>
            </a:r>
          </a:p>
          <a:p>
            <a:pPr marL="457200" indent="-457200">
              <a:spcBef>
                <a:spcPct val="0"/>
              </a:spcBef>
            </a:pPr>
            <a:endParaRPr lang="en-GB" altLang="en-US" sz="2800" dirty="0">
              <a:solidFill>
                <a:schemeClr val="tx1"/>
              </a:solidFill>
              <a:latin typeface="+mn-lt"/>
            </a:endParaRPr>
          </a:p>
          <a:p>
            <a:pPr marL="457200" indent="-457200">
              <a:spcBef>
                <a:spcPct val="0"/>
              </a:spcBef>
            </a:pPr>
            <a:r>
              <a:rPr lang="en-GB" altLang="en-US" sz="2800" dirty="0">
                <a:solidFill>
                  <a:schemeClr val="tx1"/>
                </a:solidFill>
                <a:latin typeface="+mn-lt"/>
              </a:rPr>
              <a:t>Fire &amp; Rescue</a:t>
            </a:r>
          </a:p>
          <a:p>
            <a:pPr marL="457200" indent="-457200">
              <a:spcBef>
                <a:spcPct val="0"/>
              </a:spcBef>
            </a:pPr>
            <a:endParaRPr lang="en-GB" altLang="en-US" sz="2800" dirty="0">
              <a:solidFill>
                <a:schemeClr val="tx1"/>
              </a:solidFill>
              <a:latin typeface="+mn-lt"/>
            </a:endParaRPr>
          </a:p>
          <a:p>
            <a:pPr marL="457200" indent="-457200">
              <a:spcBef>
                <a:spcPct val="0"/>
              </a:spcBef>
            </a:pPr>
            <a:r>
              <a:rPr lang="en-GB" altLang="en-US" sz="2800" dirty="0">
                <a:solidFill>
                  <a:schemeClr val="tx1"/>
                </a:solidFill>
                <a:latin typeface="+mn-lt"/>
              </a:rPr>
              <a:t>Highways Agency</a:t>
            </a:r>
          </a:p>
          <a:p>
            <a:pPr marL="457200" indent="-457200">
              <a:spcBef>
                <a:spcPct val="0"/>
              </a:spcBef>
            </a:pPr>
            <a:endParaRPr lang="en-GB" altLang="en-US" sz="2800" dirty="0">
              <a:solidFill>
                <a:schemeClr val="tx1"/>
              </a:solidFill>
              <a:latin typeface="+mn-lt"/>
            </a:endParaRPr>
          </a:p>
          <a:p>
            <a:pPr marL="457200" indent="-457200">
              <a:spcBef>
                <a:spcPct val="0"/>
              </a:spcBef>
            </a:pPr>
            <a:r>
              <a:rPr lang="en-GB" altLang="en-US" sz="2800" dirty="0">
                <a:solidFill>
                  <a:schemeClr val="tx1"/>
                </a:solidFill>
                <a:latin typeface="+mn-lt"/>
              </a:rPr>
              <a:t>Serious Collision Investigation Unit</a:t>
            </a:r>
          </a:p>
          <a:p>
            <a:pPr marL="457200" indent="-457200">
              <a:spcBef>
                <a:spcPct val="0"/>
              </a:spcBef>
            </a:pPr>
            <a:endParaRPr lang="en-GB" altLang="en-US" sz="2800" dirty="0">
              <a:solidFill>
                <a:schemeClr val="tx1"/>
              </a:solidFill>
              <a:latin typeface="+mn-lt"/>
            </a:endParaRPr>
          </a:p>
          <a:p>
            <a:pPr marL="457200" indent="-457200">
              <a:spcBef>
                <a:spcPct val="0"/>
              </a:spcBef>
            </a:pPr>
            <a:r>
              <a:rPr lang="en-GB" altLang="en-US" sz="2800" dirty="0">
                <a:solidFill>
                  <a:schemeClr val="tx1"/>
                </a:solidFill>
                <a:latin typeface="+mn-lt"/>
              </a:rPr>
              <a:t>Vehicle Recovery Agencies</a:t>
            </a:r>
          </a:p>
          <a:p>
            <a:pPr marL="457200" indent="-457200">
              <a:spcBef>
                <a:spcPct val="0"/>
              </a:spcBef>
            </a:pPr>
            <a:endParaRPr lang="en-GB" altLang="en-US" sz="2800" dirty="0">
              <a:solidFill>
                <a:schemeClr val="tx1"/>
              </a:solidFill>
              <a:latin typeface="+mn-lt"/>
            </a:endParaRPr>
          </a:p>
          <a:p>
            <a:pPr marL="457200" indent="-457200">
              <a:spcBef>
                <a:spcPct val="0"/>
              </a:spcBef>
            </a:pPr>
            <a:r>
              <a:rPr lang="en-GB" altLang="en-US" sz="2800" dirty="0">
                <a:solidFill>
                  <a:schemeClr val="tx1"/>
                </a:solidFill>
                <a:latin typeface="+mn-lt"/>
              </a:rPr>
              <a:t>Media</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Ambulance &amp; other specialist assistance</a:t>
            </a:r>
          </a:p>
        </p:txBody>
      </p:sp>
    </p:spTree>
    <p:extLst>
      <p:ext uri="{BB962C8B-B14F-4D97-AF65-F5344CB8AC3E}">
        <p14:creationId xmlns:p14="http://schemas.microsoft.com/office/powerpoint/2010/main" val="75331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ient\G$\CKP Images\Traffic\Obstruction.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593747" y="837854"/>
            <a:ext cx="8653598" cy="4741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a:spLocks noChangeArrowheads="1"/>
          </p:cNvSpPr>
          <p:nvPr/>
        </p:nvSpPr>
        <p:spPr bwMode="auto">
          <a:xfrm>
            <a:off x="1410392" y="1319710"/>
            <a:ext cx="90203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dirty="0">
                <a:solidFill>
                  <a:srgbClr val="002060"/>
                </a:solidFill>
                <a:latin typeface="+mn-lt"/>
              </a:rPr>
              <a:t>Is there a danger requiring immediate action?</a:t>
            </a:r>
          </a:p>
          <a:p>
            <a:pPr marL="457200" indent="-457200">
              <a:spcBef>
                <a:spcPct val="0"/>
              </a:spcBef>
            </a:pPr>
            <a:endParaRPr lang="en-GB" altLang="en-US" sz="2800" dirty="0">
              <a:solidFill>
                <a:srgbClr val="002060"/>
              </a:solidFill>
              <a:latin typeface="+mn-lt"/>
            </a:endParaRP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Is there an obstruction to traffic?</a:t>
            </a:r>
          </a:p>
          <a:p>
            <a:pPr marL="457200" indent="-457200">
              <a:spcBef>
                <a:spcPct val="0"/>
              </a:spcBef>
            </a:pPr>
            <a:endParaRPr lang="en-GB" altLang="en-US" sz="2800" dirty="0">
              <a:solidFill>
                <a:srgbClr val="002060"/>
              </a:solidFill>
              <a:latin typeface="+mn-lt"/>
            </a:endParaRP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Is it serious enough to require immediate action?</a:t>
            </a:r>
          </a:p>
        </p:txBody>
      </p:sp>
      <p:sp>
        <p:nvSpPr>
          <p:cNvPr id="6" name="TextBox 5"/>
          <p:cNvSpPr txBox="1"/>
          <p:nvPr/>
        </p:nvSpPr>
        <p:spPr>
          <a:xfrm>
            <a:off x="1410392" y="253079"/>
            <a:ext cx="9809019" cy="584775"/>
          </a:xfrm>
          <a:prstGeom prst="rect">
            <a:avLst/>
          </a:prstGeom>
          <a:solidFill>
            <a:srgbClr val="002060"/>
          </a:solidFill>
        </p:spPr>
        <p:txBody>
          <a:bodyPr wrap="square" rtlCol="0">
            <a:spAutoFit/>
          </a:bodyPr>
          <a:lstStyle/>
          <a:p>
            <a:pPr algn="ctr"/>
            <a:r>
              <a:rPr lang="en-GB" sz="3200" b="1" dirty="0">
                <a:solidFill>
                  <a:schemeClr val="bg1"/>
                </a:solidFill>
              </a:rPr>
              <a:t>Remove (the obstruction)</a:t>
            </a:r>
          </a:p>
        </p:txBody>
      </p:sp>
    </p:spTree>
    <p:extLst>
      <p:ext uri="{BB962C8B-B14F-4D97-AF65-F5344CB8AC3E}">
        <p14:creationId xmlns:p14="http://schemas.microsoft.com/office/powerpoint/2010/main" val="29030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5135" y="890613"/>
            <a:ext cx="8770892" cy="4860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1755918" y="2997825"/>
            <a:ext cx="85693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002060"/>
                </a:solidFill>
                <a:latin typeface="+mn-lt"/>
              </a:rPr>
              <a:t>Dealing with victims, witnesses &amp; suspects</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a:t>
            </a:r>
          </a:p>
        </p:txBody>
      </p:sp>
    </p:spTree>
    <p:extLst>
      <p:ext uri="{BB962C8B-B14F-4D97-AF65-F5344CB8AC3E}">
        <p14:creationId xmlns:p14="http://schemas.microsoft.com/office/powerpoint/2010/main" val="198890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65780" y="983646"/>
            <a:ext cx="8897829" cy="4890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637250" y="1994840"/>
            <a:ext cx="8626359"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dirty="0">
                <a:solidFill>
                  <a:srgbClr val="002060"/>
                </a:solidFill>
                <a:latin typeface="+mn-lt"/>
              </a:rPr>
              <a:t>Do not lose witnesses from the scene if possible</a:t>
            </a:r>
          </a:p>
          <a:p>
            <a:pPr algn="ctr" eaLnBrk="1" hangingPunct="1">
              <a:spcBef>
                <a:spcPct val="0"/>
              </a:spcBef>
              <a:buFontTx/>
              <a:buNone/>
            </a:pPr>
            <a:endParaRPr lang="en-GB" altLang="en-US" sz="3600" dirty="0">
              <a:solidFill>
                <a:srgbClr val="002060"/>
              </a:solidFill>
              <a:latin typeface="+mn-lt"/>
            </a:endParaRPr>
          </a:p>
          <a:p>
            <a:pPr algn="ctr" eaLnBrk="1" hangingPunct="1">
              <a:spcBef>
                <a:spcPct val="0"/>
              </a:spcBef>
              <a:buFontTx/>
              <a:buNone/>
            </a:pPr>
            <a:endParaRPr lang="en-GB" altLang="en-US" sz="3600" dirty="0">
              <a:solidFill>
                <a:srgbClr val="002060"/>
              </a:solidFill>
              <a:latin typeface="+mn-lt"/>
            </a:endParaRPr>
          </a:p>
          <a:p>
            <a:pPr algn="ctr" eaLnBrk="1" hangingPunct="1">
              <a:spcBef>
                <a:spcPct val="0"/>
              </a:spcBef>
              <a:buFontTx/>
              <a:buNone/>
            </a:pPr>
            <a:r>
              <a:rPr lang="en-GB" altLang="en-US" sz="3600" dirty="0">
                <a:solidFill>
                  <a:srgbClr val="002060"/>
                </a:solidFill>
                <a:latin typeface="+mn-lt"/>
              </a:rPr>
              <a:t>Ascertain identity of any witnesses</a:t>
            </a:r>
          </a:p>
          <a:p>
            <a:pPr eaLnBrk="1" hangingPunct="1">
              <a:spcBef>
                <a:spcPct val="0"/>
              </a:spcBef>
              <a:buFontTx/>
              <a:buNone/>
            </a:pPr>
            <a:endParaRPr lang="en-GB" altLang="en-US" sz="2800" dirty="0">
              <a:solidFill>
                <a:srgbClr val="0000FF"/>
              </a:solidFill>
              <a:latin typeface="+mn-lt"/>
            </a:endParaRPr>
          </a:p>
        </p:txBody>
      </p:sp>
      <p:sp>
        <p:nvSpPr>
          <p:cNvPr id="6" name="TextBox 5"/>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Witnesses</a:t>
            </a:r>
          </a:p>
        </p:txBody>
      </p:sp>
    </p:spTree>
    <p:extLst>
      <p:ext uri="{BB962C8B-B14F-4D97-AF65-F5344CB8AC3E}">
        <p14:creationId xmlns:p14="http://schemas.microsoft.com/office/powerpoint/2010/main" val="212122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21896" y="959847"/>
            <a:ext cx="8910824" cy="4938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2365433" y="1811527"/>
            <a:ext cx="7350295"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dirty="0">
                <a:solidFill>
                  <a:srgbClr val="002060"/>
                </a:solidFill>
                <a:latin typeface="+mn-lt"/>
              </a:rPr>
              <a:t>Identify victims as soon as possible</a:t>
            </a:r>
          </a:p>
          <a:p>
            <a:pPr eaLnBrk="1" hangingPunct="1">
              <a:spcBef>
                <a:spcPct val="0"/>
              </a:spcBef>
              <a:buFontTx/>
              <a:buNone/>
            </a:pPr>
            <a:endParaRPr lang="en-GB" altLang="en-US" sz="3600" dirty="0">
              <a:solidFill>
                <a:srgbClr val="002060"/>
              </a:solidFill>
              <a:latin typeface="+mn-lt"/>
            </a:endParaRPr>
          </a:p>
          <a:p>
            <a:pPr eaLnBrk="1" hangingPunct="1">
              <a:spcBef>
                <a:spcPct val="0"/>
              </a:spcBef>
              <a:buFontTx/>
              <a:buNone/>
            </a:pPr>
            <a:endParaRPr lang="en-GB" altLang="en-US" sz="3600" dirty="0">
              <a:solidFill>
                <a:srgbClr val="002060"/>
              </a:solidFill>
              <a:latin typeface="+mn-lt"/>
            </a:endParaRPr>
          </a:p>
          <a:p>
            <a:pPr eaLnBrk="1" hangingPunct="1">
              <a:spcBef>
                <a:spcPct val="0"/>
              </a:spcBef>
              <a:buFontTx/>
              <a:buNone/>
            </a:pPr>
            <a:r>
              <a:rPr lang="en-GB" altLang="en-US" sz="3600" dirty="0">
                <a:solidFill>
                  <a:srgbClr val="002060"/>
                </a:solidFill>
                <a:latin typeface="+mn-lt"/>
              </a:rPr>
              <a:t>Obtain details (name, address etc.)</a:t>
            </a:r>
          </a:p>
          <a:p>
            <a:pPr eaLnBrk="1" hangingPunct="1">
              <a:spcBef>
                <a:spcPct val="0"/>
              </a:spcBef>
              <a:buFontTx/>
              <a:buNone/>
            </a:pPr>
            <a:endParaRPr lang="en-GB" altLang="en-US" sz="3200" dirty="0">
              <a:solidFill>
                <a:srgbClr val="0000FF"/>
              </a:solidFill>
              <a:latin typeface="+mn-lt"/>
            </a:endParaRP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Victims</a:t>
            </a:r>
          </a:p>
        </p:txBody>
      </p:sp>
    </p:spTree>
    <p:extLst>
      <p:ext uri="{BB962C8B-B14F-4D97-AF65-F5344CB8AC3E}">
        <p14:creationId xmlns:p14="http://schemas.microsoft.com/office/powerpoint/2010/main" val="419981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2090" y="867456"/>
            <a:ext cx="8935155" cy="48582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392020" y="2149892"/>
            <a:ext cx="878522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rPr>
              <a:t>Suspects/vehicles are potential sources of evidence</a:t>
            </a:r>
          </a:p>
          <a:p>
            <a:pPr algn="ctr" eaLnBrk="1" hangingPunct="1">
              <a:spcBef>
                <a:spcPct val="0"/>
              </a:spcBef>
              <a:buFontTx/>
              <a:buNone/>
            </a:pPr>
            <a:endParaRPr lang="en-GB" altLang="en-US" sz="3200" dirty="0">
              <a:solidFill>
                <a:srgbClr val="002060"/>
              </a:solidFill>
              <a:latin typeface="+mn-lt"/>
            </a:endParaRPr>
          </a:p>
          <a:p>
            <a:pPr algn="ctr" eaLnBrk="1" hangingPunct="1">
              <a:spcBef>
                <a:spcPct val="0"/>
              </a:spcBef>
              <a:buFontTx/>
              <a:buNone/>
            </a:pPr>
            <a:endParaRPr lang="en-GB" altLang="en-US" sz="3200" dirty="0">
              <a:solidFill>
                <a:srgbClr val="002060"/>
              </a:solidFill>
              <a:latin typeface="+mn-lt"/>
            </a:endParaRPr>
          </a:p>
          <a:p>
            <a:pPr algn="ctr" eaLnBrk="1" hangingPunct="1">
              <a:spcBef>
                <a:spcPct val="0"/>
              </a:spcBef>
              <a:buFontTx/>
              <a:buNone/>
            </a:pPr>
            <a:r>
              <a:rPr lang="en-GB" altLang="en-US" sz="3200" dirty="0">
                <a:solidFill>
                  <a:srgbClr val="002060"/>
                </a:solidFill>
                <a:latin typeface="+mn-lt"/>
              </a:rPr>
              <a:t>Suspects should be cautioned prior to being questioned about the incident</a:t>
            </a:r>
          </a:p>
          <a:p>
            <a:pPr eaLnBrk="1" hangingPunct="1">
              <a:spcBef>
                <a:spcPct val="0"/>
              </a:spcBef>
              <a:buFontTx/>
              <a:buNone/>
            </a:pPr>
            <a:endParaRPr lang="en-GB" altLang="en-US" sz="3200" dirty="0">
              <a:solidFill>
                <a:schemeClr val="tx1"/>
              </a:solidFill>
            </a:endParaRPr>
          </a:p>
        </p:txBody>
      </p:sp>
      <p:sp>
        <p:nvSpPr>
          <p:cNvPr id="6" name="TextBox 5"/>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Suspects</a:t>
            </a:r>
          </a:p>
        </p:txBody>
      </p:sp>
    </p:spTree>
    <p:extLst>
      <p:ext uri="{BB962C8B-B14F-4D97-AF65-F5344CB8AC3E}">
        <p14:creationId xmlns:p14="http://schemas.microsoft.com/office/powerpoint/2010/main" val="1224800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Client\G$\Roger Images\Images\Adam - Image Bank\Image Bank\Leadership\Leadership3.JPG"/>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41902" y="843656"/>
            <a:ext cx="8899378" cy="4797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custDataLst>
              <p:tags r:id="rId1"/>
            </p:custDataLst>
          </p:nvPr>
        </p:nvSpPr>
        <p:spPr bwMode="auto">
          <a:xfrm>
            <a:off x="2505030" y="1145294"/>
            <a:ext cx="708495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457200" indent="-457200" eaLnBrk="1" hangingPunct="1">
              <a:spcBef>
                <a:spcPct val="0"/>
              </a:spcBef>
            </a:pPr>
            <a:endParaRPr lang="en-GB" altLang="en-US" sz="3200" dirty="0">
              <a:solidFill>
                <a:srgbClr val="0033CC"/>
              </a:solidFill>
              <a:effectLst>
                <a:outerShdw blurRad="38100" dist="38100" dir="2700000" algn="tl">
                  <a:srgbClr val="000000">
                    <a:alpha val="43137"/>
                  </a:srgbClr>
                </a:outerShdw>
              </a:effectLst>
            </a:endParaRPr>
          </a:p>
          <a:p>
            <a:pPr marL="571500" indent="-571500" eaLnBrk="1" hangingPunct="1">
              <a:spcBef>
                <a:spcPct val="0"/>
              </a:spcBef>
            </a:pPr>
            <a:r>
              <a:rPr lang="en-GB" altLang="en-US" sz="3200" dirty="0">
                <a:solidFill>
                  <a:srgbClr val="002060"/>
                </a:solidFill>
                <a:latin typeface="+mn-lt"/>
              </a:rPr>
              <a:t>Examine and review information</a:t>
            </a: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r>
              <a:rPr lang="en-GB" altLang="en-US" sz="3200" dirty="0">
                <a:solidFill>
                  <a:srgbClr val="002060"/>
                </a:solidFill>
                <a:latin typeface="+mn-lt"/>
              </a:rPr>
              <a:t>Assess and evaluate actions</a:t>
            </a: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r>
              <a:rPr lang="en-GB" altLang="en-US" sz="3200" dirty="0">
                <a:solidFill>
                  <a:srgbClr val="002060"/>
                </a:solidFill>
                <a:latin typeface="+mn-lt"/>
              </a:rPr>
              <a:t>Health, Safety &amp; Welfare</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Post Incident De-brief</a:t>
            </a:r>
          </a:p>
        </p:txBody>
      </p:sp>
    </p:spTree>
    <p:extLst>
      <p:ext uri="{BB962C8B-B14F-4D97-AF65-F5344CB8AC3E}">
        <p14:creationId xmlns:p14="http://schemas.microsoft.com/office/powerpoint/2010/main" val="219450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fade">
                                      <p:cBhvr>
                                        <p:cTn id="7" dur="500"/>
                                        <p:tgtEl>
                                          <p:spTgt spid="1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4" end="4"/>
                                            </p:txEl>
                                          </p:spTgt>
                                        </p:tgtEl>
                                        <p:attrNameLst>
                                          <p:attrName>style.visibility</p:attrName>
                                        </p:attrNameLst>
                                      </p:cBhvr>
                                      <p:to>
                                        <p:strVal val="visible"/>
                                      </p:to>
                                    </p:set>
                                    <p:animEffect transition="in" filter="fade">
                                      <p:cBhvr>
                                        <p:cTn id="12" dur="500"/>
                                        <p:tgtEl>
                                          <p:spTgt spid="1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7" end="7"/>
                                            </p:txEl>
                                          </p:spTgt>
                                        </p:tgtEl>
                                        <p:attrNameLst>
                                          <p:attrName>style.visibility</p:attrName>
                                        </p:attrNameLst>
                                      </p:cBhvr>
                                      <p:to>
                                        <p:strVal val="visible"/>
                                      </p:to>
                                    </p:set>
                                    <p:animEffect transition="in" filter="fade">
                                      <p:cBhvr>
                                        <p:cTn id="17" dur="500"/>
                                        <p:tgtEl>
                                          <p:spTgt spid="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193774" y="872280"/>
            <a:ext cx="6175840" cy="4504503"/>
          </a:xfrm>
          <a:prstGeom prst="rect">
            <a:avLst/>
          </a:prstGeom>
        </p:spPr>
      </p:pic>
    </p:spTree>
    <p:extLst>
      <p:ext uri="{BB962C8B-B14F-4D97-AF65-F5344CB8AC3E}">
        <p14:creationId xmlns:p14="http://schemas.microsoft.com/office/powerpoint/2010/main" val="1260858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5&quot;/&gt;&lt;lineCharCount val=&quot;22&quot;/&gt;&lt;lineCharCount val=&quot;21&quot;/&gt;&lt;lineCharCount val=&quot;20&quot;/&gt;&lt;lineCharCount val=&quot;22&quot;/&gt;&lt;lineCharCount val=&quot;22&quot;/&gt;&lt;lineCharCount val=&quot;21&quot;/&gt;&lt;lineCharCount val=&quot;20&quot;/&gt;&lt;lineCharCount val=&quot;23&quot;/&gt;&lt;lineCharCount val=&quot;6&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5&quot;/&gt;&lt;lineCharCount val=&quot;1&quot;/&gt;&lt;lineCharCount val=&quot;19&quot;/&gt;&lt;lineCharCount val=&quot;1&quot;/&gt;&lt;lineCharCount val=&quot;31&quot;/&gt;&lt;lineCharCount val=&quot;1&quot;/&gt;&lt;lineCharCount val=&quot;7&quot;/&gt;&lt;/TableIndex&gt;&lt;/ShapeTextInfo&gt;"/>
  <p:tag name="PRESENTER_SHAPEINFO" val="&lt;TextEffect&gt;&lt;Image&gt;&lt;filename val=&quot;C:\DOCUME~1\swp54152\LOCALS~1\Temp\PR\data\asimages\{A4805295-9562-4E93-BE65-23DD9BE81E42}_1.png_crop.png&quot;/&gt;&lt;left val=&quot;51&quot;/&gt;&lt;top val=&quot;143&quot;/&gt;&lt;width val=&quot;466&quot;/&gt;&lt;height val=&quot;33&quot;/&gt;&lt;hasText val=&quot;1&quot;/&gt;&lt;paraId val=&quot;1&quot;/&gt;&lt;/Image&gt;&lt;Image&gt;&lt;filename val=&quot;C:\DOCUME~1\swp54152\LOCALS~1\Temp\PR\data\asimages\{06A12CE1-B6AB-45D6-8E32-9F8C2D472452}_1.png_crop.png&quot;/&gt;&lt;left val=&quot;651&quot;/&gt;&lt;top val=&quot;413&quot;/&gt;&lt;width val=&quot;0&quot;/&gt;&lt;height val=&quot;0&quot;/&gt;&lt;hasText val=&quot;1&quot;/&gt;&lt;paraId val=&quot;2&quot;/&gt;&lt;/Image&gt;&lt;Image&gt;&lt;filename val=&quot;C:\DOCUME~1\swp54152\LOCALS~1\Temp\PR\data\asimages\{4CBA5C26-39A7-4745-9DD2-D516E53EE8EC}_1.png_crop.png&quot;/&gt;&lt;left val=&quot;51&quot;/&gt;&lt;top val=&quot;220&quot;/&gt;&lt;width val=&quot;338&quot;/&gt;&lt;height val=&quot;27&quot;/&gt;&lt;hasText val=&quot;1&quot;/&gt;&lt;paraId val=&quot;3&quot;/&gt;&lt;/Image&gt;&lt;Image&gt;&lt;filename val=&quot;C:\DOCUME~1\swp54152\LOCALS~1\Temp\PR\data\asimages\{1C6CCC6F-29FF-400D-AB45-CC9ED92BC911}_1.png_crop.png&quot;/&gt;&lt;left val=&quot;651&quot;/&gt;&lt;top val=&quot;413&quot;/&gt;&lt;width val=&quot;0&quot;/&gt;&lt;height val=&quot;0&quot;/&gt;&lt;hasText val=&quot;1&quot;/&gt;&lt;paraId val=&quot;4&quot;/&gt;&lt;/Image&gt;&lt;Image&gt;&lt;filename val=&quot;C:\DOCUME~1\swp54152\LOCALS~1\Temp\PR\data\asimages\{5367DD23-856E-464D-8055-17C3DCB3B89B}_1.png_crop.png&quot;/&gt;&lt;left val=&quot;51&quot;/&gt;&lt;top val=&quot;297&quot;/&gt;&lt;width val=&quot;583&quot;/&gt;&lt;height val=&quot;28&quot;/&gt;&lt;hasText val=&quot;1&quot;/&gt;&lt;paraId val=&quot;5&quot;/&gt;&lt;/Image&gt;&lt;Image&gt;&lt;filename val=&quot;C:\DOCUME~1\swp54152\LOCALS~1\Temp\PR\data\asimages\{D880936E-490B-4D61-B8E0-AC9A647BEED1}_1.png_crop.png&quot;/&gt;&lt;left val=&quot;651&quot;/&gt;&lt;top val=&quot;413&quot;/&gt;&lt;width val=&quot;0&quot;/&gt;&lt;height val=&quot;0&quot;/&gt;&lt;hasText val=&quot;1&quot;/&gt;&lt;paraId val=&quot;6&quot;/&gt;&lt;/Image&gt;&lt;Image&gt;&lt;filename val=&quot;C:\DOCUME~1\swp54152\LOCALS~1\Temp\PR\data\asimages\{7B237065-35E5-4630-87A8-2867074F1A42}_1.png_crop.png&quot;/&gt;&lt;left val=&quot;49&quot;/&gt;&lt;top val=&quot;374&quot;/&gt;&lt;width val=&quot;139&quot;/&gt;&lt;height val=&quot;33&quot;/&gt;&lt;hasText val=&quot;1&quot;/&gt;&lt;paraId val=&quot;7&quot;/&gt;&lt;/Image&gt;&lt;/TextEffect&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1553</TotalTime>
  <Words>6680</Words>
  <Application>Microsoft Office PowerPoint</Application>
  <PresentationFormat>Widescreen</PresentationFormat>
  <Paragraphs>743</Paragraphs>
  <Slides>34</Slides>
  <Notes>34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34</vt:i4>
      </vt:variant>
    </vt:vector>
  </HeadingPairs>
  <TitlesOfParts>
    <vt:vector size="45" baseType="lpstr">
      <vt:lpstr>Arial</vt:lpstr>
      <vt:lpstr>Arial Nova</vt:lpstr>
      <vt:lpstr>Arial Nova Cond</vt:lpstr>
      <vt:lpstr>Calibri</vt:lpstr>
      <vt:lpstr>Calibri Light</vt:lpstr>
      <vt:lpstr>Microsoft Sans Serif</vt:lpstr>
      <vt:lpstr>Tahoma</vt:lpstr>
      <vt:lpstr>Times New Roman</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133</cp:revision>
  <dcterms:created xsi:type="dcterms:W3CDTF">2018-01-30T11:09:50Z</dcterms:created>
  <dcterms:modified xsi:type="dcterms:W3CDTF">2022-06-29T06:22:27Z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2022-01-17T07:32:56Z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5f697ff7-fac6-455f-9c05-64addb0dd3bf</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