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5"/>
  </p:notesMasterIdLst>
  <p:sldIdLst>
    <p:sldId id="256" r:id="rId2"/>
    <p:sldId id="263" r:id="rId3"/>
    <p:sldId id="265" r:id="rId4"/>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1011" autoAdjust="0"/>
  </p:normalViewPr>
  <p:slideViewPr>
    <p:cSldViewPr snapToGrid="0">
      <p:cViewPr varScale="1">
        <p:scale>
          <a:sx n="47" d="100"/>
          <a:sy n="47" d="100"/>
        </p:scale>
        <p:origin x="284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FD087-1C5A-4E0C-9AAC-A546505D0860}" type="datetimeFigureOut">
              <a:rPr lang="en-US" smtClean="0"/>
              <a:t>11/2/2025</a:t>
            </a:fld>
            <a:endParaRPr lang="en-US"/>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98C986-5DBB-4C31-BCC3-5B503CE7CD4B}" type="slidenum">
              <a:rPr lang="en-US" smtClean="0"/>
              <a:t>‹#›</a:t>
            </a:fld>
            <a:endParaRPr lang="en-US"/>
          </a:p>
        </p:txBody>
      </p:sp>
    </p:spTree>
    <p:extLst>
      <p:ext uri="{BB962C8B-B14F-4D97-AF65-F5344CB8AC3E}">
        <p14:creationId xmlns:p14="http://schemas.microsoft.com/office/powerpoint/2010/main" val="1528815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integrativehealthpractitioner.org/5-signs-of-a-" TargetMode="External"/><Relationship Id="rId13" Type="http://schemas.openxmlformats.org/officeDocument/2006/relationships/hyperlink" Target="https://doi.org/10.1002/eat.24010" TargetMode="External"/><Relationship Id="rId3" Type="http://schemas.openxmlformats.org/officeDocument/2006/relationships/hyperlink" Target="https://www.ncbi.nlm.nih.gov/books/NBK567717/" TargetMode="External"/><Relationship Id="rId7" Type="http://schemas.openxmlformats.org/officeDocument/2006/relationships/hyperlink" Target="https://doi.org/10.5114/ppn.2023.127237" TargetMode="External"/><Relationship Id="rId12" Type="http://schemas.openxmlformats.org/officeDocument/2006/relationships/hyperlink" Target="https://elisplace.org/eating-disorders-and-mental-health-an-"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my.clevelandclinic.org/health/diseases/9794-anorexia-nervosa" TargetMode="External"/><Relationship Id="rId11" Type="http://schemas.openxmlformats.org/officeDocument/2006/relationships/hyperlink" Target="https://nida.nih.gov/research-topics/co-occurring-disorders-health-conditions" TargetMode="External"/><Relationship Id="rId5" Type="http://schemas.openxmlformats.org/officeDocument/2006/relationships/hyperlink" Target="https://www.verywellhealth.com/binge-definition-5116533" TargetMode="External"/><Relationship Id="rId10" Type="http://schemas.openxmlformats.org/officeDocument/2006/relationships/hyperlink" Target="https://breakbingeeating.com/cbt-e/" TargetMode="External"/><Relationship Id="rId4" Type="http://schemas.openxmlformats.org/officeDocument/2006/relationships/hyperlink" Target="https://www.eatingrecoverycenter.com/resources/eating-disorders-history" TargetMode="External"/><Relationship Id="rId9" Type="http://schemas.openxmlformats.org/officeDocument/2006/relationships/hyperlink" Target="https://laopcenter.com/mental-health/stigma/" TargetMode="External"/><Relationship Id="rId14" Type="http://schemas.openxmlformats.org/officeDocument/2006/relationships/hyperlink" Target="https://www.vinmec.com/eng/blog/chemical-imbalance-in-the-brain-and-effects-on-the-body-e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Slide 2: Introduction, Historical Context, Risk Factors, Clinical Features &amp; Diagnosis, Treatment Models, Recovery Challenges, and Recommendations</a:t>
            </a:r>
          </a:p>
          <a:p>
            <a:pPr algn="just"/>
            <a:endParaRPr lang="en-US" sz="1200" b="1"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In this slide, I would like to present feeding and eating disorders as it is explained in ICD-11. These are severe mental illnesses which have an impact on physical and mental health across the globe. They are very common and associated with serious complications, and therefore, they are a major public health concern. I will have special attention on anorexia nervosa, bulimia nervosa and binge eating disorder. In addition, I will describe the evolution of the concept of eating disorders. The recognition of anorexia occurred in the 19th century, but the condition was not taken seriously at the beginning of the century. Bulimia was introduced as a diagnosis in the 20th century, and binge eating disorder has only been introduced in the ICD-11. This is an improvement of the stigma and misconceptions to the </a:t>
            </a:r>
            <a:r>
              <a:rPr lang="en-US" sz="1200" kern="1200" dirty="0" err="1">
                <a:solidFill>
                  <a:schemeClr val="tx1"/>
                </a:solidFill>
                <a:effectLst/>
                <a:latin typeface="+mn-lt"/>
                <a:ea typeface="+mn-ea"/>
                <a:cs typeface="+mn-cs"/>
              </a:rPr>
              <a:t>realisation</a:t>
            </a:r>
            <a:r>
              <a:rPr lang="en-US" sz="1200" kern="1200" dirty="0">
                <a:solidFill>
                  <a:schemeClr val="tx1"/>
                </a:solidFill>
                <a:effectLst/>
                <a:latin typeface="+mn-lt"/>
                <a:ea typeface="+mn-ea"/>
                <a:cs typeface="+mn-cs"/>
              </a:rPr>
              <a:t> that the conditions are deadly medical conditions. Besides, I will talk about the major risk factors of eating disorders. Biologically, genetics and brain chemistry play an important role. Psychologically, body dissatisfaction, perfectionism, and anxiety are major influences. Socially, the thin ideal and media increase pressure. Family experiences, such as trauma or negative comments about weight, also raise the likelihood of developing these disorders.</a:t>
            </a:r>
          </a:p>
          <a:p>
            <a:pPr algn="just"/>
            <a:endParaRPr lang="en-US"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Furthermore, I will describe the main clinical features and diagnosis of eating disorders. Anorexia nervosa involves restricted food intake, low body weight, and fear of weight gain. Bulimia nervosa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bingeing followed by compensatory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such as vomiting. Binge eating disorder includes bingeing without purging. ICD-11 highlights severity and functional impairment, while comorbidities like depression and anxiety complicate diagnosis. Furthermore, I will outline the main treatment models. Cognitive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Therapy-Enhanced, known as CBT-E, is a first-line approach, while Family-Based Therapy is effective for adolescents. Medications such as SSRIs help with bulimia, and </a:t>
            </a:r>
            <a:r>
              <a:rPr lang="en-US" sz="1200" kern="1200" dirty="0" err="1">
                <a:solidFill>
                  <a:schemeClr val="tx1"/>
                </a:solidFill>
                <a:effectLst/>
                <a:latin typeface="+mn-lt"/>
                <a:ea typeface="+mn-ea"/>
                <a:cs typeface="+mn-cs"/>
              </a:rPr>
              <a:t>lisdexamfetamine</a:t>
            </a:r>
            <a:r>
              <a:rPr lang="en-US" sz="1200" kern="1200" dirty="0">
                <a:solidFill>
                  <a:schemeClr val="tx1"/>
                </a:solidFill>
                <a:effectLst/>
                <a:latin typeface="+mn-lt"/>
                <a:ea typeface="+mn-ea"/>
                <a:cs typeface="+mn-cs"/>
              </a:rPr>
              <a:t> can reduce binge eating episodes. Effective treatment requires multidisciplinary teams. Policies like the NICE guidelines stress early intervention and equal access to services to improve recovery.</a:t>
            </a:r>
          </a:p>
          <a:p>
            <a:pPr algn="just"/>
            <a:endParaRPr lang="en-US"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Moreover, I will highlight recovery challenges. Relapses remain common, especially in anorexia. Serious physical risks include cardiovascular problems, osteoporosis, and obesity complications in binge eating disorders. Stigma and discrimination often prevent people from seeking treatment. Healthcare inequalities, such as long waiting lists and limited access to specialists, create further barriers to recovery and worsen outcomes. Lastly, I will share recommendations for better outcomes. Policies must improve funding and reduce waiting times. Public campaigns should challenge stigma and promote diverse body images. Early screening in schools and primary care is vital. Services need to be culturally inclusive, addressing men and minority groups. Finally, ongoing research into innovative therapies is essential for long-term recovery.</a:t>
            </a:r>
          </a:p>
          <a:p>
            <a:pPr algn="just"/>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998C986-5DBB-4C31-BCC3-5B503CE7CD4B}" type="slidenum">
              <a:rPr lang="en-US" smtClean="0"/>
              <a:t>2</a:t>
            </a:fld>
            <a:endParaRPr lang="en-US"/>
          </a:p>
        </p:txBody>
      </p:sp>
    </p:spTree>
    <p:extLst>
      <p:ext uri="{BB962C8B-B14F-4D97-AF65-F5344CB8AC3E}">
        <p14:creationId xmlns:p14="http://schemas.microsoft.com/office/powerpoint/2010/main" val="3421948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US" sz="1200" kern="1200" dirty="0">
                <a:solidFill>
                  <a:schemeClr val="tx1"/>
                </a:solidFill>
                <a:effectLst/>
                <a:latin typeface="+mn-lt"/>
                <a:ea typeface="+mn-ea"/>
                <a:cs typeface="+mn-cs"/>
              </a:rPr>
              <a:t>Balasundaram, P. and Santhanam, P. (2023). </a:t>
            </a:r>
            <a:r>
              <a:rPr lang="en-US" sz="1200" i="1" kern="1200" dirty="0">
                <a:solidFill>
                  <a:schemeClr val="tx1"/>
                </a:solidFill>
                <a:effectLst/>
                <a:latin typeface="+mn-lt"/>
                <a:ea typeface="+mn-ea"/>
                <a:cs typeface="+mn-cs"/>
              </a:rPr>
              <a:t>Eating Disorders</a:t>
            </a:r>
            <a:r>
              <a:rPr lang="en-US" sz="1200" kern="1200" dirty="0">
                <a:solidFill>
                  <a:schemeClr val="tx1"/>
                </a:solidFill>
                <a:effectLst/>
                <a:latin typeface="+mn-lt"/>
                <a:ea typeface="+mn-ea"/>
                <a:cs typeface="+mn-cs"/>
              </a:rPr>
              <a:t>. [online] National Library of Medicine. Available at: </a:t>
            </a:r>
            <a:r>
              <a:rPr lang="en-US" sz="1200" u="sng" kern="1200" dirty="0">
                <a:solidFill>
                  <a:schemeClr val="tx1"/>
                </a:solidFill>
                <a:effectLst/>
                <a:latin typeface="+mn-lt"/>
                <a:ea typeface="+mn-ea"/>
                <a:cs typeface="+mn-cs"/>
                <a:hlinkClick r:id="rId3"/>
              </a:rPr>
              <a:t>https://www.ncbi.nlm.nih.gov/books/NBK567717/</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US" sz="1200" kern="1200" dirty="0">
                <a:solidFill>
                  <a:schemeClr val="tx1"/>
                </a:solidFill>
                <a:effectLst/>
                <a:latin typeface="+mn-lt"/>
                <a:ea typeface="+mn-ea"/>
                <a:cs typeface="+mn-cs"/>
              </a:rPr>
              <a:t>Berg, B. (2023). </a:t>
            </a:r>
            <a:r>
              <a:rPr lang="en-US" sz="1200" i="1" kern="1200" dirty="0">
                <a:solidFill>
                  <a:schemeClr val="tx1"/>
                </a:solidFill>
                <a:effectLst/>
                <a:latin typeface="+mn-lt"/>
                <a:ea typeface="+mn-ea"/>
                <a:cs typeface="+mn-cs"/>
              </a:rPr>
              <a:t>History of Eating Disorders</a:t>
            </a:r>
            <a:r>
              <a:rPr lang="en-US" sz="1200" kern="1200" dirty="0">
                <a:solidFill>
                  <a:schemeClr val="tx1"/>
                </a:solidFill>
                <a:effectLst/>
                <a:latin typeface="+mn-lt"/>
                <a:ea typeface="+mn-ea"/>
                <a:cs typeface="+mn-cs"/>
              </a:rPr>
              <a:t>. [online] Eating Recovery Center. Available at: </a:t>
            </a:r>
            <a:r>
              <a:rPr lang="en-US" sz="1200" u="sng" kern="1200" dirty="0">
                <a:solidFill>
                  <a:schemeClr val="tx1"/>
                </a:solidFill>
                <a:effectLst/>
                <a:latin typeface="+mn-lt"/>
                <a:ea typeface="+mn-ea"/>
                <a:cs typeface="+mn-cs"/>
                <a:hlinkClick r:id="rId4"/>
              </a:rPr>
              <a:t>https://www.eatingrecoverycenter.com/resources/eating-disorders-history</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US" sz="1200" kern="1200" dirty="0">
                <a:solidFill>
                  <a:schemeClr val="tx1"/>
                </a:solidFill>
                <a:effectLst/>
                <a:latin typeface="+mn-lt"/>
                <a:ea typeface="+mn-ea"/>
                <a:cs typeface="+mn-cs"/>
              </a:rPr>
              <a:t>Christiansen, S. (2024). </a:t>
            </a:r>
            <a:r>
              <a:rPr lang="en-US" sz="1200" i="1" kern="1200" dirty="0">
                <a:solidFill>
                  <a:schemeClr val="tx1"/>
                </a:solidFill>
                <a:effectLst/>
                <a:latin typeface="+mn-lt"/>
                <a:ea typeface="+mn-ea"/>
                <a:cs typeface="+mn-cs"/>
              </a:rPr>
              <a:t>What Does It Mean to Binge?</a:t>
            </a:r>
            <a:r>
              <a:rPr lang="en-US" sz="1200" kern="1200" dirty="0">
                <a:solidFill>
                  <a:schemeClr val="tx1"/>
                </a:solidFill>
                <a:effectLst/>
                <a:latin typeface="+mn-lt"/>
                <a:ea typeface="+mn-ea"/>
                <a:cs typeface="+mn-cs"/>
              </a:rPr>
              <a:t> [online] </a:t>
            </a:r>
            <a:r>
              <a:rPr lang="en-US" sz="1200" kern="1200" dirty="0" err="1">
                <a:solidFill>
                  <a:schemeClr val="tx1"/>
                </a:solidFill>
                <a:effectLst/>
                <a:latin typeface="+mn-lt"/>
                <a:ea typeface="+mn-ea"/>
                <a:cs typeface="+mn-cs"/>
              </a:rPr>
              <a:t>Verywell</a:t>
            </a:r>
            <a:r>
              <a:rPr lang="en-US" sz="1200" kern="1200" dirty="0">
                <a:solidFill>
                  <a:schemeClr val="tx1"/>
                </a:solidFill>
                <a:effectLst/>
                <a:latin typeface="+mn-lt"/>
                <a:ea typeface="+mn-ea"/>
                <a:cs typeface="+mn-cs"/>
              </a:rPr>
              <a:t> Health. Available at:  </a:t>
            </a:r>
            <a:r>
              <a:rPr lang="en-US" sz="1200" u="sng" kern="1200" dirty="0">
                <a:solidFill>
                  <a:schemeClr val="tx1"/>
                </a:solidFill>
                <a:effectLst/>
                <a:latin typeface="+mn-lt"/>
                <a:ea typeface="+mn-ea"/>
                <a:cs typeface="+mn-cs"/>
                <a:hlinkClick r:id="rId5"/>
              </a:rPr>
              <a:t>https://www.verywellhealth.com/binge-definition-5116533</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US" sz="1200" kern="1200" dirty="0">
                <a:solidFill>
                  <a:schemeClr val="tx1"/>
                </a:solidFill>
                <a:effectLst/>
                <a:latin typeface="+mn-lt"/>
                <a:ea typeface="+mn-ea"/>
                <a:cs typeface="+mn-cs"/>
              </a:rPr>
              <a:t>Cleveland Clinic (2024). </a:t>
            </a:r>
            <a:r>
              <a:rPr lang="en-US" sz="1200" i="1" kern="1200" dirty="0">
                <a:solidFill>
                  <a:schemeClr val="tx1"/>
                </a:solidFill>
                <a:effectLst/>
                <a:latin typeface="+mn-lt"/>
                <a:ea typeface="+mn-ea"/>
                <a:cs typeface="+mn-cs"/>
              </a:rPr>
              <a:t>Eating disorders: Anorexia</a:t>
            </a:r>
            <a:r>
              <a:rPr lang="en-US" sz="1200" kern="1200" dirty="0">
                <a:solidFill>
                  <a:schemeClr val="tx1"/>
                </a:solidFill>
                <a:effectLst/>
                <a:latin typeface="+mn-lt"/>
                <a:ea typeface="+mn-ea"/>
                <a:cs typeface="+mn-cs"/>
              </a:rPr>
              <a:t>. [online] Cleveland Clinic. Available at:  </a:t>
            </a:r>
            <a:r>
              <a:rPr lang="en-US" sz="1200" u="sng" kern="1200" dirty="0">
                <a:solidFill>
                  <a:schemeClr val="tx1"/>
                </a:solidFill>
                <a:effectLst/>
                <a:latin typeface="+mn-lt"/>
                <a:ea typeface="+mn-ea"/>
                <a:cs typeface="+mn-cs"/>
                <a:hlinkClick r:id="rId6"/>
              </a:rPr>
              <a:t>https://my.clevelandclinic.org/health/diseases/9794-anorexia-nervosa</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US" sz="1200" kern="1200" dirty="0" err="1">
                <a:solidFill>
                  <a:schemeClr val="tx1"/>
                </a:solidFill>
                <a:effectLst/>
                <a:latin typeface="+mn-lt"/>
                <a:ea typeface="+mn-ea"/>
                <a:cs typeface="+mn-cs"/>
              </a:rPr>
              <a:t>Costandache</a:t>
            </a:r>
            <a:r>
              <a:rPr lang="en-US" sz="1200" kern="1200" dirty="0">
                <a:solidFill>
                  <a:schemeClr val="tx1"/>
                </a:solidFill>
                <a:effectLst/>
                <a:latin typeface="+mn-lt"/>
                <a:ea typeface="+mn-ea"/>
                <a:cs typeface="+mn-cs"/>
              </a:rPr>
              <a:t>, G.I., Munteanu, O., </a:t>
            </a:r>
            <a:r>
              <a:rPr lang="en-US" sz="1200" kern="1200" dirty="0" err="1">
                <a:solidFill>
                  <a:schemeClr val="tx1"/>
                </a:solidFill>
                <a:effectLst/>
                <a:latin typeface="+mn-lt"/>
                <a:ea typeface="+mn-ea"/>
                <a:cs typeface="+mn-cs"/>
              </a:rPr>
              <a:t>Salaru</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Oroian</a:t>
            </a:r>
            <a:r>
              <a:rPr lang="en-US" sz="1200" kern="1200" dirty="0">
                <a:solidFill>
                  <a:schemeClr val="tx1"/>
                </a:solidFill>
                <a:effectLst/>
                <a:latin typeface="+mn-lt"/>
                <a:ea typeface="+mn-ea"/>
                <a:cs typeface="+mn-cs"/>
              </a:rPr>
              <a:t>, B. and </a:t>
            </a:r>
            <a:r>
              <a:rPr lang="en-US" sz="1200" kern="1200" dirty="0" err="1">
                <a:solidFill>
                  <a:schemeClr val="tx1"/>
                </a:solidFill>
                <a:effectLst/>
                <a:latin typeface="+mn-lt"/>
                <a:ea typeface="+mn-ea"/>
                <a:cs typeface="+mn-cs"/>
              </a:rPr>
              <a:t>Cozmin</a:t>
            </a:r>
            <a:r>
              <a:rPr lang="en-US" sz="1200" kern="1200" dirty="0">
                <a:solidFill>
                  <a:schemeClr val="tx1"/>
                </a:solidFill>
                <a:effectLst/>
                <a:latin typeface="+mn-lt"/>
                <a:ea typeface="+mn-ea"/>
                <a:cs typeface="+mn-cs"/>
              </a:rPr>
              <a:t>, M. (2023). An overview of the treatment of eating disorders in adults and adolescents: pharmacology and psychotherapy. </a:t>
            </a:r>
            <a:r>
              <a:rPr lang="en-US" sz="1200" i="1" kern="1200" dirty="0">
                <a:solidFill>
                  <a:schemeClr val="tx1"/>
                </a:solidFill>
                <a:effectLst/>
                <a:latin typeface="+mn-lt"/>
                <a:ea typeface="+mn-ea"/>
                <a:cs typeface="+mn-cs"/>
              </a:rPr>
              <a:t>Advances in Psychiatry and Neurology</a:t>
            </a:r>
            <a:r>
              <a:rPr lang="en-US" sz="1200" kern="1200" dirty="0">
                <a:solidFill>
                  <a:schemeClr val="tx1"/>
                </a:solidFill>
                <a:effectLst/>
                <a:latin typeface="+mn-lt"/>
                <a:ea typeface="+mn-ea"/>
                <a:cs typeface="+mn-cs"/>
              </a:rPr>
              <a:t>, [online] 32(1), pp.40–48. </a:t>
            </a:r>
            <a:r>
              <a:rPr lang="en-US" sz="1200" kern="1200" dirty="0" err="1">
                <a:solidFill>
                  <a:schemeClr val="tx1"/>
                </a:solidFill>
                <a:effectLst/>
                <a:latin typeface="+mn-lt"/>
                <a:ea typeface="+mn-ea"/>
                <a:cs typeface="+mn-cs"/>
              </a:rPr>
              <a:t>doi:</a:t>
            </a:r>
            <a:r>
              <a:rPr lang="en-US" sz="1200" u="sng" kern="1200" dirty="0" err="1">
                <a:solidFill>
                  <a:schemeClr val="tx1"/>
                </a:solidFill>
                <a:effectLst/>
                <a:latin typeface="+mn-lt"/>
                <a:ea typeface="+mn-ea"/>
                <a:cs typeface="+mn-cs"/>
                <a:hlinkClick r:id="rId7"/>
              </a:rPr>
              <a:t>https</a:t>
            </a:r>
            <a:r>
              <a:rPr lang="en-US" sz="1200" u="sng" kern="1200" dirty="0">
                <a:solidFill>
                  <a:schemeClr val="tx1"/>
                </a:solidFill>
                <a:effectLst/>
                <a:latin typeface="+mn-lt"/>
                <a:ea typeface="+mn-ea"/>
                <a:cs typeface="+mn-cs"/>
                <a:hlinkClick r:id="rId7"/>
              </a:rPr>
              <a:t>://doi.org/10.5114/ppn.2023.127237</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US" sz="1200" kern="1200" dirty="0" err="1">
                <a:solidFill>
                  <a:schemeClr val="tx1"/>
                </a:solidFill>
                <a:effectLst/>
                <a:latin typeface="+mn-lt"/>
                <a:ea typeface="+mn-ea"/>
                <a:cs typeface="+mn-cs"/>
              </a:rPr>
              <a:t>ihpi_cassie</a:t>
            </a:r>
            <a:r>
              <a:rPr lang="en-US" sz="1200" kern="1200" dirty="0">
                <a:solidFill>
                  <a:schemeClr val="tx1"/>
                </a:solidFill>
                <a:effectLst/>
                <a:latin typeface="+mn-lt"/>
                <a:ea typeface="+mn-ea"/>
                <a:cs typeface="+mn-cs"/>
              </a:rPr>
              <a:t> (2024). 5 Signs of a Neurotransmitter Imbalance. [online] Integrative Health Practitioner Institute. Available at:   </a:t>
            </a:r>
            <a:r>
              <a:rPr lang="en-US" sz="1200" u="sng" kern="1200" dirty="0">
                <a:solidFill>
                  <a:schemeClr val="tx1"/>
                </a:solidFill>
                <a:effectLst/>
                <a:latin typeface="+mn-lt"/>
                <a:ea typeface="+mn-ea"/>
                <a:cs typeface="+mn-cs"/>
                <a:hlinkClick r:id="rId8"/>
              </a:rPr>
              <a:t>https://www.integrativehealthpractitioner.org/5-signs-of-a-</a:t>
            </a:r>
            <a:r>
              <a:rPr lang="en-US" sz="1200" kern="1200" dirty="0">
                <a:solidFill>
                  <a:schemeClr val="tx1"/>
                </a:solidFill>
                <a:effectLst/>
                <a:latin typeface="+mn-lt"/>
                <a:ea typeface="+mn-ea"/>
                <a:cs typeface="+mn-cs"/>
              </a:rPr>
              <a:t>neurotransmitter-imbalance/ [Accessed 30 Sep. 2025].</a:t>
            </a:r>
          </a:p>
          <a:p>
            <a:pPr marL="171450" indent="-171450" algn="just">
              <a:buFont typeface="Arial" panose="020B0604020202020204" pitchFamily="34" charset="0"/>
              <a:buChar char="•"/>
            </a:pPr>
            <a:r>
              <a:rPr lang="en-US" sz="1200" kern="1200" dirty="0" err="1">
                <a:solidFill>
                  <a:schemeClr val="tx1"/>
                </a:solidFill>
                <a:effectLst/>
                <a:latin typeface="+mn-lt"/>
                <a:ea typeface="+mn-ea"/>
                <a:cs typeface="+mn-cs"/>
              </a:rPr>
              <a:t>Laop</a:t>
            </a:r>
            <a:r>
              <a:rPr lang="en-US" sz="1200" kern="1200" dirty="0">
                <a:solidFill>
                  <a:schemeClr val="tx1"/>
                </a:solidFill>
                <a:effectLst/>
                <a:latin typeface="+mn-lt"/>
                <a:ea typeface="+mn-ea"/>
                <a:cs typeface="+mn-cs"/>
              </a:rPr>
              <a:t> Center (2025). Mental health stigma: Definition, Types, Causes, Effects, Prevention? - Los Angeles Outpatient Center. [online] LAOP Center. Available at:  </a:t>
            </a:r>
            <a:r>
              <a:rPr lang="en-US" sz="1200" u="sng" kern="1200" dirty="0">
                <a:solidFill>
                  <a:schemeClr val="tx1"/>
                </a:solidFill>
                <a:effectLst/>
                <a:latin typeface="+mn-lt"/>
                <a:ea typeface="+mn-ea"/>
                <a:cs typeface="+mn-cs"/>
                <a:hlinkClick r:id="rId9"/>
              </a:rPr>
              <a:t>https://laopcenter.com/mental-health/stigma/</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US" sz="1200" kern="1200" dirty="0" err="1">
                <a:solidFill>
                  <a:schemeClr val="tx1"/>
                </a:solidFill>
                <a:effectLst/>
                <a:latin typeface="+mn-lt"/>
                <a:ea typeface="+mn-ea"/>
                <a:cs typeface="+mn-cs"/>
              </a:rPr>
              <a:t>Linardon</a:t>
            </a:r>
            <a:r>
              <a:rPr lang="en-US" sz="1200" kern="1200" dirty="0">
                <a:solidFill>
                  <a:schemeClr val="tx1"/>
                </a:solidFill>
                <a:effectLst/>
                <a:latin typeface="+mn-lt"/>
                <a:ea typeface="+mn-ea"/>
                <a:cs typeface="+mn-cs"/>
              </a:rPr>
              <a:t>, J. (2021). CBT-E For Eating Disorders: Enhanced Cognitive-Behavioral Therapy. [online] Break Binge Eating. Available at:  </a:t>
            </a:r>
            <a:r>
              <a:rPr lang="en-US" sz="1200" u="sng" kern="1200" dirty="0">
                <a:solidFill>
                  <a:schemeClr val="tx1"/>
                </a:solidFill>
                <a:effectLst/>
                <a:latin typeface="+mn-lt"/>
                <a:ea typeface="+mn-ea"/>
                <a:cs typeface="+mn-cs"/>
                <a:hlinkClick r:id="rId10"/>
              </a:rPr>
              <a:t>https://breakbingeeating.com/cbt-e/</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US" sz="1200" kern="1200" dirty="0">
                <a:solidFill>
                  <a:schemeClr val="tx1"/>
                </a:solidFill>
                <a:effectLst/>
                <a:latin typeface="+mn-lt"/>
                <a:ea typeface="+mn-ea"/>
                <a:cs typeface="+mn-cs"/>
              </a:rPr>
              <a:t>National Institute on Drug Abuse (2024). </a:t>
            </a:r>
            <a:r>
              <a:rPr lang="en-US" sz="1200" i="1" kern="1200" dirty="0">
                <a:solidFill>
                  <a:schemeClr val="tx1"/>
                </a:solidFill>
                <a:effectLst/>
                <a:latin typeface="+mn-lt"/>
                <a:ea typeface="+mn-ea"/>
                <a:cs typeface="+mn-cs"/>
              </a:rPr>
              <a:t>Co-Occurring disorders and health conditions</a:t>
            </a:r>
            <a:r>
              <a:rPr lang="en-US" sz="1200" kern="1200" dirty="0">
                <a:solidFill>
                  <a:schemeClr val="tx1"/>
                </a:solidFill>
                <a:effectLst/>
                <a:latin typeface="+mn-lt"/>
                <a:ea typeface="+mn-ea"/>
                <a:cs typeface="+mn-cs"/>
              </a:rPr>
              <a:t>. [online] National Institute on Drug Abuse. Available at: </a:t>
            </a:r>
            <a:r>
              <a:rPr lang="en-US" sz="1200" u="sng" kern="1200" dirty="0">
                <a:solidFill>
                  <a:schemeClr val="tx1"/>
                </a:solidFill>
                <a:effectLst/>
                <a:latin typeface="+mn-lt"/>
                <a:ea typeface="+mn-ea"/>
                <a:cs typeface="+mn-cs"/>
                <a:hlinkClick r:id="rId11"/>
              </a:rPr>
              <a:t>https://nida.nih.gov/research-topics/co-occurring-disorders-health-conditions</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GB" sz="1200" kern="1200" dirty="0">
                <a:solidFill>
                  <a:schemeClr val="tx1"/>
                </a:solidFill>
                <a:effectLst/>
                <a:latin typeface="+mn-lt"/>
                <a:ea typeface="+mn-ea"/>
                <a:cs typeface="+mn-cs"/>
              </a:rPr>
              <a:t>Place, E. and Place, E. (2023). Eating Disorders and Mental Health: An Overview | Eli’s Place. [online] Eli’s Place. Available at:  </a:t>
            </a:r>
            <a:r>
              <a:rPr lang="en-GB" sz="1200" u="sng" kern="1200" dirty="0">
                <a:solidFill>
                  <a:schemeClr val="tx1"/>
                </a:solidFill>
                <a:effectLst/>
                <a:latin typeface="+mn-lt"/>
                <a:ea typeface="+mn-ea"/>
                <a:cs typeface="+mn-cs"/>
                <a:hlinkClick r:id="rId12"/>
              </a:rPr>
              <a:t>https://elisplace.org/eating-disorders-and-mental-health-an-</a:t>
            </a:r>
            <a:r>
              <a:rPr lang="en-GB" sz="1200" kern="1200" dirty="0">
                <a:solidFill>
                  <a:schemeClr val="tx1"/>
                </a:solidFill>
                <a:effectLst/>
                <a:latin typeface="+mn-lt"/>
                <a:ea typeface="+mn-ea"/>
                <a:cs typeface="+mn-cs"/>
              </a:rPr>
              <a:t>overview/ [Accessed 30 Sep. 2025].</a:t>
            </a:r>
            <a:endParaRPr lang="en-US" sz="120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US" sz="1200" kern="1200" dirty="0" err="1">
                <a:solidFill>
                  <a:schemeClr val="tx1"/>
                </a:solidFill>
                <a:effectLst/>
                <a:latin typeface="+mn-lt"/>
                <a:ea typeface="+mn-ea"/>
                <a:cs typeface="+mn-cs"/>
              </a:rPr>
              <a:t>Quadflieg</a:t>
            </a:r>
            <a:r>
              <a:rPr lang="en-US" sz="1200" kern="1200" dirty="0">
                <a:solidFill>
                  <a:schemeClr val="tx1"/>
                </a:solidFill>
                <a:effectLst/>
                <a:latin typeface="+mn-lt"/>
                <a:ea typeface="+mn-ea"/>
                <a:cs typeface="+mn-cs"/>
              </a:rPr>
              <a:t>, N., Ulrich </a:t>
            </a:r>
            <a:r>
              <a:rPr lang="en-US" sz="1200" kern="1200" dirty="0" err="1">
                <a:solidFill>
                  <a:schemeClr val="tx1"/>
                </a:solidFill>
                <a:effectLst/>
                <a:latin typeface="+mn-lt"/>
                <a:ea typeface="+mn-ea"/>
                <a:cs typeface="+mn-cs"/>
              </a:rPr>
              <a:t>Voderholzer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Meule</a:t>
            </a:r>
            <a:r>
              <a:rPr lang="en-US" sz="1200" kern="1200" dirty="0">
                <a:solidFill>
                  <a:schemeClr val="tx1"/>
                </a:solidFill>
                <a:effectLst/>
                <a:latin typeface="+mn-lt"/>
                <a:ea typeface="+mn-ea"/>
                <a:cs typeface="+mn-cs"/>
              </a:rPr>
              <a:t>, A. and Fichter, M.M. (2023). Comparing ICD‐11 and DSM‐5 eating disorder diagnoses with the Munich eating and feeding disorder questionnaire (ED‐Quest). </a:t>
            </a:r>
            <a:r>
              <a:rPr lang="en-US" sz="1200" kern="1200" dirty="0" err="1">
                <a:solidFill>
                  <a:schemeClr val="tx1"/>
                </a:solidFill>
                <a:effectLst/>
                <a:latin typeface="+mn-lt"/>
                <a:ea typeface="+mn-ea"/>
                <a:cs typeface="+mn-cs"/>
              </a:rPr>
              <a:t>doi:</a:t>
            </a:r>
            <a:r>
              <a:rPr lang="en-US" sz="1200" u="sng" kern="1200" dirty="0" err="1">
                <a:solidFill>
                  <a:schemeClr val="tx1"/>
                </a:solidFill>
                <a:effectLst/>
                <a:latin typeface="+mn-lt"/>
                <a:ea typeface="+mn-ea"/>
                <a:cs typeface="+mn-cs"/>
                <a:hlinkClick r:id="rId13"/>
              </a:rPr>
              <a:t>https</a:t>
            </a:r>
            <a:r>
              <a:rPr lang="en-US" sz="1200" u="sng" kern="1200" dirty="0">
                <a:solidFill>
                  <a:schemeClr val="tx1"/>
                </a:solidFill>
                <a:effectLst/>
                <a:latin typeface="+mn-lt"/>
                <a:ea typeface="+mn-ea"/>
                <a:cs typeface="+mn-cs"/>
                <a:hlinkClick r:id="rId13"/>
              </a:rPr>
              <a:t>://doi.org/10.1002/eat.24010</a:t>
            </a:r>
            <a:r>
              <a:rPr lang="en-US" sz="1200" kern="1200" dirty="0">
                <a:solidFill>
                  <a:schemeClr val="tx1"/>
                </a:solidFill>
                <a:effectLst/>
                <a:latin typeface="+mn-lt"/>
                <a:ea typeface="+mn-ea"/>
                <a:cs typeface="+mn-cs"/>
              </a:rPr>
              <a:t>.</a:t>
            </a:r>
          </a:p>
          <a:p>
            <a:pPr marL="171450" indent="-171450" algn="just">
              <a:buFont typeface="Arial" panose="020B0604020202020204" pitchFamily="34" charset="0"/>
              <a:buChar char="•"/>
            </a:pPr>
            <a:r>
              <a:rPr lang="en-US" sz="1200" kern="1200" dirty="0" err="1">
                <a:solidFill>
                  <a:schemeClr val="tx1"/>
                </a:solidFill>
                <a:effectLst/>
                <a:latin typeface="+mn-lt"/>
                <a:ea typeface="+mn-ea"/>
                <a:cs typeface="+mn-cs"/>
              </a:rPr>
              <a:t>Vinmec</a:t>
            </a:r>
            <a:r>
              <a:rPr lang="en-US" sz="1200" kern="1200" dirty="0">
                <a:solidFill>
                  <a:schemeClr val="tx1"/>
                </a:solidFill>
                <a:effectLst/>
                <a:latin typeface="+mn-lt"/>
                <a:ea typeface="+mn-ea"/>
                <a:cs typeface="+mn-cs"/>
              </a:rPr>
              <a:t> (2024). </a:t>
            </a:r>
            <a:r>
              <a:rPr lang="en-US" sz="1200" i="1" kern="1200" dirty="0">
                <a:solidFill>
                  <a:schemeClr val="tx1"/>
                </a:solidFill>
                <a:effectLst/>
                <a:latin typeface="+mn-lt"/>
                <a:ea typeface="+mn-ea"/>
                <a:cs typeface="+mn-cs"/>
              </a:rPr>
              <a:t>Chemical imbalance in the brain and its effect to the body</a:t>
            </a:r>
            <a:r>
              <a:rPr lang="en-US" sz="1200" kern="1200" dirty="0">
                <a:solidFill>
                  <a:schemeClr val="tx1"/>
                </a:solidFill>
                <a:effectLst/>
                <a:latin typeface="+mn-lt"/>
                <a:ea typeface="+mn-ea"/>
                <a:cs typeface="+mn-cs"/>
              </a:rPr>
              <a:t>. [online] </a:t>
            </a:r>
            <a:r>
              <a:rPr lang="en-US" sz="1200" kern="1200" dirty="0" err="1">
                <a:solidFill>
                  <a:schemeClr val="tx1"/>
                </a:solidFill>
                <a:effectLst/>
                <a:latin typeface="+mn-lt"/>
                <a:ea typeface="+mn-ea"/>
                <a:cs typeface="+mn-cs"/>
              </a:rPr>
              <a:t>Vinmec</a:t>
            </a:r>
            <a:r>
              <a:rPr lang="en-US" sz="1200" kern="1200" dirty="0">
                <a:solidFill>
                  <a:schemeClr val="tx1"/>
                </a:solidFill>
                <a:effectLst/>
                <a:latin typeface="+mn-lt"/>
                <a:ea typeface="+mn-ea"/>
                <a:cs typeface="+mn-cs"/>
              </a:rPr>
              <a:t> International Hospital. Available at: </a:t>
            </a:r>
            <a:r>
              <a:rPr lang="en-US" sz="1200" u="sng" kern="1200" dirty="0">
                <a:solidFill>
                  <a:schemeClr val="tx1"/>
                </a:solidFill>
                <a:effectLst/>
                <a:latin typeface="+mn-lt"/>
                <a:ea typeface="+mn-ea"/>
                <a:cs typeface="+mn-cs"/>
                <a:hlinkClick r:id="rId14"/>
              </a:rPr>
              <a:t>https://www.vinmec.com/eng/blog/chemical-imbalance-in-the-brain-and-effects-on-the-body-en</a:t>
            </a:r>
            <a:r>
              <a:rPr lang="en-US"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9998C986-5DBB-4C31-BCC3-5B503CE7CD4B}" type="slidenum">
              <a:rPr lang="en-US" smtClean="0"/>
              <a:t>3</a:t>
            </a:fld>
            <a:endParaRPr lang="en-US"/>
          </a:p>
        </p:txBody>
      </p:sp>
    </p:spTree>
    <p:extLst>
      <p:ext uri="{BB962C8B-B14F-4D97-AF65-F5344CB8AC3E}">
        <p14:creationId xmlns:p14="http://schemas.microsoft.com/office/powerpoint/2010/main" val="2900451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9832" y="2573869"/>
            <a:ext cx="4965726" cy="5919255"/>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649832" y="8493120"/>
            <a:ext cx="4965726" cy="1531413"/>
          </a:xfrm>
        </p:spPr>
        <p:txBody>
          <a:bodyPr anchor="t"/>
          <a:lstStyle>
            <a:lvl1pPr marL="0" indent="0" algn="l">
              <a:buNone/>
              <a:defRPr cap="all">
                <a:solidFill>
                  <a:schemeClr val="accent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2593481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2789958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49833" y="5087528"/>
            <a:ext cx="4965725" cy="3405595"/>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649832" y="8493122"/>
            <a:ext cx="4965726" cy="1529600"/>
          </a:xfrm>
        </p:spPr>
        <p:txBody>
          <a:bodyPr anchor="t"/>
          <a:lstStyle>
            <a:lvl1pPr marL="0" indent="0" algn="l">
              <a:buNone/>
              <a:defRPr sz="1500" cap="all">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3087219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0775" y="3663247"/>
            <a:ext cx="2473585" cy="745913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181482" y="3655277"/>
            <a:ext cx="2473586" cy="7467102"/>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CDA713-1874-4324-82C1-38937E46B02B}"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3325621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20775" y="3386667"/>
            <a:ext cx="2473584"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0775" y="4470400"/>
            <a:ext cx="2473585" cy="665197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181482" y="3386667"/>
            <a:ext cx="2473585"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181482" y="4470400"/>
            <a:ext cx="2473585" cy="665197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CDA713-1874-4324-82C1-38937E46B02B}"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2222584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4010901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3339749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1" y="2573867"/>
            <a:ext cx="1913597" cy="2573867"/>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2692048" y="2573867"/>
            <a:ext cx="2923510" cy="8128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9831" y="5563167"/>
            <a:ext cx="1913597" cy="514773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7" name="Date Placeholder 4"/>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417086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242" y="3296341"/>
            <a:ext cx="2865506" cy="2799659"/>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910138" y="2032000"/>
            <a:ext cx="1800694" cy="8128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649831" y="6502400"/>
            <a:ext cx="2861046" cy="2438400"/>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5CDA713-1874-4324-82C1-38937E46B02B}"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1694978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3" y="8534377"/>
            <a:ext cx="4965725" cy="100753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49832" y="1219200"/>
            <a:ext cx="4965726" cy="647229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649832" y="9541911"/>
            <a:ext cx="4965725" cy="877710"/>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5CDA713-1874-4324-82C1-38937E46B02B}"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140289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2" y="2573867"/>
            <a:ext cx="4965726" cy="3522133"/>
          </a:xfrm>
        </p:spPr>
        <p:txBody>
          <a:bodyPr/>
          <a:lstStyle>
            <a:lvl1pPr>
              <a:defRPr sz="3600"/>
            </a:lvl1pPr>
          </a:lstStyle>
          <a:p>
            <a:r>
              <a:rPr lang="en-US"/>
              <a:t>Click to edit Master title style</a:t>
            </a:r>
            <a:endParaRPr lang="en-US" dirty="0"/>
          </a:p>
        </p:txBody>
      </p:sp>
      <p:sp>
        <p:nvSpPr>
          <p:cNvPr id="8" name="Text Placeholder 3"/>
          <p:cNvSpPr>
            <a:spLocks noGrp="1"/>
          </p:cNvSpPr>
          <p:nvPr>
            <p:ph type="body" sz="half" idx="2"/>
          </p:nvPr>
        </p:nvSpPr>
        <p:spPr>
          <a:xfrm>
            <a:off x="649832" y="6502400"/>
            <a:ext cx="4965726" cy="4199467"/>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2578503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6057" y="2573868"/>
            <a:ext cx="4500787" cy="4120265"/>
          </a:xfrm>
        </p:spPr>
        <p:txBody>
          <a:bodyPr/>
          <a:lstStyle>
            <a:lvl1pPr>
              <a:defRPr sz="3600"/>
            </a:lvl1pPr>
          </a:lstStyle>
          <a:p>
            <a:r>
              <a:rPr lang="en-US"/>
              <a:t>Click to edit Master title style</a:t>
            </a:r>
            <a:endParaRPr lang="en-US" dirty="0"/>
          </a:p>
        </p:txBody>
      </p:sp>
      <p:sp>
        <p:nvSpPr>
          <p:cNvPr id="14" name="Text Placeholder 3"/>
          <p:cNvSpPr>
            <a:spLocks noGrp="1"/>
          </p:cNvSpPr>
          <p:nvPr>
            <p:ph type="body" sz="half" idx="13"/>
          </p:nvPr>
        </p:nvSpPr>
        <p:spPr>
          <a:xfrm>
            <a:off x="1090898" y="6694132"/>
            <a:ext cx="4087403" cy="608309"/>
          </a:xfrm>
        </p:spPr>
        <p:txBody>
          <a:bodyPr anchor="t">
            <a:normAutofit/>
          </a:bodyPr>
          <a:lstStyle>
            <a:lvl1pPr marL="0" indent="0">
              <a:buNone/>
              <a:defRPr lang="en-US" sz="1050" b="0" i="0" kern="1200" cap="small" dirty="0">
                <a:solidFill>
                  <a:schemeClr val="accent1"/>
                </a:solidFill>
                <a:latin typeface="+mj-lt"/>
                <a:ea typeface="+mj-ea"/>
                <a:cs typeface="+mj-cs"/>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0" name="Text Placeholder 3"/>
          <p:cNvSpPr>
            <a:spLocks noGrp="1"/>
          </p:cNvSpPr>
          <p:nvPr>
            <p:ph type="body" sz="half" idx="2"/>
          </p:nvPr>
        </p:nvSpPr>
        <p:spPr>
          <a:xfrm>
            <a:off x="649832" y="7734501"/>
            <a:ext cx="4965726" cy="2980267"/>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
        <p:nvSpPr>
          <p:cNvPr id="9" name="TextBox 8"/>
          <p:cNvSpPr txBox="1"/>
          <p:nvPr/>
        </p:nvSpPr>
        <p:spPr>
          <a:xfrm>
            <a:off x="505423" y="1726673"/>
            <a:ext cx="451193" cy="1500411"/>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9150" dirty="0"/>
              <a:t>“</a:t>
            </a:r>
          </a:p>
        </p:txBody>
      </p:sp>
      <p:sp>
        <p:nvSpPr>
          <p:cNvPr id="13" name="TextBox 12"/>
          <p:cNvSpPr txBox="1"/>
          <p:nvPr/>
        </p:nvSpPr>
        <p:spPr>
          <a:xfrm>
            <a:off x="5249768" y="4646734"/>
            <a:ext cx="451193" cy="1500411"/>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9150" dirty="0"/>
              <a:t>”</a:t>
            </a:r>
          </a:p>
        </p:txBody>
      </p:sp>
    </p:spTree>
    <p:extLst>
      <p:ext uri="{BB962C8B-B14F-4D97-AF65-F5344CB8AC3E}">
        <p14:creationId xmlns:p14="http://schemas.microsoft.com/office/powerpoint/2010/main" val="1819026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9831" y="5554135"/>
            <a:ext cx="4965727" cy="2938987"/>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649832" y="8493122"/>
            <a:ext cx="4965726" cy="1529600"/>
          </a:xfrm>
        </p:spPr>
        <p:txBody>
          <a:bodyPr anchor="t"/>
          <a:lstStyle>
            <a:lvl1pPr marL="0" indent="0" algn="l">
              <a:buNone/>
              <a:defRPr sz="1500" cap="none">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4221602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356126" y="3522133"/>
            <a:ext cx="1658044"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367106" y="4741334"/>
            <a:ext cx="1647063" cy="638104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185128" y="3522133"/>
            <a:ext cx="1652066"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2179190" y="4741334"/>
            <a:ext cx="1658003" cy="638104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4008688" y="3522133"/>
            <a:ext cx="1649744"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4008688" y="4741334"/>
            <a:ext cx="1649744" cy="638104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2096501" y="3793067"/>
            <a:ext cx="0" cy="7044267"/>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917273" y="3793067"/>
            <a:ext cx="0" cy="705223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1790538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367106" y="7557243"/>
            <a:ext cx="1654209"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9" name="Picture Placeholder 2"/>
          <p:cNvSpPr>
            <a:spLocks noGrp="1" noChangeAspect="1"/>
          </p:cNvSpPr>
          <p:nvPr>
            <p:ph type="pic" idx="15"/>
          </p:nvPr>
        </p:nvSpPr>
        <p:spPr>
          <a:xfrm>
            <a:off x="367106" y="3928534"/>
            <a:ext cx="1654209" cy="2709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367106" y="8581711"/>
            <a:ext cx="1654209" cy="11718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188344" y="7557243"/>
            <a:ext cx="1648850"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Picture Placeholder 2"/>
          <p:cNvSpPr>
            <a:spLocks noGrp="1" noChangeAspect="1"/>
          </p:cNvSpPr>
          <p:nvPr>
            <p:ph type="pic" idx="21"/>
          </p:nvPr>
        </p:nvSpPr>
        <p:spPr>
          <a:xfrm>
            <a:off x="2188343" y="3928534"/>
            <a:ext cx="1648850" cy="2709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2187582" y="8581709"/>
            <a:ext cx="1651034" cy="11718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4008688" y="7557243"/>
            <a:ext cx="1649744"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1" name="Picture Placeholder 2"/>
          <p:cNvSpPr>
            <a:spLocks noGrp="1" noChangeAspect="1"/>
          </p:cNvSpPr>
          <p:nvPr>
            <p:ph type="pic" idx="22"/>
          </p:nvPr>
        </p:nvSpPr>
        <p:spPr>
          <a:xfrm>
            <a:off x="4008687" y="3928534"/>
            <a:ext cx="1649744" cy="2709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4008619" y="8581706"/>
            <a:ext cx="1651928" cy="11718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2096501" y="3793067"/>
            <a:ext cx="0" cy="7044267"/>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917273" y="3793067"/>
            <a:ext cx="0" cy="705223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1791116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2929196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672337" y="764826"/>
            <a:ext cx="986095" cy="1035755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367106" y="1374587"/>
            <a:ext cx="4176609" cy="97477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CDA713-1874-4324-82C1-38937E46B02B}"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135258-A1E3-4F7A-8E29-0F18C9BFC537}" type="slidenum">
              <a:rPr lang="en-US" smtClean="0"/>
              <a:t>‹#›</a:t>
            </a:fld>
            <a:endParaRPr lang="en-US"/>
          </a:p>
        </p:txBody>
      </p:sp>
    </p:spTree>
    <p:extLst>
      <p:ext uri="{BB962C8B-B14F-4D97-AF65-F5344CB8AC3E}">
        <p14:creationId xmlns:p14="http://schemas.microsoft.com/office/powerpoint/2010/main" val="1757054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4724574" y="2980267"/>
            <a:ext cx="2114550" cy="5012267"/>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4267374" y="-812800"/>
            <a:ext cx="1200150" cy="28448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4724574" y="10837333"/>
            <a:ext cx="742950" cy="1761067"/>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15491" y="4741333"/>
            <a:ext cx="3143250" cy="7450667"/>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629841" y="5147733"/>
            <a:ext cx="1771650" cy="4199467"/>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5809233" y="0"/>
            <a:ext cx="514350" cy="1954592"/>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363533" y="804832"/>
            <a:ext cx="5291535" cy="2489831"/>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620775" y="3649645"/>
            <a:ext cx="5033741" cy="74586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5112184" y="3368655"/>
            <a:ext cx="1761065" cy="171494"/>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B5CDA713-1874-4324-82C1-38937E46B02B}" type="datetimeFigureOut">
              <a:rPr lang="en-US" smtClean="0"/>
              <a:t>11/2/2025</a:t>
            </a:fld>
            <a:endParaRPr lang="en-US"/>
          </a:p>
        </p:txBody>
      </p:sp>
      <p:sp>
        <p:nvSpPr>
          <p:cNvPr id="5" name="Footer Placeholder 4"/>
          <p:cNvSpPr>
            <a:spLocks noGrp="1"/>
          </p:cNvSpPr>
          <p:nvPr>
            <p:ph type="ftr" sz="quarter" idx="3"/>
          </p:nvPr>
        </p:nvSpPr>
        <p:spPr>
          <a:xfrm rot="5400000">
            <a:off x="2691496" y="5919054"/>
            <a:ext cx="6861858" cy="171495"/>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5824824" y="525754"/>
            <a:ext cx="471610" cy="1364777"/>
          </a:xfrm>
          <a:prstGeom prst="rect">
            <a:avLst/>
          </a:prstGeom>
        </p:spPr>
        <p:txBody>
          <a:bodyPr vert="horz" lIns="91440" tIns="45720" rIns="91440" bIns="45720" rtlCol="0" anchor="b"/>
          <a:lstStyle>
            <a:lvl1pPr algn="ctr">
              <a:defRPr sz="2101" b="0" i="0">
                <a:solidFill>
                  <a:schemeClr val="tx1">
                    <a:tint val="75000"/>
                  </a:schemeClr>
                </a:solidFill>
              </a:defRPr>
            </a:lvl1pPr>
          </a:lstStyle>
          <a:p>
            <a:fld id="{64135258-A1E3-4F7A-8E29-0F18C9BFC537}" type="slidenum">
              <a:rPr lang="en-US" smtClean="0"/>
              <a:t>‹#›</a:t>
            </a:fld>
            <a:endParaRPr lang="en-US"/>
          </a:p>
        </p:txBody>
      </p:sp>
    </p:spTree>
    <p:extLst>
      <p:ext uri="{BB962C8B-B14F-4D97-AF65-F5344CB8AC3E}">
        <p14:creationId xmlns:p14="http://schemas.microsoft.com/office/powerpoint/2010/main" val="2892588624"/>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342900"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500" b="0" i="0" kern="1200">
          <a:solidFill>
            <a:schemeClr val="tx1"/>
          </a:solidFill>
          <a:latin typeface="+mj-lt"/>
          <a:ea typeface="+mj-ea"/>
          <a:cs typeface="+mj-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solidFill>
          <a:latin typeface="+mj-lt"/>
          <a:ea typeface="+mj-ea"/>
          <a:cs typeface="+mj-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solidFill>
          <a:latin typeface="+mj-lt"/>
          <a:ea typeface="+mj-ea"/>
          <a:cs typeface="+mj-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integrativehealthpractitioner.org/5-signs-of-a-neurotransmitter" TargetMode="External"/><Relationship Id="rId13"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hyperlink" Target="https://www.verywellhealth.com/binge-definition-5116533" TargetMode="External"/><Relationship Id="rId12" Type="http://schemas.openxmlformats.org/officeDocument/2006/relationships/hyperlink" Target="https://breakbingeeating.com/cbt-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elisplace.org/eating-disorders-and-mental-health-an-" TargetMode="External"/><Relationship Id="rId11" Type="http://schemas.openxmlformats.org/officeDocument/2006/relationships/image" Target="../media/image6.jpeg"/><Relationship Id="rId5" Type="http://schemas.openxmlformats.org/officeDocument/2006/relationships/image" Target="../media/image4.jpeg"/><Relationship Id="rId10" Type="http://schemas.openxmlformats.org/officeDocument/2006/relationships/hyperlink" Target="https://my.clevelandclinic.org/health/diseases/9794-anorexia-nervosa" TargetMode="External"/><Relationship Id="rId4" Type="http://schemas.openxmlformats.org/officeDocument/2006/relationships/image" Target="../media/image3.jpeg"/><Relationship Id="rId9" Type="http://schemas.openxmlformats.org/officeDocument/2006/relationships/image" Target="../media/image5.jpeg"/><Relationship Id="rId14" Type="http://schemas.openxmlformats.org/officeDocument/2006/relationships/hyperlink" Target="https://laopcenter.com/mental-health/stigma/"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integrativehealthpractitioner.org/5-signs-of-a-" TargetMode="External"/><Relationship Id="rId13" Type="http://schemas.openxmlformats.org/officeDocument/2006/relationships/hyperlink" Target="https://doi.org/10.1002/eat.24010" TargetMode="External"/><Relationship Id="rId3" Type="http://schemas.openxmlformats.org/officeDocument/2006/relationships/hyperlink" Target="https://www.ncbi.nlm.nih.gov/books/NBK567717/" TargetMode="External"/><Relationship Id="rId7" Type="http://schemas.openxmlformats.org/officeDocument/2006/relationships/hyperlink" Target="https://doi.org/10.5114/ppn.2023.127237" TargetMode="External"/><Relationship Id="rId12" Type="http://schemas.openxmlformats.org/officeDocument/2006/relationships/hyperlink" Target="https://elisplace.org/eating-disorders-and-mental-health-a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my.clevelandclinic.org/health/diseases/9794-anorexia-nervosa" TargetMode="External"/><Relationship Id="rId11" Type="http://schemas.openxmlformats.org/officeDocument/2006/relationships/hyperlink" Target="https://nida.nih.gov/research-topics/co-occurring-disorders-health-conditions" TargetMode="External"/><Relationship Id="rId5" Type="http://schemas.openxmlformats.org/officeDocument/2006/relationships/hyperlink" Target="https://www.verywellhealth.com/binge-definition-5116533" TargetMode="External"/><Relationship Id="rId10" Type="http://schemas.openxmlformats.org/officeDocument/2006/relationships/hyperlink" Target="https://breakbingeeating.com/cbt-e/" TargetMode="External"/><Relationship Id="rId4" Type="http://schemas.openxmlformats.org/officeDocument/2006/relationships/hyperlink" Target="https://www.eatingrecoverycenter.com/resources/eating-disorders-history" TargetMode="External"/><Relationship Id="rId9" Type="http://schemas.openxmlformats.org/officeDocument/2006/relationships/hyperlink" Target="https://laopcenter.com/mental-health/stigma/" TargetMode="External"/><Relationship Id="rId14" Type="http://schemas.openxmlformats.org/officeDocument/2006/relationships/hyperlink" Target="https://www.vinmec.com/eng/blog/chemical-imbalance-in-the-brain-and-effects-on-the-body-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3C217-1942-45C8-46EE-FBCEBE590669}"/>
              </a:ext>
            </a:extLst>
          </p:cNvPr>
          <p:cNvSpPr>
            <a:spLocks noGrp="1"/>
          </p:cNvSpPr>
          <p:nvPr>
            <p:ph type="ctrTitle"/>
          </p:nvPr>
        </p:nvSpPr>
        <p:spPr/>
        <p:txBody>
          <a:bodyPr>
            <a:normAutofit/>
          </a:bodyPr>
          <a:lstStyle/>
          <a:p>
            <a:r>
              <a:rPr lang="en-US" sz="3600" dirty="0"/>
              <a:t>Feeding and Eating Disorders (Anorexia Nervosa, Bulimia Nervosa, Binge Eating Disorder).</a:t>
            </a:r>
            <a:br>
              <a:rPr lang="en-US" dirty="0"/>
            </a:br>
            <a:endParaRPr lang="en-US" dirty="0"/>
          </a:p>
        </p:txBody>
      </p:sp>
      <p:sp>
        <p:nvSpPr>
          <p:cNvPr id="3" name="Subtitle 2">
            <a:extLst>
              <a:ext uri="{FF2B5EF4-FFF2-40B4-BE49-F238E27FC236}">
                <a16:creationId xmlns:a16="http://schemas.microsoft.com/office/drawing/2014/main" id="{90FB8613-23A8-57F1-71D7-66EE73455BBA}"/>
              </a:ext>
            </a:extLst>
          </p:cNvPr>
          <p:cNvSpPr>
            <a:spLocks noGrp="1"/>
          </p:cNvSpPr>
          <p:nvPr>
            <p:ph type="subTitle" idx="1"/>
          </p:nvPr>
        </p:nvSpPr>
        <p:spPr/>
        <p:txBody>
          <a:bodyPr>
            <a:normAutofit/>
          </a:bodyPr>
          <a:lstStyle/>
          <a:p>
            <a:r>
              <a:rPr lang="en-US" sz="2400" dirty="0"/>
              <a:t>[Student Name]</a:t>
            </a:r>
          </a:p>
          <a:p>
            <a:r>
              <a:rPr lang="en-US" sz="2400" dirty="0"/>
              <a:t>[Student ID]</a:t>
            </a:r>
          </a:p>
        </p:txBody>
      </p:sp>
    </p:spTree>
    <p:extLst>
      <p:ext uri="{BB962C8B-B14F-4D97-AF65-F5344CB8AC3E}">
        <p14:creationId xmlns:p14="http://schemas.microsoft.com/office/powerpoint/2010/main" val="3409221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D0D8F95-1CE8-C2B3-AC73-C1DF6349BC16}"/>
              </a:ext>
            </a:extLst>
          </p:cNvPr>
          <p:cNvSpPr txBox="1"/>
          <p:nvPr/>
        </p:nvSpPr>
        <p:spPr>
          <a:xfrm>
            <a:off x="47588" y="168839"/>
            <a:ext cx="3285490" cy="1646605"/>
          </a:xfrm>
          <a:prstGeom prst="rect">
            <a:avLst/>
          </a:prstGeom>
          <a:noFill/>
        </p:spPr>
        <p:txBody>
          <a:bodyPr wrap="square">
            <a:spAutoFit/>
          </a:bodyPr>
          <a:lstStyle/>
          <a:p>
            <a:pPr algn="just">
              <a:buNone/>
            </a:pPr>
            <a:r>
              <a:rPr lang="en-US" sz="1100" b="1" dirty="0"/>
              <a:t>Introduction </a:t>
            </a:r>
          </a:p>
          <a:p>
            <a:pPr algn="just">
              <a:buNone/>
            </a:pPr>
            <a:r>
              <a:rPr lang="en-US" sz="1000" dirty="0"/>
              <a:t>Feeding and eating disorders, classified in ICD-11, are serious mental health conditions marked by persistent disturbances in eating </a:t>
            </a:r>
            <a:r>
              <a:rPr lang="en-US" sz="1000" dirty="0" err="1"/>
              <a:t>behaviour</a:t>
            </a:r>
            <a:r>
              <a:rPr lang="en-US" sz="1000" dirty="0"/>
              <a:t> and psychological distress (</a:t>
            </a:r>
            <a:r>
              <a:rPr lang="en-US" sz="1000" dirty="0" err="1"/>
              <a:t>Quadflieg</a:t>
            </a:r>
            <a:r>
              <a:rPr lang="en-US" sz="1000" dirty="0"/>
              <a:t> et al., 2023). They affect millions worldwide and carry significant physical, psychological, and social consequences. This poster focuses on three major disorders: Anorexia Nervosa (AN), Bulimia Nervosa (BN), and Binge Eating Disorder (BED).</a:t>
            </a:r>
          </a:p>
        </p:txBody>
      </p:sp>
      <p:pic>
        <p:nvPicPr>
          <p:cNvPr id="2050" name="Picture 2" descr="Eating Disorders and Mental Health: An Overview | Eli's Place">
            <a:extLst>
              <a:ext uri="{FF2B5EF4-FFF2-40B4-BE49-F238E27FC236}">
                <a16:creationId xmlns:a16="http://schemas.microsoft.com/office/drawing/2014/main" id="{E96AA0D7-170F-8413-DF53-33EEF9676B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924" y="228622"/>
            <a:ext cx="2213944" cy="13686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A12DA8B-2A42-EF0C-F950-59B94BFF5AA0}"/>
              </a:ext>
            </a:extLst>
          </p:cNvPr>
          <p:cNvSpPr txBox="1"/>
          <p:nvPr/>
        </p:nvSpPr>
        <p:spPr>
          <a:xfrm>
            <a:off x="2774167" y="2301014"/>
            <a:ext cx="3241519" cy="1638910"/>
          </a:xfrm>
          <a:prstGeom prst="rect">
            <a:avLst/>
          </a:prstGeom>
          <a:noFill/>
        </p:spPr>
        <p:txBody>
          <a:bodyPr wrap="square">
            <a:spAutoFit/>
          </a:bodyPr>
          <a:lstStyle/>
          <a:p>
            <a:pPr>
              <a:buNone/>
            </a:pPr>
            <a:r>
              <a:rPr lang="en-US" sz="1000" b="1" dirty="0"/>
              <a:t>Historical Context </a:t>
            </a:r>
          </a:p>
          <a:p>
            <a:pPr algn="just">
              <a:buNone/>
            </a:pPr>
            <a:r>
              <a:rPr lang="en-US" sz="1000" dirty="0"/>
              <a:t>Anorexia nervosa was first described in the 19th century, often misunderstood as hysteria (Berg, 2023). Bulimia nervosa emerged as a distinct diagnosis in the late 20th century. Binge Eating Disorder (BED) was only recently </a:t>
            </a:r>
            <a:r>
              <a:rPr lang="en-US" sz="1000" dirty="0" err="1"/>
              <a:t>recognised</a:t>
            </a:r>
            <a:r>
              <a:rPr lang="en-US" sz="1000" dirty="0"/>
              <a:t> in ICD-11. Historically, these conditions carried heavy stigma and misconceptions, but modern frameworks now </a:t>
            </a:r>
            <a:r>
              <a:rPr lang="en-US" sz="1000" dirty="0" err="1"/>
              <a:t>emphasise</a:t>
            </a:r>
            <a:r>
              <a:rPr lang="en-US" sz="1000" dirty="0"/>
              <a:t> medical legitimacy and holistic treatment.</a:t>
            </a:r>
          </a:p>
        </p:txBody>
      </p:sp>
      <p:pic>
        <p:nvPicPr>
          <p:cNvPr id="2052" name="Picture 4" descr="Definition of Binge Eating Disorder">
            <a:extLst>
              <a:ext uri="{FF2B5EF4-FFF2-40B4-BE49-F238E27FC236}">
                <a16:creationId xmlns:a16="http://schemas.microsoft.com/office/drawing/2014/main" id="{08432491-6B97-10C5-14A2-976454A770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453" y="1936674"/>
            <a:ext cx="2253772" cy="132539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81DD70F5-D328-8B3D-30CA-9AE710993B45}"/>
              </a:ext>
            </a:extLst>
          </p:cNvPr>
          <p:cNvSpPr txBox="1"/>
          <p:nvPr/>
        </p:nvSpPr>
        <p:spPr>
          <a:xfrm>
            <a:off x="91336" y="4143736"/>
            <a:ext cx="3084778" cy="1938992"/>
          </a:xfrm>
          <a:prstGeom prst="rect">
            <a:avLst/>
          </a:prstGeom>
          <a:noFill/>
        </p:spPr>
        <p:txBody>
          <a:bodyPr wrap="square">
            <a:spAutoFit/>
          </a:bodyPr>
          <a:lstStyle/>
          <a:p>
            <a:pPr>
              <a:buNone/>
            </a:pPr>
            <a:r>
              <a:rPr lang="en-US" sz="1000" b="1" dirty="0"/>
              <a:t>Risk Factors </a:t>
            </a:r>
          </a:p>
          <a:p>
            <a:pPr algn="just">
              <a:buNone/>
            </a:pPr>
            <a:r>
              <a:rPr lang="en-US" sz="1000" dirty="0"/>
              <a:t>Feeding and eating disorders arise from multiple risk factors. Biological influences include genetics and neurotransmitter imbalances (</a:t>
            </a:r>
            <a:r>
              <a:rPr lang="en-US" sz="1000" dirty="0" err="1"/>
              <a:t>Vinmec</a:t>
            </a:r>
            <a:r>
              <a:rPr lang="en-US" sz="1000" dirty="0"/>
              <a:t>, 2024). Psychological aspects involve body image distortion, perfectionism, and anxiety. Sociocultural pressures, such as the thin ideal, media influence, and peer pressure, also contribute. Family and environmental factors, including early trauma and critical attitudes, further increase vulnerability to these disorders.</a:t>
            </a:r>
          </a:p>
        </p:txBody>
      </p:sp>
      <p:pic>
        <p:nvPicPr>
          <p:cNvPr id="2054" name="Picture 6" descr="5 Signs of a Neurotransmitter Imbalance - Integrative Health Practitioner  Institute">
            <a:extLst>
              <a:ext uri="{FF2B5EF4-FFF2-40B4-BE49-F238E27FC236}">
                <a16:creationId xmlns:a16="http://schemas.microsoft.com/office/drawing/2014/main" id="{A81C8E02-FF63-187F-E526-0E38005927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05812" y="4218579"/>
            <a:ext cx="1865415" cy="133684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C0BFE93-24C1-A81E-643D-0307C1CA0F1C}"/>
              </a:ext>
            </a:extLst>
          </p:cNvPr>
          <p:cNvSpPr>
            <a:spLocks noChangeArrowheads="1"/>
          </p:cNvSpPr>
          <p:nvPr/>
        </p:nvSpPr>
        <p:spPr bwMode="auto">
          <a:xfrm>
            <a:off x="3822570" y="1643163"/>
            <a:ext cx="191629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Feeding and Eating Disorders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Source: (Place and Place, 2023)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6"/>
              </a:rPr>
              <a:t>https://elisplace.org/eating-disorders-and-mental-health-an-</a:t>
            </a:r>
            <a:endPar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196B55E8-542A-7054-EE1C-64EE4451CC38}"/>
              </a:ext>
            </a:extLst>
          </p:cNvPr>
          <p:cNvSpPr>
            <a:spLocks noChangeArrowheads="1"/>
          </p:cNvSpPr>
          <p:nvPr/>
        </p:nvSpPr>
        <p:spPr bwMode="auto">
          <a:xfrm>
            <a:off x="242369" y="3399729"/>
            <a:ext cx="2088382"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ctr" defTabSz="914400" eaLnBrk="0" fontAlgn="base" hangingPunct="0">
              <a:spcBef>
                <a:spcPct val="0"/>
              </a:spcBef>
              <a:spcAft>
                <a:spcPct val="0"/>
              </a:spcAft>
            </a:pPr>
            <a:r>
              <a:rPr lang="en-US" sz="900" dirty="0"/>
              <a:t>Binge Eating Disorder </a:t>
            </a:r>
          </a:p>
          <a:p>
            <a:pPr lvl="0" algn="ctr" defTabSz="914400" eaLnBrk="0" fontAlgn="base" hangingPunct="0">
              <a:spcBef>
                <a:spcPct val="0"/>
              </a:spcBef>
              <a:spcAft>
                <a:spcPct val="0"/>
              </a:spcAft>
            </a:pPr>
            <a:r>
              <a:rPr lang="en-US" sz="900" dirty="0"/>
              <a:t>Source: </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(Christiansen, 2024)</a:t>
            </a:r>
          </a:p>
          <a:p>
            <a:pPr lvl="0" algn="ctr" defTabSz="914400" eaLnBrk="0" fontAlgn="base" hangingPunct="0">
              <a:spcBef>
                <a:spcPct val="0"/>
              </a:spcBef>
              <a:spcAft>
                <a:spcPct val="0"/>
              </a:spcAft>
            </a:pP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https://www.verywellhealth.com/binge-definition-5116533</a:t>
            </a: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lvl="0" algn="ctr" defTabSz="914400" eaLnBrk="0" fontAlgn="base" hangingPunct="0">
              <a:spcBef>
                <a:spcPct val="0"/>
              </a:spcBef>
              <a:spcAft>
                <a:spcPct val="0"/>
              </a:spcAft>
            </a:pPr>
            <a:endPar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DF165D6C-A0D0-0F49-BB30-3982F26A37E1}"/>
              </a:ext>
            </a:extLst>
          </p:cNvPr>
          <p:cNvSpPr>
            <a:spLocks noChangeArrowheads="1"/>
          </p:cNvSpPr>
          <p:nvPr/>
        </p:nvSpPr>
        <p:spPr bwMode="auto">
          <a:xfrm>
            <a:off x="3524924" y="11088150"/>
            <a:ext cx="301752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ctr" defTabSz="914400" eaLnBrk="0" fontAlgn="base" hangingPunct="0">
              <a:spcBef>
                <a:spcPct val="0"/>
              </a:spcBef>
              <a:spcAft>
                <a:spcPct val="0"/>
              </a:spcAft>
            </a:pPr>
            <a:r>
              <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lvl="0" algn="ctr" defTabSz="914400" eaLnBrk="0" fontAlgn="base" hangingPunct="0">
              <a:spcBef>
                <a:spcPct val="0"/>
              </a:spcBef>
              <a:spcAft>
                <a:spcPct val="0"/>
              </a:spcAft>
            </a:pPr>
            <a:endParaRPr kumimoji="0" lang="en-US" altLang="en-US" sz="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918D336C-4414-907A-8030-780CD58BDBB4}"/>
              </a:ext>
            </a:extLst>
          </p:cNvPr>
          <p:cNvSpPr>
            <a:spLocks noChangeArrowheads="1"/>
          </p:cNvSpPr>
          <p:nvPr/>
        </p:nvSpPr>
        <p:spPr bwMode="auto">
          <a:xfrm>
            <a:off x="3333077" y="5677873"/>
            <a:ext cx="164947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ctr" defTabSz="914400" eaLnBrk="0" fontAlgn="base" hangingPunct="0">
              <a:spcBef>
                <a:spcPct val="0"/>
              </a:spcBef>
              <a:spcAft>
                <a:spcPct val="0"/>
              </a:spcAft>
            </a:pPr>
            <a:r>
              <a:rPr lang="en-US" sz="800" dirty="0"/>
              <a:t>Neurotransmitter imbalances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Source: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ihpi_cassie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2024)</a:t>
            </a:r>
            <a:b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8"/>
              </a:rPr>
              <a:t>https://www.integrativehealthpractitioner.org/5-signs-of-a-neurotransmitter</a:t>
            </a:r>
            <a:endPar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58094FF-F067-53ED-9442-EC6F22179E4C}"/>
              </a:ext>
            </a:extLst>
          </p:cNvPr>
          <p:cNvSpPr txBox="1"/>
          <p:nvPr/>
        </p:nvSpPr>
        <p:spPr>
          <a:xfrm>
            <a:off x="1929708" y="6588345"/>
            <a:ext cx="3241519" cy="1938992"/>
          </a:xfrm>
          <a:prstGeom prst="rect">
            <a:avLst/>
          </a:prstGeom>
          <a:noFill/>
        </p:spPr>
        <p:txBody>
          <a:bodyPr wrap="square">
            <a:spAutoFit/>
          </a:bodyPr>
          <a:lstStyle/>
          <a:p>
            <a:pPr algn="just">
              <a:buNone/>
            </a:pPr>
            <a:r>
              <a:rPr lang="en-US" sz="1000" b="1" dirty="0"/>
              <a:t>Clinical Features &amp; Diagnosis </a:t>
            </a:r>
          </a:p>
          <a:p>
            <a:pPr algn="just">
              <a:buNone/>
            </a:pPr>
            <a:r>
              <a:rPr lang="en-US" sz="1000" dirty="0"/>
              <a:t>Anorexia nervosa involves restricted intake, low body weight, and intense fear of weight gain. Bulimia nervosa is defined by recurrent binge eating followed by compensatory </a:t>
            </a:r>
            <a:r>
              <a:rPr lang="en-US" sz="1000" dirty="0" err="1"/>
              <a:t>behaviours</a:t>
            </a:r>
            <a:r>
              <a:rPr lang="en-US" sz="1000" dirty="0"/>
              <a:t> like vomiting. Binge Eating Disorder features uncontrolled bingeing without purging. ICD-11 highlights severity and functional impairment. Common comorbidities include depression, anxiety disorders, and substance misuse, complicating diagnosis and treatment (National Institute on Drug Abuse, 2024).</a:t>
            </a:r>
          </a:p>
        </p:txBody>
      </p:sp>
      <p:pic>
        <p:nvPicPr>
          <p:cNvPr id="4" name="Picture 2" descr="Anorexia Nervosa: What It Is, Signs &amp; Symptoms, &amp; Treatment">
            <a:extLst>
              <a:ext uri="{FF2B5EF4-FFF2-40B4-BE49-F238E27FC236}">
                <a16:creationId xmlns:a16="http://schemas.microsoft.com/office/drawing/2014/main" id="{FF3358E7-1A91-3B34-EC52-7408E7AA9CA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6512"/>
          <a:stretch>
            <a:fillRect/>
          </a:stretch>
        </p:blipFill>
        <p:spPr bwMode="auto">
          <a:xfrm>
            <a:off x="240673" y="6220385"/>
            <a:ext cx="1516533" cy="120707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AB462C0-1D7F-2D20-9C00-A48C68D07032}"/>
              </a:ext>
            </a:extLst>
          </p:cNvPr>
          <p:cNvSpPr>
            <a:spLocks noChangeArrowheads="1"/>
          </p:cNvSpPr>
          <p:nvPr/>
        </p:nvSpPr>
        <p:spPr bwMode="auto">
          <a:xfrm>
            <a:off x="58759" y="7557841"/>
            <a:ext cx="1758063" cy="1138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ctr" defTabSz="914400" eaLnBrk="0" fontAlgn="base" hangingPunct="0">
              <a:spcBef>
                <a:spcPct val="0"/>
              </a:spcBef>
              <a:spcAft>
                <a:spcPct val="0"/>
              </a:spcAft>
            </a:pPr>
            <a:r>
              <a:rPr lang="en-US" sz="800" dirty="0">
                <a:latin typeface="+mj-lt"/>
              </a:rPr>
              <a:t>Anorexia nervosa</a:t>
            </a:r>
          </a:p>
          <a:p>
            <a:pPr lvl="0" algn="ctr" defTabSz="914400" eaLnBrk="0" fontAlgn="base" hangingPunct="0">
              <a:spcBef>
                <a:spcPct val="0"/>
              </a:spcBef>
              <a:spcAft>
                <a:spcPct val="0"/>
              </a:spcAft>
            </a:pPr>
            <a:r>
              <a:rPr kumimoji="0" lang="en-US" altLang="en-US" sz="800" b="0" i="0" u="none" strike="noStrike" cap="none" normalizeH="0" baseline="0" dirty="0">
                <a:ln>
                  <a:noFill/>
                </a:ln>
                <a:solidFill>
                  <a:schemeClr val="tx1"/>
                </a:solidFill>
                <a:effectLst/>
                <a:latin typeface="+mj-lt"/>
                <a:cs typeface="Times New Roman" panose="02020603050405020304" pitchFamily="18" charset="0"/>
              </a:rPr>
              <a:t> Source : (Cleveland Clinic, 2024)</a:t>
            </a:r>
          </a:p>
          <a:p>
            <a:pPr lvl="0" algn="ctr" defTabSz="914400" eaLnBrk="0" fontAlgn="base" hangingPunct="0">
              <a:spcBef>
                <a:spcPct val="0"/>
              </a:spcBef>
              <a:spcAft>
                <a:spcPct val="0"/>
              </a:spcAft>
            </a:pPr>
            <a:r>
              <a:rPr kumimoji="0" lang="en-US" altLang="en-US" sz="800" b="0" i="0" u="none" strike="noStrike" cap="none" normalizeH="0" baseline="0" dirty="0">
                <a:ln>
                  <a:noFill/>
                </a:ln>
                <a:solidFill>
                  <a:schemeClr val="tx1"/>
                </a:solidFill>
                <a:effectLst/>
                <a:latin typeface="+mj-lt"/>
                <a:hlinkClick r:id="rId10"/>
              </a:rPr>
              <a:t>https://my.clevelandclinic.org/health/diseases/9794-anorexia-nervosa</a:t>
            </a:r>
            <a:r>
              <a:rPr kumimoji="0" lang="en-US" altLang="en-US" sz="800" b="0" i="0" u="none" strike="noStrike" cap="none" normalizeH="0" baseline="0" dirty="0">
                <a:ln>
                  <a:noFill/>
                </a:ln>
                <a:solidFill>
                  <a:schemeClr val="tx1"/>
                </a:solidFill>
                <a:effectLst/>
                <a:latin typeface="+mj-lt"/>
              </a:rPr>
              <a:t>.</a:t>
            </a:r>
          </a:p>
          <a:p>
            <a:pPr lvl="0" defTabSz="914400" eaLnBrk="0" fontAlgn="base" hangingPunct="0">
              <a:spcBef>
                <a:spcPct val="0"/>
              </a:spcBef>
              <a:spcAft>
                <a:spcPct val="0"/>
              </a:spcAf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E9BD7A8D-3D6F-A843-3DB5-56297172D3E5}"/>
              </a:ext>
            </a:extLst>
          </p:cNvPr>
          <p:cNvSpPr txBox="1"/>
          <p:nvPr/>
        </p:nvSpPr>
        <p:spPr>
          <a:xfrm>
            <a:off x="46815" y="8532540"/>
            <a:ext cx="3173376" cy="2092881"/>
          </a:xfrm>
          <a:prstGeom prst="rect">
            <a:avLst/>
          </a:prstGeom>
          <a:noFill/>
        </p:spPr>
        <p:txBody>
          <a:bodyPr wrap="square">
            <a:spAutoFit/>
          </a:bodyPr>
          <a:lstStyle/>
          <a:p>
            <a:pPr>
              <a:buNone/>
            </a:pPr>
            <a:r>
              <a:rPr lang="en-US" sz="1000" b="1" dirty="0"/>
              <a:t>Treatment Models</a:t>
            </a:r>
          </a:p>
          <a:p>
            <a:pPr algn="just">
              <a:buNone/>
            </a:pPr>
            <a:r>
              <a:rPr lang="en-US" sz="1000" dirty="0"/>
              <a:t>Treatment for eating disorders involves multiple approaches. Psychological therapies like CBT-E and Family-Based Therapy are first-line. Pharmacological options include SSRIs for bulimia and </a:t>
            </a:r>
            <a:r>
              <a:rPr lang="en-US" sz="1000" dirty="0" err="1"/>
              <a:t>lisdexamfetamine</a:t>
            </a:r>
            <a:r>
              <a:rPr lang="en-US" sz="1000" dirty="0"/>
              <a:t> for binge eating disorder (</a:t>
            </a:r>
            <a:r>
              <a:rPr lang="en-US" sz="1000" dirty="0" err="1"/>
              <a:t>Costandache</a:t>
            </a:r>
            <a:r>
              <a:rPr lang="en-US" sz="1000" dirty="0"/>
              <a:t> et al., 2023). Multidisciplinary care integrates medical, nutritional, and psychological support. Policy frameworks, such as NICE guidelines, stress early intervention, equitable access, and coordinated services to improve outcomes and reduce relapse.</a:t>
            </a:r>
          </a:p>
        </p:txBody>
      </p:sp>
      <p:pic>
        <p:nvPicPr>
          <p:cNvPr id="8" name="Picture 6" descr="CBT-E For Eating Disorders: Enhanced Cognitive-Behavioral Therapy">
            <a:extLst>
              <a:ext uri="{FF2B5EF4-FFF2-40B4-BE49-F238E27FC236}">
                <a16:creationId xmlns:a16="http://schemas.microsoft.com/office/drawing/2014/main" id="{83307F98-7285-4B2B-06C0-1486E017014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333077" y="8590603"/>
            <a:ext cx="1346243" cy="12071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8AA8C95-3438-6E5F-6386-A28CF8FF6DB6}"/>
              </a:ext>
            </a:extLst>
          </p:cNvPr>
          <p:cNvSpPr txBox="1"/>
          <p:nvPr/>
        </p:nvSpPr>
        <p:spPr>
          <a:xfrm>
            <a:off x="3075158" y="9836592"/>
            <a:ext cx="1761683" cy="846386"/>
          </a:xfrm>
          <a:prstGeom prst="rect">
            <a:avLst/>
          </a:prstGeom>
          <a:noFill/>
        </p:spPr>
        <p:txBody>
          <a:bodyPr wrap="square">
            <a:spAutoFit/>
          </a:bodyPr>
          <a:lstStyle/>
          <a:p>
            <a:pPr algn="ctr"/>
            <a:r>
              <a:rPr lang="en-US" sz="800" dirty="0"/>
              <a:t>CBT-E  </a:t>
            </a:r>
          </a:p>
          <a:p>
            <a:pPr algn="ctr"/>
            <a:r>
              <a:rPr lang="en-US" sz="800" dirty="0"/>
              <a:t>Source: </a:t>
            </a:r>
          </a:p>
          <a:p>
            <a:pPr algn="ctr"/>
            <a:r>
              <a:rPr lang="en-US" sz="800" dirty="0"/>
              <a:t>(</a:t>
            </a:r>
            <a:r>
              <a:rPr lang="en-US" sz="800" dirty="0" err="1"/>
              <a:t>Linardon</a:t>
            </a:r>
            <a:r>
              <a:rPr lang="en-US" sz="800" dirty="0"/>
              <a:t>, 2021)</a:t>
            </a:r>
          </a:p>
          <a:p>
            <a:pPr algn="ctr"/>
            <a:r>
              <a:rPr lang="en-US" sz="800" dirty="0">
                <a:hlinkClick r:id="rId12"/>
              </a:rPr>
              <a:t>https://breakbingeeating.com/cbt-e/</a:t>
            </a:r>
            <a:endParaRPr lang="en-US" sz="800" dirty="0"/>
          </a:p>
          <a:p>
            <a:pPr algn="ctr"/>
            <a:r>
              <a:rPr lang="en-US" sz="900" dirty="0"/>
              <a:t>.</a:t>
            </a:r>
          </a:p>
        </p:txBody>
      </p:sp>
      <p:sp>
        <p:nvSpPr>
          <p:cNvPr id="12" name="TextBox 11">
            <a:extLst>
              <a:ext uri="{FF2B5EF4-FFF2-40B4-BE49-F238E27FC236}">
                <a16:creationId xmlns:a16="http://schemas.microsoft.com/office/drawing/2014/main" id="{F0CB6724-1EC4-F37E-A7A0-33092AF7A46C}"/>
              </a:ext>
            </a:extLst>
          </p:cNvPr>
          <p:cNvSpPr txBox="1"/>
          <p:nvPr/>
        </p:nvSpPr>
        <p:spPr>
          <a:xfrm>
            <a:off x="4739705" y="8742969"/>
            <a:ext cx="2071480" cy="2585323"/>
          </a:xfrm>
          <a:prstGeom prst="rect">
            <a:avLst/>
          </a:prstGeom>
          <a:noFill/>
        </p:spPr>
        <p:txBody>
          <a:bodyPr wrap="square">
            <a:spAutoFit/>
          </a:bodyPr>
          <a:lstStyle/>
          <a:p>
            <a:pPr>
              <a:buNone/>
            </a:pPr>
            <a:r>
              <a:rPr lang="en-US" sz="900" b="1" dirty="0"/>
              <a:t>Recovery Challenges </a:t>
            </a:r>
          </a:p>
          <a:p>
            <a:pPr algn="just">
              <a:buNone/>
            </a:pPr>
            <a:r>
              <a:rPr lang="en-US" sz="900" dirty="0"/>
              <a:t>Recovery from eating disorders is complex. Relapse rates remain high, particularly in anorexia nervosa. Serious physical complications include cardiovascular problems, osteoporosis, and obesity-related risks in binge eating disorder (Balasundaram and Santhanam, 2023). Stigma and discrimination often prevent help-seeking. Additionally, healthcare inequalities, such as long waiting times and limited specialist services, hinder timely treatment and sustained recovery, posing major barriers for patients.</a:t>
            </a:r>
          </a:p>
        </p:txBody>
      </p:sp>
      <p:pic>
        <p:nvPicPr>
          <p:cNvPr id="15" name="Picture 8" descr="Mental health stigma: Definition, Types, Causes, Effects, Prevention? - Los  Angeles Outpatient Center">
            <a:extLst>
              <a:ext uri="{FF2B5EF4-FFF2-40B4-BE49-F238E27FC236}">
                <a16:creationId xmlns:a16="http://schemas.microsoft.com/office/drawing/2014/main" id="{D3A578FC-ADC9-01D1-BEFD-E9E56E5C7FF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b="10127"/>
          <a:stretch>
            <a:fillRect/>
          </a:stretch>
        </p:blipFill>
        <p:spPr bwMode="auto">
          <a:xfrm>
            <a:off x="2668225" y="10518821"/>
            <a:ext cx="2071480" cy="77397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EEB36152-91E6-BE81-2E57-02DB9B355866}"/>
              </a:ext>
            </a:extLst>
          </p:cNvPr>
          <p:cNvSpPr txBox="1"/>
          <p:nvPr/>
        </p:nvSpPr>
        <p:spPr>
          <a:xfrm>
            <a:off x="2965819" y="11361003"/>
            <a:ext cx="1713501" cy="830997"/>
          </a:xfrm>
          <a:prstGeom prst="rect">
            <a:avLst/>
          </a:prstGeom>
          <a:noFill/>
        </p:spPr>
        <p:txBody>
          <a:bodyPr wrap="square">
            <a:spAutoFit/>
          </a:bodyPr>
          <a:lstStyle/>
          <a:p>
            <a:pPr algn="ctr"/>
            <a:r>
              <a:rPr lang="en-US" sz="800" dirty="0"/>
              <a:t>Mental health stigma </a:t>
            </a:r>
            <a:br>
              <a:rPr lang="en-US" sz="800" dirty="0"/>
            </a:br>
            <a:r>
              <a:rPr lang="en-US" sz="800" dirty="0"/>
              <a:t>Source: </a:t>
            </a:r>
            <a:r>
              <a:rPr lang="en-US" sz="800" dirty="0" err="1"/>
              <a:t>Laop</a:t>
            </a:r>
            <a:r>
              <a:rPr lang="en-US" sz="800" dirty="0"/>
              <a:t> Center (2025).</a:t>
            </a:r>
          </a:p>
          <a:p>
            <a:pPr algn="ctr"/>
            <a:r>
              <a:rPr lang="en-US" sz="800" dirty="0">
                <a:hlinkClick r:id="rId14"/>
              </a:rPr>
              <a:t>https://laopcenter.com/mental-health/stigma/</a:t>
            </a:r>
            <a:r>
              <a:rPr lang="en-US" sz="800" dirty="0"/>
              <a:t>.</a:t>
            </a:r>
          </a:p>
          <a:p>
            <a:pPr algn="ctr"/>
            <a:r>
              <a:rPr lang="en-US" sz="800" dirty="0"/>
              <a:t> </a:t>
            </a:r>
          </a:p>
          <a:p>
            <a:pPr algn="ctr"/>
            <a:endParaRPr lang="en-US" sz="800" dirty="0"/>
          </a:p>
        </p:txBody>
      </p:sp>
      <p:sp>
        <p:nvSpPr>
          <p:cNvPr id="18" name="TextBox 17">
            <a:extLst>
              <a:ext uri="{FF2B5EF4-FFF2-40B4-BE49-F238E27FC236}">
                <a16:creationId xmlns:a16="http://schemas.microsoft.com/office/drawing/2014/main" id="{2AC3A127-7B7A-AD76-DEA8-8BCC25AD0295}"/>
              </a:ext>
            </a:extLst>
          </p:cNvPr>
          <p:cNvSpPr txBox="1"/>
          <p:nvPr/>
        </p:nvSpPr>
        <p:spPr>
          <a:xfrm>
            <a:off x="5190951" y="3936430"/>
            <a:ext cx="1649471" cy="3785652"/>
          </a:xfrm>
          <a:prstGeom prst="rect">
            <a:avLst/>
          </a:prstGeom>
          <a:noFill/>
        </p:spPr>
        <p:txBody>
          <a:bodyPr wrap="square">
            <a:spAutoFit/>
          </a:bodyPr>
          <a:lstStyle/>
          <a:p>
            <a:r>
              <a:rPr lang="en-US" sz="1000" b="1" dirty="0"/>
              <a:t>Recommendations </a:t>
            </a:r>
          </a:p>
          <a:p>
            <a:pPr algn="just"/>
            <a:r>
              <a:rPr lang="en-US" sz="1000" dirty="0"/>
              <a:t>Addressing eating disorders requires policy reforms to increase funding and shorten waiting times. Public campaigns should promote body diversity and challenge stigma. Early detection in schools and primary care can support timely intervention. Services must ensure cultural sensitivity, including men and minority groups. Finally, continued research into digital therapies and innovative interventions is vital to improve long-term outcomes.</a:t>
            </a:r>
          </a:p>
          <a:p>
            <a:endParaRPr lang="en-US" sz="1000" dirty="0"/>
          </a:p>
        </p:txBody>
      </p:sp>
    </p:spTree>
    <p:extLst>
      <p:ext uri="{BB962C8B-B14F-4D97-AF65-F5344CB8AC3E}">
        <p14:creationId xmlns:p14="http://schemas.microsoft.com/office/powerpoint/2010/main" val="2435563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C9E13-52DD-0734-4CE7-B33CB44B4BE3}"/>
              </a:ext>
            </a:extLst>
          </p:cNvPr>
          <p:cNvSpPr>
            <a:spLocks noGrp="1"/>
          </p:cNvSpPr>
          <p:nvPr>
            <p:ph type="title"/>
          </p:nvPr>
        </p:nvSpPr>
        <p:spPr/>
        <p:txBody>
          <a:bodyPr>
            <a:normAutofit/>
          </a:bodyPr>
          <a:lstStyle/>
          <a:p>
            <a:r>
              <a:rPr lang="en-US" sz="4000" dirty="0"/>
              <a:t>Reference </a:t>
            </a:r>
          </a:p>
        </p:txBody>
      </p:sp>
      <p:sp>
        <p:nvSpPr>
          <p:cNvPr id="3" name="Content Placeholder 2">
            <a:extLst>
              <a:ext uri="{FF2B5EF4-FFF2-40B4-BE49-F238E27FC236}">
                <a16:creationId xmlns:a16="http://schemas.microsoft.com/office/drawing/2014/main" id="{30E2AE23-E2F9-68E7-D08F-A35845297599}"/>
              </a:ext>
            </a:extLst>
          </p:cNvPr>
          <p:cNvSpPr>
            <a:spLocks noGrp="1"/>
          </p:cNvSpPr>
          <p:nvPr>
            <p:ph idx="1"/>
          </p:nvPr>
        </p:nvSpPr>
        <p:spPr>
          <a:xfrm>
            <a:off x="205271" y="1764825"/>
            <a:ext cx="4916150" cy="7998934"/>
          </a:xfrm>
        </p:spPr>
        <p:txBody>
          <a:bodyPr>
            <a:normAutofit fontScale="55000" lnSpcReduction="20000"/>
          </a:bodyPr>
          <a:lstStyle/>
          <a:p>
            <a:pPr marL="171450" indent="-171450" algn="just">
              <a:buFont typeface="Arial" panose="020B0604020202020204" pitchFamily="34" charset="0"/>
              <a:buChar char="•"/>
            </a:pPr>
            <a:r>
              <a:rPr lang="en-US" sz="2000" dirty="0">
                <a:solidFill>
                  <a:schemeClr val="tx1"/>
                </a:solidFill>
              </a:rPr>
              <a:t>Balasundaram, P. and Santhanam, P. (2023). </a:t>
            </a:r>
            <a:r>
              <a:rPr lang="en-US" sz="2000" i="1" dirty="0">
                <a:solidFill>
                  <a:schemeClr val="tx1"/>
                </a:solidFill>
              </a:rPr>
              <a:t>Eating Disorders</a:t>
            </a:r>
            <a:r>
              <a:rPr lang="en-US" sz="2000" dirty="0">
                <a:solidFill>
                  <a:schemeClr val="tx1"/>
                </a:solidFill>
              </a:rPr>
              <a:t>. [online] National Library of Medicine. Available at: </a:t>
            </a:r>
            <a:r>
              <a:rPr lang="en-US" sz="2000" u="sng" dirty="0">
                <a:solidFill>
                  <a:schemeClr val="tx1"/>
                </a:solidFill>
                <a:hlinkClick r:id="rId3"/>
              </a:rPr>
              <a:t>https://www.ncbi.nlm.nih.gov/books/NBK567717/</a:t>
            </a:r>
            <a:r>
              <a:rPr lang="en-US" sz="2000" dirty="0">
                <a:solidFill>
                  <a:schemeClr val="tx1"/>
                </a:solidFill>
              </a:rPr>
              <a:t>.</a:t>
            </a:r>
          </a:p>
          <a:p>
            <a:pPr marL="171450" indent="-171450" algn="just">
              <a:buFont typeface="Arial" panose="020B0604020202020204" pitchFamily="34" charset="0"/>
              <a:buChar char="•"/>
            </a:pPr>
            <a:r>
              <a:rPr lang="en-US" sz="2000" dirty="0">
                <a:solidFill>
                  <a:schemeClr val="tx1"/>
                </a:solidFill>
              </a:rPr>
              <a:t>Berg, B. (2023). </a:t>
            </a:r>
            <a:r>
              <a:rPr lang="en-US" sz="2000" i="1" dirty="0">
                <a:solidFill>
                  <a:schemeClr val="tx1"/>
                </a:solidFill>
              </a:rPr>
              <a:t>History of Eating Disorders</a:t>
            </a:r>
            <a:r>
              <a:rPr lang="en-US" sz="2000" dirty="0">
                <a:solidFill>
                  <a:schemeClr val="tx1"/>
                </a:solidFill>
              </a:rPr>
              <a:t>. [online] Eating Recovery Center. Available at: </a:t>
            </a:r>
            <a:r>
              <a:rPr lang="en-US" sz="2000" u="sng" dirty="0">
                <a:solidFill>
                  <a:schemeClr val="tx1"/>
                </a:solidFill>
                <a:hlinkClick r:id="rId4"/>
              </a:rPr>
              <a:t>https://www.eatingrecoverycenter.com/resources/eating-disorders-history</a:t>
            </a:r>
            <a:r>
              <a:rPr lang="en-US" sz="2000" dirty="0">
                <a:solidFill>
                  <a:schemeClr val="tx1"/>
                </a:solidFill>
              </a:rPr>
              <a:t>.</a:t>
            </a:r>
          </a:p>
          <a:p>
            <a:pPr marL="171450" indent="-171450" algn="just">
              <a:buFont typeface="Arial" panose="020B0604020202020204" pitchFamily="34" charset="0"/>
              <a:buChar char="•"/>
            </a:pPr>
            <a:r>
              <a:rPr lang="en-US" sz="2000" dirty="0">
                <a:solidFill>
                  <a:schemeClr val="tx1"/>
                </a:solidFill>
              </a:rPr>
              <a:t>Christiansen, S. (2024). </a:t>
            </a:r>
            <a:r>
              <a:rPr lang="en-US" sz="2000" i="1" dirty="0">
                <a:solidFill>
                  <a:schemeClr val="tx1"/>
                </a:solidFill>
              </a:rPr>
              <a:t>What Does It Mean to Binge?</a:t>
            </a:r>
            <a:r>
              <a:rPr lang="en-US" sz="2000" dirty="0">
                <a:solidFill>
                  <a:schemeClr val="tx1"/>
                </a:solidFill>
              </a:rPr>
              <a:t> [online] </a:t>
            </a:r>
            <a:r>
              <a:rPr lang="en-US" sz="2000" dirty="0" err="1">
                <a:solidFill>
                  <a:schemeClr val="tx1"/>
                </a:solidFill>
              </a:rPr>
              <a:t>Verywell</a:t>
            </a:r>
            <a:r>
              <a:rPr lang="en-US" sz="2000" dirty="0">
                <a:solidFill>
                  <a:schemeClr val="tx1"/>
                </a:solidFill>
              </a:rPr>
              <a:t> Health. Available at:  </a:t>
            </a:r>
            <a:r>
              <a:rPr lang="en-US" sz="2000" u="sng" dirty="0">
                <a:solidFill>
                  <a:schemeClr val="tx1"/>
                </a:solidFill>
                <a:hlinkClick r:id="rId5"/>
              </a:rPr>
              <a:t>https://www.verywellhealth.com/binge-definition-5116533</a:t>
            </a:r>
            <a:r>
              <a:rPr lang="en-US" sz="2000" dirty="0">
                <a:solidFill>
                  <a:schemeClr val="tx1"/>
                </a:solidFill>
              </a:rPr>
              <a:t>.</a:t>
            </a:r>
          </a:p>
          <a:p>
            <a:pPr marL="171450" indent="-171450" algn="just">
              <a:buFont typeface="Arial" panose="020B0604020202020204" pitchFamily="34" charset="0"/>
              <a:buChar char="•"/>
            </a:pPr>
            <a:r>
              <a:rPr lang="en-US" sz="2000" dirty="0">
                <a:solidFill>
                  <a:schemeClr val="tx1"/>
                </a:solidFill>
              </a:rPr>
              <a:t>Cleveland Clinic (2024). </a:t>
            </a:r>
            <a:r>
              <a:rPr lang="en-US" sz="2000" i="1" dirty="0">
                <a:solidFill>
                  <a:schemeClr val="tx1"/>
                </a:solidFill>
              </a:rPr>
              <a:t>Eating disorders: Anorexia</a:t>
            </a:r>
            <a:r>
              <a:rPr lang="en-US" sz="2000" dirty="0">
                <a:solidFill>
                  <a:schemeClr val="tx1"/>
                </a:solidFill>
              </a:rPr>
              <a:t>. [online] Cleveland Clinic. Available at:  </a:t>
            </a:r>
            <a:r>
              <a:rPr lang="en-US" sz="2000" u="sng" dirty="0">
                <a:solidFill>
                  <a:schemeClr val="tx1"/>
                </a:solidFill>
                <a:hlinkClick r:id="rId6"/>
              </a:rPr>
              <a:t>https://my.clevelandclinic.org/health/diseases/9794-anorexia-nervosa</a:t>
            </a:r>
            <a:r>
              <a:rPr lang="en-US" sz="2000" dirty="0">
                <a:solidFill>
                  <a:schemeClr val="tx1"/>
                </a:solidFill>
              </a:rPr>
              <a:t>.</a:t>
            </a:r>
          </a:p>
          <a:p>
            <a:pPr marL="171450" indent="-171450" algn="just">
              <a:buFont typeface="Arial" panose="020B0604020202020204" pitchFamily="34" charset="0"/>
              <a:buChar char="•"/>
            </a:pPr>
            <a:r>
              <a:rPr lang="en-US" sz="2000" dirty="0" err="1">
                <a:solidFill>
                  <a:schemeClr val="tx1"/>
                </a:solidFill>
              </a:rPr>
              <a:t>Costandache</a:t>
            </a:r>
            <a:r>
              <a:rPr lang="en-US" sz="2000" dirty="0">
                <a:solidFill>
                  <a:schemeClr val="tx1"/>
                </a:solidFill>
              </a:rPr>
              <a:t>, G.I., Munteanu, O., </a:t>
            </a:r>
            <a:r>
              <a:rPr lang="en-US" sz="2000" dirty="0" err="1">
                <a:solidFill>
                  <a:schemeClr val="tx1"/>
                </a:solidFill>
              </a:rPr>
              <a:t>Salaru</a:t>
            </a:r>
            <a:r>
              <a:rPr lang="en-US" sz="2000" dirty="0">
                <a:solidFill>
                  <a:schemeClr val="tx1"/>
                </a:solidFill>
              </a:rPr>
              <a:t>, A., </a:t>
            </a:r>
            <a:r>
              <a:rPr lang="en-US" sz="2000" dirty="0" err="1">
                <a:solidFill>
                  <a:schemeClr val="tx1"/>
                </a:solidFill>
              </a:rPr>
              <a:t>Oroian</a:t>
            </a:r>
            <a:r>
              <a:rPr lang="en-US" sz="2000" dirty="0">
                <a:solidFill>
                  <a:schemeClr val="tx1"/>
                </a:solidFill>
              </a:rPr>
              <a:t>, B. and </a:t>
            </a:r>
            <a:r>
              <a:rPr lang="en-US" sz="2000" dirty="0" err="1">
                <a:solidFill>
                  <a:schemeClr val="tx1"/>
                </a:solidFill>
              </a:rPr>
              <a:t>Cozmin</a:t>
            </a:r>
            <a:r>
              <a:rPr lang="en-US" sz="2000" dirty="0">
                <a:solidFill>
                  <a:schemeClr val="tx1"/>
                </a:solidFill>
              </a:rPr>
              <a:t>, M. (2023). An overview of the treatment of eating disorders in adults and adolescents: pharmacology and psychotherapy. </a:t>
            </a:r>
            <a:r>
              <a:rPr lang="en-US" sz="2000" i="1" dirty="0">
                <a:solidFill>
                  <a:schemeClr val="tx1"/>
                </a:solidFill>
              </a:rPr>
              <a:t>Advances in Psychiatry and Neurology</a:t>
            </a:r>
            <a:r>
              <a:rPr lang="en-US" sz="2000" dirty="0">
                <a:solidFill>
                  <a:schemeClr val="tx1"/>
                </a:solidFill>
              </a:rPr>
              <a:t>, [online] 32(1), pp.40–48. </a:t>
            </a:r>
            <a:r>
              <a:rPr lang="en-US" sz="2000" dirty="0" err="1">
                <a:solidFill>
                  <a:schemeClr val="tx1"/>
                </a:solidFill>
              </a:rPr>
              <a:t>doi:</a:t>
            </a:r>
            <a:r>
              <a:rPr lang="en-US" sz="2000" u="sng" dirty="0" err="1">
                <a:solidFill>
                  <a:schemeClr val="tx1"/>
                </a:solidFill>
                <a:hlinkClick r:id="rId7"/>
              </a:rPr>
              <a:t>https</a:t>
            </a:r>
            <a:r>
              <a:rPr lang="en-US" sz="2000" u="sng" dirty="0">
                <a:solidFill>
                  <a:schemeClr val="tx1"/>
                </a:solidFill>
                <a:hlinkClick r:id="rId7"/>
              </a:rPr>
              <a:t>://doi.org/10.5114/ppn.2023.127237</a:t>
            </a:r>
            <a:r>
              <a:rPr lang="en-US" sz="2000" dirty="0">
                <a:solidFill>
                  <a:schemeClr val="tx1"/>
                </a:solidFill>
              </a:rPr>
              <a:t>.</a:t>
            </a:r>
          </a:p>
          <a:p>
            <a:pPr marL="171450" indent="-171450" algn="just">
              <a:buFont typeface="Arial" panose="020B0604020202020204" pitchFamily="34" charset="0"/>
              <a:buChar char="•"/>
            </a:pPr>
            <a:r>
              <a:rPr lang="en-US" sz="2000" dirty="0" err="1">
                <a:solidFill>
                  <a:schemeClr val="tx1"/>
                </a:solidFill>
              </a:rPr>
              <a:t>ihpi_cassie</a:t>
            </a:r>
            <a:r>
              <a:rPr lang="en-US" sz="2000" dirty="0">
                <a:solidFill>
                  <a:schemeClr val="tx1"/>
                </a:solidFill>
              </a:rPr>
              <a:t> (2024). 5 Signs of a Neurotransmitter Imbalance. [online] Integrative Health Practitioner Institute. Available at:   </a:t>
            </a:r>
            <a:r>
              <a:rPr lang="en-US" sz="2000" u="sng" dirty="0">
                <a:solidFill>
                  <a:schemeClr val="tx1"/>
                </a:solidFill>
                <a:hlinkClick r:id="rId8"/>
              </a:rPr>
              <a:t>https://www.integrativehealthpractitioner.org/5-signs-of-a-</a:t>
            </a:r>
            <a:r>
              <a:rPr lang="en-US" sz="2000" dirty="0">
                <a:solidFill>
                  <a:schemeClr val="tx1"/>
                </a:solidFill>
              </a:rPr>
              <a:t>neurotransmitter-imbalance/ [Accessed 30 Sep. 2025].</a:t>
            </a:r>
          </a:p>
          <a:p>
            <a:pPr marL="171450" indent="-171450" algn="just">
              <a:buFont typeface="Arial" panose="020B0604020202020204" pitchFamily="34" charset="0"/>
              <a:buChar char="•"/>
            </a:pPr>
            <a:r>
              <a:rPr lang="en-US" sz="2000" dirty="0" err="1">
                <a:solidFill>
                  <a:schemeClr val="tx1"/>
                </a:solidFill>
              </a:rPr>
              <a:t>Laop</a:t>
            </a:r>
            <a:r>
              <a:rPr lang="en-US" sz="2000" dirty="0">
                <a:solidFill>
                  <a:schemeClr val="tx1"/>
                </a:solidFill>
              </a:rPr>
              <a:t> Center (2025). Mental health stigma: Definition, Types, Causes, Effects, Prevention? - Los Angeles Outpatient Center. [online] LAOP Center. Available at:  </a:t>
            </a:r>
            <a:r>
              <a:rPr lang="en-US" sz="2000" u="sng" dirty="0">
                <a:solidFill>
                  <a:schemeClr val="tx1"/>
                </a:solidFill>
                <a:hlinkClick r:id="rId9"/>
              </a:rPr>
              <a:t>https://laopcenter.com/mental-health/stigma/</a:t>
            </a:r>
            <a:r>
              <a:rPr lang="en-US" sz="2000" dirty="0">
                <a:solidFill>
                  <a:schemeClr val="tx1"/>
                </a:solidFill>
              </a:rPr>
              <a:t>.</a:t>
            </a:r>
          </a:p>
          <a:p>
            <a:pPr marL="171450" indent="-171450" algn="just">
              <a:buFont typeface="Arial" panose="020B0604020202020204" pitchFamily="34" charset="0"/>
              <a:buChar char="•"/>
            </a:pPr>
            <a:r>
              <a:rPr lang="en-US" sz="2000" dirty="0" err="1">
                <a:solidFill>
                  <a:schemeClr val="tx1"/>
                </a:solidFill>
              </a:rPr>
              <a:t>Linardon</a:t>
            </a:r>
            <a:r>
              <a:rPr lang="en-US" sz="2000" dirty="0">
                <a:solidFill>
                  <a:schemeClr val="tx1"/>
                </a:solidFill>
              </a:rPr>
              <a:t>, J. (2021). CBT-E For Eating Disorders: Enhanced Cognitive-Behavioral Therapy. [online] Break Binge Eating. Available at:  </a:t>
            </a:r>
            <a:r>
              <a:rPr lang="en-US" sz="2000" u="sng" dirty="0">
                <a:solidFill>
                  <a:schemeClr val="tx1"/>
                </a:solidFill>
                <a:hlinkClick r:id="rId10"/>
              </a:rPr>
              <a:t>https://breakbingeeating.com/cbt-e/</a:t>
            </a:r>
            <a:r>
              <a:rPr lang="en-US" sz="2000" dirty="0">
                <a:solidFill>
                  <a:schemeClr val="tx1"/>
                </a:solidFill>
              </a:rPr>
              <a:t>.</a:t>
            </a:r>
          </a:p>
          <a:p>
            <a:pPr marL="171450" indent="-171450" algn="just">
              <a:buFont typeface="Arial" panose="020B0604020202020204" pitchFamily="34" charset="0"/>
              <a:buChar char="•"/>
            </a:pPr>
            <a:r>
              <a:rPr lang="en-US" sz="2000" dirty="0">
                <a:solidFill>
                  <a:schemeClr val="tx1"/>
                </a:solidFill>
              </a:rPr>
              <a:t>National Institute on Drug Abuse (2024). </a:t>
            </a:r>
            <a:r>
              <a:rPr lang="en-US" sz="2000" i="1" dirty="0">
                <a:solidFill>
                  <a:schemeClr val="tx1"/>
                </a:solidFill>
              </a:rPr>
              <a:t>Co-Occurring disorders and health conditions</a:t>
            </a:r>
            <a:r>
              <a:rPr lang="en-US" sz="2000" dirty="0">
                <a:solidFill>
                  <a:schemeClr val="tx1"/>
                </a:solidFill>
              </a:rPr>
              <a:t>. [online] National Institute on Drug Abuse. Available at: </a:t>
            </a:r>
            <a:r>
              <a:rPr lang="en-US" sz="2000" u="sng" dirty="0">
                <a:solidFill>
                  <a:schemeClr val="tx1"/>
                </a:solidFill>
                <a:hlinkClick r:id="rId11"/>
              </a:rPr>
              <a:t>https://nida.nih.gov/research-topics/co-occurring-disorders-health-conditions</a:t>
            </a:r>
            <a:r>
              <a:rPr lang="en-US" sz="2000" dirty="0">
                <a:solidFill>
                  <a:schemeClr val="tx1"/>
                </a:solidFill>
              </a:rPr>
              <a:t>.</a:t>
            </a:r>
          </a:p>
          <a:p>
            <a:pPr marL="171450" indent="-171450" algn="just">
              <a:buFont typeface="Arial" panose="020B0604020202020204" pitchFamily="34" charset="0"/>
              <a:buChar char="•"/>
            </a:pPr>
            <a:r>
              <a:rPr lang="en-GB" sz="2000" dirty="0">
                <a:solidFill>
                  <a:schemeClr val="tx1"/>
                </a:solidFill>
              </a:rPr>
              <a:t>Place, E. and Place, E. (2023). Eating Disorders and Mental Health: An Overview | Eli’s Place. [online] Eli’s Place. Available at:  </a:t>
            </a:r>
            <a:r>
              <a:rPr lang="en-GB" sz="2000" u="sng" dirty="0">
                <a:solidFill>
                  <a:schemeClr val="tx1"/>
                </a:solidFill>
                <a:hlinkClick r:id="rId12"/>
              </a:rPr>
              <a:t>https://elisplace.org/eating-disorders-and-mental-health-an-</a:t>
            </a:r>
            <a:r>
              <a:rPr lang="en-GB" sz="2000" dirty="0">
                <a:solidFill>
                  <a:schemeClr val="tx1"/>
                </a:solidFill>
              </a:rPr>
              <a:t>overview/ [Accessed 30 Sep. 2025].</a:t>
            </a:r>
            <a:endParaRPr lang="en-US" sz="2000" dirty="0">
              <a:solidFill>
                <a:schemeClr val="tx1"/>
              </a:solidFill>
            </a:endParaRPr>
          </a:p>
          <a:p>
            <a:pPr marL="171450" indent="-171450" algn="just">
              <a:buFont typeface="Arial" panose="020B0604020202020204" pitchFamily="34" charset="0"/>
              <a:buChar char="•"/>
            </a:pPr>
            <a:r>
              <a:rPr lang="en-US" sz="2000" dirty="0" err="1">
                <a:solidFill>
                  <a:schemeClr val="tx1"/>
                </a:solidFill>
              </a:rPr>
              <a:t>Quadflieg</a:t>
            </a:r>
            <a:r>
              <a:rPr lang="en-US" sz="2000" dirty="0">
                <a:solidFill>
                  <a:schemeClr val="tx1"/>
                </a:solidFill>
              </a:rPr>
              <a:t>, N., Ulrich </a:t>
            </a:r>
            <a:r>
              <a:rPr lang="en-US" sz="2000" dirty="0" err="1">
                <a:solidFill>
                  <a:schemeClr val="tx1"/>
                </a:solidFill>
              </a:rPr>
              <a:t>Voderholzer</a:t>
            </a:r>
            <a:r>
              <a:rPr lang="en-US" sz="2000" dirty="0">
                <a:solidFill>
                  <a:schemeClr val="tx1"/>
                </a:solidFill>
              </a:rPr>
              <a:t>, </a:t>
            </a:r>
            <a:r>
              <a:rPr lang="en-US" sz="2000" dirty="0" err="1">
                <a:solidFill>
                  <a:schemeClr val="tx1"/>
                </a:solidFill>
              </a:rPr>
              <a:t>Meule</a:t>
            </a:r>
            <a:r>
              <a:rPr lang="en-US" sz="2000" dirty="0">
                <a:solidFill>
                  <a:schemeClr val="tx1"/>
                </a:solidFill>
              </a:rPr>
              <a:t>, A. and Fichter, M.M. (2023). Comparing ICD‐11 and DSM‐5 eating disorder diagnoses with the Munich eating and feeding disorder questionnaire (ED‐Quest). </a:t>
            </a:r>
            <a:r>
              <a:rPr lang="en-US" sz="2000" dirty="0" err="1">
                <a:solidFill>
                  <a:schemeClr val="tx1"/>
                </a:solidFill>
              </a:rPr>
              <a:t>doi:</a:t>
            </a:r>
            <a:r>
              <a:rPr lang="en-US" sz="2000" u="sng" dirty="0" err="1">
                <a:solidFill>
                  <a:schemeClr val="tx1"/>
                </a:solidFill>
                <a:hlinkClick r:id="rId13"/>
              </a:rPr>
              <a:t>https</a:t>
            </a:r>
            <a:r>
              <a:rPr lang="en-US" sz="2000" u="sng" dirty="0">
                <a:solidFill>
                  <a:schemeClr val="tx1"/>
                </a:solidFill>
                <a:hlinkClick r:id="rId13"/>
              </a:rPr>
              <a:t>://doi.org/10.1002/eat.24010</a:t>
            </a:r>
            <a:r>
              <a:rPr lang="en-US" sz="2000" dirty="0">
                <a:solidFill>
                  <a:schemeClr val="tx1"/>
                </a:solidFill>
              </a:rPr>
              <a:t>.</a:t>
            </a:r>
          </a:p>
          <a:p>
            <a:pPr marL="171450" indent="-171450" algn="just">
              <a:buFont typeface="Arial" panose="020B0604020202020204" pitchFamily="34" charset="0"/>
              <a:buChar char="•"/>
            </a:pPr>
            <a:r>
              <a:rPr lang="en-US" sz="2000" dirty="0" err="1">
                <a:solidFill>
                  <a:schemeClr val="tx1"/>
                </a:solidFill>
              </a:rPr>
              <a:t>Vinmec</a:t>
            </a:r>
            <a:r>
              <a:rPr lang="en-US" sz="2000" dirty="0">
                <a:solidFill>
                  <a:schemeClr val="tx1"/>
                </a:solidFill>
              </a:rPr>
              <a:t> (2024). </a:t>
            </a:r>
            <a:r>
              <a:rPr lang="en-US" sz="2000" i="1" dirty="0">
                <a:solidFill>
                  <a:schemeClr val="tx1"/>
                </a:solidFill>
              </a:rPr>
              <a:t>Chemical imbalance in the brain and its effect to the body</a:t>
            </a:r>
            <a:r>
              <a:rPr lang="en-US" sz="2000" dirty="0">
                <a:solidFill>
                  <a:schemeClr val="tx1"/>
                </a:solidFill>
              </a:rPr>
              <a:t>. [online] </a:t>
            </a:r>
            <a:r>
              <a:rPr lang="en-US" sz="2000" dirty="0" err="1">
                <a:solidFill>
                  <a:schemeClr val="tx1"/>
                </a:solidFill>
              </a:rPr>
              <a:t>Vinmec</a:t>
            </a:r>
            <a:r>
              <a:rPr lang="en-US" sz="2000" dirty="0">
                <a:solidFill>
                  <a:schemeClr val="tx1"/>
                </a:solidFill>
              </a:rPr>
              <a:t> International Hospital. Available at: </a:t>
            </a:r>
            <a:r>
              <a:rPr lang="en-US" sz="2000" u="sng" dirty="0">
                <a:solidFill>
                  <a:schemeClr val="tx1"/>
                </a:solidFill>
                <a:hlinkClick r:id="rId14"/>
              </a:rPr>
              <a:t>https://www.vinmec.com/eng/blog/chemical-imbalance-in-the-brain-and-effects-on-the-body-en</a:t>
            </a:r>
            <a:r>
              <a:rPr lang="en-US" sz="2000" dirty="0">
                <a:solidFill>
                  <a:schemeClr val="tx1"/>
                </a:solidFill>
              </a:rPr>
              <a:t>.</a:t>
            </a:r>
          </a:p>
          <a:p>
            <a:pPr>
              <a:lnSpc>
                <a:spcPct val="160000"/>
              </a:lnSpc>
            </a:pPr>
            <a:endParaRPr lang="en-US" dirty="0"/>
          </a:p>
        </p:txBody>
      </p:sp>
    </p:spTree>
    <p:extLst>
      <p:ext uri="{BB962C8B-B14F-4D97-AF65-F5344CB8AC3E}">
        <p14:creationId xmlns:p14="http://schemas.microsoft.com/office/powerpoint/2010/main" val="7907559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214</TotalTime>
  <Words>2222</Words>
  <Application>Microsoft Office PowerPoint</Application>
  <PresentationFormat>Widescreen</PresentationFormat>
  <Paragraphs>71</Paragraphs>
  <Slides>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Arial</vt:lpstr>
      <vt:lpstr>Century Gothic</vt:lpstr>
      <vt:lpstr>Times New Roman</vt:lpstr>
      <vt:lpstr>Wingdings 3</vt:lpstr>
      <vt:lpstr>Ion</vt:lpstr>
      <vt:lpstr>Feeding and Eating Disorders (Anorexia Nervosa, Bulimia Nervosa, Binge Eating Disorder). </vt:lpstr>
      <vt:lpstr>PowerPoint Presentation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Feeding and Eating Disorders (Anorexia Nervosa, Bulimia Nervosa, Binge Eating Disorder). </dc:title>
  <dc:creator>jay kumar</dc:creator>
  <cp:lastModifiedBy>Maaria Kauser</cp:lastModifiedBy>
  <cp:revision>17</cp:revision>
  <dcterms:created xsi:type="dcterms:W3CDTF">2025-09-29T10:13:22Z</dcterms:created>
  <dcterms:modified xsi:type="dcterms:W3CDTF">2025-11-02T08:53:45Z</dcterms:modified>
</cp:coreProperties>
</file>