
<file path=[Content_Types].xml><?xml version="1.0" encoding="utf-8"?>
<Types xmlns="http://schemas.openxmlformats.org/package/2006/content-types">
  <Default Extension="bin" ContentType="application/vnd.openxmlformats-officedocument.oleObject"/>
  <Default Extension="png" ContentType="image/png"/>
  <Default Extension="emf" ContentType="image/x-emf"/>
  <Default Extension="jpeg" ContentType="image/jpeg"/>
  <Default Extension="rels" ContentType="application/vnd.openxmlformats-package.relationships+xml"/>
  <Default Extension="xml" ContentType="application/xml"/>
  <Default Extension="vml" ContentType="application/vnd.openxmlformats-officedocument.vmlDrawing"/>
  <Default Extension="jpg" ContentType="image/jpeg"/>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48" r:id="rId1"/>
  </p:sldMasterIdLst>
  <p:notesMasterIdLst>
    <p:notesMasterId r:id="rId19"/>
  </p:notesMasterIdLst>
  <p:sldIdLst>
    <p:sldId id="273" r:id="rId2"/>
    <p:sldId id="256" r:id="rId3"/>
    <p:sldId id="269" r:id="rId4"/>
    <p:sldId id="270" r:id="rId5"/>
    <p:sldId id="262" r:id="rId6"/>
    <p:sldId id="263" r:id="rId7"/>
    <p:sldId id="264" r:id="rId8"/>
    <p:sldId id="271" r:id="rId9"/>
    <p:sldId id="266" r:id="rId10"/>
    <p:sldId id="275" r:id="rId11"/>
    <p:sldId id="276" r:id="rId12"/>
    <p:sldId id="257" r:id="rId13"/>
    <p:sldId id="259" r:id="rId14"/>
    <p:sldId id="267" r:id="rId15"/>
    <p:sldId id="272" r:id="rId16"/>
    <p:sldId id="268" r:id="rId17"/>
    <p:sldId id="274" r:id="rId18"/>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horzBarState="maximized">
    <p:restoredLeft sz="14995" autoAdjust="0"/>
    <p:restoredTop sz="94660"/>
  </p:normalViewPr>
  <p:slideViewPr>
    <p:cSldViewPr snapToGrid="0">
      <p:cViewPr varScale="1">
        <p:scale>
          <a:sx n="70" d="100"/>
          <a:sy n="70" d="100"/>
        </p:scale>
        <p:origin x="536" y="56"/>
      </p:cViewPr>
      <p:guideLst/>
    </p:cSldViewPr>
  </p:slideViewPr>
  <p:notesTextViewPr>
    <p:cViewPr>
      <p:scale>
        <a:sx n="1" d="1"/>
        <a:sy n="1" d="1"/>
      </p:scale>
      <p:origin x="0" y="0"/>
    </p:cViewPr>
  </p:notesTextViewPr>
  <p:sorterViewPr>
    <p:cViewPr>
      <p:scale>
        <a:sx n="100" d="100"/>
        <a:sy n="100" d="100"/>
      </p:scale>
      <p:origin x="0" y="0"/>
    </p:cViewPr>
  </p:sorterViewPr>
  <p:gridSpacing cx="76200" cy="76200"/>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slide" Target="slides/slide17.xml"/><Relationship Id="rId3" Type="http://schemas.openxmlformats.org/officeDocument/2006/relationships/slide" Target="slides/slide2.xml"/><Relationship Id="rId21" Type="http://schemas.openxmlformats.org/officeDocument/2006/relationships/viewProps" Target="viewProps.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presProps" Target="presProps.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tableStyles" Target="tableStyles.xml"/><Relationship Id="rId10" Type="http://schemas.openxmlformats.org/officeDocument/2006/relationships/slide" Target="slides/slide9.xml"/><Relationship Id="rId19" Type="http://schemas.openxmlformats.org/officeDocument/2006/relationships/notesMaster" Target="notesMasters/notesMaster1.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theme" Target="theme/theme1.xml"/></Relationships>
</file>

<file path=ppt/drawings/_rels/vmlDrawing1.vml.rels><?xml version="1.0" encoding="UTF-8" standalone="yes"?>
<Relationships xmlns="http://schemas.openxmlformats.org/package/2006/relationships"><Relationship Id="rId1" Type="http://schemas.openxmlformats.org/officeDocument/2006/relationships/image" Target="../media/image8.emf"/></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US"/>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CBFB57DA-6AE2-4E61-B519-63EC56200BB2}" type="datetimeFigureOut">
              <a:rPr lang="en-US" smtClean="0"/>
              <a:t>27-Oct-18</a:t>
            </a:fld>
            <a:endParaRPr lang="en-US"/>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US"/>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smtClean="0"/>
              <a:t>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US"/>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1988E538-E21A-445D-B5AF-7E3E691DC2DE}" type="slidenum">
              <a:rPr lang="en-US" smtClean="0"/>
              <a:t>‹#›</a:t>
            </a:fld>
            <a:endParaRPr lang="en-US"/>
          </a:p>
        </p:txBody>
      </p:sp>
    </p:spTree>
    <p:extLst>
      <p:ext uri="{BB962C8B-B14F-4D97-AF65-F5344CB8AC3E}">
        <p14:creationId xmlns:p14="http://schemas.microsoft.com/office/powerpoint/2010/main" val="3375679738"/>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13.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16.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a:p>
        </p:txBody>
      </p:sp>
      <p:sp>
        <p:nvSpPr>
          <p:cNvPr id="4" name="Slide Number Placeholder 3"/>
          <p:cNvSpPr>
            <a:spLocks noGrp="1"/>
          </p:cNvSpPr>
          <p:nvPr>
            <p:ph type="sldNum" sz="quarter" idx="10"/>
          </p:nvPr>
        </p:nvSpPr>
        <p:spPr/>
        <p:txBody>
          <a:bodyPr/>
          <a:lstStyle/>
          <a:p>
            <a:fld id="{1988E538-E21A-445D-B5AF-7E3E691DC2DE}" type="slidenum">
              <a:rPr lang="en-US" smtClean="0"/>
              <a:t>2</a:t>
            </a:fld>
            <a:endParaRPr lang="en-US"/>
          </a:p>
        </p:txBody>
      </p:sp>
    </p:spTree>
    <p:extLst>
      <p:ext uri="{BB962C8B-B14F-4D97-AF65-F5344CB8AC3E}">
        <p14:creationId xmlns:p14="http://schemas.microsoft.com/office/powerpoint/2010/main" val="3986035376"/>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a:p>
        </p:txBody>
      </p:sp>
      <p:sp>
        <p:nvSpPr>
          <p:cNvPr id="4" name="Slide Number Placeholder 3"/>
          <p:cNvSpPr>
            <a:spLocks noGrp="1"/>
          </p:cNvSpPr>
          <p:nvPr>
            <p:ph type="sldNum" sz="quarter" idx="10"/>
          </p:nvPr>
        </p:nvSpPr>
        <p:spPr/>
        <p:txBody>
          <a:bodyPr/>
          <a:lstStyle/>
          <a:p>
            <a:fld id="{1988E538-E21A-445D-B5AF-7E3E691DC2DE}" type="slidenum">
              <a:rPr lang="en-US" smtClean="0"/>
              <a:t>12</a:t>
            </a:fld>
            <a:endParaRPr lang="en-US"/>
          </a:p>
        </p:txBody>
      </p:sp>
    </p:spTree>
    <p:extLst>
      <p:ext uri="{BB962C8B-B14F-4D97-AF65-F5344CB8AC3E}">
        <p14:creationId xmlns:p14="http://schemas.microsoft.com/office/powerpoint/2010/main" val="1275187525"/>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a:p>
        </p:txBody>
      </p:sp>
      <p:sp>
        <p:nvSpPr>
          <p:cNvPr id="4" name="Slide Number Placeholder 3"/>
          <p:cNvSpPr>
            <a:spLocks noGrp="1"/>
          </p:cNvSpPr>
          <p:nvPr>
            <p:ph type="sldNum" sz="quarter" idx="10"/>
          </p:nvPr>
        </p:nvSpPr>
        <p:spPr/>
        <p:txBody>
          <a:bodyPr/>
          <a:lstStyle/>
          <a:p>
            <a:fld id="{1988E538-E21A-445D-B5AF-7E3E691DC2DE}" type="slidenum">
              <a:rPr lang="en-US" smtClean="0"/>
              <a:t>13</a:t>
            </a:fld>
            <a:endParaRPr lang="en-US"/>
          </a:p>
        </p:txBody>
      </p:sp>
    </p:spTree>
    <p:extLst>
      <p:ext uri="{BB962C8B-B14F-4D97-AF65-F5344CB8AC3E}">
        <p14:creationId xmlns:p14="http://schemas.microsoft.com/office/powerpoint/2010/main" val="3075377276"/>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a:p>
        </p:txBody>
      </p:sp>
      <p:sp>
        <p:nvSpPr>
          <p:cNvPr id="4" name="Slide Number Placeholder 3"/>
          <p:cNvSpPr>
            <a:spLocks noGrp="1"/>
          </p:cNvSpPr>
          <p:nvPr>
            <p:ph type="sldNum" sz="quarter" idx="10"/>
          </p:nvPr>
        </p:nvSpPr>
        <p:spPr/>
        <p:txBody>
          <a:bodyPr/>
          <a:lstStyle/>
          <a:p>
            <a:fld id="{1988E538-E21A-445D-B5AF-7E3E691DC2DE}" type="slidenum">
              <a:rPr lang="en-US" smtClean="0"/>
              <a:t>16</a:t>
            </a:fld>
            <a:endParaRPr lang="en-US"/>
          </a:p>
        </p:txBody>
      </p:sp>
    </p:spTree>
    <p:extLst>
      <p:ext uri="{BB962C8B-B14F-4D97-AF65-F5344CB8AC3E}">
        <p14:creationId xmlns:p14="http://schemas.microsoft.com/office/powerpoint/2010/main" val="1804963379"/>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1524000" y="1122363"/>
            <a:ext cx="9144000" cy="2387600"/>
          </a:xfrm>
        </p:spPr>
        <p:txBody>
          <a:bodyPr anchor="b"/>
          <a:lstStyle>
            <a:lvl1pPr algn="ctr">
              <a:defRPr sz="6000"/>
            </a:lvl1pPr>
          </a:lstStyle>
          <a:p>
            <a:r>
              <a:rPr lang="en-US" smtClean="0"/>
              <a:t>Click to edit Master title style</a:t>
            </a:r>
            <a:endParaRPr lang="en-US"/>
          </a:p>
        </p:txBody>
      </p:sp>
      <p:sp>
        <p:nvSpPr>
          <p:cNvPr id="3" name="Subtitle 2"/>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smtClean="0"/>
              <a:t>Click to edit Master subtitle style</a:t>
            </a:r>
            <a:endParaRPr lang="en-US"/>
          </a:p>
        </p:txBody>
      </p:sp>
      <p:sp>
        <p:nvSpPr>
          <p:cNvPr id="4" name="Date Placeholder 3"/>
          <p:cNvSpPr>
            <a:spLocks noGrp="1"/>
          </p:cNvSpPr>
          <p:nvPr>
            <p:ph type="dt" sz="half" idx="10"/>
          </p:nvPr>
        </p:nvSpPr>
        <p:spPr/>
        <p:txBody>
          <a:bodyPr/>
          <a:lstStyle/>
          <a:p>
            <a:fld id="{B67430DE-1614-4DA9-B509-080EECDD9607}" type="datetimeFigureOut">
              <a:rPr lang="en-US" smtClean="0"/>
              <a:t>27-Oct-18</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A721211-73AC-441D-AD65-5D7132367849}" type="slidenum">
              <a:rPr lang="en-US" smtClean="0"/>
              <a:t>‹#›</a:t>
            </a:fld>
            <a:endParaRPr lang="en-US"/>
          </a:p>
        </p:txBody>
      </p:sp>
    </p:spTree>
    <p:extLst>
      <p:ext uri="{BB962C8B-B14F-4D97-AF65-F5344CB8AC3E}">
        <p14:creationId xmlns:p14="http://schemas.microsoft.com/office/powerpoint/2010/main" val="1527218098"/>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idx="1"/>
          </p:nvPr>
        </p:nvSpPr>
        <p:spPr/>
        <p:txBody>
          <a:bodyPr/>
          <a:lstStyle/>
          <a:p>
            <a:pPr lvl="0"/>
            <a:r>
              <a:rPr lang="en-US" smtClean="0"/>
              <a:t>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B67430DE-1614-4DA9-B509-080EECDD9607}" type="datetimeFigureOut">
              <a:rPr lang="en-US" smtClean="0"/>
              <a:t>27-Oct-18</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A721211-73AC-441D-AD65-5D7132367849}" type="slidenum">
              <a:rPr lang="en-US" smtClean="0"/>
              <a:t>‹#›</a:t>
            </a:fld>
            <a:endParaRPr lang="en-US"/>
          </a:p>
        </p:txBody>
      </p:sp>
    </p:spTree>
    <p:extLst>
      <p:ext uri="{BB962C8B-B14F-4D97-AF65-F5344CB8AC3E}">
        <p14:creationId xmlns:p14="http://schemas.microsoft.com/office/powerpoint/2010/main" val="584480461"/>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831850" y="1709738"/>
            <a:ext cx="10515600" cy="2852737"/>
          </a:xfrm>
        </p:spPr>
        <p:txBody>
          <a:bodyPr anchor="b"/>
          <a:lstStyle>
            <a:lvl1pPr>
              <a:defRPr sz="6000"/>
            </a:lvl1pPr>
          </a:lstStyle>
          <a:p>
            <a:r>
              <a:rPr lang="en-US" smtClean="0"/>
              <a:t>Click to edit Master title style</a:t>
            </a:r>
            <a:endParaRPr lang="en-US"/>
          </a:p>
        </p:txBody>
      </p:sp>
      <p:sp>
        <p:nvSpPr>
          <p:cNvPr id="3" name="Text Placeholder 2"/>
          <p:cNvSpPr>
            <a:spLocks noGrp="1"/>
          </p:cNvSpPr>
          <p:nvPr>
            <p:ph type="body" idx="1"/>
          </p:nvPr>
        </p:nvSpPr>
        <p:spPr>
          <a:xfrm>
            <a:off x="831850" y="4589463"/>
            <a:ext cx="10515600" cy="1500187"/>
          </a:xfr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smtClean="0"/>
              <a:t>Edit Master text styles</a:t>
            </a:r>
          </a:p>
        </p:txBody>
      </p:sp>
      <p:sp>
        <p:nvSpPr>
          <p:cNvPr id="4" name="Date Placeholder 3"/>
          <p:cNvSpPr>
            <a:spLocks noGrp="1"/>
          </p:cNvSpPr>
          <p:nvPr>
            <p:ph type="dt" sz="half" idx="10"/>
          </p:nvPr>
        </p:nvSpPr>
        <p:spPr/>
        <p:txBody>
          <a:bodyPr/>
          <a:lstStyle/>
          <a:p>
            <a:fld id="{B67430DE-1614-4DA9-B509-080EECDD9607}" type="datetimeFigureOut">
              <a:rPr lang="en-US" smtClean="0"/>
              <a:t>27-Oct-18</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A721211-73AC-441D-AD65-5D7132367849}" type="slidenum">
              <a:rPr lang="en-US" smtClean="0"/>
              <a:t>‹#›</a:t>
            </a:fld>
            <a:endParaRPr lang="en-US"/>
          </a:p>
        </p:txBody>
      </p:sp>
    </p:spTree>
    <p:extLst>
      <p:ext uri="{BB962C8B-B14F-4D97-AF65-F5344CB8AC3E}">
        <p14:creationId xmlns:p14="http://schemas.microsoft.com/office/powerpoint/2010/main" val="273364050"/>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sz="half" idx="1"/>
          </p:nvPr>
        </p:nvSpPr>
        <p:spPr>
          <a:xfrm>
            <a:off x="838200" y="1825625"/>
            <a:ext cx="5181600" cy="4351338"/>
          </a:xfrm>
        </p:spPr>
        <p:txBody>
          <a:bodyPr/>
          <a:lstStyle/>
          <a:p>
            <a:pPr lvl="0"/>
            <a:r>
              <a:rPr lang="en-US" smtClean="0"/>
              <a:t>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p:cNvSpPr>
            <a:spLocks noGrp="1"/>
          </p:cNvSpPr>
          <p:nvPr>
            <p:ph sz="half" idx="2"/>
          </p:nvPr>
        </p:nvSpPr>
        <p:spPr>
          <a:xfrm>
            <a:off x="6172200" y="1825625"/>
            <a:ext cx="5181600" cy="4351338"/>
          </a:xfrm>
        </p:spPr>
        <p:txBody>
          <a:bodyPr/>
          <a:lstStyle/>
          <a:p>
            <a:pPr lvl="0"/>
            <a:r>
              <a:rPr lang="en-US" smtClean="0"/>
              <a:t>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p:cNvSpPr>
            <a:spLocks noGrp="1"/>
          </p:cNvSpPr>
          <p:nvPr>
            <p:ph type="dt" sz="half" idx="10"/>
          </p:nvPr>
        </p:nvSpPr>
        <p:spPr/>
        <p:txBody>
          <a:bodyPr/>
          <a:lstStyle/>
          <a:p>
            <a:fld id="{B67430DE-1614-4DA9-B509-080EECDD9607}" type="datetimeFigureOut">
              <a:rPr lang="en-US" smtClean="0"/>
              <a:t>27-Oct-18</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A721211-73AC-441D-AD65-5D7132367849}" type="slidenum">
              <a:rPr lang="en-US" smtClean="0"/>
              <a:t>‹#›</a:t>
            </a:fld>
            <a:endParaRPr lang="en-US"/>
          </a:p>
        </p:txBody>
      </p:sp>
    </p:spTree>
    <p:extLst>
      <p:ext uri="{BB962C8B-B14F-4D97-AF65-F5344CB8AC3E}">
        <p14:creationId xmlns:p14="http://schemas.microsoft.com/office/powerpoint/2010/main" val="2179976455"/>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839788" y="365125"/>
            <a:ext cx="10515600" cy="1325563"/>
          </a:xfrm>
        </p:spPr>
        <p:txBody>
          <a:bodyPr/>
          <a:lstStyle/>
          <a:p>
            <a:r>
              <a:rPr lang="en-US" smtClean="0"/>
              <a:t>Click to edit Master title style</a:t>
            </a:r>
            <a:endParaRPr lang="en-US"/>
          </a:p>
        </p:txBody>
      </p:sp>
      <p:sp>
        <p:nvSpPr>
          <p:cNvPr id="3" name="Text Placeholder 2"/>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Edit Master text styles</a:t>
            </a:r>
          </a:p>
        </p:txBody>
      </p:sp>
      <p:sp>
        <p:nvSpPr>
          <p:cNvPr id="4" name="Content Placeholder 3"/>
          <p:cNvSpPr>
            <a:spLocks noGrp="1"/>
          </p:cNvSpPr>
          <p:nvPr>
            <p:ph sz="half" idx="2"/>
          </p:nvPr>
        </p:nvSpPr>
        <p:spPr>
          <a:xfrm>
            <a:off x="839788" y="2505075"/>
            <a:ext cx="5157787" cy="3684588"/>
          </a:xfrm>
        </p:spPr>
        <p:txBody>
          <a:bodyPr/>
          <a:lstStyle/>
          <a:p>
            <a:pPr lvl="0"/>
            <a:r>
              <a:rPr lang="en-US" smtClean="0"/>
              <a:t>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Edit Master text styles</a:t>
            </a:r>
          </a:p>
        </p:txBody>
      </p:sp>
      <p:sp>
        <p:nvSpPr>
          <p:cNvPr id="6" name="Content Placeholder 5"/>
          <p:cNvSpPr>
            <a:spLocks noGrp="1"/>
          </p:cNvSpPr>
          <p:nvPr>
            <p:ph sz="quarter" idx="4"/>
          </p:nvPr>
        </p:nvSpPr>
        <p:spPr>
          <a:xfrm>
            <a:off x="6172200" y="2505075"/>
            <a:ext cx="5183188" cy="3684588"/>
          </a:xfrm>
        </p:spPr>
        <p:txBody>
          <a:bodyPr/>
          <a:lstStyle/>
          <a:p>
            <a:pPr lvl="0"/>
            <a:r>
              <a:rPr lang="en-US" smtClean="0"/>
              <a:t>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p:cNvSpPr>
            <a:spLocks noGrp="1"/>
          </p:cNvSpPr>
          <p:nvPr>
            <p:ph type="dt" sz="half" idx="10"/>
          </p:nvPr>
        </p:nvSpPr>
        <p:spPr/>
        <p:txBody>
          <a:bodyPr/>
          <a:lstStyle/>
          <a:p>
            <a:fld id="{B67430DE-1614-4DA9-B509-080EECDD9607}" type="datetimeFigureOut">
              <a:rPr lang="en-US" smtClean="0"/>
              <a:t>27-Oct-18</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BA721211-73AC-441D-AD65-5D7132367849}" type="slidenum">
              <a:rPr lang="en-US" smtClean="0"/>
              <a:t>‹#›</a:t>
            </a:fld>
            <a:endParaRPr lang="en-US"/>
          </a:p>
        </p:txBody>
      </p:sp>
    </p:spTree>
    <p:extLst>
      <p:ext uri="{BB962C8B-B14F-4D97-AF65-F5344CB8AC3E}">
        <p14:creationId xmlns:p14="http://schemas.microsoft.com/office/powerpoint/2010/main" val="3726966504"/>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Date Placeholder 2"/>
          <p:cNvSpPr>
            <a:spLocks noGrp="1"/>
          </p:cNvSpPr>
          <p:nvPr>
            <p:ph type="dt" sz="half" idx="10"/>
          </p:nvPr>
        </p:nvSpPr>
        <p:spPr/>
        <p:txBody>
          <a:bodyPr/>
          <a:lstStyle/>
          <a:p>
            <a:fld id="{B67430DE-1614-4DA9-B509-080EECDD9607}" type="datetimeFigureOut">
              <a:rPr lang="en-US" smtClean="0"/>
              <a:t>27-Oct-18</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BA721211-73AC-441D-AD65-5D7132367849}" type="slidenum">
              <a:rPr lang="en-US" smtClean="0"/>
              <a:t>‹#›</a:t>
            </a:fld>
            <a:endParaRPr lang="en-US"/>
          </a:p>
        </p:txBody>
      </p:sp>
    </p:spTree>
    <p:extLst>
      <p:ext uri="{BB962C8B-B14F-4D97-AF65-F5344CB8AC3E}">
        <p14:creationId xmlns:p14="http://schemas.microsoft.com/office/powerpoint/2010/main" val="3844015790"/>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B67430DE-1614-4DA9-B509-080EECDD9607}" type="datetimeFigureOut">
              <a:rPr lang="en-US" smtClean="0"/>
              <a:t>27-Oct-18</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BA721211-73AC-441D-AD65-5D7132367849}" type="slidenum">
              <a:rPr lang="en-US" smtClean="0"/>
              <a:t>‹#›</a:t>
            </a:fld>
            <a:endParaRPr lang="en-US"/>
          </a:p>
        </p:txBody>
      </p:sp>
    </p:spTree>
    <p:extLst>
      <p:ext uri="{BB962C8B-B14F-4D97-AF65-F5344CB8AC3E}">
        <p14:creationId xmlns:p14="http://schemas.microsoft.com/office/powerpoint/2010/main" val="2633102639"/>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39788" y="457200"/>
            <a:ext cx="3932237" cy="1600200"/>
          </a:xfrm>
        </p:spPr>
        <p:txBody>
          <a:bodyPr anchor="b"/>
          <a:lstStyle>
            <a:lvl1pPr>
              <a:defRPr sz="3200"/>
            </a:lvl1pPr>
          </a:lstStyle>
          <a:p>
            <a:r>
              <a:rPr lang="en-US" smtClean="0"/>
              <a:t>Click to edit Master title style</a:t>
            </a:r>
            <a:endParaRPr lang="en-US"/>
          </a:p>
        </p:txBody>
      </p:sp>
      <p:sp>
        <p:nvSpPr>
          <p:cNvPr id="3" name="Content Placeholder 2"/>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smtClean="0"/>
              <a:t>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smtClean="0"/>
              <a:t>Edit Master text styles</a:t>
            </a:r>
          </a:p>
        </p:txBody>
      </p:sp>
      <p:sp>
        <p:nvSpPr>
          <p:cNvPr id="5" name="Date Placeholder 4"/>
          <p:cNvSpPr>
            <a:spLocks noGrp="1"/>
          </p:cNvSpPr>
          <p:nvPr>
            <p:ph type="dt" sz="half" idx="10"/>
          </p:nvPr>
        </p:nvSpPr>
        <p:spPr/>
        <p:txBody>
          <a:bodyPr/>
          <a:lstStyle/>
          <a:p>
            <a:fld id="{B67430DE-1614-4DA9-B509-080EECDD9607}" type="datetimeFigureOut">
              <a:rPr lang="en-US" smtClean="0"/>
              <a:t>27-Oct-18</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A721211-73AC-441D-AD65-5D7132367849}" type="slidenum">
              <a:rPr lang="en-US" smtClean="0"/>
              <a:t>‹#›</a:t>
            </a:fld>
            <a:endParaRPr lang="en-US"/>
          </a:p>
        </p:txBody>
      </p:sp>
    </p:spTree>
    <p:extLst>
      <p:ext uri="{BB962C8B-B14F-4D97-AF65-F5344CB8AC3E}">
        <p14:creationId xmlns:p14="http://schemas.microsoft.com/office/powerpoint/2010/main" val="3782250160"/>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39788" y="457200"/>
            <a:ext cx="3932237" cy="1600200"/>
          </a:xfrm>
        </p:spPr>
        <p:txBody>
          <a:bodyPr anchor="b"/>
          <a:lstStyle>
            <a:lvl1pPr>
              <a:defRPr sz="3200"/>
            </a:lvl1pPr>
          </a:lstStyle>
          <a:p>
            <a:r>
              <a:rPr lang="en-US" smtClean="0"/>
              <a:t>Click to edit Master title style</a:t>
            </a:r>
            <a:endParaRPr lang="en-US"/>
          </a:p>
        </p:txBody>
      </p:sp>
      <p:sp>
        <p:nvSpPr>
          <p:cNvPr id="3" name="Picture Placeholder 2"/>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smtClean="0"/>
              <a:t>Edit Master text styles</a:t>
            </a:r>
          </a:p>
        </p:txBody>
      </p:sp>
      <p:sp>
        <p:nvSpPr>
          <p:cNvPr id="5" name="Date Placeholder 4"/>
          <p:cNvSpPr>
            <a:spLocks noGrp="1"/>
          </p:cNvSpPr>
          <p:nvPr>
            <p:ph type="dt" sz="half" idx="10"/>
          </p:nvPr>
        </p:nvSpPr>
        <p:spPr/>
        <p:txBody>
          <a:bodyPr/>
          <a:lstStyle/>
          <a:p>
            <a:fld id="{B67430DE-1614-4DA9-B509-080EECDD9607}" type="datetimeFigureOut">
              <a:rPr lang="en-US" smtClean="0"/>
              <a:t>27-Oct-18</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A721211-73AC-441D-AD65-5D7132367849}" type="slidenum">
              <a:rPr lang="en-US" smtClean="0"/>
              <a:t>‹#›</a:t>
            </a:fld>
            <a:endParaRPr lang="en-US"/>
          </a:p>
        </p:txBody>
      </p:sp>
    </p:spTree>
    <p:extLst>
      <p:ext uri="{BB962C8B-B14F-4D97-AF65-F5344CB8AC3E}">
        <p14:creationId xmlns:p14="http://schemas.microsoft.com/office/powerpoint/2010/main" val="2453813345"/>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Vertical Text Placeholder 2"/>
          <p:cNvSpPr>
            <a:spLocks noGrp="1"/>
          </p:cNvSpPr>
          <p:nvPr>
            <p:ph type="body" orient="vert" idx="1"/>
          </p:nvPr>
        </p:nvSpPr>
        <p:spPr/>
        <p:txBody>
          <a:bodyPr vert="eaVert"/>
          <a:lstStyle/>
          <a:p>
            <a:pPr lvl="0"/>
            <a:r>
              <a:rPr lang="en-US" smtClean="0"/>
              <a:t>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B67430DE-1614-4DA9-B509-080EECDD9607}" type="datetimeFigureOut">
              <a:rPr lang="en-US" smtClean="0"/>
              <a:t>27-Oct-18</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A721211-73AC-441D-AD65-5D7132367849}" type="slidenum">
              <a:rPr lang="en-US" smtClean="0"/>
              <a:t>‹#›</a:t>
            </a:fld>
            <a:endParaRPr lang="en-US"/>
          </a:p>
        </p:txBody>
      </p:sp>
    </p:spTree>
    <p:extLst>
      <p:ext uri="{BB962C8B-B14F-4D97-AF65-F5344CB8AC3E}">
        <p14:creationId xmlns:p14="http://schemas.microsoft.com/office/powerpoint/2010/main" val="2547062288"/>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724900" y="365125"/>
            <a:ext cx="2628900" cy="5811838"/>
          </a:xfrm>
        </p:spPr>
        <p:txBody>
          <a:bodyPr vert="eaVert"/>
          <a:lstStyle/>
          <a:p>
            <a:r>
              <a:rPr lang="en-US" smtClean="0"/>
              <a:t>Click to edit Master title style</a:t>
            </a:r>
            <a:endParaRPr lang="en-US"/>
          </a:p>
        </p:txBody>
      </p:sp>
      <p:sp>
        <p:nvSpPr>
          <p:cNvPr id="3" name="Vertical Text Placeholder 2"/>
          <p:cNvSpPr>
            <a:spLocks noGrp="1"/>
          </p:cNvSpPr>
          <p:nvPr>
            <p:ph type="body" orient="vert" idx="1"/>
          </p:nvPr>
        </p:nvSpPr>
        <p:spPr>
          <a:xfrm>
            <a:off x="838200" y="365125"/>
            <a:ext cx="7734300" cy="5811838"/>
          </a:xfrm>
        </p:spPr>
        <p:txBody>
          <a:bodyPr vert="eaVert"/>
          <a:lstStyle/>
          <a:p>
            <a:pPr lvl="0"/>
            <a:r>
              <a:rPr lang="en-US" smtClean="0"/>
              <a:t>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B67430DE-1614-4DA9-B509-080EECDD9607}" type="datetimeFigureOut">
              <a:rPr lang="en-US" smtClean="0"/>
              <a:t>27-Oct-18</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A721211-73AC-441D-AD65-5D7132367849}" type="slidenum">
              <a:rPr lang="en-US" smtClean="0"/>
              <a:t>‹#›</a:t>
            </a:fld>
            <a:endParaRPr lang="en-US"/>
          </a:p>
        </p:txBody>
      </p:sp>
    </p:spTree>
    <p:extLst>
      <p:ext uri="{BB962C8B-B14F-4D97-AF65-F5344CB8AC3E}">
        <p14:creationId xmlns:p14="http://schemas.microsoft.com/office/powerpoint/2010/main" val="3894535907"/>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smtClean="0"/>
              <a:t>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B67430DE-1614-4DA9-B509-080EECDD9607}" type="datetimeFigureOut">
              <a:rPr lang="en-US" smtClean="0"/>
              <a:t>27-Oct-18</a:t>
            </a:fld>
            <a:endParaRPr lang="en-US"/>
          </a:p>
        </p:txBody>
      </p:sp>
      <p:sp>
        <p:nvSpPr>
          <p:cNvPr id="5" name="Footer Placeholder 4"/>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BA721211-73AC-441D-AD65-5D7132367849}" type="slidenum">
              <a:rPr lang="en-US" smtClean="0"/>
              <a:t>‹#›</a:t>
            </a:fld>
            <a:endParaRPr lang="en-US"/>
          </a:p>
        </p:txBody>
      </p:sp>
    </p:spTree>
    <p:extLst>
      <p:ext uri="{BB962C8B-B14F-4D97-AF65-F5344CB8AC3E}">
        <p14:creationId xmlns:p14="http://schemas.microsoft.com/office/powerpoint/2010/main" val="3027007176"/>
      </p:ext>
    </p:extLst>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xml.rels><?xml version="1.0" encoding="UTF-8" standalone="yes"?>
<Relationships xmlns="http://schemas.openxmlformats.org/package/2006/relationships"><Relationship Id="rId3" Type="http://schemas.openxmlformats.org/officeDocument/2006/relationships/image" Target="../media/image1.emf"/><Relationship Id="rId2" Type="http://schemas.openxmlformats.org/officeDocument/2006/relationships/notesSlide" Target="../notesSlides/notesSlide1.xml"/><Relationship Id="rId1" Type="http://schemas.openxmlformats.org/officeDocument/2006/relationships/slideLayout" Target="../slideLayouts/slideLayout1.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3" Type="http://schemas.openxmlformats.org/officeDocument/2006/relationships/image" Target="../media/image3.jpeg"/><Relationship Id="rId2" Type="http://schemas.openxmlformats.org/officeDocument/2006/relationships/image" Target="../media/image2.jpeg"/><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2" Type="http://schemas.openxmlformats.org/officeDocument/2006/relationships/image" Target="../media/image4.emf"/><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2" Type="http://schemas.openxmlformats.org/officeDocument/2006/relationships/image" Target="../media/image5.emf"/><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2" Type="http://schemas.openxmlformats.org/officeDocument/2006/relationships/image" Target="../media/image6.emf"/><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2" Type="http://schemas.openxmlformats.org/officeDocument/2006/relationships/image" Target="../media/image7.jpg"/><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2" Type="http://schemas.openxmlformats.org/officeDocument/2006/relationships/image" Target="../media/image7.jpg"/><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3" Type="http://schemas.openxmlformats.org/officeDocument/2006/relationships/image" Target="../media/image7.jpg"/><Relationship Id="rId2" Type="http://schemas.openxmlformats.org/officeDocument/2006/relationships/notesSlide" Target="../notesSlides/notesSlide2.xml"/><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3" Type="http://schemas.openxmlformats.org/officeDocument/2006/relationships/notesSlide" Target="../notesSlides/notesSlide3.xml"/><Relationship Id="rId2" Type="http://schemas.openxmlformats.org/officeDocument/2006/relationships/slideLayout" Target="../slideLayouts/slideLayout2.xml"/><Relationship Id="rId1" Type="http://schemas.openxmlformats.org/officeDocument/2006/relationships/vmlDrawing" Target="../drawings/vmlDrawing1.vml"/><Relationship Id="rId6" Type="http://schemas.openxmlformats.org/officeDocument/2006/relationships/image" Target="../media/image9.png"/><Relationship Id="rId5" Type="http://schemas.openxmlformats.org/officeDocument/2006/relationships/image" Target="../media/image8.emf"/><Relationship Id="rId4" Type="http://schemas.openxmlformats.org/officeDocument/2006/relationships/oleObject" Target="../embeddings/oleObject1.bin"/></Relationships>
</file>

<file path=ppt/slides/_rels/slide14.xml.rels><?xml version="1.0" encoding="UTF-8" standalone="yes"?>
<Relationships xmlns="http://schemas.openxmlformats.org/package/2006/relationships"><Relationship Id="rId2" Type="http://schemas.openxmlformats.org/officeDocument/2006/relationships/image" Target="../media/image10.jpeg"/><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2" Type="http://schemas.openxmlformats.org/officeDocument/2006/relationships/hyperlink" Target="https://www.bluezones.com/live-longer/blue-zones-book/" TargetMode="External"/><Relationship Id="rId1" Type="http://schemas.openxmlformats.org/officeDocument/2006/relationships/slideLayout" Target="../slideLayouts/slideLayout2.xml"/></Relationships>
</file>

<file path=ppt/slides/_rels/slide16.xml.rels><?xml version="1.0" encoding="UTF-8" standalone="yes"?>
<Relationships xmlns="http://schemas.openxmlformats.org/package/2006/relationships"><Relationship Id="rId3" Type="http://schemas.openxmlformats.org/officeDocument/2006/relationships/image" Target="../media/image1.emf"/><Relationship Id="rId2" Type="http://schemas.openxmlformats.org/officeDocument/2006/relationships/notesSlide" Target="../notesSlides/notesSlide4.xml"/><Relationship Id="rId1" Type="http://schemas.openxmlformats.org/officeDocument/2006/relationships/slideLayout" Target="../slideLayouts/slideLayout1.xml"/></Relationships>
</file>

<file path=ppt/slides/_rels/slide1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p:cNvSpPr>
            <a:spLocks noGrp="1"/>
          </p:cNvSpPr>
          <p:nvPr>
            <p:ph idx="1"/>
          </p:nvPr>
        </p:nvSpPr>
        <p:spPr>
          <a:xfrm>
            <a:off x="838200" y="566928"/>
            <a:ext cx="10515600" cy="5715000"/>
          </a:xfrm>
        </p:spPr>
        <p:txBody>
          <a:bodyPr>
            <a:normAutofit lnSpcReduction="10000"/>
          </a:bodyPr>
          <a:lstStyle/>
          <a:p>
            <a:pPr marL="0" indent="0" algn="r">
              <a:buNone/>
            </a:pPr>
            <a:endParaRPr lang="en-GB" dirty="0" smtClean="0"/>
          </a:p>
          <a:p>
            <a:pPr marL="0" indent="0" algn="r">
              <a:buNone/>
            </a:pPr>
            <a:endParaRPr lang="en-GB" dirty="0"/>
          </a:p>
          <a:p>
            <a:pPr marL="0" indent="0" algn="r">
              <a:buNone/>
            </a:pPr>
            <a:endParaRPr lang="en-GB" dirty="0" smtClean="0"/>
          </a:p>
          <a:p>
            <a:pPr marL="0" indent="0" algn="ctr">
              <a:buNone/>
            </a:pPr>
            <a:r>
              <a:rPr lang="en-GB" dirty="0" smtClean="0"/>
              <a:t>PRESENTATION SKILLS</a:t>
            </a:r>
          </a:p>
          <a:p>
            <a:pPr marL="0" indent="0" algn="ctr">
              <a:buNone/>
            </a:pPr>
            <a:endParaRPr lang="en-GB" dirty="0" smtClean="0"/>
          </a:p>
          <a:p>
            <a:pPr marL="0" indent="0" algn="ctr">
              <a:buNone/>
            </a:pPr>
            <a:endParaRPr lang="en-GB" dirty="0"/>
          </a:p>
          <a:p>
            <a:pPr marL="0" indent="0" algn="ctr">
              <a:buNone/>
            </a:pPr>
            <a:endParaRPr lang="en-GB" dirty="0" smtClean="0"/>
          </a:p>
          <a:p>
            <a:pPr marL="0" indent="0" algn="ctr">
              <a:buNone/>
            </a:pPr>
            <a:endParaRPr lang="en-GB" dirty="0"/>
          </a:p>
          <a:p>
            <a:pPr marL="0" indent="0" algn="r">
              <a:buNone/>
            </a:pPr>
            <a:endParaRPr lang="en-GB" dirty="0" smtClean="0"/>
          </a:p>
          <a:p>
            <a:pPr marL="0" indent="0">
              <a:buNone/>
            </a:pPr>
            <a:r>
              <a:rPr lang="en-GB" sz="2000" dirty="0" smtClean="0"/>
              <a:t>KERENSA LANGITAN</a:t>
            </a:r>
          </a:p>
          <a:p>
            <a:pPr marL="0" indent="0">
              <a:buNone/>
            </a:pPr>
            <a:r>
              <a:rPr lang="en-GB" sz="2000" dirty="0" smtClean="0"/>
              <a:t>Module code	: DSAW4077</a:t>
            </a:r>
          </a:p>
          <a:p>
            <a:pPr marL="0" indent="0">
              <a:buNone/>
            </a:pPr>
            <a:r>
              <a:rPr lang="en-GB" sz="2000" dirty="0" smtClean="0"/>
              <a:t>Module title	: Preparing for Work-based Learning</a:t>
            </a:r>
          </a:p>
          <a:p>
            <a:pPr marL="0" indent="0">
              <a:buNone/>
            </a:pPr>
            <a:r>
              <a:rPr lang="en-GB" sz="2000" dirty="0" smtClean="0"/>
              <a:t>Date		: 16 October 2018</a:t>
            </a:r>
          </a:p>
          <a:p>
            <a:pPr marL="0" indent="0">
              <a:buNone/>
            </a:pPr>
            <a:endParaRPr lang="en-GB" sz="2000" dirty="0"/>
          </a:p>
        </p:txBody>
      </p:sp>
    </p:spTree>
    <p:extLst>
      <p:ext uri="{BB962C8B-B14F-4D97-AF65-F5344CB8AC3E}">
        <p14:creationId xmlns:p14="http://schemas.microsoft.com/office/powerpoint/2010/main" val="2819037469"/>
      </p:ext>
    </p:extLst>
  </p:cSld>
  <p:clrMapOvr>
    <a:masterClrMapping/>
  </p:clrMapOvr>
  <p:timing>
    <p:tnLst>
      <p:par>
        <p:cTn id="1" dur="indefinite" restart="never" nodeType="tmRoot"/>
      </p:par>
    </p:tnLst>
  </p:timing>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5" name="Picture 4"/>
          <p:cNvPicPr>
            <a:picLocks noChangeAspect="1"/>
          </p:cNvPicPr>
          <p:nvPr/>
        </p:nvPicPr>
        <p:blipFill>
          <a:blip r:embed="rId3"/>
          <a:stretch>
            <a:fillRect/>
          </a:stretch>
        </p:blipFill>
        <p:spPr>
          <a:xfrm>
            <a:off x="1453896" y="506206"/>
            <a:ext cx="9351678" cy="5931169"/>
          </a:xfrm>
          <a:prstGeom prst="rect">
            <a:avLst/>
          </a:prstGeom>
        </p:spPr>
      </p:pic>
      <p:sp>
        <p:nvSpPr>
          <p:cNvPr id="2" name="Title 1"/>
          <p:cNvSpPr>
            <a:spLocks noGrp="1"/>
          </p:cNvSpPr>
          <p:nvPr>
            <p:ph type="ctrTitle"/>
          </p:nvPr>
        </p:nvSpPr>
        <p:spPr>
          <a:xfrm>
            <a:off x="1453896" y="506206"/>
            <a:ext cx="4434839" cy="1880378"/>
          </a:xfrm>
        </p:spPr>
        <p:txBody>
          <a:bodyPr>
            <a:normAutofit fontScale="90000"/>
          </a:bodyPr>
          <a:lstStyle/>
          <a:p>
            <a:r>
              <a:rPr lang="en-US" sz="4400" b="1" dirty="0" smtClean="0">
                <a:solidFill>
                  <a:schemeClr val="bg1"/>
                </a:solidFill>
              </a:rPr>
              <a:t/>
            </a:r>
            <a:br>
              <a:rPr lang="en-US" sz="4400" b="1" dirty="0" smtClean="0">
                <a:solidFill>
                  <a:schemeClr val="bg1"/>
                </a:solidFill>
              </a:rPr>
            </a:br>
            <a:r>
              <a:rPr lang="en-US" sz="4400" b="1" dirty="0">
                <a:solidFill>
                  <a:schemeClr val="bg1"/>
                </a:solidFill>
              </a:rPr>
              <a:t/>
            </a:r>
            <a:br>
              <a:rPr lang="en-US" sz="4400" b="1" dirty="0">
                <a:solidFill>
                  <a:schemeClr val="bg1"/>
                </a:solidFill>
              </a:rPr>
            </a:br>
            <a:r>
              <a:rPr lang="en-US" sz="4400" b="1" dirty="0" smtClean="0">
                <a:solidFill>
                  <a:schemeClr val="bg1"/>
                </a:solidFill>
              </a:rPr>
              <a:t/>
            </a:r>
            <a:br>
              <a:rPr lang="en-US" sz="4400" b="1" dirty="0" smtClean="0">
                <a:solidFill>
                  <a:schemeClr val="bg1"/>
                </a:solidFill>
              </a:rPr>
            </a:br>
            <a:r>
              <a:rPr lang="en-US" sz="4400" b="1" dirty="0">
                <a:solidFill>
                  <a:schemeClr val="bg1"/>
                </a:solidFill>
              </a:rPr>
              <a:t/>
            </a:r>
            <a:br>
              <a:rPr lang="en-US" sz="4400" b="1" dirty="0">
                <a:solidFill>
                  <a:schemeClr val="bg1"/>
                </a:solidFill>
              </a:rPr>
            </a:br>
            <a:r>
              <a:rPr lang="en-US" sz="4400" b="1" dirty="0" smtClean="0">
                <a:solidFill>
                  <a:schemeClr val="bg1"/>
                </a:solidFill>
              </a:rPr>
              <a:t/>
            </a:r>
            <a:br>
              <a:rPr lang="en-US" sz="4400" b="1" dirty="0" smtClean="0">
                <a:solidFill>
                  <a:schemeClr val="bg1"/>
                </a:solidFill>
              </a:rPr>
            </a:br>
            <a:r>
              <a:rPr lang="en-US" sz="4400" b="1" dirty="0">
                <a:solidFill>
                  <a:schemeClr val="bg1"/>
                </a:solidFill>
              </a:rPr>
              <a:t/>
            </a:r>
            <a:br>
              <a:rPr lang="en-US" sz="4400" b="1" dirty="0">
                <a:solidFill>
                  <a:schemeClr val="bg1"/>
                </a:solidFill>
              </a:rPr>
            </a:br>
            <a:r>
              <a:rPr lang="en-US" sz="4400" b="1" dirty="0" smtClean="0">
                <a:solidFill>
                  <a:schemeClr val="bg1"/>
                </a:solidFill>
              </a:rPr>
              <a:t>SALT</a:t>
            </a:r>
            <a:r>
              <a:rPr lang="en-US" b="1" dirty="0" smtClean="0">
                <a:solidFill>
                  <a:schemeClr val="bg1"/>
                </a:solidFill>
              </a:rPr>
              <a:t> </a:t>
            </a:r>
            <a:r>
              <a:rPr lang="en-US" sz="4400" b="1" dirty="0" smtClean="0">
                <a:solidFill>
                  <a:schemeClr val="bg1"/>
                </a:solidFill>
              </a:rPr>
              <a:t>EQUILIBRIUM</a:t>
            </a:r>
            <a:br>
              <a:rPr lang="en-US" sz="4400" b="1" dirty="0" smtClean="0">
                <a:solidFill>
                  <a:schemeClr val="bg1"/>
                </a:solidFill>
              </a:rPr>
            </a:br>
            <a:r>
              <a:rPr lang="en-US" sz="2000" b="1" dirty="0" smtClean="0">
                <a:solidFill>
                  <a:schemeClr val="bg1"/>
                </a:solidFill>
                <a:latin typeface="+mn-lt"/>
              </a:rPr>
              <a:t>wellness transformation at SALT resort</a:t>
            </a:r>
            <a:r>
              <a:rPr lang="en-US" b="1" dirty="0" smtClean="0">
                <a:solidFill>
                  <a:schemeClr val="bg1"/>
                </a:solidFill>
              </a:rPr>
              <a:t/>
            </a:r>
            <a:br>
              <a:rPr lang="en-US" b="1" dirty="0" smtClean="0">
                <a:solidFill>
                  <a:schemeClr val="bg1"/>
                </a:solidFill>
              </a:rPr>
            </a:br>
            <a:endParaRPr lang="en-US" b="1" dirty="0">
              <a:solidFill>
                <a:schemeClr val="bg1"/>
              </a:solidFill>
            </a:endParaRPr>
          </a:p>
        </p:txBody>
      </p:sp>
      <p:sp>
        <p:nvSpPr>
          <p:cNvPr id="3" name="Subtitle 2"/>
          <p:cNvSpPr>
            <a:spLocks noGrp="1"/>
          </p:cNvSpPr>
          <p:nvPr>
            <p:ph type="subTitle" idx="1"/>
          </p:nvPr>
        </p:nvSpPr>
        <p:spPr>
          <a:xfrm>
            <a:off x="1664099" y="4645150"/>
            <a:ext cx="2505565" cy="1673353"/>
          </a:xfrm>
        </p:spPr>
        <p:txBody>
          <a:bodyPr>
            <a:normAutofit fontScale="25000" lnSpcReduction="20000"/>
          </a:bodyPr>
          <a:lstStyle/>
          <a:p>
            <a:pPr algn="l">
              <a:lnSpc>
                <a:spcPct val="120000"/>
              </a:lnSpc>
            </a:pPr>
            <a:r>
              <a:rPr lang="en-US" sz="7200" b="1" dirty="0">
                <a:solidFill>
                  <a:schemeClr val="tx1">
                    <a:lumMod val="50000"/>
                    <a:lumOff val="50000"/>
                  </a:schemeClr>
                </a:solidFill>
              </a:rPr>
              <a:t>SALT </a:t>
            </a:r>
            <a:r>
              <a:rPr lang="en-US" sz="7200" b="1" dirty="0" smtClean="0">
                <a:solidFill>
                  <a:schemeClr val="tx1">
                    <a:lumMod val="50000"/>
                    <a:lumOff val="50000"/>
                  </a:schemeClr>
                </a:solidFill>
              </a:rPr>
              <a:t>ACTIVE</a:t>
            </a:r>
            <a:endParaRPr lang="en-US" sz="7200" b="1" dirty="0">
              <a:solidFill>
                <a:schemeClr val="tx1">
                  <a:lumMod val="50000"/>
                  <a:lumOff val="50000"/>
                </a:schemeClr>
              </a:solidFill>
            </a:endParaRPr>
          </a:p>
          <a:p>
            <a:pPr algn="l">
              <a:lnSpc>
                <a:spcPct val="120000"/>
              </a:lnSpc>
            </a:pPr>
            <a:r>
              <a:rPr lang="en-US" sz="7200" b="1" dirty="0">
                <a:solidFill>
                  <a:schemeClr val="tx1">
                    <a:lumMod val="50000"/>
                    <a:lumOff val="50000"/>
                  </a:schemeClr>
                </a:solidFill>
              </a:rPr>
              <a:t>SALT RAW	</a:t>
            </a:r>
          </a:p>
          <a:p>
            <a:pPr algn="l">
              <a:lnSpc>
                <a:spcPct val="120000"/>
              </a:lnSpc>
            </a:pPr>
            <a:r>
              <a:rPr lang="en-US" sz="7200" b="1" dirty="0" smtClean="0">
                <a:solidFill>
                  <a:schemeClr val="tx1">
                    <a:lumMod val="50000"/>
                    <a:lumOff val="50000"/>
                  </a:schemeClr>
                </a:solidFill>
              </a:rPr>
              <a:t>SALT SPA &amp; STIR BAR</a:t>
            </a:r>
          </a:p>
          <a:p>
            <a:pPr algn="l">
              <a:lnSpc>
                <a:spcPct val="120000"/>
              </a:lnSpc>
            </a:pPr>
            <a:r>
              <a:rPr lang="en-US" sz="7200" b="1" dirty="0" smtClean="0">
                <a:solidFill>
                  <a:schemeClr val="tx1">
                    <a:lumMod val="50000"/>
                    <a:lumOff val="50000"/>
                  </a:schemeClr>
                </a:solidFill>
              </a:rPr>
              <a:t>SALT ZONE	</a:t>
            </a:r>
            <a:r>
              <a:rPr lang="en-US" sz="1600" b="1" dirty="0" smtClean="0">
                <a:solidFill>
                  <a:schemeClr val="tx1">
                    <a:lumMod val="50000"/>
                    <a:lumOff val="50000"/>
                  </a:schemeClr>
                </a:solidFill>
              </a:rPr>
              <a:t>	</a:t>
            </a:r>
            <a:r>
              <a:rPr lang="en-US" sz="1600" b="1" dirty="0">
                <a:solidFill>
                  <a:schemeClr val="tx1">
                    <a:lumMod val="50000"/>
                    <a:lumOff val="50000"/>
                  </a:schemeClr>
                </a:solidFill>
              </a:rPr>
              <a:t> </a:t>
            </a:r>
            <a:endParaRPr lang="en-US" sz="1600" b="1" dirty="0" smtClean="0">
              <a:solidFill>
                <a:schemeClr val="tx1">
                  <a:lumMod val="50000"/>
                  <a:lumOff val="50000"/>
                </a:schemeClr>
              </a:solidFill>
            </a:endParaRPr>
          </a:p>
          <a:p>
            <a:pPr algn="l"/>
            <a:r>
              <a:rPr lang="en-US" sz="1600" b="1" dirty="0">
                <a:solidFill>
                  <a:schemeClr val="tx1">
                    <a:lumMod val="50000"/>
                    <a:lumOff val="50000"/>
                  </a:schemeClr>
                </a:solidFill>
              </a:rPr>
              <a:t>	</a:t>
            </a:r>
            <a:endParaRPr lang="en-US" sz="1600" b="1" dirty="0" smtClean="0">
              <a:solidFill>
                <a:schemeClr val="tx1">
                  <a:lumMod val="50000"/>
                  <a:lumOff val="50000"/>
                </a:schemeClr>
              </a:solidFill>
            </a:endParaRPr>
          </a:p>
          <a:p>
            <a:pPr algn="l"/>
            <a:r>
              <a:rPr lang="en-US" sz="1600" b="1" dirty="0">
                <a:solidFill>
                  <a:schemeClr val="tx1">
                    <a:lumMod val="50000"/>
                    <a:lumOff val="50000"/>
                  </a:schemeClr>
                </a:solidFill>
              </a:rPr>
              <a:t>	 </a:t>
            </a:r>
            <a:endParaRPr lang="en-US" sz="1600" b="1" dirty="0" smtClean="0">
              <a:solidFill>
                <a:schemeClr val="tx1">
                  <a:lumMod val="50000"/>
                  <a:lumOff val="50000"/>
                </a:schemeClr>
              </a:solidFill>
            </a:endParaRPr>
          </a:p>
        </p:txBody>
      </p:sp>
    </p:spTree>
    <p:extLst>
      <p:ext uri="{BB962C8B-B14F-4D97-AF65-F5344CB8AC3E}">
        <p14:creationId xmlns:p14="http://schemas.microsoft.com/office/powerpoint/2010/main" val="3988585055"/>
      </p:ext>
    </p:extLst>
  </p:cSld>
  <p:clrMapOvr>
    <a:masterClrMapping/>
  </p:clrMapOvr>
  <p:timing>
    <p:tnLst>
      <p:par>
        <p:cTn id="1" dur="indefinite" restart="never" nodeType="tmRoot"/>
      </p:par>
    </p:tnLst>
  </p:timing>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838200" y="365125"/>
            <a:ext cx="10515600" cy="1161923"/>
          </a:xfrm>
        </p:spPr>
        <p:txBody>
          <a:bodyPr/>
          <a:lstStyle/>
          <a:p>
            <a:pPr algn="ctr"/>
            <a:r>
              <a:rPr lang="en-GB" b="1" dirty="0" smtClean="0"/>
              <a:t>EQUILIBRIUM</a:t>
            </a:r>
            <a:endParaRPr lang="en-GB" b="1" dirty="0"/>
          </a:p>
        </p:txBody>
      </p:sp>
      <p:sp>
        <p:nvSpPr>
          <p:cNvPr id="3" name="Content Placeholder 2"/>
          <p:cNvSpPr>
            <a:spLocks noGrp="1"/>
          </p:cNvSpPr>
          <p:nvPr>
            <p:ph idx="1"/>
          </p:nvPr>
        </p:nvSpPr>
        <p:spPr>
          <a:xfrm>
            <a:off x="838200" y="1527048"/>
            <a:ext cx="10515600" cy="4736592"/>
          </a:xfrm>
        </p:spPr>
        <p:txBody>
          <a:bodyPr/>
          <a:lstStyle/>
          <a:p>
            <a:pPr marL="0" indent="0">
              <a:buNone/>
            </a:pPr>
            <a:r>
              <a:rPr lang="en-GB" dirty="0" smtClean="0"/>
              <a:t>Humanity longs for BALANCE and LIFE-FORCE ENERGY (energy that flows through all living things) </a:t>
            </a:r>
          </a:p>
          <a:p>
            <a:pPr marL="0" indent="0">
              <a:buNone/>
            </a:pPr>
            <a:endParaRPr lang="en-GB" dirty="0"/>
          </a:p>
          <a:p>
            <a:pPr marL="0" indent="0">
              <a:buNone/>
            </a:pPr>
            <a:r>
              <a:rPr lang="en-GB" dirty="0" smtClean="0"/>
              <a:t>Feeling alive, relax, happy, and well</a:t>
            </a:r>
          </a:p>
          <a:p>
            <a:pPr marL="0" indent="0">
              <a:buNone/>
            </a:pPr>
            <a:endParaRPr lang="en-GB" dirty="0"/>
          </a:p>
          <a:p>
            <a:pPr marL="0" indent="0">
              <a:buNone/>
            </a:pPr>
            <a:r>
              <a:rPr lang="en-GB" dirty="0" smtClean="0"/>
              <a:t>Feeling well or wellness is associated with health</a:t>
            </a:r>
          </a:p>
          <a:p>
            <a:pPr marL="0" indent="0">
              <a:buNone/>
            </a:pPr>
            <a:endParaRPr lang="en-GB" dirty="0"/>
          </a:p>
          <a:p>
            <a:pPr marL="0" indent="0">
              <a:buNone/>
            </a:pPr>
            <a:r>
              <a:rPr lang="en-GB" dirty="0" smtClean="0"/>
              <a:t>Naturally healthy through movement, connect with nature, nutrition &amp; hydration, social/ community/ interaction, rest &amp; relax</a:t>
            </a:r>
          </a:p>
          <a:p>
            <a:pPr marL="0" indent="0">
              <a:buNone/>
            </a:pPr>
            <a:endParaRPr lang="en-GB" dirty="0" smtClean="0"/>
          </a:p>
          <a:p>
            <a:pPr marL="0" indent="0">
              <a:buNone/>
            </a:pPr>
            <a:endParaRPr lang="en-GB" dirty="0"/>
          </a:p>
        </p:txBody>
      </p:sp>
    </p:spTree>
    <p:extLst>
      <p:ext uri="{BB962C8B-B14F-4D97-AF65-F5344CB8AC3E}">
        <p14:creationId xmlns:p14="http://schemas.microsoft.com/office/powerpoint/2010/main" val="1515486188"/>
      </p:ext>
    </p:extLst>
  </p:cSld>
  <p:clrMapOvr>
    <a:masterClrMapping/>
  </p:clrMapOvr>
  <p:timing>
    <p:tnLst>
      <p:par>
        <p:cTn id="1" dur="indefinite" restart="never" nodeType="tmRoot"/>
      </p:par>
    </p:tnLst>
  </p:timing>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838200" y="365125"/>
            <a:ext cx="10515600" cy="1043051"/>
          </a:xfrm>
        </p:spPr>
        <p:txBody>
          <a:bodyPr/>
          <a:lstStyle/>
          <a:p>
            <a:pPr algn="ctr"/>
            <a:r>
              <a:rPr lang="en-GB" b="1" dirty="0" smtClean="0"/>
              <a:t>WE ARE BORN TO MOVE</a:t>
            </a:r>
            <a:endParaRPr lang="en-GB" b="1" dirty="0"/>
          </a:p>
        </p:txBody>
      </p:sp>
      <p:sp>
        <p:nvSpPr>
          <p:cNvPr id="3" name="Content Placeholder 2"/>
          <p:cNvSpPr>
            <a:spLocks noGrp="1"/>
          </p:cNvSpPr>
          <p:nvPr>
            <p:ph idx="1"/>
          </p:nvPr>
        </p:nvSpPr>
        <p:spPr>
          <a:xfrm>
            <a:off x="838200" y="1551304"/>
            <a:ext cx="10515600" cy="4831208"/>
          </a:xfrm>
        </p:spPr>
        <p:txBody>
          <a:bodyPr>
            <a:normAutofit/>
          </a:bodyPr>
          <a:lstStyle/>
          <a:p>
            <a:pPr>
              <a:lnSpc>
                <a:spcPct val="100000"/>
              </a:lnSpc>
            </a:pPr>
            <a:r>
              <a:rPr lang="en-US" dirty="0" smtClean="0"/>
              <a:t>The World Health Organization</a:t>
            </a:r>
            <a:r>
              <a:rPr lang="en-US" dirty="0"/>
              <a:t> asserts that physical inactivity constitutes the fourth leading cause of death globally, causing </a:t>
            </a:r>
            <a:r>
              <a:rPr lang="en-US" dirty="0" smtClean="0"/>
              <a:t>an estimated </a:t>
            </a:r>
            <a:r>
              <a:rPr lang="en-US" dirty="0"/>
              <a:t>3.2 million deaths </a:t>
            </a:r>
            <a:r>
              <a:rPr lang="en-US" dirty="0" smtClean="0"/>
              <a:t>globally in 2015.</a:t>
            </a:r>
            <a:r>
              <a:rPr lang="en-US" dirty="0"/>
              <a:t> </a:t>
            </a:r>
            <a:endParaRPr lang="en-US" dirty="0" smtClean="0"/>
          </a:p>
          <a:p>
            <a:pPr>
              <a:lnSpc>
                <a:spcPct val="100000"/>
              </a:lnSpc>
            </a:pPr>
            <a:r>
              <a:rPr lang="en-US" dirty="0"/>
              <a:t>I</a:t>
            </a:r>
            <a:r>
              <a:rPr lang="en-US" dirty="0" smtClean="0"/>
              <a:t>t </a:t>
            </a:r>
            <a:r>
              <a:rPr lang="en-US" dirty="0"/>
              <a:t>is essential </a:t>
            </a:r>
            <a:r>
              <a:rPr lang="en-US" dirty="0" smtClean="0"/>
              <a:t>that health and fitness professionals</a:t>
            </a:r>
            <a:r>
              <a:rPr lang="en-US" dirty="0"/>
              <a:t> design effective exercise plans that include </a:t>
            </a:r>
            <a:r>
              <a:rPr lang="en-US" dirty="0" smtClean="0"/>
              <a:t>daily physical </a:t>
            </a:r>
            <a:r>
              <a:rPr lang="en-US" dirty="0"/>
              <a:t>activity </a:t>
            </a:r>
            <a:r>
              <a:rPr lang="en-US" dirty="0" smtClean="0"/>
              <a:t>to </a:t>
            </a:r>
            <a:r>
              <a:rPr lang="en-US" dirty="0"/>
              <a:t>meet the human body’s innate need to be in constant </a:t>
            </a:r>
            <a:r>
              <a:rPr lang="en-US" dirty="0" smtClean="0"/>
              <a:t>motion*</a:t>
            </a:r>
            <a:r>
              <a:rPr lang="en-US" sz="1600" dirty="0" smtClean="0"/>
              <a:t>1)</a:t>
            </a:r>
          </a:p>
          <a:p>
            <a:pPr>
              <a:lnSpc>
                <a:spcPct val="100000"/>
              </a:lnSpc>
            </a:pPr>
            <a:r>
              <a:rPr lang="en-US" dirty="0" smtClean="0"/>
              <a:t>Even </a:t>
            </a:r>
            <a:r>
              <a:rPr lang="en-US" dirty="0"/>
              <a:t>if you're sitting properly, you should </a:t>
            </a:r>
            <a:r>
              <a:rPr lang="en-US" dirty="0" smtClean="0"/>
              <a:t>be up and about</a:t>
            </a:r>
            <a:r>
              <a:rPr lang="en-US" dirty="0"/>
              <a:t> at least once every </a:t>
            </a:r>
            <a:r>
              <a:rPr lang="en-US" dirty="0" smtClean="0"/>
              <a:t>hour, people </a:t>
            </a:r>
            <a:r>
              <a:rPr lang="en-US" dirty="0"/>
              <a:t>who ambled around for about two minutes every hour had a </a:t>
            </a:r>
            <a:r>
              <a:rPr lang="en-US" dirty="0" smtClean="0"/>
              <a:t>roughly 33% lower risk dying prematurely</a:t>
            </a:r>
            <a:r>
              <a:rPr lang="en-US" dirty="0"/>
              <a:t> than those who sat all </a:t>
            </a:r>
            <a:r>
              <a:rPr lang="en-US" dirty="0" smtClean="0"/>
              <a:t>day</a:t>
            </a:r>
            <a:r>
              <a:rPr lang="en-US" dirty="0" smtClean="0"/>
              <a:t>*</a:t>
            </a:r>
            <a:r>
              <a:rPr lang="en-US" sz="1600" dirty="0" smtClean="0"/>
              <a:t>2)</a:t>
            </a:r>
            <a:endParaRPr lang="en-GB" sz="1600" i="1" dirty="0"/>
          </a:p>
        </p:txBody>
      </p:sp>
    </p:spTree>
    <p:extLst>
      <p:ext uri="{BB962C8B-B14F-4D97-AF65-F5344CB8AC3E}">
        <p14:creationId xmlns:p14="http://schemas.microsoft.com/office/powerpoint/2010/main" val="855936229"/>
      </p:ext>
    </p:extLst>
  </p:cSld>
  <p:clrMapOvr>
    <a:masterClrMapping/>
  </p:clrMapOvr>
  <p:timing>
    <p:tnLst>
      <p:par>
        <p:cTn id="1" dur="indefinite" restart="never" nodeType="tmRoot"/>
      </p:par>
    </p:tnLst>
  </p:timing>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ext Box 2"/>
          <p:cNvSpPr txBox="1">
            <a:spLocks noChangeArrowheads="1"/>
          </p:cNvSpPr>
          <p:nvPr/>
        </p:nvSpPr>
        <p:spPr bwMode="auto">
          <a:xfrm>
            <a:off x="6995605" y="493585"/>
            <a:ext cx="3529139" cy="5980557"/>
          </a:xfrm>
          <a:prstGeom prst="rect">
            <a:avLst/>
          </a:prstGeom>
          <a:solidFill>
            <a:srgbClr val="FFFFFF"/>
          </a:solidFill>
          <a:ln w="9525">
            <a:solidFill>
              <a:sysClr val="window" lastClr="FFFFFF">
                <a:lumMod val="95000"/>
              </a:sysClr>
            </a:solidFill>
            <a:miter lim="800000"/>
            <a:headEnd/>
            <a:tailEnd/>
          </a:ln>
        </p:spPr>
        <p:txBody>
          <a:bodyPr rot="0" vert="horz" wrap="square" lIns="91440" tIns="45720" rIns="91440" bIns="45720" anchor="t" anchorCtr="0">
            <a:noAutofit/>
          </a:bodyPr>
          <a:lstStyle/>
          <a:p>
            <a:pPr marL="0" marR="0" lvl="0" indent="0" algn="ctr" defTabSz="914400" eaLnBrk="1" fontAlgn="auto" latinLnBrk="0" hangingPunct="1">
              <a:lnSpc>
                <a:spcPct val="107000"/>
              </a:lnSpc>
              <a:spcBef>
                <a:spcPts val="0"/>
              </a:spcBef>
              <a:spcAft>
                <a:spcPts val="800"/>
              </a:spcAft>
              <a:buClrTx/>
              <a:buSzTx/>
              <a:buFontTx/>
              <a:buNone/>
              <a:tabLst/>
              <a:defRPr/>
            </a:pPr>
            <a:r>
              <a:rPr kumimoji="0" lang="en-US" sz="4400" b="1" i="0" u="none" strike="noStrike" kern="0" cap="none" spc="0" normalizeH="0" baseline="0" noProof="0" dirty="0" smtClean="0">
                <a:ln>
                  <a:noFill/>
                </a:ln>
                <a:solidFill>
                  <a:srgbClr val="323232"/>
                </a:solidFill>
                <a:effectLst/>
                <a:uLnTx/>
                <a:uFillTx/>
                <a:latin typeface="Calibri" panose="020F0502020204030204" pitchFamily="34" charset="0"/>
                <a:ea typeface="Calibri" panose="020F0502020204030204" pitchFamily="34" charset="0"/>
                <a:cs typeface="Times New Roman" panose="02020603050405020304" pitchFamily="18" charset="0"/>
              </a:rPr>
              <a:t>SALT ACTIVE</a:t>
            </a:r>
            <a:endParaRPr kumimoji="0" lang="en-US" sz="4400" b="0" i="0" u="none" strike="noStrike" kern="0" cap="none" spc="0" normalizeH="0" baseline="0" noProof="0" dirty="0">
              <a:ln>
                <a:noFill/>
              </a:ln>
              <a:solidFill>
                <a:sysClr val="windowText" lastClr="000000"/>
              </a:solidFill>
              <a:effectLst/>
              <a:uLnTx/>
              <a:uFillTx/>
              <a:latin typeface="Calibri" panose="020F0502020204030204" pitchFamily="34" charset="0"/>
              <a:ea typeface="Calibri" panose="020F0502020204030204" pitchFamily="34" charset="0"/>
              <a:cs typeface="Times New Roman" panose="02020603050405020304" pitchFamily="18" charset="0"/>
            </a:endParaRPr>
          </a:p>
          <a:p>
            <a:pPr marL="0" marR="0" lvl="0" indent="0" algn="ctr" defTabSz="914400" eaLnBrk="1" fontAlgn="auto" latinLnBrk="0" hangingPunct="1">
              <a:lnSpc>
                <a:spcPct val="107000"/>
              </a:lnSpc>
              <a:spcBef>
                <a:spcPts val="0"/>
              </a:spcBef>
              <a:spcAft>
                <a:spcPts val="800"/>
              </a:spcAft>
              <a:buClrTx/>
              <a:buSzTx/>
              <a:buFontTx/>
              <a:buNone/>
              <a:tabLst/>
              <a:defRPr/>
            </a:pPr>
            <a:r>
              <a:rPr kumimoji="0" lang="en-US" sz="2400" b="0" i="0" u="none" strike="noStrike" kern="0" cap="none" spc="0" normalizeH="0" baseline="0" noProof="0" dirty="0">
                <a:ln>
                  <a:noFill/>
                </a:ln>
                <a:solidFill>
                  <a:srgbClr val="323232"/>
                </a:solidFill>
                <a:effectLst/>
                <a:uLnTx/>
                <a:uFillTx/>
                <a:latin typeface="Calibri" panose="020F0502020204030204" pitchFamily="34" charset="0"/>
                <a:ea typeface="Calibri" panose="020F0502020204030204" pitchFamily="34" charset="0"/>
                <a:cs typeface="Times New Roman" panose="02020603050405020304" pitchFamily="18" charset="0"/>
              </a:rPr>
              <a:t> </a:t>
            </a:r>
            <a:endParaRPr kumimoji="0" lang="en-US" sz="2400" b="0" i="0" u="none" strike="noStrike" kern="0" cap="none" spc="0" normalizeH="0" baseline="0" noProof="0" dirty="0" smtClean="0">
              <a:ln>
                <a:noFill/>
              </a:ln>
              <a:solidFill>
                <a:srgbClr val="323232"/>
              </a:solidFill>
              <a:effectLst/>
              <a:uLnTx/>
              <a:uFillTx/>
              <a:latin typeface="Calibri" panose="020F0502020204030204" pitchFamily="34" charset="0"/>
              <a:ea typeface="Calibri" panose="020F0502020204030204" pitchFamily="34" charset="0"/>
              <a:cs typeface="Times New Roman" panose="02020603050405020304" pitchFamily="18" charset="0"/>
            </a:endParaRPr>
          </a:p>
          <a:p>
            <a:pPr marL="0" marR="0" lvl="0" indent="0" algn="ctr" defTabSz="914400" eaLnBrk="1" fontAlgn="auto" latinLnBrk="0" hangingPunct="1">
              <a:lnSpc>
                <a:spcPct val="107000"/>
              </a:lnSpc>
              <a:spcBef>
                <a:spcPts val="0"/>
              </a:spcBef>
              <a:spcAft>
                <a:spcPts val="800"/>
              </a:spcAft>
              <a:buClrTx/>
              <a:buSzTx/>
              <a:buFontTx/>
              <a:buNone/>
              <a:tabLst/>
              <a:defRPr/>
            </a:pPr>
            <a:r>
              <a:rPr kumimoji="0" lang="en-US" sz="2800" b="0" i="0" u="none" strike="noStrike" kern="0" cap="none" spc="0" normalizeH="0" baseline="0" noProof="0" dirty="0" smtClean="0">
                <a:ln>
                  <a:noFill/>
                </a:ln>
                <a:solidFill>
                  <a:srgbClr val="323232"/>
                </a:solidFill>
                <a:effectLst/>
                <a:uLnTx/>
                <a:uFillTx/>
                <a:latin typeface="Calibri" panose="020F0502020204030204" pitchFamily="34" charset="0"/>
                <a:ea typeface="Calibri" panose="020F0502020204030204" pitchFamily="34" charset="0"/>
                <a:cs typeface="Times New Roman" panose="02020603050405020304" pitchFamily="18" charset="0"/>
              </a:rPr>
              <a:t>MOVE</a:t>
            </a:r>
            <a:endParaRPr kumimoji="0" lang="en-US" sz="2800" b="0" i="0" u="none" strike="noStrike" kern="0" cap="none" spc="0" normalizeH="0" baseline="0" noProof="0" dirty="0">
              <a:ln>
                <a:noFill/>
              </a:ln>
              <a:solidFill>
                <a:sysClr val="windowText" lastClr="000000"/>
              </a:solidFill>
              <a:effectLst/>
              <a:uLnTx/>
              <a:uFillTx/>
              <a:latin typeface="Calibri" panose="020F0502020204030204" pitchFamily="34" charset="0"/>
              <a:ea typeface="Calibri" panose="020F0502020204030204" pitchFamily="34" charset="0"/>
              <a:cs typeface="Times New Roman" panose="02020603050405020304" pitchFamily="18" charset="0"/>
            </a:endParaRPr>
          </a:p>
          <a:p>
            <a:pPr marL="0" marR="0" lvl="0" indent="0" algn="ctr" defTabSz="914400" eaLnBrk="1" fontAlgn="auto" latinLnBrk="0" hangingPunct="1">
              <a:lnSpc>
                <a:spcPct val="200000"/>
              </a:lnSpc>
              <a:spcBef>
                <a:spcPts val="0"/>
              </a:spcBef>
              <a:spcAft>
                <a:spcPts val="800"/>
              </a:spcAft>
              <a:buClrTx/>
              <a:buSzTx/>
              <a:buFontTx/>
              <a:buNone/>
              <a:tabLst/>
              <a:defRPr/>
            </a:pPr>
            <a:r>
              <a:rPr kumimoji="0" lang="en-US" sz="2800" b="0" i="0" u="none" strike="noStrike" kern="0" cap="none" spc="0" normalizeH="0" baseline="0" noProof="0" dirty="0">
                <a:ln>
                  <a:noFill/>
                </a:ln>
                <a:solidFill>
                  <a:srgbClr val="323232"/>
                </a:solidFill>
                <a:effectLst/>
                <a:uLnTx/>
                <a:uFillTx/>
                <a:latin typeface="Calibri" panose="020F0502020204030204" pitchFamily="34" charset="0"/>
                <a:ea typeface="Calibri" panose="020F0502020204030204" pitchFamily="34" charset="0"/>
                <a:cs typeface="Times New Roman" panose="02020603050405020304" pitchFamily="18" charset="0"/>
              </a:rPr>
              <a:t>BREATHE</a:t>
            </a:r>
            <a:endParaRPr kumimoji="0" lang="en-US" sz="2800" b="0" i="0" u="none" strike="noStrike" kern="0" cap="none" spc="0" normalizeH="0" baseline="0" noProof="0" dirty="0">
              <a:ln>
                <a:noFill/>
              </a:ln>
              <a:solidFill>
                <a:sysClr val="windowText" lastClr="000000"/>
              </a:solidFill>
              <a:effectLst/>
              <a:uLnTx/>
              <a:uFillTx/>
              <a:latin typeface="Calibri" panose="020F0502020204030204" pitchFamily="34" charset="0"/>
              <a:ea typeface="Calibri" panose="020F0502020204030204" pitchFamily="34" charset="0"/>
              <a:cs typeface="Times New Roman" panose="02020603050405020304" pitchFamily="18" charset="0"/>
            </a:endParaRPr>
          </a:p>
          <a:p>
            <a:pPr marL="0" marR="0" lvl="0" indent="0" algn="ctr" defTabSz="914400" eaLnBrk="1" fontAlgn="auto" latinLnBrk="0" hangingPunct="1">
              <a:lnSpc>
                <a:spcPct val="200000"/>
              </a:lnSpc>
              <a:spcBef>
                <a:spcPts val="0"/>
              </a:spcBef>
              <a:spcAft>
                <a:spcPts val="800"/>
              </a:spcAft>
              <a:buClrTx/>
              <a:buSzTx/>
              <a:buFontTx/>
              <a:buNone/>
              <a:tabLst/>
              <a:defRPr/>
            </a:pPr>
            <a:r>
              <a:rPr kumimoji="0" lang="en-US" sz="2800" b="0" i="0" u="none" strike="noStrike" kern="0" cap="none" spc="0" normalizeH="0" baseline="0" noProof="0" dirty="0" smtClean="0">
                <a:ln>
                  <a:noFill/>
                </a:ln>
                <a:solidFill>
                  <a:srgbClr val="323232"/>
                </a:solidFill>
                <a:effectLst/>
                <a:uLnTx/>
                <a:uFillTx/>
                <a:latin typeface="Calibri" panose="020F0502020204030204" pitchFamily="34" charset="0"/>
                <a:ea typeface="Calibri" panose="020F0502020204030204" pitchFamily="34" charset="0"/>
                <a:cs typeface="Times New Roman" panose="02020603050405020304" pitchFamily="18" charset="0"/>
              </a:rPr>
              <a:t>CONNECT</a:t>
            </a:r>
          </a:p>
          <a:p>
            <a:pPr marL="0" marR="0" lvl="0" indent="0" algn="ctr" defTabSz="914400" eaLnBrk="1" fontAlgn="auto" latinLnBrk="0" hangingPunct="1">
              <a:spcBef>
                <a:spcPts val="0"/>
              </a:spcBef>
              <a:spcAft>
                <a:spcPts val="800"/>
              </a:spcAft>
              <a:buClrTx/>
              <a:buSzTx/>
              <a:buFontTx/>
              <a:buNone/>
              <a:tabLst/>
              <a:defRPr/>
            </a:pPr>
            <a:endParaRPr lang="en-US" sz="2800" kern="0" noProof="0" dirty="0" smtClean="0">
              <a:solidFill>
                <a:srgbClr val="323232"/>
              </a:solidFill>
              <a:latin typeface="Calibri" panose="020F0502020204030204" pitchFamily="34" charset="0"/>
              <a:ea typeface="Calibri" panose="020F0502020204030204" pitchFamily="34" charset="0"/>
              <a:cs typeface="Times New Roman" panose="02020603050405020304" pitchFamily="18" charset="0"/>
            </a:endParaRPr>
          </a:p>
          <a:p>
            <a:pPr marL="0" marR="0" lvl="0" indent="0" algn="ctr" defTabSz="914400" eaLnBrk="1" fontAlgn="auto" latinLnBrk="0" hangingPunct="1">
              <a:spcBef>
                <a:spcPts val="0"/>
              </a:spcBef>
              <a:spcAft>
                <a:spcPts val="800"/>
              </a:spcAft>
              <a:buClrTx/>
              <a:buSzTx/>
              <a:buFontTx/>
              <a:buNone/>
              <a:tabLst/>
              <a:defRPr/>
            </a:pPr>
            <a:r>
              <a:rPr lang="en-US" sz="2800" kern="0" noProof="0" dirty="0" smtClean="0">
                <a:solidFill>
                  <a:srgbClr val="323232"/>
                </a:solidFill>
                <a:latin typeface="Calibri" panose="020F0502020204030204" pitchFamily="34" charset="0"/>
                <a:ea typeface="Calibri" panose="020F0502020204030204" pitchFamily="34" charset="0"/>
                <a:cs typeface="Times New Roman" panose="02020603050405020304" pitchFamily="18" charset="0"/>
              </a:rPr>
              <a:t>Outdoor </a:t>
            </a:r>
            <a:r>
              <a:rPr lang="en-US" sz="2800" kern="0" noProof="0" dirty="0" smtClean="0">
                <a:solidFill>
                  <a:srgbClr val="323232"/>
                </a:solidFill>
                <a:latin typeface="Calibri" panose="020F0502020204030204" pitchFamily="34" charset="0"/>
                <a:ea typeface="Calibri" panose="020F0502020204030204" pitchFamily="34" charset="0"/>
                <a:cs typeface="Times New Roman" panose="02020603050405020304" pitchFamily="18" charset="0"/>
              </a:rPr>
              <a:t>Indoor Activities</a:t>
            </a:r>
            <a:endParaRPr kumimoji="0" lang="en-US" sz="2800" b="0" i="0" u="none" strike="noStrike" kern="0" cap="none" spc="0" normalizeH="0" baseline="0" noProof="0" dirty="0">
              <a:ln>
                <a:noFill/>
              </a:ln>
              <a:solidFill>
                <a:sysClr val="windowText" lastClr="000000"/>
              </a:solidFill>
              <a:effectLst/>
              <a:uLnTx/>
              <a:uFillTx/>
              <a:latin typeface="Calibri" panose="020F0502020204030204" pitchFamily="34" charset="0"/>
              <a:ea typeface="Calibri" panose="020F0502020204030204" pitchFamily="34" charset="0"/>
              <a:cs typeface="Times New Roman" panose="02020603050405020304" pitchFamily="18" charset="0"/>
            </a:endParaRPr>
          </a:p>
        </p:txBody>
      </p:sp>
      <p:pic>
        <p:nvPicPr>
          <p:cNvPr id="5" name="Picture 4" descr="Image result for sunrise beach meditation"/>
          <p:cNvPicPr/>
          <p:nvPr/>
        </p:nvPicPr>
        <p:blipFill>
          <a:blip r:embed="rId2">
            <a:extLst>
              <a:ext uri="{28A0092B-C50C-407E-A947-70E740481C1C}">
                <a14:useLocalDpi xmlns:a14="http://schemas.microsoft.com/office/drawing/2010/main" val="0"/>
              </a:ext>
            </a:extLst>
          </a:blip>
          <a:srcRect/>
          <a:stretch>
            <a:fillRect/>
          </a:stretch>
        </p:blipFill>
        <p:spPr bwMode="auto">
          <a:xfrm>
            <a:off x="1986661" y="447167"/>
            <a:ext cx="4359910" cy="2909570"/>
          </a:xfrm>
          <a:prstGeom prst="rect">
            <a:avLst/>
          </a:prstGeom>
          <a:noFill/>
          <a:ln>
            <a:noFill/>
          </a:ln>
        </p:spPr>
      </p:pic>
      <p:pic>
        <p:nvPicPr>
          <p:cNvPr id="6" name="Picture 5" descr="Related image"/>
          <p:cNvPicPr/>
          <p:nvPr/>
        </p:nvPicPr>
        <p:blipFill>
          <a:blip r:embed="rId3">
            <a:extLst>
              <a:ext uri="{28A0092B-C50C-407E-A947-70E740481C1C}">
                <a14:useLocalDpi xmlns:a14="http://schemas.microsoft.com/office/drawing/2010/main" val="0"/>
              </a:ext>
            </a:extLst>
          </a:blip>
          <a:srcRect/>
          <a:stretch>
            <a:fillRect/>
          </a:stretch>
        </p:blipFill>
        <p:spPr bwMode="auto">
          <a:xfrm>
            <a:off x="2031111" y="3483864"/>
            <a:ext cx="4315460" cy="2876550"/>
          </a:xfrm>
          <a:prstGeom prst="rect">
            <a:avLst/>
          </a:prstGeom>
          <a:noFill/>
          <a:ln>
            <a:noFill/>
          </a:ln>
        </p:spPr>
      </p:pic>
    </p:spTree>
    <p:extLst>
      <p:ext uri="{BB962C8B-B14F-4D97-AF65-F5344CB8AC3E}">
        <p14:creationId xmlns:p14="http://schemas.microsoft.com/office/powerpoint/2010/main" val="2864415673"/>
      </p:ext>
    </p:extLst>
  </p:cSld>
  <p:clrMapOvr>
    <a:masterClrMapping/>
  </p:clrMapOvr>
  <p:timing>
    <p:tnLst>
      <p:par>
        <p:cTn id="1" dur="indefinite" restart="never" nodeType="tmRoot"/>
      </p:par>
    </p:tnLst>
  </p:timing>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Picture 3"/>
          <p:cNvPicPr>
            <a:picLocks noChangeAspect="1"/>
          </p:cNvPicPr>
          <p:nvPr/>
        </p:nvPicPr>
        <p:blipFill>
          <a:blip r:embed="rId2"/>
          <a:stretch>
            <a:fillRect/>
          </a:stretch>
        </p:blipFill>
        <p:spPr>
          <a:xfrm>
            <a:off x="1778981" y="458491"/>
            <a:ext cx="8634037" cy="5941017"/>
          </a:xfrm>
          <a:prstGeom prst="rect">
            <a:avLst/>
          </a:prstGeom>
        </p:spPr>
      </p:pic>
    </p:spTree>
    <p:extLst>
      <p:ext uri="{BB962C8B-B14F-4D97-AF65-F5344CB8AC3E}">
        <p14:creationId xmlns:p14="http://schemas.microsoft.com/office/powerpoint/2010/main" val="3655425406"/>
      </p:ext>
    </p:extLst>
  </p:cSld>
  <p:clrMapOvr>
    <a:masterClrMapping/>
  </p:clrMapOvr>
  <p:timing>
    <p:tnLst>
      <p:par>
        <p:cTn id="1" dur="indefinite" restart="never" nodeType="tmRoot"/>
      </p:par>
    </p:tnLst>
  </p:timing>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Picture 3"/>
          <p:cNvPicPr>
            <a:picLocks noChangeAspect="1"/>
          </p:cNvPicPr>
          <p:nvPr/>
        </p:nvPicPr>
        <p:blipFill>
          <a:blip r:embed="rId2"/>
          <a:stretch>
            <a:fillRect/>
          </a:stretch>
        </p:blipFill>
        <p:spPr>
          <a:xfrm>
            <a:off x="1981003" y="495846"/>
            <a:ext cx="8229994" cy="5950673"/>
          </a:xfrm>
          <a:prstGeom prst="rect">
            <a:avLst/>
          </a:prstGeom>
        </p:spPr>
      </p:pic>
    </p:spTree>
    <p:extLst>
      <p:ext uri="{BB962C8B-B14F-4D97-AF65-F5344CB8AC3E}">
        <p14:creationId xmlns:p14="http://schemas.microsoft.com/office/powerpoint/2010/main" val="1104585621"/>
      </p:ext>
    </p:extLst>
  </p:cSld>
  <p:clrMapOvr>
    <a:masterClrMapping/>
  </p:clrMapOvr>
  <p:timing>
    <p:tnLst>
      <p:par>
        <p:cTn id="1" dur="indefinite" restart="never" nodeType="tmRoot"/>
      </p:par>
    </p:tnLst>
  </p:timing>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b="1" dirty="0"/>
              <a:t>Because </a:t>
            </a:r>
            <a:r>
              <a:rPr lang="en-US" b="1" dirty="0" smtClean="0"/>
              <a:t>we </a:t>
            </a:r>
            <a:r>
              <a:rPr lang="en-US" b="1" dirty="0"/>
              <a:t>are complex, and so is </a:t>
            </a:r>
            <a:r>
              <a:rPr lang="en-US" b="1" dirty="0" smtClean="0"/>
              <a:t>nutrition</a:t>
            </a:r>
            <a:r>
              <a:rPr lang="en-US" b="1" dirty="0"/>
              <a:t> </a:t>
            </a:r>
            <a:endParaRPr lang="en-GB" b="1" dirty="0"/>
          </a:p>
        </p:txBody>
      </p:sp>
      <p:sp>
        <p:nvSpPr>
          <p:cNvPr id="3" name="Content Placeholder 2"/>
          <p:cNvSpPr>
            <a:spLocks noGrp="1"/>
          </p:cNvSpPr>
          <p:nvPr>
            <p:ph idx="1"/>
          </p:nvPr>
        </p:nvSpPr>
        <p:spPr>
          <a:xfrm>
            <a:off x="838200" y="1690688"/>
            <a:ext cx="10515600" cy="3951160"/>
          </a:xfrm>
        </p:spPr>
        <p:txBody>
          <a:bodyPr>
            <a:normAutofit/>
          </a:bodyPr>
          <a:lstStyle/>
          <a:p>
            <a:r>
              <a:rPr lang="en-US" sz="3600" dirty="0" smtClean="0"/>
              <a:t>Consumers</a:t>
            </a:r>
            <a:r>
              <a:rPr lang="en-US" sz="3600" dirty="0"/>
              <a:t>' demands for </a:t>
            </a:r>
            <a:r>
              <a:rPr lang="en-US" sz="3600" dirty="0" smtClean="0"/>
              <a:t>new </a:t>
            </a:r>
            <a:r>
              <a:rPr lang="en-US" sz="3600" dirty="0"/>
              <a:t>awareness is «good food», which many now equate with «good </a:t>
            </a:r>
            <a:r>
              <a:rPr lang="en-US" sz="3600" dirty="0" smtClean="0"/>
              <a:t>living</a:t>
            </a:r>
            <a:r>
              <a:rPr lang="en-US" sz="3600" dirty="0"/>
              <a:t>»: healthy, ethically responsible and </a:t>
            </a:r>
            <a:r>
              <a:rPr lang="en-US" sz="3600" dirty="0" smtClean="0"/>
              <a:t>sustainable *</a:t>
            </a:r>
            <a:r>
              <a:rPr lang="en-US" sz="1600" dirty="0" smtClean="0"/>
              <a:t>3) </a:t>
            </a:r>
          </a:p>
          <a:p>
            <a:pPr marL="0" indent="0">
              <a:buNone/>
            </a:pPr>
            <a:endParaRPr lang="en-US" sz="3600" dirty="0" smtClean="0"/>
          </a:p>
          <a:p>
            <a:r>
              <a:rPr lang="en-US" sz="3600" dirty="0" smtClean="0"/>
              <a:t>You </a:t>
            </a:r>
            <a:r>
              <a:rPr lang="en-US" sz="3600" dirty="0"/>
              <a:t>are born with a unique genetic </a:t>
            </a:r>
            <a:r>
              <a:rPr lang="en-US" sz="3600" dirty="0" smtClean="0"/>
              <a:t>blueprint*</a:t>
            </a:r>
            <a:r>
              <a:rPr lang="en-US" sz="1600" dirty="0" smtClean="0"/>
              <a:t>4)</a:t>
            </a:r>
            <a:endParaRPr lang="en-GB" sz="1600" i="1" dirty="0"/>
          </a:p>
        </p:txBody>
      </p:sp>
    </p:spTree>
    <p:extLst>
      <p:ext uri="{BB962C8B-B14F-4D97-AF65-F5344CB8AC3E}">
        <p14:creationId xmlns:p14="http://schemas.microsoft.com/office/powerpoint/2010/main" val="610182857"/>
      </p:ext>
    </p:extLst>
  </p:cSld>
  <p:clrMapOvr>
    <a:masterClrMapping/>
  </p:clrMapOvr>
  <p:timing>
    <p:tnLst>
      <p:par>
        <p:cTn id="1" dur="indefinite" restart="never" nodeType="tmRoot"/>
      </p:par>
    </p:tnLst>
  </p:timing>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8" name="Picture 7"/>
          <p:cNvPicPr>
            <a:picLocks noChangeAspect="1"/>
          </p:cNvPicPr>
          <p:nvPr/>
        </p:nvPicPr>
        <p:blipFill rotWithShape="1">
          <a:blip r:embed="rId2"/>
          <a:srcRect t="18210"/>
          <a:stretch/>
        </p:blipFill>
        <p:spPr>
          <a:xfrm>
            <a:off x="1395787" y="484632"/>
            <a:ext cx="9644480" cy="5513832"/>
          </a:xfrm>
          <a:prstGeom prst="rect">
            <a:avLst/>
          </a:prstGeom>
        </p:spPr>
      </p:pic>
    </p:spTree>
    <p:extLst>
      <p:ext uri="{BB962C8B-B14F-4D97-AF65-F5344CB8AC3E}">
        <p14:creationId xmlns:p14="http://schemas.microsoft.com/office/powerpoint/2010/main" val="155966148"/>
      </p:ext>
    </p:extLst>
  </p:cSld>
  <p:clrMapOvr>
    <a:masterClrMapping/>
  </p:clrMapOvr>
  <p:timing>
    <p:tnLst>
      <p:par>
        <p:cTn id="1" dur="indefinite" restart="never" nodeType="tmRoot"/>
      </p:par>
    </p:tnLst>
  </p:timing>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Picture 3"/>
          <p:cNvPicPr>
            <a:picLocks noChangeAspect="1"/>
          </p:cNvPicPr>
          <p:nvPr/>
        </p:nvPicPr>
        <p:blipFill rotWithShape="1">
          <a:blip r:embed="rId2">
            <a:extLst>
              <a:ext uri="{28A0092B-C50C-407E-A947-70E740481C1C}">
                <a14:useLocalDpi xmlns:a14="http://schemas.microsoft.com/office/drawing/2010/main" val="0"/>
              </a:ext>
            </a:extLst>
          </a:blip>
          <a:srcRect b="51695"/>
          <a:stretch/>
        </p:blipFill>
        <p:spPr>
          <a:xfrm>
            <a:off x="689207" y="896113"/>
            <a:ext cx="10582772" cy="4654295"/>
          </a:xfrm>
          <a:prstGeom prst="rect">
            <a:avLst/>
          </a:prstGeom>
        </p:spPr>
      </p:pic>
    </p:spTree>
    <p:extLst>
      <p:ext uri="{BB962C8B-B14F-4D97-AF65-F5344CB8AC3E}">
        <p14:creationId xmlns:p14="http://schemas.microsoft.com/office/powerpoint/2010/main" val="2167125381"/>
      </p:ext>
    </p:extLst>
  </p:cSld>
  <p:clrMapOvr>
    <a:masterClrMapping/>
  </p:clrMapOvr>
  <p:timing>
    <p:tnLst>
      <p:par>
        <p:cTn id="1" dur="indefinite" restart="never" nodeType="tmRoot"/>
      </p:par>
    </p:tnLst>
  </p:timing>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5" name="Picture 4"/>
          <p:cNvPicPr>
            <a:picLocks noChangeAspect="1"/>
          </p:cNvPicPr>
          <p:nvPr/>
        </p:nvPicPr>
        <p:blipFill rotWithShape="1">
          <a:blip r:embed="rId2">
            <a:extLst>
              <a:ext uri="{28A0092B-C50C-407E-A947-70E740481C1C}">
                <a14:useLocalDpi xmlns:a14="http://schemas.microsoft.com/office/drawing/2010/main" val="0"/>
              </a:ext>
            </a:extLst>
          </a:blip>
          <a:srcRect t="48027" b="24131"/>
          <a:stretch/>
        </p:blipFill>
        <p:spPr>
          <a:xfrm>
            <a:off x="872087" y="1536191"/>
            <a:ext cx="10440921" cy="3337561"/>
          </a:xfrm>
          <a:prstGeom prst="rect">
            <a:avLst/>
          </a:prstGeom>
        </p:spPr>
      </p:pic>
    </p:spTree>
    <p:extLst>
      <p:ext uri="{BB962C8B-B14F-4D97-AF65-F5344CB8AC3E}">
        <p14:creationId xmlns:p14="http://schemas.microsoft.com/office/powerpoint/2010/main" val="1263052532"/>
      </p:ext>
    </p:extLst>
  </p:cSld>
  <p:clrMapOvr>
    <a:masterClrMapping/>
  </p:clrMapOvr>
  <p:timing>
    <p:tnLst>
      <p:par>
        <p:cTn id="1" dur="indefinite" restart="never" nodeType="tmRoot"/>
      </p:par>
    </p:tnLst>
  </p:timing>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5" name="Picture 4"/>
          <p:cNvPicPr>
            <a:picLocks noChangeAspect="1"/>
          </p:cNvPicPr>
          <p:nvPr/>
        </p:nvPicPr>
        <p:blipFill rotWithShape="1">
          <a:blip r:embed="rId3">
            <a:extLst>
              <a:ext uri="{28A0092B-C50C-407E-A947-70E740481C1C}">
                <a14:useLocalDpi xmlns:a14="http://schemas.microsoft.com/office/drawing/2010/main" val="0"/>
              </a:ext>
            </a:extLst>
          </a:blip>
          <a:srcRect t="74615"/>
          <a:stretch/>
        </p:blipFill>
        <p:spPr>
          <a:xfrm>
            <a:off x="926951" y="1783079"/>
            <a:ext cx="10255711" cy="3108961"/>
          </a:xfrm>
          <a:prstGeom prst="rect">
            <a:avLst/>
          </a:prstGeom>
        </p:spPr>
      </p:pic>
    </p:spTree>
    <p:extLst>
      <p:ext uri="{BB962C8B-B14F-4D97-AF65-F5344CB8AC3E}">
        <p14:creationId xmlns:p14="http://schemas.microsoft.com/office/powerpoint/2010/main" val="3271676904"/>
      </p:ext>
    </p:extLst>
  </p:cSld>
  <p:clrMapOvr>
    <a:masterClrMapping/>
  </p:clrMapOvr>
  <p:timing>
    <p:tnLst>
      <p:par>
        <p:cTn id="1" dur="indefinite" restart="never" nodeType="tmRoot"/>
      </p:par>
    </p:tnLst>
  </p:timing>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1121663" y="548005"/>
            <a:ext cx="2395361" cy="3383915"/>
          </a:xfrm>
        </p:spPr>
        <p:txBody>
          <a:bodyPr>
            <a:noAutofit/>
          </a:bodyPr>
          <a:lstStyle/>
          <a:p>
            <a:r>
              <a:rPr lang="en-US" sz="2800" b="1" dirty="0" smtClean="0">
                <a:latin typeface="+mn-lt"/>
              </a:rPr>
              <a:t>SALT STIR BAR</a:t>
            </a:r>
            <a:r>
              <a:rPr lang="en-US" sz="1400" b="1" dirty="0" smtClean="0">
                <a:latin typeface="+mn-lt"/>
              </a:rPr>
              <a:t/>
            </a:r>
            <a:br>
              <a:rPr lang="en-US" sz="1400" b="1" dirty="0" smtClean="0">
                <a:latin typeface="+mn-lt"/>
              </a:rPr>
            </a:br>
            <a:r>
              <a:rPr lang="en-US" sz="1400" dirty="0" smtClean="0">
                <a:latin typeface="+mn-lt"/>
              </a:rPr>
              <a:t/>
            </a:r>
            <a:br>
              <a:rPr lang="en-US" sz="1400" dirty="0" smtClean="0">
                <a:latin typeface="+mn-lt"/>
              </a:rPr>
            </a:br>
            <a:r>
              <a:rPr lang="en-US" sz="1400" dirty="0" smtClean="0">
                <a:latin typeface="+mn-lt"/>
              </a:rPr>
              <a:t>Interactive spa products bar introduced by team members</a:t>
            </a:r>
            <a:br>
              <a:rPr lang="en-US" sz="1400" dirty="0" smtClean="0">
                <a:latin typeface="+mn-lt"/>
              </a:rPr>
            </a:br>
            <a:r>
              <a:rPr lang="en-US" sz="1400" dirty="0" smtClean="0">
                <a:latin typeface="+mn-lt"/>
              </a:rPr>
              <a:t/>
            </a:r>
            <a:br>
              <a:rPr lang="en-US" sz="1400" dirty="0" smtClean="0">
                <a:latin typeface="+mn-lt"/>
              </a:rPr>
            </a:br>
            <a:r>
              <a:rPr lang="en-US" sz="1400" dirty="0" smtClean="0">
                <a:latin typeface="+mn-lt"/>
              </a:rPr>
              <a:t>Treatments are </a:t>
            </a:r>
            <a:r>
              <a:rPr lang="en-US" sz="1400" dirty="0" err="1" smtClean="0">
                <a:latin typeface="+mn-lt"/>
              </a:rPr>
              <a:t>customised</a:t>
            </a:r>
            <a:r>
              <a:rPr lang="en-US" sz="1400" dirty="0" smtClean="0">
                <a:latin typeface="+mn-lt"/>
              </a:rPr>
              <a:t> according to the products chosen by guests</a:t>
            </a:r>
            <a:br>
              <a:rPr lang="en-US" sz="1400" dirty="0" smtClean="0">
                <a:latin typeface="+mn-lt"/>
              </a:rPr>
            </a:br>
            <a:r>
              <a:rPr lang="en-US" sz="1400" dirty="0" smtClean="0">
                <a:latin typeface="+mn-lt"/>
              </a:rPr>
              <a:t/>
            </a:r>
            <a:br>
              <a:rPr lang="en-US" sz="1400" dirty="0" smtClean="0">
                <a:latin typeface="+mn-lt"/>
              </a:rPr>
            </a:br>
            <a:r>
              <a:rPr lang="en-US" sz="1400" dirty="0" smtClean="0">
                <a:latin typeface="+mn-lt"/>
              </a:rPr>
              <a:t>Enhance retail experience</a:t>
            </a:r>
            <a:br>
              <a:rPr lang="en-US" sz="1400" dirty="0" smtClean="0">
                <a:latin typeface="+mn-lt"/>
              </a:rPr>
            </a:br>
            <a:r>
              <a:rPr lang="en-US" sz="1400" dirty="0" smtClean="0">
                <a:latin typeface="+mn-lt"/>
              </a:rPr>
              <a:t/>
            </a:r>
            <a:br>
              <a:rPr lang="en-US" sz="1400" dirty="0" smtClean="0">
                <a:latin typeface="+mn-lt"/>
              </a:rPr>
            </a:br>
            <a:r>
              <a:rPr lang="en-US" sz="1400" dirty="0" smtClean="0">
                <a:latin typeface="+mn-lt"/>
              </a:rPr>
              <a:t>Create opportunities to introduce ‘Menu of the day’ or ‘Pick of the day products’</a:t>
            </a:r>
            <a:endParaRPr lang="en-US" sz="1400" dirty="0">
              <a:latin typeface="+mn-lt"/>
            </a:endParaRPr>
          </a:p>
        </p:txBody>
      </p:sp>
      <p:graphicFrame>
        <p:nvGraphicFramePr>
          <p:cNvPr id="5" name="Object 4"/>
          <p:cNvGraphicFramePr>
            <a:graphicFrameLocks noChangeAspect="1"/>
          </p:cNvGraphicFramePr>
          <p:nvPr>
            <p:extLst>
              <p:ext uri="{D42A27DB-BD31-4B8C-83A1-F6EECF244321}">
                <p14:modId xmlns:p14="http://schemas.microsoft.com/office/powerpoint/2010/main" val="4193203140"/>
              </p:ext>
            </p:extLst>
          </p:nvPr>
        </p:nvGraphicFramePr>
        <p:xfrm>
          <a:off x="3758184" y="466344"/>
          <a:ext cx="7734586" cy="5468112"/>
        </p:xfrm>
        <a:graphic>
          <a:graphicData uri="http://schemas.openxmlformats.org/presentationml/2006/ole">
            <mc:AlternateContent xmlns:mc="http://schemas.openxmlformats.org/markup-compatibility/2006">
              <mc:Choice xmlns:v="urn:schemas-microsoft-com:vml" Requires="v">
                <p:oleObj spid="_x0000_s2105" name="Acrobat Document" r:id="rId4" imgW="7562603" imgH="5346465" progId="Acrobat.Document.11">
                  <p:embed/>
                </p:oleObj>
              </mc:Choice>
              <mc:Fallback>
                <p:oleObj name="Acrobat Document" r:id="rId4" imgW="7562603" imgH="5346465" progId="Acrobat.Document.11">
                  <p:embed/>
                  <p:pic>
                    <p:nvPicPr>
                      <p:cNvPr id="0" name=""/>
                      <p:cNvPicPr/>
                      <p:nvPr/>
                    </p:nvPicPr>
                    <p:blipFill>
                      <a:blip r:embed="rId5"/>
                      <a:stretch>
                        <a:fillRect/>
                      </a:stretch>
                    </p:blipFill>
                    <p:spPr>
                      <a:xfrm>
                        <a:off x="3758184" y="466344"/>
                        <a:ext cx="7734586" cy="5468112"/>
                      </a:xfrm>
                      <a:prstGeom prst="rect">
                        <a:avLst/>
                      </a:prstGeom>
                    </p:spPr>
                  </p:pic>
                </p:oleObj>
              </mc:Fallback>
            </mc:AlternateContent>
          </a:graphicData>
        </a:graphic>
      </p:graphicFrame>
      <p:pic>
        <p:nvPicPr>
          <p:cNvPr id="14" name="Picture 13"/>
          <p:cNvPicPr>
            <a:picLocks noChangeAspect="1"/>
          </p:cNvPicPr>
          <p:nvPr/>
        </p:nvPicPr>
        <p:blipFill>
          <a:blip r:embed="rId6" cstate="print">
            <a:extLst>
              <a:ext uri="{28A0092B-C50C-407E-A947-70E740481C1C}">
                <a14:useLocalDpi xmlns:a14="http://schemas.microsoft.com/office/drawing/2010/main" val="0"/>
              </a:ext>
            </a:extLst>
          </a:blip>
          <a:stretch>
            <a:fillRect/>
          </a:stretch>
        </p:blipFill>
        <p:spPr>
          <a:xfrm>
            <a:off x="824548" y="4032504"/>
            <a:ext cx="2875357" cy="2033479"/>
          </a:xfrm>
          <a:prstGeom prst="rect">
            <a:avLst/>
          </a:prstGeom>
        </p:spPr>
      </p:pic>
    </p:spTree>
    <p:extLst>
      <p:ext uri="{BB962C8B-B14F-4D97-AF65-F5344CB8AC3E}">
        <p14:creationId xmlns:p14="http://schemas.microsoft.com/office/powerpoint/2010/main" val="65575204"/>
      </p:ext>
    </p:extLst>
  </p:cSld>
  <p:clrMapOvr>
    <a:masterClrMapping/>
  </p:clrMapOvr>
  <p:timing>
    <p:tnLst>
      <p:par>
        <p:cTn id="1" dur="indefinite" restart="never" nodeType="tmRoot"/>
      </p:par>
    </p:tnLst>
  </p:timing>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5" name="Picture 4" descr="Related image"/>
          <p:cNvPicPr/>
          <p:nvPr/>
        </p:nvPicPr>
        <p:blipFill rotWithShape="1">
          <a:blip r:embed="rId2">
            <a:extLst>
              <a:ext uri="{28A0092B-C50C-407E-A947-70E740481C1C}">
                <a14:useLocalDpi xmlns:a14="http://schemas.microsoft.com/office/drawing/2010/main" val="0"/>
              </a:ext>
            </a:extLst>
          </a:blip>
          <a:srcRect l="39706" t="19176" r="4319" b="18953"/>
          <a:stretch/>
        </p:blipFill>
        <p:spPr bwMode="auto">
          <a:xfrm>
            <a:off x="909891" y="490028"/>
            <a:ext cx="7621461" cy="5581588"/>
          </a:xfrm>
          <a:prstGeom prst="rect">
            <a:avLst/>
          </a:prstGeom>
          <a:noFill/>
          <a:ln>
            <a:noFill/>
          </a:ln>
          <a:extLst>
            <a:ext uri="{53640926-AAD7-44D8-BBD7-CCE9431645EC}">
              <a14:shadowObscured xmlns:a14="http://schemas.microsoft.com/office/drawing/2010/main"/>
            </a:ext>
          </a:extLst>
        </p:spPr>
      </p:pic>
      <p:sp>
        <p:nvSpPr>
          <p:cNvPr id="7" name="TextBox 6"/>
          <p:cNvSpPr txBox="1"/>
          <p:nvPr/>
        </p:nvSpPr>
        <p:spPr>
          <a:xfrm>
            <a:off x="8796528" y="407732"/>
            <a:ext cx="2880360" cy="5878532"/>
          </a:xfrm>
          <a:prstGeom prst="rect">
            <a:avLst/>
          </a:prstGeom>
          <a:noFill/>
        </p:spPr>
        <p:txBody>
          <a:bodyPr wrap="square" rtlCol="0">
            <a:spAutoFit/>
          </a:bodyPr>
          <a:lstStyle/>
          <a:p>
            <a:r>
              <a:rPr lang="en-US" sz="2800" dirty="0" smtClean="0">
                <a:solidFill>
                  <a:schemeClr val="tx1">
                    <a:lumMod val="75000"/>
                    <a:lumOff val="25000"/>
                  </a:schemeClr>
                </a:solidFill>
              </a:rPr>
              <a:t>SALT ZONE           </a:t>
            </a:r>
            <a:r>
              <a:rPr lang="en-US" sz="1400" b="1" dirty="0" smtClean="0">
                <a:solidFill>
                  <a:schemeClr val="tx1">
                    <a:lumMod val="75000"/>
                    <a:lumOff val="25000"/>
                  </a:schemeClr>
                </a:solidFill>
              </a:rPr>
              <a:t>post relaxation area</a:t>
            </a:r>
          </a:p>
          <a:p>
            <a:pPr defTabSz="1051560"/>
            <a:endParaRPr lang="en-US" sz="1200" dirty="0" smtClean="0">
              <a:solidFill>
                <a:schemeClr val="tx1">
                  <a:lumMod val="75000"/>
                  <a:lumOff val="25000"/>
                </a:schemeClr>
              </a:solidFill>
            </a:endParaRPr>
          </a:p>
          <a:p>
            <a:pPr defTabSz="1051560"/>
            <a:r>
              <a:rPr lang="en-US" sz="1400" dirty="0" smtClean="0">
                <a:solidFill>
                  <a:schemeClr val="tx1">
                    <a:lumMod val="75000"/>
                    <a:lumOff val="25000"/>
                  </a:schemeClr>
                </a:solidFill>
              </a:rPr>
              <a:t>The </a:t>
            </a:r>
            <a:r>
              <a:rPr lang="en-US" sz="1400" dirty="0">
                <a:solidFill>
                  <a:schemeClr val="tx1">
                    <a:lumMod val="75000"/>
                    <a:lumOff val="25000"/>
                  </a:schemeClr>
                </a:solidFill>
              </a:rPr>
              <a:t>term “</a:t>
            </a:r>
            <a:r>
              <a:rPr lang="en-US" sz="1400" dirty="0" err="1">
                <a:solidFill>
                  <a:schemeClr val="tx1">
                    <a:lumMod val="75000"/>
                    <a:lumOff val="25000"/>
                  </a:schemeClr>
                </a:solidFill>
              </a:rPr>
              <a:t>Halotherapy</a:t>
            </a:r>
            <a:r>
              <a:rPr lang="en-US" sz="1400" dirty="0">
                <a:solidFill>
                  <a:schemeClr val="tx1">
                    <a:lumMod val="75000"/>
                    <a:lumOff val="25000"/>
                  </a:schemeClr>
                </a:solidFill>
              </a:rPr>
              <a:t>” comes from “halo”, the Greek word for salt. </a:t>
            </a:r>
            <a:r>
              <a:rPr lang="en-US" sz="1400" dirty="0" err="1" smtClean="0">
                <a:solidFill>
                  <a:schemeClr val="tx1">
                    <a:lumMod val="75000"/>
                    <a:lumOff val="25000"/>
                  </a:schemeClr>
                </a:solidFill>
              </a:rPr>
              <a:t>Halotherapy</a:t>
            </a:r>
            <a:r>
              <a:rPr lang="en-US" sz="1400" dirty="0" smtClean="0">
                <a:solidFill>
                  <a:schemeClr val="tx1">
                    <a:lumMod val="75000"/>
                    <a:lumOff val="25000"/>
                  </a:schemeClr>
                </a:solidFill>
              </a:rPr>
              <a:t> </a:t>
            </a:r>
            <a:r>
              <a:rPr lang="en-US" sz="1400" dirty="0" smtClean="0">
                <a:solidFill>
                  <a:srgbClr val="353535"/>
                </a:solidFill>
              </a:rPr>
              <a:t>is </a:t>
            </a:r>
            <a:r>
              <a:rPr lang="en-US" sz="1400" dirty="0">
                <a:solidFill>
                  <a:srgbClr val="353535"/>
                </a:solidFill>
              </a:rPr>
              <a:t>a totally natural method based on </a:t>
            </a:r>
            <a:r>
              <a:rPr lang="en-US" sz="1400" dirty="0" err="1">
                <a:solidFill>
                  <a:srgbClr val="353535"/>
                </a:solidFill>
              </a:rPr>
              <a:t>microparticles</a:t>
            </a:r>
            <a:r>
              <a:rPr lang="en-US" sz="1400" dirty="0">
                <a:solidFill>
                  <a:srgbClr val="353535"/>
                </a:solidFill>
              </a:rPr>
              <a:t> of crystalline salt nebulized in the atmosphere, which with their anti-bacterial and anti-inflammatory action are able to reinforce the immune system and eliminate muscular tension and stress.</a:t>
            </a:r>
            <a:endParaRPr lang="en-US" sz="1400" dirty="0" smtClean="0">
              <a:solidFill>
                <a:schemeClr val="tx1">
                  <a:lumMod val="75000"/>
                  <a:lumOff val="25000"/>
                </a:schemeClr>
              </a:solidFill>
            </a:endParaRPr>
          </a:p>
          <a:p>
            <a:pPr defTabSz="1051560" fontAlgn="base"/>
            <a:endParaRPr lang="en-US" sz="1400" dirty="0">
              <a:solidFill>
                <a:schemeClr val="tx1">
                  <a:lumMod val="75000"/>
                  <a:lumOff val="25000"/>
                </a:schemeClr>
              </a:solidFill>
            </a:endParaRPr>
          </a:p>
          <a:p>
            <a:pPr defTabSz="1051560"/>
            <a:r>
              <a:rPr lang="en-US" sz="1400" dirty="0" smtClean="0">
                <a:solidFill>
                  <a:schemeClr val="tx1">
                    <a:lumMod val="75000"/>
                    <a:lumOff val="25000"/>
                  </a:schemeClr>
                </a:solidFill>
              </a:rPr>
              <a:t>You can </a:t>
            </a:r>
            <a:r>
              <a:rPr lang="en-US" sz="1400" dirty="0">
                <a:solidFill>
                  <a:schemeClr val="tx1">
                    <a:lumMod val="75000"/>
                    <a:lumOff val="25000"/>
                  </a:schemeClr>
                </a:solidFill>
              </a:rPr>
              <a:t>enter the </a:t>
            </a:r>
            <a:r>
              <a:rPr lang="en-US" sz="1400" dirty="0" smtClean="0">
                <a:solidFill>
                  <a:schemeClr val="tx1">
                    <a:lumMod val="75000"/>
                    <a:lumOff val="25000"/>
                  </a:schemeClr>
                </a:solidFill>
              </a:rPr>
              <a:t>Salt Zone (partially) </a:t>
            </a:r>
            <a:r>
              <a:rPr lang="en-US" sz="1400" dirty="0">
                <a:solidFill>
                  <a:schemeClr val="tx1">
                    <a:lumMod val="75000"/>
                    <a:lumOff val="25000"/>
                  </a:schemeClr>
                </a:solidFill>
              </a:rPr>
              <a:t>clothed, and are able to relax, also enjoying the pleasantly calming effects of </a:t>
            </a:r>
            <a:r>
              <a:rPr lang="en-US" sz="1400" dirty="0" err="1">
                <a:solidFill>
                  <a:schemeClr val="tx1">
                    <a:lumMod val="75000"/>
                    <a:lumOff val="25000"/>
                  </a:schemeClr>
                </a:solidFill>
              </a:rPr>
              <a:t>chromotherapy</a:t>
            </a:r>
            <a:r>
              <a:rPr lang="en-US" sz="1400" dirty="0">
                <a:solidFill>
                  <a:schemeClr val="tx1">
                    <a:lumMod val="75000"/>
                    <a:lumOff val="25000"/>
                  </a:schemeClr>
                </a:solidFill>
              </a:rPr>
              <a:t> and music</a:t>
            </a:r>
            <a:r>
              <a:rPr lang="en-US" sz="1400" dirty="0" smtClean="0">
                <a:solidFill>
                  <a:schemeClr val="tx1">
                    <a:lumMod val="75000"/>
                    <a:lumOff val="25000"/>
                  </a:schemeClr>
                </a:solidFill>
              </a:rPr>
              <a:t>.</a:t>
            </a:r>
          </a:p>
          <a:p>
            <a:pPr defTabSz="1051560"/>
            <a:endParaRPr lang="en-US" sz="1400" dirty="0" smtClean="0">
              <a:solidFill>
                <a:schemeClr val="tx1">
                  <a:lumMod val="75000"/>
                  <a:lumOff val="25000"/>
                </a:schemeClr>
              </a:solidFill>
            </a:endParaRPr>
          </a:p>
          <a:p>
            <a:pPr defTabSz="1051560"/>
            <a:r>
              <a:rPr lang="en-US" sz="1400" dirty="0">
                <a:solidFill>
                  <a:schemeClr val="tx1">
                    <a:lumMod val="75000"/>
                    <a:lumOff val="25000"/>
                  </a:schemeClr>
                </a:solidFill>
              </a:rPr>
              <a:t>Similar to a meditation session, you breath deeply while listening to calming music and focusing on the natural </a:t>
            </a:r>
            <a:r>
              <a:rPr lang="en-US" sz="1400" dirty="0" smtClean="0">
                <a:solidFill>
                  <a:schemeClr val="tx1">
                    <a:lumMod val="75000"/>
                    <a:lumOff val="25000"/>
                  </a:schemeClr>
                </a:solidFill>
              </a:rPr>
              <a:t>beauty</a:t>
            </a:r>
            <a:r>
              <a:rPr lang="en-US" sz="1400" dirty="0">
                <a:solidFill>
                  <a:schemeClr val="tx1">
                    <a:lumMod val="75000"/>
                    <a:lumOff val="25000"/>
                  </a:schemeClr>
                </a:solidFill>
              </a:rPr>
              <a:t> of the salt crystals. </a:t>
            </a:r>
            <a:r>
              <a:rPr lang="en-US" sz="1400" dirty="0" smtClean="0">
                <a:solidFill>
                  <a:schemeClr val="tx1">
                    <a:lumMod val="75000"/>
                    <a:lumOff val="25000"/>
                  </a:schemeClr>
                </a:solidFill>
              </a:rPr>
              <a:t>The session lasts maximum of 30 </a:t>
            </a:r>
            <a:r>
              <a:rPr lang="en-US" sz="1400" dirty="0">
                <a:solidFill>
                  <a:schemeClr val="tx1">
                    <a:lumMod val="75000"/>
                    <a:lumOff val="25000"/>
                  </a:schemeClr>
                </a:solidFill>
              </a:rPr>
              <a:t>minutes.</a:t>
            </a:r>
          </a:p>
        </p:txBody>
      </p:sp>
    </p:spTree>
    <p:extLst>
      <p:ext uri="{BB962C8B-B14F-4D97-AF65-F5344CB8AC3E}">
        <p14:creationId xmlns:p14="http://schemas.microsoft.com/office/powerpoint/2010/main" val="1882814209"/>
      </p:ext>
    </p:extLst>
  </p:cSld>
  <p:clrMapOvr>
    <a:masterClrMapping/>
  </p:clrMapOvr>
  <p:timing>
    <p:tnLst>
      <p:par>
        <p:cTn id="1" dur="indefinite" restart="never" nodeType="tmRoot"/>
      </p:par>
    </p:tnLst>
  </p:timing>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838200" y="365125"/>
            <a:ext cx="10515600" cy="695579"/>
          </a:xfrm>
        </p:spPr>
        <p:txBody>
          <a:bodyPr/>
          <a:lstStyle/>
          <a:p>
            <a:pPr algn="ctr"/>
            <a:r>
              <a:rPr lang="en-GB" b="1" dirty="0" smtClean="0"/>
              <a:t>SECRET OF BEING WELL</a:t>
            </a:r>
            <a:endParaRPr lang="en-GB" b="1" dirty="0"/>
          </a:p>
        </p:txBody>
      </p:sp>
      <p:sp>
        <p:nvSpPr>
          <p:cNvPr id="3" name="Content Placeholder 2"/>
          <p:cNvSpPr>
            <a:spLocks noGrp="1"/>
          </p:cNvSpPr>
          <p:nvPr>
            <p:ph idx="1"/>
          </p:nvPr>
        </p:nvSpPr>
        <p:spPr>
          <a:xfrm>
            <a:off x="701040" y="1130680"/>
            <a:ext cx="10515600" cy="5434712"/>
          </a:xfrm>
        </p:spPr>
        <p:txBody>
          <a:bodyPr>
            <a:normAutofit fontScale="25000" lnSpcReduction="20000"/>
          </a:bodyPr>
          <a:lstStyle/>
          <a:p>
            <a:pPr marL="0" indent="0">
              <a:lnSpc>
                <a:spcPct val="120000"/>
              </a:lnSpc>
              <a:spcBef>
                <a:spcPts val="0"/>
              </a:spcBef>
              <a:buNone/>
            </a:pPr>
            <a:r>
              <a:rPr lang="en-GB" sz="8800" dirty="0" smtClean="0"/>
              <a:t>This is an excerpt from </a:t>
            </a:r>
            <a:r>
              <a:rPr lang="en-GB" sz="8800" dirty="0" smtClean="0">
                <a:hlinkClick r:id="rId2" tooltip="Blue Zones: Lessons For Living Longer From The People Who've Lived The Longest"/>
              </a:rPr>
              <a:t>Blue Zones: Lessons For Living Longer From The People Who’ve Lived The Longest</a:t>
            </a:r>
            <a:r>
              <a:rPr lang="en-GB" sz="8800" dirty="0" smtClean="0"/>
              <a:t> by Dan </a:t>
            </a:r>
            <a:r>
              <a:rPr lang="en-GB" sz="8800" dirty="0" err="1" smtClean="0"/>
              <a:t>Buettner</a:t>
            </a:r>
            <a:r>
              <a:rPr lang="en-GB" sz="8800" dirty="0" smtClean="0"/>
              <a:t>, Copyright 2008:</a:t>
            </a:r>
          </a:p>
          <a:p>
            <a:pPr marL="0" indent="0">
              <a:buNone/>
            </a:pPr>
            <a:endParaRPr lang="en-GB" sz="5500" b="1" dirty="0" smtClean="0"/>
          </a:p>
          <a:p>
            <a:pPr>
              <a:lnSpc>
                <a:spcPct val="120000"/>
              </a:lnSpc>
              <a:spcBef>
                <a:spcPts val="0"/>
              </a:spcBef>
            </a:pPr>
            <a:r>
              <a:rPr lang="en-GB" sz="8800" b="1" dirty="0" smtClean="0"/>
              <a:t>Embrace </a:t>
            </a:r>
            <a:r>
              <a:rPr lang="en-GB" sz="8800" b="1" dirty="0"/>
              <a:t>an </a:t>
            </a:r>
            <a:r>
              <a:rPr lang="en-GB" sz="8800" b="1" i="1" dirty="0" err="1" smtClean="0"/>
              <a:t>ikigai</a:t>
            </a:r>
            <a:r>
              <a:rPr lang="en-GB" sz="8800" dirty="0" smtClean="0"/>
              <a:t>, older </a:t>
            </a:r>
            <a:r>
              <a:rPr lang="en-GB" sz="8800" dirty="0"/>
              <a:t>Okinawans can readily articulate the reason they get up in the morning. </a:t>
            </a:r>
          </a:p>
          <a:p>
            <a:pPr>
              <a:lnSpc>
                <a:spcPct val="120000"/>
              </a:lnSpc>
              <a:spcBef>
                <a:spcPts val="0"/>
              </a:spcBef>
            </a:pPr>
            <a:r>
              <a:rPr lang="en-GB" sz="8800" b="1" dirty="0"/>
              <a:t>Rely on a plant-based diet</a:t>
            </a:r>
            <a:endParaRPr lang="en-GB" sz="8800" dirty="0"/>
          </a:p>
          <a:p>
            <a:pPr>
              <a:lnSpc>
                <a:spcPct val="120000"/>
              </a:lnSpc>
              <a:spcBef>
                <a:spcPts val="0"/>
              </a:spcBef>
            </a:pPr>
            <a:r>
              <a:rPr lang="en-GB" sz="8800" b="1" dirty="0"/>
              <a:t>Get gardening</a:t>
            </a:r>
            <a:endParaRPr lang="en-GB" sz="8800" dirty="0"/>
          </a:p>
          <a:p>
            <a:pPr>
              <a:lnSpc>
                <a:spcPct val="120000"/>
              </a:lnSpc>
              <a:spcBef>
                <a:spcPts val="0"/>
              </a:spcBef>
            </a:pPr>
            <a:r>
              <a:rPr lang="en-GB" sz="8800" b="1" dirty="0"/>
              <a:t>Eat more (fermented) organic soy</a:t>
            </a:r>
            <a:endParaRPr lang="en-GB" sz="8800" dirty="0"/>
          </a:p>
          <a:p>
            <a:pPr>
              <a:lnSpc>
                <a:spcPct val="120000"/>
              </a:lnSpc>
              <a:spcBef>
                <a:spcPts val="0"/>
              </a:spcBef>
            </a:pPr>
            <a:r>
              <a:rPr lang="en-GB" sz="8800" b="1" dirty="0"/>
              <a:t>Maintain a</a:t>
            </a:r>
            <a:r>
              <a:rPr lang="en-GB" sz="8800" b="1" i="1" dirty="0"/>
              <a:t> </a:t>
            </a:r>
            <a:r>
              <a:rPr lang="en-GB" sz="8800" b="1" i="1" dirty="0" err="1" smtClean="0"/>
              <a:t>moai</a:t>
            </a:r>
            <a:r>
              <a:rPr lang="en-GB" sz="8800" dirty="0" smtClean="0"/>
              <a:t>, the </a:t>
            </a:r>
            <a:r>
              <a:rPr lang="en-GB" sz="8800" dirty="0"/>
              <a:t>Okinawan tradition of forming a </a:t>
            </a:r>
            <a:r>
              <a:rPr lang="en-GB" sz="8800" dirty="0" err="1"/>
              <a:t>moai</a:t>
            </a:r>
            <a:r>
              <a:rPr lang="en-GB" sz="8800" dirty="0"/>
              <a:t> provides secure social networks. These safety nets lend financial and emotional support in times of need and give all of their members the stress-shedding security of knowing that there is always someone there for them.</a:t>
            </a:r>
          </a:p>
          <a:p>
            <a:pPr>
              <a:lnSpc>
                <a:spcPct val="120000"/>
              </a:lnSpc>
              <a:spcBef>
                <a:spcPts val="0"/>
              </a:spcBef>
            </a:pPr>
            <a:r>
              <a:rPr lang="en-GB" sz="8800" b="1" dirty="0"/>
              <a:t>Enjoy the sunshine</a:t>
            </a:r>
            <a:endParaRPr lang="en-GB" sz="8800" dirty="0"/>
          </a:p>
          <a:p>
            <a:pPr>
              <a:lnSpc>
                <a:spcPct val="120000"/>
              </a:lnSpc>
              <a:spcBef>
                <a:spcPts val="0"/>
              </a:spcBef>
            </a:pPr>
            <a:r>
              <a:rPr lang="en-GB" sz="8800" b="1" dirty="0"/>
              <a:t>Stay active</a:t>
            </a:r>
            <a:endParaRPr lang="en-GB" sz="8800" dirty="0"/>
          </a:p>
          <a:p>
            <a:pPr>
              <a:lnSpc>
                <a:spcPct val="120000"/>
              </a:lnSpc>
              <a:spcBef>
                <a:spcPts val="0"/>
              </a:spcBef>
            </a:pPr>
            <a:r>
              <a:rPr lang="en-GB" sz="8800" b="1" dirty="0" smtClean="0"/>
              <a:t>Have an attitude</a:t>
            </a:r>
            <a:r>
              <a:rPr lang="en-GB" sz="8800" dirty="0" smtClean="0"/>
              <a:t>, let difficult early years remain in the past while they enjoy today’s simple pleasures. </a:t>
            </a:r>
          </a:p>
          <a:p>
            <a:endParaRPr lang="en-GB" sz="8800" dirty="0"/>
          </a:p>
          <a:p>
            <a:endParaRPr lang="en-GB" sz="8800" dirty="0"/>
          </a:p>
        </p:txBody>
      </p:sp>
    </p:spTree>
    <p:extLst>
      <p:ext uri="{BB962C8B-B14F-4D97-AF65-F5344CB8AC3E}">
        <p14:creationId xmlns:p14="http://schemas.microsoft.com/office/powerpoint/2010/main" val="1071110220"/>
      </p:ext>
    </p:extLst>
  </p:cSld>
  <p:clrMapOvr>
    <a:masterClrMapping/>
  </p:clrMapOvr>
  <p:timing>
    <p:tnLst>
      <p:par>
        <p:cTn id="1" dur="indefinite" restart="never" nodeType="tmRoot"/>
      </p:par>
    </p:tnLst>
  </p:timing>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5" name="Picture 4"/>
          <p:cNvPicPr>
            <a:picLocks noChangeAspect="1"/>
          </p:cNvPicPr>
          <p:nvPr/>
        </p:nvPicPr>
        <p:blipFill>
          <a:blip r:embed="rId3"/>
          <a:stretch>
            <a:fillRect/>
          </a:stretch>
        </p:blipFill>
        <p:spPr>
          <a:xfrm>
            <a:off x="1453896" y="405622"/>
            <a:ext cx="9351678" cy="5931169"/>
          </a:xfrm>
          <a:prstGeom prst="rect">
            <a:avLst/>
          </a:prstGeom>
        </p:spPr>
      </p:pic>
      <p:sp>
        <p:nvSpPr>
          <p:cNvPr id="2" name="Title 1"/>
          <p:cNvSpPr>
            <a:spLocks noGrp="1"/>
          </p:cNvSpPr>
          <p:nvPr>
            <p:ph type="ctrTitle"/>
          </p:nvPr>
        </p:nvSpPr>
        <p:spPr>
          <a:xfrm>
            <a:off x="1453896" y="469630"/>
            <a:ext cx="4581144" cy="1880378"/>
          </a:xfrm>
        </p:spPr>
        <p:txBody>
          <a:bodyPr>
            <a:normAutofit fontScale="90000"/>
          </a:bodyPr>
          <a:lstStyle/>
          <a:p>
            <a:r>
              <a:rPr lang="en-US" sz="4400" b="1" dirty="0" smtClean="0">
                <a:solidFill>
                  <a:schemeClr val="bg1"/>
                </a:solidFill>
              </a:rPr>
              <a:t/>
            </a:r>
            <a:br>
              <a:rPr lang="en-US" sz="4400" b="1" dirty="0" smtClean="0">
                <a:solidFill>
                  <a:schemeClr val="bg1"/>
                </a:solidFill>
              </a:rPr>
            </a:br>
            <a:r>
              <a:rPr lang="en-US" sz="4400" b="1" dirty="0">
                <a:solidFill>
                  <a:schemeClr val="bg1"/>
                </a:solidFill>
              </a:rPr>
              <a:t/>
            </a:r>
            <a:br>
              <a:rPr lang="en-US" sz="4400" b="1" dirty="0">
                <a:solidFill>
                  <a:schemeClr val="bg1"/>
                </a:solidFill>
              </a:rPr>
            </a:br>
            <a:r>
              <a:rPr lang="en-US" sz="4400" b="1" dirty="0" smtClean="0">
                <a:solidFill>
                  <a:schemeClr val="bg1"/>
                </a:solidFill>
              </a:rPr>
              <a:t/>
            </a:r>
            <a:br>
              <a:rPr lang="en-US" sz="4400" b="1" dirty="0" smtClean="0">
                <a:solidFill>
                  <a:schemeClr val="bg1"/>
                </a:solidFill>
              </a:rPr>
            </a:br>
            <a:r>
              <a:rPr lang="en-US" sz="4400" b="1" dirty="0" smtClean="0">
                <a:solidFill>
                  <a:schemeClr val="bg1"/>
                </a:solidFill>
              </a:rPr>
              <a:t>SALT</a:t>
            </a:r>
            <a:r>
              <a:rPr lang="en-US" b="1" dirty="0" smtClean="0">
                <a:solidFill>
                  <a:schemeClr val="bg1"/>
                </a:solidFill>
              </a:rPr>
              <a:t> </a:t>
            </a:r>
            <a:r>
              <a:rPr lang="en-US" sz="4400" b="1" dirty="0" smtClean="0">
                <a:solidFill>
                  <a:schemeClr val="bg1"/>
                </a:solidFill>
              </a:rPr>
              <a:t>EQUILIBRIUM</a:t>
            </a:r>
            <a:br>
              <a:rPr lang="en-US" sz="4400" b="1" dirty="0" smtClean="0">
                <a:solidFill>
                  <a:schemeClr val="bg1"/>
                </a:solidFill>
              </a:rPr>
            </a:br>
            <a:r>
              <a:rPr lang="en-US" sz="2000" b="1" dirty="0" smtClean="0">
                <a:solidFill>
                  <a:schemeClr val="bg1"/>
                </a:solidFill>
                <a:latin typeface="+mn-lt"/>
              </a:rPr>
              <a:t>wellness transformation at SALT </a:t>
            </a:r>
            <a:r>
              <a:rPr lang="en-US" sz="2000" b="1" dirty="0" smtClean="0">
                <a:solidFill>
                  <a:schemeClr val="bg1"/>
                </a:solidFill>
                <a:latin typeface="+mn-lt"/>
              </a:rPr>
              <a:t>OF PALMAR</a:t>
            </a:r>
            <a:r>
              <a:rPr lang="en-US" b="1" dirty="0" smtClean="0">
                <a:solidFill>
                  <a:schemeClr val="bg1"/>
                </a:solidFill>
              </a:rPr>
              <a:t/>
            </a:r>
            <a:br>
              <a:rPr lang="en-US" b="1" dirty="0" smtClean="0">
                <a:solidFill>
                  <a:schemeClr val="bg1"/>
                </a:solidFill>
              </a:rPr>
            </a:br>
            <a:endParaRPr lang="en-US" b="1" dirty="0">
              <a:solidFill>
                <a:schemeClr val="bg1"/>
              </a:solidFill>
            </a:endParaRPr>
          </a:p>
        </p:txBody>
      </p:sp>
      <p:sp>
        <p:nvSpPr>
          <p:cNvPr id="3" name="Subtitle 2"/>
          <p:cNvSpPr>
            <a:spLocks noGrp="1"/>
          </p:cNvSpPr>
          <p:nvPr>
            <p:ph type="subTitle" idx="1"/>
          </p:nvPr>
        </p:nvSpPr>
        <p:spPr>
          <a:xfrm>
            <a:off x="1453896" y="3840479"/>
            <a:ext cx="3813158" cy="2103121"/>
          </a:xfrm>
        </p:spPr>
        <p:txBody>
          <a:bodyPr>
            <a:noAutofit/>
          </a:bodyPr>
          <a:lstStyle/>
          <a:p>
            <a:pPr lvl="0" algn="l"/>
            <a:r>
              <a:rPr lang="en-US" sz="1600" b="1" dirty="0">
                <a:solidFill>
                  <a:prstClr val="black">
                    <a:lumMod val="50000"/>
                    <a:lumOff val="50000"/>
                  </a:prstClr>
                </a:solidFill>
              </a:rPr>
              <a:t>SALT ACTIVE	</a:t>
            </a:r>
            <a:r>
              <a:rPr lang="en-US" sz="1600" b="1" dirty="0" smtClean="0">
                <a:solidFill>
                  <a:prstClr val="black">
                    <a:lumMod val="50000"/>
                    <a:lumOff val="50000"/>
                  </a:prstClr>
                </a:solidFill>
              </a:rPr>
              <a:t>Move &amp; Nature</a:t>
            </a:r>
            <a:endParaRPr lang="en-US" sz="1600" b="1" dirty="0">
              <a:solidFill>
                <a:prstClr val="black">
                  <a:lumMod val="50000"/>
                  <a:lumOff val="50000"/>
                </a:prstClr>
              </a:solidFill>
            </a:endParaRPr>
          </a:p>
          <a:p>
            <a:pPr lvl="0" algn="l"/>
            <a:r>
              <a:rPr lang="en-US" sz="1600" b="1" dirty="0">
                <a:solidFill>
                  <a:prstClr val="black">
                    <a:lumMod val="50000"/>
                    <a:lumOff val="50000"/>
                  </a:prstClr>
                </a:solidFill>
              </a:rPr>
              <a:t>SALT RAW		Nourish &amp; Hydrate</a:t>
            </a:r>
          </a:p>
          <a:p>
            <a:pPr algn="l"/>
            <a:r>
              <a:rPr lang="en-US" sz="1600" b="1" dirty="0" smtClean="0">
                <a:solidFill>
                  <a:schemeClr val="tx1">
                    <a:lumMod val="50000"/>
                    <a:lumOff val="50000"/>
                  </a:schemeClr>
                </a:solidFill>
              </a:rPr>
              <a:t>SALT SPA </a:t>
            </a:r>
            <a:r>
              <a:rPr lang="en-US" sz="1600" b="1" dirty="0">
                <a:solidFill>
                  <a:schemeClr val="tx1">
                    <a:lumMod val="50000"/>
                    <a:lumOff val="50000"/>
                  </a:schemeClr>
                </a:solidFill>
              </a:rPr>
              <a:t>		</a:t>
            </a:r>
            <a:r>
              <a:rPr lang="en-US" sz="1600" b="1" dirty="0" smtClean="0">
                <a:solidFill>
                  <a:schemeClr val="tx1">
                    <a:lumMod val="50000"/>
                    <a:lumOff val="50000"/>
                  </a:schemeClr>
                </a:solidFill>
              </a:rPr>
              <a:t>Rest &amp; Relax</a:t>
            </a:r>
          </a:p>
          <a:p>
            <a:pPr algn="l"/>
            <a:r>
              <a:rPr lang="en-US" sz="1600" b="1" dirty="0">
                <a:solidFill>
                  <a:schemeClr val="tx1">
                    <a:lumMod val="50000"/>
                    <a:lumOff val="50000"/>
                  </a:schemeClr>
                </a:solidFill>
              </a:rPr>
              <a:t>STIR </a:t>
            </a:r>
            <a:r>
              <a:rPr lang="en-US" sz="1600" b="1" dirty="0" smtClean="0">
                <a:solidFill>
                  <a:schemeClr val="tx1">
                    <a:lumMod val="50000"/>
                    <a:lumOff val="50000"/>
                  </a:schemeClr>
                </a:solidFill>
              </a:rPr>
              <a:t>BAR		Interactive and 		socialize</a:t>
            </a:r>
          </a:p>
          <a:p>
            <a:pPr algn="l"/>
            <a:r>
              <a:rPr lang="en-US" sz="1600" b="1" dirty="0" smtClean="0">
                <a:solidFill>
                  <a:schemeClr val="tx1">
                    <a:lumMod val="50000"/>
                    <a:lumOff val="50000"/>
                  </a:schemeClr>
                </a:solidFill>
              </a:rPr>
              <a:t>SALT ZONE		Rejuvenate</a:t>
            </a:r>
          </a:p>
        </p:txBody>
      </p:sp>
      <p:sp>
        <p:nvSpPr>
          <p:cNvPr id="4" name="TextBox 3"/>
          <p:cNvSpPr txBox="1"/>
          <p:nvPr/>
        </p:nvSpPr>
        <p:spPr>
          <a:xfrm>
            <a:off x="1892808" y="1764792"/>
            <a:ext cx="4142232" cy="400110"/>
          </a:xfrm>
          <a:prstGeom prst="rect">
            <a:avLst/>
          </a:prstGeom>
          <a:noFill/>
        </p:spPr>
        <p:txBody>
          <a:bodyPr wrap="square" rtlCol="0">
            <a:spAutoFit/>
          </a:bodyPr>
          <a:lstStyle/>
          <a:p>
            <a:r>
              <a:rPr lang="en-GB" sz="2000" b="1" dirty="0" smtClean="0">
                <a:solidFill>
                  <a:schemeClr val="tx1">
                    <a:lumMod val="65000"/>
                    <a:lumOff val="35000"/>
                  </a:schemeClr>
                </a:solidFill>
              </a:rPr>
              <a:t>OPENING ON 1 NOVEMBER 2018</a:t>
            </a:r>
            <a:endParaRPr lang="en-GB" sz="2000" b="1" dirty="0">
              <a:solidFill>
                <a:schemeClr val="tx1">
                  <a:lumMod val="65000"/>
                  <a:lumOff val="35000"/>
                </a:schemeClr>
              </a:solidFill>
            </a:endParaRPr>
          </a:p>
        </p:txBody>
      </p:sp>
    </p:spTree>
    <p:extLst>
      <p:ext uri="{BB962C8B-B14F-4D97-AF65-F5344CB8AC3E}">
        <p14:creationId xmlns:p14="http://schemas.microsoft.com/office/powerpoint/2010/main" val="2024367648"/>
      </p:ext>
    </p:extLst>
  </p:cSld>
  <p:clrMapOvr>
    <a:masterClrMapping/>
  </p:clrMapOvr>
  <p:timing>
    <p:tnLst>
      <p:par>
        <p:cTn id="1" dur="indefinite" restart="never" nodeType="tmRoot"/>
      </p:par>
    </p:tnLst>
  </p:timing>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p:cNvSpPr>
            <a:spLocks noGrp="1"/>
          </p:cNvSpPr>
          <p:nvPr>
            <p:ph idx="1"/>
          </p:nvPr>
        </p:nvSpPr>
        <p:spPr>
          <a:xfrm>
            <a:off x="838200" y="448056"/>
            <a:ext cx="10515600" cy="5728907"/>
          </a:xfrm>
        </p:spPr>
        <p:txBody>
          <a:bodyPr/>
          <a:lstStyle/>
          <a:p>
            <a:pPr marL="0" indent="0">
              <a:buNone/>
            </a:pPr>
            <a:r>
              <a:rPr lang="en-GB" sz="1600" dirty="0" smtClean="0"/>
              <a:t>* REFERENCES:</a:t>
            </a:r>
          </a:p>
          <a:p>
            <a:pPr marL="0" indent="0">
              <a:buNone/>
            </a:pPr>
            <a:r>
              <a:rPr lang="en-GB" sz="1600" dirty="0" smtClean="0"/>
              <a:t>1) </a:t>
            </a:r>
            <a:r>
              <a:rPr lang="en-GB" sz="1600" dirty="0"/>
              <a:t>Dominique </a:t>
            </a:r>
            <a:r>
              <a:rPr lang="en-GB" sz="1600" dirty="0" err="1"/>
              <a:t>Gummelt</a:t>
            </a:r>
            <a:r>
              <a:rPr lang="en-GB" sz="1600" dirty="0"/>
              <a:t>, PhD - director of university wellness, an international speaker, certified personal trainer </a:t>
            </a:r>
            <a:r>
              <a:rPr lang="en-GB" sz="1600" dirty="0" smtClean="0"/>
              <a:t>    (</a:t>
            </a:r>
            <a:r>
              <a:rPr lang="en-GB" sz="1600" dirty="0"/>
              <a:t>ACE), wellness practitioner (NWI), lecturer, author, filmmaker, hobby photographer and musician</a:t>
            </a:r>
          </a:p>
          <a:p>
            <a:pPr marL="0" indent="0">
              <a:buNone/>
            </a:pPr>
            <a:r>
              <a:rPr lang="en-US" sz="1600" dirty="0" smtClean="0"/>
              <a:t>2) Erin </a:t>
            </a:r>
            <a:r>
              <a:rPr lang="en-US" sz="1600" dirty="0" err="1"/>
              <a:t>Brodwin</a:t>
            </a:r>
            <a:r>
              <a:rPr lang="en-US" sz="1600" dirty="0"/>
              <a:t>, Business insiders by Pulse, published: 12.12.2017 , Refreshed: </a:t>
            </a:r>
            <a:r>
              <a:rPr lang="en-US" sz="1600" dirty="0" smtClean="0"/>
              <a:t>13.12.2017</a:t>
            </a:r>
          </a:p>
          <a:p>
            <a:pPr marL="0" indent="0">
              <a:buNone/>
            </a:pPr>
            <a:r>
              <a:rPr lang="en-US" sz="1600" dirty="0" smtClean="0"/>
              <a:t>3) </a:t>
            </a:r>
            <a:r>
              <a:rPr lang="en-GB" sz="1600" dirty="0"/>
              <a:t>Bits over Bites: Food Consumption in a Digital World - Authors: </a:t>
            </a:r>
            <a:r>
              <a:rPr lang="en-GB" sz="1600" dirty="0" err="1"/>
              <a:t>Mirjam</a:t>
            </a:r>
            <a:r>
              <a:rPr lang="en-GB" sz="1600" dirty="0"/>
              <a:t> Hauser, David </a:t>
            </a:r>
            <a:r>
              <a:rPr lang="en-GB" sz="1600" dirty="0" err="1"/>
              <a:t>Bosshart</a:t>
            </a:r>
            <a:r>
              <a:rPr lang="en-GB" sz="1600" dirty="0"/>
              <a:t>, Bettina </a:t>
            </a:r>
            <a:r>
              <a:rPr lang="en-GB" sz="1600" dirty="0" err="1"/>
              <a:t>Höchli</a:t>
            </a:r>
            <a:r>
              <a:rPr lang="en-GB" sz="1600" dirty="0"/>
              <a:t>, </a:t>
            </a:r>
            <a:r>
              <a:rPr lang="en-GB" sz="1600" dirty="0" err="1"/>
              <a:t>Jaël</a:t>
            </a:r>
            <a:r>
              <a:rPr lang="en-GB" sz="1600" dirty="0"/>
              <a:t> Borek, Christopher </a:t>
            </a:r>
            <a:r>
              <a:rPr lang="en-GB" sz="1600" dirty="0" smtClean="0"/>
              <a:t>Muller</a:t>
            </a:r>
          </a:p>
          <a:p>
            <a:pPr marL="0" indent="0">
              <a:buNone/>
            </a:pPr>
            <a:r>
              <a:rPr lang="en-GB" sz="1600" dirty="0" smtClean="0"/>
              <a:t>4) </a:t>
            </a:r>
            <a:r>
              <a:rPr lang="en-US" sz="1600" dirty="0"/>
              <a:t>Habit.com</a:t>
            </a:r>
          </a:p>
          <a:p>
            <a:pPr marL="0" indent="0">
              <a:buNone/>
            </a:pPr>
            <a:endParaRPr lang="en-GB" sz="1600" dirty="0"/>
          </a:p>
          <a:p>
            <a:pPr marL="0" indent="0">
              <a:buNone/>
            </a:pPr>
            <a:endParaRPr lang="en-GB" sz="1600" dirty="0"/>
          </a:p>
          <a:p>
            <a:pPr marL="0" indent="0">
              <a:buNone/>
            </a:pPr>
            <a:endParaRPr lang="en-GB" dirty="0"/>
          </a:p>
        </p:txBody>
      </p:sp>
    </p:spTree>
    <p:extLst>
      <p:ext uri="{BB962C8B-B14F-4D97-AF65-F5344CB8AC3E}">
        <p14:creationId xmlns:p14="http://schemas.microsoft.com/office/powerpoint/2010/main" val="1464272668"/>
      </p:ext>
    </p:extLst>
  </p:cSld>
  <p:clrMapOvr>
    <a:masterClrMapping/>
  </p:clrMapOvr>
  <p:timing>
    <p:tnLst>
      <p:par>
        <p:cTn id="1" dur="indefinite" restart="never" nodeType="tmRoot"/>
      </p:par>
    </p:tnLst>
  </p:timing>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5B9BD5"/>
      </a:accent1>
      <a:accent2>
        <a:srgbClr val="ED7D31"/>
      </a:accent2>
      <a:accent3>
        <a:srgbClr val="A5A5A5"/>
      </a:accent3>
      <a:accent4>
        <a:srgbClr val="FFC000"/>
      </a:accent4>
      <a:accent5>
        <a:srgbClr val="4472C4"/>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5B9BD5"/>
      </a:accent1>
      <a:accent2>
        <a:srgbClr val="ED7D31"/>
      </a:accent2>
      <a:accent3>
        <a:srgbClr val="A5A5A5"/>
      </a:accent3>
      <a:accent4>
        <a:srgbClr val="FFC000"/>
      </a:accent4>
      <a:accent5>
        <a:srgbClr val="4472C4"/>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otalTime>891</TotalTime>
  <Words>278</Words>
  <Application>Microsoft Office PowerPoint</Application>
  <PresentationFormat>Widescreen</PresentationFormat>
  <Paragraphs>79</Paragraphs>
  <Slides>17</Slides>
  <Notes>4</Notes>
  <HiddenSlides>0</HiddenSlides>
  <MMClips>0</MMClips>
  <ScaleCrop>false</ScaleCrop>
  <HeadingPairs>
    <vt:vector size="8" baseType="variant">
      <vt:variant>
        <vt:lpstr>Fonts Used</vt:lpstr>
      </vt:variant>
      <vt:variant>
        <vt:i4>4</vt:i4>
      </vt:variant>
      <vt:variant>
        <vt:lpstr>Theme</vt:lpstr>
      </vt:variant>
      <vt:variant>
        <vt:i4>1</vt:i4>
      </vt:variant>
      <vt:variant>
        <vt:lpstr>Embedded OLE Servers</vt:lpstr>
      </vt:variant>
      <vt:variant>
        <vt:i4>1</vt:i4>
      </vt:variant>
      <vt:variant>
        <vt:lpstr>Slide Titles</vt:lpstr>
      </vt:variant>
      <vt:variant>
        <vt:i4>17</vt:i4>
      </vt:variant>
    </vt:vector>
  </HeadingPairs>
  <TitlesOfParts>
    <vt:vector size="23" baseType="lpstr">
      <vt:lpstr>Arial</vt:lpstr>
      <vt:lpstr>Calibri</vt:lpstr>
      <vt:lpstr>Calibri Light</vt:lpstr>
      <vt:lpstr>Times New Roman</vt:lpstr>
      <vt:lpstr>Office Theme</vt:lpstr>
      <vt:lpstr>Acrobat Document</vt:lpstr>
      <vt:lpstr>PowerPoint Presentation</vt:lpstr>
      <vt:lpstr>      SALT EQUILIBRIUM wellness transformation at SALT resort </vt:lpstr>
      <vt:lpstr>EQUILIBRIUM</vt:lpstr>
      <vt:lpstr>WE ARE BORN TO MOVE</vt:lpstr>
      <vt:lpstr>PowerPoint Presentation</vt:lpstr>
      <vt:lpstr>PowerPoint Presentation</vt:lpstr>
      <vt:lpstr>PowerPoint Presentation</vt:lpstr>
      <vt:lpstr>Because we are complex, and so is nutrition </vt:lpstr>
      <vt:lpstr>PowerPoint Presentation</vt:lpstr>
      <vt:lpstr>PowerPoint Presentation</vt:lpstr>
      <vt:lpstr>PowerPoint Presentation</vt:lpstr>
      <vt:lpstr>PowerPoint Presentation</vt:lpstr>
      <vt:lpstr>SALT STIR BAR  Interactive spa products bar introduced by team members  Treatments are customised according to the products chosen by guests  Enhance retail experience  Create opportunities to introduce ‘Menu of the day’ or ‘Pick of the day products’</vt:lpstr>
      <vt:lpstr>PowerPoint Presentation</vt:lpstr>
      <vt:lpstr>SECRET OF BEING WELL</vt:lpstr>
      <vt:lpstr>   SALT EQUILIBRIUM wellness transformation at SALT OF PALMAR </vt:lpstr>
      <vt:lpstr>PowerPoint Presentation</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SALT SPA</dc:title>
  <dc:creator>Kerensa Langitan - LUX* Resorts</dc:creator>
  <cp:lastModifiedBy>Kerensa Langitan - LUX* Resorts</cp:lastModifiedBy>
  <cp:revision>67</cp:revision>
  <dcterms:created xsi:type="dcterms:W3CDTF">2018-06-16T19:05:30Z</dcterms:created>
  <dcterms:modified xsi:type="dcterms:W3CDTF">2018-10-26T22:24:58Z</dcterms:modified>
</cp:coreProperties>
</file>