
<file path=[Content_Types].xml><?xml version="1.0" encoding="utf-8"?>
<Types xmlns="http://schemas.openxmlformats.org/package/2006/content-types">
  <Default Extension="png" ContentType="image/png"/>
  <Default Extension="m4a" ContentType="audio/mp4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ppt/revisionInfo.xml" ContentType="application/vnd.ms-powerpoint.revisioninfo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0"/>
  </p:notesMasterIdLst>
  <p:sldIdLst>
    <p:sldId id="262" r:id="rId2"/>
    <p:sldId id="265" r:id="rId3"/>
    <p:sldId id="324" r:id="rId4"/>
    <p:sldId id="260" r:id="rId5"/>
    <p:sldId id="332" r:id="rId6"/>
    <p:sldId id="322" r:id="rId7"/>
    <p:sldId id="348" r:id="rId8"/>
    <p:sldId id="350" r:id="rId9"/>
    <p:sldId id="351" r:id="rId10"/>
    <p:sldId id="333" r:id="rId11"/>
    <p:sldId id="343" r:id="rId12"/>
    <p:sldId id="344" r:id="rId13"/>
    <p:sldId id="360" r:id="rId14"/>
    <p:sldId id="346" r:id="rId15"/>
    <p:sldId id="345" r:id="rId16"/>
    <p:sldId id="347" r:id="rId17"/>
    <p:sldId id="365" r:id="rId18"/>
    <p:sldId id="325" r:id="rId1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FF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FE0652F-6EEB-4B8D-B955-85040D9183B9}" v="255" dt="2020-04-19T08:40:39.04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353" autoAdjust="0"/>
    <p:restoredTop sz="84959" autoAdjust="0"/>
  </p:normalViewPr>
  <p:slideViewPr>
    <p:cSldViewPr snapToGrid="0">
      <p:cViewPr varScale="1">
        <p:scale>
          <a:sx n="77" d="100"/>
          <a:sy n="77" d="100"/>
        </p:scale>
        <p:origin x="435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Relationship Id="rId27" Type="http://schemas.microsoft.com/office/2015/10/relationships/revisionInfo" Target="revisionInfo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EE4E6EC-F383-4163-9108-F6DC4E196348}" type="datetimeFigureOut">
              <a:rPr lang="en-GB" smtClean="0"/>
              <a:t>28/04/2020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BEB0C68-41F6-4B93-89C9-3146A3B8173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164841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BEB0C68-41F6-4B93-89C9-3146A3B8173C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757740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53D75D1-0CF7-487F-A77C-F53599D6E8AE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767529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BEB0C68-41F6-4B93-89C9-3146A3B8173C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317263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BEB0C68-41F6-4B93-89C9-3146A3B8173C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7834141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BEB0C68-41F6-4B93-89C9-3146A3B8173C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474711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BEB0C68-41F6-4B93-89C9-3146A3B8173C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0611597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BEB0C68-41F6-4B93-89C9-3146A3B8173C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28431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b="1" dirty="0"/>
              <a:t>‘Danger’ sign hyperlinked to blog on critical incidents </a:t>
            </a:r>
          </a:p>
          <a:p>
            <a:endParaRPr lang="en-US" sz="1200" b="0" i="0" u="none" strike="noStrike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The process of generating a critical incident begins with a straightforward, descriptive account of an </a:t>
            </a:r>
          </a:p>
          <a:p>
            <a:r>
              <a:rPr 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event. The account, or record, can be generated through diary writing, jotted note-taking, or a </a:t>
            </a:r>
          </a:p>
          <a:p>
            <a:r>
              <a:rPr 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reflective journal entry. Critical incident analysis depends on a thorough initial record of an event, a </a:t>
            </a:r>
          </a:p>
          <a:p>
            <a:r>
              <a:rPr 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detailed description of your experience. But what to write about? Start by noticing the attributes of </a:t>
            </a:r>
          </a:p>
          <a:p>
            <a:r>
              <a:rPr 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particular events, and your reaction to them. For example, you may find something unsettling, or </a:t>
            </a:r>
          </a:p>
          <a:p>
            <a:r>
              <a:rPr 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confusing, rewarding or cheerful. Perhaps the event was unexpected. Or perhaps it was something </a:t>
            </a:r>
          </a:p>
          <a:p>
            <a:r>
              <a:rPr 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that went almost unnoticed. </a:t>
            </a:r>
          </a:p>
          <a:p>
            <a:endParaRPr lang="en-US" sz="1200" b="0" i="0" u="none" strike="noStrike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The analysis of typical, routine events is of particular value. This is because such events can be the </a:t>
            </a:r>
          </a:p>
          <a:p>
            <a:r>
              <a:rPr 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result of habits which have been simply adopted and then left to embed, unchallenged. They often </a:t>
            </a:r>
          </a:p>
          <a:p>
            <a:r>
              <a:rPr 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veil historical structures and assumptions which are at best outdated and, at worst, harmful. Typical </a:t>
            </a:r>
          </a:p>
          <a:p>
            <a:r>
              <a:rPr 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events are often </a:t>
            </a:r>
            <a:r>
              <a:rPr lang="en-US" sz="1200" b="0" i="0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realisations</a:t>
            </a:r>
            <a:r>
              <a:rPr 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of our expectations, perpetuated by our perception that they always </a:t>
            </a:r>
          </a:p>
          <a:p>
            <a:r>
              <a:rPr 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seem to be happening. By raising our professional awareness, and becoming mindful of the </a:t>
            </a:r>
          </a:p>
          <a:p>
            <a:r>
              <a:rPr 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underlying structures which drive our thinking, our decision-making and our consequential actions, </a:t>
            </a:r>
          </a:p>
          <a:p>
            <a:r>
              <a:rPr 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we are in a position to challenge, reassess and make changes. And, of course, improvement does </a:t>
            </a:r>
          </a:p>
          <a:p>
            <a:r>
              <a:rPr 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not tend to occur without change. </a:t>
            </a:r>
          </a:p>
          <a:p>
            <a:endParaRPr lang="en-US" sz="1200" b="0" i="0" u="none" strike="noStrike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We create a critical incident through analysis. That is, an incident becomes a critical incident as a </a:t>
            </a:r>
          </a:p>
          <a:p>
            <a:r>
              <a:rPr 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result of our critical thinking about it. And this is the key: When you commit to the analysis of </a:t>
            </a:r>
          </a:p>
          <a:p>
            <a:r>
              <a:rPr 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professional experience (critical incident analysis) you must be prepared to question accepted </a:t>
            </a:r>
          </a:p>
          <a:p>
            <a:r>
              <a:rPr 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systems and routines, including your own taken-for-granted understanding, and your beliefs and </a:t>
            </a:r>
          </a:p>
          <a:p>
            <a:r>
              <a:rPr 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feelings about what is good or bad, right or wrong. The point is not simply to confirm what you </a:t>
            </a:r>
          </a:p>
          <a:p>
            <a:r>
              <a:rPr 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already suspect may have caused the event, but to uncover something new. And through thorough </a:t>
            </a:r>
          </a:p>
          <a:p>
            <a:r>
              <a:rPr 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scrutiny of all relevant factors you raise your awareness and develop your understanding of the </a:t>
            </a:r>
          </a:p>
          <a:p>
            <a:r>
              <a:rPr 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implicit structures and unquestioned assumptions which served to generate your incident in the first </a:t>
            </a:r>
          </a:p>
          <a:p>
            <a:r>
              <a:rPr 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place. </a:t>
            </a:r>
          </a:p>
          <a:p>
            <a:endParaRPr lang="en-GB" dirty="0"/>
          </a:p>
          <a:p>
            <a:r>
              <a:rPr 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Thinking Strategies </a:t>
            </a:r>
          </a:p>
          <a:p>
            <a:r>
              <a:rPr 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Tripp presents a selection of prompts, a sample of which are included below, to initiate analysis and </a:t>
            </a:r>
          </a:p>
          <a:p>
            <a:r>
              <a:rPr 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broaden our thinking</a:t>
            </a:r>
          </a:p>
          <a:p>
            <a:endParaRPr lang="en-US" sz="1200" b="0" i="0" u="none" strike="noStrike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Here are some examples of the thinking strategies Tripp </a:t>
            </a:r>
          </a:p>
          <a:p>
            <a:r>
              <a:rPr 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suggests that we consider, to ensure we obtain a fuller picture. Consider: </a:t>
            </a:r>
          </a:p>
          <a:p>
            <a:r>
              <a:rPr 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- all the positive/negative/interesting points about the situation </a:t>
            </a:r>
          </a:p>
          <a:p>
            <a:r>
              <a:rPr 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- alternatives/possibilities/choices which were also available </a:t>
            </a:r>
          </a:p>
          <a:p>
            <a:pPr marL="171450" indent="-171450">
              <a:buFontTx/>
              <a:buChar char="-"/>
            </a:pPr>
            <a:r>
              <a:rPr 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alternate viewpoints/perspectives/opinions possibly held by others </a:t>
            </a:r>
          </a:p>
          <a:p>
            <a:pPr marL="0" indent="0">
              <a:buFontTx/>
              <a:buNone/>
            </a:pPr>
            <a:endParaRPr lang="en-US" sz="1200" b="0" i="0" u="none" strike="noStrike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This approach is not personally challenging. It does not demand a particularly critical approach, but </a:t>
            </a:r>
          </a:p>
          <a:p>
            <a:r>
              <a:rPr 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using these prompts is useful for ensuring that the incident is considered in its entirety, </a:t>
            </a:r>
          </a:p>
          <a:p>
            <a:r>
              <a:rPr 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from multiple perspectives. </a:t>
            </a:r>
          </a:p>
          <a:p>
            <a:endParaRPr lang="en-US" sz="1200" b="0" i="0" u="none" strike="noStrike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The Why? Challenge </a:t>
            </a:r>
          </a:p>
          <a:p>
            <a:r>
              <a:rPr 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The title of this simple approach to analysis speaks for itself. However, its simplicity belies its ability </a:t>
            </a:r>
          </a:p>
          <a:p>
            <a:r>
              <a:rPr 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for revealing assumptions of which you may be unaware. To apply this approach pick a specific issue </a:t>
            </a:r>
          </a:p>
          <a:p>
            <a:r>
              <a:rPr 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from your account (mentioned above). </a:t>
            </a:r>
          </a:p>
          <a:p>
            <a:r>
              <a:rPr 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Write it down. </a:t>
            </a:r>
          </a:p>
          <a:p>
            <a:r>
              <a:rPr 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Then ask, 'Why does this matter?' </a:t>
            </a:r>
          </a:p>
          <a:p>
            <a:r>
              <a:rPr 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Write down the answer, beginning 'Because...' </a:t>
            </a:r>
          </a:p>
          <a:p>
            <a:r>
              <a:rPr 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Follow this with a further 'Why?' </a:t>
            </a:r>
          </a:p>
          <a:p>
            <a:r>
              <a:rPr 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Write down the answer, 'Because...’ </a:t>
            </a:r>
          </a:p>
          <a:p>
            <a:endParaRPr lang="en-US" sz="1200" b="0" i="0" u="none" strike="noStrike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Continue, allowing the dialogue to take you wherever it needs to. Eventually, you are likely to come </a:t>
            </a:r>
          </a:p>
          <a:p>
            <a:r>
              <a:rPr 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to a conclusion that is governed by policy, the law or faith, or by one of unavoidable practicality. </a:t>
            </a:r>
          </a:p>
          <a:p>
            <a:r>
              <a:rPr 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However, where the process stops is often a powerful indicator of the forces that combined </a:t>
            </a:r>
          </a:p>
          <a:p>
            <a:r>
              <a:rPr 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to create your original event. </a:t>
            </a:r>
          </a:p>
          <a:p>
            <a:endParaRPr lang="en-US" sz="1200" b="0" i="0" u="none" strike="noStrike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Dilemma Identification </a:t>
            </a:r>
          </a:p>
          <a:p>
            <a:r>
              <a:rPr 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Many times a day in their work teachers experience the feeling that if they had done what they </a:t>
            </a:r>
          </a:p>
          <a:p>
            <a:r>
              <a:rPr 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chose not to do, things might have turned out even better. But they can never know for certain. </a:t>
            </a:r>
          </a:p>
          <a:p>
            <a:r>
              <a:rPr 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That is one of the very stressful and often </a:t>
            </a:r>
            <a:r>
              <a:rPr lang="en-US" sz="1200" b="0" i="0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demoralising</a:t>
            </a:r>
            <a:r>
              <a:rPr 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aspects of being a [critically] thinking, feeling </a:t>
            </a:r>
          </a:p>
          <a:p>
            <a:r>
              <a:rPr 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teacher. (Tripp, 2012, p.54). </a:t>
            </a:r>
          </a:p>
          <a:p>
            <a:endParaRPr lang="en-US" sz="1200" b="0" i="0" u="none" strike="noStrike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This approach assists us by forcing us to view particularly complex or less-that-satisfactory events as </a:t>
            </a:r>
          </a:p>
          <a:p>
            <a:r>
              <a:rPr 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created for, rather than by us. Identify the dilemmas which exist within your incident. By </a:t>
            </a:r>
          </a:p>
          <a:p>
            <a:r>
              <a:rPr 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considering your decisions, and the decisions of others, from an objective standpoint you are in a </a:t>
            </a:r>
          </a:p>
          <a:p>
            <a:r>
              <a:rPr 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better position to uncover the motivations, values and beliefs which underpinned the actions. </a:t>
            </a:r>
          </a:p>
          <a:p>
            <a:r>
              <a:rPr 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Personal Theory Analysis </a:t>
            </a:r>
          </a:p>
          <a:p>
            <a:endParaRPr lang="en-US" sz="1200" b="0" i="0" u="none" strike="noStrike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Our personal theory represents the set of beliefs we have formed about how we view the world, and </a:t>
            </a:r>
          </a:p>
          <a:p>
            <a:r>
              <a:rPr 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how we think things must be, or how they should be. This is about your own ideological </a:t>
            </a:r>
          </a:p>
          <a:p>
            <a:r>
              <a:rPr 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viewpoint concerning professional practice. It is formed by your experiences to date: your </a:t>
            </a:r>
          </a:p>
          <a:p>
            <a:r>
              <a:rPr 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upbringing; your own journey through the education system; your teacher training; your tutors and </a:t>
            </a:r>
          </a:p>
          <a:p>
            <a:r>
              <a:rPr 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mentors; your parents and </a:t>
            </a:r>
            <a:r>
              <a:rPr lang="en-US" sz="1200" b="0" i="0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carers</a:t>
            </a:r>
            <a:r>
              <a:rPr 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; everything you've seen, heard and read along the way. </a:t>
            </a:r>
          </a:p>
          <a:p>
            <a:r>
              <a:rPr 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It is crucial that you not only become aware of the existence of your personal theories, but </a:t>
            </a:r>
          </a:p>
          <a:p>
            <a:r>
              <a:rPr 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understand them as the powerful, solid structures they are. Significant shifts in these structures </a:t>
            </a:r>
          </a:p>
          <a:p>
            <a:r>
              <a:rPr 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usually only occur through particularly emotional or stressful life events (see </a:t>
            </a:r>
            <a:r>
              <a:rPr lang="en-US" sz="1200" b="0" i="0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Mezirow</a:t>
            </a:r>
            <a:r>
              <a:rPr 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). At times </a:t>
            </a:r>
          </a:p>
          <a:p>
            <a:r>
              <a:rPr 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our personal theories inevitably conflict with the policies and practices you are instructed to follow. </a:t>
            </a:r>
          </a:p>
          <a:p>
            <a:r>
              <a:rPr 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You then quietly concede, and get on with it. By </a:t>
            </a:r>
            <a:r>
              <a:rPr lang="en-US" sz="1200" b="0" i="0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analysing</a:t>
            </a:r>
            <a:r>
              <a:rPr 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accepted practices which don't appear to </a:t>
            </a:r>
          </a:p>
          <a:p>
            <a:r>
              <a:rPr 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conflict with your personal theories (those which are embedded without challenge) you can </a:t>
            </a:r>
          </a:p>
          <a:p>
            <a:r>
              <a:rPr 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reveal any unhealthy or harmful assumptions which have no place in the supposedly safe and </a:t>
            </a:r>
          </a:p>
          <a:p>
            <a:r>
              <a:rPr 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nurturing classroom environment. </a:t>
            </a:r>
          </a:p>
          <a:p>
            <a:endParaRPr lang="en-US" sz="1200" b="0" i="0" u="none" strike="noStrike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BEB0C68-41F6-4B93-89C9-3146A3B8173C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64844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Discuss possible incidents that could occur within a FP class and how they could become critical?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BEB0C68-41F6-4B93-89C9-3146A3B8173C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5772546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>
              <a:highlight>
                <a:srgbClr val="FFFF00"/>
              </a:highlight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18B922D-9B42-4D5A-AD6E-B5FE448AC618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959264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To minimise possible observer bias, and strengthen the validity of data collected from observation, we are going to use the Leuven Scale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18B922D-9B42-4D5A-AD6E-B5FE448AC618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69845533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The Leuven Scale is a method of observation created by </a:t>
            </a:r>
            <a:r>
              <a:rPr lang="en-GB" dirty="0" err="1"/>
              <a:t>Ferre</a:t>
            </a:r>
            <a:r>
              <a:rPr lang="en-GB" dirty="0"/>
              <a:t> </a:t>
            </a:r>
            <a:r>
              <a:rPr lang="en-GB" dirty="0" err="1"/>
              <a:t>Laevers</a:t>
            </a:r>
            <a:r>
              <a:rPr lang="en-GB" dirty="0"/>
              <a:t> in order to observe wellbeing and involvement.</a:t>
            </a:r>
            <a:r>
              <a:rPr lang="en-GB" baseline="0" dirty="0"/>
              <a:t> This video is of </a:t>
            </a:r>
            <a:r>
              <a:rPr lang="en-GB" baseline="0" dirty="0" err="1"/>
              <a:t>Laevers</a:t>
            </a:r>
            <a:r>
              <a:rPr lang="en-GB" baseline="0" dirty="0"/>
              <a:t> explaining about wellbeing and involvement in learning.  </a:t>
            </a:r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18B922D-9B42-4D5A-AD6E-B5FE448AC618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0140742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Quick discussion whereby students generate what THEY consider possible signs of well being and involvement before offering bullet points.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18B922D-9B42-4D5A-AD6E-B5FE448AC618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5993297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None/>
            </a:pPr>
            <a:endParaRPr lang="en-GB" baseline="0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18B922D-9B42-4D5A-AD6E-B5FE448AC618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140924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18B922D-9B42-4D5A-AD6E-B5FE448AC618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50998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5E275E41-9B13-4E81-81D6-20A2BFA9CB61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17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35547795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F262E4-C501-4922-BCB4-F5C2DE2AA36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69B0D37-E651-4E2C-B4DE-7D9A9105E5C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07B6C35-51F3-4ACC-9E8C-32731677D99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29925C-3DA4-4F8B-8E11-4F69043A7C72}" type="datetimeFigureOut">
              <a:rPr lang="en-GB" smtClean="0"/>
              <a:t>28/04/2020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839D551-31A8-4962-B4D2-79EA6A91B5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2B0C061-987F-4931-87F4-703C70DC1D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EB5F8F-96E0-452C-B6C8-CBDCBA8BE8C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3681668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82054E-8A0C-4A9B-8588-A4ECD6CC6F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655F35-6F10-472B-9CE4-9A367BB14FC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3AC0D8B-9D7E-42CB-84A2-DA0D5A82743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29925C-3DA4-4F8B-8E11-4F69043A7C72}" type="datetimeFigureOut">
              <a:rPr lang="en-GB" smtClean="0"/>
              <a:t>28/04/2020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1EAF69C-6EAC-4E4D-9B73-944BD4702D4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187DC7F-374D-49AD-906F-7EAA539F66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EB5F8F-96E0-452C-B6C8-CBDCBA8BE8C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037128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06B818-F207-4757-8D71-4F7335B41B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9221D92-5BE4-4781-94BD-6CDF34E62DF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C8C04F0-AD0C-4C78-B878-564854B9D74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29925C-3DA4-4F8B-8E11-4F69043A7C72}" type="datetimeFigureOut">
              <a:rPr lang="en-GB" smtClean="0"/>
              <a:t>28/04/2020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423D88F-8860-497F-AA88-9A3D93C486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6FE8589-599B-4E50-9986-678668061B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EB5F8F-96E0-452C-B6C8-CBDCBA8BE8C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992678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DCC5FD-4F77-4772-9410-16912E3690E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D1C1A7-894B-49EF-AD42-1EDB7802B66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DACF861-FCBC-4E29-B8B0-57C875BD2A7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603DC48-04AE-46F2-8487-024401E985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29925C-3DA4-4F8B-8E11-4F69043A7C72}" type="datetimeFigureOut">
              <a:rPr lang="en-GB" smtClean="0"/>
              <a:t>28/04/2020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AE3FF15-3963-49DA-B8A4-B983E7DFB7D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9C613A6-E2B9-4107-85E7-DE47283B4B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EB5F8F-96E0-452C-B6C8-CBDCBA8BE8C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1643203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5CAA1A-1AD4-4F40-841B-78406E4F8F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CB80DA9-1AD1-4360-8A56-7FA9DDD97B6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D89FDF6-118B-4A15-A7FE-20DBB427D54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0796A23-5B29-444B-BE7B-A2DFCF76F29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7728597-61EE-4026-9CD0-336664F91BB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245F8CB-1057-4D2F-B09A-40D7D370BE4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29925C-3DA4-4F8B-8E11-4F69043A7C72}" type="datetimeFigureOut">
              <a:rPr lang="en-GB" smtClean="0"/>
              <a:t>28/04/2020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030B851-948F-46CA-9557-148CB394A9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1915FE4-3E86-4481-8315-CBF83994EC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EB5F8F-96E0-452C-B6C8-CBDCBA8BE8C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038697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A92238-A490-4F3C-B09B-F1A2AFF0722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B894EE0-3D69-4867-83DD-9F9C00B2DA2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29925C-3DA4-4F8B-8E11-4F69043A7C72}" type="datetimeFigureOut">
              <a:rPr lang="en-GB" smtClean="0"/>
              <a:t>28/04/2020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CCE1551-6934-44C5-92C1-91C1BDE3035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AC52E27-5388-4992-8CBD-CD4EBA1B33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EB5F8F-96E0-452C-B6C8-CBDCBA8BE8C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189138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F52E778-3357-4C94-969A-E848EE92FB4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29925C-3DA4-4F8B-8E11-4F69043A7C72}" type="datetimeFigureOut">
              <a:rPr lang="en-GB" smtClean="0"/>
              <a:t>28/04/2020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A9D4884-5966-4726-8569-5817867BADB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51977B1-BCBD-46C2-BF12-C9D366EBC22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EB5F8F-96E0-452C-B6C8-CBDCBA8BE8C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60965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5D4B4B-9FA9-482E-8524-E1BBF819EF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D0F2E1E-78FA-4E3D-9765-15EE0344985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4E715CF-B6A4-431D-86EA-9937B3C7AF2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1492018-6B09-403B-A633-12AF36B7368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29925C-3DA4-4F8B-8E11-4F69043A7C72}" type="datetimeFigureOut">
              <a:rPr lang="en-GB" smtClean="0"/>
              <a:t>28/04/2020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2D40BF0-023E-44CF-AFFD-27CF27F0A79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17855ED-2C0F-442E-BBF9-01DB3457C24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EB5F8F-96E0-452C-B6C8-CBDCBA8BE8C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802340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642715-8501-42E3-B7DB-5971AB2730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FDF99EC8-E0BC-4545-889C-A22B81C7E796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EEE184F-9D32-4C0A-99C9-27CE9F33D97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C6B9E93-4736-493E-8C4A-67816C57C2F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29925C-3DA4-4F8B-8E11-4F69043A7C72}" type="datetimeFigureOut">
              <a:rPr lang="en-GB" smtClean="0"/>
              <a:t>28/04/2020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541B19C-EB96-4689-BFFD-CCB1B46C12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FC49619-0C38-4674-90BA-0DF3A69473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EB5F8F-96E0-452C-B6C8-CBDCBA8BE8C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0862182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4675E8-092A-478E-AB24-DED69D5D51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2915D41-F9B4-4057-93BE-C721917E244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8B499C-022A-415B-B679-EEAE35C52A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29925C-3DA4-4F8B-8E11-4F69043A7C72}" type="datetimeFigureOut">
              <a:rPr lang="en-GB" smtClean="0"/>
              <a:t>28/04/2020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8FA5828-56B5-4CA5-B697-170ABFB520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776E4C6-B976-475A-BEEC-FAC011E123E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EB5F8F-96E0-452C-B6C8-CBDCBA8BE8C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956908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FDA0DC8F-1FD0-42CA-A147-26DA8F63009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243D4C2-4628-4134-9C00-D937628AA9D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DFA00DB-AF13-466B-9A2C-321E372EE4E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29925C-3DA4-4F8B-8E11-4F69043A7C72}" type="datetimeFigureOut">
              <a:rPr lang="en-GB" smtClean="0"/>
              <a:t>28/04/2020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CB1AC6B-0188-4F1A-904E-F55593E01E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50C6100-4FBD-4A77-A402-B2744FA6E5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EB5F8F-96E0-452C-B6C8-CBDCBA8BE8C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275022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73EC3F7-D835-4C19-ADDE-71685B4D8C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84B2B1D-0D50-4DCD-A071-0174578D4FF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87925F9-4387-4900-8420-3B6655510AF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529925C-3DA4-4F8B-8E11-4F69043A7C72}" type="datetimeFigureOut">
              <a:rPr lang="en-GB" smtClean="0"/>
              <a:t>28/04/2020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2A63FF7-5DA6-45C8-AE4E-27A81E68231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EC30E5A-D8F6-48E3-B4D0-8C8850A4A53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BEB5F8F-96E0-452C-B6C8-CBDCBA8BE8C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110625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3.png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6" Type="http://schemas.openxmlformats.org/officeDocument/2006/relationships/image" Target="../media/image2.png"/><Relationship Id="rId5" Type="http://schemas.openxmlformats.org/officeDocument/2006/relationships/image" Target="../media/image1.jpg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5" Type="http://schemas.openxmlformats.org/officeDocument/2006/relationships/image" Target="../media/image3.png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6" Type="http://schemas.openxmlformats.org/officeDocument/2006/relationships/image" Target="../media/image3.png"/><Relationship Id="rId5" Type="http://schemas.openxmlformats.org/officeDocument/2006/relationships/image" Target="../media/image4.jpg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youtube.com/watch?v=vJG698U2Mvo" TargetMode="External"/><Relationship Id="rId3" Type="http://schemas.microsoft.com/office/2007/relationships/media" Target="../media/media5.m4a"/><Relationship Id="rId7" Type="http://schemas.openxmlformats.org/officeDocument/2006/relationships/image" Target="../media/image5.jpg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6" Type="http://schemas.openxmlformats.org/officeDocument/2006/relationships/notesSlide" Target="../notesSlides/notesSlide4.xml"/><Relationship Id="rId5" Type="http://schemas.openxmlformats.org/officeDocument/2006/relationships/slideLayout" Target="../slideLayouts/slideLayout7.xml"/><Relationship Id="rId10" Type="http://schemas.openxmlformats.org/officeDocument/2006/relationships/image" Target="../media/image3.png"/><Relationship Id="rId4" Type="http://schemas.openxmlformats.org/officeDocument/2006/relationships/audio" Target="../media/media5.m4a"/><Relationship Id="rId9" Type="http://schemas.openxmlformats.org/officeDocument/2006/relationships/image" Target="../media/image6.jpe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9.jpg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6" Type="http://schemas.openxmlformats.org/officeDocument/2006/relationships/image" Target="../media/image8.jpg"/><Relationship Id="rId5" Type="http://schemas.openxmlformats.org/officeDocument/2006/relationships/image" Target="../media/image7.png"/><Relationship Id="rId4" Type="http://schemas.openxmlformats.org/officeDocument/2006/relationships/notesSlide" Target="../notesSlides/notesSlide5.xml"/><Relationship Id="rId9" Type="http://schemas.openxmlformats.org/officeDocument/2006/relationships/image" Target="../media/image3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notesSlide" Target="../notesSlides/notesSlide6.xml"/><Relationship Id="rId3" Type="http://schemas.microsoft.com/office/2007/relationships/media" Target="../media/media8.m4a"/><Relationship Id="rId7" Type="http://schemas.openxmlformats.org/officeDocument/2006/relationships/slideLayout" Target="../slideLayouts/slideLayout7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6" Type="http://schemas.openxmlformats.org/officeDocument/2006/relationships/audio" Target="../media/media9.m4a"/><Relationship Id="rId5" Type="http://schemas.microsoft.com/office/2007/relationships/media" Target="../media/media9.m4a"/><Relationship Id="rId4" Type="http://schemas.openxmlformats.org/officeDocument/2006/relationships/audio" Target="../media/media8.m4a"/><Relationship Id="rId9" Type="http://schemas.openxmlformats.org/officeDocument/2006/relationships/image" Target="../media/image3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audio" Target="../media/media13.m4a"/><Relationship Id="rId3" Type="http://schemas.microsoft.com/office/2007/relationships/media" Target="../media/media11.m4a"/><Relationship Id="rId7" Type="http://schemas.microsoft.com/office/2007/relationships/media" Target="../media/media13.m4a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6" Type="http://schemas.openxmlformats.org/officeDocument/2006/relationships/audio" Target="../media/media12.m4a"/><Relationship Id="rId11" Type="http://schemas.openxmlformats.org/officeDocument/2006/relationships/image" Target="../media/image3.png"/><Relationship Id="rId5" Type="http://schemas.microsoft.com/office/2007/relationships/media" Target="../media/media12.m4a"/><Relationship Id="rId10" Type="http://schemas.openxmlformats.org/officeDocument/2006/relationships/notesSlide" Target="../notesSlides/notesSlide7.xml"/><Relationship Id="rId4" Type="http://schemas.openxmlformats.org/officeDocument/2006/relationships/audio" Target="../media/media11.m4a"/><Relationship Id="rId9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png"/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12.jpeg"/><Relationship Id="rId2" Type="http://schemas.openxmlformats.org/officeDocument/2006/relationships/audio" Target="../media/media14.m4a"/><Relationship Id="rId1" Type="http://schemas.microsoft.com/office/2007/relationships/media" Target="../media/media14.m4a"/><Relationship Id="rId6" Type="http://schemas.openxmlformats.org/officeDocument/2006/relationships/hyperlink" Target="http://danieljayres.blogspot.com/2013/12/critical-incidents.html" TargetMode="External"/><Relationship Id="rId5" Type="http://schemas.openxmlformats.org/officeDocument/2006/relationships/image" Target="../media/image11.png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3.png"/><Relationship Id="rId2" Type="http://schemas.openxmlformats.org/officeDocument/2006/relationships/audio" Target="../media/media15.m4a"/><Relationship Id="rId1" Type="http://schemas.microsoft.com/office/2007/relationships/media" Target="../media/media15.m4a"/><Relationship Id="rId6" Type="http://schemas.openxmlformats.org/officeDocument/2006/relationships/image" Target="../media/image11.png"/><Relationship Id="rId5" Type="http://schemas.openxmlformats.org/officeDocument/2006/relationships/image" Target="../media/image13.png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6.m4a"/><Relationship Id="rId1" Type="http://schemas.microsoft.com/office/2007/relationships/media" Target="../media/media16.m4a"/><Relationship Id="rId6" Type="http://schemas.openxmlformats.org/officeDocument/2006/relationships/image" Target="../media/image3.png"/><Relationship Id="rId5" Type="http://schemas.openxmlformats.org/officeDocument/2006/relationships/image" Target="../media/image14.png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7.m4a"/><Relationship Id="rId1" Type="http://schemas.microsoft.com/office/2007/relationships/media" Target="../media/media17.m4a"/><Relationship Id="rId5" Type="http://schemas.openxmlformats.org/officeDocument/2006/relationships/image" Target="../media/image3.png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png"/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16.png"/><Relationship Id="rId2" Type="http://schemas.openxmlformats.org/officeDocument/2006/relationships/audio" Target="../media/media18.m4a"/><Relationship Id="rId1" Type="http://schemas.microsoft.com/office/2007/relationships/media" Target="../media/media18.m4a"/><Relationship Id="rId6" Type="http://schemas.openxmlformats.org/officeDocument/2006/relationships/hyperlink" Target="https://www.bing.com/videos/search?q=leuven+scales+&amp;&amp;view=detail&amp;mid=B0A37FA01B7908CAB633B0A37FA01B7908CAB633&amp;&amp;FORM=VRDGAR" TargetMode="External"/><Relationship Id="rId5" Type="http://schemas.openxmlformats.org/officeDocument/2006/relationships/image" Target="../media/image15.png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9.m4a"/><Relationship Id="rId1" Type="http://schemas.microsoft.com/office/2007/relationships/media" Target="../media/media19.m4a"/><Relationship Id="rId5" Type="http://schemas.openxmlformats.org/officeDocument/2006/relationships/image" Target="../media/image3.png"/><Relationship Id="rId4" Type="http://schemas.openxmlformats.org/officeDocument/2006/relationships/image" Target="../media/image17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20.m4a"/><Relationship Id="rId1" Type="http://schemas.microsoft.com/office/2007/relationships/media" Target="../media/media20.m4a"/><Relationship Id="rId5" Type="http://schemas.openxmlformats.org/officeDocument/2006/relationships/image" Target="../media/image3.png"/><Relationship Id="rId4" Type="http://schemas.openxmlformats.org/officeDocument/2006/relationships/notesSlide" Target="../notesSlides/notesSlide13.xm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png"/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19.png"/><Relationship Id="rId2" Type="http://schemas.openxmlformats.org/officeDocument/2006/relationships/audio" Target="../media/media21.m4a"/><Relationship Id="rId1" Type="http://schemas.microsoft.com/office/2007/relationships/media" Target="../media/media21.m4a"/><Relationship Id="rId6" Type="http://schemas.openxmlformats.org/officeDocument/2006/relationships/hyperlink" Target="https://www.youtube.com/watch?v=WwUCufOeOdE" TargetMode="External"/><Relationship Id="rId5" Type="http://schemas.openxmlformats.org/officeDocument/2006/relationships/image" Target="../media/image18.png"/><Relationship Id="rId4" Type="http://schemas.openxmlformats.org/officeDocument/2006/relationships/notesSlide" Target="../notesSlides/notesSlide14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22.m4a"/><Relationship Id="rId1" Type="http://schemas.microsoft.com/office/2007/relationships/media" Target="../media/media22.m4a"/><Relationship Id="rId5" Type="http://schemas.openxmlformats.org/officeDocument/2006/relationships/image" Target="../media/image3.png"/><Relationship Id="rId4" Type="http://schemas.openxmlformats.org/officeDocument/2006/relationships/notesSlide" Target="../notesSlides/notesSlide15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23.m4a"/><Relationship Id="rId1" Type="http://schemas.microsoft.com/office/2007/relationships/media" Target="../media/media23.m4a"/><Relationship Id="rId6" Type="http://schemas.openxmlformats.org/officeDocument/2006/relationships/image" Target="../media/image3.png"/><Relationship Id="rId5" Type="http://schemas.openxmlformats.org/officeDocument/2006/relationships/image" Target="../media/image20.png"/><Relationship Id="rId4" Type="http://schemas.openxmlformats.org/officeDocument/2006/relationships/notesSlide" Target="../notesSlides/notesSlide16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24.m4a"/><Relationship Id="rId1" Type="http://schemas.microsoft.com/office/2007/relationships/media" Target="../media/media24.m4a"/><Relationship Id="rId5" Type="http://schemas.openxmlformats.org/officeDocument/2006/relationships/image" Target="../media/image3.png"/><Relationship Id="rId4" Type="http://schemas.openxmlformats.org/officeDocument/2006/relationships/image" Target="../media/image2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house that has a sign on the side of a road&#10;&#10;Description automatically generated">
            <a:extLst>
              <a:ext uri="{FF2B5EF4-FFF2-40B4-BE49-F238E27FC236}">
                <a16:creationId xmlns:a16="http://schemas.microsoft.com/office/drawing/2014/main" id="{F183F11E-20DC-4A09-B1A0-EA319C073D68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0391" y="202626"/>
            <a:ext cx="11831217" cy="645274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5" name="Picture 4" descr="A close up of a logo&#10;&#10;Description automatically generated">
            <a:extLst>
              <a:ext uri="{FF2B5EF4-FFF2-40B4-BE49-F238E27FC236}">
                <a16:creationId xmlns:a16="http://schemas.microsoft.com/office/drawing/2014/main" id="{F4A6921C-40DF-4FD1-9436-EF02D4884CBF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089696" y="5931474"/>
            <a:ext cx="1809750" cy="72390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700099BD-8897-4275-8557-1F99CDB99FD3}"/>
              </a:ext>
            </a:extLst>
          </p:cNvPr>
          <p:cNvSpPr txBox="1"/>
          <p:nvPr/>
        </p:nvSpPr>
        <p:spPr>
          <a:xfrm>
            <a:off x="180391" y="5075101"/>
            <a:ext cx="2830286" cy="1569660"/>
          </a:xfrm>
          <a:prstGeom prst="rect">
            <a:avLst/>
          </a:prstGeom>
          <a:solidFill>
            <a:schemeClr val="accent6">
              <a:lumMod val="20000"/>
              <a:lumOff val="80000"/>
              <a:alpha val="46000"/>
            </a:schemeClr>
          </a:solidFill>
        </p:spPr>
        <p:txBody>
          <a:bodyPr wrap="square" rtlCol="0">
            <a:spAutoFit/>
          </a:bodyPr>
          <a:lstStyle/>
          <a:p>
            <a:r>
              <a:rPr lang="en-US" sz="2000" b="1" dirty="0" err="1">
                <a:solidFill>
                  <a:srgbClr val="FF0000"/>
                </a:solidFill>
              </a:rPr>
              <a:t>Sesiwn</a:t>
            </a:r>
            <a:r>
              <a:rPr lang="en-US" sz="2000" b="1" dirty="0">
                <a:solidFill>
                  <a:srgbClr val="FF0000"/>
                </a:solidFill>
              </a:rPr>
              <a:t> 6:</a:t>
            </a:r>
          </a:p>
          <a:p>
            <a:r>
              <a:rPr lang="cy-GB" dirty="0"/>
              <a:t>Damcaniaeth arsylwi </a:t>
            </a:r>
            <a:endParaRPr lang="en-GB" dirty="0"/>
          </a:p>
          <a:p>
            <a:endParaRPr lang="en-US" sz="2000" dirty="0"/>
          </a:p>
          <a:p>
            <a:r>
              <a:rPr lang="en-US" sz="2000" b="1" dirty="0">
                <a:solidFill>
                  <a:srgbClr val="FF0000"/>
                </a:solidFill>
              </a:rPr>
              <a:t>Session 6:</a:t>
            </a:r>
          </a:p>
          <a:p>
            <a:r>
              <a:rPr lang="en-US" dirty="0"/>
              <a:t>Theory of observation </a:t>
            </a:r>
            <a:endParaRPr lang="en-GB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3E9157EC-4413-4F79-A5B8-0A84C9C1EAF0}"/>
              </a:ext>
            </a:extLst>
          </p:cNvPr>
          <p:cNvSpPr txBox="1"/>
          <p:nvPr/>
        </p:nvSpPr>
        <p:spPr>
          <a:xfrm>
            <a:off x="296372" y="74316"/>
            <a:ext cx="11206066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 dirty="0"/>
              <a:t>ECAD4010 </a:t>
            </a:r>
            <a:r>
              <a:rPr lang="cy-GB" sz="3200" b="1" dirty="0"/>
              <a:t>Astudiaethau Proffesiynol ac Addysgeg:</a:t>
            </a:r>
          </a:p>
          <a:p>
            <a:r>
              <a:rPr lang="cy-GB" sz="2800" dirty="0"/>
              <a:t>Ymchwilio i’r Dysgu: beth, sut a pham rydw i’n addysgu?</a:t>
            </a:r>
            <a:endParaRPr lang="en-GB" sz="2800" dirty="0"/>
          </a:p>
          <a:p>
            <a:r>
              <a:rPr lang="en-US" sz="3200" b="1" dirty="0"/>
              <a:t>ECAD4010</a:t>
            </a:r>
            <a:r>
              <a:rPr lang="en-US" sz="3200" dirty="0"/>
              <a:t>  </a:t>
            </a:r>
            <a:r>
              <a:rPr lang="en-US" sz="3200" b="1" dirty="0"/>
              <a:t>Professional and Pedagogic Studies:  </a:t>
            </a:r>
          </a:p>
          <a:p>
            <a:r>
              <a:rPr lang="en-US" sz="2800" dirty="0"/>
              <a:t>Researching the Learning:  what, how and why am I teaching? </a:t>
            </a:r>
            <a:endParaRPr lang="en-GB" sz="2800" dirty="0"/>
          </a:p>
        </p:txBody>
      </p:sp>
      <p:pic>
        <p:nvPicPr>
          <p:cNvPr id="2" name="Recorded Sound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0994571" y="489858"/>
            <a:ext cx="724678" cy="7246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628395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098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16EDBD82-A768-46D5-9C41-745CD07D032C}"/>
              </a:ext>
            </a:extLst>
          </p:cNvPr>
          <p:cNvSpPr txBox="1"/>
          <p:nvPr/>
        </p:nvSpPr>
        <p:spPr>
          <a:xfrm>
            <a:off x="273132" y="201881"/>
            <a:ext cx="840773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3200" b="1" dirty="0"/>
              <a:t>Agweddau Ymchwil Yr Athrofa</a:t>
            </a:r>
            <a:endParaRPr lang="en-GB" sz="3200" b="1" dirty="0"/>
          </a:p>
        </p:txBody>
      </p:sp>
      <p:sp>
        <p:nvSpPr>
          <p:cNvPr id="3" name="Speech Bubble: Rectangle with Corners Rounded 2">
            <a:extLst>
              <a:ext uri="{FF2B5EF4-FFF2-40B4-BE49-F238E27FC236}">
                <a16:creationId xmlns:a16="http://schemas.microsoft.com/office/drawing/2014/main" id="{EC8ABF1C-3F6E-445F-BF1C-775F405D3FD7}"/>
              </a:ext>
            </a:extLst>
          </p:cNvPr>
          <p:cNvSpPr/>
          <p:nvPr/>
        </p:nvSpPr>
        <p:spPr>
          <a:xfrm>
            <a:off x="451262" y="985652"/>
            <a:ext cx="5260769" cy="2315688"/>
          </a:xfrm>
          <a:prstGeom prst="wedgeRoundRectCallou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Speech Bubble: Rectangle with Corners Rounded 3">
            <a:extLst>
              <a:ext uri="{FF2B5EF4-FFF2-40B4-BE49-F238E27FC236}">
                <a16:creationId xmlns:a16="http://schemas.microsoft.com/office/drawing/2014/main" id="{EA67A61D-0C13-4404-9036-F292A52CC2C9}"/>
              </a:ext>
            </a:extLst>
          </p:cNvPr>
          <p:cNvSpPr/>
          <p:nvPr/>
        </p:nvSpPr>
        <p:spPr>
          <a:xfrm>
            <a:off x="6050477" y="985652"/>
            <a:ext cx="5260769" cy="2315688"/>
          </a:xfrm>
          <a:prstGeom prst="wedgeRoundRectCallou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Speech Bubble: Rectangle with Corners Rounded 4">
            <a:extLst>
              <a:ext uri="{FF2B5EF4-FFF2-40B4-BE49-F238E27FC236}">
                <a16:creationId xmlns:a16="http://schemas.microsoft.com/office/drawing/2014/main" id="{CC7CBAF8-ED8F-4A9D-A857-998E289C2019}"/>
              </a:ext>
            </a:extLst>
          </p:cNvPr>
          <p:cNvSpPr/>
          <p:nvPr/>
        </p:nvSpPr>
        <p:spPr>
          <a:xfrm>
            <a:off x="463137" y="3810000"/>
            <a:ext cx="5260769" cy="2315688"/>
          </a:xfrm>
          <a:prstGeom prst="wedgeRoundRectCallou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Speech Bubble: Rectangle with Corners Rounded 5">
            <a:extLst>
              <a:ext uri="{FF2B5EF4-FFF2-40B4-BE49-F238E27FC236}">
                <a16:creationId xmlns:a16="http://schemas.microsoft.com/office/drawing/2014/main" id="{FF148D3E-636D-45F0-B6A1-881D307CD188}"/>
              </a:ext>
            </a:extLst>
          </p:cNvPr>
          <p:cNvSpPr/>
          <p:nvPr/>
        </p:nvSpPr>
        <p:spPr>
          <a:xfrm>
            <a:off x="6096000" y="3810000"/>
            <a:ext cx="5260769" cy="2315688"/>
          </a:xfrm>
          <a:prstGeom prst="wedgeRoundRectCallou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EE9DD631-2F42-4FC3-9439-E46D8792F3A1}"/>
              </a:ext>
            </a:extLst>
          </p:cNvPr>
          <p:cNvSpPr txBox="1"/>
          <p:nvPr/>
        </p:nvSpPr>
        <p:spPr>
          <a:xfrm>
            <a:off x="724395" y="1140031"/>
            <a:ext cx="4845132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2400" b="1" dirty="0"/>
              <a:t>Bod yn sgeptigol</a:t>
            </a:r>
            <a:endParaRPr lang="en-GB" sz="2400" dirty="0"/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cy-GB" sz="2000" dirty="0"/>
              <a:t>Deall </a:t>
            </a:r>
            <a:r>
              <a:rPr lang="cy-GB" sz="2000" dirty="0">
                <a:solidFill>
                  <a:srgbClr val="FF0000"/>
                </a:solidFill>
              </a:rPr>
              <a:t>tystiolaeth empirig</a:t>
            </a:r>
            <a:r>
              <a:rPr lang="cy-GB" sz="2000" dirty="0"/>
              <a:t> mewn meysydd a amheuir</a:t>
            </a:r>
            <a:endParaRPr lang="en-GB" sz="2000" dirty="0"/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cy-GB" sz="2000" dirty="0"/>
              <a:t>Bod yn ymwybodol o yrwyr gwleidyddol, economaidd a chymdeithasol ar gyfer ‘tystiolaeth’</a:t>
            </a:r>
            <a:endParaRPr lang="en-GB" sz="2000" dirty="0"/>
          </a:p>
          <a:p>
            <a:endParaRPr lang="en-US" sz="2400" b="1" dirty="0"/>
          </a:p>
          <a:p>
            <a:endParaRPr lang="en-GB" sz="2000" b="1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49F288F3-43B5-427B-8C16-745A30F40FBD}"/>
              </a:ext>
            </a:extLst>
          </p:cNvPr>
          <p:cNvSpPr txBox="1"/>
          <p:nvPr/>
        </p:nvSpPr>
        <p:spPr>
          <a:xfrm>
            <a:off x="6466114" y="1186781"/>
            <a:ext cx="4845132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2400" b="1" dirty="0"/>
              <a:t>Bod yn foesegol</a:t>
            </a:r>
            <a:endParaRPr lang="en-GB" sz="2400" dirty="0"/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cy-GB" sz="2000" dirty="0"/>
              <a:t>Gwybod a defnyddio egwyddorion moesegol ymchwil</a:t>
            </a:r>
            <a:endParaRPr lang="en-GB" sz="2000" dirty="0"/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cy-GB" sz="2000" dirty="0"/>
              <a:t>Deall </a:t>
            </a:r>
            <a:r>
              <a:rPr lang="cy-GB" sz="2000" dirty="0">
                <a:solidFill>
                  <a:srgbClr val="FF0000"/>
                </a:solidFill>
              </a:rPr>
              <a:t>ymagweddu (positionality)</a:t>
            </a:r>
            <a:endParaRPr lang="en-GB" sz="2000" dirty="0">
              <a:solidFill>
                <a:srgbClr val="FF0000"/>
              </a:solidFill>
            </a:endParaRPr>
          </a:p>
          <a:p>
            <a:endParaRPr lang="en-US" sz="2400" b="1" dirty="0"/>
          </a:p>
          <a:p>
            <a:endParaRPr lang="en-GB" sz="2000" b="1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1FBC81F0-B97B-45B1-A1F9-93B3BF3B1D53}"/>
              </a:ext>
            </a:extLst>
          </p:cNvPr>
          <p:cNvSpPr txBox="1"/>
          <p:nvPr/>
        </p:nvSpPr>
        <p:spPr>
          <a:xfrm>
            <a:off x="835231" y="4018571"/>
            <a:ext cx="4845132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2400" b="1" dirty="0"/>
              <a:t>Bod yn ymchwilydd crefftus</a:t>
            </a:r>
            <a:endParaRPr lang="en-GB" sz="2400" dirty="0"/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cy-GB" sz="2000" dirty="0"/>
              <a:t>Deall dulliau </a:t>
            </a:r>
            <a:r>
              <a:rPr lang="cy-GB" sz="2000" dirty="0">
                <a:solidFill>
                  <a:srgbClr val="FF0000"/>
                </a:solidFill>
              </a:rPr>
              <a:t>ansoddol</a:t>
            </a:r>
            <a:r>
              <a:rPr lang="cy-GB" sz="2000" dirty="0"/>
              <a:t> a </a:t>
            </a:r>
            <a:r>
              <a:rPr lang="cy-GB" sz="2000" dirty="0">
                <a:solidFill>
                  <a:srgbClr val="FF0000"/>
                </a:solidFill>
              </a:rPr>
              <a:t>meintiol</a:t>
            </a:r>
            <a:endParaRPr lang="en-GB" sz="2000" dirty="0">
              <a:solidFill>
                <a:srgbClr val="FF0000"/>
              </a:solidFill>
            </a:endParaRP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cy-GB" sz="2000" dirty="0"/>
              <a:t>Gallu llunio dadl yn seiliedig ar dystiolaeth</a:t>
            </a:r>
            <a:endParaRPr lang="en-GB" sz="2000" dirty="0"/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cy-GB" sz="2000" dirty="0"/>
              <a:t>Defnyddio sgiliau </a:t>
            </a:r>
            <a:r>
              <a:rPr lang="cy-GB" sz="2000" dirty="0">
                <a:solidFill>
                  <a:srgbClr val="FF0000"/>
                </a:solidFill>
              </a:rPr>
              <a:t>darllen beirniadol</a:t>
            </a:r>
            <a:endParaRPr lang="en-GB" sz="2000" dirty="0">
              <a:solidFill>
                <a:srgbClr val="FF0000"/>
              </a:solidFill>
            </a:endParaRPr>
          </a:p>
          <a:p>
            <a:endParaRPr lang="en-US" sz="2400" b="1" dirty="0"/>
          </a:p>
          <a:p>
            <a:endParaRPr lang="en-GB" sz="2000" b="1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021FD544-57E4-49C3-B132-154B7BACA6DC}"/>
              </a:ext>
            </a:extLst>
          </p:cNvPr>
          <p:cNvSpPr txBox="1"/>
          <p:nvPr/>
        </p:nvSpPr>
        <p:spPr>
          <a:xfrm>
            <a:off x="6258295" y="4018571"/>
            <a:ext cx="4845132" cy="23698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2400" b="1" dirty="0"/>
              <a:t>Bod yn rhan o broffesiwn ymholgar</a:t>
            </a:r>
            <a:endParaRPr lang="en-GB" sz="2400" b="1" dirty="0"/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cy-GB" sz="2000" dirty="0"/>
              <a:t>Cyfrannu’n rhagweithiol at ystod o gynulleidfaoedd</a:t>
            </a:r>
            <a:endParaRPr lang="en-GB" sz="2000" dirty="0"/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cy-GB" sz="2000" dirty="0"/>
              <a:t>Cymryd rhan weithredol mewn ymholiadau a chanfyddiadau pob eraill</a:t>
            </a:r>
            <a:endParaRPr lang="en-GB" sz="2000" dirty="0"/>
          </a:p>
          <a:p>
            <a:endParaRPr lang="en-US" sz="2400" b="1" dirty="0"/>
          </a:p>
          <a:p>
            <a:endParaRPr lang="en-GB" sz="2000" b="1" dirty="0"/>
          </a:p>
        </p:txBody>
      </p:sp>
      <p:pic>
        <p:nvPicPr>
          <p:cNvPr id="11" name="Recorded Sound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204369" y="274122"/>
            <a:ext cx="695272" cy="6952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945024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5522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picture containing drawing&#10;&#10;Description automatically generated">
            <a:extLst>
              <a:ext uri="{FF2B5EF4-FFF2-40B4-BE49-F238E27FC236}">
                <a16:creationId xmlns:a16="http://schemas.microsoft.com/office/drawing/2014/main" id="{D348F8A4-2CF4-4D2C-BA26-83141BA5E669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0832" y="825961"/>
            <a:ext cx="4463866" cy="4463866"/>
          </a:xfrm>
          <a:prstGeom prst="rect">
            <a:avLst/>
          </a:prstGeom>
          <a:ln>
            <a:noFill/>
          </a:ln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30EA511C-2420-4ADA-98EC-669711440419}"/>
              </a:ext>
            </a:extLst>
          </p:cNvPr>
          <p:cNvSpPr txBox="1"/>
          <p:nvPr/>
        </p:nvSpPr>
        <p:spPr>
          <a:xfrm>
            <a:off x="1897626" y="617517"/>
            <a:ext cx="940746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5400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Nod y Sesiwn </a:t>
            </a:r>
            <a:r>
              <a:rPr lang="en-GB" sz="40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/ </a:t>
            </a:r>
            <a:r>
              <a:rPr lang="en-GB" sz="5400" b="1" dirty="0"/>
              <a:t>Session Aim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9599A2B9-78B7-4354-9C50-F933D4168D85}"/>
              </a:ext>
            </a:extLst>
          </p:cNvPr>
          <p:cNvSpPr txBox="1"/>
          <p:nvPr/>
        </p:nvSpPr>
        <p:spPr>
          <a:xfrm>
            <a:off x="5510151" y="1971304"/>
            <a:ext cx="5688280" cy="427809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cy-GB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Datblygu dealltwriaeth o strategaethau arsylwi mewn paratoad ar gyfer </a:t>
            </a:r>
            <a:r>
              <a:rPr lang="cy-GB" sz="2400" b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Pontio*</a:t>
            </a:r>
          </a:p>
          <a:p>
            <a:r>
              <a:rPr lang="cy-GB" sz="2400" b="1" dirty="0">
                <a:highlight>
                  <a:srgbClr val="FFFF00"/>
                </a:highlight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*</a:t>
            </a:r>
            <a:r>
              <a:rPr lang="cy-GB" sz="2400" dirty="0">
                <a:highlight>
                  <a:srgbClr val="FFFF00"/>
                </a:highlight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cy-GB" sz="2400" dirty="0">
                <a:highlight>
                  <a:srgbClr val="FFFF00"/>
                </a:highlight>
                <a:latin typeface="Calibri" panose="020F0502020204030204" pitchFamily="34" charset="0"/>
                <a:ea typeface="Calibri" panose="020F0502020204030204" pitchFamily="34" charset="0"/>
              </a:rPr>
              <a:t>Gan fod yr ysgolion ar gau, bydd dewis o glipiau fideo gennych</a:t>
            </a:r>
            <a:r>
              <a:rPr lang="cy-GB" sz="2400" dirty="0">
                <a:highlight>
                  <a:srgbClr val="FFFF00"/>
                </a:highlight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endParaRPr lang="en-GB" sz="2400" dirty="0">
              <a:highlight>
                <a:srgbClr val="FFFF00"/>
              </a:highlight>
            </a:endParaRPr>
          </a:p>
          <a:p>
            <a:endParaRPr lang="en-GB" sz="2400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sz="24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400" dirty="0"/>
              <a:t>To develop an understanding of observation strategies in preparation for </a:t>
            </a:r>
            <a:r>
              <a:rPr lang="en-GB" sz="2400" b="1" dirty="0"/>
              <a:t>Bridging*</a:t>
            </a:r>
            <a:endParaRPr lang="en-GB" sz="3600" dirty="0"/>
          </a:p>
          <a:p>
            <a:r>
              <a:rPr lang="en-GB" sz="2400" dirty="0">
                <a:highlight>
                  <a:srgbClr val="FFFF00"/>
                </a:highlight>
              </a:rPr>
              <a:t>*as the schools are closed, you will have some video clips to choose from 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372489E3-69F1-4F15-A39A-1FBB86DF5EED}"/>
              </a:ext>
            </a:extLst>
          </p:cNvPr>
          <p:cNvSpPr/>
          <p:nvPr/>
        </p:nvSpPr>
        <p:spPr>
          <a:xfrm>
            <a:off x="2045110" y="4735559"/>
            <a:ext cx="6096000" cy="710131"/>
          </a:xfrm>
          <a:prstGeom prst="rect">
            <a:avLst/>
          </a:prstGeom>
        </p:spPr>
        <p:txBody>
          <a:bodyPr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y-GB" sz="16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 </a:t>
            </a:r>
            <a:endParaRPr lang="en-GB" sz="16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y-GB" sz="16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 </a:t>
            </a:r>
            <a:endParaRPr lang="en-GB" sz="16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3" name="Recorded Sound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000290" y="312716"/>
            <a:ext cx="706517" cy="7065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779541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2937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erson in a blue shirt&#10;&#10;Description automatically generated">
            <a:extLst>
              <a:ext uri="{FF2B5EF4-FFF2-40B4-BE49-F238E27FC236}">
                <a16:creationId xmlns:a16="http://schemas.microsoft.com/office/drawing/2014/main" id="{0F7E9BFC-3CF8-4373-B60C-D4A7F71B78B8}"/>
              </a:ext>
            </a:extLst>
          </p:cNvPr>
          <p:cNvPicPr>
            <a:picLocks noChangeAspect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248" t="450" r="3322" b="40794"/>
          <a:stretch/>
        </p:blipFill>
        <p:spPr>
          <a:xfrm>
            <a:off x="145472" y="1070265"/>
            <a:ext cx="6117266" cy="3938156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5A8A0F66-EF5B-44F6-950C-E386FDE4F2EC}"/>
              </a:ext>
            </a:extLst>
          </p:cNvPr>
          <p:cNvSpPr txBox="1"/>
          <p:nvPr/>
        </p:nvSpPr>
        <p:spPr>
          <a:xfrm>
            <a:off x="6262738" y="1257300"/>
            <a:ext cx="5489380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3200" dirty="0"/>
              <a:t>Gwyliwch y clip YouTube canlynol a dilynwch y cyfarwyddiadau</a:t>
            </a:r>
          </a:p>
          <a:p>
            <a:endParaRPr lang="cy-GB" sz="3200" dirty="0"/>
          </a:p>
          <a:p>
            <a:r>
              <a:rPr lang="en-GB" sz="3200" dirty="0"/>
              <a:t>Watch the following YouTube clip and follow the instructions </a:t>
            </a:r>
          </a:p>
        </p:txBody>
      </p:sp>
      <p:pic>
        <p:nvPicPr>
          <p:cNvPr id="1026" name="Picture 2" descr="Image result for play button">
            <a:hlinkClick r:id="rId8"/>
            <a:extLst>
              <a:ext uri="{FF2B5EF4-FFF2-40B4-BE49-F238E27FC236}">
                <a16:creationId xmlns:a16="http://schemas.microsoft.com/office/drawing/2014/main" id="{3C167F70-D978-48A7-9456-F5F8E046C26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077450" y="5527901"/>
            <a:ext cx="1362941" cy="9560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Recorded Sound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11287990" y="340693"/>
            <a:ext cx="636531" cy="636531"/>
          </a:xfrm>
          <a:prstGeom prst="rect">
            <a:avLst/>
          </a:prstGeom>
        </p:spPr>
      </p:pic>
      <p:pic>
        <p:nvPicPr>
          <p:cNvPr id="4" name="Recorded Sound">
            <a:hlinkClick r:id="" action="ppaction://media"/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11353304" y="2499049"/>
            <a:ext cx="664523" cy="6645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092389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7318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2" dur="74247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 vol="80000">
                <p:cTn id="1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BF9A94C0-17F7-47B7-B345-6AF7BDA1028E}"/>
              </a:ext>
            </a:extLst>
          </p:cNvPr>
          <p:cNvSpPr txBox="1"/>
          <p:nvPr/>
        </p:nvSpPr>
        <p:spPr>
          <a:xfrm>
            <a:off x="800099" y="384464"/>
            <a:ext cx="10848109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4000" b="1" dirty="0"/>
              <a:t>Mathau ar arsylwi  / </a:t>
            </a:r>
            <a:r>
              <a:rPr lang="en-GB" sz="4000" b="1" dirty="0"/>
              <a:t>Types of observation </a:t>
            </a:r>
          </a:p>
        </p:txBody>
      </p:sp>
      <p:sp>
        <p:nvSpPr>
          <p:cNvPr id="4" name="Speech Bubble: Rectangle with Corners Rounded 3">
            <a:extLst>
              <a:ext uri="{FF2B5EF4-FFF2-40B4-BE49-F238E27FC236}">
                <a16:creationId xmlns:a16="http://schemas.microsoft.com/office/drawing/2014/main" id="{154042A9-035C-46AB-9809-D8376917DE54}"/>
              </a:ext>
            </a:extLst>
          </p:cNvPr>
          <p:cNvSpPr/>
          <p:nvPr/>
        </p:nvSpPr>
        <p:spPr>
          <a:xfrm>
            <a:off x="543791" y="1330037"/>
            <a:ext cx="3190009" cy="2098963"/>
          </a:xfrm>
          <a:prstGeom prst="wedgeRoundRectCallout">
            <a:avLst/>
          </a:prstGeom>
          <a:gradFill flip="none" rotWithShape="1">
            <a:gsLst>
              <a:gs pos="0">
                <a:srgbClr val="92D050">
                  <a:tint val="66000"/>
                  <a:satMod val="160000"/>
                </a:srgbClr>
              </a:gs>
              <a:gs pos="50000">
                <a:srgbClr val="92D050">
                  <a:tint val="44500"/>
                  <a:satMod val="160000"/>
                </a:srgbClr>
              </a:gs>
              <a:gs pos="100000">
                <a:srgbClr val="92D050">
                  <a:tint val="23500"/>
                  <a:satMod val="160000"/>
                </a:srgbClr>
              </a:gs>
            </a:gsLst>
            <a:lin ang="54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Speech Bubble: Rectangle with Corners Rounded 4">
            <a:extLst>
              <a:ext uri="{FF2B5EF4-FFF2-40B4-BE49-F238E27FC236}">
                <a16:creationId xmlns:a16="http://schemas.microsoft.com/office/drawing/2014/main" id="{1BAD0BEB-5351-481C-82B1-BFD43F9F6A77}"/>
              </a:ext>
            </a:extLst>
          </p:cNvPr>
          <p:cNvSpPr/>
          <p:nvPr/>
        </p:nvSpPr>
        <p:spPr>
          <a:xfrm>
            <a:off x="4355522" y="1330037"/>
            <a:ext cx="3190009" cy="2098963"/>
          </a:xfrm>
          <a:prstGeom prst="wedgeRoundRectCallout">
            <a:avLst/>
          </a:prstGeom>
          <a:gradFill flip="none" rotWithShape="1">
            <a:gsLst>
              <a:gs pos="0">
                <a:srgbClr val="00B0F0">
                  <a:tint val="66000"/>
                  <a:satMod val="160000"/>
                </a:srgbClr>
              </a:gs>
              <a:gs pos="50000">
                <a:srgbClr val="00B0F0">
                  <a:tint val="44500"/>
                  <a:satMod val="160000"/>
                </a:srgbClr>
              </a:gs>
              <a:gs pos="100000">
                <a:srgbClr val="00B0F0">
                  <a:tint val="23500"/>
                  <a:satMod val="160000"/>
                </a:srgbClr>
              </a:gs>
            </a:gsLst>
            <a:lin ang="54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Speech Bubble: Rectangle with Corners Rounded 5">
            <a:extLst>
              <a:ext uri="{FF2B5EF4-FFF2-40B4-BE49-F238E27FC236}">
                <a16:creationId xmlns:a16="http://schemas.microsoft.com/office/drawing/2014/main" id="{64E3C772-01FD-4772-B82C-66F268E2747D}"/>
              </a:ext>
            </a:extLst>
          </p:cNvPr>
          <p:cNvSpPr/>
          <p:nvPr/>
        </p:nvSpPr>
        <p:spPr>
          <a:xfrm>
            <a:off x="8084126" y="1322146"/>
            <a:ext cx="3190009" cy="2098963"/>
          </a:xfrm>
          <a:prstGeom prst="wedgeRoundRectCallout">
            <a:avLst/>
          </a:prstGeom>
          <a:gradFill flip="none" rotWithShape="1">
            <a:gsLst>
              <a:gs pos="0">
                <a:srgbClr val="FFC000">
                  <a:tint val="66000"/>
                  <a:satMod val="160000"/>
                </a:srgbClr>
              </a:gs>
              <a:gs pos="50000">
                <a:srgbClr val="FFC000">
                  <a:tint val="44500"/>
                  <a:satMod val="160000"/>
                </a:srgbClr>
              </a:gs>
              <a:gs pos="100000">
                <a:srgbClr val="FFC000">
                  <a:tint val="23500"/>
                  <a:satMod val="160000"/>
                </a:srgbClr>
              </a:gs>
            </a:gsLst>
            <a:lin ang="54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77C4EE0D-666C-427A-BE99-16DD3B546CC9}"/>
              </a:ext>
            </a:extLst>
          </p:cNvPr>
          <p:cNvSpPr txBox="1"/>
          <p:nvPr/>
        </p:nvSpPr>
        <p:spPr>
          <a:xfrm>
            <a:off x="800099" y="1463686"/>
            <a:ext cx="2989778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2800" dirty="0"/>
              <a:t>Arsylwad naratif</a:t>
            </a:r>
          </a:p>
          <a:p>
            <a:r>
              <a:rPr lang="cy-GB" sz="2800" dirty="0"/>
              <a:t>  </a:t>
            </a:r>
            <a:endParaRPr lang="en-GB" sz="2800" dirty="0"/>
          </a:p>
          <a:p>
            <a:r>
              <a:rPr lang="en-GB" sz="2800" dirty="0">
                <a:solidFill>
                  <a:srgbClr val="FF0000"/>
                </a:solidFill>
              </a:rPr>
              <a:t>Narrative observation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1B88F48-9C41-40D5-9031-37E7599F1F00}"/>
              </a:ext>
            </a:extLst>
          </p:cNvPr>
          <p:cNvSpPr txBox="1"/>
          <p:nvPr/>
        </p:nvSpPr>
        <p:spPr>
          <a:xfrm>
            <a:off x="4672444" y="1477376"/>
            <a:ext cx="2556164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2800" dirty="0"/>
              <a:t>Digwyddiad critigol </a:t>
            </a:r>
            <a:endParaRPr lang="en-GB" sz="2800" dirty="0"/>
          </a:p>
          <a:p>
            <a:endParaRPr lang="en-GB" sz="2800" dirty="0"/>
          </a:p>
          <a:p>
            <a:r>
              <a:rPr lang="en-GB" sz="2800" dirty="0">
                <a:solidFill>
                  <a:srgbClr val="FF0000"/>
                </a:solidFill>
              </a:rPr>
              <a:t>Critical incident 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000F4F88-5E76-4E93-A065-F0ECC8B996BF}"/>
              </a:ext>
            </a:extLst>
          </p:cNvPr>
          <p:cNvSpPr txBox="1"/>
          <p:nvPr/>
        </p:nvSpPr>
        <p:spPr>
          <a:xfrm>
            <a:off x="8294931" y="1477376"/>
            <a:ext cx="2768397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2800" dirty="0"/>
              <a:t>Amserlen arsylwi</a:t>
            </a:r>
          </a:p>
          <a:p>
            <a:endParaRPr lang="cy-GB" sz="2800" dirty="0"/>
          </a:p>
          <a:p>
            <a:r>
              <a:rPr lang="en-GB" sz="2800" dirty="0">
                <a:solidFill>
                  <a:srgbClr val="FF0000"/>
                </a:solidFill>
              </a:rPr>
              <a:t>Observation schedule 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89581C05-713F-426C-A7D1-2F05239007F9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20851235">
            <a:off x="336997" y="4019391"/>
            <a:ext cx="3404647" cy="2264229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3" name="Picture 12" descr="A picture containing beach, sitting, toy, grass&#10;&#10;Description automatically generated">
            <a:extLst>
              <a:ext uri="{FF2B5EF4-FFF2-40B4-BE49-F238E27FC236}">
                <a16:creationId xmlns:a16="http://schemas.microsoft.com/office/drawing/2014/main" id="{EF0D5A9B-A4CD-4E65-A130-617C0E269395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0737"/>
          <a:stretch/>
        </p:blipFill>
        <p:spPr>
          <a:xfrm rot="712741">
            <a:off x="3215146" y="4252763"/>
            <a:ext cx="3253545" cy="168497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5" name="Picture 14" descr="A person standing in a field&#10;&#10;Description automatically generated">
            <a:extLst>
              <a:ext uri="{FF2B5EF4-FFF2-40B4-BE49-F238E27FC236}">
                <a16:creationId xmlns:a16="http://schemas.microsoft.com/office/drawing/2014/main" id="{3AF35BD1-C61A-4296-A03D-F1BFADB6D69D}"/>
              </a:ext>
            </a:extLst>
          </p:cNvPr>
          <p:cNvPicPr>
            <a:picLocks noChangeAspect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682" r="26319"/>
          <a:stretch/>
        </p:blipFill>
        <p:spPr>
          <a:xfrm rot="20536474">
            <a:off x="6165527" y="3803626"/>
            <a:ext cx="2760009" cy="224999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CB66BAD9-1AEE-4FDE-8BFD-5B2CBF7375F8}"/>
              </a:ext>
            </a:extLst>
          </p:cNvPr>
          <p:cNvPicPr>
            <a:picLocks noChangeAspect="1"/>
          </p:cNvPicPr>
          <p:nvPr/>
        </p:nvPicPr>
        <p:blipFill rotWithShape="1">
          <a:blip r:embed="rId8"/>
          <a:srcRect t="12887" b="6390"/>
          <a:stretch/>
        </p:blipFill>
        <p:spPr>
          <a:xfrm rot="787761">
            <a:off x="8852565" y="3659109"/>
            <a:ext cx="2434600" cy="2946441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3" name="Recorded Sound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0910927" y="365686"/>
            <a:ext cx="679059" cy="6790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234436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4444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BF9A94C0-17F7-47B7-B345-6AF7BDA1028E}"/>
              </a:ext>
            </a:extLst>
          </p:cNvPr>
          <p:cNvSpPr txBox="1"/>
          <p:nvPr/>
        </p:nvSpPr>
        <p:spPr>
          <a:xfrm>
            <a:off x="800099" y="384464"/>
            <a:ext cx="10848109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4000" b="1" dirty="0"/>
              <a:t>Mathau ar arsylwi </a:t>
            </a:r>
            <a:r>
              <a:rPr lang="en-GB" sz="4000" dirty="0"/>
              <a:t> / </a:t>
            </a:r>
            <a:r>
              <a:rPr lang="en-GB" sz="4000" b="1" dirty="0">
                <a:solidFill>
                  <a:srgbClr val="00B0F0"/>
                </a:solidFill>
              </a:rPr>
              <a:t>Types of observation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E15DD0E-C6DD-403B-A280-41E45AA00332}"/>
              </a:ext>
            </a:extLst>
          </p:cNvPr>
          <p:cNvSpPr txBox="1"/>
          <p:nvPr/>
        </p:nvSpPr>
        <p:spPr>
          <a:xfrm>
            <a:off x="966355" y="1092350"/>
            <a:ext cx="895696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2800" b="1" dirty="0"/>
              <a:t>Arsylwad naratif...</a:t>
            </a:r>
            <a:r>
              <a:rPr lang="en-GB" sz="2800" dirty="0"/>
              <a:t>              </a:t>
            </a:r>
            <a:r>
              <a:rPr lang="en-GB" sz="2800" b="1" dirty="0">
                <a:solidFill>
                  <a:srgbClr val="00B0F0"/>
                </a:solidFill>
              </a:rPr>
              <a:t>Narrative observation…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8FCB8EAF-04EE-4075-905C-B89640A27E1C}"/>
              </a:ext>
            </a:extLst>
          </p:cNvPr>
          <p:cNvSpPr/>
          <p:nvPr/>
        </p:nvSpPr>
        <p:spPr>
          <a:xfrm>
            <a:off x="800099" y="1674674"/>
            <a:ext cx="10574481" cy="38164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sz="2000" dirty="0"/>
              <a:t>Adroddiad manwl ar ymddygiad sy wedi ei arsylwi mewn dosbarth yw arsylwad naratif </a:t>
            </a:r>
            <a:endParaRPr lang="en-US" sz="2000" dirty="0">
              <a:solidFill>
                <a:srgbClr val="000000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rgbClr val="00B0F0"/>
                </a:solidFill>
              </a:rPr>
              <a:t>A narrative observation is a detailed account of behavior that has been observed in a classroom</a:t>
            </a:r>
          </a:p>
          <a:p>
            <a:endParaRPr lang="en-US" sz="2000" dirty="0">
              <a:solidFill>
                <a:srgbClr val="00B0F0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sz="2000" dirty="0"/>
              <a:t>Ysgrifennir arsylwadau naratif mewn trefn gronolegol ac fe’u hadroddir ar ffurf stori safonol </a:t>
            </a:r>
            <a:endParaRPr lang="en-US" sz="2000" dirty="0">
              <a:solidFill>
                <a:srgbClr val="000000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rgbClr val="00B0F0"/>
                </a:solidFill>
              </a:rPr>
              <a:t>Narrative observations are written in chronological order and told in standard story form</a:t>
            </a:r>
          </a:p>
          <a:p>
            <a:endParaRPr lang="en-US" sz="2000" dirty="0">
              <a:solidFill>
                <a:srgbClr val="00B0F0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sz="2000" dirty="0"/>
              <a:t>Tasg yr arsylwr yw cofnodi popeth mae’n ei weld ac yn ei glywed – nid i gyfyngu cwmpas yr arsylwad i restr osodedig o faterion neu dopigau</a:t>
            </a:r>
            <a:endParaRPr lang="en-US" sz="2000" dirty="0">
              <a:solidFill>
                <a:srgbClr val="000000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rgbClr val="00B0F0"/>
                </a:solidFill>
              </a:rPr>
              <a:t>The observer's task is to record everything she sees and hears – not to limit the scope of the observation to a predetermined list of issues or topics</a:t>
            </a:r>
          </a:p>
          <a:p>
            <a:endParaRPr lang="en-US" sz="2400" dirty="0">
              <a:solidFill>
                <a:srgbClr val="000000"/>
              </a:solidFill>
              <a:latin typeface="Roboto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314E0BF-6955-4CAF-837C-07DF44622164}"/>
              </a:ext>
            </a:extLst>
          </p:cNvPr>
          <p:cNvSpPr txBox="1"/>
          <p:nvPr/>
        </p:nvSpPr>
        <p:spPr>
          <a:xfrm>
            <a:off x="1983600" y="4950042"/>
            <a:ext cx="8481105" cy="1631216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y-GB" sz="2000" dirty="0"/>
              <a:t>Pryd y gallai arsylwad naratif fod yn briodol o fewn dosbarth CS? </a:t>
            </a:r>
            <a:endParaRPr lang="en-GB" sz="2000" dirty="0"/>
          </a:p>
          <a:p>
            <a:r>
              <a:rPr lang="en-GB" sz="2000" dirty="0">
                <a:solidFill>
                  <a:srgbClr val="00B0F0"/>
                </a:solidFill>
              </a:rPr>
              <a:t>When might narrative observation be appropriate within a FP class?  </a:t>
            </a:r>
          </a:p>
          <a:p>
            <a:endParaRPr lang="en-GB" sz="2000" dirty="0"/>
          </a:p>
          <a:p>
            <a:r>
              <a:rPr lang="cy-GB" sz="2000" dirty="0"/>
              <a:t>A allwch feddwl am unrhyw beth negyddol am ddefnyddio’r arf ymchwil hwn? </a:t>
            </a:r>
            <a:endParaRPr lang="en-GB" sz="2000" dirty="0"/>
          </a:p>
          <a:p>
            <a:r>
              <a:rPr lang="en-GB" sz="2000" dirty="0">
                <a:solidFill>
                  <a:srgbClr val="00B0F0"/>
                </a:solidFill>
              </a:rPr>
              <a:t>Can you think of any negatives about using this research tool? </a:t>
            </a:r>
          </a:p>
        </p:txBody>
      </p:sp>
      <p:pic>
        <p:nvPicPr>
          <p:cNvPr id="5" name="Recorded Sound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1286931" y="384464"/>
            <a:ext cx="681134" cy="681134"/>
          </a:xfrm>
          <a:prstGeom prst="rect">
            <a:avLst/>
          </a:prstGeom>
        </p:spPr>
      </p:pic>
      <p:pic>
        <p:nvPicPr>
          <p:cNvPr id="7" name="Recorded Sound">
            <a:hlinkClick r:id="" action="ppaction://media"/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0546702" y="5186303"/>
            <a:ext cx="304800" cy="304800"/>
          </a:xfrm>
          <a:prstGeom prst="rect">
            <a:avLst/>
          </a:prstGeom>
        </p:spPr>
      </p:pic>
      <p:pic>
        <p:nvPicPr>
          <p:cNvPr id="8" name="Recorded Sound">
            <a:hlinkClick r:id="" action="ppaction://media"/>
          </p:cNvPr>
          <p:cNvPicPr>
            <a:picLocks noChangeAspect="1"/>
          </p:cNvPicPr>
          <p:nvPr>
            <a:audioFile r:link="rId6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0546702" y="6019800"/>
            <a:ext cx="304800" cy="30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18529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3" dur="102635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audio>
              <p:cMediaNode vol="80000">
                <p:cTn id="14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  <p:seq concurrent="1" nextAc="seek">
              <p:cTn id="15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" fill="hold">
                      <p:stCondLst>
                        <p:cond delay="0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9" dur="52818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audio>
              <p:cMediaNode vol="80000">
                <p:cTn id="20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  <p:seq concurrent="1" nextAc="seek">
              <p:cTn id="21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" fill="hold">
                      <p:stCondLst>
                        <p:cond delay="0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5" dur="71345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audio>
              <p:cMediaNode vol="80000">
                <p:cTn id="26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  <p:bldLst>
      <p:bldP spid="6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FE15DD0E-C6DD-403B-A280-41E45AA00332}"/>
              </a:ext>
            </a:extLst>
          </p:cNvPr>
          <p:cNvSpPr txBox="1"/>
          <p:nvPr/>
        </p:nvSpPr>
        <p:spPr>
          <a:xfrm>
            <a:off x="995852" y="1037511"/>
            <a:ext cx="895696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2800" b="1" dirty="0"/>
              <a:t>Amserlen arsylwi...</a:t>
            </a:r>
            <a:r>
              <a:rPr lang="en-GB" sz="2800" dirty="0"/>
              <a:t>               </a:t>
            </a:r>
            <a:r>
              <a:rPr lang="en-GB" sz="2800" b="1" dirty="0">
                <a:solidFill>
                  <a:srgbClr val="00B0F0"/>
                </a:solidFill>
              </a:rPr>
              <a:t>Observation schedule…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CBFCB30C-09C3-4480-9A93-4A5FB70B5B1C}"/>
              </a:ext>
            </a:extLst>
          </p:cNvPr>
          <p:cNvSpPr/>
          <p:nvPr/>
        </p:nvSpPr>
        <p:spPr>
          <a:xfrm>
            <a:off x="481445" y="1560731"/>
            <a:ext cx="11710555" cy="406265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sz="2000" dirty="0"/>
              <a:t>Mae </a:t>
            </a:r>
            <a:r>
              <a:rPr lang="cy-GB" sz="2000" b="1" dirty="0"/>
              <a:t>amserlen arsylwi</a:t>
            </a:r>
            <a:r>
              <a:rPr lang="cy-GB" sz="2000" dirty="0"/>
              <a:t> yn ffurflen a baratoir cyn casglu data ac fe’i cwblheir gan ymchwilwyr yn ystod arsylwadau</a:t>
            </a:r>
            <a:endParaRPr lang="en-US" sz="2000" dirty="0">
              <a:solidFill>
                <a:srgbClr val="222222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rgbClr val="00B0F0"/>
                </a:solidFill>
              </a:rPr>
              <a:t>An </a:t>
            </a:r>
            <a:r>
              <a:rPr lang="en-US" sz="2000" b="1" dirty="0">
                <a:solidFill>
                  <a:srgbClr val="00B0F0"/>
                </a:solidFill>
              </a:rPr>
              <a:t>observation schedule</a:t>
            </a:r>
            <a:r>
              <a:rPr lang="en-US" sz="2000" dirty="0">
                <a:solidFill>
                  <a:srgbClr val="00B0F0"/>
                </a:solidFill>
              </a:rPr>
              <a:t> is a form prepared before data collection and is filled out by researchers during observations</a:t>
            </a:r>
          </a:p>
          <a:p>
            <a:endParaRPr lang="en-US" sz="2000" dirty="0">
              <a:solidFill>
                <a:srgbClr val="222222"/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y-GB" sz="2000" dirty="0"/>
              <a:t>Defnyddir amserlenni arsylwi yn bennaf mewn addysg, seicoleg, therapi lleferydd ac iaith ac ymchwil farchnata</a:t>
            </a:r>
            <a:endParaRPr lang="en-US" sz="2000" dirty="0">
              <a:solidFill>
                <a:srgbClr val="222222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rgbClr val="00B0F0"/>
                </a:solidFill>
              </a:rPr>
              <a:t>Observation schedules are used mainly in education, psychology, speech and language therapy and market research</a:t>
            </a:r>
          </a:p>
          <a:p>
            <a:endParaRPr lang="en-US" sz="2000" dirty="0">
              <a:solidFill>
                <a:srgbClr val="222222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sz="2000" dirty="0"/>
              <a:t>Gall amserlenni ymestyn o arholiadau cymhleth aml-dudalen i ddalennau cyfrif unigol syml </a:t>
            </a:r>
            <a:endParaRPr lang="en-US" sz="2000" dirty="0">
              <a:solidFill>
                <a:srgbClr val="222222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rgbClr val="00B0F0"/>
                </a:solidFill>
              </a:rPr>
              <a:t>Schedules can range from very complex multi-page examinations to simple tally sheets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06E0B7F-AE8A-4A6E-87F4-4B5ADA482757}"/>
              </a:ext>
            </a:extLst>
          </p:cNvPr>
          <p:cNvSpPr txBox="1"/>
          <p:nvPr/>
        </p:nvSpPr>
        <p:spPr>
          <a:xfrm>
            <a:off x="290051" y="5287193"/>
            <a:ext cx="11611897" cy="1477328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y-GB" dirty="0"/>
              <a:t>Gan ddefnyddio’ch profiadau eich hunain o fewn dosbarth CS, a allwch feddwl am fanteision ac anfanteision defnyddio amserlen arsylwi o’i chymharu ag arsylwad naratif?</a:t>
            </a:r>
            <a:endParaRPr lang="en-GB" dirty="0"/>
          </a:p>
          <a:p>
            <a:endParaRPr lang="en-GB" dirty="0"/>
          </a:p>
          <a:p>
            <a:r>
              <a:rPr lang="en-GB" dirty="0">
                <a:solidFill>
                  <a:srgbClr val="00B0F0"/>
                </a:solidFill>
              </a:rPr>
              <a:t>Using your own experiences within a FP class, can you think of any advantages and disadvantages of using an observation schedule, compared to a narrative observation?  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1425D31-4C1F-4B0C-98D4-C2417A4A4DAE}"/>
              </a:ext>
            </a:extLst>
          </p:cNvPr>
          <p:cNvSpPr txBox="1"/>
          <p:nvPr/>
        </p:nvSpPr>
        <p:spPr>
          <a:xfrm>
            <a:off x="716970" y="329625"/>
            <a:ext cx="10848109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4000" b="1" dirty="0"/>
              <a:t>Mathau ar arsylwi </a:t>
            </a:r>
            <a:r>
              <a:rPr lang="en-GB" sz="4000" dirty="0"/>
              <a:t> / </a:t>
            </a:r>
            <a:r>
              <a:rPr lang="en-GB" sz="4000" b="1" dirty="0">
                <a:solidFill>
                  <a:srgbClr val="00B0F0"/>
                </a:solidFill>
              </a:rPr>
              <a:t>Types of observation </a:t>
            </a:r>
          </a:p>
        </p:txBody>
      </p:sp>
      <p:pic>
        <p:nvPicPr>
          <p:cNvPr id="2" name="Recorded Sound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1"/>
          <a:stretch>
            <a:fillRect/>
          </a:stretch>
        </p:blipFill>
        <p:spPr>
          <a:xfrm>
            <a:off x="9999305" y="531167"/>
            <a:ext cx="681135" cy="681135"/>
          </a:xfrm>
          <a:prstGeom prst="rect">
            <a:avLst/>
          </a:prstGeom>
        </p:spPr>
      </p:pic>
      <p:pic>
        <p:nvPicPr>
          <p:cNvPr id="5" name="Recorded Sound">
            <a:hlinkClick r:id="" action="ppaction://media"/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11"/>
          <a:stretch>
            <a:fillRect/>
          </a:stretch>
        </p:blipFill>
        <p:spPr>
          <a:xfrm>
            <a:off x="11412679" y="1709057"/>
            <a:ext cx="555386" cy="555386"/>
          </a:xfrm>
          <a:prstGeom prst="rect">
            <a:avLst/>
          </a:prstGeom>
        </p:spPr>
      </p:pic>
      <p:pic>
        <p:nvPicPr>
          <p:cNvPr id="8" name="Recorded Sound">
            <a:hlinkClick r:id="" action="ppaction://media"/>
          </p:cNvPr>
          <p:cNvPicPr>
            <a:picLocks noChangeAspect="1"/>
          </p:cNvPicPr>
          <p:nvPr>
            <a:audioFile r:link="rId6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11"/>
          <a:stretch>
            <a:fillRect/>
          </a:stretch>
        </p:blipFill>
        <p:spPr>
          <a:xfrm>
            <a:off x="11488208" y="5117680"/>
            <a:ext cx="654028" cy="654028"/>
          </a:xfrm>
          <a:prstGeom prst="rect">
            <a:avLst/>
          </a:prstGeom>
        </p:spPr>
      </p:pic>
      <p:pic>
        <p:nvPicPr>
          <p:cNvPr id="9" name="Recorded Sound">
            <a:hlinkClick r:id="" action="ppaction://media"/>
          </p:cNvPr>
          <p:cNvPicPr>
            <a:picLocks noChangeAspect="1"/>
          </p:cNvPicPr>
          <p:nvPr>
            <a:audioFile r:link="rId8"/>
            <p:extLst>
              <p:ext uri="{DAA4B4D4-6D71-4841-9C94-3DE7FCFB9230}">
                <p14:media xmlns:p14="http://schemas.microsoft.com/office/powerpoint/2010/main" r:embed="rId7"/>
              </p:ext>
            </p:extLst>
          </p:nvPr>
        </p:nvPicPr>
        <p:blipFill>
          <a:blip r:embed="rId11"/>
          <a:stretch>
            <a:fillRect/>
          </a:stretch>
        </p:blipFill>
        <p:spPr>
          <a:xfrm>
            <a:off x="11488208" y="6041551"/>
            <a:ext cx="654028" cy="6540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699898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3" dur="89042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audio>
              <p:cMediaNode vol="80000">
                <p:cTn id="14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  <p:seq concurrent="1" nextAc="seek">
              <p:cTn id="15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" fill="hold">
                      <p:stCondLst>
                        <p:cond delay="0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9" dur="120760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audio>
              <p:cMediaNode vol="80000">
                <p:cTn id="20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  <p:seq concurrent="1" nextAc="seek">
              <p:cTn id="21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" fill="hold">
                      <p:stCondLst>
                        <p:cond delay="0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5" dur="14260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audio>
              <p:cMediaNode vol="80000">
                <p:cTn id="26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31" dur="247110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audio>
              <p:cMediaNode vol="80000">
                <p:cTn id="3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  <p:bldLst>
      <p:bldP spid="7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F81A5150-FBCC-42F3-9EA9-8E692742F132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5208" t="25741" r="56354" b="45555"/>
          <a:stretch/>
        </p:blipFill>
        <p:spPr>
          <a:xfrm>
            <a:off x="2207313" y="4053758"/>
            <a:ext cx="7297430" cy="3065316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FE15DD0E-C6DD-403B-A280-41E45AA00332}"/>
              </a:ext>
            </a:extLst>
          </p:cNvPr>
          <p:cNvSpPr txBox="1"/>
          <p:nvPr/>
        </p:nvSpPr>
        <p:spPr>
          <a:xfrm>
            <a:off x="495300" y="1045653"/>
            <a:ext cx="11418688" cy="48936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2800" b="1" dirty="0"/>
              <a:t>Digwyddiad critigol...</a:t>
            </a:r>
            <a:r>
              <a:rPr lang="en-GB" sz="2800" dirty="0"/>
              <a:t>                   </a:t>
            </a:r>
            <a:r>
              <a:rPr lang="en-GB" sz="2800" b="1" dirty="0">
                <a:solidFill>
                  <a:srgbClr val="00B0F0"/>
                </a:solidFill>
              </a:rPr>
              <a:t>Critical incident…</a:t>
            </a:r>
          </a:p>
          <a:p>
            <a:endParaRPr lang="en-GB" sz="2800" b="1" dirty="0"/>
          </a:p>
          <a:p>
            <a:pPr marL="342900" indent="-342900" fontAlgn="base">
              <a:buFont typeface="Arial" panose="020B0604020202020204" pitchFamily="34" charset="0"/>
              <a:buChar char="•"/>
            </a:pPr>
            <a:r>
              <a:rPr lang="cy-GB" sz="2000" dirty="0"/>
              <a:t>Dull Tripp (1993) tuag at ddysgu yw drwy’r hyn y mae’n ei ystyried yn ‘ddigwyddiadau critigol’ sy’n dod o ganlyniad i arsylwi ar yr hyn sy’n digwydd mewn dosbarthiadau.</a:t>
            </a:r>
            <a:endParaRPr lang="en-GB" sz="2000" dirty="0">
              <a:solidFill>
                <a:srgbClr val="47525D"/>
              </a:solidFill>
              <a:cs typeface="Arial" panose="020B0604020202020204" pitchFamily="34" charset="0"/>
            </a:endParaRPr>
          </a:p>
          <a:p>
            <a:pPr marL="342900" indent="-342900" fontAlgn="base"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rgbClr val="00B0F0"/>
                </a:solidFill>
                <a:cs typeface="Arial" panose="020B0604020202020204" pitchFamily="34" charset="0"/>
              </a:rPr>
              <a:t>Tripp’s (1993) approach to learning is via what he considers “critical incidents” that come out of observations of what happens in classrooms.</a:t>
            </a:r>
          </a:p>
          <a:p>
            <a:pPr marL="342900" indent="-342900" fontAlgn="base">
              <a:buFont typeface="Arial" panose="020B0604020202020204" pitchFamily="34" charset="0"/>
              <a:buChar char="•"/>
            </a:pPr>
            <a:r>
              <a:rPr lang="cy-GB" sz="2000" dirty="0"/>
              <a:t>Nid oes angen i ddigwyddiad critigol fod yn ddigwyddiad difrifol neu beryglus; yn hytrach, dylid dehongli “critigol” fel perthnasol neu bwysig. </a:t>
            </a:r>
            <a:endParaRPr lang="en-US" sz="2000" dirty="0">
              <a:solidFill>
                <a:srgbClr val="47525D"/>
              </a:solidFill>
              <a:cs typeface="Arial" panose="020B0604020202020204" pitchFamily="34" charset="0"/>
            </a:endParaRPr>
          </a:p>
          <a:p>
            <a:pPr marL="342900" indent="-342900" fontAlgn="base"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rgbClr val="00B0F0"/>
                </a:solidFill>
                <a:cs typeface="Arial" panose="020B0604020202020204" pitchFamily="34" charset="0"/>
              </a:rPr>
              <a:t>A critical incident does not need to be a serious or dangerous event; rather “critical” is to be interpreted as relevant or important.</a:t>
            </a:r>
            <a:r>
              <a:rPr lang="en-GB" sz="2000" dirty="0">
                <a:solidFill>
                  <a:srgbClr val="00B0F0"/>
                </a:solidFill>
                <a:cs typeface="Arial" panose="020B0604020202020204" pitchFamily="34" charset="0"/>
              </a:rPr>
              <a:t> </a:t>
            </a:r>
          </a:p>
          <a:p>
            <a:pPr marL="342900" indent="-342900" fontAlgn="base">
              <a:buFont typeface="Arial" panose="020B0604020202020204" pitchFamily="34" charset="0"/>
              <a:buChar char="•"/>
            </a:pPr>
            <a:r>
              <a:rPr lang="cy-GB" sz="2000" dirty="0"/>
              <a:t>Unwaith bod y sefyllfa wedi ei dadansoddi, cewch gynllunio ar gyfer ymateb neu strategaeth. </a:t>
            </a:r>
            <a:endParaRPr lang="en-GB" sz="2000" dirty="0">
              <a:cs typeface="Arial" panose="020B0604020202020204" pitchFamily="34" charset="0"/>
            </a:endParaRPr>
          </a:p>
          <a:p>
            <a:pPr marL="342900" indent="-342900" fontAlgn="base"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rgbClr val="00B0F0"/>
                </a:solidFill>
                <a:cs typeface="Arial" panose="020B0604020202020204" pitchFamily="34" charset="0"/>
              </a:rPr>
              <a:t>Once the situation has been </a:t>
            </a:r>
            <a:r>
              <a:rPr lang="en-US" sz="2000" dirty="0" err="1">
                <a:solidFill>
                  <a:srgbClr val="00B0F0"/>
                </a:solidFill>
                <a:cs typeface="Arial" panose="020B0604020202020204" pitchFamily="34" charset="0"/>
              </a:rPr>
              <a:t>analysed</a:t>
            </a:r>
            <a:r>
              <a:rPr lang="en-US" sz="2000" dirty="0">
                <a:solidFill>
                  <a:srgbClr val="00B0F0"/>
                </a:solidFill>
                <a:cs typeface="Arial" panose="020B0604020202020204" pitchFamily="34" charset="0"/>
              </a:rPr>
              <a:t> you can plan for a response or a strategy.</a:t>
            </a:r>
            <a:endParaRPr lang="en-GB" sz="2000" dirty="0">
              <a:solidFill>
                <a:srgbClr val="00B0F0"/>
              </a:solidFill>
              <a:cs typeface="Arial" panose="020B0604020202020204" pitchFamily="34" charset="0"/>
            </a:endParaRPr>
          </a:p>
          <a:p>
            <a:endParaRPr lang="en-GB" sz="2800" b="1" dirty="0"/>
          </a:p>
          <a:p>
            <a:endParaRPr lang="en-GB" sz="2800" b="1" dirty="0"/>
          </a:p>
        </p:txBody>
      </p:sp>
      <p:pic>
        <p:nvPicPr>
          <p:cNvPr id="6" name="Picture 5" descr="A picture containing drawing&#10;&#10;Description automatically generated">
            <a:hlinkClick r:id="rId6"/>
            <a:extLst>
              <a:ext uri="{FF2B5EF4-FFF2-40B4-BE49-F238E27FC236}">
                <a16:creationId xmlns:a16="http://schemas.microsoft.com/office/drawing/2014/main" id="{2386D00C-4360-4CF0-8942-28472A11F988}"/>
              </a:ext>
            </a:extLst>
          </p:cNvPr>
          <p:cNvPicPr>
            <a:picLocks noChangeAspect="1"/>
          </p:cNvPicPr>
          <p:nvPr/>
        </p:nvPicPr>
        <p:blipFill>
          <a:blip r:embed="rId7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10819" y="253511"/>
            <a:ext cx="1674782" cy="1180852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36B63F4D-E426-422A-8DF0-5A04DAACDCCA}"/>
              </a:ext>
            </a:extLst>
          </p:cNvPr>
          <p:cNvSpPr txBox="1"/>
          <p:nvPr/>
        </p:nvSpPr>
        <p:spPr>
          <a:xfrm>
            <a:off x="716970" y="329625"/>
            <a:ext cx="10848109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4000" b="1" dirty="0"/>
              <a:t>Mathau ar arsylwi </a:t>
            </a:r>
            <a:r>
              <a:rPr lang="en-GB" sz="4000" dirty="0"/>
              <a:t> / </a:t>
            </a:r>
            <a:r>
              <a:rPr lang="en-GB" sz="4000" b="1" dirty="0">
                <a:solidFill>
                  <a:srgbClr val="00B0F0"/>
                </a:solidFill>
              </a:rPr>
              <a:t>Types of observation </a:t>
            </a:r>
          </a:p>
        </p:txBody>
      </p:sp>
      <p:pic>
        <p:nvPicPr>
          <p:cNvPr id="2" name="Recorded Sound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10795809" y="5198705"/>
            <a:ext cx="612419" cy="6124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710042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87814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BF9A94C0-17F7-47B7-B345-6AF7BDA1028E}"/>
              </a:ext>
            </a:extLst>
          </p:cNvPr>
          <p:cNvSpPr txBox="1"/>
          <p:nvPr/>
        </p:nvSpPr>
        <p:spPr>
          <a:xfrm>
            <a:off x="6167848" y="279400"/>
            <a:ext cx="6172782" cy="1003300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85000" lnSpcReduction="10000"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cy-GB" sz="6000" b="1" dirty="0"/>
              <a:t>Digwyddiad critigol… </a:t>
            </a:r>
          </a:p>
        </p:txBody>
      </p:sp>
      <p:sp>
        <p:nvSpPr>
          <p:cNvPr id="27" name="Freeform: Shape 13">
            <a:extLst>
              <a:ext uri="{FF2B5EF4-FFF2-40B4-BE49-F238E27FC236}">
                <a16:creationId xmlns:a16="http://schemas.microsoft.com/office/drawing/2014/main" id="{1DB7C82F-AB7E-4F0C-B829-FA1B9C415180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6172782" cy="6858000"/>
          </a:xfrm>
          <a:custGeom>
            <a:avLst/>
            <a:gdLst>
              <a:gd name="connsiteX0" fmla="*/ 6172782 w 6172782"/>
              <a:gd name="connsiteY0" fmla="*/ 0 h 6858000"/>
              <a:gd name="connsiteX1" fmla="*/ 69075 w 6172782"/>
              <a:gd name="connsiteY1" fmla="*/ 0 h 6858000"/>
              <a:gd name="connsiteX2" fmla="*/ 35131 w 6172782"/>
              <a:gd name="connsiteY2" fmla="*/ 267128 h 6858000"/>
              <a:gd name="connsiteX3" fmla="*/ 0 w 6172782"/>
              <a:gd name="connsiteY3" fmla="*/ 962845 h 6858000"/>
              <a:gd name="connsiteX4" fmla="*/ 3276103 w 6172782"/>
              <a:gd name="connsiteY4" fmla="*/ 6782205 h 6858000"/>
              <a:gd name="connsiteX5" fmla="*/ 3407923 w 6172782"/>
              <a:gd name="connsiteY5" fmla="*/ 6858000 h 6858000"/>
              <a:gd name="connsiteX6" fmla="*/ 6172782 w 6172782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172782" h="6858000">
                <a:moveTo>
                  <a:pt x="6172782" y="0"/>
                </a:moveTo>
                <a:lnTo>
                  <a:pt x="69075" y="0"/>
                </a:lnTo>
                <a:lnTo>
                  <a:pt x="35131" y="267128"/>
                </a:lnTo>
                <a:cubicBezTo>
                  <a:pt x="11901" y="495874"/>
                  <a:pt x="0" y="727970"/>
                  <a:pt x="0" y="962845"/>
                </a:cubicBezTo>
                <a:cubicBezTo>
                  <a:pt x="0" y="3429034"/>
                  <a:pt x="1312002" y="5588789"/>
                  <a:pt x="3276103" y="6782205"/>
                </a:cubicBezTo>
                <a:lnTo>
                  <a:pt x="3407923" y="6858000"/>
                </a:lnTo>
                <a:lnTo>
                  <a:pt x="6172782" y="6858000"/>
                </a:ln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8EDB572D-51A6-404E-BE67-3A1CF29AD34A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22463" r="19562" b="-1"/>
          <a:stretch/>
        </p:blipFill>
        <p:spPr>
          <a:xfrm>
            <a:off x="20" y="10"/>
            <a:ext cx="6024134" cy="6857990"/>
          </a:xfrm>
          <a:custGeom>
            <a:avLst/>
            <a:gdLst/>
            <a:ahLst/>
            <a:cxnLst/>
            <a:rect l="l" t="t" r="r" b="b"/>
            <a:pathLst>
              <a:path w="6024154" h="6858000">
                <a:moveTo>
                  <a:pt x="0" y="0"/>
                </a:moveTo>
                <a:lnTo>
                  <a:pt x="5953780" y="0"/>
                </a:lnTo>
                <a:lnTo>
                  <a:pt x="5989880" y="284091"/>
                </a:lnTo>
                <a:cubicBezTo>
                  <a:pt x="6012544" y="507260"/>
                  <a:pt x="6024154" y="733696"/>
                  <a:pt x="6024154" y="962844"/>
                </a:cubicBezTo>
                <a:cubicBezTo>
                  <a:pt x="6024154" y="3483472"/>
                  <a:pt x="4619336" y="5675986"/>
                  <a:pt x="2549934" y="6800152"/>
                </a:cubicBezTo>
                <a:lnTo>
                  <a:pt x="2436987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57A5B1DB-27BD-4B72-9ADD-0210F09A127D}"/>
              </a:ext>
            </a:extLst>
          </p:cNvPr>
          <p:cNvSpPr txBox="1"/>
          <p:nvPr/>
        </p:nvSpPr>
        <p:spPr>
          <a:xfrm>
            <a:off x="6167848" y="1282700"/>
            <a:ext cx="5600700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 err="1"/>
              <a:t>Allwch</a:t>
            </a:r>
            <a:r>
              <a:rPr lang="en-US" sz="2800" dirty="0"/>
              <a:t> chi </a:t>
            </a:r>
            <a:r>
              <a:rPr lang="en-US" sz="2800" dirty="0" err="1"/>
              <a:t>feddwl</a:t>
            </a:r>
            <a:r>
              <a:rPr lang="en-US" sz="2800" dirty="0"/>
              <a:t> am </a:t>
            </a:r>
            <a:r>
              <a:rPr lang="en-US" sz="2800" dirty="0" err="1"/>
              <a:t>unrhyw</a:t>
            </a:r>
            <a:r>
              <a:rPr lang="en-US" sz="2800" dirty="0"/>
              <a:t> </a:t>
            </a:r>
            <a:r>
              <a:rPr lang="en-US" sz="2800" dirty="0" err="1"/>
              <a:t>ddigwyddiadau</a:t>
            </a:r>
            <a:r>
              <a:rPr lang="en-US" sz="2800" dirty="0"/>
              <a:t> </a:t>
            </a:r>
            <a:r>
              <a:rPr lang="en-US" sz="2800" dirty="0" err="1" smtClean="0"/>
              <a:t>critigol</a:t>
            </a:r>
            <a:r>
              <a:rPr lang="en-US" sz="2800" dirty="0" smtClean="0"/>
              <a:t> </a:t>
            </a:r>
            <a:r>
              <a:rPr lang="en-US" sz="2800" dirty="0" err="1"/>
              <a:t>rydych</a:t>
            </a:r>
            <a:r>
              <a:rPr lang="en-US" sz="2800" dirty="0"/>
              <a:t> </a:t>
            </a:r>
            <a:r>
              <a:rPr lang="en-US" sz="2800" dirty="0" err="1"/>
              <a:t>wedi'u</a:t>
            </a:r>
            <a:r>
              <a:rPr lang="en-US" sz="2800" dirty="0"/>
              <a:t> </a:t>
            </a:r>
            <a:r>
              <a:rPr lang="en-US" sz="2800" dirty="0" err="1"/>
              <a:t>harsylwi</a:t>
            </a:r>
            <a:r>
              <a:rPr lang="en-US" sz="2800" dirty="0"/>
              <a:t> o </a:t>
            </a:r>
            <a:r>
              <a:rPr lang="en-US" sz="2800" dirty="0" err="1"/>
              <a:t>fewn</a:t>
            </a:r>
            <a:r>
              <a:rPr lang="en-US" sz="2800" dirty="0"/>
              <a:t> </a:t>
            </a:r>
            <a:r>
              <a:rPr lang="en-US" sz="2800" dirty="0" err="1"/>
              <a:t>eich</a:t>
            </a:r>
            <a:r>
              <a:rPr lang="en-US" sz="2800" dirty="0"/>
              <a:t> </a:t>
            </a:r>
            <a:r>
              <a:rPr lang="en-US" sz="2800" dirty="0" err="1"/>
              <a:t>addysgu</a:t>
            </a:r>
            <a:r>
              <a:rPr lang="en-US" sz="2800" dirty="0"/>
              <a:t>?  </a:t>
            </a:r>
            <a:r>
              <a:rPr lang="en-US" sz="2800" dirty="0" err="1"/>
              <a:t>Sut</a:t>
            </a:r>
            <a:r>
              <a:rPr lang="en-US" sz="2800" dirty="0"/>
              <a:t> y </a:t>
            </a:r>
            <a:r>
              <a:rPr lang="en-US" sz="2800" dirty="0" err="1"/>
              <a:t>gallech</a:t>
            </a:r>
            <a:r>
              <a:rPr lang="en-US" sz="2800" dirty="0"/>
              <a:t> chi </a:t>
            </a:r>
            <a:r>
              <a:rPr lang="en-US" sz="2800" dirty="0" err="1"/>
              <a:t>ddefnyddio'r</a:t>
            </a:r>
            <a:r>
              <a:rPr lang="en-US" sz="2800" dirty="0"/>
              <a:t> diagram </a:t>
            </a:r>
            <a:r>
              <a:rPr lang="en-US" sz="2800" dirty="0" err="1"/>
              <a:t>isod</a:t>
            </a:r>
            <a:r>
              <a:rPr lang="en-US" sz="2800" dirty="0"/>
              <a:t> i </a:t>
            </a:r>
            <a:r>
              <a:rPr lang="en-US" sz="2800" dirty="0" err="1"/>
              <a:t>wella</a:t>
            </a:r>
            <a:r>
              <a:rPr lang="en-US" sz="2800" dirty="0"/>
              <a:t> </a:t>
            </a:r>
            <a:r>
              <a:rPr lang="en-US" sz="2800" dirty="0" err="1"/>
              <a:t>eich</a:t>
            </a:r>
            <a:r>
              <a:rPr lang="en-US" sz="2800" dirty="0"/>
              <a:t> </a:t>
            </a:r>
            <a:r>
              <a:rPr lang="en-US" sz="2800" dirty="0" err="1"/>
              <a:t>ymarfer</a:t>
            </a:r>
            <a:r>
              <a:rPr lang="en-US" sz="2800" dirty="0"/>
              <a:t>? </a:t>
            </a:r>
            <a:endParaRPr lang="en-US" sz="2800" dirty="0"/>
          </a:p>
        </p:txBody>
      </p:sp>
      <p:pic>
        <p:nvPicPr>
          <p:cNvPr id="21" name="Picture 20">
            <a:extLst>
              <a:ext uri="{FF2B5EF4-FFF2-40B4-BE49-F238E27FC236}">
                <a16:creationId xmlns:a16="http://schemas.microsoft.com/office/drawing/2014/main" id="{8E9F2EB7-EF41-4760-A77F-9C3F1CFE4605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l="5208" t="26811" r="56354" b="45555"/>
          <a:stretch/>
        </p:blipFill>
        <p:spPr>
          <a:xfrm>
            <a:off x="2217146" y="3784600"/>
            <a:ext cx="7297430" cy="2951016"/>
          </a:xfrm>
          <a:prstGeom prst="rect">
            <a:avLst/>
          </a:prstGeom>
          <a:solidFill>
            <a:srgbClr val="FFFFFF"/>
          </a:solidFill>
          <a:ln>
            <a:solidFill>
              <a:srgbClr val="FFFFFF"/>
            </a:solidFill>
          </a:ln>
        </p:spPr>
      </p:pic>
      <p:pic>
        <p:nvPicPr>
          <p:cNvPr id="3" name="Recorded Sound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0652449" y="3663302"/>
            <a:ext cx="643812" cy="6438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0338600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2540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4D21A80F-9C48-4532-AA0D-41F7B919E636}"/>
              </a:ext>
            </a:extLst>
          </p:cNvPr>
          <p:cNvSpPr txBox="1"/>
          <p:nvPr/>
        </p:nvSpPr>
        <p:spPr>
          <a:xfrm>
            <a:off x="935421" y="1639614"/>
            <a:ext cx="1065748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28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3117197-A5F7-4659-8AA4-A9BC659302EE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34569" t="30345" r="32069" b="35479"/>
          <a:stretch/>
        </p:blipFill>
        <p:spPr>
          <a:xfrm>
            <a:off x="304800" y="1060928"/>
            <a:ext cx="9280634" cy="5347754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2EB532E2-9092-49F9-9B55-1718D9C5B928}"/>
              </a:ext>
            </a:extLst>
          </p:cNvPr>
          <p:cNvSpPr txBox="1"/>
          <p:nvPr/>
        </p:nvSpPr>
        <p:spPr>
          <a:xfrm>
            <a:off x="9585434" y="4069799"/>
            <a:ext cx="245727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>
                <a:solidFill>
                  <a:srgbClr val="FF0000"/>
                </a:solidFill>
              </a:rPr>
              <a:t>Source/</a:t>
            </a:r>
            <a:r>
              <a:rPr lang="en-GB" dirty="0" err="1" smtClean="0">
                <a:solidFill>
                  <a:srgbClr val="FF0000"/>
                </a:solidFill>
              </a:rPr>
              <a:t>Ffynhonell</a:t>
            </a:r>
            <a:r>
              <a:rPr lang="en-GB" dirty="0" smtClean="0">
                <a:solidFill>
                  <a:srgbClr val="FF0000"/>
                </a:solidFill>
              </a:rPr>
              <a:t>:  </a:t>
            </a:r>
            <a:r>
              <a:rPr lang="en-GB" dirty="0">
                <a:solidFill>
                  <a:srgbClr val="FF0000"/>
                </a:solidFill>
              </a:rPr>
              <a:t>Grigg and Lewis, 2015</a:t>
            </a:r>
          </a:p>
        </p:txBody>
      </p:sp>
      <p:sp>
        <p:nvSpPr>
          <p:cNvPr id="8" name="Speech Bubble: Rectangle with Corners Rounded 7">
            <a:extLst>
              <a:ext uri="{FF2B5EF4-FFF2-40B4-BE49-F238E27FC236}">
                <a16:creationId xmlns:a16="http://schemas.microsoft.com/office/drawing/2014/main" id="{0B709387-08CB-424C-9CA9-280A985E502A}"/>
              </a:ext>
            </a:extLst>
          </p:cNvPr>
          <p:cNvSpPr/>
          <p:nvPr/>
        </p:nvSpPr>
        <p:spPr>
          <a:xfrm>
            <a:off x="9441180" y="306641"/>
            <a:ext cx="2319896" cy="3287897"/>
          </a:xfrm>
          <a:prstGeom prst="wedgeRoundRectCallou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7ED8DA4A-4F53-423F-92C4-E56AA0860C78}"/>
              </a:ext>
            </a:extLst>
          </p:cNvPr>
          <p:cNvSpPr txBox="1"/>
          <p:nvPr/>
        </p:nvSpPr>
        <p:spPr>
          <a:xfrm>
            <a:off x="9441180" y="480060"/>
            <a:ext cx="2151730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An informative guide for the teaching profession – an easy read and well worth exploring! / </a:t>
            </a:r>
            <a:r>
              <a:rPr lang="en-GB" dirty="0" err="1"/>
              <a:t>Canllaw</a:t>
            </a:r>
            <a:r>
              <a:rPr lang="en-GB" dirty="0"/>
              <a:t> </a:t>
            </a:r>
            <a:r>
              <a:rPr lang="en-GB" dirty="0" err="1"/>
              <a:t>llawn</a:t>
            </a:r>
            <a:r>
              <a:rPr lang="en-GB" dirty="0"/>
              <a:t> </a:t>
            </a:r>
            <a:r>
              <a:rPr lang="en-GB" dirty="0" err="1"/>
              <a:t>gwybodaeth</a:t>
            </a:r>
            <a:r>
              <a:rPr lang="en-GB" dirty="0"/>
              <a:t> </a:t>
            </a:r>
            <a:r>
              <a:rPr lang="en-GB" dirty="0" err="1"/>
              <a:t>i'r</a:t>
            </a:r>
            <a:r>
              <a:rPr lang="en-GB" dirty="0"/>
              <a:t> </a:t>
            </a:r>
            <a:r>
              <a:rPr lang="en-GB" dirty="0" err="1"/>
              <a:t>proffesiwn</a:t>
            </a:r>
            <a:r>
              <a:rPr lang="en-GB" dirty="0"/>
              <a:t> </a:t>
            </a:r>
            <a:r>
              <a:rPr lang="en-GB" dirty="0" err="1"/>
              <a:t>addysgu</a:t>
            </a:r>
            <a:r>
              <a:rPr lang="en-GB" dirty="0"/>
              <a:t> – </a:t>
            </a:r>
            <a:r>
              <a:rPr lang="en-GB" dirty="0" err="1"/>
              <a:t>hawdd</a:t>
            </a:r>
            <a:r>
              <a:rPr lang="en-GB" dirty="0"/>
              <a:t> ei </a:t>
            </a:r>
            <a:r>
              <a:rPr lang="en-GB" dirty="0" err="1"/>
              <a:t>ddarllen</a:t>
            </a:r>
            <a:r>
              <a:rPr lang="en-GB" dirty="0"/>
              <a:t> ac yn </a:t>
            </a:r>
            <a:r>
              <a:rPr lang="en-GB" dirty="0" err="1"/>
              <a:t>werth</a:t>
            </a:r>
            <a:r>
              <a:rPr lang="en-GB" dirty="0"/>
              <a:t> ei </a:t>
            </a:r>
            <a:r>
              <a:rPr lang="en-GB" dirty="0" err="1"/>
              <a:t>archwilio</a:t>
            </a:r>
            <a:r>
              <a:rPr lang="en-GB" dirty="0"/>
              <a:t>! </a:t>
            </a:r>
          </a:p>
          <a:p>
            <a:r>
              <a:rPr lang="en-GB" dirty="0"/>
              <a:t> </a:t>
            </a:r>
          </a:p>
          <a:p>
            <a:endParaRPr lang="en-GB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9D728B8-9B3D-4D36-BD9E-221C041A51C6}"/>
              </a:ext>
            </a:extLst>
          </p:cNvPr>
          <p:cNvSpPr/>
          <p:nvPr/>
        </p:nvSpPr>
        <p:spPr>
          <a:xfrm>
            <a:off x="9527627" y="4775876"/>
            <a:ext cx="2291255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/>
              <a:t>https://dera.ioe.ac.uk/24313/2/150814-effective-use-of-data-en_Redacted.pdf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52729980-5241-4851-A18B-EEEC535282BF}"/>
              </a:ext>
            </a:extLst>
          </p:cNvPr>
          <p:cNvSpPr txBox="1"/>
          <p:nvPr/>
        </p:nvSpPr>
        <p:spPr>
          <a:xfrm>
            <a:off x="136849" y="237815"/>
            <a:ext cx="1086748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b="1" dirty="0" err="1"/>
              <a:t>Arsylwi</a:t>
            </a:r>
            <a:r>
              <a:rPr lang="en-GB" sz="3600" b="1" dirty="0"/>
              <a:t> - </a:t>
            </a:r>
            <a:r>
              <a:rPr lang="en-GB" sz="3600" b="1" dirty="0" err="1"/>
              <a:t>crynodeb</a:t>
            </a:r>
            <a:r>
              <a:rPr lang="en-GB" sz="3600" b="1"/>
              <a:t> </a:t>
            </a:r>
            <a:r>
              <a:rPr lang="en-GB" sz="3600" b="1" smtClean="0"/>
              <a:t>/ Observation </a:t>
            </a:r>
            <a:r>
              <a:rPr lang="en-GB" sz="3600" b="1" dirty="0" smtClean="0"/>
              <a:t>– </a:t>
            </a:r>
            <a:r>
              <a:rPr lang="en-GB" sz="3600" b="1" smtClean="0"/>
              <a:t>summary </a:t>
            </a:r>
            <a:endParaRPr lang="en-GB" sz="3600" b="1" dirty="0"/>
          </a:p>
        </p:txBody>
      </p:sp>
      <p:pic>
        <p:nvPicPr>
          <p:cNvPr id="6" name="Recorded Sound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7567126" y="820136"/>
            <a:ext cx="600269" cy="6002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434388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25832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0EC0C36A-1B3C-4858-86D6-7CDC987949A8}"/>
              </a:ext>
            </a:extLst>
          </p:cNvPr>
          <p:cNvSpPr txBox="1"/>
          <p:nvPr/>
        </p:nvSpPr>
        <p:spPr>
          <a:xfrm>
            <a:off x="771786" y="265458"/>
            <a:ext cx="1082179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3200" b="1" dirty="0"/>
              <a:t>Cyflwyniad i Raddfa Leuven</a:t>
            </a:r>
            <a:r>
              <a:rPr lang="en-GB" sz="3200" dirty="0"/>
              <a:t> / </a:t>
            </a:r>
            <a:r>
              <a:rPr lang="en-GB" sz="3200" b="1" dirty="0">
                <a:solidFill>
                  <a:srgbClr val="00B0F0"/>
                </a:solidFill>
              </a:rPr>
              <a:t>Introduction to the Leuven Scale 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0650B5D7-17D7-4CBD-A5D9-6EB46251DE89}"/>
              </a:ext>
            </a:extLst>
          </p:cNvPr>
          <p:cNvSpPr/>
          <p:nvPr/>
        </p:nvSpPr>
        <p:spPr>
          <a:xfrm>
            <a:off x="771786" y="850233"/>
            <a:ext cx="11199495" cy="726352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sz="2200" dirty="0"/>
              <a:t>Wedi ei harloesi’n gyntaf gan Ferre Laevers a’i dîm ym Mhrifysgol Leuven yng Ngwlad Belg, mae Graddfa Leuven yn eich helpu i ddeall pa mor astud a chyfforddus yw plant mewn lleoliad.</a:t>
            </a:r>
            <a:endParaRPr lang="en-US" sz="22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200" dirty="0">
                <a:solidFill>
                  <a:srgbClr val="00B0F0"/>
                </a:solidFill>
              </a:rPr>
              <a:t>First pioneered by </a:t>
            </a:r>
            <a:r>
              <a:rPr lang="en-US" sz="2200" dirty="0" err="1">
                <a:solidFill>
                  <a:srgbClr val="00B0F0"/>
                </a:solidFill>
              </a:rPr>
              <a:t>Ferre</a:t>
            </a:r>
            <a:r>
              <a:rPr lang="en-US" sz="2200" dirty="0">
                <a:solidFill>
                  <a:srgbClr val="00B0F0"/>
                </a:solidFill>
              </a:rPr>
              <a:t> </a:t>
            </a:r>
            <a:r>
              <a:rPr lang="en-US" sz="2200" dirty="0" err="1">
                <a:solidFill>
                  <a:srgbClr val="00B0F0"/>
                </a:solidFill>
              </a:rPr>
              <a:t>Laevers</a:t>
            </a:r>
            <a:r>
              <a:rPr lang="en-US" sz="2200" dirty="0">
                <a:solidFill>
                  <a:srgbClr val="00B0F0"/>
                </a:solidFill>
              </a:rPr>
              <a:t> and his team at Leuven University in Belgium, the Leuven Scales help you to understand how focused and comfortable children are in the setting.</a:t>
            </a:r>
          </a:p>
          <a:p>
            <a:endParaRPr lang="en-US" sz="22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y-GB" sz="2200" dirty="0"/>
              <a:t>Yn ôl Laevers, mae lefelau uchel o lesiant a chynhwysiant yn gadael i blant brofi dysgu dwys. Mae plentyn hapus a chynwysedig yn un a all brofi’r byd yn y ffordd lawnaf. </a:t>
            </a:r>
            <a:endParaRPr lang="en-US" sz="22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200" dirty="0">
                <a:solidFill>
                  <a:srgbClr val="00B0F0"/>
                </a:solidFill>
              </a:rPr>
              <a:t>According to </a:t>
            </a:r>
            <a:r>
              <a:rPr lang="en-US" sz="2200" dirty="0" err="1">
                <a:solidFill>
                  <a:srgbClr val="00B0F0"/>
                </a:solidFill>
              </a:rPr>
              <a:t>Laevers</a:t>
            </a:r>
            <a:r>
              <a:rPr lang="en-US" sz="2200" dirty="0">
                <a:solidFill>
                  <a:srgbClr val="00B0F0"/>
                </a:solidFill>
              </a:rPr>
              <a:t>, high levels of both well-being and involvement allow children to experience deep learning. A happy, involved child is one who can experience the world at its fullest. </a:t>
            </a:r>
          </a:p>
          <a:p>
            <a:endParaRPr lang="en-US" sz="22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y-GB" sz="2200" dirty="0"/>
              <a:t>Mae llesiant yn canolbwyntio ar y graddau y mae disgyblion yn teimlo’n gyfforddus, ac yn dangos bywiogrwydd a hunan-hyder Mae’n elfen hanfodol o ddeallusrwydd emosiynol ac iechyd meddwl da.</a:t>
            </a:r>
            <a:endParaRPr lang="en-US" sz="22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200" dirty="0">
                <a:solidFill>
                  <a:srgbClr val="00B0F0"/>
                </a:solidFill>
              </a:rPr>
              <a:t>Well-being focuses on the extent to which pupils feel at ease, act spontaneously, show vitality and self-confidence. It is a crucial component of emotional intelligence and good mental health.</a:t>
            </a:r>
          </a:p>
          <a:p>
            <a:endParaRPr lang="en-US" sz="2600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400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400" dirty="0">
              <a:solidFill>
                <a:srgbClr val="120A20"/>
              </a:solidFill>
              <a:latin typeface="Lato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  <p:pic>
        <p:nvPicPr>
          <p:cNvPr id="4" name="Recorded Sound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25232" y="113058"/>
            <a:ext cx="717478" cy="7174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760611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49503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7345C149-283A-4758-9162-B269F3D6790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026" name="Picture 2" descr="Image result for play button">
            <a:hlinkClick r:id="rId6"/>
            <a:extLst>
              <a:ext uri="{FF2B5EF4-FFF2-40B4-BE49-F238E27FC236}">
                <a16:creationId xmlns:a16="http://schemas.microsoft.com/office/drawing/2014/main" id="{F7D67AC4-6A71-4939-A9F4-AC18D88E9EB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40863" y="5481736"/>
            <a:ext cx="1071562" cy="10715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Recorded Sound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11280709" y="813317"/>
            <a:ext cx="718457" cy="7184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710600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170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2361422E-BEA8-474F-BA48-6F2B6E20C52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Recorded Sound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237166" y="838199"/>
            <a:ext cx="625151" cy="6251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654960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5334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F31E7EBE-3BD2-4F30-9E76-898770604EA8}"/>
              </a:ext>
            </a:extLst>
          </p:cNvPr>
          <p:cNvSpPr/>
          <p:nvPr/>
        </p:nvSpPr>
        <p:spPr>
          <a:xfrm>
            <a:off x="388882" y="1437394"/>
            <a:ext cx="11414235" cy="477053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b="1" dirty="0"/>
              <a:t>Bod yn agored ac yn dderbyngar</a:t>
            </a:r>
            <a:r>
              <a:rPr lang="cy-GB" dirty="0"/>
              <a:t> – yn barod i dderbyn yr amgylchedd o’u cwmpas ac yn agored i sefyllfaoedd newydd a diddordeb allanol</a:t>
            </a:r>
            <a:endParaRPr lang="en-US" b="1" dirty="0">
              <a:solidFill>
                <a:srgbClr val="120A20"/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b="1" dirty="0">
                <a:solidFill>
                  <a:srgbClr val="00B0F0"/>
                </a:solidFill>
              </a:rPr>
              <a:t>Openness and receptivity</a:t>
            </a:r>
            <a:r>
              <a:rPr lang="en-US" sz="2000" dirty="0">
                <a:solidFill>
                  <a:srgbClr val="00B0F0"/>
                </a:solidFill>
              </a:rPr>
              <a:t> – receptive to the environment around them and open to new situations and external interest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b="1" dirty="0"/>
              <a:t>Hyblygrwydd</a:t>
            </a:r>
            <a:r>
              <a:rPr lang="cy-GB" dirty="0"/>
              <a:t> – yn addasu’n gyflym, yn enwedig mewn sefyllfaoedd newydd neu wahanol. Gallant symud ymlaen o broblemau yn gyflym ac ystyried dewisiadau eraill</a:t>
            </a:r>
            <a:endParaRPr lang="en-US" sz="2000" dirty="0">
              <a:solidFill>
                <a:srgbClr val="120A20"/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b="1" dirty="0">
                <a:solidFill>
                  <a:srgbClr val="00B0F0"/>
                </a:solidFill>
              </a:rPr>
              <a:t>Flexibility</a:t>
            </a:r>
            <a:r>
              <a:rPr lang="en-US" sz="2000" dirty="0">
                <a:solidFill>
                  <a:srgbClr val="00B0F0"/>
                </a:solidFill>
              </a:rPr>
              <a:t> – adapt easily, especially in new or different situations. They can quickly move on from problems and consider alternatives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b="1" dirty="0"/>
              <a:t>Hunan-hyder a hunan-barch</a:t>
            </a:r>
            <a:r>
              <a:rPr lang="cy-GB" dirty="0"/>
              <a:t> – yn dangos hyder ac yn gallu mynegi eu hunain yn dda. Gyda’r gallu i fynd i’r afael â heriau newydd a mentro methiant, heb adael iddynt effeithio ar eu synnwyr o hunanwerth.</a:t>
            </a:r>
            <a:endParaRPr lang="en-US" sz="2000" dirty="0">
              <a:solidFill>
                <a:srgbClr val="120A20"/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b="1" dirty="0">
                <a:solidFill>
                  <a:srgbClr val="00B0F0"/>
                </a:solidFill>
              </a:rPr>
              <a:t>Self-confidence and self-esteem</a:t>
            </a:r>
            <a:r>
              <a:rPr lang="en-US" sz="2000" dirty="0">
                <a:solidFill>
                  <a:srgbClr val="00B0F0"/>
                </a:solidFill>
              </a:rPr>
              <a:t> – display confidence and can express themselves well. Can tackle new challenges and risk failure, not letting them affect their sense of self-worth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b="1" dirty="0"/>
              <a:t>Mwynhad heb gyfyngiadau</a:t>
            </a:r>
            <a:r>
              <a:rPr lang="cy-GB" dirty="0"/>
              <a:t> – Maent yn dangos gwir fwynhad, ac i’w gweld yn hapus yn gyffredinol. Maent yn deall y rheolau ac yn dal i fynegi eu hapusrwydd drwy wenu neu fwmian yn dawel. </a:t>
            </a:r>
            <a:endParaRPr lang="en-US" sz="2000" dirty="0">
              <a:solidFill>
                <a:srgbClr val="120A20"/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b="1" dirty="0">
                <a:solidFill>
                  <a:srgbClr val="00B0F0"/>
                </a:solidFill>
              </a:rPr>
              <a:t>Enjoyment without restraints</a:t>
            </a:r>
            <a:r>
              <a:rPr lang="en-US" sz="2000" dirty="0">
                <a:solidFill>
                  <a:srgbClr val="00B0F0"/>
                </a:solidFill>
              </a:rPr>
              <a:t> – They are showing genuine enjoyment, and seem generally happy. They understand rules and still express their happiness with smiling or humming quietly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8151D25-8DB8-40A3-B996-D63ECCD1F29C}"/>
              </a:ext>
            </a:extLst>
          </p:cNvPr>
          <p:cNvSpPr txBox="1"/>
          <p:nvPr/>
        </p:nvSpPr>
        <p:spPr>
          <a:xfrm>
            <a:off x="546201" y="255626"/>
            <a:ext cx="11099598" cy="10464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3000" b="1" dirty="0"/>
              <a:t>Arwyddion posib o </a:t>
            </a:r>
            <a:r>
              <a:rPr lang="cy-GB" sz="3000" b="1" dirty="0" smtClean="0"/>
              <a:t>les </a:t>
            </a:r>
            <a:r>
              <a:rPr lang="cy-GB" sz="3000" b="1" dirty="0"/>
              <a:t>a </a:t>
            </a:r>
            <a:r>
              <a:rPr lang="cy-GB" sz="3000" b="1" dirty="0" smtClean="0"/>
              <a:t>chyfranogiad?</a:t>
            </a:r>
            <a:endParaRPr lang="en-GB" sz="3000" dirty="0"/>
          </a:p>
          <a:p>
            <a:r>
              <a:rPr lang="en-GB" sz="3000" b="1" dirty="0">
                <a:solidFill>
                  <a:srgbClr val="00B0F0"/>
                </a:solidFill>
              </a:rPr>
              <a:t>Possible signs of well being and involvement?  </a:t>
            </a:r>
          </a:p>
        </p:txBody>
      </p:sp>
      <p:pic>
        <p:nvPicPr>
          <p:cNvPr id="2" name="Recorded Sound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0807958" y="255625"/>
            <a:ext cx="681135" cy="6811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862557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4" dur="13145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audio>
              <p:cMediaNode vol="80000">
                <p:cTn id="1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  <p:bldLst>
      <p:bldP spid="3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>
            <a:extLst>
              <a:ext uri="{FF2B5EF4-FFF2-40B4-BE49-F238E27FC236}">
                <a16:creationId xmlns:a16="http://schemas.microsoft.com/office/drawing/2014/main" id="{D0B6BC36-A4C5-4ED3-9724-889ECFE52BFC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r="11111"/>
          <a:stretch/>
        </p:blipFill>
        <p:spPr>
          <a:xfrm>
            <a:off x="20" y="0"/>
            <a:ext cx="12191980" cy="6857990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FBE6B3B9-739E-490E-BFA6-2610FA2C7352}"/>
              </a:ext>
            </a:extLst>
          </p:cNvPr>
          <p:cNvSpPr txBox="1"/>
          <p:nvPr/>
        </p:nvSpPr>
        <p:spPr>
          <a:xfrm>
            <a:off x="9635613" y="4239099"/>
            <a:ext cx="2335669" cy="1144642"/>
          </a:xfrm>
          <a:prstGeom prst="rect">
            <a:avLst/>
          </a:prstGeom>
          <a:solidFill>
            <a:srgbClr val="FFFF00"/>
          </a:solidFill>
        </p:spPr>
        <p:txBody>
          <a:bodyPr vert="horz" lIns="91440" tIns="45720" rIns="91440" bIns="45720" rtlCol="0" anchor="b">
            <a:no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cy-GB" b="1" dirty="0"/>
              <a:t>Rhoi cynnig ar Raddfa Leuven </a:t>
            </a:r>
            <a:endParaRPr lang="en-GB" dirty="0"/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b="1" dirty="0">
                <a:ea typeface="+mj-ea"/>
                <a:cs typeface="+mj-cs"/>
              </a:rPr>
              <a:t>Trying out the Leuven Scale </a:t>
            </a:r>
          </a:p>
        </p:txBody>
      </p:sp>
      <p:pic>
        <p:nvPicPr>
          <p:cNvPr id="8" name="Picture 7">
            <a:hlinkClick r:id="rId6"/>
            <a:extLst>
              <a:ext uri="{FF2B5EF4-FFF2-40B4-BE49-F238E27FC236}">
                <a16:creationId xmlns:a16="http://schemas.microsoft.com/office/drawing/2014/main" id="{6CDECDEE-A788-48B3-B54B-46B864A0C0C1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0826640" y="5548549"/>
            <a:ext cx="1144642" cy="1144642"/>
          </a:xfrm>
          <a:prstGeom prst="rect">
            <a:avLst/>
          </a:prstGeom>
        </p:spPr>
      </p:pic>
      <p:pic>
        <p:nvPicPr>
          <p:cNvPr id="2" name="Recorded Sound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10674240" y="570722"/>
            <a:ext cx="659344" cy="6593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674235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3295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2">
            <a:extLst>
              <a:ext uri="{FF2B5EF4-FFF2-40B4-BE49-F238E27FC236}">
                <a16:creationId xmlns:a16="http://schemas.microsoft.com/office/drawing/2014/main" id="{EFE5E1AD-78A0-4723-BAAF-BCA93F494AF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16244325"/>
              </p:ext>
            </p:extLst>
          </p:nvPr>
        </p:nvGraphicFramePr>
        <p:xfrm>
          <a:off x="217169" y="959821"/>
          <a:ext cx="11578764" cy="5734349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789382">
                  <a:extLst>
                    <a:ext uri="{9D8B030D-6E8A-4147-A177-3AD203B41FA5}">
                      <a16:colId xmlns:a16="http://schemas.microsoft.com/office/drawing/2014/main" val="744820328"/>
                    </a:ext>
                  </a:extLst>
                </a:gridCol>
                <a:gridCol w="5789382">
                  <a:extLst>
                    <a:ext uri="{9D8B030D-6E8A-4147-A177-3AD203B41FA5}">
                      <a16:colId xmlns:a16="http://schemas.microsoft.com/office/drawing/2014/main" val="433621791"/>
                    </a:ext>
                  </a:extLst>
                </a:gridCol>
              </a:tblGrid>
              <a:tr h="571799">
                <a:tc>
                  <a:txBody>
                    <a:bodyPr/>
                    <a:lstStyle/>
                    <a:p>
                      <a:r>
                        <a:rPr lang="en-GB" sz="2800" dirty="0" err="1" smtClean="0"/>
                        <a:t>Manteision</a:t>
                      </a:r>
                      <a:endParaRPr lang="en-GB" sz="2800" dirty="0" smtClean="0"/>
                    </a:p>
                    <a:p>
                      <a:endParaRPr lang="en-GB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800" dirty="0" err="1" smtClean="0"/>
                        <a:t>Anfanteision</a:t>
                      </a:r>
                      <a:endParaRPr lang="en-GB" sz="28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31297191"/>
                  </a:ext>
                </a:extLst>
              </a:tr>
              <a:tr h="587213">
                <a:tc>
                  <a:txBody>
                    <a:bodyPr/>
                    <a:lstStyle/>
                    <a:p>
                      <a:r>
                        <a:rPr lang="pl-PL" sz="2600" dirty="0" smtClean="0">
                          <a:latin typeface="+mn-lt"/>
                        </a:rPr>
                        <a:t>Defnyddiol i wneud asesiadau o blant a dargedir rydych yn pryderu am</a:t>
                      </a:r>
                      <a:r>
                        <a:rPr lang="en-GB" sz="2600" dirty="0" err="1" smtClean="0">
                          <a:latin typeface="+mn-lt"/>
                        </a:rPr>
                        <a:t>danynt</a:t>
                      </a:r>
                      <a:endParaRPr lang="pl-PL" sz="2600" dirty="0" smtClean="0">
                        <a:latin typeface="+mn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600" dirty="0" err="1" smtClean="0">
                          <a:latin typeface="+mn-lt"/>
                        </a:rPr>
                        <a:t>Nid</a:t>
                      </a:r>
                      <a:r>
                        <a:rPr lang="en-GB" sz="2600" dirty="0" smtClean="0">
                          <a:latin typeface="+mn-lt"/>
                        </a:rPr>
                        <a:t> </a:t>
                      </a:r>
                      <a:r>
                        <a:rPr lang="en-GB" sz="2600" dirty="0" err="1" smtClean="0">
                          <a:latin typeface="+mn-lt"/>
                        </a:rPr>
                        <a:t>yw</a:t>
                      </a:r>
                      <a:r>
                        <a:rPr lang="en-GB" sz="2600" dirty="0" smtClean="0">
                          <a:latin typeface="+mn-lt"/>
                        </a:rPr>
                        <a:t> </a:t>
                      </a:r>
                      <a:r>
                        <a:rPr lang="en-GB" sz="2600" dirty="0" err="1" smtClean="0">
                          <a:latin typeface="+mn-lt"/>
                        </a:rPr>
                        <a:t>arsylwi</a:t>
                      </a:r>
                      <a:r>
                        <a:rPr lang="en-GB" sz="2600" dirty="0" smtClean="0">
                          <a:latin typeface="+mn-lt"/>
                        </a:rPr>
                        <a:t> </a:t>
                      </a:r>
                      <a:r>
                        <a:rPr lang="en-GB" sz="2600" dirty="0" err="1" smtClean="0">
                          <a:latin typeface="+mn-lt"/>
                        </a:rPr>
                        <a:t>unwaith</a:t>
                      </a:r>
                      <a:r>
                        <a:rPr lang="en-GB" sz="2600" dirty="0" smtClean="0">
                          <a:latin typeface="+mn-lt"/>
                        </a:rPr>
                        <a:t> yn </a:t>
                      </a:r>
                      <a:r>
                        <a:rPr lang="en-GB" sz="2600" dirty="0" err="1" smtClean="0">
                          <a:latin typeface="+mn-lt"/>
                        </a:rPr>
                        <a:t>unig</a:t>
                      </a:r>
                      <a:r>
                        <a:rPr lang="en-GB" sz="2600" dirty="0" smtClean="0">
                          <a:latin typeface="+mn-lt"/>
                        </a:rPr>
                        <a:t> yn </a:t>
                      </a:r>
                      <a:r>
                        <a:rPr lang="en-GB" sz="2600" dirty="0" err="1" smtClean="0">
                          <a:latin typeface="+mn-lt"/>
                        </a:rPr>
                        <a:t>ddigon</a:t>
                      </a:r>
                      <a:r>
                        <a:rPr lang="en-GB" sz="2600" dirty="0" smtClean="0">
                          <a:latin typeface="+mn-lt"/>
                        </a:rPr>
                        <a:t> </a:t>
                      </a:r>
                      <a:r>
                        <a:rPr lang="en-GB" sz="2600" dirty="0" err="1" smtClean="0">
                          <a:latin typeface="+mn-lt"/>
                        </a:rPr>
                        <a:t>wrth</a:t>
                      </a:r>
                      <a:r>
                        <a:rPr lang="en-GB" sz="2600" dirty="0" smtClean="0">
                          <a:latin typeface="+mn-lt"/>
                        </a:rPr>
                        <a:t> i </a:t>
                      </a:r>
                      <a:r>
                        <a:rPr lang="en-GB" sz="2600" dirty="0" err="1" smtClean="0">
                          <a:latin typeface="+mn-lt"/>
                        </a:rPr>
                        <a:t>blant</a:t>
                      </a:r>
                      <a:r>
                        <a:rPr lang="en-GB" sz="2600" dirty="0" smtClean="0">
                          <a:latin typeface="+mn-lt"/>
                        </a:rPr>
                        <a:t> </a:t>
                      </a:r>
                      <a:r>
                        <a:rPr lang="en-GB" sz="2600" dirty="0" err="1" smtClean="0">
                          <a:latin typeface="+mn-lt"/>
                        </a:rPr>
                        <a:t>newid</a:t>
                      </a:r>
                      <a:r>
                        <a:rPr lang="en-GB" sz="2600" dirty="0" smtClean="0">
                          <a:latin typeface="+mn-lt"/>
                        </a:rPr>
                        <a:t> dros </a:t>
                      </a:r>
                      <a:r>
                        <a:rPr lang="en-GB" sz="2600" dirty="0" err="1" smtClean="0">
                          <a:latin typeface="+mn-lt"/>
                        </a:rPr>
                        <a:t>amser</a:t>
                      </a:r>
                      <a:r>
                        <a:rPr lang="en-GB" sz="2600" dirty="0" smtClean="0">
                          <a:latin typeface="+mn-lt"/>
                        </a:rPr>
                        <a:t>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18839304"/>
                  </a:ext>
                </a:extLst>
              </a:tr>
              <a:tr h="3021629">
                <a:tc>
                  <a:txBody>
                    <a:bodyPr/>
                    <a:lstStyle/>
                    <a:p>
                      <a:r>
                        <a:rPr lang="en-US" sz="2600" dirty="0" smtClean="0">
                          <a:latin typeface="+mn-lt"/>
                        </a:rPr>
                        <a:t>Mae </a:t>
                      </a:r>
                      <a:r>
                        <a:rPr lang="en-US" sz="2600" dirty="0" err="1" smtClean="0">
                          <a:latin typeface="+mn-lt"/>
                        </a:rPr>
                        <a:t>arsylwi</a:t>
                      </a:r>
                      <a:r>
                        <a:rPr lang="en-US" sz="2600" dirty="0" smtClean="0">
                          <a:latin typeface="+mn-lt"/>
                        </a:rPr>
                        <a:t> ac </a:t>
                      </a:r>
                      <a:r>
                        <a:rPr lang="en-US" sz="2600" dirty="0" err="1" smtClean="0">
                          <a:latin typeface="+mn-lt"/>
                        </a:rPr>
                        <a:t>asesu</a:t>
                      </a:r>
                      <a:r>
                        <a:rPr lang="en-US" sz="2600" dirty="0" smtClean="0">
                          <a:latin typeface="+mn-lt"/>
                        </a:rPr>
                        <a:t> yn </a:t>
                      </a:r>
                      <a:r>
                        <a:rPr lang="en-US" sz="2600" dirty="0" err="1" smtClean="0">
                          <a:latin typeface="+mn-lt"/>
                        </a:rPr>
                        <a:t>rhan</a:t>
                      </a:r>
                      <a:r>
                        <a:rPr lang="en-US" sz="2600" dirty="0" smtClean="0">
                          <a:latin typeface="+mn-lt"/>
                        </a:rPr>
                        <a:t> </a:t>
                      </a:r>
                      <a:r>
                        <a:rPr lang="en-US" sz="2600" dirty="0" err="1" smtClean="0">
                          <a:latin typeface="+mn-lt"/>
                        </a:rPr>
                        <a:t>allweddol</a:t>
                      </a:r>
                      <a:r>
                        <a:rPr lang="en-US" sz="2600" dirty="0" smtClean="0">
                          <a:latin typeface="+mn-lt"/>
                        </a:rPr>
                        <a:t> o</a:t>
                      </a:r>
                      <a:r>
                        <a:rPr lang="en-US" sz="2600" baseline="0" dirty="0" smtClean="0">
                          <a:latin typeface="+mn-lt"/>
                        </a:rPr>
                        <a:t> </a:t>
                      </a:r>
                      <a:r>
                        <a:rPr lang="en-US" sz="2600" dirty="0" err="1" smtClean="0">
                          <a:latin typeface="+mn-lt"/>
                        </a:rPr>
                        <a:t>raddfeydd</a:t>
                      </a:r>
                      <a:r>
                        <a:rPr lang="en-US" sz="2600" dirty="0" smtClean="0">
                          <a:latin typeface="+mn-lt"/>
                        </a:rPr>
                        <a:t> Leuven. </a:t>
                      </a:r>
                      <a:r>
                        <a:rPr lang="en-US" sz="2600" dirty="0" err="1" smtClean="0">
                          <a:latin typeface="+mn-lt"/>
                        </a:rPr>
                        <a:t>Bydd</a:t>
                      </a:r>
                      <a:r>
                        <a:rPr lang="en-US" sz="2600" dirty="0" smtClean="0">
                          <a:latin typeface="+mn-lt"/>
                        </a:rPr>
                        <a:t> </a:t>
                      </a:r>
                      <a:r>
                        <a:rPr lang="en-US" sz="2600" dirty="0" err="1" smtClean="0">
                          <a:latin typeface="+mn-lt"/>
                        </a:rPr>
                        <a:t>eu</a:t>
                      </a:r>
                      <a:r>
                        <a:rPr lang="en-US" sz="2600" dirty="0" smtClean="0">
                          <a:latin typeface="+mn-lt"/>
                        </a:rPr>
                        <a:t> </a:t>
                      </a:r>
                      <a:r>
                        <a:rPr lang="en-US" sz="2600" dirty="0" err="1" smtClean="0">
                          <a:latin typeface="+mn-lt"/>
                        </a:rPr>
                        <a:t>gwneud</a:t>
                      </a:r>
                      <a:r>
                        <a:rPr lang="en-US" sz="2600" dirty="0" smtClean="0">
                          <a:latin typeface="+mn-lt"/>
                        </a:rPr>
                        <a:t> yn </a:t>
                      </a:r>
                      <a:r>
                        <a:rPr lang="en-US" sz="2600" dirty="0" err="1" smtClean="0">
                          <a:latin typeface="+mn-lt"/>
                        </a:rPr>
                        <a:t>rhan</a:t>
                      </a:r>
                      <a:r>
                        <a:rPr lang="en-US" sz="2600" dirty="0" smtClean="0">
                          <a:latin typeface="+mn-lt"/>
                        </a:rPr>
                        <a:t> </a:t>
                      </a:r>
                      <a:r>
                        <a:rPr lang="en-US" sz="2600" dirty="0" err="1" smtClean="0">
                          <a:latin typeface="+mn-lt"/>
                        </a:rPr>
                        <a:t>o'ch</a:t>
                      </a:r>
                      <a:r>
                        <a:rPr lang="en-US" sz="2600" dirty="0" smtClean="0">
                          <a:latin typeface="+mn-lt"/>
                        </a:rPr>
                        <a:t> </a:t>
                      </a:r>
                      <a:r>
                        <a:rPr lang="en-US" sz="2600" dirty="0" err="1" smtClean="0">
                          <a:latin typeface="+mn-lt"/>
                        </a:rPr>
                        <a:t>ymarfer</a:t>
                      </a:r>
                      <a:r>
                        <a:rPr lang="en-US" sz="2600" dirty="0" smtClean="0">
                          <a:latin typeface="+mn-lt"/>
                        </a:rPr>
                        <a:t> </a:t>
                      </a:r>
                      <a:r>
                        <a:rPr lang="en-US" sz="2600" dirty="0" err="1" smtClean="0">
                          <a:latin typeface="+mn-lt"/>
                        </a:rPr>
                        <a:t>adfyfyriol</a:t>
                      </a:r>
                      <a:r>
                        <a:rPr lang="en-US" sz="2600" dirty="0" smtClean="0">
                          <a:latin typeface="+mn-lt"/>
                        </a:rPr>
                        <a:t> </a:t>
                      </a:r>
                      <a:r>
                        <a:rPr lang="en-US" sz="2600" dirty="0" smtClean="0">
                          <a:latin typeface="+mn-lt"/>
                        </a:rPr>
                        <a:t>yn </a:t>
                      </a:r>
                      <a:r>
                        <a:rPr lang="en-US" sz="2600" dirty="0" err="1" smtClean="0">
                          <a:latin typeface="+mn-lt"/>
                        </a:rPr>
                        <a:t>rhoi</a:t>
                      </a:r>
                      <a:r>
                        <a:rPr lang="en-US" sz="2600" dirty="0" smtClean="0">
                          <a:latin typeface="+mn-lt"/>
                        </a:rPr>
                        <a:t> </a:t>
                      </a:r>
                      <a:r>
                        <a:rPr lang="en-US" sz="2600" dirty="0" err="1" smtClean="0">
                          <a:latin typeface="+mn-lt"/>
                        </a:rPr>
                        <a:t>dealltwriaeth</a:t>
                      </a:r>
                      <a:r>
                        <a:rPr lang="en-US" sz="2600" dirty="0" smtClean="0">
                          <a:latin typeface="+mn-lt"/>
                        </a:rPr>
                        <a:t> </a:t>
                      </a:r>
                      <a:r>
                        <a:rPr lang="en-US" sz="2600" dirty="0" err="1" smtClean="0">
                          <a:latin typeface="+mn-lt"/>
                        </a:rPr>
                        <a:t>llawer</a:t>
                      </a:r>
                      <a:r>
                        <a:rPr lang="en-US" sz="2600" dirty="0" smtClean="0">
                          <a:latin typeface="+mn-lt"/>
                        </a:rPr>
                        <a:t> </a:t>
                      </a:r>
                      <a:r>
                        <a:rPr lang="en-US" sz="2600" dirty="0" err="1" smtClean="0">
                          <a:latin typeface="+mn-lt"/>
                        </a:rPr>
                        <a:t>dyfnach</a:t>
                      </a:r>
                      <a:r>
                        <a:rPr lang="en-US" sz="2600" dirty="0" smtClean="0">
                          <a:latin typeface="+mn-lt"/>
                        </a:rPr>
                        <a:t> i chi </a:t>
                      </a:r>
                      <a:r>
                        <a:rPr lang="en-US" sz="2600" dirty="0" err="1" smtClean="0">
                          <a:latin typeface="+mn-lt"/>
                        </a:rPr>
                        <a:t>o'r</a:t>
                      </a:r>
                      <a:r>
                        <a:rPr lang="en-US" sz="2600" dirty="0" smtClean="0">
                          <a:latin typeface="+mn-lt"/>
                        </a:rPr>
                        <a:t> plant </a:t>
                      </a:r>
                      <a:r>
                        <a:rPr lang="en-US" sz="2600" dirty="0" err="1" smtClean="0">
                          <a:latin typeface="+mn-lt"/>
                        </a:rPr>
                        <a:t>rydych</a:t>
                      </a:r>
                      <a:r>
                        <a:rPr lang="en-US" sz="2600" dirty="0" smtClean="0">
                          <a:latin typeface="+mn-lt"/>
                        </a:rPr>
                        <a:t> yn </a:t>
                      </a:r>
                      <a:r>
                        <a:rPr lang="en-US" sz="2600" dirty="0" err="1" smtClean="0">
                          <a:latin typeface="+mn-lt"/>
                        </a:rPr>
                        <a:t>gofalu</a:t>
                      </a:r>
                      <a:r>
                        <a:rPr lang="en-US" sz="2600" dirty="0" smtClean="0">
                          <a:latin typeface="+mn-lt"/>
                        </a:rPr>
                        <a:t> </a:t>
                      </a:r>
                      <a:r>
                        <a:rPr lang="en-US" sz="2600" dirty="0" err="1" smtClean="0">
                          <a:latin typeface="+mn-lt"/>
                        </a:rPr>
                        <a:t>amdanynt</a:t>
                      </a:r>
                      <a:r>
                        <a:rPr lang="en-US" sz="2600" dirty="0" smtClean="0">
                          <a:latin typeface="+mn-lt"/>
                        </a:rPr>
                        <a:t>.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600" b="0" i="0" u="none" strike="noStrike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“If we’ve got well-being, we’ve got the lot,” </a:t>
                      </a:r>
                      <a:r>
                        <a:rPr lang="en-US" sz="2600" b="0" i="0" u="none" strike="noStrike" kern="1200" dirty="0" err="1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dywed</a:t>
                      </a:r>
                      <a:r>
                        <a:rPr lang="en-US" sz="2600" b="0" i="0" u="none" strike="noStrike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US" sz="2600" b="0" i="0" u="none" strike="noStrike" kern="1200" dirty="0" err="1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Laevers</a:t>
                      </a:r>
                      <a:r>
                        <a:rPr lang="en-US" sz="2600" b="0" i="0" u="none" strike="noStrike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. </a:t>
                      </a:r>
                      <a:r>
                        <a:rPr lang="en-US" sz="2600" b="0" i="0" u="none" strike="noStrike" kern="1200" dirty="0" err="1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Ond</a:t>
                      </a:r>
                      <a:r>
                        <a:rPr lang="en-US" sz="2600" b="0" i="0" u="none" strike="noStrike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...gall </a:t>
                      </a:r>
                      <a:r>
                        <a:rPr lang="en-US" sz="2600" b="0" i="0" u="none" strike="noStrike" kern="1200" dirty="0" err="1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plentyn</a:t>
                      </a:r>
                      <a:r>
                        <a:rPr lang="en-US" sz="2600" b="0" i="0" u="none" strike="noStrike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US" sz="2600" b="0" i="0" u="none" strike="noStrike" kern="1200" dirty="0" err="1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fod</a:t>
                      </a:r>
                      <a:r>
                        <a:rPr lang="en-US" sz="2600" b="0" i="0" u="none" strike="noStrike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yn </a:t>
                      </a:r>
                      <a:r>
                        <a:rPr lang="en-US" sz="2600" b="0" i="0" u="none" strike="noStrike" kern="1200" dirty="0" err="1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hapus</a:t>
                      </a:r>
                      <a:r>
                        <a:rPr lang="en-US" sz="2600" b="0" i="0" u="none" strike="noStrike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i </a:t>
                      </a:r>
                      <a:r>
                        <a:rPr lang="en-US" sz="2600" b="0" i="0" u="none" strike="noStrike" kern="1200" dirty="0" err="1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fynd</a:t>
                      </a:r>
                      <a:r>
                        <a:rPr lang="en-US" sz="2600" b="0" i="0" u="none" strike="noStrike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US" sz="2600" b="0" i="0" u="none" strike="noStrike" kern="1200" dirty="0" err="1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ymlaen</a:t>
                      </a:r>
                      <a:r>
                        <a:rPr lang="en-US" sz="2600" b="0" i="0" u="none" strike="noStrike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â </a:t>
                      </a:r>
                      <a:r>
                        <a:rPr lang="en-US" sz="2600" b="0" i="0" u="none" strike="noStrike" kern="1200" dirty="0" err="1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thasgau</a:t>
                      </a:r>
                      <a:r>
                        <a:rPr lang="en-US" sz="2600" b="0" i="0" u="none" strike="noStrike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, a </a:t>
                      </a:r>
                      <a:r>
                        <a:rPr lang="en-US" sz="2600" b="0" i="0" u="none" strike="noStrike" kern="1200" dirty="0" err="1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pheidio</a:t>
                      </a:r>
                      <a:r>
                        <a:rPr lang="en-US" sz="2600" b="0" i="0" u="none" strike="noStrike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US" sz="2600" b="0" i="0" u="none" strike="noStrike" kern="1200" dirty="0" err="1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byth</a:t>
                      </a:r>
                      <a:r>
                        <a:rPr lang="en-US" sz="2600" b="0" i="0" u="none" strike="noStrike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â </a:t>
                      </a:r>
                      <a:r>
                        <a:rPr lang="en-US" sz="2600" b="0" i="0" u="none" strike="noStrike" kern="1200" dirty="0" err="1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pheri</a:t>
                      </a:r>
                      <a:r>
                        <a:rPr lang="en-US" sz="2600" b="0" i="0" u="none" strike="noStrike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US" sz="2600" b="0" i="0" u="none" strike="noStrike" kern="1200" dirty="0" err="1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unrhyw</a:t>
                      </a:r>
                      <a:r>
                        <a:rPr lang="en-US" sz="2600" b="0" i="0" u="none" strike="noStrike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US" sz="2600" b="0" i="0" u="none" strike="noStrike" kern="1200" dirty="0" err="1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broblemau</a:t>
                      </a:r>
                      <a:r>
                        <a:rPr lang="en-US" sz="2600" b="0" i="0" u="none" strike="noStrike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, </a:t>
                      </a:r>
                      <a:r>
                        <a:rPr lang="en-US" sz="2600" b="0" i="0" u="none" strike="noStrike" kern="1200" dirty="0" err="1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ond</a:t>
                      </a:r>
                      <a:r>
                        <a:rPr lang="en-US" sz="2600" b="0" i="0" u="none" strike="noStrike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US" sz="2600" b="0" i="0" u="none" strike="noStrike" kern="1200" dirty="0" err="1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nid</a:t>
                      </a:r>
                      <a:r>
                        <a:rPr lang="en-US" sz="2600" b="0" i="0" u="none" strike="noStrike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US" sz="2600" b="0" i="0" u="none" strike="noStrike" kern="1200" dirty="0" err="1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yw'n</a:t>
                      </a:r>
                      <a:r>
                        <a:rPr lang="en-US" sz="2600" b="0" i="0" u="none" strike="noStrike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US" sz="2600" b="0" i="0" u="none" strike="noStrike" kern="1200" dirty="0" err="1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golygu</a:t>
                      </a:r>
                      <a:r>
                        <a:rPr lang="en-US" sz="2600" b="0" i="0" u="none" strike="noStrike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US" sz="2600" b="0" i="0" u="none" strike="noStrike" kern="1200" dirty="0" err="1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eu</a:t>
                      </a:r>
                      <a:r>
                        <a:rPr lang="en-US" sz="2600" b="0" i="0" u="none" strike="noStrike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bod yn </a:t>
                      </a:r>
                      <a:r>
                        <a:rPr lang="en-US" sz="2600" b="0" i="0" u="none" strike="noStrike" kern="1200" dirty="0" err="1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cael</a:t>
                      </a:r>
                      <a:r>
                        <a:rPr lang="en-US" sz="2600" b="0" i="0" u="none" strike="noStrike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US" sz="2600" b="0" i="0" u="none" strike="noStrike" kern="1200" dirty="0" err="1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eu</a:t>
                      </a:r>
                      <a:r>
                        <a:rPr lang="en-US" sz="2600" b="0" i="0" u="none" strike="noStrike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US" sz="2600" b="0" i="0" u="none" strike="noStrike" kern="1200" dirty="0" err="1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herio</a:t>
                      </a:r>
                      <a:r>
                        <a:rPr lang="en-US" sz="2600" b="0" i="0" u="none" strike="noStrike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a </a:t>
                      </a:r>
                      <a:r>
                        <a:rPr lang="en-US" sz="2600" b="0" i="0" u="none" strike="noStrike" kern="1200" dirty="0" err="1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dod</a:t>
                      </a:r>
                      <a:r>
                        <a:rPr lang="en-US" sz="2600" b="0" i="0" u="none" strike="noStrike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o </a:t>
                      </a:r>
                      <a:r>
                        <a:rPr lang="en-US" sz="2600" b="0" i="0" u="none" strike="noStrike" kern="1200" dirty="0" err="1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hyd</a:t>
                      </a:r>
                      <a:r>
                        <a:rPr lang="en-US" sz="2600" b="0" i="0" u="none" strike="noStrike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i </a:t>
                      </a:r>
                      <a:r>
                        <a:rPr lang="en-US" sz="2600" b="0" i="0" u="none" strike="noStrike" kern="1200" dirty="0" err="1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gyfleoedd</a:t>
                      </a:r>
                      <a:r>
                        <a:rPr lang="en-US" sz="2600" b="0" i="0" u="none" strike="noStrike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US" sz="2600" b="0" i="0" u="none" strike="noStrike" kern="1200" dirty="0" err="1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ar</a:t>
                      </a:r>
                      <a:r>
                        <a:rPr lang="en-US" sz="2600" b="0" i="0" u="none" strike="noStrike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US" sz="2600" b="0" i="0" u="none" strike="noStrike" kern="1200" dirty="0" err="1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gyfer</a:t>
                      </a:r>
                      <a:r>
                        <a:rPr lang="en-US" sz="2600" b="0" i="0" u="none" strike="noStrike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US" sz="2600" b="0" i="0" u="none" strike="noStrike" kern="1200" dirty="0" err="1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dysgu</a:t>
                      </a:r>
                      <a:r>
                        <a:rPr lang="en-US" sz="2600" b="0" i="0" u="none" strike="noStrike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â </a:t>
                      </a:r>
                      <a:r>
                        <a:rPr lang="en-US" sz="2600" b="0" i="0" u="none" strike="noStrike" kern="1200" dirty="0" err="1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ffocws</a:t>
                      </a:r>
                      <a:r>
                        <a:rPr lang="en-US" sz="2600" b="0" i="0" u="none" strike="noStrike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87761639"/>
                  </a:ext>
                </a:extLst>
              </a:tr>
              <a:tr h="587213">
                <a:tc>
                  <a:txBody>
                    <a:bodyPr/>
                    <a:lstStyle/>
                    <a:p>
                      <a:r>
                        <a:rPr lang="en-GB" sz="2600" dirty="0" smtClean="0">
                          <a:latin typeface="+mn-lt"/>
                        </a:rPr>
                        <a:t>Gall </a:t>
                      </a:r>
                      <a:r>
                        <a:rPr lang="en-GB" sz="2600" dirty="0" err="1" smtClean="0">
                          <a:latin typeface="+mn-lt"/>
                        </a:rPr>
                        <a:t>newid</a:t>
                      </a:r>
                      <a:r>
                        <a:rPr lang="en-GB" sz="2600" dirty="0" smtClean="0">
                          <a:latin typeface="+mn-lt"/>
                        </a:rPr>
                        <a:t> yr </a:t>
                      </a:r>
                      <a:r>
                        <a:rPr lang="en-GB" sz="2600" dirty="0" err="1" smtClean="0">
                          <a:latin typeface="+mn-lt"/>
                        </a:rPr>
                        <a:t>amgylchedd</a:t>
                      </a:r>
                      <a:r>
                        <a:rPr lang="en-GB" sz="2600" dirty="0" smtClean="0">
                          <a:latin typeface="+mn-lt"/>
                        </a:rPr>
                        <a:t> </a:t>
                      </a:r>
                      <a:r>
                        <a:rPr lang="en-GB" sz="2600" dirty="0" err="1" smtClean="0">
                          <a:latin typeface="+mn-lt"/>
                        </a:rPr>
                        <a:t>dysgu</a:t>
                      </a:r>
                      <a:r>
                        <a:rPr lang="en-GB" sz="2600" dirty="0" smtClean="0">
                          <a:latin typeface="+mn-lt"/>
                        </a:rPr>
                        <a:t> </a:t>
                      </a:r>
                      <a:r>
                        <a:rPr lang="en-GB" sz="2600" dirty="0" err="1" smtClean="0">
                          <a:latin typeface="+mn-lt"/>
                        </a:rPr>
                        <a:t>mewn</a:t>
                      </a:r>
                      <a:r>
                        <a:rPr lang="en-GB" sz="2600" dirty="0" smtClean="0">
                          <a:latin typeface="+mn-lt"/>
                        </a:rPr>
                        <a:t> </a:t>
                      </a:r>
                      <a:r>
                        <a:rPr lang="en-GB" sz="2600" dirty="0" err="1" smtClean="0">
                          <a:latin typeface="+mn-lt"/>
                        </a:rPr>
                        <a:t>ymateb</a:t>
                      </a:r>
                      <a:r>
                        <a:rPr lang="en-GB" sz="2600" dirty="0" smtClean="0">
                          <a:latin typeface="+mn-lt"/>
                        </a:rPr>
                        <a:t> </a:t>
                      </a:r>
                      <a:r>
                        <a:rPr lang="en-GB" sz="2600" dirty="0" err="1" smtClean="0">
                          <a:latin typeface="+mn-lt"/>
                        </a:rPr>
                        <a:t>i'ch</a:t>
                      </a:r>
                      <a:r>
                        <a:rPr lang="en-GB" sz="2600" dirty="0" smtClean="0">
                          <a:latin typeface="+mn-lt"/>
                        </a:rPr>
                        <a:t> </a:t>
                      </a:r>
                      <a:r>
                        <a:rPr lang="en-GB" sz="2600" dirty="0" err="1" smtClean="0">
                          <a:latin typeface="+mn-lt"/>
                        </a:rPr>
                        <a:t>canfyddiadau</a:t>
                      </a:r>
                      <a:r>
                        <a:rPr lang="en-GB" sz="2600" dirty="0" smtClean="0">
                          <a:latin typeface="+mn-lt"/>
                        </a:rPr>
                        <a:t>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600" dirty="0" err="1" smtClean="0">
                          <a:latin typeface="+mn-lt"/>
                        </a:rPr>
                        <a:t>Perygl</a:t>
                      </a:r>
                      <a:r>
                        <a:rPr lang="en-GB" sz="2600" dirty="0" smtClean="0">
                          <a:latin typeface="+mn-lt"/>
                        </a:rPr>
                        <a:t> o </a:t>
                      </a:r>
                      <a:r>
                        <a:rPr lang="en-GB" sz="2600" dirty="0" err="1" smtClean="0">
                          <a:latin typeface="+mn-lt"/>
                        </a:rPr>
                        <a:t>ddod</a:t>
                      </a:r>
                      <a:r>
                        <a:rPr lang="en-GB" sz="2600" dirty="0" smtClean="0">
                          <a:latin typeface="+mn-lt"/>
                        </a:rPr>
                        <a:t> yn '</a:t>
                      </a:r>
                      <a:r>
                        <a:rPr lang="en-GB" sz="2600" dirty="0" err="1" smtClean="0">
                          <a:latin typeface="+mn-lt"/>
                        </a:rPr>
                        <a:t>rhestr</a:t>
                      </a:r>
                      <a:r>
                        <a:rPr lang="en-GB" sz="2600" dirty="0" smtClean="0">
                          <a:latin typeface="+mn-lt"/>
                        </a:rPr>
                        <a:t> </a:t>
                      </a:r>
                      <a:r>
                        <a:rPr lang="en-GB" sz="2600" dirty="0" err="1" smtClean="0">
                          <a:latin typeface="+mn-lt"/>
                        </a:rPr>
                        <a:t>wirio</a:t>
                      </a:r>
                      <a:r>
                        <a:rPr lang="en-GB" sz="2600" dirty="0" smtClean="0">
                          <a:latin typeface="+mn-lt"/>
                        </a:rPr>
                        <a:t>' </a:t>
                      </a:r>
                      <a:r>
                        <a:rPr lang="en-GB" sz="2600" dirty="0" err="1" smtClean="0">
                          <a:latin typeface="+mn-lt"/>
                        </a:rPr>
                        <a:t>arall</a:t>
                      </a:r>
                      <a:r>
                        <a:rPr lang="en-GB" sz="2600" dirty="0" smtClean="0">
                          <a:latin typeface="+mn-lt"/>
                        </a:rPr>
                        <a:t> yn </a:t>
                      </a:r>
                      <a:r>
                        <a:rPr lang="en-GB" sz="2600" dirty="0" err="1" smtClean="0">
                          <a:latin typeface="+mn-lt"/>
                        </a:rPr>
                        <a:t>eich</a:t>
                      </a:r>
                      <a:r>
                        <a:rPr lang="en-GB" sz="2600" dirty="0" smtClean="0">
                          <a:latin typeface="+mn-lt"/>
                        </a:rPr>
                        <a:t> </a:t>
                      </a:r>
                      <a:r>
                        <a:rPr lang="en-GB" sz="2600" dirty="0" err="1" smtClean="0">
                          <a:latin typeface="+mn-lt"/>
                        </a:rPr>
                        <a:t>arsylwadau</a:t>
                      </a:r>
                      <a:r>
                        <a:rPr lang="en-GB" sz="2600" dirty="0" smtClean="0">
                          <a:latin typeface="+mn-lt"/>
                        </a:rPr>
                        <a:t>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58717863"/>
                  </a:ext>
                </a:extLst>
              </a:tr>
            </a:tbl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068E7E84-E1B0-484E-83A7-5359CC6D4F58}"/>
              </a:ext>
            </a:extLst>
          </p:cNvPr>
          <p:cNvSpPr txBox="1"/>
          <p:nvPr/>
        </p:nvSpPr>
        <p:spPr>
          <a:xfrm>
            <a:off x="872358" y="128824"/>
            <a:ext cx="1082179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800" b="1" dirty="0" err="1"/>
              <a:t>Gwerthusiad</a:t>
            </a:r>
            <a:r>
              <a:rPr lang="en-GB" sz="4800" b="1" dirty="0"/>
              <a:t> </a:t>
            </a:r>
            <a:r>
              <a:rPr lang="en-GB" sz="4800" b="1" dirty="0" err="1"/>
              <a:t>o'r</a:t>
            </a:r>
            <a:r>
              <a:rPr lang="en-GB" sz="4800" b="1" dirty="0"/>
              <a:t> </a:t>
            </a:r>
            <a:r>
              <a:rPr lang="en-GB" sz="4800" b="1" dirty="0" err="1"/>
              <a:t>raddfa</a:t>
            </a:r>
            <a:r>
              <a:rPr lang="en-GB" sz="4800" b="1" dirty="0"/>
              <a:t> Leuven</a:t>
            </a:r>
            <a:endParaRPr lang="en-GB" sz="4800" b="1" dirty="0">
              <a:solidFill>
                <a:srgbClr val="FF0000"/>
              </a:solidFill>
            </a:endParaRPr>
          </a:p>
        </p:txBody>
      </p:sp>
      <p:pic>
        <p:nvPicPr>
          <p:cNvPr id="3" name="Recorded Sound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0733314" y="309465"/>
            <a:ext cx="650356" cy="6503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274481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34408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8226B16D-1EE8-4346-9DCC-DC19DED0B20C}"/>
              </a:ext>
            </a:extLst>
          </p:cNvPr>
          <p:cNvSpPr txBox="1"/>
          <p:nvPr/>
        </p:nvSpPr>
        <p:spPr>
          <a:xfrm>
            <a:off x="294685" y="341209"/>
            <a:ext cx="5314536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cy-GB" sz="6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Tasg Gyfeiriol 6 </a:t>
            </a:r>
            <a:endParaRPr kumimoji="0" lang="en-GB" sz="60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6000" b="1" i="0" u="none" strike="noStrike" kern="1200" cap="none" spc="0" normalizeH="0" baseline="0" noProof="0" dirty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Calibri Light" panose="020F0302020204030204"/>
                <a:ea typeface="+mn-ea"/>
                <a:cs typeface="+mn-cs"/>
              </a:rPr>
              <a:t>Directed Task 6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2BE413D-EC88-4E05-A535-364E498EE610}"/>
              </a:ext>
            </a:extLst>
          </p:cNvPr>
          <p:cNvSpPr txBox="1"/>
          <p:nvPr/>
        </p:nvSpPr>
        <p:spPr>
          <a:xfrm>
            <a:off x="394432" y="2279018"/>
            <a:ext cx="6049673" cy="337592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y-GB" sz="2400" dirty="0">
                <a:solidFill>
                  <a:prstClr val="white"/>
                </a:solidFill>
                <a:latin typeface="Calibri" panose="020F0502020204030204"/>
              </a:rPr>
              <a:t>Y</a:t>
            </a:r>
            <a:r>
              <a:rPr kumimoji="0" lang="cy-GB" sz="2400" b="0" i="0" u="none" strike="noStrike" kern="1200" cap="none" spc="0" normalizeH="0" baseline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sgrifennwch </a:t>
            </a:r>
            <a:r>
              <a:rPr lang="cy-GB" sz="2400" dirty="0">
                <a:solidFill>
                  <a:prstClr val="white"/>
                </a:solidFill>
                <a:latin typeface="Calibri" panose="020F0502020204030204"/>
              </a:rPr>
              <a:t>G</a:t>
            </a:r>
            <a:r>
              <a:rPr kumimoji="0" lang="cy-GB" sz="2400" b="0" i="0" u="none" strike="noStrike" kern="1200" cap="none" spc="0" normalizeH="0" baseline="0" noProof="0" dirty="0" err="1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westiwn</a:t>
            </a:r>
            <a:r>
              <a:rPr kumimoji="0" lang="cy-GB" sz="2400" b="0" i="0" u="none" strike="noStrike" kern="1200" cap="none" spc="0" normalizeH="0" baseline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</a:t>
            </a:r>
            <a:r>
              <a:rPr kumimoji="0" lang="cy-GB" sz="2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Ymchwil eich hun wedi ei seilio ar eich profiad o arsylwi ynghyd ag agwedd yr hoffech ei datblygu o fewn eich addysgu yn y dyfodol </a:t>
            </a:r>
            <a:endParaRPr kumimoji="0" lang="en-GB" sz="24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y-GB" sz="24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 </a:t>
            </a:r>
            <a:endParaRPr kumimoji="0" lang="en-GB" sz="24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endParaRPr kumimoji="0" lang="en-US" sz="2400" b="0" i="0" u="none" strike="noStrike" kern="1200" cap="none" spc="0" normalizeH="0" baseline="0" noProof="0" dirty="0">
              <a:ln>
                <a:noFill/>
              </a:ln>
              <a:solidFill>
                <a:srgbClr val="FFFF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0" i="0" u="none" strike="noStrike" kern="1200" cap="none" spc="0" normalizeH="0" baseline="0" noProof="0" dirty="0" smtClean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</a:t>
            </a:r>
            <a:endParaRPr kumimoji="0" lang="en-US" sz="2400" b="0" i="0" u="none" strike="noStrike" kern="1200" cap="none" spc="0" normalizeH="0" baseline="0" noProof="0" dirty="0">
              <a:ln>
                <a:noFill/>
              </a:ln>
              <a:solidFill>
                <a:srgbClr val="FFFF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CF62D2A7-8207-488C-9F46-316BA81A16C8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582780" y="-2008"/>
            <a:ext cx="5609220" cy="5840278"/>
          </a:xfrm>
          <a:custGeom>
            <a:avLst/>
            <a:gdLst>
              <a:gd name="connsiteX0" fmla="*/ 0 w 5609220"/>
              <a:gd name="connsiteY0" fmla="*/ 0 h 5840278"/>
              <a:gd name="connsiteX1" fmla="*/ 4637091 w 5609220"/>
              <a:gd name="connsiteY1" fmla="*/ 0 h 5840278"/>
              <a:gd name="connsiteX2" fmla="*/ 4822569 w 5609220"/>
              <a:gd name="connsiteY2" fmla="*/ 204077 h 5840278"/>
              <a:gd name="connsiteX3" fmla="*/ 5609220 w 5609220"/>
              <a:gd name="connsiteY3" fmla="*/ 2395363 h 5840278"/>
              <a:gd name="connsiteX4" fmla="*/ 2164305 w 5609220"/>
              <a:gd name="connsiteY4" fmla="*/ 5840278 h 5840278"/>
              <a:gd name="connsiteX5" fmla="*/ 238220 w 5609220"/>
              <a:gd name="connsiteY5" fmla="*/ 5251941 h 5840278"/>
              <a:gd name="connsiteX6" fmla="*/ 0 w 5609220"/>
              <a:gd name="connsiteY6" fmla="*/ 5073803 h 58402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609220" h="5840278">
                <a:moveTo>
                  <a:pt x="0" y="0"/>
                </a:moveTo>
                <a:lnTo>
                  <a:pt x="4637091" y="0"/>
                </a:lnTo>
                <a:lnTo>
                  <a:pt x="4822569" y="204077"/>
                </a:lnTo>
                <a:cubicBezTo>
                  <a:pt x="5314007" y="799562"/>
                  <a:pt x="5609220" y="1562987"/>
                  <a:pt x="5609220" y="2395363"/>
                </a:cubicBezTo>
                <a:cubicBezTo>
                  <a:pt x="5609220" y="4297937"/>
                  <a:pt x="4066879" y="5840278"/>
                  <a:pt x="2164305" y="5840278"/>
                </a:cubicBezTo>
                <a:cubicBezTo>
                  <a:pt x="1450840" y="5840278"/>
                  <a:pt x="788032" y="5623387"/>
                  <a:pt x="238220" y="5251941"/>
                </a:cubicBezTo>
                <a:lnTo>
                  <a:pt x="0" y="5073803"/>
                </a:ln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738CE661-3A0D-4F10-8E82-7E00EE0A9EC8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3086" r="679" b="-2"/>
          <a:stretch/>
        </p:blipFill>
        <p:spPr>
          <a:xfrm>
            <a:off x="6750141" y="-2"/>
            <a:ext cx="5441859" cy="5654940"/>
          </a:xfrm>
          <a:custGeom>
            <a:avLst/>
            <a:gdLst/>
            <a:ahLst/>
            <a:cxnLst/>
            <a:rect l="l" t="t" r="r" b="b"/>
            <a:pathLst>
              <a:path w="5441859" h="5654940">
                <a:moveTo>
                  <a:pt x="1041368" y="0"/>
                </a:moveTo>
                <a:lnTo>
                  <a:pt x="5441859" y="0"/>
                </a:lnTo>
                <a:lnTo>
                  <a:pt x="5441859" y="4820612"/>
                </a:lnTo>
                <a:lnTo>
                  <a:pt x="5285166" y="4957981"/>
                </a:lnTo>
                <a:cubicBezTo>
                  <a:pt x="4729628" y="5394557"/>
                  <a:pt x="4029081" y="5654940"/>
                  <a:pt x="3267719" y="5654940"/>
                </a:cubicBezTo>
                <a:cubicBezTo>
                  <a:pt x="1463008" y="5654940"/>
                  <a:pt x="0" y="4191932"/>
                  <a:pt x="0" y="2387221"/>
                </a:cubicBezTo>
                <a:cubicBezTo>
                  <a:pt x="0" y="1484866"/>
                  <a:pt x="365752" y="667936"/>
                  <a:pt x="957093" y="76595"/>
                </a:cubicBezTo>
                <a:close/>
              </a:path>
            </a:pathLst>
          </a:custGeom>
        </p:spPr>
      </p:pic>
      <p:pic>
        <p:nvPicPr>
          <p:cNvPr id="2" name="Recorded Sound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0621346" y="2675067"/>
            <a:ext cx="805543" cy="8055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0670639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48193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cake, drawing&#10;&#10;Description automatically generated">
            <a:extLst>
              <a:ext uri="{FF2B5EF4-FFF2-40B4-BE49-F238E27FC236}">
                <a16:creationId xmlns:a16="http://schemas.microsoft.com/office/drawing/2014/main" id="{31CFD2D6-4915-48C9-9CCE-508D411BBF0A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21603" y="643466"/>
            <a:ext cx="6348794" cy="5571067"/>
          </a:xfrm>
          <a:prstGeom prst="rect">
            <a:avLst/>
          </a:prstGeom>
        </p:spPr>
      </p:pic>
      <p:pic>
        <p:nvPicPr>
          <p:cNvPr id="2" name="Recorded Sound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038113" y="491065"/>
            <a:ext cx="656253" cy="6562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640868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4252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395</TotalTime>
  <Words>2533</Words>
  <Application>Microsoft Office PowerPoint</Application>
  <PresentationFormat>Widescreen</PresentationFormat>
  <Paragraphs>230</Paragraphs>
  <Slides>18</Slides>
  <Notes>16</Notes>
  <HiddenSlides>0</HiddenSlides>
  <MMClips>24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5" baseType="lpstr">
      <vt:lpstr>Arial</vt:lpstr>
      <vt:lpstr>Calibri</vt:lpstr>
      <vt:lpstr>Calibri Light</vt:lpstr>
      <vt:lpstr>Lato</vt:lpstr>
      <vt:lpstr>Roboto</vt:lpstr>
      <vt:lpstr>Times New Roman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Alison Evans</dc:creator>
  <cp:lastModifiedBy>Catherine Morgan</cp:lastModifiedBy>
  <cp:revision>18</cp:revision>
  <dcterms:created xsi:type="dcterms:W3CDTF">2020-03-17T14:13:00Z</dcterms:created>
  <dcterms:modified xsi:type="dcterms:W3CDTF">2020-04-28T06:46:16Z</dcterms:modified>
</cp:coreProperties>
</file>