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72" r:id="rId3"/>
    <p:sldId id="264" r:id="rId4"/>
    <p:sldId id="291" r:id="rId5"/>
    <p:sldId id="292" r:id="rId6"/>
    <p:sldId id="293" r:id="rId7"/>
    <p:sldId id="294" r:id="rId8"/>
    <p:sldId id="295" r:id="rId9"/>
    <p:sldId id="270" r:id="rId10"/>
    <p:sldId id="296" r:id="rId11"/>
    <p:sldId id="297" r:id="rId12"/>
    <p:sldId id="274" r:id="rId13"/>
    <p:sldId id="298" r:id="rId14"/>
    <p:sldId id="299" r:id="rId15"/>
    <p:sldId id="300" r:id="rId16"/>
    <p:sldId id="301" r:id="rId17"/>
    <p:sldId id="302" r:id="rId18"/>
    <p:sldId id="303" r:id="rId19"/>
    <p:sldId id="258" r:id="rId20"/>
    <p:sldId id="263" r:id="rId21"/>
    <p:sldId id="259" r:id="rId22"/>
    <p:sldId id="268" r:id="rId23"/>
    <p:sldId id="269" r:id="rId24"/>
    <p:sldId id="271" r:id="rId25"/>
    <p:sldId id="273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4" r:id="rId35"/>
    <p:sldId id="285" r:id="rId36"/>
    <p:sldId id="286" r:id="rId37"/>
    <p:sldId id="288" r:id="rId38"/>
    <p:sldId id="287" r:id="rId39"/>
    <p:sldId id="289" r:id="rId40"/>
    <p:sldId id="260" r:id="rId41"/>
    <p:sldId id="261" r:id="rId42"/>
    <p:sldId id="262" r:id="rId43"/>
    <p:sldId id="265" r:id="rId44"/>
    <p:sldId id="267" r:id="rId45"/>
    <p:sldId id="266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1D3F46-618E-9EB2-E619-95EE4CC5AE1B}" v="19" dt="2022-12-06T16:11:06.4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51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20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7250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985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896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723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8753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640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016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183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775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541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628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5/30/2023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5526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k0CiHA5Vgs&amp;t=678s" TargetMode="External"/><Relationship Id="rId2" Type="http://schemas.openxmlformats.org/officeDocument/2006/relationships/hyperlink" Target="https://www.youtube.com/watch?v=CznX1Aek2vo&amp;t=177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JHM7tyRfCwY" TargetMode="External"/><Relationship Id="rId5" Type="http://schemas.openxmlformats.org/officeDocument/2006/relationships/hyperlink" Target="https://www.youtube.com/watch?v=qw_FHSp_xPI" TargetMode="External"/><Relationship Id="rId4" Type="http://schemas.openxmlformats.org/officeDocument/2006/relationships/hyperlink" Target="https://www.youtube.com/watch?v=8S5xKSoalw8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10" Type="http://schemas.openxmlformats.org/officeDocument/2006/relationships/image" Target="../media/image64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75.png"/><Relationship Id="rId7" Type="http://schemas.openxmlformats.org/officeDocument/2006/relationships/image" Target="../media/image30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ewfix.com/p/caution-wet-floor-a-frame-safety-sign-600-x-290mm/14274" TargetMode="External"/><Relationship Id="rId7" Type="http://schemas.openxmlformats.org/officeDocument/2006/relationships/hyperlink" Target="https://www.rh-products.co.uk/shelving-racking/cold-room-medical-shelving/eko-fit-express-cold-room-medical-shelving-fast-delivery.html" TargetMode="External"/><Relationship Id="rId2" Type="http://schemas.openxmlformats.org/officeDocument/2006/relationships/hyperlink" Target="https://www.bluecoldref.com/blue-cold-products/freon-indoor-uni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elistore.co.uk/cups-accessories/ice-cream-cups/ice-cream-cup/" TargetMode="External"/><Relationship Id="rId5" Type="http://schemas.openxmlformats.org/officeDocument/2006/relationships/hyperlink" Target="https://www.monstershop.co.uk/metal-storage-lockers-three-doors-wide-blue" TargetMode="External"/><Relationship Id="rId4" Type="http://schemas.openxmlformats.org/officeDocument/2006/relationships/hyperlink" Target="https://www.pinterest.co.uk/pin/283304632789167496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1C3281D-A46F-4842-9340-4CBC29E1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DE8421-1451-E0B7-432B-7A5B1FFC9A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8531" b="1522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7DFA9F-BDBF-B5EC-E727-F5934A9504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6952388" cy="32606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 Scream Game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4FB4FB-B141-B4FD-C40B-688FCB7A61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Alex, Shaun and Hamza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13FECB8-44EE-4A45-9F7B-66ECF1C3C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8595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5488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5D359-8BD2-12C0-3D09-1CF00A062B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Shaun Segment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FAEC3B-A3F1-DEA3-D8CE-EE441F45297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Shaun</a:t>
            </a:r>
          </a:p>
        </p:txBody>
      </p:sp>
    </p:spTree>
    <p:extLst>
      <p:ext uri="{BB962C8B-B14F-4D97-AF65-F5344CB8AC3E}">
        <p14:creationId xmlns:p14="http://schemas.microsoft.com/office/powerpoint/2010/main" val="736061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C354E-6457-E68A-D571-DD74FB7FE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My Contribution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A19D8-DF59-DF38-56C9-835A53A08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4170" indent="-337820"/>
            <a:r>
              <a:rPr lang="en-US" dirty="0">
                <a:cs typeface="Arial"/>
              </a:rPr>
              <a:t>    Staff Door</a:t>
            </a:r>
          </a:p>
          <a:p>
            <a:pPr marL="6350" indent="0">
              <a:buNone/>
            </a:pPr>
            <a:r>
              <a:rPr lang="en-US" dirty="0">
                <a:ea typeface="+mn-lt"/>
                <a:cs typeface="+mn-lt"/>
              </a:rPr>
              <a:t>           Concept art</a:t>
            </a:r>
            <a:endParaRPr lang="en-US" dirty="0"/>
          </a:p>
          <a:p>
            <a:pPr marL="6350" indent="0">
              <a:buNone/>
            </a:pPr>
            <a:r>
              <a:rPr lang="en-US" dirty="0">
                <a:ea typeface="+mn-lt"/>
                <a:cs typeface="+mn-lt"/>
              </a:rPr>
              <a:t>           Character design</a:t>
            </a:r>
            <a:endParaRPr lang="en-US" dirty="0"/>
          </a:p>
          <a:p>
            <a:pPr marL="6350" indent="0">
              <a:buNone/>
            </a:pPr>
            <a:r>
              <a:rPr lang="en-US" dirty="0">
                <a:ea typeface="+mn-lt"/>
                <a:cs typeface="+mn-lt"/>
              </a:rPr>
              <a:t>           Character modeling</a:t>
            </a:r>
          </a:p>
          <a:p>
            <a:pPr marL="6350" indent="0">
              <a:buNone/>
            </a:pPr>
            <a:r>
              <a:rPr lang="en-US" dirty="0">
                <a:ea typeface="+mn-lt"/>
                <a:cs typeface="+mn-lt"/>
              </a:rPr>
              <a:t>           Dialogue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249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C701B-DBEC-BFC1-664D-F612ACA50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Concept Phase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C8C32-D57E-BCC0-EB64-7DA61A099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50" indent="0">
              <a:buNone/>
            </a:pPr>
            <a:r>
              <a:rPr lang="en-US" sz="1800" dirty="0">
                <a:cs typeface="Arial" panose="020B0604020202020204"/>
              </a:rPr>
              <a:t>In the beginning we were contemplating behind two ideas</a:t>
            </a:r>
          </a:p>
          <a:p>
            <a:pPr marL="6350" indent="0">
              <a:buNone/>
            </a:pPr>
            <a:r>
              <a:rPr lang="en-US" sz="1800" dirty="0">
                <a:cs typeface="Arial" panose="020B0604020202020204"/>
              </a:rPr>
              <a:t>A submarine and some kind of mall or store</a:t>
            </a:r>
            <a:endParaRPr lang="en-GB" dirty="0"/>
          </a:p>
        </p:txBody>
      </p:sp>
      <p:pic>
        <p:nvPicPr>
          <p:cNvPr id="4" name="Picture 4" descr="A picture containing indoor, room, old, fireplace&#10;&#10;Description automatically generated">
            <a:extLst>
              <a:ext uri="{FF2B5EF4-FFF2-40B4-BE49-F238E27FC236}">
                <a16:creationId xmlns:a16="http://schemas.microsoft.com/office/drawing/2014/main" id="{70B0DCFF-6293-B28B-E062-18F6F2E7A7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13" r="35974" b="-2"/>
          <a:stretch/>
        </p:blipFill>
        <p:spPr>
          <a:xfrm>
            <a:off x="7254772" y="2286000"/>
            <a:ext cx="2422534" cy="337346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5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6C7A4F5D-F6E3-D41D-F880-D5012A3B43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707" r="11990" b="-4"/>
          <a:stretch/>
        </p:blipFill>
        <p:spPr>
          <a:xfrm>
            <a:off x="9997972" y="2286000"/>
            <a:ext cx="2066752" cy="1530702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6" name="Picture 5" descr="A picture containing ceiling, standing, night&#10;&#10;Description automatically generated">
            <a:extLst>
              <a:ext uri="{FF2B5EF4-FFF2-40B4-BE49-F238E27FC236}">
                <a16:creationId xmlns:a16="http://schemas.microsoft.com/office/drawing/2014/main" id="{53776713-E07E-F8F4-8D54-5FD802D4E6C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746" r="9708" b="-3"/>
          <a:stretch/>
        </p:blipFill>
        <p:spPr>
          <a:xfrm>
            <a:off x="9997972" y="4138435"/>
            <a:ext cx="2066752" cy="1525867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</p:spTree>
    <p:extLst>
      <p:ext uri="{BB962C8B-B14F-4D97-AF65-F5344CB8AC3E}">
        <p14:creationId xmlns:p14="http://schemas.microsoft.com/office/powerpoint/2010/main" val="794923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0BC949B-7894-5E63-8367-4F969FFBE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3" y="1430086"/>
            <a:ext cx="2664217" cy="3997828"/>
          </a:xfrm>
        </p:spPr>
        <p:txBody>
          <a:bodyPr>
            <a:normAutofit/>
          </a:bodyPr>
          <a:lstStyle/>
          <a:p>
            <a:pPr marL="6350" indent="0">
              <a:buNone/>
            </a:pPr>
            <a:r>
              <a:rPr lang="en-US" sz="1800" dirty="0">
                <a:cs typeface="Arial" panose="020B0604020202020204"/>
              </a:rPr>
              <a:t>Settling on a store we soon decided on an Ice Cream parlor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E6AC68BB-FA1A-6045-4064-9FBA8FE00C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9692" y="328177"/>
            <a:ext cx="4029881" cy="3626894"/>
          </a:xfrm>
          <a:prstGeom prst="rect">
            <a:avLst/>
          </a:prstGeom>
          <a:ln w="12700">
            <a:noFill/>
          </a:ln>
        </p:spPr>
      </p:pic>
      <p:pic>
        <p:nvPicPr>
          <p:cNvPr id="6" name="Picture 3">
            <a:extLst>
              <a:ext uri="{FF2B5EF4-FFF2-40B4-BE49-F238E27FC236}">
                <a16:creationId xmlns:a16="http://schemas.microsoft.com/office/drawing/2014/main" id="{1A3B5CC7-C75E-28B4-242A-01AF4F100C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6591" y="4265112"/>
            <a:ext cx="2264711" cy="2264711"/>
          </a:xfrm>
          <a:prstGeom prst="rect">
            <a:avLst/>
          </a:prstGeom>
          <a:ln w="12700">
            <a:noFill/>
          </a:ln>
        </p:spPr>
      </p:pic>
      <p:pic>
        <p:nvPicPr>
          <p:cNvPr id="7" name="Picture 4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0016E737-50AF-046B-49EF-4DF10FB681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914" y="4265112"/>
            <a:ext cx="2264711" cy="2264711"/>
          </a:xfrm>
          <a:prstGeom prst="rect">
            <a:avLst/>
          </a:prstGeom>
          <a:ln w="12700">
            <a:noFill/>
          </a:ln>
        </p:spPr>
      </p:pic>
    </p:spTree>
    <p:extLst>
      <p:ext uri="{BB962C8B-B14F-4D97-AF65-F5344CB8AC3E}">
        <p14:creationId xmlns:p14="http://schemas.microsoft.com/office/powerpoint/2010/main" val="2719110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74A5A-585C-8CF3-0B3A-3C04BAC46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Character Design Phase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47ABF-B683-FD93-436E-118539B06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6783" y="2783305"/>
            <a:ext cx="9238434" cy="3810000"/>
          </a:xfrm>
        </p:spPr>
        <p:txBody>
          <a:bodyPr/>
          <a:lstStyle/>
          <a:p>
            <a:pPr marL="6350" indent="0">
              <a:buNone/>
            </a:pPr>
            <a:r>
              <a:rPr lang="en-US" dirty="0">
                <a:cs typeface="Arial"/>
              </a:rPr>
              <a:t>Next it was time for character design</a:t>
            </a:r>
          </a:p>
          <a:p>
            <a:pPr marL="6350" indent="0">
              <a:buNone/>
            </a:pPr>
            <a:endParaRPr lang="en-US" dirty="0">
              <a:cs typeface="Arial"/>
            </a:endParaRPr>
          </a:p>
          <a:p>
            <a:pPr marL="6350" indent="0">
              <a:buNone/>
            </a:pPr>
            <a:r>
              <a:rPr lang="en-US" dirty="0">
                <a:cs typeface="Arial"/>
              </a:rPr>
              <a:t>We decided on two characters, the player being a teenager breaking into the abandoned parlor and the second the monster living within.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108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55767-24FF-8552-948C-D309F170C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8EF3F-94BF-BC91-0EC3-3CEB01C8F6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5E3C45B-3C0B-760F-F7B4-0F2F4114E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9599" y="295582"/>
            <a:ext cx="6079357" cy="2842305"/>
          </a:xfrm>
          <a:prstGeom prst="rect">
            <a:avLst/>
          </a:prstGeom>
        </p:spPr>
      </p:pic>
      <p:pic>
        <p:nvPicPr>
          <p:cNvPr id="5" name="Picture 6" descr="A picture containing text, sky&#10;&#10;Description automatically generated">
            <a:extLst>
              <a:ext uri="{FF2B5EF4-FFF2-40B4-BE49-F238E27FC236}">
                <a16:creationId xmlns:a16="http://schemas.microsoft.com/office/drawing/2014/main" id="{F16C7E04-1EB7-125C-C824-3C80973E0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6597" y="3425418"/>
            <a:ext cx="6467341" cy="3355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445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37B76703-FBC3-3DFF-481E-6EA77ABBB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5976" y="902694"/>
            <a:ext cx="6807462" cy="5088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6330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1CF6E-8B0D-6EFC-EF63-896FEE41C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cs typeface="Arial"/>
              </a:rPr>
              <a:t>ZBrush</a:t>
            </a:r>
            <a:r>
              <a:rPr lang="en-US" dirty="0">
                <a:cs typeface="Arial"/>
              </a:rPr>
              <a:t> Phase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A04E8-8678-6DCE-FF9B-566619CE0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800" dirty="0">
                <a:cs typeface="Arial"/>
              </a:rPr>
              <a:t>With Character designs done I was now looking towards making models for them using </a:t>
            </a:r>
            <a:r>
              <a:rPr lang="en-US" sz="1800" dirty="0" err="1">
                <a:cs typeface="Arial"/>
              </a:rPr>
              <a:t>ZBrush</a:t>
            </a:r>
            <a:r>
              <a:rPr lang="en-US" sz="1800" dirty="0">
                <a:cs typeface="Arial"/>
              </a:rPr>
              <a:t>, a program I was unfamiliar with.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7973CCE9-7E69-02FD-DA60-58E317D6F2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296" y="3359143"/>
            <a:ext cx="4818974" cy="301185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</p:spTree>
    <p:extLst>
      <p:ext uri="{BB962C8B-B14F-4D97-AF65-F5344CB8AC3E}">
        <p14:creationId xmlns:p14="http://schemas.microsoft.com/office/powerpoint/2010/main" val="2785706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C41F6-9F46-2739-A205-91DE8162D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Tutorials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E8D58-737D-5B47-F987-AA515F69A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5358062"/>
            <a:ext cx="3495360" cy="737937"/>
          </a:xfrm>
        </p:spPr>
        <p:txBody>
          <a:bodyPr/>
          <a:lstStyle/>
          <a:p>
            <a:r>
              <a:rPr lang="en-US" dirty="0">
                <a:cs typeface="Arial"/>
              </a:rPr>
              <a:t>Useful for modeling</a:t>
            </a:r>
          </a:p>
          <a:p>
            <a:endParaRPr lang="en-GB" dirty="0"/>
          </a:p>
        </p:txBody>
      </p:sp>
      <p:pic>
        <p:nvPicPr>
          <p:cNvPr id="4" name="Picture 8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0D8EBC14-924C-AE94-64E6-12121B8E82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3805" y="2739175"/>
            <a:ext cx="4995581" cy="3615283"/>
          </a:xfrm>
          <a:prstGeom prst="rect">
            <a:avLst/>
          </a:prstGeom>
        </p:spPr>
      </p:pic>
      <p:pic>
        <p:nvPicPr>
          <p:cNvPr id="5" name="Picture 5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EDC49879-3527-7040-5915-78A692E7A5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764" y="2131365"/>
            <a:ext cx="6104964" cy="1499168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C27649A-3513-71D2-7167-1A86983FE5B3}"/>
              </a:ext>
            </a:extLst>
          </p:cNvPr>
          <p:cNvSpPr txBox="1">
            <a:spLocks/>
          </p:cNvSpPr>
          <p:nvPr/>
        </p:nvSpPr>
        <p:spPr>
          <a:xfrm>
            <a:off x="6739639" y="2131365"/>
            <a:ext cx="3495360" cy="7379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7432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Tx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18288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6344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Tx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40080" indent="-18288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cs typeface="Arial"/>
              </a:rPr>
              <a:t>Useful for mirroring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925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E565B-7B40-7714-00F8-D56A59A90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Trying to use </a:t>
            </a:r>
            <a:r>
              <a:rPr lang="en-US" dirty="0" err="1">
                <a:cs typeface="Arial"/>
              </a:rPr>
              <a:t>Zbrush</a:t>
            </a:r>
            <a:r>
              <a:rPr lang="en-US" dirty="0">
                <a:cs typeface="Arial"/>
              </a:rPr>
              <a:t> too much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B0F2B3-67B0-5E69-50A3-72C93D806F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655" y="2286000"/>
            <a:ext cx="5495925" cy="1771650"/>
          </a:xfrm>
          <a:prstGeom prst="rect">
            <a:avLst/>
          </a:prstGeom>
        </p:spPr>
      </p:pic>
      <p:pic>
        <p:nvPicPr>
          <p:cNvPr id="5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3450574-EA2F-B38E-997A-A630B4E091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9976" y="4440646"/>
            <a:ext cx="7572935" cy="1789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124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7F74A-0755-DC44-991F-94555EBE7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Rigging</a:t>
            </a:r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6989A65-392D-94D8-6A29-0E62AE74C6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9566" y="2295427"/>
            <a:ext cx="4358743" cy="3997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7254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40255-3CEC-63F9-1E0A-8EAF0E95D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Texturing Phase</a:t>
            </a:r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5A8E893-38B2-A386-CB5D-5CD727E8E3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3407" y="2174190"/>
            <a:ext cx="3546509" cy="4272758"/>
          </a:xfrm>
        </p:spPr>
      </p:pic>
      <p:pic>
        <p:nvPicPr>
          <p:cNvPr id="5" name="Picture 4" descr="A picture containing person, wearing, doll&#10;&#10;Description automatically generated">
            <a:extLst>
              <a:ext uri="{FF2B5EF4-FFF2-40B4-BE49-F238E27FC236}">
                <a16:creationId xmlns:a16="http://schemas.microsoft.com/office/drawing/2014/main" id="{B4B6ED83-72F0-9533-7B78-25CC7D1E5C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9578" y="2174190"/>
            <a:ext cx="3926023" cy="4275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9114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67565-9F25-6821-CE4D-0860ED6D3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The Issue Phase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1C96A-DE11-733F-D6C8-31E4DA7DA7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4170" indent="-337820"/>
            <a:r>
              <a:rPr lang="en-US" dirty="0">
                <a:cs typeface="Arial"/>
              </a:rPr>
              <a:t>UV unwrapping </a:t>
            </a:r>
            <a:endParaRPr lang="en-US" dirty="0"/>
          </a:p>
          <a:p>
            <a:pPr marL="344170" indent="-337820"/>
            <a:r>
              <a:rPr lang="en-US" dirty="0">
                <a:cs typeface="Arial"/>
              </a:rPr>
              <a:t>Applying Textures to Character Model</a:t>
            </a:r>
            <a:endParaRPr lang="en-US" dirty="0"/>
          </a:p>
          <a:p>
            <a:pPr marL="344170" indent="-337820"/>
            <a:r>
              <a:rPr lang="en-US" dirty="0">
                <a:cs typeface="Arial"/>
              </a:rPr>
              <a:t>Skeleton Animation</a:t>
            </a:r>
          </a:p>
          <a:p>
            <a:pPr marL="344170" indent="-337820"/>
            <a:r>
              <a:rPr lang="en-US" dirty="0">
                <a:cs typeface="Arial"/>
              </a:rPr>
              <a:t>Disappearing Character Model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9646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F934B-BDAE-5329-0C1A-FBADB976D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0178" y="3000220"/>
            <a:ext cx="3891643" cy="857559"/>
          </a:xfrm>
        </p:spPr>
        <p:txBody>
          <a:bodyPr/>
          <a:lstStyle/>
          <a:p>
            <a:r>
              <a:rPr lang="en-US" dirty="0">
                <a:cs typeface="Arial"/>
              </a:rPr>
              <a:t>Why the issues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2256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55670-526F-BA3B-6699-78B027949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0023" y="2858498"/>
            <a:ext cx="6277520" cy="1141004"/>
          </a:xfrm>
        </p:spPr>
        <p:txBody>
          <a:bodyPr/>
          <a:lstStyle/>
          <a:p>
            <a:r>
              <a:rPr lang="en-US" dirty="0">
                <a:cs typeface="Arial"/>
              </a:rPr>
              <a:t>Inexperience</a:t>
            </a:r>
            <a:br>
              <a:rPr lang="en-US" dirty="0">
                <a:cs typeface="Arial"/>
              </a:rPr>
            </a:br>
            <a:r>
              <a:rPr lang="en-US" dirty="0">
                <a:cs typeface="Arial"/>
              </a:rPr>
              <a:t>&amp; Lack of time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3733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154D3-53AE-20F0-8003-B941ECC0A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70801"/>
            <a:ext cx="9238434" cy="85755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BD6A0-67E7-1000-7CC7-FE0ECA6BB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1285461"/>
            <a:ext cx="9238434" cy="4810539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F1F1F1"/>
                </a:solidFill>
                <a:effectLst/>
                <a:latin typeface="YouTube Sans"/>
              </a:rPr>
              <a:t>1. </a:t>
            </a:r>
            <a:r>
              <a:rPr lang="en-GB" b="1" i="0" dirty="0" err="1">
                <a:solidFill>
                  <a:srgbClr val="F1F1F1"/>
                </a:solidFill>
                <a:effectLst/>
                <a:latin typeface="YouTube Sans"/>
              </a:rPr>
              <a:t>AskZBrush</a:t>
            </a:r>
            <a:r>
              <a:rPr lang="en-GB" b="1" i="0" dirty="0">
                <a:solidFill>
                  <a:srgbClr val="F1F1F1"/>
                </a:solidFill>
                <a:effectLst/>
                <a:latin typeface="YouTube Sans"/>
              </a:rPr>
              <a:t>: “How can I mask one side of a model without effecting the other side?”, Accessed Via YouTube 28/10/2022 - 15/11/2022 (</a:t>
            </a:r>
            <a:r>
              <a:rPr lang="en-GB" dirty="0">
                <a:hlinkClick r:id="rId2"/>
              </a:rPr>
              <a:t>https://www.youtube.com/watch?v=CznX1Aek2vo&amp;t=177s</a:t>
            </a:r>
            <a:r>
              <a:rPr lang="en-GB" dirty="0"/>
              <a:t>)</a:t>
            </a:r>
          </a:p>
          <a:p>
            <a:pPr algn="l"/>
            <a:r>
              <a:rPr lang="en-GB" b="1" i="0" dirty="0">
                <a:solidFill>
                  <a:srgbClr val="F1F1F1"/>
                </a:solidFill>
                <a:effectLst/>
                <a:latin typeface="YouTube Sans"/>
              </a:rPr>
              <a:t>2. Sculpting The Head in 15 Minutes, Accessed Via YouTube 8/11/2022 - 15/11/2022 </a:t>
            </a:r>
            <a:r>
              <a:rPr lang="en-GB" dirty="0"/>
              <a:t>(</a:t>
            </a:r>
            <a:r>
              <a:rPr lang="en-GB" dirty="0">
                <a:hlinkClick r:id="rId3"/>
              </a:rPr>
              <a:t>https://www.youtube.com/watch?v=Qk0CiHA5Vgs&amp;t=678s</a:t>
            </a:r>
            <a:r>
              <a:rPr lang="en-GB" dirty="0"/>
              <a:t>)</a:t>
            </a:r>
          </a:p>
          <a:p>
            <a:pPr algn="l"/>
            <a:r>
              <a:rPr lang="en-GB" b="1" i="0" dirty="0">
                <a:solidFill>
                  <a:srgbClr val="F1F1F1"/>
                </a:solidFill>
                <a:effectLst/>
                <a:latin typeface="YouTube Sans"/>
              </a:rPr>
              <a:t>3. Sculpting Hair? BEST Workflow, Accessed Via </a:t>
            </a:r>
            <a:r>
              <a:rPr lang="en-GB" b="1" i="0" dirty="0" err="1">
                <a:solidFill>
                  <a:srgbClr val="F1F1F1"/>
                </a:solidFill>
                <a:effectLst/>
                <a:latin typeface="YouTube Sans"/>
              </a:rPr>
              <a:t>Youtube</a:t>
            </a:r>
            <a:r>
              <a:rPr lang="en-GB" b="1" i="0" dirty="0">
                <a:solidFill>
                  <a:srgbClr val="F1F1F1"/>
                </a:solidFill>
                <a:effectLst/>
                <a:latin typeface="YouTube Sans"/>
              </a:rPr>
              <a:t> 10/11/2022 – 15/11/2022 </a:t>
            </a:r>
            <a:r>
              <a:rPr lang="en-GB" i="0" dirty="0">
                <a:solidFill>
                  <a:srgbClr val="F1F1F1"/>
                </a:solidFill>
                <a:effectLst/>
                <a:latin typeface="YouTube Sans"/>
              </a:rPr>
              <a:t>(</a:t>
            </a:r>
            <a:r>
              <a:rPr lang="en-GB" i="0" dirty="0">
                <a:solidFill>
                  <a:srgbClr val="F1F1F1"/>
                </a:solidFill>
                <a:effectLst/>
                <a:latin typeface="YouTube Sans"/>
                <a:hlinkClick r:id="rId4"/>
              </a:rPr>
              <a:t>https://www.youtube.com/watch?v=8S5xKSoalw8</a:t>
            </a:r>
            <a:r>
              <a:rPr lang="en-GB" i="0" dirty="0">
                <a:solidFill>
                  <a:srgbClr val="F1F1F1"/>
                </a:solidFill>
                <a:effectLst/>
                <a:latin typeface="YouTube Sans"/>
              </a:rPr>
              <a:t>)</a:t>
            </a:r>
            <a:endParaRPr lang="en-GB" dirty="0"/>
          </a:p>
          <a:p>
            <a:pPr algn="l"/>
            <a:r>
              <a:rPr lang="en-GB" b="1" i="0" dirty="0">
                <a:solidFill>
                  <a:srgbClr val="F1F1F1"/>
                </a:solidFill>
                <a:effectLst/>
                <a:latin typeface="YouTube Sans"/>
              </a:rPr>
              <a:t>4. Create UVs with </a:t>
            </a:r>
            <a:r>
              <a:rPr lang="en-GB" b="1" i="0" dirty="0" err="1">
                <a:solidFill>
                  <a:srgbClr val="F1F1F1"/>
                </a:solidFill>
                <a:effectLst/>
                <a:latin typeface="YouTube Sans"/>
              </a:rPr>
              <a:t>Polygroups</a:t>
            </a:r>
            <a:r>
              <a:rPr lang="en-GB" b="1" i="0" dirty="0">
                <a:solidFill>
                  <a:srgbClr val="F1F1F1"/>
                </a:solidFill>
                <a:effectLst/>
                <a:latin typeface="YouTube Sans"/>
              </a:rPr>
              <a:t> in </a:t>
            </a:r>
            <a:r>
              <a:rPr lang="en-GB" b="1" i="0" dirty="0" err="1">
                <a:solidFill>
                  <a:srgbClr val="F1F1F1"/>
                </a:solidFill>
                <a:effectLst/>
                <a:latin typeface="YouTube Sans"/>
              </a:rPr>
              <a:t>Zbrush</a:t>
            </a:r>
            <a:r>
              <a:rPr lang="en-GB" b="1" i="0" dirty="0">
                <a:solidFill>
                  <a:srgbClr val="F1F1F1"/>
                </a:solidFill>
                <a:effectLst/>
                <a:latin typeface="YouTube Sans"/>
              </a:rPr>
              <a:t>, Accessed Via </a:t>
            </a:r>
            <a:r>
              <a:rPr lang="en-GB" b="1" i="0" dirty="0" err="1">
                <a:solidFill>
                  <a:srgbClr val="F1F1F1"/>
                </a:solidFill>
                <a:effectLst/>
                <a:latin typeface="YouTube Sans"/>
              </a:rPr>
              <a:t>Youtube</a:t>
            </a:r>
            <a:r>
              <a:rPr lang="en-GB" b="1" i="0" dirty="0">
                <a:solidFill>
                  <a:srgbClr val="F1F1F1"/>
                </a:solidFill>
                <a:effectLst/>
                <a:latin typeface="YouTube Sans"/>
              </a:rPr>
              <a:t> 18/11/2022</a:t>
            </a:r>
            <a:r>
              <a:rPr lang="en-GB" b="1" dirty="0">
                <a:solidFill>
                  <a:srgbClr val="F1F1F1"/>
                </a:solidFill>
                <a:latin typeface="YouTube Sans"/>
              </a:rPr>
              <a:t> </a:t>
            </a:r>
            <a:r>
              <a:rPr lang="en-GB" dirty="0"/>
              <a:t>(</a:t>
            </a:r>
            <a:r>
              <a:rPr lang="en-GB" dirty="0">
                <a:hlinkClick r:id="rId5"/>
              </a:rPr>
              <a:t>https://www.youtube.com/watch?v=qw_FHSp_xPI</a:t>
            </a:r>
            <a:r>
              <a:rPr lang="en-GB" dirty="0"/>
              <a:t>)</a:t>
            </a:r>
          </a:p>
          <a:p>
            <a:pPr algn="l"/>
            <a:r>
              <a:rPr lang="en-GB" b="1" i="0" dirty="0">
                <a:solidFill>
                  <a:srgbClr val="F1F1F1"/>
                </a:solidFill>
                <a:effectLst/>
                <a:latin typeface="YouTube Sans"/>
              </a:rPr>
              <a:t>5. HOW TO MAKE EPIC SKELETON IN MAYA FOR UE4 WITHOUT PLUGIN, Accessed Via </a:t>
            </a:r>
            <a:r>
              <a:rPr lang="en-GB" b="1" i="0" dirty="0" err="1">
                <a:solidFill>
                  <a:srgbClr val="F1F1F1"/>
                </a:solidFill>
                <a:effectLst/>
                <a:latin typeface="YouTube Sans"/>
              </a:rPr>
              <a:t>Youtube</a:t>
            </a:r>
            <a:r>
              <a:rPr lang="en-GB" b="1" i="0" dirty="0">
                <a:solidFill>
                  <a:srgbClr val="F1F1F1"/>
                </a:solidFill>
                <a:effectLst/>
                <a:latin typeface="YouTube Sans"/>
              </a:rPr>
              <a:t> 1/12/2022-5/12/2022 </a:t>
            </a:r>
            <a:r>
              <a:rPr lang="en-GB" dirty="0"/>
              <a:t>(</a:t>
            </a:r>
            <a:r>
              <a:rPr lang="en-GB" dirty="0">
                <a:hlinkClick r:id="rId6"/>
              </a:rPr>
              <a:t>https://www.youtube.com/watch?v=JHM7tyRfCwY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188835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0BBFA-6EF9-D4A7-3FC1-42A45D84A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Alex’s Segment</a:t>
            </a:r>
          </a:p>
        </p:txBody>
      </p:sp>
    </p:spTree>
    <p:extLst>
      <p:ext uri="{BB962C8B-B14F-4D97-AF65-F5344CB8AC3E}">
        <p14:creationId xmlns:p14="http://schemas.microsoft.com/office/powerpoint/2010/main" val="31408832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24287"/>
            <a:ext cx="9238434" cy="571354"/>
          </a:xfrm>
        </p:spPr>
        <p:txBody>
          <a:bodyPr/>
          <a:lstStyle/>
          <a:p>
            <a:r>
              <a:rPr lang="en-GB" dirty="0"/>
              <a:t>My Contribution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ADABF-37C9-CCC8-E64C-EF33232E1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824" y="695641"/>
            <a:ext cx="4313798" cy="603807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500" dirty="0"/>
              <a:t>Asset Creation, list of assets made, textured and imported to Unreal:</a:t>
            </a:r>
          </a:p>
          <a:p>
            <a:r>
              <a:rPr lang="en-GB" dirty="0"/>
              <a:t>Cold storage fan</a:t>
            </a:r>
          </a:p>
          <a:p>
            <a:r>
              <a:rPr lang="en-GB" dirty="0"/>
              <a:t>Boxes (2 variants)</a:t>
            </a:r>
          </a:p>
          <a:p>
            <a:r>
              <a:rPr lang="en-GB" dirty="0"/>
              <a:t>Ice cream cups (4 Colour variants)</a:t>
            </a:r>
          </a:p>
          <a:p>
            <a:r>
              <a:rPr lang="en-GB" dirty="0"/>
              <a:t>Ice Cream Display Counter</a:t>
            </a:r>
          </a:p>
          <a:p>
            <a:r>
              <a:rPr lang="en-GB" dirty="0"/>
              <a:t>Ice Cream Tub</a:t>
            </a:r>
          </a:p>
          <a:p>
            <a:r>
              <a:rPr lang="en-GB" dirty="0"/>
              <a:t>Lockers</a:t>
            </a:r>
          </a:p>
          <a:p>
            <a:r>
              <a:rPr lang="en-GB" dirty="0"/>
              <a:t>Long Table</a:t>
            </a:r>
          </a:p>
          <a:p>
            <a:r>
              <a:rPr lang="en-GB" dirty="0"/>
              <a:t>Round Table</a:t>
            </a:r>
          </a:p>
          <a:p>
            <a:r>
              <a:rPr lang="en-GB" dirty="0"/>
              <a:t>Stools (8 Colour Variants)</a:t>
            </a:r>
          </a:p>
          <a:p>
            <a:r>
              <a:rPr lang="en-GB" dirty="0"/>
              <a:t>Photo Frame</a:t>
            </a:r>
          </a:p>
          <a:p>
            <a:r>
              <a:rPr lang="en-GB" dirty="0"/>
              <a:t>Steel Shelf</a:t>
            </a:r>
          </a:p>
          <a:p>
            <a:r>
              <a:rPr lang="en-GB" dirty="0"/>
              <a:t>Steel Freezer Door (2 Variants)</a:t>
            </a:r>
          </a:p>
          <a:p>
            <a:r>
              <a:rPr lang="en-GB" dirty="0"/>
              <a:t>Wet Floor Sign (2 Variants)</a:t>
            </a:r>
          </a:p>
          <a:p>
            <a:r>
              <a:rPr lang="en-GB" dirty="0"/>
              <a:t>Mug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96E77D3-F05E-BE24-3879-2F05AAE417F0}"/>
              </a:ext>
            </a:extLst>
          </p:cNvPr>
          <p:cNvSpPr txBox="1">
            <a:spLocks/>
          </p:cNvSpPr>
          <p:nvPr/>
        </p:nvSpPr>
        <p:spPr>
          <a:xfrm>
            <a:off x="5230086" y="688899"/>
            <a:ext cx="4313798" cy="6038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74320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Tx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-18288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466344" indent="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Tx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40080" indent="-18288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Some Unreal work:</a:t>
            </a:r>
          </a:p>
          <a:p>
            <a:r>
              <a:rPr lang="en-GB" dirty="0"/>
              <a:t>Modified the in game skylight as well as the in game lights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Laid out all the interior assets in the build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3DEBB22-A05A-69AE-78D0-E970F35200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9622" y="1988891"/>
            <a:ext cx="1724416" cy="1719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0353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D260C-1A37-750C-4A17-72BCB76B7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72891"/>
            <a:ext cx="9238434" cy="589109"/>
          </a:xfrm>
        </p:spPr>
        <p:txBody>
          <a:bodyPr/>
          <a:lstStyle/>
          <a:p>
            <a:r>
              <a:rPr lang="en-GB" dirty="0"/>
              <a:t>Image Inspirations/references</a:t>
            </a:r>
          </a:p>
        </p:txBody>
      </p:sp>
      <p:pic>
        <p:nvPicPr>
          <p:cNvPr id="1026" name="Picture 2" descr="Cold room indoor unit">
            <a:extLst>
              <a:ext uri="{FF2B5EF4-FFF2-40B4-BE49-F238E27FC236}">
                <a16:creationId xmlns:a16="http://schemas.microsoft.com/office/drawing/2014/main" id="{E66E1D75-84DA-8A44-1195-97E8667404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9776"/>
            <a:ext cx="4727509" cy="265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aution Wet Floor A-Frame Safety Sign 600 x 290mm | Wet Floor Signs |  Screwfix.com">
            <a:extLst>
              <a:ext uri="{FF2B5EF4-FFF2-40B4-BE49-F238E27FC236}">
                <a16:creationId xmlns:a16="http://schemas.microsoft.com/office/drawing/2014/main" id="{B29EDCB7-20EB-355F-B6AD-D2BFDA880A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285" y="769776"/>
            <a:ext cx="2659224" cy="265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D51D69-0C43-AD46-7118-BB52388DC272}"/>
              </a:ext>
            </a:extLst>
          </p:cNvPr>
          <p:cNvSpPr txBox="1"/>
          <p:nvPr/>
        </p:nvSpPr>
        <p:spPr>
          <a:xfrm>
            <a:off x="4203634" y="769776"/>
            <a:ext cx="523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[1]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469EA7-2781-6625-8659-BAE8C4A73973}"/>
              </a:ext>
            </a:extLst>
          </p:cNvPr>
          <p:cNvSpPr txBox="1"/>
          <p:nvPr/>
        </p:nvSpPr>
        <p:spPr>
          <a:xfrm>
            <a:off x="7016911" y="762000"/>
            <a:ext cx="523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[2]</a:t>
            </a:r>
          </a:p>
        </p:txBody>
      </p:sp>
      <p:pic>
        <p:nvPicPr>
          <p:cNvPr id="1030" name="Picture 6" descr="The “candy bar” has stools shaped like ice cream cones and ...">
            <a:extLst>
              <a:ext uri="{FF2B5EF4-FFF2-40B4-BE49-F238E27FC236}">
                <a16:creationId xmlns:a16="http://schemas.microsoft.com/office/drawing/2014/main" id="{D592699E-9C2F-1E72-3C3F-C6E3D2CC8B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8286" y="758112"/>
            <a:ext cx="3573139" cy="2679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C0A4EA-1869-3230-27E5-C21D1C9BFF12}"/>
              </a:ext>
            </a:extLst>
          </p:cNvPr>
          <p:cNvSpPr txBox="1"/>
          <p:nvPr/>
        </p:nvSpPr>
        <p:spPr>
          <a:xfrm>
            <a:off x="10860248" y="3059668"/>
            <a:ext cx="523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[3]</a:t>
            </a:r>
          </a:p>
        </p:txBody>
      </p:sp>
      <p:pic>
        <p:nvPicPr>
          <p:cNvPr id="1032" name="Picture 8" descr="Metal Storage Lockers - Three Doors Wide, Blue">
            <a:extLst>
              <a:ext uri="{FF2B5EF4-FFF2-40B4-BE49-F238E27FC236}">
                <a16:creationId xmlns:a16="http://schemas.microsoft.com/office/drawing/2014/main" id="{45D600C2-2370-B09A-F181-0F555651E0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43301"/>
            <a:ext cx="3314700" cy="331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White Ice Cream Cup">
            <a:extLst>
              <a:ext uri="{FF2B5EF4-FFF2-40B4-BE49-F238E27FC236}">
                <a16:creationId xmlns:a16="http://schemas.microsoft.com/office/drawing/2014/main" id="{132B0DDE-7E86-1E78-CD55-FDBCE60CF7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455" y="3543300"/>
            <a:ext cx="3314700" cy="331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55122D4-40E7-4143-AA4B-7E3CED0CFDB4}"/>
              </a:ext>
            </a:extLst>
          </p:cNvPr>
          <p:cNvSpPr txBox="1"/>
          <p:nvPr/>
        </p:nvSpPr>
        <p:spPr>
          <a:xfrm>
            <a:off x="2802098" y="6431519"/>
            <a:ext cx="523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[4]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266F9D-5FE7-B568-24EC-065E0D2B376D}"/>
              </a:ext>
            </a:extLst>
          </p:cNvPr>
          <p:cNvSpPr txBox="1"/>
          <p:nvPr/>
        </p:nvSpPr>
        <p:spPr>
          <a:xfrm>
            <a:off x="6215064" y="6431519"/>
            <a:ext cx="523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[5]</a:t>
            </a:r>
          </a:p>
        </p:txBody>
      </p:sp>
      <p:pic>
        <p:nvPicPr>
          <p:cNvPr id="1036" name="Picture 12" descr="EKO FIT EXPRESS Cold Room &amp; Medical Shelving, Fast Delivery from our Cold  Room &amp; Medical Shelving range.">
            <a:extLst>
              <a:ext uri="{FF2B5EF4-FFF2-40B4-BE49-F238E27FC236}">
                <a16:creationId xmlns:a16="http://schemas.microsoft.com/office/drawing/2014/main" id="{263F6D9F-6AC7-6814-AC50-F81A159D7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911" y="3544834"/>
            <a:ext cx="3314700" cy="3313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544732F-FA40-7E24-BAFF-EE249F6A5B8F}"/>
              </a:ext>
            </a:extLst>
          </p:cNvPr>
          <p:cNvSpPr txBox="1"/>
          <p:nvPr/>
        </p:nvSpPr>
        <p:spPr>
          <a:xfrm>
            <a:off x="9807736" y="6488668"/>
            <a:ext cx="523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[6]</a:t>
            </a:r>
          </a:p>
        </p:txBody>
      </p:sp>
    </p:spTree>
    <p:extLst>
      <p:ext uri="{BB962C8B-B14F-4D97-AF65-F5344CB8AC3E}">
        <p14:creationId xmlns:p14="http://schemas.microsoft.com/office/powerpoint/2010/main" val="20188745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My Models Rendered in  Adobe substance painter</a:t>
            </a:r>
          </a:p>
        </p:txBody>
      </p:sp>
      <p:pic>
        <p:nvPicPr>
          <p:cNvPr id="6" name="Picture 5" descr="A picture containing half&#10;&#10;Description automatically generated">
            <a:extLst>
              <a:ext uri="{FF2B5EF4-FFF2-40B4-BE49-F238E27FC236}">
                <a16:creationId xmlns:a16="http://schemas.microsoft.com/office/drawing/2014/main" id="{83A1BF01-3025-30BA-86DB-380F4E492F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591" y="1664208"/>
            <a:ext cx="9586355" cy="4022643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13D9B941-01E4-BE22-3DA4-E99C3964A7EC}"/>
              </a:ext>
            </a:extLst>
          </p:cNvPr>
          <p:cNvSpPr txBox="1">
            <a:spLocks/>
          </p:cNvSpPr>
          <p:nvPr/>
        </p:nvSpPr>
        <p:spPr>
          <a:xfrm>
            <a:off x="260059" y="697450"/>
            <a:ext cx="11719420" cy="4736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2800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Cold storage fan (base)</a:t>
            </a:r>
          </a:p>
        </p:txBody>
      </p:sp>
    </p:spTree>
    <p:extLst>
      <p:ext uri="{BB962C8B-B14F-4D97-AF65-F5344CB8AC3E}">
        <p14:creationId xmlns:p14="http://schemas.microsoft.com/office/powerpoint/2010/main" val="19524004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Cold Storage fan (Component)</a:t>
            </a:r>
          </a:p>
        </p:txBody>
      </p:sp>
      <p:pic>
        <p:nvPicPr>
          <p:cNvPr id="4" name="Picture 3" descr="A tire in a field&#10;&#10;Description automatically generated with medium confidence">
            <a:extLst>
              <a:ext uri="{FF2B5EF4-FFF2-40B4-BE49-F238E27FC236}">
                <a16:creationId xmlns:a16="http://schemas.microsoft.com/office/drawing/2014/main" id="{7AEB2E15-3806-7AA3-2405-046925791F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0522" y="1334322"/>
            <a:ext cx="5410955" cy="4591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7966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Box (Closed and opened)</a:t>
            </a:r>
          </a:p>
        </p:txBody>
      </p:sp>
      <p:pic>
        <p:nvPicPr>
          <p:cNvPr id="5" name="Picture 4" descr="A picture containing wooden, outdoor, wood, old&#10;&#10;Description automatically generated">
            <a:extLst>
              <a:ext uri="{FF2B5EF4-FFF2-40B4-BE49-F238E27FC236}">
                <a16:creationId xmlns:a16="http://schemas.microsoft.com/office/drawing/2014/main" id="{7CFD761C-9EBE-C16E-0354-9FE03C51CF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820" y="1600200"/>
            <a:ext cx="4281254" cy="3984479"/>
          </a:xfrm>
          <a:prstGeom prst="rect">
            <a:avLst/>
          </a:prstGeom>
        </p:spPr>
      </p:pic>
      <p:pic>
        <p:nvPicPr>
          <p:cNvPr id="6" name="Picture 5" descr="A picture containing outdoor, ground, stone, concrete&#10;&#10;Description automatically generated">
            <a:extLst>
              <a:ext uri="{FF2B5EF4-FFF2-40B4-BE49-F238E27FC236}">
                <a16:creationId xmlns:a16="http://schemas.microsoft.com/office/drawing/2014/main" id="{5756E056-DAE5-B606-66CC-28BF6FECC1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3202" y="1600200"/>
            <a:ext cx="4363284" cy="398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0253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Ice Cream Cup (baby pink and blue)</a:t>
            </a:r>
          </a:p>
        </p:txBody>
      </p:sp>
      <p:pic>
        <p:nvPicPr>
          <p:cNvPr id="11" name="Picture 10" descr="A picture containing cup, plant, painted, tableware&#10;&#10;Description automatically generated">
            <a:extLst>
              <a:ext uri="{FF2B5EF4-FFF2-40B4-BE49-F238E27FC236}">
                <a16:creationId xmlns:a16="http://schemas.microsoft.com/office/drawing/2014/main" id="{CC984ECA-42D9-016B-E441-5EE1A8FB9D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059" y="1667009"/>
            <a:ext cx="5597659" cy="4137912"/>
          </a:xfrm>
          <a:prstGeom prst="rect">
            <a:avLst/>
          </a:prstGeom>
        </p:spPr>
      </p:pic>
      <p:pic>
        <p:nvPicPr>
          <p:cNvPr id="12" name="Picture 11" descr="A picture containing cup, coffee, glass, drink&#10;&#10;Description automatically generated">
            <a:extLst>
              <a:ext uri="{FF2B5EF4-FFF2-40B4-BE49-F238E27FC236}">
                <a16:creationId xmlns:a16="http://schemas.microsoft.com/office/drawing/2014/main" id="{660D1590-8650-D86E-273A-87E648B087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8" y="1655064"/>
            <a:ext cx="5655501" cy="4149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5148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Ice Cream Cup (Pastel green and yellow)</a:t>
            </a:r>
          </a:p>
        </p:txBody>
      </p:sp>
      <p:pic>
        <p:nvPicPr>
          <p:cNvPr id="5" name="Picture 4" descr="A picture containing cup, container, plant, bin&#10;&#10;Description automatically generated">
            <a:extLst>
              <a:ext uri="{FF2B5EF4-FFF2-40B4-BE49-F238E27FC236}">
                <a16:creationId xmlns:a16="http://schemas.microsoft.com/office/drawing/2014/main" id="{E1A50253-2BD9-4E53-BB4D-98728B65B3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253" y="1528875"/>
            <a:ext cx="5667747" cy="4314033"/>
          </a:xfrm>
          <a:prstGeom prst="rect">
            <a:avLst/>
          </a:prstGeom>
        </p:spPr>
      </p:pic>
      <p:pic>
        <p:nvPicPr>
          <p:cNvPr id="6" name="Picture 5" descr="A picture containing cup, tableware, ceramic ware, porcelain&#10;&#10;Description automatically generated">
            <a:extLst>
              <a:ext uri="{FF2B5EF4-FFF2-40B4-BE49-F238E27FC236}">
                <a16:creationId xmlns:a16="http://schemas.microsoft.com/office/drawing/2014/main" id="{B60B1936-DFE6-21E6-A1AD-F2C08F0E61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6345" y="1528875"/>
            <a:ext cx="5507402" cy="4314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79793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Ice cream display counter (base)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7309E9-2080-2B86-D65E-6C0CB6C5A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6043" y="1408176"/>
            <a:ext cx="8159914" cy="4785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1151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Ice cream display counter (Glass)</a:t>
            </a:r>
          </a:p>
        </p:txBody>
      </p:sp>
      <p:pic>
        <p:nvPicPr>
          <p:cNvPr id="4" name="Picture 3" descr="A picture containing outdoor, grass&#10;&#10;Description automatically generated">
            <a:extLst>
              <a:ext uri="{FF2B5EF4-FFF2-40B4-BE49-F238E27FC236}">
                <a16:creationId xmlns:a16="http://schemas.microsoft.com/office/drawing/2014/main" id="{D4E12C13-AB62-4E97-E56F-EF72A0CA31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637" y="1307592"/>
            <a:ext cx="9144726" cy="4662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4785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Ice cream display counter (tubs)</a:t>
            </a:r>
          </a:p>
        </p:txBody>
      </p:sp>
      <p:pic>
        <p:nvPicPr>
          <p:cNvPr id="5" name="Picture 4" descr="A picture containing grass, outdoor, park, container&#10;&#10;Description automatically generated">
            <a:extLst>
              <a:ext uri="{FF2B5EF4-FFF2-40B4-BE49-F238E27FC236}">
                <a16:creationId xmlns:a16="http://schemas.microsoft.com/office/drawing/2014/main" id="{C53372F9-7263-9630-AA69-2B30634859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4484" y="932688"/>
            <a:ext cx="6003031" cy="5330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6481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Ice cream tub</a:t>
            </a:r>
          </a:p>
        </p:txBody>
      </p:sp>
      <p:pic>
        <p:nvPicPr>
          <p:cNvPr id="4" name="Picture 3" descr="A close-up of a map&#10;&#10;Description automatically generated with low confidence">
            <a:extLst>
              <a:ext uri="{FF2B5EF4-FFF2-40B4-BE49-F238E27FC236}">
                <a16:creationId xmlns:a16="http://schemas.microsoft.com/office/drawing/2014/main" id="{88648F11-936F-F9DA-1E83-2A23B4FD6D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3747" y="1188720"/>
            <a:ext cx="8164505" cy="4809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9813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Lockers</a:t>
            </a:r>
          </a:p>
        </p:txBody>
      </p:sp>
      <p:pic>
        <p:nvPicPr>
          <p:cNvPr id="5" name="Picture 4" descr="A picture containing outdoor, sign, cement&#10;&#10;Description automatically generated">
            <a:extLst>
              <a:ext uri="{FF2B5EF4-FFF2-40B4-BE49-F238E27FC236}">
                <a16:creationId xmlns:a16="http://schemas.microsoft.com/office/drawing/2014/main" id="{4D3E5135-74AE-9C85-A146-B0C510E7D5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4725" y="201168"/>
            <a:ext cx="3622550" cy="6455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6485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Mug</a:t>
            </a:r>
          </a:p>
        </p:txBody>
      </p:sp>
      <p:pic>
        <p:nvPicPr>
          <p:cNvPr id="4" name="Picture 3" descr="A picture containing cup, outdoor, vessel, mug&#10;&#10;Description automatically generated">
            <a:extLst>
              <a:ext uri="{FF2B5EF4-FFF2-40B4-BE49-F238E27FC236}">
                <a16:creationId xmlns:a16="http://schemas.microsoft.com/office/drawing/2014/main" id="{6E524D44-DA6E-87EA-EA56-06557B6164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2727" y="1261872"/>
            <a:ext cx="5002599" cy="433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8982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Photo Frame</a:t>
            </a:r>
          </a:p>
        </p:txBody>
      </p:sp>
      <p:pic>
        <p:nvPicPr>
          <p:cNvPr id="5" name="Picture 4" descr="A picture containing text, picture frame&#10;&#10;Description automatically generated">
            <a:extLst>
              <a:ext uri="{FF2B5EF4-FFF2-40B4-BE49-F238E27FC236}">
                <a16:creationId xmlns:a16="http://schemas.microsoft.com/office/drawing/2014/main" id="{D21D98E3-4409-C4D6-5027-26672F5B43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575" y="896157"/>
            <a:ext cx="7600387" cy="5797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4187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290" y="654061"/>
            <a:ext cx="11719420" cy="473699"/>
          </a:xfrm>
        </p:spPr>
        <p:txBody>
          <a:bodyPr/>
          <a:lstStyle/>
          <a:p>
            <a:r>
              <a:rPr lang="en-GB" dirty="0"/>
              <a:t>Steel Freezer Door </a:t>
            </a:r>
            <a:br>
              <a:rPr lang="en-GB" dirty="0"/>
            </a:br>
            <a:r>
              <a:rPr lang="en-GB" dirty="0"/>
              <a:t>(left and right)</a:t>
            </a:r>
          </a:p>
        </p:txBody>
      </p:sp>
      <p:pic>
        <p:nvPicPr>
          <p:cNvPr id="4" name="Picture 3" descr="A picture containing text, building, dirty, cement&#10;&#10;Description automatically generated">
            <a:extLst>
              <a:ext uri="{FF2B5EF4-FFF2-40B4-BE49-F238E27FC236}">
                <a16:creationId xmlns:a16="http://schemas.microsoft.com/office/drawing/2014/main" id="{110BA60D-E52D-C450-8F10-81A51AB90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9938" y="251460"/>
            <a:ext cx="2873859" cy="6355080"/>
          </a:xfrm>
          <a:prstGeom prst="rect">
            <a:avLst/>
          </a:prstGeom>
        </p:spPr>
      </p:pic>
      <p:pic>
        <p:nvPicPr>
          <p:cNvPr id="5" name="Picture 4" descr="A picture containing text, cement, dirty&#10;&#10;Description automatically generated">
            <a:extLst>
              <a:ext uri="{FF2B5EF4-FFF2-40B4-BE49-F238E27FC236}">
                <a16:creationId xmlns:a16="http://schemas.microsoft.com/office/drawing/2014/main" id="{DCC6C937-0CCA-BCF3-88B0-20DFA36EB2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3705" y="251460"/>
            <a:ext cx="2914788" cy="6355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5422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Steel Shelves</a:t>
            </a:r>
          </a:p>
        </p:txBody>
      </p:sp>
      <p:pic>
        <p:nvPicPr>
          <p:cNvPr id="4" name="Picture 3" descr="A picture containing outdoor, grate&#10;&#10;Description automatically generated">
            <a:extLst>
              <a:ext uri="{FF2B5EF4-FFF2-40B4-BE49-F238E27FC236}">
                <a16:creationId xmlns:a16="http://schemas.microsoft.com/office/drawing/2014/main" id="{9A48F3EE-532B-1C79-66F8-EC8ABC9BAB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4324" y="850392"/>
            <a:ext cx="6203351" cy="5833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99839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Stools (Cobalt, green and orange)</a:t>
            </a:r>
          </a:p>
        </p:txBody>
      </p:sp>
      <p:pic>
        <p:nvPicPr>
          <p:cNvPr id="5" name="Picture 4" descr="A picture containing tableware&#10;&#10;Description automatically generated">
            <a:extLst>
              <a:ext uri="{FF2B5EF4-FFF2-40B4-BE49-F238E27FC236}">
                <a16:creationId xmlns:a16="http://schemas.microsoft.com/office/drawing/2014/main" id="{7FCC729D-ABE9-20A2-8AEC-C55386E700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216" y="1537980"/>
            <a:ext cx="3569487" cy="4372621"/>
          </a:xfrm>
          <a:prstGeom prst="rect">
            <a:avLst/>
          </a:prstGeom>
        </p:spPr>
      </p:pic>
      <p:pic>
        <p:nvPicPr>
          <p:cNvPr id="7" name="Picture 6" descr="A picture containing grass, green, painted&#10;&#10;Description automatically generated">
            <a:extLst>
              <a:ext uri="{FF2B5EF4-FFF2-40B4-BE49-F238E27FC236}">
                <a16:creationId xmlns:a16="http://schemas.microsoft.com/office/drawing/2014/main" id="{CF80BCBA-B92E-8AC1-3235-A4046FE80A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0678" y="1537978"/>
            <a:ext cx="3670644" cy="4372621"/>
          </a:xfrm>
          <a:prstGeom prst="rect">
            <a:avLst/>
          </a:prstGeom>
        </p:spPr>
      </p:pic>
      <p:pic>
        <p:nvPicPr>
          <p:cNvPr id="9" name="Picture 8" descr="A picture containing old, tableware, stone, painted&#10;&#10;Description automatically generated">
            <a:extLst>
              <a:ext uri="{FF2B5EF4-FFF2-40B4-BE49-F238E27FC236}">
                <a16:creationId xmlns:a16="http://schemas.microsoft.com/office/drawing/2014/main" id="{6A369F54-B719-0F8C-4188-CA435894AD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0220" y="1537978"/>
            <a:ext cx="3560564" cy="4372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3397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Stools (Pink, Red and Purple)</a:t>
            </a:r>
          </a:p>
        </p:txBody>
      </p:sp>
      <p:pic>
        <p:nvPicPr>
          <p:cNvPr id="4" name="Picture 3" descr="A picture containing purple, tableware, plant, painted&#10;&#10;Description automatically generated">
            <a:extLst>
              <a:ext uri="{FF2B5EF4-FFF2-40B4-BE49-F238E27FC236}">
                <a16:creationId xmlns:a16="http://schemas.microsoft.com/office/drawing/2014/main" id="{D54199FE-1C2B-B9A6-DCBC-5EE11E2260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0673" y="1499615"/>
            <a:ext cx="3575629" cy="4334257"/>
          </a:xfrm>
          <a:prstGeom prst="rect">
            <a:avLst/>
          </a:prstGeom>
        </p:spPr>
      </p:pic>
      <p:pic>
        <p:nvPicPr>
          <p:cNvPr id="8" name="Picture 7" descr="A picture containing grass, old, tableware, painted&#10;&#10;Description automatically generated">
            <a:extLst>
              <a:ext uri="{FF2B5EF4-FFF2-40B4-BE49-F238E27FC236}">
                <a16:creationId xmlns:a16="http://schemas.microsoft.com/office/drawing/2014/main" id="{234DFD1E-DEC9-C3B6-09A7-8692D63317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7488" y="1499615"/>
            <a:ext cx="3524561" cy="4334257"/>
          </a:xfrm>
          <a:prstGeom prst="rect">
            <a:avLst/>
          </a:prstGeom>
        </p:spPr>
      </p:pic>
      <p:pic>
        <p:nvPicPr>
          <p:cNvPr id="11" name="Picture 10" descr="A picture containing purple, plant, tableware, painted&#10;&#10;Description automatically generated">
            <a:extLst>
              <a:ext uri="{FF2B5EF4-FFF2-40B4-BE49-F238E27FC236}">
                <a16:creationId xmlns:a16="http://schemas.microsoft.com/office/drawing/2014/main" id="{822A94DB-41C6-C260-F20C-1478CCB78B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893" y="1499616"/>
            <a:ext cx="3557971" cy="433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40082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Stools (Yellow and Sky Blue)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025BC7-C2D1-606D-2148-9A28D4DF55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2662" y="968591"/>
            <a:ext cx="4470110" cy="5415710"/>
          </a:xfrm>
          <a:prstGeom prst="rect">
            <a:avLst/>
          </a:prstGeom>
        </p:spPr>
      </p:pic>
      <p:pic>
        <p:nvPicPr>
          <p:cNvPr id="7" name="Picture 6" descr="A picture containing plant, old, stone&#10;&#10;Description automatically generated">
            <a:extLst>
              <a:ext uri="{FF2B5EF4-FFF2-40B4-BE49-F238E27FC236}">
                <a16:creationId xmlns:a16="http://schemas.microsoft.com/office/drawing/2014/main" id="{DA8A246A-57F1-262A-EEDC-48074007F1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228" y="968591"/>
            <a:ext cx="4523310" cy="5415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1706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Long and round table</a:t>
            </a:r>
          </a:p>
        </p:txBody>
      </p:sp>
      <p:pic>
        <p:nvPicPr>
          <p:cNvPr id="10" name="Picture 9" descr="A picture containing outdoor, grass, ground&#10;&#10;Description automatically generated">
            <a:extLst>
              <a:ext uri="{FF2B5EF4-FFF2-40B4-BE49-F238E27FC236}">
                <a16:creationId xmlns:a16="http://schemas.microsoft.com/office/drawing/2014/main" id="{6F83C9D1-4750-1571-5832-941F642F18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8157" y="805324"/>
            <a:ext cx="7586780" cy="2653504"/>
          </a:xfrm>
          <a:prstGeom prst="rect">
            <a:avLst/>
          </a:prstGeom>
        </p:spPr>
      </p:pic>
      <p:pic>
        <p:nvPicPr>
          <p:cNvPr id="13" name="Picture 12" descr="A picture containing outdoor, megalith&#10;&#10;Description automatically generated">
            <a:extLst>
              <a:ext uri="{FF2B5EF4-FFF2-40B4-BE49-F238E27FC236}">
                <a16:creationId xmlns:a16="http://schemas.microsoft.com/office/drawing/2014/main" id="{C65014D5-0FCF-EA74-FBA7-CED85CA149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9476" y="3584448"/>
            <a:ext cx="3884141" cy="3136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6546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768E3-D355-D72B-6227-BFB1703B6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59" y="288301"/>
            <a:ext cx="11719420" cy="473699"/>
          </a:xfrm>
        </p:spPr>
        <p:txBody>
          <a:bodyPr/>
          <a:lstStyle/>
          <a:p>
            <a:r>
              <a:rPr lang="en-GB" dirty="0"/>
              <a:t>Wet floor sign (closed and opened)</a:t>
            </a:r>
          </a:p>
        </p:txBody>
      </p:sp>
      <p:pic>
        <p:nvPicPr>
          <p:cNvPr id="4" name="Picture 3" descr="A picture containing text, tree, outdoor, sign&#10;&#10;Description automatically generated">
            <a:extLst>
              <a:ext uri="{FF2B5EF4-FFF2-40B4-BE49-F238E27FC236}">
                <a16:creationId xmlns:a16="http://schemas.microsoft.com/office/drawing/2014/main" id="{49D79A66-0F48-CC5F-113D-529461A6BC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22" y="762000"/>
            <a:ext cx="2481579" cy="5788152"/>
          </a:xfrm>
          <a:prstGeom prst="rect">
            <a:avLst/>
          </a:prstGeom>
        </p:spPr>
      </p:pic>
      <p:pic>
        <p:nvPicPr>
          <p:cNvPr id="6" name="Picture 5" descr="A picture containing text, tree, outdoor, ground&#10;&#10;Description automatically generated">
            <a:extLst>
              <a:ext uri="{FF2B5EF4-FFF2-40B4-BE49-F238E27FC236}">
                <a16:creationId xmlns:a16="http://schemas.microsoft.com/office/drawing/2014/main" id="{A26D6E4D-1068-8896-342C-68484FD27D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2713" y="762000"/>
            <a:ext cx="3659773" cy="5788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204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942F5-1B9C-34E8-4A36-B033ADAF2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314325"/>
            <a:ext cx="9238434" cy="645704"/>
          </a:xfrm>
        </p:spPr>
        <p:txBody>
          <a:bodyPr/>
          <a:lstStyle/>
          <a:p>
            <a:r>
              <a:rPr lang="en-GB" dirty="0"/>
              <a:t>Commonly used tools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1899AC-62DB-27BF-7339-F7FA7473EB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219" y="1276349"/>
            <a:ext cx="919723" cy="9572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C44FFA4-6D49-7339-05DC-7F24958B9A44}"/>
              </a:ext>
            </a:extLst>
          </p:cNvPr>
          <p:cNvSpPr txBox="1"/>
          <p:nvPr/>
        </p:nvSpPr>
        <p:spPr>
          <a:xfrm>
            <a:off x="1691942" y="1516453"/>
            <a:ext cx="330041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/>
              <a:t>Insert Edge Loop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6D8067-24E5-9D55-4617-0680D14B96A0}"/>
              </a:ext>
            </a:extLst>
          </p:cNvPr>
          <p:cNvSpPr txBox="1"/>
          <p:nvPr/>
        </p:nvSpPr>
        <p:spPr>
          <a:xfrm>
            <a:off x="1676664" y="2695826"/>
            <a:ext cx="13940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/>
              <a:t>Bridge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1FCCFB3-E633-FBA8-6486-CFED5016FB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78" y="3586609"/>
            <a:ext cx="929108" cy="95726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F1FB293-2F8B-D1A2-E185-548A8DB9E494}"/>
              </a:ext>
            </a:extLst>
          </p:cNvPr>
          <p:cNvSpPr txBox="1"/>
          <p:nvPr/>
        </p:nvSpPr>
        <p:spPr>
          <a:xfrm>
            <a:off x="1702686" y="3826713"/>
            <a:ext cx="124041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/>
              <a:t>Bevel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8DD37B8-EAE5-321C-F4E5-B720BA47E0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941" y="2430915"/>
            <a:ext cx="919723" cy="94162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640B33F-BDD4-AF56-B415-7C685048A0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941" y="4857325"/>
            <a:ext cx="899247" cy="957263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CC90795-CD1A-385D-908D-122E50208385}"/>
              </a:ext>
            </a:extLst>
          </p:cNvPr>
          <p:cNvSpPr txBox="1"/>
          <p:nvPr/>
        </p:nvSpPr>
        <p:spPr>
          <a:xfrm>
            <a:off x="1676664" y="5097429"/>
            <a:ext cx="1240417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/>
              <a:t>Extrude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56454EF-FCEA-07EF-F87A-703A468A9C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8339" y="960029"/>
            <a:ext cx="1171784" cy="250699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90C0306-7D04-4B3B-E010-0FF0478311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12750" y="960029"/>
            <a:ext cx="1114609" cy="250699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3060595-9F0A-18BD-6405-AF0D4C34803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5865" y="3839408"/>
            <a:ext cx="1466524" cy="2209498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A1487184-767D-FEEA-77A8-F06FC6AA989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2852" y="3732306"/>
            <a:ext cx="1507959" cy="242370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ED802ED-BA4E-3D5E-BC91-030E93A37A5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67819" y="2807970"/>
            <a:ext cx="4123721" cy="334803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5EECE58-74E2-B9EF-5C25-AE5A8366DCDF}"/>
              </a:ext>
            </a:extLst>
          </p:cNvPr>
          <p:cNvSpPr txBox="1"/>
          <p:nvPr/>
        </p:nvSpPr>
        <p:spPr>
          <a:xfrm>
            <a:off x="8525365" y="2430915"/>
            <a:ext cx="2008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Reference to scale</a:t>
            </a:r>
          </a:p>
        </p:txBody>
      </p:sp>
    </p:spTree>
    <p:extLst>
      <p:ext uri="{BB962C8B-B14F-4D97-AF65-F5344CB8AC3E}">
        <p14:creationId xmlns:p14="http://schemas.microsoft.com/office/powerpoint/2010/main" val="405585916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942F5-1B9C-34E8-4A36-B033ADAF2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107" y="109057"/>
            <a:ext cx="9238434" cy="594321"/>
          </a:xfrm>
        </p:spPr>
        <p:txBody>
          <a:bodyPr/>
          <a:lstStyle/>
          <a:p>
            <a:r>
              <a:rPr lang="en-GB" dirty="0"/>
              <a:t>Main Encountered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F421C-8EA1-3051-F587-9AC3D3C41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6" y="807236"/>
            <a:ext cx="2655873" cy="44881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Wet Floor Sign map issue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8CA6C7-2562-CB1F-8321-83B265C76A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608" y="1330953"/>
            <a:ext cx="2306486" cy="24533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0280E2-AD49-F3AD-4F9F-4AB5D9207FFA}"/>
              </a:ext>
            </a:extLst>
          </p:cNvPr>
          <p:cNvSpPr txBox="1"/>
          <p:nvPr/>
        </p:nvSpPr>
        <p:spPr>
          <a:xfrm>
            <a:off x="2822080" y="857731"/>
            <a:ext cx="3490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Fan Multi-layered PNG’s</a:t>
            </a:r>
          </a:p>
        </p:txBody>
      </p:sp>
      <p:pic>
        <p:nvPicPr>
          <p:cNvPr id="7" name="Picture 8">
            <a:extLst>
              <a:ext uri="{FF2B5EF4-FFF2-40B4-BE49-F238E27FC236}">
                <a16:creationId xmlns:a16="http://schemas.microsoft.com/office/drawing/2014/main" id="{21E51D15-4849-4528-6BB0-9F2C03F352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939" y="1219845"/>
            <a:ext cx="1731303" cy="1731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>
            <a:extLst>
              <a:ext uri="{FF2B5EF4-FFF2-40B4-BE49-F238E27FC236}">
                <a16:creationId xmlns:a16="http://schemas.microsoft.com/office/drawing/2014/main" id="{7045DD8E-863D-87F4-5FE2-24683EA91C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955" b="43560"/>
          <a:stretch/>
        </p:blipFill>
        <p:spPr bwMode="auto">
          <a:xfrm>
            <a:off x="3012977" y="3041201"/>
            <a:ext cx="2030281" cy="1731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BCA21A1-B276-5559-85F9-22B2B6F2A309}"/>
              </a:ext>
            </a:extLst>
          </p:cNvPr>
          <p:cNvSpPr txBox="1"/>
          <p:nvPr/>
        </p:nvSpPr>
        <p:spPr>
          <a:xfrm>
            <a:off x="5337645" y="828747"/>
            <a:ext cx="3490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Maya crashed causing asset loss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BDC820B-4E36-9A36-EE6E-0A4644793B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56665" y="1219845"/>
            <a:ext cx="2702227" cy="274055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58AB0B8-C7A7-E4A0-9110-17117075CC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93361" y="1250271"/>
            <a:ext cx="3446556" cy="230914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1FFD233-5B6B-BFBC-1867-439037E08B6E}"/>
              </a:ext>
            </a:extLst>
          </p:cNvPr>
          <p:cNvSpPr txBox="1"/>
          <p:nvPr/>
        </p:nvSpPr>
        <p:spPr>
          <a:xfrm>
            <a:off x="9249700" y="886715"/>
            <a:ext cx="2702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Logo projection cut off</a:t>
            </a:r>
          </a:p>
        </p:txBody>
      </p:sp>
    </p:spTree>
    <p:extLst>
      <p:ext uri="{BB962C8B-B14F-4D97-AF65-F5344CB8AC3E}">
        <p14:creationId xmlns:p14="http://schemas.microsoft.com/office/powerpoint/2010/main" val="357336448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D260C-1A37-750C-4A17-72BCB76B7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29" y="109057"/>
            <a:ext cx="9238434" cy="552377"/>
          </a:xfrm>
        </p:spPr>
        <p:txBody>
          <a:bodyPr/>
          <a:lstStyle/>
          <a:p>
            <a:r>
              <a:rPr lang="en-GB" dirty="0"/>
              <a:t>Solutions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47430F-F2EA-7224-8AE3-D54F5E4E9B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750" y="1461399"/>
            <a:ext cx="2303115" cy="23552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5C7AB6-FA85-AA48-8E5A-06D0F77F9D75}"/>
              </a:ext>
            </a:extLst>
          </p:cNvPr>
          <p:cNvSpPr txBox="1"/>
          <p:nvPr/>
        </p:nvSpPr>
        <p:spPr>
          <a:xfrm>
            <a:off x="1181684" y="953567"/>
            <a:ext cx="1563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Compromised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DBD06D-506F-6706-A9CB-95EFF1D9E9C1}"/>
              </a:ext>
            </a:extLst>
          </p:cNvPr>
          <p:cNvSpPr txBox="1"/>
          <p:nvPr/>
        </p:nvSpPr>
        <p:spPr>
          <a:xfrm>
            <a:off x="4350907" y="815068"/>
            <a:ext cx="34901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Re-made asset and turned on auto save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0399F44-50B2-6139-FC2D-5B6B24671F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4528" y="1461399"/>
            <a:ext cx="3936565" cy="374566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A2D4B74-5C2C-10CE-B6DA-D7325E46A3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3291" y="1338675"/>
            <a:ext cx="2857500" cy="7524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A0F4A21-B688-207E-0B0C-3B8CC5B6D1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01162" y="2251395"/>
            <a:ext cx="3575972" cy="235520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6E2CDF0-E0D1-ADC1-A639-C49B7AF70C9F}"/>
              </a:ext>
            </a:extLst>
          </p:cNvPr>
          <p:cNvSpPr txBox="1"/>
          <p:nvPr/>
        </p:nvSpPr>
        <p:spPr>
          <a:xfrm>
            <a:off x="8386948" y="848108"/>
            <a:ext cx="3490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Changed the projection settings</a:t>
            </a:r>
          </a:p>
        </p:txBody>
      </p:sp>
    </p:spTree>
    <p:extLst>
      <p:ext uri="{BB962C8B-B14F-4D97-AF65-F5344CB8AC3E}">
        <p14:creationId xmlns:p14="http://schemas.microsoft.com/office/powerpoint/2010/main" val="128874819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D260C-1A37-750C-4A17-72BCB76B7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366" y="250451"/>
            <a:ext cx="9238434" cy="559979"/>
          </a:xfrm>
        </p:spPr>
        <p:txBody>
          <a:bodyPr/>
          <a:lstStyle/>
          <a:p>
            <a:r>
              <a:rPr lang="en-GB" dirty="0"/>
              <a:t>Texturing/ Texturing Techniques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81D9AB-8303-0117-A019-01E1D1DA160A}"/>
              </a:ext>
            </a:extLst>
          </p:cNvPr>
          <p:cNvSpPr txBox="1"/>
          <p:nvPr/>
        </p:nvSpPr>
        <p:spPr>
          <a:xfrm>
            <a:off x="972366" y="676275"/>
            <a:ext cx="843371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500" dirty="0"/>
              <a:t>Adobe Substance Painter was used for every texture creation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E604AC-8D5C-14EE-B70C-12CD51049D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13" y="3626730"/>
            <a:ext cx="1748595" cy="287327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A4268C2-5C2C-E863-4F4A-CC54FC317A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451" y="3667527"/>
            <a:ext cx="1858562" cy="283248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D71D0F-805B-2EDC-486E-D49253C614C9}"/>
              </a:ext>
            </a:extLst>
          </p:cNvPr>
          <p:cNvSpPr txBox="1"/>
          <p:nvPr/>
        </p:nvSpPr>
        <p:spPr>
          <a:xfrm>
            <a:off x="731655" y="3190473"/>
            <a:ext cx="3494803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500" dirty="0"/>
              <a:t>Dirt                               Rust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D34FE6C-7D20-5C1D-832E-5D127A4ED6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54734" y="1343197"/>
            <a:ext cx="1871663" cy="228353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8CDB9A0-461A-F79F-6F30-AF9B101F2E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192"/>
          <a:stretch/>
        </p:blipFill>
        <p:spPr>
          <a:xfrm>
            <a:off x="5153318" y="3678831"/>
            <a:ext cx="2110069" cy="283248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6BF0F23-1A5B-6411-449E-A32AAD2AE88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1642" y="3721048"/>
            <a:ext cx="3634263" cy="2889301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36058464-19A8-2CE6-404F-3647A7CCDD1D}"/>
              </a:ext>
            </a:extLst>
          </p:cNvPr>
          <p:cNvSpPr txBox="1"/>
          <p:nvPr/>
        </p:nvSpPr>
        <p:spPr>
          <a:xfrm>
            <a:off x="5240361" y="3027558"/>
            <a:ext cx="17422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Black Mask and</a:t>
            </a:r>
          </a:p>
          <a:p>
            <a:pPr algn="ctr"/>
            <a:r>
              <a:rPr lang="en-GB" dirty="0"/>
              <a:t>Polygon Fill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1FFA166-CB8F-C9C3-5641-D879B381E170}"/>
              </a:ext>
            </a:extLst>
          </p:cNvPr>
          <p:cNvSpPr txBox="1"/>
          <p:nvPr/>
        </p:nvSpPr>
        <p:spPr>
          <a:xfrm>
            <a:off x="8717871" y="3027558"/>
            <a:ext cx="97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Colour Variants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2EE575-5CA2-7839-6DCB-F66F320AB944}"/>
              </a:ext>
            </a:extLst>
          </p:cNvPr>
          <p:cNvSpPr txBox="1"/>
          <p:nvPr/>
        </p:nvSpPr>
        <p:spPr>
          <a:xfrm>
            <a:off x="1026154" y="1150962"/>
            <a:ext cx="3957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Made paper/plastic objects turn yellow</a:t>
            </a:r>
          </a:p>
        </p:txBody>
      </p:sp>
      <p:pic>
        <p:nvPicPr>
          <p:cNvPr id="7" name="Picture 6" descr="A picture containing cup, plant, painted, tableware&#10;&#10;Description automatically generated">
            <a:extLst>
              <a:ext uri="{FF2B5EF4-FFF2-40B4-BE49-F238E27FC236}">
                <a16:creationId xmlns:a16="http://schemas.microsoft.com/office/drawing/2014/main" id="{5304B703-0602-4A42-FD9C-53FDDFA148A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636" y="1523573"/>
            <a:ext cx="2182105" cy="1600900"/>
          </a:xfrm>
          <a:prstGeom prst="rect">
            <a:avLst/>
          </a:prstGeom>
        </p:spPr>
      </p:pic>
      <p:pic>
        <p:nvPicPr>
          <p:cNvPr id="10" name="Picture 9" descr="A close-up of a map&#10;&#10;Description automatically generated with low confidence">
            <a:extLst>
              <a:ext uri="{FF2B5EF4-FFF2-40B4-BE49-F238E27FC236}">
                <a16:creationId xmlns:a16="http://schemas.microsoft.com/office/drawing/2014/main" id="{04BF6DFA-F4E0-37DF-39EC-04F3B535CA8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1207" y="1520413"/>
            <a:ext cx="2642247" cy="1555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1912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D260C-1A37-750C-4A17-72BCB76B7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477478"/>
            <a:ext cx="9238434" cy="569043"/>
          </a:xfrm>
        </p:spPr>
        <p:txBody>
          <a:bodyPr/>
          <a:lstStyle/>
          <a:p>
            <a:r>
              <a:rPr lang="en-GB" dirty="0"/>
              <a:t>Scrapped Ideas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AD99B3-D252-402F-9929-8490AE258ADF}"/>
              </a:ext>
            </a:extLst>
          </p:cNvPr>
          <p:cNvSpPr txBox="1"/>
          <p:nvPr/>
        </p:nvSpPr>
        <p:spPr>
          <a:xfrm>
            <a:off x="1854677" y="1709451"/>
            <a:ext cx="1718804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500" dirty="0"/>
              <a:t>Teddy Bear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6E324D-C8B3-D2AC-956A-D8C64BD198F7}"/>
              </a:ext>
            </a:extLst>
          </p:cNvPr>
          <p:cNvSpPr txBox="1"/>
          <p:nvPr/>
        </p:nvSpPr>
        <p:spPr>
          <a:xfrm>
            <a:off x="6749259" y="1605077"/>
            <a:ext cx="3265638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500" dirty="0"/>
              <a:t>Frosted over Shelf Unit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4BD056C8-6507-3EB1-F64E-8BE70F866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892" y="2640688"/>
            <a:ext cx="3490186" cy="266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7F08CB4F-5A07-ECA1-57E5-35C7DD99D8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0930" y="2382544"/>
            <a:ext cx="3140463" cy="3115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>
            <a:extLst>
              <a:ext uri="{FF2B5EF4-FFF2-40B4-BE49-F238E27FC236}">
                <a16:creationId xmlns:a16="http://schemas.microsoft.com/office/drawing/2014/main" id="{ADACC6EB-5619-54E2-A42D-7E6660C9AA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391" y="2248073"/>
            <a:ext cx="2971800" cy="3328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99015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D260C-1A37-750C-4A17-72BCB76B7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59159"/>
            <a:ext cx="9238434" cy="602841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C96C4-A20C-2EF1-7481-D3CC5E2F6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942975"/>
            <a:ext cx="9238434" cy="51530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[1] </a:t>
            </a:r>
            <a:r>
              <a:rPr lang="en-GB" dirty="0" err="1"/>
              <a:t>BlueCold</a:t>
            </a:r>
            <a:r>
              <a:rPr lang="en-GB" dirty="0"/>
              <a:t>, [Online] Available: </a:t>
            </a:r>
            <a:r>
              <a:rPr lang="en-GB" dirty="0">
                <a:hlinkClick r:id="rId2"/>
              </a:rPr>
              <a:t>https://www.bluecoldref.com/blue-cold-products/freon-indoor-units</a:t>
            </a:r>
            <a:r>
              <a:rPr lang="en-GB" dirty="0"/>
              <a:t>. [Accessed Nov. 15, 2022].</a:t>
            </a:r>
          </a:p>
          <a:p>
            <a:r>
              <a:rPr lang="en-GB" dirty="0"/>
              <a:t>[2] </a:t>
            </a:r>
            <a:r>
              <a:rPr lang="en-GB" dirty="0" err="1"/>
              <a:t>ScrewFix</a:t>
            </a:r>
            <a:r>
              <a:rPr lang="en-GB" dirty="0"/>
              <a:t>, [Online] Available: </a:t>
            </a:r>
            <a:r>
              <a:rPr lang="en-GB" dirty="0">
                <a:hlinkClick r:id="rId3"/>
              </a:rPr>
              <a:t>https://www.screwfix.com/p/caution-wet-floor-a-frame-safety-sign-600-x-290mm/14274</a:t>
            </a:r>
            <a:r>
              <a:rPr lang="en-GB" dirty="0"/>
              <a:t>. [Accessed Nov. 15, 2022].</a:t>
            </a:r>
          </a:p>
          <a:p>
            <a:r>
              <a:rPr lang="en-GB" dirty="0"/>
              <a:t>[3] Pinterest , [Online] Available: </a:t>
            </a:r>
            <a:r>
              <a:rPr lang="en-GB" dirty="0">
                <a:hlinkClick r:id="rId4"/>
              </a:rPr>
              <a:t>https://www.pinterest.co.uk/pin/283304632789167496/</a:t>
            </a:r>
            <a:r>
              <a:rPr lang="en-GB" dirty="0"/>
              <a:t>. [Accessed Nov. 16, 2022].</a:t>
            </a:r>
          </a:p>
          <a:p>
            <a:r>
              <a:rPr lang="en-GB" dirty="0"/>
              <a:t>[4] </a:t>
            </a:r>
            <a:r>
              <a:rPr lang="en-GB" dirty="0" err="1"/>
              <a:t>MonsterShop</a:t>
            </a:r>
            <a:r>
              <a:rPr lang="en-GB" dirty="0"/>
              <a:t>, [Online] Available: </a:t>
            </a:r>
            <a:r>
              <a:rPr lang="en-GB" dirty="0">
                <a:hlinkClick r:id="rId5"/>
              </a:rPr>
              <a:t>https://www.monstershop.co.uk/metal-storage-lockers-three-doors-wide-blue</a:t>
            </a:r>
            <a:r>
              <a:rPr lang="en-GB" dirty="0"/>
              <a:t>. [Accessed Nov. 18, 2022].</a:t>
            </a:r>
          </a:p>
          <a:p>
            <a:r>
              <a:rPr lang="en-GB" dirty="0"/>
              <a:t>[5] </a:t>
            </a:r>
            <a:r>
              <a:rPr lang="en-GB" dirty="0" err="1"/>
              <a:t>DeliStore</a:t>
            </a:r>
            <a:r>
              <a:rPr lang="en-GB" dirty="0"/>
              <a:t>. [Online] Available: </a:t>
            </a:r>
            <a:r>
              <a:rPr lang="en-GB" dirty="0">
                <a:hlinkClick r:id="rId6"/>
              </a:rPr>
              <a:t>https://www.delistore.co.uk/cups-accessories/ice-cream-cups/ice-cream-cup/</a:t>
            </a:r>
            <a:r>
              <a:rPr lang="en-GB" dirty="0"/>
              <a:t>. [Accessed Nov. 18, 2022].</a:t>
            </a:r>
          </a:p>
          <a:p>
            <a:r>
              <a:rPr lang="en-GB" dirty="0"/>
              <a:t>[6] </a:t>
            </a:r>
            <a:r>
              <a:rPr lang="en-GB" dirty="0" err="1"/>
              <a:t>RHProducs</a:t>
            </a:r>
            <a:r>
              <a:rPr lang="en-GB" dirty="0"/>
              <a:t>, [Online] Available: </a:t>
            </a:r>
            <a:r>
              <a:rPr lang="en-GB" dirty="0">
                <a:hlinkClick r:id="rId7"/>
              </a:rPr>
              <a:t>https://www.rh-products.co.uk/shelving-racking/cold-room-medical-shelving/eko-fit-express-cold-room-medical-shelving-fast-delivery.html</a:t>
            </a:r>
            <a:r>
              <a:rPr lang="en-GB" dirty="0"/>
              <a:t>. [Accessed Nov. 21, 2022].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311190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AnalogousFromDarkSeed_2SEEDS">
      <a:dk1>
        <a:srgbClr val="000000"/>
      </a:dk1>
      <a:lt1>
        <a:srgbClr val="FFFFFF"/>
      </a:lt1>
      <a:dk2>
        <a:srgbClr val="3E3423"/>
      </a:dk2>
      <a:lt2>
        <a:srgbClr val="E2E8E5"/>
      </a:lt2>
      <a:accent1>
        <a:srgbClr val="BA326D"/>
      </a:accent1>
      <a:accent2>
        <a:srgbClr val="CC44B8"/>
      </a:accent2>
      <a:accent3>
        <a:srgbClr val="CC4447"/>
      </a:accent3>
      <a:accent4>
        <a:srgbClr val="BA8532"/>
      </a:accent4>
      <a:accent5>
        <a:srgbClr val="A6A938"/>
      </a:accent5>
      <a:accent6>
        <a:srgbClr val="7AB330"/>
      </a:accent6>
      <a:hlink>
        <a:srgbClr val="84892D"/>
      </a:hlink>
      <a:folHlink>
        <a:srgbClr val="7F7F7F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525</TotalTime>
  <Words>849</Words>
  <Application>Microsoft Office PowerPoint</Application>
  <PresentationFormat>Widescreen</PresentationFormat>
  <Paragraphs>122</Paragraphs>
  <Slides>45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PortalVTI</vt:lpstr>
      <vt:lpstr>I Scream Game</vt:lpstr>
      <vt:lpstr>The Shaun Segment</vt:lpstr>
      <vt:lpstr>My Contribution</vt:lpstr>
      <vt:lpstr>Concept Phase</vt:lpstr>
      <vt:lpstr>PowerPoint Presentation</vt:lpstr>
      <vt:lpstr>Character Design Phase</vt:lpstr>
      <vt:lpstr>PowerPoint Presentation</vt:lpstr>
      <vt:lpstr>PowerPoint Presentation</vt:lpstr>
      <vt:lpstr>ZBrush Phase</vt:lpstr>
      <vt:lpstr>Tutorials</vt:lpstr>
      <vt:lpstr>Trying to use Zbrush too much</vt:lpstr>
      <vt:lpstr>Rigging</vt:lpstr>
      <vt:lpstr>Texturing Phase</vt:lpstr>
      <vt:lpstr>The Issue Phase</vt:lpstr>
      <vt:lpstr>Why the issues ?</vt:lpstr>
      <vt:lpstr>Inexperience &amp; Lack of time management</vt:lpstr>
      <vt:lpstr>References</vt:lpstr>
      <vt:lpstr>Alex’s Segment</vt:lpstr>
      <vt:lpstr>My Contribution</vt:lpstr>
      <vt:lpstr>Image Inspirations/references</vt:lpstr>
      <vt:lpstr>My Models Rendered in  Adobe substance painter</vt:lpstr>
      <vt:lpstr>Cold Storage fan (Component)</vt:lpstr>
      <vt:lpstr>Box (Closed and opened)</vt:lpstr>
      <vt:lpstr>Ice Cream Cup (baby pink and blue)</vt:lpstr>
      <vt:lpstr>Ice Cream Cup (Pastel green and yellow)</vt:lpstr>
      <vt:lpstr>Ice cream display counter (base)</vt:lpstr>
      <vt:lpstr>Ice cream display counter (Glass)</vt:lpstr>
      <vt:lpstr>Ice cream display counter (tubs)</vt:lpstr>
      <vt:lpstr>Ice cream tub</vt:lpstr>
      <vt:lpstr>Lockers</vt:lpstr>
      <vt:lpstr>Mug</vt:lpstr>
      <vt:lpstr>Photo Frame</vt:lpstr>
      <vt:lpstr>Steel Freezer Door  (left and right)</vt:lpstr>
      <vt:lpstr>Steel Shelves</vt:lpstr>
      <vt:lpstr>Stools (Cobalt, green and orange)</vt:lpstr>
      <vt:lpstr>Stools (Pink, Red and Purple)</vt:lpstr>
      <vt:lpstr>Stools (Yellow and Sky Blue)</vt:lpstr>
      <vt:lpstr>Long and round table</vt:lpstr>
      <vt:lpstr>Wet floor sign (closed and opened)</vt:lpstr>
      <vt:lpstr>Commonly used tools</vt:lpstr>
      <vt:lpstr>Main Encountered problems</vt:lpstr>
      <vt:lpstr>Solutions</vt:lpstr>
      <vt:lpstr>Texturing/ Texturing Techniques</vt:lpstr>
      <vt:lpstr>Scrapped Ideas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 Jenkins</dc:creator>
  <cp:lastModifiedBy>Alex Jenkins (2103347)</cp:lastModifiedBy>
  <cp:revision>76</cp:revision>
  <dcterms:created xsi:type="dcterms:W3CDTF">2022-12-03T22:47:20Z</dcterms:created>
  <dcterms:modified xsi:type="dcterms:W3CDTF">2023-05-30T16:27:02Z</dcterms:modified>
</cp:coreProperties>
</file>