
<file path=[Content_Types].xml><?xml version="1.0" encoding="utf-8"?>
<Types xmlns="http://schemas.openxmlformats.org/package/2006/content-types">
  <Default Extension="emf" ContentType="image/x-emf"/>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0" r:id="rId4"/>
  </p:sldMasterIdLst>
  <p:notesMasterIdLst>
    <p:notesMasterId r:id="rId73"/>
  </p:notesMasterIdLst>
  <p:handoutMasterIdLst>
    <p:handoutMasterId r:id="rId74"/>
  </p:handoutMasterIdLst>
  <p:sldIdLst>
    <p:sldId id="256" r:id="rId5"/>
    <p:sldId id="310" r:id="rId6"/>
    <p:sldId id="263" r:id="rId7"/>
    <p:sldId id="257" r:id="rId8"/>
    <p:sldId id="258" r:id="rId9"/>
    <p:sldId id="271" r:id="rId10"/>
    <p:sldId id="286" r:id="rId11"/>
    <p:sldId id="259" r:id="rId12"/>
    <p:sldId id="269" r:id="rId13"/>
    <p:sldId id="318" r:id="rId14"/>
    <p:sldId id="270" r:id="rId15"/>
    <p:sldId id="290" r:id="rId16"/>
    <p:sldId id="319" r:id="rId17"/>
    <p:sldId id="287" r:id="rId18"/>
    <p:sldId id="292" r:id="rId19"/>
    <p:sldId id="313" r:id="rId20"/>
    <p:sldId id="291" r:id="rId21"/>
    <p:sldId id="314" r:id="rId22"/>
    <p:sldId id="293" r:id="rId23"/>
    <p:sldId id="294" r:id="rId24"/>
    <p:sldId id="295" r:id="rId25"/>
    <p:sldId id="296" r:id="rId26"/>
    <p:sldId id="297" r:id="rId27"/>
    <p:sldId id="312" r:id="rId28"/>
    <p:sldId id="298" r:id="rId29"/>
    <p:sldId id="306" r:id="rId30"/>
    <p:sldId id="307" r:id="rId31"/>
    <p:sldId id="336" r:id="rId32"/>
    <p:sldId id="303" r:id="rId33"/>
    <p:sldId id="311" r:id="rId34"/>
    <p:sldId id="302" r:id="rId35"/>
    <p:sldId id="272" r:id="rId36"/>
    <p:sldId id="261" r:id="rId37"/>
    <p:sldId id="300" r:id="rId38"/>
    <p:sldId id="304" r:id="rId39"/>
    <p:sldId id="305" r:id="rId40"/>
    <p:sldId id="309" r:id="rId41"/>
    <p:sldId id="316" r:id="rId42"/>
    <p:sldId id="320" r:id="rId43"/>
    <p:sldId id="317" r:id="rId44"/>
    <p:sldId id="321" r:id="rId45"/>
    <p:sldId id="323" r:id="rId46"/>
    <p:sldId id="322" r:id="rId47"/>
    <p:sldId id="324" r:id="rId48"/>
    <p:sldId id="325" r:id="rId49"/>
    <p:sldId id="326" r:id="rId50"/>
    <p:sldId id="328" r:id="rId51"/>
    <p:sldId id="327" r:id="rId52"/>
    <p:sldId id="329" r:id="rId53"/>
    <p:sldId id="331" r:id="rId54"/>
    <p:sldId id="332" r:id="rId55"/>
    <p:sldId id="333" r:id="rId56"/>
    <p:sldId id="334" r:id="rId57"/>
    <p:sldId id="268" r:id="rId58"/>
    <p:sldId id="267" r:id="rId59"/>
    <p:sldId id="284" r:id="rId60"/>
    <p:sldId id="335" r:id="rId61"/>
    <p:sldId id="274" r:id="rId62"/>
    <p:sldId id="276" r:id="rId63"/>
    <p:sldId id="279" r:id="rId64"/>
    <p:sldId id="275" r:id="rId65"/>
    <p:sldId id="280" r:id="rId66"/>
    <p:sldId id="273" r:id="rId67"/>
    <p:sldId id="278" r:id="rId68"/>
    <p:sldId id="281" r:id="rId69"/>
    <p:sldId id="283" r:id="rId70"/>
    <p:sldId id="308" r:id="rId71"/>
    <p:sldId id="299" r:id="rId72"/>
  </p:sldIdLst>
  <p:sldSz cx="12192000" cy="6858000"/>
  <p:notesSz cx="6797675" cy="9926638"/>
  <p:defaultTextStyle>
    <a:defPPr rtl="0">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88602" autoAdjust="0"/>
  </p:normalViewPr>
  <p:slideViewPr>
    <p:cSldViewPr snapToGrid="0">
      <p:cViewPr varScale="1">
        <p:scale>
          <a:sx n="73" d="100"/>
          <a:sy n="73" d="100"/>
        </p:scale>
        <p:origin x="470" y="62"/>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99" d="100"/>
          <a:sy n="99" d="100"/>
        </p:scale>
        <p:origin x="3570" y="72"/>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16" Type="http://schemas.openxmlformats.org/officeDocument/2006/relationships/slide" Target="slides/slide1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handoutMaster" Target="handoutMasters/handoutMaster1.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notesMaster" Target="notesMasters/notesMaster1.xml"/><Relationship Id="rId78"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viewProps" Target="viewProps.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29" Type="http://schemas.openxmlformats.org/officeDocument/2006/relationships/slide" Target="slides/slide2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FBB03A1-C24F-4AEB-9DD5-D5017ED06F3F}"/>
              </a:ext>
            </a:extLst>
          </p:cNvPr>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59CB5780-3D57-4E6A-BC9A-0C96CD051234}"/>
              </a:ext>
            </a:extLst>
          </p:cNvPr>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pPr rtl="0"/>
            <a:fld id="{EFDBA7DF-331D-4A2E-8B14-6AC253E7CA26}" type="datetime1">
              <a:rPr lang="en-GB" smtClean="0"/>
              <a:t>19/02/2025</a:t>
            </a:fld>
            <a:endParaRPr lang="en-GB"/>
          </a:p>
        </p:txBody>
      </p:sp>
      <p:sp>
        <p:nvSpPr>
          <p:cNvPr id="4" name="Footer Placeholder 3">
            <a:extLst>
              <a:ext uri="{FF2B5EF4-FFF2-40B4-BE49-F238E27FC236}">
                <a16:creationId xmlns:a16="http://schemas.microsoft.com/office/drawing/2014/main" id="{AC363907-A416-496F-891A-9B09D46C5021}"/>
              </a:ext>
            </a:extLst>
          </p:cNvPr>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0E4685EE-62FF-4BE0-9742-02426CC68AA7}"/>
              </a:ext>
            </a:extLst>
          </p:cNvPr>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pPr rtl="0"/>
            <a:fld id="{EAC5FDE1-B145-40CB-B667-FBD1AC713BA9}" type="slidenum">
              <a:rPr lang="en-GB" smtClean="0"/>
              <a:t>‹#›</a:t>
            </a:fld>
            <a:endParaRPr lang="en-GB"/>
          </a:p>
        </p:txBody>
      </p:sp>
    </p:spTree>
    <p:extLst>
      <p:ext uri="{BB962C8B-B14F-4D97-AF65-F5344CB8AC3E}">
        <p14:creationId xmlns:p14="http://schemas.microsoft.com/office/powerpoint/2010/main" val="155651141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pPr rtl="0"/>
            <a:fld id="{6A9BEBB8-B5F2-480B-A8DA-B74F23A4BE52}" type="datetime1">
              <a:rPr lang="en-GB" noProof="0" smtClean="0"/>
              <a:t>19/02/2025</a:t>
            </a:fld>
            <a:endParaRPr lang="en-GB" noProof="0"/>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pPr rtl="0"/>
            <a:fld id="{CC5C198C-F94F-45D5-B9E3-B6FFB8BCAC79}" type="slidenum">
              <a:rPr lang="en-GB" noProof="0" smtClean="0"/>
              <a:t>‹#›</a:t>
            </a:fld>
            <a:endParaRPr lang="en-GB" noProof="0"/>
          </a:p>
        </p:txBody>
      </p:sp>
    </p:spTree>
    <p:extLst>
      <p:ext uri="{BB962C8B-B14F-4D97-AF65-F5344CB8AC3E}">
        <p14:creationId xmlns:p14="http://schemas.microsoft.com/office/powerpoint/2010/main" val="349400051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financestu.com/indicators-of-financial-distress/"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s://financestu.com/indicators-of-financial-distress/"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CC5C198C-F94F-45D5-B9E3-B6FFB8BCAC79}" type="slidenum">
              <a:rPr lang="en-GB" smtClean="0"/>
              <a:t>1</a:t>
            </a:fld>
            <a:endParaRPr lang="en-GB"/>
          </a:p>
        </p:txBody>
      </p:sp>
    </p:spTree>
    <p:extLst>
      <p:ext uri="{BB962C8B-B14F-4D97-AF65-F5344CB8AC3E}">
        <p14:creationId xmlns:p14="http://schemas.microsoft.com/office/powerpoint/2010/main" val="14018502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EE807A-AAE8-F303-819C-8A05D2EA2C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A9B3B98-4E5D-9818-AEBB-760BC1B85FF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D2BB7A3-4AE5-90FD-11FF-B1D11A0CE72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5D331F6-B6B9-A17A-7816-059BAF0A4247}"/>
              </a:ext>
            </a:extLst>
          </p:cNvPr>
          <p:cNvSpPr>
            <a:spLocks noGrp="1"/>
          </p:cNvSpPr>
          <p:nvPr>
            <p:ph type="sldNum" sz="quarter" idx="5"/>
          </p:nvPr>
        </p:nvSpPr>
        <p:spPr/>
        <p:txBody>
          <a:bodyPr/>
          <a:lstStyle/>
          <a:p>
            <a:pPr rtl="0"/>
            <a:fld id="{CC5C198C-F94F-45D5-B9E3-B6FFB8BCAC79}" type="slidenum">
              <a:rPr lang="en-GB" smtClean="0"/>
              <a:t>2</a:t>
            </a:fld>
            <a:endParaRPr lang="en-GB"/>
          </a:p>
        </p:txBody>
      </p:sp>
    </p:spTree>
    <p:extLst>
      <p:ext uri="{BB962C8B-B14F-4D97-AF65-F5344CB8AC3E}">
        <p14:creationId xmlns:p14="http://schemas.microsoft.com/office/powerpoint/2010/main" val="26240266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CC5C198C-F94F-45D5-B9E3-B6FFB8BCAC79}" type="slidenum">
              <a:rPr lang="en-GB" smtClean="0"/>
              <a:t>3</a:t>
            </a:fld>
            <a:endParaRPr lang="en-GB"/>
          </a:p>
        </p:txBody>
      </p:sp>
    </p:spTree>
    <p:extLst>
      <p:ext uri="{BB962C8B-B14F-4D97-AF65-F5344CB8AC3E}">
        <p14:creationId xmlns:p14="http://schemas.microsoft.com/office/powerpoint/2010/main" val="38372925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CC5C198C-F94F-45D5-B9E3-B6FFB8BCAC79}" type="slidenum">
              <a:rPr lang="en-GB" smtClean="0"/>
              <a:t>4</a:t>
            </a:fld>
            <a:endParaRPr lang="en-GB"/>
          </a:p>
        </p:txBody>
      </p:sp>
    </p:spTree>
    <p:extLst>
      <p:ext uri="{BB962C8B-B14F-4D97-AF65-F5344CB8AC3E}">
        <p14:creationId xmlns:p14="http://schemas.microsoft.com/office/powerpoint/2010/main" val="257029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CC5C198C-F94F-45D5-B9E3-B6FFB8BCAC79}" type="slidenum">
              <a:rPr lang="en-GB" smtClean="0"/>
              <a:t>5</a:t>
            </a:fld>
            <a:endParaRPr lang="en-GB"/>
          </a:p>
        </p:txBody>
      </p:sp>
    </p:spTree>
    <p:extLst>
      <p:ext uri="{BB962C8B-B14F-4D97-AF65-F5344CB8AC3E}">
        <p14:creationId xmlns:p14="http://schemas.microsoft.com/office/powerpoint/2010/main" val="33515992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CC5C198C-F94F-45D5-B9E3-B6FFB8BCAC79}" type="slidenum">
              <a:rPr lang="en-GB" smtClean="0"/>
              <a:t>6</a:t>
            </a:fld>
            <a:endParaRPr lang="en-GB"/>
          </a:p>
        </p:txBody>
      </p:sp>
    </p:spTree>
    <p:extLst>
      <p:ext uri="{BB962C8B-B14F-4D97-AF65-F5344CB8AC3E}">
        <p14:creationId xmlns:p14="http://schemas.microsoft.com/office/powerpoint/2010/main" val="10797528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DE3D16-7D35-D2D1-31FA-9B7277E0C2D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D5E131E-0814-B995-38E2-FD5CD34CC78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5786D89-40D3-A56C-39C2-BA0E1AD341F8}"/>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FD576C52-2E71-79C7-B87F-CF3608DF1DA3}"/>
              </a:ext>
            </a:extLst>
          </p:cNvPr>
          <p:cNvSpPr>
            <a:spLocks noGrp="1"/>
          </p:cNvSpPr>
          <p:nvPr>
            <p:ph type="sldNum" sz="quarter" idx="5"/>
          </p:nvPr>
        </p:nvSpPr>
        <p:spPr/>
        <p:txBody>
          <a:bodyPr/>
          <a:lstStyle/>
          <a:p>
            <a:pPr rtl="0"/>
            <a:fld id="{CC5C198C-F94F-45D5-B9E3-B6FFB8BCAC79}" type="slidenum">
              <a:rPr lang="en-GB" smtClean="0"/>
              <a:t>7</a:t>
            </a:fld>
            <a:endParaRPr lang="en-GB"/>
          </a:p>
        </p:txBody>
      </p:sp>
    </p:spTree>
    <p:extLst>
      <p:ext uri="{BB962C8B-B14F-4D97-AF65-F5344CB8AC3E}">
        <p14:creationId xmlns:p14="http://schemas.microsoft.com/office/powerpoint/2010/main" val="20764684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CC5C198C-F94F-45D5-B9E3-B6FFB8BCAC79}" type="slidenum">
              <a:rPr lang="en-GB" smtClean="0"/>
              <a:t>8</a:t>
            </a:fld>
            <a:endParaRPr lang="en-GB"/>
          </a:p>
        </p:txBody>
      </p:sp>
    </p:spTree>
    <p:extLst>
      <p:ext uri="{BB962C8B-B14F-4D97-AF65-F5344CB8AC3E}">
        <p14:creationId xmlns:p14="http://schemas.microsoft.com/office/powerpoint/2010/main" val="38035756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CC5C198C-F94F-45D5-B9E3-B6FFB8BCAC79}" type="slidenum">
              <a:rPr lang="en-GB" smtClean="0"/>
              <a:t>9</a:t>
            </a:fld>
            <a:endParaRPr lang="en-GB"/>
          </a:p>
        </p:txBody>
      </p:sp>
    </p:spTree>
    <p:extLst>
      <p:ext uri="{BB962C8B-B14F-4D97-AF65-F5344CB8AC3E}">
        <p14:creationId xmlns:p14="http://schemas.microsoft.com/office/powerpoint/2010/main" val="19059634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3925BF-0A61-5578-5A3F-50869A01CD1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2205304-0792-A302-6C27-8CC73762A1D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6709FF2-C91E-21A3-2D12-6000D085C892}"/>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dirty="0">
              <a:solidFill>
                <a:srgbClr val="2F2F2F"/>
              </a:solidFill>
              <a:effectLst/>
              <a:latin typeface="Calibri" panose="020F0502020204030204" pitchFamily="34" charset="0"/>
              <a:ea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96317BAA-3777-25EB-6D60-4F86666F012F}"/>
              </a:ext>
            </a:extLst>
          </p:cNvPr>
          <p:cNvSpPr>
            <a:spLocks noGrp="1"/>
          </p:cNvSpPr>
          <p:nvPr>
            <p:ph type="sldNum" sz="quarter" idx="5"/>
          </p:nvPr>
        </p:nvSpPr>
        <p:spPr/>
        <p:txBody>
          <a:bodyPr/>
          <a:lstStyle/>
          <a:p>
            <a:pPr rtl="0"/>
            <a:fld id="{CC5C198C-F94F-45D5-B9E3-B6FFB8BCAC79}" type="slidenum">
              <a:rPr lang="en-GB" smtClean="0"/>
              <a:t>10</a:t>
            </a:fld>
            <a:endParaRPr lang="en-GB"/>
          </a:p>
        </p:txBody>
      </p:sp>
    </p:spTree>
    <p:extLst>
      <p:ext uri="{BB962C8B-B14F-4D97-AF65-F5344CB8AC3E}">
        <p14:creationId xmlns:p14="http://schemas.microsoft.com/office/powerpoint/2010/main" val="10239411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solidFill>
                  <a:srgbClr val="2F2F2F"/>
                </a:solidFill>
                <a:effectLst/>
                <a:latin typeface="Calibri" panose="020F0502020204030204" pitchFamily="34" charset="0"/>
                <a:ea typeface="Calibri" panose="020F0502020204030204" pitchFamily="34" charset="0"/>
                <a:cs typeface="Calibri" panose="020F0502020204030204" pitchFamily="34" charset="0"/>
              </a:rPr>
              <a:t>Determine a company’s ability to pay off short-term debt without raising external capital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solidFill>
                  <a:srgbClr val="2F2F2F"/>
                </a:solidFill>
                <a:effectLst/>
                <a:latin typeface="Calibri" panose="020F0502020204030204" pitchFamily="34" charset="0"/>
                <a:ea typeface="Calibri" panose="020F0502020204030204" pitchFamily="34" charset="0"/>
                <a:cs typeface="Calibri" panose="020F0502020204030204" pitchFamily="34" charset="0"/>
              </a:rPr>
              <a:t>Current Assets are less that Current Liabilities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solidFill>
                  <a:srgbClr val="2F2F2F"/>
                </a:solidFill>
                <a:effectLst/>
                <a:latin typeface="Calibri" panose="020F0502020204030204" pitchFamily="34" charset="0"/>
                <a:ea typeface="Calibri" panose="020F0502020204030204" pitchFamily="34" charset="0"/>
                <a:cs typeface="Calibri" panose="020F0502020204030204" pitchFamily="34" charset="0"/>
              </a:rPr>
              <a:t>Increased market competition on phones, TVs, audio Headphones</a:t>
            </a:r>
          </a:p>
        </p:txBody>
      </p:sp>
      <p:sp>
        <p:nvSpPr>
          <p:cNvPr id="4" name="Slide Number Placeholder 3"/>
          <p:cNvSpPr>
            <a:spLocks noGrp="1"/>
          </p:cNvSpPr>
          <p:nvPr>
            <p:ph type="sldNum" sz="quarter" idx="5"/>
          </p:nvPr>
        </p:nvSpPr>
        <p:spPr/>
        <p:txBody>
          <a:bodyPr/>
          <a:lstStyle/>
          <a:p>
            <a:pPr rtl="0"/>
            <a:fld id="{CC5C198C-F94F-45D5-B9E3-B6FFB8BCAC79}" type="slidenum">
              <a:rPr lang="en-GB" smtClean="0"/>
              <a:t>11</a:t>
            </a:fld>
            <a:endParaRPr lang="en-GB"/>
          </a:p>
        </p:txBody>
      </p:sp>
    </p:spTree>
    <p:extLst>
      <p:ext uri="{BB962C8B-B14F-4D97-AF65-F5344CB8AC3E}">
        <p14:creationId xmlns:p14="http://schemas.microsoft.com/office/powerpoint/2010/main" val="18148395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3925BF-0A61-5578-5A3F-50869A01CD1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2205304-0792-A302-6C27-8CC73762A1D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6709FF2-C91E-21A3-2D12-6000D085C892}"/>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Calibri" panose="020F0502020204030204" pitchFamily="34" charset="0"/>
                <a:ea typeface="Calibri" panose="020F0502020204030204" pitchFamily="34" charset="0"/>
                <a:cs typeface="Calibri" panose="020F0502020204030204" pitchFamily="34" charset="0"/>
              </a:rPr>
              <a:t>May not be able to Pay Bills Businesses may struggle to pay suppliers, employees, and lenders, damaging their reputation and relationships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Calibri" panose="020F0502020204030204" pitchFamily="34" charset="0"/>
                <a:ea typeface="Calibri" panose="020F0502020204030204" pitchFamily="34" charset="0"/>
                <a:cs typeface="Calibri" panose="020F0502020204030204" pitchFamily="34" charset="0"/>
              </a:rPr>
              <a:t>Operational Disruptions: Shortages of cash can disrupt day-to-day operations, leading to production delays, missed deadlines, and lost contracts.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dirty="0">
              <a:solidFill>
                <a:srgbClr val="2F2F2F"/>
              </a:solidFill>
              <a:effectLst/>
              <a:latin typeface="Calibri" panose="020F0502020204030204" pitchFamily="34" charset="0"/>
              <a:ea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96317BAA-3777-25EB-6D60-4F86666F012F}"/>
              </a:ext>
            </a:extLst>
          </p:cNvPr>
          <p:cNvSpPr>
            <a:spLocks noGrp="1"/>
          </p:cNvSpPr>
          <p:nvPr>
            <p:ph type="sldNum" sz="quarter" idx="5"/>
          </p:nvPr>
        </p:nvSpPr>
        <p:spPr/>
        <p:txBody>
          <a:bodyPr/>
          <a:lstStyle/>
          <a:p>
            <a:pPr rtl="0"/>
            <a:fld id="{CC5C198C-F94F-45D5-B9E3-B6FFB8BCAC79}" type="slidenum">
              <a:rPr lang="en-GB" smtClean="0"/>
              <a:t>12</a:t>
            </a:fld>
            <a:endParaRPr lang="en-GB"/>
          </a:p>
        </p:txBody>
      </p:sp>
    </p:spTree>
    <p:extLst>
      <p:ext uri="{BB962C8B-B14F-4D97-AF65-F5344CB8AC3E}">
        <p14:creationId xmlns:p14="http://schemas.microsoft.com/office/powerpoint/2010/main" val="17810529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3925BF-0A61-5578-5A3F-50869A01CD1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2205304-0792-A302-6C27-8CC73762A1D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6709FF2-C91E-21A3-2D12-6000D085C892}"/>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Calibri" panose="020F0502020204030204" pitchFamily="34" charset="0"/>
                <a:ea typeface="Calibri" panose="020F0502020204030204" pitchFamily="34" charset="0"/>
                <a:cs typeface="Calibri" panose="020F0502020204030204" pitchFamily="34" charset="0"/>
              </a:rPr>
              <a:t>May not be able to Pay Bills Businesses may struggle to pay suppliers, employees, and lenders, damaging their reputation and relationships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Calibri" panose="020F0502020204030204" pitchFamily="34" charset="0"/>
                <a:ea typeface="Calibri" panose="020F0502020204030204" pitchFamily="34" charset="0"/>
                <a:cs typeface="Calibri" panose="020F0502020204030204" pitchFamily="34" charset="0"/>
              </a:rPr>
              <a:t>Operational Disruptions: Shortages of cash can disrupt day-to-day operations, leading to production delays, missed deadlines, and lost contracts.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dirty="0">
              <a:solidFill>
                <a:srgbClr val="2F2F2F"/>
              </a:solidFill>
              <a:effectLst/>
              <a:latin typeface="Calibri" panose="020F0502020204030204" pitchFamily="34" charset="0"/>
              <a:ea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96317BAA-3777-25EB-6D60-4F86666F012F}"/>
              </a:ext>
            </a:extLst>
          </p:cNvPr>
          <p:cNvSpPr>
            <a:spLocks noGrp="1"/>
          </p:cNvSpPr>
          <p:nvPr>
            <p:ph type="sldNum" sz="quarter" idx="5"/>
          </p:nvPr>
        </p:nvSpPr>
        <p:spPr/>
        <p:txBody>
          <a:bodyPr/>
          <a:lstStyle/>
          <a:p>
            <a:pPr rtl="0"/>
            <a:fld id="{CC5C198C-F94F-45D5-B9E3-B6FFB8BCAC79}" type="slidenum">
              <a:rPr lang="en-GB" smtClean="0"/>
              <a:t>13</a:t>
            </a:fld>
            <a:endParaRPr lang="en-GB"/>
          </a:p>
        </p:txBody>
      </p:sp>
    </p:spTree>
    <p:extLst>
      <p:ext uri="{BB962C8B-B14F-4D97-AF65-F5344CB8AC3E}">
        <p14:creationId xmlns:p14="http://schemas.microsoft.com/office/powerpoint/2010/main" val="5770171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62389F-4D47-7C36-E8F0-3845C56281B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977F2C1-54C5-F81E-AF37-7D25B097EE3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A480106-5F47-0755-75C4-C2D2C018ADE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1B92176-61A7-7725-8D51-41145F8BDEB1}"/>
              </a:ext>
            </a:extLst>
          </p:cNvPr>
          <p:cNvSpPr>
            <a:spLocks noGrp="1"/>
          </p:cNvSpPr>
          <p:nvPr>
            <p:ph type="sldNum" sz="quarter" idx="5"/>
          </p:nvPr>
        </p:nvSpPr>
        <p:spPr/>
        <p:txBody>
          <a:bodyPr/>
          <a:lstStyle/>
          <a:p>
            <a:pPr rtl="0"/>
            <a:fld id="{CC5C198C-F94F-45D5-B9E3-B6FFB8BCAC79}" type="slidenum">
              <a:rPr lang="en-GB" smtClean="0"/>
              <a:t>14</a:t>
            </a:fld>
            <a:endParaRPr lang="en-GB"/>
          </a:p>
        </p:txBody>
      </p:sp>
    </p:spTree>
    <p:extLst>
      <p:ext uri="{BB962C8B-B14F-4D97-AF65-F5344CB8AC3E}">
        <p14:creationId xmlns:p14="http://schemas.microsoft.com/office/powerpoint/2010/main" val="75049285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6D2906-77E3-312E-A272-53662CCC67F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8023094-19B8-958D-D0A8-606A4FE3BCF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FAD8C94-E501-BB66-3543-207006F6AE39}"/>
              </a:ext>
            </a:extLst>
          </p:cNvPr>
          <p:cNvSpPr>
            <a:spLocks noGrp="1"/>
          </p:cNvSpPr>
          <p:nvPr>
            <p:ph type="body" idx="1"/>
          </p:nvPr>
        </p:nvSpPr>
        <p:spPr/>
        <p:txBody>
          <a:bodyPr/>
          <a:lstStyle/>
          <a:p>
            <a:r>
              <a:rPr lang="en-GB" dirty="0"/>
              <a:t>What I would say for stock </a:t>
            </a:r>
            <a:r>
              <a:rPr lang="en-GB" dirty="0" err="1"/>
              <a:t>turnver</a:t>
            </a:r>
            <a:r>
              <a:rPr lang="en-GB" dirty="0"/>
              <a:t> ratio – explain the measurement &amp; say that this is on average but there are still parts with high values that do not get turned over this quickly &amp; are obsolete</a:t>
            </a:r>
          </a:p>
        </p:txBody>
      </p:sp>
      <p:sp>
        <p:nvSpPr>
          <p:cNvPr id="4" name="Slide Number Placeholder 3">
            <a:extLst>
              <a:ext uri="{FF2B5EF4-FFF2-40B4-BE49-F238E27FC236}">
                <a16:creationId xmlns:a16="http://schemas.microsoft.com/office/drawing/2014/main" id="{D959E321-0355-6553-A596-0780D0A75CC6}"/>
              </a:ext>
            </a:extLst>
          </p:cNvPr>
          <p:cNvSpPr>
            <a:spLocks noGrp="1"/>
          </p:cNvSpPr>
          <p:nvPr>
            <p:ph type="sldNum" sz="quarter" idx="5"/>
          </p:nvPr>
        </p:nvSpPr>
        <p:spPr/>
        <p:txBody>
          <a:bodyPr/>
          <a:lstStyle/>
          <a:p>
            <a:pPr rtl="0"/>
            <a:fld id="{CC5C198C-F94F-45D5-B9E3-B6FFB8BCAC79}" type="slidenum">
              <a:rPr lang="en-GB" smtClean="0"/>
              <a:t>15</a:t>
            </a:fld>
            <a:endParaRPr lang="en-GB"/>
          </a:p>
        </p:txBody>
      </p:sp>
    </p:spTree>
    <p:extLst>
      <p:ext uri="{BB962C8B-B14F-4D97-AF65-F5344CB8AC3E}">
        <p14:creationId xmlns:p14="http://schemas.microsoft.com/office/powerpoint/2010/main" val="194876728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215AD6-05FE-10AC-81B4-50536C2E010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884384E-C74C-694E-5B10-269589D2B2F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7B9D5DD-D056-0853-F2F6-1EA54EC38BD7}"/>
              </a:ext>
            </a:extLst>
          </p:cNvPr>
          <p:cNvSpPr>
            <a:spLocks noGrp="1"/>
          </p:cNvSpPr>
          <p:nvPr>
            <p:ph type="body" idx="1"/>
          </p:nvPr>
        </p:nvSpPr>
        <p:spPr/>
        <p:txBody>
          <a:bodyPr/>
          <a:lstStyle/>
          <a:p>
            <a:r>
              <a:rPr lang="en-GB" dirty="0"/>
              <a:t>What I would say for stock </a:t>
            </a:r>
            <a:r>
              <a:rPr lang="en-GB" dirty="0" err="1"/>
              <a:t>turnver</a:t>
            </a:r>
            <a:r>
              <a:rPr lang="en-GB" dirty="0"/>
              <a:t> ratio – explain the measurement &amp; say that this is on average but there are still parts with high values that do not get turned over this quickly &amp; are obsolete</a:t>
            </a:r>
          </a:p>
        </p:txBody>
      </p:sp>
      <p:sp>
        <p:nvSpPr>
          <p:cNvPr id="4" name="Slide Number Placeholder 3">
            <a:extLst>
              <a:ext uri="{FF2B5EF4-FFF2-40B4-BE49-F238E27FC236}">
                <a16:creationId xmlns:a16="http://schemas.microsoft.com/office/drawing/2014/main" id="{4E8BD445-17FF-27AA-8627-306AB889DD06}"/>
              </a:ext>
            </a:extLst>
          </p:cNvPr>
          <p:cNvSpPr>
            <a:spLocks noGrp="1"/>
          </p:cNvSpPr>
          <p:nvPr>
            <p:ph type="sldNum" sz="quarter" idx="5"/>
          </p:nvPr>
        </p:nvSpPr>
        <p:spPr/>
        <p:txBody>
          <a:bodyPr/>
          <a:lstStyle/>
          <a:p>
            <a:pPr rtl="0"/>
            <a:fld id="{CC5C198C-F94F-45D5-B9E3-B6FFB8BCAC79}" type="slidenum">
              <a:rPr lang="en-GB" smtClean="0"/>
              <a:t>16</a:t>
            </a:fld>
            <a:endParaRPr lang="en-GB"/>
          </a:p>
        </p:txBody>
      </p:sp>
    </p:spTree>
    <p:extLst>
      <p:ext uri="{BB962C8B-B14F-4D97-AF65-F5344CB8AC3E}">
        <p14:creationId xmlns:p14="http://schemas.microsoft.com/office/powerpoint/2010/main" val="124826794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CF31AF-60E6-24AC-97A5-D87E8A1270F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864B29B-9F35-6568-CD51-B56F055257E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BEFC8FA-4E45-684E-0222-68B9CBD90D73}"/>
              </a:ext>
            </a:extLst>
          </p:cNvPr>
          <p:cNvSpPr>
            <a:spLocks noGrp="1"/>
          </p:cNvSpPr>
          <p:nvPr>
            <p:ph type="body" idx="1"/>
          </p:nvPr>
        </p:nvSpPr>
        <p:spPr/>
        <p:txBody>
          <a:bodyPr/>
          <a:lstStyle/>
          <a:p>
            <a:r>
              <a:rPr lang="en-GB" dirty="0"/>
              <a:t>Trade receivables are covered by credit insurance policies</a:t>
            </a:r>
          </a:p>
        </p:txBody>
      </p:sp>
      <p:sp>
        <p:nvSpPr>
          <p:cNvPr id="4" name="Slide Number Placeholder 3">
            <a:extLst>
              <a:ext uri="{FF2B5EF4-FFF2-40B4-BE49-F238E27FC236}">
                <a16:creationId xmlns:a16="http://schemas.microsoft.com/office/drawing/2014/main" id="{87576A7D-9034-8CFE-980B-27B9A6624482}"/>
              </a:ext>
            </a:extLst>
          </p:cNvPr>
          <p:cNvSpPr>
            <a:spLocks noGrp="1"/>
          </p:cNvSpPr>
          <p:nvPr>
            <p:ph type="sldNum" sz="quarter" idx="5"/>
          </p:nvPr>
        </p:nvSpPr>
        <p:spPr/>
        <p:txBody>
          <a:bodyPr/>
          <a:lstStyle/>
          <a:p>
            <a:pPr rtl="0"/>
            <a:fld id="{CC5C198C-F94F-45D5-B9E3-B6FFB8BCAC79}" type="slidenum">
              <a:rPr lang="en-GB" smtClean="0"/>
              <a:t>17</a:t>
            </a:fld>
            <a:endParaRPr lang="en-GB"/>
          </a:p>
        </p:txBody>
      </p:sp>
    </p:spTree>
    <p:extLst>
      <p:ext uri="{BB962C8B-B14F-4D97-AF65-F5344CB8AC3E}">
        <p14:creationId xmlns:p14="http://schemas.microsoft.com/office/powerpoint/2010/main" val="20780122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1A2DB7-3747-BD31-D2EE-9F48A3F2A4E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552944E-2DE5-D363-8FE8-0E7A7DF0F48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8119852-1F01-124B-F980-0BA36490633C}"/>
              </a:ext>
            </a:extLst>
          </p:cNvPr>
          <p:cNvSpPr>
            <a:spLocks noGrp="1"/>
          </p:cNvSpPr>
          <p:nvPr>
            <p:ph type="body" idx="1"/>
          </p:nvPr>
        </p:nvSpPr>
        <p:spPr/>
        <p:txBody>
          <a:bodyPr/>
          <a:lstStyle/>
          <a:p>
            <a:r>
              <a:rPr lang="en-GB" dirty="0"/>
              <a:t>Trade receivables are covered by credit insurance policies</a:t>
            </a:r>
          </a:p>
        </p:txBody>
      </p:sp>
      <p:sp>
        <p:nvSpPr>
          <p:cNvPr id="4" name="Slide Number Placeholder 3">
            <a:extLst>
              <a:ext uri="{FF2B5EF4-FFF2-40B4-BE49-F238E27FC236}">
                <a16:creationId xmlns:a16="http://schemas.microsoft.com/office/drawing/2014/main" id="{6037DE5D-20DA-673C-7DCC-801CBE22F6FD}"/>
              </a:ext>
            </a:extLst>
          </p:cNvPr>
          <p:cNvSpPr>
            <a:spLocks noGrp="1"/>
          </p:cNvSpPr>
          <p:nvPr>
            <p:ph type="sldNum" sz="quarter" idx="5"/>
          </p:nvPr>
        </p:nvSpPr>
        <p:spPr/>
        <p:txBody>
          <a:bodyPr/>
          <a:lstStyle/>
          <a:p>
            <a:pPr rtl="0"/>
            <a:fld id="{CC5C198C-F94F-45D5-B9E3-B6FFB8BCAC79}" type="slidenum">
              <a:rPr lang="en-GB" smtClean="0"/>
              <a:t>18</a:t>
            </a:fld>
            <a:endParaRPr lang="en-GB"/>
          </a:p>
        </p:txBody>
      </p:sp>
    </p:spTree>
    <p:extLst>
      <p:ext uri="{BB962C8B-B14F-4D97-AF65-F5344CB8AC3E}">
        <p14:creationId xmlns:p14="http://schemas.microsoft.com/office/powerpoint/2010/main" val="411273957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7D2B4C-B27C-41A1-0C68-81E6A23B879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4DF09D2-BFDD-DE88-56FF-ED058DA082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0B00423-261C-1FE4-1734-78DF467F5B42}"/>
              </a:ext>
            </a:extLst>
          </p:cNvPr>
          <p:cNvSpPr>
            <a:spLocks noGrp="1"/>
          </p:cNvSpPr>
          <p:nvPr>
            <p:ph type="body" idx="1"/>
          </p:nvPr>
        </p:nvSpPr>
        <p:spPr/>
        <p:txBody>
          <a:bodyPr/>
          <a:lstStyle/>
          <a:p>
            <a:r>
              <a:rPr lang="en-GB" b="0" i="0" dirty="0">
                <a:solidFill>
                  <a:srgbClr val="374151"/>
                </a:solidFill>
                <a:effectLst/>
                <a:latin typeface="Inter"/>
              </a:rPr>
              <a:t>A low ratio indicates slow payment to suppliers for purchases on credit. This may be due to </a:t>
            </a:r>
            <a:r>
              <a:rPr lang="en-GB" b="0" i="0" dirty="0" err="1">
                <a:solidFill>
                  <a:srgbClr val="374151"/>
                </a:solidFill>
                <a:effectLst/>
                <a:latin typeface="Inter"/>
              </a:rPr>
              <a:t>favorable</a:t>
            </a:r>
            <a:r>
              <a:rPr lang="en-GB" b="0" i="0" dirty="0">
                <a:solidFill>
                  <a:srgbClr val="374151"/>
                </a:solidFill>
                <a:effectLst/>
                <a:latin typeface="Inter"/>
              </a:rPr>
              <a:t> credit terms, or it may signal cash flow problems and hence, a worsening financial condition. While a decreasing ratio could indicate a company in financial distress, that may not necessarily be the case. It might be that the company has successfully managed to negotiate better payment terms which allow it to make payments less frequently, without any penalty</a:t>
            </a:r>
            <a:endParaRPr lang="en-GB" dirty="0"/>
          </a:p>
        </p:txBody>
      </p:sp>
      <p:sp>
        <p:nvSpPr>
          <p:cNvPr id="4" name="Slide Number Placeholder 3">
            <a:extLst>
              <a:ext uri="{FF2B5EF4-FFF2-40B4-BE49-F238E27FC236}">
                <a16:creationId xmlns:a16="http://schemas.microsoft.com/office/drawing/2014/main" id="{7D19BB72-F1CB-9AB4-046F-4A6783227E86}"/>
              </a:ext>
            </a:extLst>
          </p:cNvPr>
          <p:cNvSpPr>
            <a:spLocks noGrp="1"/>
          </p:cNvSpPr>
          <p:nvPr>
            <p:ph type="sldNum" sz="quarter" idx="5"/>
          </p:nvPr>
        </p:nvSpPr>
        <p:spPr/>
        <p:txBody>
          <a:bodyPr/>
          <a:lstStyle/>
          <a:p>
            <a:pPr rtl="0"/>
            <a:fld id="{CC5C198C-F94F-45D5-B9E3-B6FFB8BCAC79}" type="slidenum">
              <a:rPr lang="en-GB" smtClean="0"/>
              <a:t>19</a:t>
            </a:fld>
            <a:endParaRPr lang="en-GB"/>
          </a:p>
        </p:txBody>
      </p:sp>
    </p:spTree>
    <p:extLst>
      <p:ext uri="{BB962C8B-B14F-4D97-AF65-F5344CB8AC3E}">
        <p14:creationId xmlns:p14="http://schemas.microsoft.com/office/powerpoint/2010/main" val="39911583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BBC51F-F6D1-9343-4EE4-096219D6D5A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F3F6C8D-4FA8-C5A6-CC22-544C575A76A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0C5BEA9-904F-A46B-7587-1FE9D837A559}"/>
              </a:ext>
            </a:extLst>
          </p:cNvPr>
          <p:cNvSpPr>
            <a:spLocks noGrp="1"/>
          </p:cNvSpPr>
          <p:nvPr>
            <p:ph type="body" idx="1"/>
          </p:nvPr>
        </p:nvSpPr>
        <p:spPr/>
        <p:txBody>
          <a:bodyPr/>
          <a:lstStyle/>
          <a:p>
            <a:r>
              <a:rPr lang="en-GB" b="0" i="0" dirty="0">
                <a:solidFill>
                  <a:srgbClr val="111111"/>
                </a:solidFill>
                <a:effectLst/>
                <a:latin typeface="SourceSansPro"/>
              </a:rPr>
              <a:t>Shows how a company is using their working capital to support sales. This could lead to an excessive amount of bad. A low ratio can be a red flag indicating one or more problems. They may include investing in too many inventory-related expenses</a:t>
            </a:r>
          </a:p>
          <a:p>
            <a:r>
              <a:rPr lang="en-GB" b="0" i="0" dirty="0">
                <a:solidFill>
                  <a:srgbClr val="34495F"/>
                </a:solidFill>
                <a:effectLst/>
                <a:latin typeface="__Inter_7b70e8"/>
              </a:rPr>
              <a:t>A negative working capital turnover ratio occurs when a company's sales revenue is lower than its average working capital. This situation indicates inefficient use of working capital &amp; potential liquidity issues, as the company is generating less revenue than the funds tied up in its current assets</a:t>
            </a:r>
          </a:p>
        </p:txBody>
      </p:sp>
      <p:sp>
        <p:nvSpPr>
          <p:cNvPr id="4" name="Slide Number Placeholder 3">
            <a:extLst>
              <a:ext uri="{FF2B5EF4-FFF2-40B4-BE49-F238E27FC236}">
                <a16:creationId xmlns:a16="http://schemas.microsoft.com/office/drawing/2014/main" id="{EC2A996D-46B9-9382-D7EF-5791C1C6F7D5}"/>
              </a:ext>
            </a:extLst>
          </p:cNvPr>
          <p:cNvSpPr>
            <a:spLocks noGrp="1"/>
          </p:cNvSpPr>
          <p:nvPr>
            <p:ph type="sldNum" sz="quarter" idx="5"/>
          </p:nvPr>
        </p:nvSpPr>
        <p:spPr/>
        <p:txBody>
          <a:bodyPr/>
          <a:lstStyle/>
          <a:p>
            <a:pPr rtl="0"/>
            <a:fld id="{CC5C198C-F94F-45D5-B9E3-B6FFB8BCAC79}" type="slidenum">
              <a:rPr lang="en-GB" smtClean="0"/>
              <a:t>20</a:t>
            </a:fld>
            <a:endParaRPr lang="en-GB"/>
          </a:p>
        </p:txBody>
      </p:sp>
    </p:spTree>
    <p:extLst>
      <p:ext uri="{BB962C8B-B14F-4D97-AF65-F5344CB8AC3E}">
        <p14:creationId xmlns:p14="http://schemas.microsoft.com/office/powerpoint/2010/main" val="121642330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D417B4-FA2E-E25C-9E1D-FA474125822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15F16B4-53A3-100C-B3D5-303D2BDEF27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E01C51C-CC3D-C401-518B-634FECF92597}"/>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3BD8BBFD-E172-2FEC-0122-11099A59C483}"/>
              </a:ext>
            </a:extLst>
          </p:cNvPr>
          <p:cNvSpPr>
            <a:spLocks noGrp="1"/>
          </p:cNvSpPr>
          <p:nvPr>
            <p:ph type="sldNum" sz="quarter" idx="5"/>
          </p:nvPr>
        </p:nvSpPr>
        <p:spPr/>
        <p:txBody>
          <a:bodyPr/>
          <a:lstStyle/>
          <a:p>
            <a:pPr rtl="0"/>
            <a:fld id="{CC5C198C-F94F-45D5-B9E3-B6FFB8BCAC79}" type="slidenum">
              <a:rPr lang="en-GB" smtClean="0"/>
              <a:t>21</a:t>
            </a:fld>
            <a:endParaRPr lang="en-GB"/>
          </a:p>
        </p:txBody>
      </p:sp>
    </p:spTree>
    <p:extLst>
      <p:ext uri="{BB962C8B-B14F-4D97-AF65-F5344CB8AC3E}">
        <p14:creationId xmlns:p14="http://schemas.microsoft.com/office/powerpoint/2010/main" val="96573339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ABAB01-2831-2B50-58DA-3B758301AF5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7E03E1A-48C2-BC3C-052D-C1B5F39592E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8EADDB0-2379-EFB1-A25D-CEF4E766EFCC}"/>
              </a:ext>
            </a:extLst>
          </p:cNvPr>
          <p:cNvSpPr>
            <a:spLocks noGrp="1"/>
          </p:cNvSpPr>
          <p:nvPr>
            <p:ph type="body" idx="1"/>
          </p:nvPr>
        </p:nvSpPr>
        <p:spPr/>
        <p:txBody>
          <a:bodyPr/>
          <a:lstStyle/>
          <a:p>
            <a:r>
              <a:rPr lang="en-GB" dirty="0"/>
              <a:t>Specifically, if the business was to be liquidated</a:t>
            </a:r>
          </a:p>
          <a:p>
            <a:r>
              <a:rPr lang="en-GB" dirty="0"/>
              <a:t>Negative net profit means no retained earnings can be used within the business</a:t>
            </a:r>
          </a:p>
        </p:txBody>
      </p:sp>
      <p:sp>
        <p:nvSpPr>
          <p:cNvPr id="4" name="Slide Number Placeholder 3">
            <a:extLst>
              <a:ext uri="{FF2B5EF4-FFF2-40B4-BE49-F238E27FC236}">
                <a16:creationId xmlns:a16="http://schemas.microsoft.com/office/drawing/2014/main" id="{ACD9D17B-3E3E-749F-D246-DB185EDBA045}"/>
              </a:ext>
            </a:extLst>
          </p:cNvPr>
          <p:cNvSpPr>
            <a:spLocks noGrp="1"/>
          </p:cNvSpPr>
          <p:nvPr>
            <p:ph type="sldNum" sz="quarter" idx="5"/>
          </p:nvPr>
        </p:nvSpPr>
        <p:spPr/>
        <p:txBody>
          <a:bodyPr/>
          <a:lstStyle/>
          <a:p>
            <a:pPr rtl="0"/>
            <a:fld id="{CC5C198C-F94F-45D5-B9E3-B6FFB8BCAC79}" type="slidenum">
              <a:rPr lang="en-GB" smtClean="0"/>
              <a:t>22</a:t>
            </a:fld>
            <a:endParaRPr lang="en-GB"/>
          </a:p>
        </p:txBody>
      </p:sp>
    </p:spTree>
    <p:extLst>
      <p:ext uri="{BB962C8B-B14F-4D97-AF65-F5344CB8AC3E}">
        <p14:creationId xmlns:p14="http://schemas.microsoft.com/office/powerpoint/2010/main" val="241571707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97FE7F-5306-4240-3BE5-F09102CCA4D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E8A657C-6757-1C43-DD4F-720B787D02D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F7B6EAE-F336-97A5-75C5-4004925C9FDA}"/>
              </a:ext>
            </a:extLst>
          </p:cNvPr>
          <p:cNvSpPr>
            <a:spLocks noGrp="1"/>
          </p:cNvSpPr>
          <p:nvPr>
            <p:ph type="body" idx="1"/>
          </p:nvPr>
        </p:nvSpPr>
        <p:spPr/>
        <p:txBody>
          <a:bodyPr/>
          <a:lstStyle/>
          <a:p>
            <a:r>
              <a:rPr lang="en-GB" b="0" i="0" dirty="0">
                <a:solidFill>
                  <a:srgbClr val="111111"/>
                </a:solidFill>
                <a:effectLst/>
                <a:latin typeface="Roboto" panose="02000000000000000000" pitchFamily="2" charset="0"/>
              </a:rPr>
              <a:t>A negative output can be possible if a company's liabilities exceed its assets</a:t>
            </a:r>
          </a:p>
          <a:p>
            <a:r>
              <a:rPr lang="en-GB" b="0" i="0" dirty="0">
                <a:solidFill>
                  <a:srgbClr val="34495F"/>
                </a:solidFill>
                <a:effectLst/>
                <a:latin typeface="__Inter_7b70e8"/>
              </a:rPr>
              <a:t>This indicates that the company has a negative net worth and may be in financial distress. A negative ratio can also mean that the company has a high amount of debt financing relative to its equity financing, making it vulnerable to financial risks and reducing its creditworthiness.</a:t>
            </a:r>
            <a:endParaRPr lang="en-GB" dirty="0"/>
          </a:p>
        </p:txBody>
      </p:sp>
      <p:sp>
        <p:nvSpPr>
          <p:cNvPr id="4" name="Slide Number Placeholder 3">
            <a:extLst>
              <a:ext uri="{FF2B5EF4-FFF2-40B4-BE49-F238E27FC236}">
                <a16:creationId xmlns:a16="http://schemas.microsoft.com/office/drawing/2014/main" id="{4061A14B-A357-1B93-5AB6-7A7BD84B4BFF}"/>
              </a:ext>
            </a:extLst>
          </p:cNvPr>
          <p:cNvSpPr>
            <a:spLocks noGrp="1"/>
          </p:cNvSpPr>
          <p:nvPr>
            <p:ph type="sldNum" sz="quarter" idx="5"/>
          </p:nvPr>
        </p:nvSpPr>
        <p:spPr/>
        <p:txBody>
          <a:bodyPr/>
          <a:lstStyle/>
          <a:p>
            <a:pPr rtl="0"/>
            <a:fld id="{CC5C198C-F94F-45D5-B9E3-B6FFB8BCAC79}" type="slidenum">
              <a:rPr lang="en-GB" smtClean="0"/>
              <a:t>23</a:t>
            </a:fld>
            <a:endParaRPr lang="en-GB"/>
          </a:p>
        </p:txBody>
      </p:sp>
    </p:spTree>
    <p:extLst>
      <p:ext uri="{BB962C8B-B14F-4D97-AF65-F5344CB8AC3E}">
        <p14:creationId xmlns:p14="http://schemas.microsoft.com/office/powerpoint/2010/main" val="260794705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5D57C1-046E-6FC4-0766-E39698303EF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E3E0CF0-4A2C-F126-1D17-64B2DD04DD4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8FC231F-0A81-A066-C647-4B9FCE2DD55A}"/>
              </a:ext>
            </a:extLst>
          </p:cNvPr>
          <p:cNvSpPr>
            <a:spLocks noGrp="1"/>
          </p:cNvSpPr>
          <p:nvPr>
            <p:ph type="body" idx="1"/>
          </p:nvPr>
        </p:nvSpPr>
        <p:spPr/>
        <p:txBody>
          <a:bodyPr/>
          <a:lstStyle/>
          <a:p>
            <a:r>
              <a:rPr lang="en-GB" b="0" i="0" dirty="0">
                <a:solidFill>
                  <a:srgbClr val="3A4F66"/>
                </a:solidFill>
                <a:effectLst/>
                <a:latin typeface="Inter"/>
              </a:rPr>
              <a:t>A business with a high debt-to-equity ratio may be overly dependent on borrowing to fund its operations. As a result, it becomes harder to build a solid financial base. However, it is definitely a </a:t>
            </a:r>
            <a:r>
              <a:rPr lang="en-GB" b="1" i="0" dirty="0">
                <a:solidFill>
                  <a:srgbClr val="3A4F66"/>
                </a:solidFill>
                <a:effectLst/>
                <a:latin typeface="Inter"/>
              </a:rPr>
              <a:t>warning sign of excessive leverage</a:t>
            </a:r>
            <a:r>
              <a:rPr lang="en-GB" b="0" i="0" dirty="0">
                <a:solidFill>
                  <a:srgbClr val="3A4F66"/>
                </a:solidFill>
                <a:effectLst/>
                <a:latin typeface="Inter"/>
              </a:rPr>
              <a:t>, and vulnerability to </a:t>
            </a:r>
            <a:r>
              <a:rPr lang="en-GB" b="0" i="0" dirty="0">
                <a:effectLst/>
                <a:latin typeface="Inter"/>
                <a:hlinkClick r:id="rId3"/>
              </a:rPr>
              <a:t>financial distress</a:t>
            </a:r>
            <a:r>
              <a:rPr lang="en-GB" b="0" i="0" dirty="0">
                <a:solidFill>
                  <a:srgbClr val="3A4F66"/>
                </a:solidFill>
                <a:effectLst/>
                <a:latin typeface="Inter"/>
              </a:rPr>
              <a:t>.</a:t>
            </a:r>
          </a:p>
          <a:p>
            <a:pPr algn="l"/>
            <a:r>
              <a:rPr lang="en-GB" b="1" i="0" dirty="0">
                <a:solidFill>
                  <a:srgbClr val="3A4F66"/>
                </a:solidFill>
                <a:effectLst/>
                <a:latin typeface="Inter"/>
              </a:rPr>
              <a:t>High risk of bankruptcy.</a:t>
            </a:r>
            <a:endParaRPr lang="en-GB" b="0" i="0" dirty="0">
              <a:solidFill>
                <a:srgbClr val="3A4F66"/>
              </a:solidFill>
              <a:effectLst/>
              <a:latin typeface="Inter"/>
            </a:endParaRPr>
          </a:p>
          <a:p>
            <a:pPr algn="l"/>
            <a:r>
              <a:rPr lang="en-GB" b="0" i="0" dirty="0">
                <a:solidFill>
                  <a:srgbClr val="3A4F66"/>
                </a:solidFill>
                <a:effectLst/>
                <a:latin typeface="Inter"/>
              </a:rPr>
              <a:t>A negative debt-to-equity ratio indicates the company is highly leveraged. It has a lot of debt relative to its equity.</a:t>
            </a:r>
          </a:p>
          <a:p>
            <a:pPr algn="l"/>
            <a:r>
              <a:rPr lang="en-GB" b="0" i="0" dirty="0">
                <a:solidFill>
                  <a:srgbClr val="3A4F66"/>
                </a:solidFill>
                <a:effectLst/>
                <a:latin typeface="Inter"/>
              </a:rPr>
              <a:t>This means the company relies too much on debt to finance its operations. The problem?</a:t>
            </a:r>
          </a:p>
          <a:p>
            <a:pPr algn="l"/>
            <a:r>
              <a:rPr lang="en-GB" b="0" i="0" dirty="0">
                <a:solidFill>
                  <a:srgbClr val="3A4F66"/>
                </a:solidFill>
                <a:effectLst/>
                <a:latin typeface="Inter"/>
              </a:rPr>
              <a:t>In the case of financial turmoil, it doesn’t have enough assets to cover its debts. Thus, the company is </a:t>
            </a:r>
            <a:r>
              <a:rPr lang="en-GB" b="0" i="1" dirty="0">
                <a:solidFill>
                  <a:srgbClr val="3A4F66"/>
                </a:solidFill>
                <a:effectLst/>
                <a:latin typeface="inherit"/>
              </a:rPr>
              <a:t>vulnerable</a:t>
            </a:r>
            <a:r>
              <a:rPr lang="en-GB" b="0" i="0" dirty="0">
                <a:solidFill>
                  <a:srgbClr val="3A4F66"/>
                </a:solidFill>
                <a:effectLst/>
                <a:latin typeface="Inter"/>
              </a:rPr>
              <a:t>.</a:t>
            </a:r>
          </a:p>
          <a:p>
            <a:endParaRPr lang="en-GB" dirty="0"/>
          </a:p>
        </p:txBody>
      </p:sp>
      <p:sp>
        <p:nvSpPr>
          <p:cNvPr id="4" name="Slide Number Placeholder 3">
            <a:extLst>
              <a:ext uri="{FF2B5EF4-FFF2-40B4-BE49-F238E27FC236}">
                <a16:creationId xmlns:a16="http://schemas.microsoft.com/office/drawing/2014/main" id="{172BF3BB-A218-F412-837C-EBE16407B253}"/>
              </a:ext>
            </a:extLst>
          </p:cNvPr>
          <p:cNvSpPr>
            <a:spLocks noGrp="1"/>
          </p:cNvSpPr>
          <p:nvPr>
            <p:ph type="sldNum" sz="quarter" idx="5"/>
          </p:nvPr>
        </p:nvSpPr>
        <p:spPr/>
        <p:txBody>
          <a:bodyPr/>
          <a:lstStyle/>
          <a:p>
            <a:pPr rtl="0"/>
            <a:fld id="{CC5C198C-F94F-45D5-B9E3-B6FFB8BCAC79}" type="slidenum">
              <a:rPr lang="en-GB" smtClean="0"/>
              <a:t>24</a:t>
            </a:fld>
            <a:endParaRPr lang="en-GB"/>
          </a:p>
        </p:txBody>
      </p:sp>
    </p:spTree>
    <p:extLst>
      <p:ext uri="{BB962C8B-B14F-4D97-AF65-F5344CB8AC3E}">
        <p14:creationId xmlns:p14="http://schemas.microsoft.com/office/powerpoint/2010/main" val="54650105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F9200F-5955-5F05-6B90-03E9BCD50B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0284D2B-3CC2-3B03-4B40-BCC97B3EC9B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025673B-D940-163C-AE87-921F38767037}"/>
              </a:ext>
            </a:extLst>
          </p:cNvPr>
          <p:cNvSpPr>
            <a:spLocks noGrp="1"/>
          </p:cNvSpPr>
          <p:nvPr>
            <p:ph type="body" idx="1"/>
          </p:nvPr>
        </p:nvSpPr>
        <p:spPr/>
        <p:txBody>
          <a:bodyPr/>
          <a:lstStyle/>
          <a:p>
            <a:r>
              <a:rPr lang="en-GB" b="0" i="0" dirty="0">
                <a:solidFill>
                  <a:srgbClr val="3A4F66"/>
                </a:solidFill>
                <a:effectLst/>
                <a:latin typeface="Inter"/>
              </a:rPr>
              <a:t>A business with a high debt-to-equity ratio may be overly dependent on borrowing to fund its operations. As a result, it becomes harder to build a solid financial base. However, it is definitely a </a:t>
            </a:r>
            <a:r>
              <a:rPr lang="en-GB" b="1" i="0" dirty="0">
                <a:solidFill>
                  <a:srgbClr val="3A4F66"/>
                </a:solidFill>
                <a:effectLst/>
                <a:latin typeface="Inter"/>
              </a:rPr>
              <a:t>warning sign of excessive leverage</a:t>
            </a:r>
            <a:r>
              <a:rPr lang="en-GB" b="0" i="0" dirty="0">
                <a:solidFill>
                  <a:srgbClr val="3A4F66"/>
                </a:solidFill>
                <a:effectLst/>
                <a:latin typeface="Inter"/>
              </a:rPr>
              <a:t>, and vulnerability to </a:t>
            </a:r>
            <a:r>
              <a:rPr lang="en-GB" b="0" i="0" dirty="0">
                <a:effectLst/>
                <a:latin typeface="Inter"/>
                <a:hlinkClick r:id="rId3"/>
              </a:rPr>
              <a:t>financial distress</a:t>
            </a:r>
            <a:r>
              <a:rPr lang="en-GB" b="0" i="0" dirty="0">
                <a:solidFill>
                  <a:srgbClr val="3A4F66"/>
                </a:solidFill>
                <a:effectLst/>
                <a:latin typeface="Inter"/>
              </a:rPr>
              <a:t>.</a:t>
            </a:r>
          </a:p>
          <a:p>
            <a:pPr algn="l"/>
            <a:r>
              <a:rPr lang="en-GB" b="1" i="0" dirty="0">
                <a:solidFill>
                  <a:srgbClr val="3A4F66"/>
                </a:solidFill>
                <a:effectLst/>
                <a:latin typeface="Inter"/>
              </a:rPr>
              <a:t>High risk of bankruptcy.</a:t>
            </a:r>
            <a:endParaRPr lang="en-GB" b="0" i="0" dirty="0">
              <a:solidFill>
                <a:srgbClr val="3A4F66"/>
              </a:solidFill>
              <a:effectLst/>
              <a:latin typeface="Inter"/>
            </a:endParaRPr>
          </a:p>
          <a:p>
            <a:pPr algn="l"/>
            <a:r>
              <a:rPr lang="en-GB" b="0" i="0" dirty="0">
                <a:solidFill>
                  <a:srgbClr val="3A4F66"/>
                </a:solidFill>
                <a:effectLst/>
                <a:latin typeface="Inter"/>
              </a:rPr>
              <a:t>A negative debt-to-equity ratio indicates the company is highly leveraged. It has a lot of debt relative to its equity.</a:t>
            </a:r>
          </a:p>
          <a:p>
            <a:pPr algn="l"/>
            <a:r>
              <a:rPr lang="en-GB" b="0" i="0" dirty="0">
                <a:solidFill>
                  <a:srgbClr val="3A4F66"/>
                </a:solidFill>
                <a:effectLst/>
                <a:latin typeface="Inter"/>
              </a:rPr>
              <a:t>This means the company relies too much on debt to finance its operations. The problem?</a:t>
            </a:r>
          </a:p>
          <a:p>
            <a:pPr algn="l"/>
            <a:r>
              <a:rPr lang="en-GB" b="0" i="0" dirty="0">
                <a:solidFill>
                  <a:srgbClr val="3A4F66"/>
                </a:solidFill>
                <a:effectLst/>
                <a:latin typeface="Inter"/>
              </a:rPr>
              <a:t>In the case of financial turmoil, it doesn’t have enough assets to cover its debts. Thus, the company is </a:t>
            </a:r>
            <a:r>
              <a:rPr lang="en-GB" b="0" i="1" dirty="0">
                <a:solidFill>
                  <a:srgbClr val="3A4F66"/>
                </a:solidFill>
                <a:effectLst/>
                <a:latin typeface="inherit"/>
              </a:rPr>
              <a:t>vulnerable</a:t>
            </a:r>
            <a:r>
              <a:rPr lang="en-GB" b="0" i="0" dirty="0">
                <a:solidFill>
                  <a:srgbClr val="3A4F66"/>
                </a:solidFill>
                <a:effectLst/>
                <a:latin typeface="Inter"/>
              </a:rPr>
              <a:t>.</a:t>
            </a:r>
          </a:p>
          <a:p>
            <a:endParaRPr lang="en-GB" dirty="0"/>
          </a:p>
        </p:txBody>
      </p:sp>
      <p:sp>
        <p:nvSpPr>
          <p:cNvPr id="4" name="Slide Number Placeholder 3">
            <a:extLst>
              <a:ext uri="{FF2B5EF4-FFF2-40B4-BE49-F238E27FC236}">
                <a16:creationId xmlns:a16="http://schemas.microsoft.com/office/drawing/2014/main" id="{1A975C83-54A0-0D8C-ED96-75D1DCD0AE10}"/>
              </a:ext>
            </a:extLst>
          </p:cNvPr>
          <p:cNvSpPr>
            <a:spLocks noGrp="1"/>
          </p:cNvSpPr>
          <p:nvPr>
            <p:ph type="sldNum" sz="quarter" idx="5"/>
          </p:nvPr>
        </p:nvSpPr>
        <p:spPr/>
        <p:txBody>
          <a:bodyPr/>
          <a:lstStyle/>
          <a:p>
            <a:pPr rtl="0"/>
            <a:fld id="{CC5C198C-F94F-45D5-B9E3-B6FFB8BCAC79}" type="slidenum">
              <a:rPr lang="en-GB" smtClean="0"/>
              <a:t>25</a:t>
            </a:fld>
            <a:endParaRPr lang="en-GB"/>
          </a:p>
        </p:txBody>
      </p:sp>
    </p:spTree>
    <p:extLst>
      <p:ext uri="{BB962C8B-B14F-4D97-AF65-F5344CB8AC3E}">
        <p14:creationId xmlns:p14="http://schemas.microsoft.com/office/powerpoint/2010/main" val="33478873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6A4ED3-8B1B-7CAA-FCE6-6EE3833A2F8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3392499-CD40-017B-C06C-1F5857C7A93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CECC7E9-EA4A-1D85-9E2B-220F5A866DBF}"/>
              </a:ext>
            </a:extLst>
          </p:cNvPr>
          <p:cNvSpPr>
            <a:spLocks noGrp="1"/>
          </p:cNvSpPr>
          <p:nvPr>
            <p:ph type="body" idx="1"/>
          </p:nvPr>
        </p:nvSpPr>
        <p:spPr/>
        <p:txBody>
          <a:bodyPr/>
          <a:lstStyle/>
          <a:p>
            <a:r>
              <a:rPr lang="en-GB" sz="1200" dirty="0">
                <a:latin typeface="Calibri" panose="020F0502020204030204" pitchFamily="34" charset="0"/>
                <a:ea typeface="Calibri" panose="020F0502020204030204" pitchFamily="34" charset="0"/>
                <a:cs typeface="Calibri" panose="020F0502020204030204" pitchFamily="34" charset="0"/>
              </a:rPr>
              <a:t>– make processes more efficient, improve price of parts &amp; negotiate lower MOQs, utilise the Economic Order Quantity</a:t>
            </a:r>
          </a:p>
          <a:p>
            <a:r>
              <a:rPr lang="en-GB" sz="1200" dirty="0">
                <a:latin typeface="Calibri" panose="020F0502020204030204" pitchFamily="34" charset="0"/>
                <a:cs typeface="Calibri" panose="020F0502020204030204" pitchFamily="34" charset="0"/>
              </a:rPr>
              <a:t>Gross profit improving – this is due to improved efficiency in operations not sales</a:t>
            </a:r>
          </a:p>
          <a:p>
            <a:r>
              <a:rPr lang="en-GB" sz="1200" dirty="0">
                <a:latin typeface="Calibri" panose="020F0502020204030204" pitchFamily="34" charset="0"/>
                <a:cs typeface="Calibri" panose="020F0502020204030204" pitchFamily="34" charset="0"/>
              </a:rPr>
              <a:t>Operating expenses have reduced hence gross profit ratio improving – reductions in pension costs and restructuring expenses</a:t>
            </a:r>
            <a:endParaRPr lang="en-GB" dirty="0"/>
          </a:p>
        </p:txBody>
      </p:sp>
      <p:sp>
        <p:nvSpPr>
          <p:cNvPr id="4" name="Slide Number Placeholder 3">
            <a:extLst>
              <a:ext uri="{FF2B5EF4-FFF2-40B4-BE49-F238E27FC236}">
                <a16:creationId xmlns:a16="http://schemas.microsoft.com/office/drawing/2014/main" id="{4F8C0758-1742-B64C-4AD1-75829CB2E69B}"/>
              </a:ext>
            </a:extLst>
          </p:cNvPr>
          <p:cNvSpPr>
            <a:spLocks noGrp="1"/>
          </p:cNvSpPr>
          <p:nvPr>
            <p:ph type="sldNum" sz="quarter" idx="5"/>
          </p:nvPr>
        </p:nvSpPr>
        <p:spPr/>
        <p:txBody>
          <a:bodyPr/>
          <a:lstStyle/>
          <a:p>
            <a:pPr rtl="0"/>
            <a:fld id="{CC5C198C-F94F-45D5-B9E3-B6FFB8BCAC79}" type="slidenum">
              <a:rPr lang="en-GB" smtClean="0"/>
              <a:t>26</a:t>
            </a:fld>
            <a:endParaRPr lang="en-GB"/>
          </a:p>
        </p:txBody>
      </p:sp>
    </p:spTree>
    <p:extLst>
      <p:ext uri="{BB962C8B-B14F-4D97-AF65-F5344CB8AC3E}">
        <p14:creationId xmlns:p14="http://schemas.microsoft.com/office/powerpoint/2010/main" val="97263811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6A4ED3-8B1B-7CAA-FCE6-6EE3833A2F8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3392499-CD40-017B-C06C-1F5857C7A93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CECC7E9-EA4A-1D85-9E2B-220F5A866DBF}"/>
              </a:ext>
            </a:extLst>
          </p:cNvPr>
          <p:cNvSpPr>
            <a:spLocks noGrp="1"/>
          </p:cNvSpPr>
          <p:nvPr>
            <p:ph type="body" idx="1"/>
          </p:nvPr>
        </p:nvSpPr>
        <p:spPr/>
        <p:txBody>
          <a:bodyPr/>
          <a:lstStyle/>
          <a:p>
            <a:r>
              <a:rPr lang="en-GB" dirty="0"/>
              <a:t>In line as expected with site closures &amp; reduced workforce/ increased efficiency. Shift toward marketing &amp; advertising to gain more sales. Though not been very successful in securing these as net sales has been decreasing over past few years</a:t>
            </a:r>
          </a:p>
        </p:txBody>
      </p:sp>
      <p:sp>
        <p:nvSpPr>
          <p:cNvPr id="4" name="Slide Number Placeholder 3">
            <a:extLst>
              <a:ext uri="{FF2B5EF4-FFF2-40B4-BE49-F238E27FC236}">
                <a16:creationId xmlns:a16="http://schemas.microsoft.com/office/drawing/2014/main" id="{4F8C0758-1742-B64C-4AD1-75829CB2E69B}"/>
              </a:ext>
            </a:extLst>
          </p:cNvPr>
          <p:cNvSpPr>
            <a:spLocks noGrp="1"/>
          </p:cNvSpPr>
          <p:nvPr>
            <p:ph type="sldNum" sz="quarter" idx="5"/>
          </p:nvPr>
        </p:nvSpPr>
        <p:spPr/>
        <p:txBody>
          <a:bodyPr/>
          <a:lstStyle/>
          <a:p>
            <a:pPr rtl="0"/>
            <a:fld id="{CC5C198C-F94F-45D5-B9E3-B6FFB8BCAC79}" type="slidenum">
              <a:rPr lang="en-GB" smtClean="0"/>
              <a:t>27</a:t>
            </a:fld>
            <a:endParaRPr lang="en-GB"/>
          </a:p>
        </p:txBody>
      </p:sp>
    </p:spTree>
    <p:extLst>
      <p:ext uri="{BB962C8B-B14F-4D97-AF65-F5344CB8AC3E}">
        <p14:creationId xmlns:p14="http://schemas.microsoft.com/office/powerpoint/2010/main" val="412694499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558D30-0FC0-805F-91A8-838D2126020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9BFB00C-BDA0-2348-BDD1-111C64607C6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E9C5642-A78E-ABFC-0931-1A80F5B0DFC4}"/>
              </a:ext>
            </a:extLst>
          </p:cNvPr>
          <p:cNvSpPr>
            <a:spLocks noGrp="1"/>
          </p:cNvSpPr>
          <p:nvPr>
            <p:ph type="body" idx="1"/>
          </p:nvPr>
        </p:nvSpPr>
        <p:spPr/>
        <p:txBody>
          <a:bodyPr/>
          <a:lstStyle/>
          <a:p>
            <a:r>
              <a:rPr lang="en-GB" dirty="0"/>
              <a:t>In line as expected with site closures &amp; reduced workforce/ increased efficiency. Shift toward marketing &amp; advertising to gain more sales. Though not been very successful in securing these as net sales has been decreasing over past few years</a:t>
            </a:r>
          </a:p>
          <a:p>
            <a:r>
              <a:rPr lang="en-GB" dirty="0"/>
              <a:t>Return on equity ratio is what shareholders would get after all sales</a:t>
            </a:r>
          </a:p>
        </p:txBody>
      </p:sp>
      <p:sp>
        <p:nvSpPr>
          <p:cNvPr id="4" name="Slide Number Placeholder 3">
            <a:extLst>
              <a:ext uri="{FF2B5EF4-FFF2-40B4-BE49-F238E27FC236}">
                <a16:creationId xmlns:a16="http://schemas.microsoft.com/office/drawing/2014/main" id="{0F8810D0-39DD-5767-1027-E843C2A0787F}"/>
              </a:ext>
            </a:extLst>
          </p:cNvPr>
          <p:cNvSpPr>
            <a:spLocks noGrp="1"/>
          </p:cNvSpPr>
          <p:nvPr>
            <p:ph type="sldNum" sz="quarter" idx="5"/>
          </p:nvPr>
        </p:nvSpPr>
        <p:spPr/>
        <p:txBody>
          <a:bodyPr/>
          <a:lstStyle/>
          <a:p>
            <a:pPr rtl="0"/>
            <a:fld id="{CC5C198C-F94F-45D5-B9E3-B6FFB8BCAC79}" type="slidenum">
              <a:rPr lang="en-GB" smtClean="0"/>
              <a:t>28</a:t>
            </a:fld>
            <a:endParaRPr lang="en-GB"/>
          </a:p>
        </p:txBody>
      </p:sp>
    </p:spTree>
    <p:extLst>
      <p:ext uri="{BB962C8B-B14F-4D97-AF65-F5344CB8AC3E}">
        <p14:creationId xmlns:p14="http://schemas.microsoft.com/office/powerpoint/2010/main" val="232672824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93A45E-4FB0-00E0-51C6-EB5C69C73F7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607CDCD-15C9-6247-4952-6470A922811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A62F94F-538E-2D44-F38C-A4744BDD7C19}"/>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latin typeface="Calibri" panose="020F0502020204030204" pitchFamily="34" charset="0"/>
                <a:cs typeface="Calibri" panose="020F0502020204030204" pitchFamily="34" charset="0"/>
              </a:rPr>
              <a:t>1</a:t>
            </a:r>
            <a:r>
              <a:rPr lang="en-GB" sz="1200" kern="1200" baseline="30000" dirty="0">
                <a:latin typeface="Calibri" panose="020F0502020204030204" pitchFamily="34" charset="0"/>
                <a:cs typeface="Calibri" panose="020F0502020204030204" pitchFamily="34" charset="0"/>
              </a:rPr>
              <a:t>st</a:t>
            </a:r>
            <a:r>
              <a:rPr lang="en-GB" sz="1200" kern="1200" dirty="0">
                <a:latin typeface="Calibri" panose="020F0502020204030204" pitchFamily="34" charset="0"/>
                <a:cs typeface="Calibri" panose="020F0502020204030204" pitchFamily="34" charset="0"/>
              </a:rPr>
              <a:t> point say that there has been efficiency improvements but the reduction in sales has done little to showcase the full benefits of these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latin typeface="Calibri" panose="020F0502020204030204" pitchFamily="34" charset="0"/>
                <a:cs typeface="Calibri" panose="020F0502020204030204" pitchFamily="34" charset="0"/>
              </a:rPr>
              <a:t>Work ongoing to restructure the whole business, not just Europe. More work must be done to reduce the amount of money raised through debt to secure a stable future for SONY</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latin typeface="Calibri" panose="020F0502020204030204" pitchFamily="34" charset="0"/>
                <a:cs typeface="Calibri" panose="020F0502020204030204" pitchFamily="34" charset="0"/>
              </a:rPr>
              <a:t>SONY should conduct a thorough review of all expenses to identify areas where costs can be reduced without compromising the quality of their products</a:t>
            </a:r>
            <a:endParaRPr lang="en-GB" sz="1200" kern="1200" dirty="0">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latin typeface="Calibri" panose="020F0502020204030204" pitchFamily="34" charset="0"/>
                <a:cs typeface="Calibri" panose="020F0502020204030204" pitchFamily="34" charset="0"/>
              </a:rPr>
              <a:t>Covid affected spending patterns</a:t>
            </a:r>
            <a:endParaRPr lang="en-US" sz="1200" kern="1200" dirty="0">
              <a:latin typeface="Calibri" panose="020F0502020204030204" pitchFamily="34" charset="0"/>
              <a:cs typeface="Calibri" panose="020F0502020204030204" pitchFamily="34" charset="0"/>
            </a:endParaRPr>
          </a:p>
          <a:p>
            <a:endParaRPr lang="en-GB" dirty="0"/>
          </a:p>
        </p:txBody>
      </p:sp>
      <p:sp>
        <p:nvSpPr>
          <p:cNvPr id="4" name="Slide Number Placeholder 3">
            <a:extLst>
              <a:ext uri="{FF2B5EF4-FFF2-40B4-BE49-F238E27FC236}">
                <a16:creationId xmlns:a16="http://schemas.microsoft.com/office/drawing/2014/main" id="{8B12A530-4004-506C-4718-5E3DB9A508F4}"/>
              </a:ext>
            </a:extLst>
          </p:cNvPr>
          <p:cNvSpPr>
            <a:spLocks noGrp="1"/>
          </p:cNvSpPr>
          <p:nvPr>
            <p:ph type="sldNum" sz="quarter" idx="5"/>
          </p:nvPr>
        </p:nvSpPr>
        <p:spPr/>
        <p:txBody>
          <a:bodyPr/>
          <a:lstStyle/>
          <a:p>
            <a:pPr rtl="0"/>
            <a:fld id="{CC5C198C-F94F-45D5-B9E3-B6FFB8BCAC79}" type="slidenum">
              <a:rPr lang="en-GB" smtClean="0"/>
              <a:t>29</a:t>
            </a:fld>
            <a:endParaRPr lang="en-GB"/>
          </a:p>
        </p:txBody>
      </p:sp>
    </p:spTree>
    <p:extLst>
      <p:ext uri="{BB962C8B-B14F-4D97-AF65-F5344CB8AC3E}">
        <p14:creationId xmlns:p14="http://schemas.microsoft.com/office/powerpoint/2010/main" val="168175255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F86304-C638-E5B2-B002-17A6BE7B928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EA1F926-F2FA-D978-D33C-B0376DD240D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FE704F0-1015-25D3-7E95-D9578523A025}"/>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&amp; discuss inventory in relation to revenue</a:t>
            </a:r>
          </a:p>
        </p:txBody>
      </p:sp>
      <p:sp>
        <p:nvSpPr>
          <p:cNvPr id="4" name="Slide Number Placeholder 3">
            <a:extLst>
              <a:ext uri="{FF2B5EF4-FFF2-40B4-BE49-F238E27FC236}">
                <a16:creationId xmlns:a16="http://schemas.microsoft.com/office/drawing/2014/main" id="{6D2B9E11-B1E8-68FB-479F-2C41611B294A}"/>
              </a:ext>
            </a:extLst>
          </p:cNvPr>
          <p:cNvSpPr>
            <a:spLocks noGrp="1"/>
          </p:cNvSpPr>
          <p:nvPr>
            <p:ph type="sldNum" sz="quarter" idx="5"/>
          </p:nvPr>
        </p:nvSpPr>
        <p:spPr/>
        <p:txBody>
          <a:bodyPr/>
          <a:lstStyle/>
          <a:p>
            <a:pPr rtl="0"/>
            <a:fld id="{CC5C198C-F94F-45D5-B9E3-B6FFB8BCAC79}" type="slidenum">
              <a:rPr lang="en-GB" smtClean="0"/>
              <a:t>30</a:t>
            </a:fld>
            <a:endParaRPr lang="en-GB"/>
          </a:p>
        </p:txBody>
      </p:sp>
    </p:spTree>
    <p:extLst>
      <p:ext uri="{BB962C8B-B14F-4D97-AF65-F5344CB8AC3E}">
        <p14:creationId xmlns:p14="http://schemas.microsoft.com/office/powerpoint/2010/main" val="125109316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954448-AC15-C7BF-B009-D10F597555D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32256A5-4F41-B341-8A58-CD7F332CDEA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0C7D913-D029-CBAD-8B5C-801411DBA81E}"/>
              </a:ext>
            </a:extLst>
          </p:cNvPr>
          <p:cNvSpPr>
            <a:spLocks noGrp="1"/>
          </p:cNvSpPr>
          <p:nvPr>
            <p:ph type="body" idx="1"/>
          </p:nvPr>
        </p:nvSpPr>
        <p:spPr/>
        <p:txBody>
          <a:bodyPr/>
          <a:lstStyle/>
          <a:p>
            <a:r>
              <a:rPr lang="en-GB" dirty="0"/>
              <a:t>Takes into consideration creditors payment terms, debtors payment terms &amp; how long inventory stays in stock for </a:t>
            </a:r>
          </a:p>
          <a:p>
            <a:r>
              <a:rPr lang="en-GB" dirty="0"/>
              <a:t>Amount of money required to cover operating costs</a:t>
            </a:r>
          </a:p>
        </p:txBody>
      </p:sp>
      <p:sp>
        <p:nvSpPr>
          <p:cNvPr id="4" name="Slide Number Placeholder 3">
            <a:extLst>
              <a:ext uri="{FF2B5EF4-FFF2-40B4-BE49-F238E27FC236}">
                <a16:creationId xmlns:a16="http://schemas.microsoft.com/office/drawing/2014/main" id="{05699089-67F0-D0AC-328D-34456AED9AFF}"/>
              </a:ext>
            </a:extLst>
          </p:cNvPr>
          <p:cNvSpPr>
            <a:spLocks noGrp="1"/>
          </p:cNvSpPr>
          <p:nvPr>
            <p:ph type="sldNum" sz="quarter" idx="5"/>
          </p:nvPr>
        </p:nvSpPr>
        <p:spPr/>
        <p:txBody>
          <a:bodyPr/>
          <a:lstStyle/>
          <a:p>
            <a:pPr rtl="0"/>
            <a:fld id="{CC5C198C-F94F-45D5-B9E3-B6FFB8BCAC79}" type="slidenum">
              <a:rPr lang="en-GB" smtClean="0"/>
              <a:t>31</a:t>
            </a:fld>
            <a:endParaRPr lang="en-GB"/>
          </a:p>
        </p:txBody>
      </p:sp>
    </p:spTree>
    <p:extLst>
      <p:ext uri="{BB962C8B-B14F-4D97-AF65-F5344CB8AC3E}">
        <p14:creationId xmlns:p14="http://schemas.microsoft.com/office/powerpoint/2010/main" val="189956373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CC5C198C-F94F-45D5-B9E3-B6FFB8BCAC79}" type="slidenum">
              <a:rPr lang="en-GB" smtClean="0"/>
              <a:t>32</a:t>
            </a:fld>
            <a:endParaRPr lang="en-GB"/>
          </a:p>
        </p:txBody>
      </p:sp>
    </p:spTree>
    <p:extLst>
      <p:ext uri="{BB962C8B-B14F-4D97-AF65-F5344CB8AC3E}">
        <p14:creationId xmlns:p14="http://schemas.microsoft.com/office/powerpoint/2010/main" val="397485485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7272A"/>
                </a:solidFill>
                <a:effectLst/>
                <a:latin typeface="RedditSans"/>
              </a:rPr>
              <a:t>this means shareholders' equity financed 50% of the company's total assets, indicating a substantial portion of ownership and financial stability through equity contributions rather than external debt. Calculating the Proprietary Ratio helps assess a company's financial health, capital structure stability, and reliance on equity funding</a:t>
            </a:r>
            <a:endParaRPr lang="en-GB" dirty="0"/>
          </a:p>
        </p:txBody>
      </p:sp>
      <p:sp>
        <p:nvSpPr>
          <p:cNvPr id="4" name="Slide Number Placeholder 3"/>
          <p:cNvSpPr>
            <a:spLocks noGrp="1"/>
          </p:cNvSpPr>
          <p:nvPr>
            <p:ph type="sldNum" sz="quarter" idx="5"/>
          </p:nvPr>
        </p:nvSpPr>
        <p:spPr/>
        <p:txBody>
          <a:bodyPr/>
          <a:lstStyle/>
          <a:p>
            <a:pPr rtl="0"/>
            <a:fld id="{CC5C198C-F94F-45D5-B9E3-B6FFB8BCAC79}" type="slidenum">
              <a:rPr lang="en-GB" smtClean="0"/>
              <a:t>33</a:t>
            </a:fld>
            <a:endParaRPr lang="en-GB"/>
          </a:p>
        </p:txBody>
      </p:sp>
    </p:spTree>
    <p:extLst>
      <p:ext uri="{BB962C8B-B14F-4D97-AF65-F5344CB8AC3E}">
        <p14:creationId xmlns:p14="http://schemas.microsoft.com/office/powerpoint/2010/main" val="266637210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30F6FF-BBAE-CD08-E036-0E5C67E0D8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947CF4D-5EBE-6F41-6883-E73FF9F8C23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77BA809-08C1-CCC7-A08C-45C3B117B43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2D20D7E-85B7-1D3E-4BD4-BD9A543E13AE}"/>
              </a:ext>
            </a:extLst>
          </p:cNvPr>
          <p:cNvSpPr>
            <a:spLocks noGrp="1"/>
          </p:cNvSpPr>
          <p:nvPr>
            <p:ph type="sldNum" sz="quarter" idx="5"/>
          </p:nvPr>
        </p:nvSpPr>
        <p:spPr/>
        <p:txBody>
          <a:bodyPr/>
          <a:lstStyle/>
          <a:p>
            <a:pPr rtl="0"/>
            <a:fld id="{CC5C198C-F94F-45D5-B9E3-B6FFB8BCAC79}" type="slidenum">
              <a:rPr lang="en-GB" smtClean="0"/>
              <a:t>34</a:t>
            </a:fld>
            <a:endParaRPr lang="en-GB"/>
          </a:p>
        </p:txBody>
      </p:sp>
    </p:spTree>
    <p:extLst>
      <p:ext uri="{BB962C8B-B14F-4D97-AF65-F5344CB8AC3E}">
        <p14:creationId xmlns:p14="http://schemas.microsoft.com/office/powerpoint/2010/main" val="316046995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9E5C7C-4C6B-B41E-ED08-EEB63EDBF53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1DE1D1D-D9C2-6F0B-6E32-721B0A91EA7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176FE85-ED0C-6C3C-8CE5-A8FB824B0A2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9FA50AD-6E40-C88A-F0DF-5863DEABFD6C}"/>
              </a:ext>
            </a:extLst>
          </p:cNvPr>
          <p:cNvSpPr>
            <a:spLocks noGrp="1"/>
          </p:cNvSpPr>
          <p:nvPr>
            <p:ph type="sldNum" sz="quarter" idx="5"/>
          </p:nvPr>
        </p:nvSpPr>
        <p:spPr/>
        <p:txBody>
          <a:bodyPr/>
          <a:lstStyle/>
          <a:p>
            <a:pPr rtl="0"/>
            <a:fld id="{CC5C198C-F94F-45D5-B9E3-B6FFB8BCAC79}" type="slidenum">
              <a:rPr lang="en-GB" smtClean="0"/>
              <a:t>35</a:t>
            </a:fld>
            <a:endParaRPr lang="en-GB"/>
          </a:p>
        </p:txBody>
      </p:sp>
    </p:spTree>
    <p:extLst>
      <p:ext uri="{BB962C8B-B14F-4D97-AF65-F5344CB8AC3E}">
        <p14:creationId xmlns:p14="http://schemas.microsoft.com/office/powerpoint/2010/main" val="50476606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6C4E3B-B299-2198-7156-71ED2B1601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FA9A02E-B927-4F3B-7BE8-DA5682CFCE5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450FA6F-34D2-E843-F640-3D89D9EC754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2D783E4-E872-CD00-64A2-3C4CFAB16E83}"/>
              </a:ext>
            </a:extLst>
          </p:cNvPr>
          <p:cNvSpPr>
            <a:spLocks noGrp="1"/>
          </p:cNvSpPr>
          <p:nvPr>
            <p:ph type="sldNum" sz="quarter" idx="5"/>
          </p:nvPr>
        </p:nvSpPr>
        <p:spPr/>
        <p:txBody>
          <a:bodyPr/>
          <a:lstStyle/>
          <a:p>
            <a:pPr rtl="0"/>
            <a:fld id="{CC5C198C-F94F-45D5-B9E3-B6FFB8BCAC79}" type="slidenum">
              <a:rPr lang="en-GB" smtClean="0"/>
              <a:t>36</a:t>
            </a:fld>
            <a:endParaRPr lang="en-GB"/>
          </a:p>
        </p:txBody>
      </p:sp>
    </p:spTree>
    <p:extLst>
      <p:ext uri="{BB962C8B-B14F-4D97-AF65-F5344CB8AC3E}">
        <p14:creationId xmlns:p14="http://schemas.microsoft.com/office/powerpoint/2010/main" val="428115319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06AF59-C7EE-29A6-1617-B018C920DF1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C9AD381-6F29-DBE3-8D13-CE088CBD638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B6E376D-F3BC-1DB6-EC76-200A71BDB56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96B2F41-3934-ED21-3094-A2B9DE66DA7F}"/>
              </a:ext>
            </a:extLst>
          </p:cNvPr>
          <p:cNvSpPr>
            <a:spLocks noGrp="1"/>
          </p:cNvSpPr>
          <p:nvPr>
            <p:ph type="sldNum" sz="quarter" idx="5"/>
          </p:nvPr>
        </p:nvSpPr>
        <p:spPr/>
        <p:txBody>
          <a:bodyPr/>
          <a:lstStyle/>
          <a:p>
            <a:pPr rtl="0"/>
            <a:fld id="{CC5C198C-F94F-45D5-B9E3-B6FFB8BCAC79}" type="slidenum">
              <a:rPr lang="en-GB" smtClean="0"/>
              <a:t>37</a:t>
            </a:fld>
            <a:endParaRPr lang="en-GB"/>
          </a:p>
        </p:txBody>
      </p:sp>
    </p:spTree>
    <p:extLst>
      <p:ext uri="{BB962C8B-B14F-4D97-AF65-F5344CB8AC3E}">
        <p14:creationId xmlns:p14="http://schemas.microsoft.com/office/powerpoint/2010/main" val="147071699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550529-C789-C497-5EA7-815A68001BA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EE993D6-7277-4857-70A2-513CECEC02E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AD218EF-F50E-D481-3EB8-B59C869B478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037A21D-EE77-FA1E-E491-9C4037B11759}"/>
              </a:ext>
            </a:extLst>
          </p:cNvPr>
          <p:cNvSpPr>
            <a:spLocks noGrp="1"/>
          </p:cNvSpPr>
          <p:nvPr>
            <p:ph type="sldNum" sz="quarter" idx="5"/>
          </p:nvPr>
        </p:nvSpPr>
        <p:spPr/>
        <p:txBody>
          <a:bodyPr/>
          <a:lstStyle/>
          <a:p>
            <a:pPr rtl="0"/>
            <a:fld id="{CC5C198C-F94F-45D5-B9E3-B6FFB8BCAC79}" type="slidenum">
              <a:rPr lang="en-GB" smtClean="0"/>
              <a:t>38</a:t>
            </a:fld>
            <a:endParaRPr lang="en-GB"/>
          </a:p>
        </p:txBody>
      </p:sp>
    </p:spTree>
    <p:extLst>
      <p:ext uri="{BB962C8B-B14F-4D97-AF65-F5344CB8AC3E}">
        <p14:creationId xmlns:p14="http://schemas.microsoft.com/office/powerpoint/2010/main" val="311899955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7DA76F-81CB-D4B3-96FC-EA3CA4757ED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1CE1E2-08B2-6B3D-6C48-E16B01BDCC8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0B6D999-A31E-F3C6-185B-AE18A66E609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A86BD25-0BCA-C0D9-AAAF-6C74C30573FB}"/>
              </a:ext>
            </a:extLst>
          </p:cNvPr>
          <p:cNvSpPr>
            <a:spLocks noGrp="1"/>
          </p:cNvSpPr>
          <p:nvPr>
            <p:ph type="sldNum" sz="quarter" idx="5"/>
          </p:nvPr>
        </p:nvSpPr>
        <p:spPr/>
        <p:txBody>
          <a:bodyPr/>
          <a:lstStyle/>
          <a:p>
            <a:pPr rtl="0"/>
            <a:fld id="{CC5C198C-F94F-45D5-B9E3-B6FFB8BCAC79}" type="slidenum">
              <a:rPr lang="en-GB" smtClean="0"/>
              <a:t>39</a:t>
            </a:fld>
            <a:endParaRPr lang="en-GB"/>
          </a:p>
        </p:txBody>
      </p:sp>
    </p:spTree>
    <p:extLst>
      <p:ext uri="{BB962C8B-B14F-4D97-AF65-F5344CB8AC3E}">
        <p14:creationId xmlns:p14="http://schemas.microsoft.com/office/powerpoint/2010/main" val="184225045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52C599-0821-438B-F032-FB2A02D1FAA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D675552-87E5-0D8E-F959-90DE4A4F9A4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3F2E1F2-23AE-9669-98C7-6BF1A50A970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BF5CACF-CA27-25B8-5D46-6582BA2EC509}"/>
              </a:ext>
            </a:extLst>
          </p:cNvPr>
          <p:cNvSpPr>
            <a:spLocks noGrp="1"/>
          </p:cNvSpPr>
          <p:nvPr>
            <p:ph type="sldNum" sz="quarter" idx="5"/>
          </p:nvPr>
        </p:nvSpPr>
        <p:spPr/>
        <p:txBody>
          <a:bodyPr/>
          <a:lstStyle/>
          <a:p>
            <a:pPr rtl="0"/>
            <a:fld id="{CC5C198C-F94F-45D5-B9E3-B6FFB8BCAC79}" type="slidenum">
              <a:rPr lang="en-GB" smtClean="0"/>
              <a:t>40</a:t>
            </a:fld>
            <a:endParaRPr lang="en-GB"/>
          </a:p>
        </p:txBody>
      </p:sp>
    </p:spTree>
    <p:extLst>
      <p:ext uri="{BB962C8B-B14F-4D97-AF65-F5344CB8AC3E}">
        <p14:creationId xmlns:p14="http://schemas.microsoft.com/office/powerpoint/2010/main" val="404330942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BB0D0F-10B9-8E94-0061-A428708E27E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0E75C5E-D534-A4C3-2A48-FF66B55A5EA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DABCA1E-0E5E-0E70-5A10-47CE359301F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7BB7E6A-3A8A-58A8-7489-0B4DA5D19F9A}"/>
              </a:ext>
            </a:extLst>
          </p:cNvPr>
          <p:cNvSpPr>
            <a:spLocks noGrp="1"/>
          </p:cNvSpPr>
          <p:nvPr>
            <p:ph type="sldNum" sz="quarter" idx="5"/>
          </p:nvPr>
        </p:nvSpPr>
        <p:spPr/>
        <p:txBody>
          <a:bodyPr/>
          <a:lstStyle/>
          <a:p>
            <a:pPr rtl="0"/>
            <a:fld id="{CC5C198C-F94F-45D5-B9E3-B6FFB8BCAC79}" type="slidenum">
              <a:rPr lang="en-GB" smtClean="0"/>
              <a:t>41</a:t>
            </a:fld>
            <a:endParaRPr lang="en-GB"/>
          </a:p>
        </p:txBody>
      </p:sp>
    </p:spTree>
    <p:extLst>
      <p:ext uri="{BB962C8B-B14F-4D97-AF65-F5344CB8AC3E}">
        <p14:creationId xmlns:p14="http://schemas.microsoft.com/office/powerpoint/2010/main" val="130459273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EBBF68-1FE1-501D-C420-7411C963B2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BF6D019-CF8B-CDA6-F5EF-1671D79B1DE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D6DF5FC-CED7-21E8-D129-3EDDB7EA5C4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AF7931C-6B63-3262-E323-835F0966F93F}"/>
              </a:ext>
            </a:extLst>
          </p:cNvPr>
          <p:cNvSpPr>
            <a:spLocks noGrp="1"/>
          </p:cNvSpPr>
          <p:nvPr>
            <p:ph type="sldNum" sz="quarter" idx="5"/>
          </p:nvPr>
        </p:nvSpPr>
        <p:spPr/>
        <p:txBody>
          <a:bodyPr/>
          <a:lstStyle/>
          <a:p>
            <a:pPr rtl="0"/>
            <a:fld id="{CC5C198C-F94F-45D5-B9E3-B6FFB8BCAC79}" type="slidenum">
              <a:rPr lang="en-GB" smtClean="0"/>
              <a:t>42</a:t>
            </a:fld>
            <a:endParaRPr lang="en-GB"/>
          </a:p>
        </p:txBody>
      </p:sp>
    </p:spTree>
    <p:extLst>
      <p:ext uri="{BB962C8B-B14F-4D97-AF65-F5344CB8AC3E}">
        <p14:creationId xmlns:p14="http://schemas.microsoft.com/office/powerpoint/2010/main" val="356241470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2149CA-B3AF-9E0D-1150-BAC18592315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D5A48D9-61FD-A4F5-ABA8-57FC7508699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3BB20B0-1C45-1BED-74F5-DC153F94F26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DC41D2B-293D-CF37-D3EC-D308FAB879F3}"/>
              </a:ext>
            </a:extLst>
          </p:cNvPr>
          <p:cNvSpPr>
            <a:spLocks noGrp="1"/>
          </p:cNvSpPr>
          <p:nvPr>
            <p:ph type="sldNum" sz="quarter" idx="5"/>
          </p:nvPr>
        </p:nvSpPr>
        <p:spPr/>
        <p:txBody>
          <a:bodyPr/>
          <a:lstStyle/>
          <a:p>
            <a:pPr rtl="0"/>
            <a:fld id="{CC5C198C-F94F-45D5-B9E3-B6FFB8BCAC79}" type="slidenum">
              <a:rPr lang="en-GB" smtClean="0"/>
              <a:t>43</a:t>
            </a:fld>
            <a:endParaRPr lang="en-GB"/>
          </a:p>
        </p:txBody>
      </p:sp>
    </p:spTree>
    <p:extLst>
      <p:ext uri="{BB962C8B-B14F-4D97-AF65-F5344CB8AC3E}">
        <p14:creationId xmlns:p14="http://schemas.microsoft.com/office/powerpoint/2010/main" val="3421371537"/>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7D6101-1AED-D3CF-0716-9B8FA45853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B1F27BC-2776-F3E6-1032-44FBFE3F5CE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D60E3C6-B3F6-5EE6-67F3-D4401FA2992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8577188-9CA6-BE99-CD8E-6A9B434B1CAC}"/>
              </a:ext>
            </a:extLst>
          </p:cNvPr>
          <p:cNvSpPr>
            <a:spLocks noGrp="1"/>
          </p:cNvSpPr>
          <p:nvPr>
            <p:ph type="sldNum" sz="quarter" idx="5"/>
          </p:nvPr>
        </p:nvSpPr>
        <p:spPr/>
        <p:txBody>
          <a:bodyPr/>
          <a:lstStyle/>
          <a:p>
            <a:pPr rtl="0"/>
            <a:fld id="{CC5C198C-F94F-45D5-B9E3-B6FFB8BCAC79}" type="slidenum">
              <a:rPr lang="en-GB" smtClean="0"/>
              <a:t>44</a:t>
            </a:fld>
            <a:endParaRPr lang="en-GB"/>
          </a:p>
        </p:txBody>
      </p:sp>
    </p:spTree>
    <p:extLst>
      <p:ext uri="{BB962C8B-B14F-4D97-AF65-F5344CB8AC3E}">
        <p14:creationId xmlns:p14="http://schemas.microsoft.com/office/powerpoint/2010/main" val="3267212480"/>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E1F19F-3A5E-44EF-DA36-BB4A4EF08EE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F19E574-B33E-6F76-CF09-B6BE8DAC6DC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104799B-59D3-4417-36A1-3520A93B363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57AC4FE-BDFF-6317-5EFD-405C855F0B46}"/>
              </a:ext>
            </a:extLst>
          </p:cNvPr>
          <p:cNvSpPr>
            <a:spLocks noGrp="1"/>
          </p:cNvSpPr>
          <p:nvPr>
            <p:ph type="sldNum" sz="quarter" idx="5"/>
          </p:nvPr>
        </p:nvSpPr>
        <p:spPr/>
        <p:txBody>
          <a:bodyPr/>
          <a:lstStyle/>
          <a:p>
            <a:pPr rtl="0"/>
            <a:fld id="{CC5C198C-F94F-45D5-B9E3-B6FFB8BCAC79}" type="slidenum">
              <a:rPr lang="en-GB" smtClean="0"/>
              <a:t>45</a:t>
            </a:fld>
            <a:endParaRPr lang="en-GB"/>
          </a:p>
        </p:txBody>
      </p:sp>
    </p:spTree>
    <p:extLst>
      <p:ext uri="{BB962C8B-B14F-4D97-AF65-F5344CB8AC3E}">
        <p14:creationId xmlns:p14="http://schemas.microsoft.com/office/powerpoint/2010/main" val="301800141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ADFAB3-379B-4049-5194-9E25DC903E9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8978501-DAC9-AC8A-9C2E-B01AE9A4A9C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39B98CC-1ED8-D103-E35F-FCACC5678A51}"/>
              </a:ext>
            </a:extLst>
          </p:cNvPr>
          <p:cNvSpPr>
            <a:spLocks noGrp="1"/>
          </p:cNvSpPr>
          <p:nvPr>
            <p:ph type="body" idx="1"/>
          </p:nvPr>
        </p:nvSpPr>
        <p:spPr/>
        <p:txBody>
          <a:bodyPr/>
          <a:lstStyle/>
          <a:p>
            <a:r>
              <a:rPr lang="en-GB" b="1" i="0" dirty="0">
                <a:solidFill>
                  <a:srgbClr val="111111"/>
                </a:solidFill>
                <a:effectLst/>
                <a:latin typeface="Roboto" panose="02000000000000000000" pitchFamily="2" charset="0"/>
              </a:rPr>
              <a:t>total present value of future net cash inflows divided by the total cash outflow</a:t>
            </a:r>
          </a:p>
          <a:p>
            <a:r>
              <a:rPr lang="en-GB" b="1" i="0" dirty="0">
                <a:solidFill>
                  <a:srgbClr val="111111"/>
                </a:solidFill>
                <a:effectLst/>
                <a:latin typeface="Roboto" panose="02000000000000000000" pitchFamily="2" charset="0"/>
              </a:rPr>
              <a:t>Capital rationing helps businesses to decide which proposal to go with based on profitability</a:t>
            </a:r>
            <a:endParaRPr lang="en-GB" dirty="0"/>
          </a:p>
        </p:txBody>
      </p:sp>
      <p:sp>
        <p:nvSpPr>
          <p:cNvPr id="4" name="Slide Number Placeholder 3">
            <a:extLst>
              <a:ext uri="{FF2B5EF4-FFF2-40B4-BE49-F238E27FC236}">
                <a16:creationId xmlns:a16="http://schemas.microsoft.com/office/drawing/2014/main" id="{0462C250-7884-6A0E-877F-24ACCEABE6F9}"/>
              </a:ext>
            </a:extLst>
          </p:cNvPr>
          <p:cNvSpPr>
            <a:spLocks noGrp="1"/>
          </p:cNvSpPr>
          <p:nvPr>
            <p:ph type="sldNum" sz="quarter" idx="5"/>
          </p:nvPr>
        </p:nvSpPr>
        <p:spPr/>
        <p:txBody>
          <a:bodyPr/>
          <a:lstStyle/>
          <a:p>
            <a:pPr rtl="0"/>
            <a:fld id="{CC5C198C-F94F-45D5-B9E3-B6FFB8BCAC79}" type="slidenum">
              <a:rPr lang="en-GB" smtClean="0"/>
              <a:t>46</a:t>
            </a:fld>
            <a:endParaRPr lang="en-GB"/>
          </a:p>
        </p:txBody>
      </p:sp>
    </p:spTree>
    <p:extLst>
      <p:ext uri="{BB962C8B-B14F-4D97-AF65-F5344CB8AC3E}">
        <p14:creationId xmlns:p14="http://schemas.microsoft.com/office/powerpoint/2010/main" val="189979056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CDCCA9-973D-9163-849A-329BD237EBC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2A6F71A-98A1-BBEC-E777-8CA15112067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6BB8AD6-8447-6C1F-B756-56FB62BAB522}"/>
              </a:ext>
            </a:extLst>
          </p:cNvPr>
          <p:cNvSpPr>
            <a:spLocks noGrp="1"/>
          </p:cNvSpPr>
          <p:nvPr>
            <p:ph type="body" idx="1"/>
          </p:nvPr>
        </p:nvSpPr>
        <p:spPr/>
        <p:txBody>
          <a:bodyPr/>
          <a:lstStyle/>
          <a:p>
            <a:r>
              <a:rPr lang="en-GB" dirty="0"/>
              <a:t>Minimum rate of return for projects to be considered viable</a:t>
            </a:r>
          </a:p>
        </p:txBody>
      </p:sp>
      <p:sp>
        <p:nvSpPr>
          <p:cNvPr id="4" name="Slide Number Placeholder 3">
            <a:extLst>
              <a:ext uri="{FF2B5EF4-FFF2-40B4-BE49-F238E27FC236}">
                <a16:creationId xmlns:a16="http://schemas.microsoft.com/office/drawing/2014/main" id="{ABB647E4-49DA-F23D-D72C-568477A02AD9}"/>
              </a:ext>
            </a:extLst>
          </p:cNvPr>
          <p:cNvSpPr>
            <a:spLocks noGrp="1"/>
          </p:cNvSpPr>
          <p:nvPr>
            <p:ph type="sldNum" sz="quarter" idx="5"/>
          </p:nvPr>
        </p:nvSpPr>
        <p:spPr/>
        <p:txBody>
          <a:bodyPr/>
          <a:lstStyle/>
          <a:p>
            <a:pPr rtl="0"/>
            <a:fld id="{CC5C198C-F94F-45D5-B9E3-B6FFB8BCAC79}" type="slidenum">
              <a:rPr lang="en-GB" smtClean="0"/>
              <a:t>47</a:t>
            </a:fld>
            <a:endParaRPr lang="en-GB"/>
          </a:p>
        </p:txBody>
      </p:sp>
    </p:spTree>
    <p:extLst>
      <p:ext uri="{BB962C8B-B14F-4D97-AF65-F5344CB8AC3E}">
        <p14:creationId xmlns:p14="http://schemas.microsoft.com/office/powerpoint/2010/main" val="1285348183"/>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436D76-9B59-0225-9607-D9FF4D394FD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EE14D7A-0837-8973-91BF-B294A0C10EE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404481F-DB30-9851-DAF5-448E2294D12E}"/>
              </a:ext>
            </a:extLst>
          </p:cNvPr>
          <p:cNvSpPr>
            <a:spLocks noGrp="1"/>
          </p:cNvSpPr>
          <p:nvPr>
            <p:ph type="body" idx="1"/>
          </p:nvPr>
        </p:nvSpPr>
        <p:spPr/>
        <p:txBody>
          <a:bodyPr/>
          <a:lstStyle/>
          <a:p>
            <a:r>
              <a:rPr lang="en-GB" dirty="0"/>
              <a:t>Guaranteed amount someone would receive now vs taking a risk in the future</a:t>
            </a:r>
          </a:p>
        </p:txBody>
      </p:sp>
      <p:sp>
        <p:nvSpPr>
          <p:cNvPr id="4" name="Slide Number Placeholder 3">
            <a:extLst>
              <a:ext uri="{FF2B5EF4-FFF2-40B4-BE49-F238E27FC236}">
                <a16:creationId xmlns:a16="http://schemas.microsoft.com/office/drawing/2014/main" id="{4D9FE4CD-1E28-1884-65F0-2DDA1E74C223}"/>
              </a:ext>
            </a:extLst>
          </p:cNvPr>
          <p:cNvSpPr>
            <a:spLocks noGrp="1"/>
          </p:cNvSpPr>
          <p:nvPr>
            <p:ph type="sldNum" sz="quarter" idx="5"/>
          </p:nvPr>
        </p:nvSpPr>
        <p:spPr/>
        <p:txBody>
          <a:bodyPr/>
          <a:lstStyle/>
          <a:p>
            <a:pPr rtl="0"/>
            <a:fld id="{CC5C198C-F94F-45D5-B9E3-B6FFB8BCAC79}" type="slidenum">
              <a:rPr lang="en-GB" smtClean="0"/>
              <a:t>48</a:t>
            </a:fld>
            <a:endParaRPr lang="en-GB"/>
          </a:p>
        </p:txBody>
      </p:sp>
    </p:spTree>
    <p:extLst>
      <p:ext uri="{BB962C8B-B14F-4D97-AF65-F5344CB8AC3E}">
        <p14:creationId xmlns:p14="http://schemas.microsoft.com/office/powerpoint/2010/main" val="73215625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F47017-6725-5D36-0E8E-B7718C5D66D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F96CD25-B5E1-9C8A-2807-872A64BD3F7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55071E4-E159-8D83-1A8A-5EF9750E1E48}"/>
              </a:ext>
            </a:extLst>
          </p:cNvPr>
          <p:cNvSpPr>
            <a:spLocks noGrp="1"/>
          </p:cNvSpPr>
          <p:nvPr>
            <p:ph type="body" idx="1"/>
          </p:nvPr>
        </p:nvSpPr>
        <p:spPr/>
        <p:txBody>
          <a:bodyPr/>
          <a:lstStyle/>
          <a:p>
            <a:r>
              <a:rPr lang="en-GB" dirty="0"/>
              <a:t>Assesses how changes in parameters affects the results/ outputs of a model</a:t>
            </a:r>
          </a:p>
        </p:txBody>
      </p:sp>
      <p:sp>
        <p:nvSpPr>
          <p:cNvPr id="4" name="Slide Number Placeholder 3">
            <a:extLst>
              <a:ext uri="{FF2B5EF4-FFF2-40B4-BE49-F238E27FC236}">
                <a16:creationId xmlns:a16="http://schemas.microsoft.com/office/drawing/2014/main" id="{04C71AE6-7EFB-159F-77BC-ED14D3CE2007}"/>
              </a:ext>
            </a:extLst>
          </p:cNvPr>
          <p:cNvSpPr>
            <a:spLocks noGrp="1"/>
          </p:cNvSpPr>
          <p:nvPr>
            <p:ph type="sldNum" sz="quarter" idx="5"/>
          </p:nvPr>
        </p:nvSpPr>
        <p:spPr/>
        <p:txBody>
          <a:bodyPr/>
          <a:lstStyle/>
          <a:p>
            <a:pPr rtl="0"/>
            <a:fld id="{CC5C198C-F94F-45D5-B9E3-B6FFB8BCAC79}" type="slidenum">
              <a:rPr lang="en-GB" smtClean="0"/>
              <a:t>49</a:t>
            </a:fld>
            <a:endParaRPr lang="en-GB"/>
          </a:p>
        </p:txBody>
      </p:sp>
    </p:spTree>
    <p:extLst>
      <p:ext uri="{BB962C8B-B14F-4D97-AF65-F5344CB8AC3E}">
        <p14:creationId xmlns:p14="http://schemas.microsoft.com/office/powerpoint/2010/main" val="505466030"/>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D597A1-5573-A480-9389-79FC1CCD142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B70BD0B-54EF-B46C-58BB-CDEC5685E3A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10A71E3-1701-A7D0-85C8-65752D79F26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E0EA04E-7760-B043-8ED2-51B35D7BC098}"/>
              </a:ext>
            </a:extLst>
          </p:cNvPr>
          <p:cNvSpPr>
            <a:spLocks noGrp="1"/>
          </p:cNvSpPr>
          <p:nvPr>
            <p:ph type="sldNum" sz="quarter" idx="5"/>
          </p:nvPr>
        </p:nvSpPr>
        <p:spPr/>
        <p:txBody>
          <a:bodyPr/>
          <a:lstStyle/>
          <a:p>
            <a:pPr rtl="0"/>
            <a:fld id="{CC5C198C-F94F-45D5-B9E3-B6FFB8BCAC79}" type="slidenum">
              <a:rPr lang="en-GB" smtClean="0"/>
              <a:t>50</a:t>
            </a:fld>
            <a:endParaRPr lang="en-GB"/>
          </a:p>
        </p:txBody>
      </p:sp>
    </p:spTree>
    <p:extLst>
      <p:ext uri="{BB962C8B-B14F-4D97-AF65-F5344CB8AC3E}">
        <p14:creationId xmlns:p14="http://schemas.microsoft.com/office/powerpoint/2010/main" val="642059298"/>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83CD86-4FD7-546D-C8F7-08FACC9FFB4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161F934-E901-C6ED-1291-1D51A5D1CCF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AFE4962-B42D-AFA0-94E3-F3599C7819F9}"/>
              </a:ext>
            </a:extLst>
          </p:cNvPr>
          <p:cNvSpPr>
            <a:spLocks noGrp="1"/>
          </p:cNvSpPr>
          <p:nvPr>
            <p:ph type="body" idx="1"/>
          </p:nvPr>
        </p:nvSpPr>
        <p:spPr/>
        <p:txBody>
          <a:bodyPr/>
          <a:lstStyle/>
          <a:p>
            <a:r>
              <a:rPr lang="en-GB" b="0" i="0" dirty="0">
                <a:solidFill>
                  <a:srgbClr val="111111"/>
                </a:solidFill>
                <a:effectLst/>
                <a:latin typeface="Roboto" panose="02000000000000000000" pitchFamily="2" charset="0"/>
              </a:rPr>
              <a:t>quantifies the amount of variation or dispersion in a set of values</a:t>
            </a:r>
            <a:endParaRPr lang="en-GB" dirty="0"/>
          </a:p>
        </p:txBody>
      </p:sp>
      <p:sp>
        <p:nvSpPr>
          <p:cNvPr id="4" name="Slide Number Placeholder 3">
            <a:extLst>
              <a:ext uri="{FF2B5EF4-FFF2-40B4-BE49-F238E27FC236}">
                <a16:creationId xmlns:a16="http://schemas.microsoft.com/office/drawing/2014/main" id="{EE474F09-DA0D-0865-7B69-DD62723B6F76}"/>
              </a:ext>
            </a:extLst>
          </p:cNvPr>
          <p:cNvSpPr>
            <a:spLocks noGrp="1"/>
          </p:cNvSpPr>
          <p:nvPr>
            <p:ph type="sldNum" sz="quarter" idx="5"/>
          </p:nvPr>
        </p:nvSpPr>
        <p:spPr/>
        <p:txBody>
          <a:bodyPr/>
          <a:lstStyle/>
          <a:p>
            <a:pPr rtl="0"/>
            <a:fld id="{CC5C198C-F94F-45D5-B9E3-B6FFB8BCAC79}" type="slidenum">
              <a:rPr lang="en-GB" smtClean="0"/>
              <a:t>51</a:t>
            </a:fld>
            <a:endParaRPr lang="en-GB"/>
          </a:p>
        </p:txBody>
      </p:sp>
    </p:spTree>
    <p:extLst>
      <p:ext uri="{BB962C8B-B14F-4D97-AF65-F5344CB8AC3E}">
        <p14:creationId xmlns:p14="http://schemas.microsoft.com/office/powerpoint/2010/main" val="1580069648"/>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2C3D4C-358C-86E5-0CFE-F3934504297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4FC733B-202D-7767-8365-1C9B61F3C5D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B35BE96-CB5A-CDDD-0BFA-EB29BE908EC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71B169B-7629-241E-165B-75E26A5BEC10}"/>
              </a:ext>
            </a:extLst>
          </p:cNvPr>
          <p:cNvSpPr>
            <a:spLocks noGrp="1"/>
          </p:cNvSpPr>
          <p:nvPr>
            <p:ph type="sldNum" sz="quarter" idx="5"/>
          </p:nvPr>
        </p:nvSpPr>
        <p:spPr/>
        <p:txBody>
          <a:bodyPr/>
          <a:lstStyle/>
          <a:p>
            <a:pPr rtl="0"/>
            <a:fld id="{CC5C198C-F94F-45D5-B9E3-B6FFB8BCAC79}" type="slidenum">
              <a:rPr lang="en-GB" smtClean="0"/>
              <a:t>52</a:t>
            </a:fld>
            <a:endParaRPr lang="en-GB"/>
          </a:p>
        </p:txBody>
      </p:sp>
    </p:spTree>
    <p:extLst>
      <p:ext uri="{BB962C8B-B14F-4D97-AF65-F5344CB8AC3E}">
        <p14:creationId xmlns:p14="http://schemas.microsoft.com/office/powerpoint/2010/main" val="1367866553"/>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C45BD9-C2C8-0DF8-B338-0EA54C2BC1A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06D85B3-24AF-7938-F649-CD777AD52C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3EA77D2-21F1-9F2D-C824-BF1818E80F11}"/>
              </a:ext>
            </a:extLst>
          </p:cNvPr>
          <p:cNvSpPr>
            <a:spLocks noGrp="1"/>
          </p:cNvSpPr>
          <p:nvPr>
            <p:ph type="body" idx="1"/>
          </p:nvPr>
        </p:nvSpPr>
        <p:spPr/>
        <p:txBody>
          <a:bodyPr/>
          <a:lstStyle/>
          <a:p>
            <a:r>
              <a:rPr lang="en-GB" dirty="0"/>
              <a:t>Outlines potential outcomes and costs of a decision</a:t>
            </a:r>
          </a:p>
        </p:txBody>
      </p:sp>
      <p:sp>
        <p:nvSpPr>
          <p:cNvPr id="4" name="Slide Number Placeholder 3">
            <a:extLst>
              <a:ext uri="{FF2B5EF4-FFF2-40B4-BE49-F238E27FC236}">
                <a16:creationId xmlns:a16="http://schemas.microsoft.com/office/drawing/2014/main" id="{ADF1CEAD-CED6-E7C1-C1C1-041378CF0FBF}"/>
              </a:ext>
            </a:extLst>
          </p:cNvPr>
          <p:cNvSpPr>
            <a:spLocks noGrp="1"/>
          </p:cNvSpPr>
          <p:nvPr>
            <p:ph type="sldNum" sz="quarter" idx="5"/>
          </p:nvPr>
        </p:nvSpPr>
        <p:spPr/>
        <p:txBody>
          <a:bodyPr/>
          <a:lstStyle/>
          <a:p>
            <a:pPr rtl="0"/>
            <a:fld id="{CC5C198C-F94F-45D5-B9E3-B6FFB8BCAC79}" type="slidenum">
              <a:rPr lang="en-GB" smtClean="0"/>
              <a:t>53</a:t>
            </a:fld>
            <a:endParaRPr lang="en-GB"/>
          </a:p>
        </p:txBody>
      </p:sp>
    </p:spTree>
    <p:extLst>
      <p:ext uri="{BB962C8B-B14F-4D97-AF65-F5344CB8AC3E}">
        <p14:creationId xmlns:p14="http://schemas.microsoft.com/office/powerpoint/2010/main" val="1722581939"/>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CC5C198C-F94F-45D5-B9E3-B6FFB8BCAC79}" type="slidenum">
              <a:rPr lang="en-GB" smtClean="0"/>
              <a:t>54</a:t>
            </a:fld>
            <a:endParaRPr lang="en-GB"/>
          </a:p>
        </p:txBody>
      </p:sp>
    </p:spTree>
    <p:extLst>
      <p:ext uri="{BB962C8B-B14F-4D97-AF65-F5344CB8AC3E}">
        <p14:creationId xmlns:p14="http://schemas.microsoft.com/office/powerpoint/2010/main" val="1665998095"/>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CC5C198C-F94F-45D5-B9E3-B6FFB8BCAC79}" type="slidenum">
              <a:rPr lang="en-GB" smtClean="0"/>
              <a:t>55</a:t>
            </a:fld>
            <a:endParaRPr lang="en-GB"/>
          </a:p>
        </p:txBody>
      </p:sp>
    </p:spTree>
    <p:extLst>
      <p:ext uri="{BB962C8B-B14F-4D97-AF65-F5344CB8AC3E}">
        <p14:creationId xmlns:p14="http://schemas.microsoft.com/office/powerpoint/2010/main" val="2219593001"/>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EE807A-AAE8-F303-819C-8A05D2EA2C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A9B3B98-4E5D-9818-AEBB-760BC1B85FF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D2BB7A3-4AE5-90FD-11FF-B1D11A0CE72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5D331F6-B6B9-A17A-7816-059BAF0A4247}"/>
              </a:ext>
            </a:extLst>
          </p:cNvPr>
          <p:cNvSpPr>
            <a:spLocks noGrp="1"/>
          </p:cNvSpPr>
          <p:nvPr>
            <p:ph type="sldNum" sz="quarter" idx="5"/>
          </p:nvPr>
        </p:nvSpPr>
        <p:spPr/>
        <p:txBody>
          <a:bodyPr/>
          <a:lstStyle/>
          <a:p>
            <a:pPr rtl="0"/>
            <a:fld id="{CC5C198C-F94F-45D5-B9E3-B6FFB8BCAC79}" type="slidenum">
              <a:rPr lang="en-GB" smtClean="0"/>
              <a:t>56</a:t>
            </a:fld>
            <a:endParaRPr lang="en-GB"/>
          </a:p>
        </p:txBody>
      </p:sp>
    </p:spTree>
    <p:extLst>
      <p:ext uri="{BB962C8B-B14F-4D97-AF65-F5344CB8AC3E}">
        <p14:creationId xmlns:p14="http://schemas.microsoft.com/office/powerpoint/2010/main" val="2779396574"/>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41A153-3676-B773-E776-F0558244741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8209693-0444-E26E-1396-E8EE840B03A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B5EEE0C-E7DC-E4FB-7980-10C9FEBBE2A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8B3B18E-17F4-71B2-6CFB-A929BA474BAB}"/>
              </a:ext>
            </a:extLst>
          </p:cNvPr>
          <p:cNvSpPr>
            <a:spLocks noGrp="1"/>
          </p:cNvSpPr>
          <p:nvPr>
            <p:ph type="sldNum" sz="quarter" idx="5"/>
          </p:nvPr>
        </p:nvSpPr>
        <p:spPr/>
        <p:txBody>
          <a:bodyPr/>
          <a:lstStyle/>
          <a:p>
            <a:pPr rtl="0"/>
            <a:fld id="{CC5C198C-F94F-45D5-B9E3-B6FFB8BCAC79}" type="slidenum">
              <a:rPr lang="en-GB" smtClean="0"/>
              <a:t>57</a:t>
            </a:fld>
            <a:endParaRPr lang="en-GB"/>
          </a:p>
        </p:txBody>
      </p:sp>
    </p:spTree>
    <p:extLst>
      <p:ext uri="{BB962C8B-B14F-4D97-AF65-F5344CB8AC3E}">
        <p14:creationId xmlns:p14="http://schemas.microsoft.com/office/powerpoint/2010/main" val="2049111078"/>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B7D651-C3E1-89C4-13FB-E2CED8CF845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93516AD-EF07-A18E-731E-E3EC87C0331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C888C90-77AB-2FF1-A8FC-6DAF65D4032E}"/>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D7A4857C-520B-FD47-0811-BB4FE690D9A9}"/>
              </a:ext>
            </a:extLst>
          </p:cNvPr>
          <p:cNvSpPr>
            <a:spLocks noGrp="1"/>
          </p:cNvSpPr>
          <p:nvPr>
            <p:ph type="sldNum" sz="quarter" idx="5"/>
          </p:nvPr>
        </p:nvSpPr>
        <p:spPr/>
        <p:txBody>
          <a:bodyPr/>
          <a:lstStyle/>
          <a:p>
            <a:pPr rtl="0"/>
            <a:fld id="{CC5C198C-F94F-45D5-B9E3-B6FFB8BCAC79}" type="slidenum">
              <a:rPr lang="en-GB" smtClean="0"/>
              <a:t>58</a:t>
            </a:fld>
            <a:endParaRPr lang="en-GB"/>
          </a:p>
        </p:txBody>
      </p:sp>
    </p:spTree>
    <p:extLst>
      <p:ext uri="{BB962C8B-B14F-4D97-AF65-F5344CB8AC3E}">
        <p14:creationId xmlns:p14="http://schemas.microsoft.com/office/powerpoint/2010/main" val="3885268435"/>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596EAB-3C3C-2770-95E1-7309B9941D7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5C5AA4F-2DDE-B755-9D17-65933E3152C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096EB7A-E807-360D-5402-434CD5E99E06}"/>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B95C2D51-BF18-1724-3836-289A7A61953B}"/>
              </a:ext>
            </a:extLst>
          </p:cNvPr>
          <p:cNvSpPr>
            <a:spLocks noGrp="1"/>
          </p:cNvSpPr>
          <p:nvPr>
            <p:ph type="sldNum" sz="quarter" idx="5"/>
          </p:nvPr>
        </p:nvSpPr>
        <p:spPr/>
        <p:txBody>
          <a:bodyPr/>
          <a:lstStyle/>
          <a:p>
            <a:pPr rtl="0"/>
            <a:fld id="{CC5C198C-F94F-45D5-B9E3-B6FFB8BCAC79}" type="slidenum">
              <a:rPr lang="en-GB" smtClean="0"/>
              <a:t>59</a:t>
            </a:fld>
            <a:endParaRPr lang="en-GB"/>
          </a:p>
        </p:txBody>
      </p:sp>
    </p:spTree>
    <p:extLst>
      <p:ext uri="{BB962C8B-B14F-4D97-AF65-F5344CB8AC3E}">
        <p14:creationId xmlns:p14="http://schemas.microsoft.com/office/powerpoint/2010/main" val="2337177188"/>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21D98F-A8EE-E97E-F66E-B17BC8FC9B4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13D2582-51F0-BBF7-DC9D-2A49697B86A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959C6DB-1C2A-5526-032B-4CBA197085F8}"/>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FA44109-2CCB-6F67-EC25-C3FEA3778CF0}"/>
              </a:ext>
            </a:extLst>
          </p:cNvPr>
          <p:cNvSpPr>
            <a:spLocks noGrp="1"/>
          </p:cNvSpPr>
          <p:nvPr>
            <p:ph type="sldNum" sz="quarter" idx="5"/>
          </p:nvPr>
        </p:nvSpPr>
        <p:spPr/>
        <p:txBody>
          <a:bodyPr/>
          <a:lstStyle/>
          <a:p>
            <a:pPr rtl="0"/>
            <a:fld id="{CC5C198C-F94F-45D5-B9E3-B6FFB8BCAC79}" type="slidenum">
              <a:rPr lang="en-GB" smtClean="0"/>
              <a:t>60</a:t>
            </a:fld>
            <a:endParaRPr lang="en-GB"/>
          </a:p>
        </p:txBody>
      </p:sp>
    </p:spTree>
    <p:extLst>
      <p:ext uri="{BB962C8B-B14F-4D97-AF65-F5344CB8AC3E}">
        <p14:creationId xmlns:p14="http://schemas.microsoft.com/office/powerpoint/2010/main" val="1600882797"/>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7337E3-6605-CE51-D9C5-4FB6CFC2380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C90DEF9-6101-ECFF-6AD3-E739B246780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9187592-1B90-2E3F-3288-FF7C5357E79A}"/>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49B3EC62-FE42-8B27-C6EB-F0DD52AFAA01}"/>
              </a:ext>
            </a:extLst>
          </p:cNvPr>
          <p:cNvSpPr>
            <a:spLocks noGrp="1"/>
          </p:cNvSpPr>
          <p:nvPr>
            <p:ph type="sldNum" sz="quarter" idx="5"/>
          </p:nvPr>
        </p:nvSpPr>
        <p:spPr/>
        <p:txBody>
          <a:bodyPr/>
          <a:lstStyle/>
          <a:p>
            <a:pPr rtl="0"/>
            <a:fld id="{CC5C198C-F94F-45D5-B9E3-B6FFB8BCAC79}" type="slidenum">
              <a:rPr lang="en-GB" smtClean="0"/>
              <a:t>61</a:t>
            </a:fld>
            <a:endParaRPr lang="en-GB"/>
          </a:p>
        </p:txBody>
      </p:sp>
    </p:spTree>
    <p:extLst>
      <p:ext uri="{BB962C8B-B14F-4D97-AF65-F5344CB8AC3E}">
        <p14:creationId xmlns:p14="http://schemas.microsoft.com/office/powerpoint/2010/main" val="2539384276"/>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2DB207-5B62-5AED-667B-326C5D48F40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B7BF36-1A53-1E7C-5AB6-EEAF8B955C3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4C85BFD-6533-ABBF-75C1-C485BC035BCC}"/>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474FCF6D-8505-58C0-7EA0-5990E625031D}"/>
              </a:ext>
            </a:extLst>
          </p:cNvPr>
          <p:cNvSpPr>
            <a:spLocks noGrp="1"/>
          </p:cNvSpPr>
          <p:nvPr>
            <p:ph type="sldNum" sz="quarter" idx="5"/>
          </p:nvPr>
        </p:nvSpPr>
        <p:spPr/>
        <p:txBody>
          <a:bodyPr/>
          <a:lstStyle/>
          <a:p>
            <a:pPr rtl="0"/>
            <a:fld id="{CC5C198C-F94F-45D5-B9E3-B6FFB8BCAC79}" type="slidenum">
              <a:rPr lang="en-GB" smtClean="0"/>
              <a:t>62</a:t>
            </a:fld>
            <a:endParaRPr lang="en-GB"/>
          </a:p>
        </p:txBody>
      </p:sp>
    </p:spTree>
    <p:extLst>
      <p:ext uri="{BB962C8B-B14F-4D97-AF65-F5344CB8AC3E}">
        <p14:creationId xmlns:p14="http://schemas.microsoft.com/office/powerpoint/2010/main" val="4079605469"/>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CC5C198C-F94F-45D5-B9E3-B6FFB8BCAC79}" type="slidenum">
              <a:rPr lang="en-GB" smtClean="0"/>
              <a:t>63</a:t>
            </a:fld>
            <a:endParaRPr lang="en-GB"/>
          </a:p>
        </p:txBody>
      </p:sp>
    </p:spTree>
    <p:extLst>
      <p:ext uri="{BB962C8B-B14F-4D97-AF65-F5344CB8AC3E}">
        <p14:creationId xmlns:p14="http://schemas.microsoft.com/office/powerpoint/2010/main" val="3992246848"/>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B590DA-9926-ED06-F53C-4818338354A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D14BAA6-5CE1-7373-391C-FD49B571B51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A3D81E2-2888-63B3-EDCC-33D1176A5E8F}"/>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6C094E44-917D-B52D-D6DC-14FAA502A037}"/>
              </a:ext>
            </a:extLst>
          </p:cNvPr>
          <p:cNvSpPr>
            <a:spLocks noGrp="1"/>
          </p:cNvSpPr>
          <p:nvPr>
            <p:ph type="sldNum" sz="quarter" idx="5"/>
          </p:nvPr>
        </p:nvSpPr>
        <p:spPr/>
        <p:txBody>
          <a:bodyPr/>
          <a:lstStyle/>
          <a:p>
            <a:pPr rtl="0"/>
            <a:fld id="{CC5C198C-F94F-45D5-B9E3-B6FFB8BCAC79}" type="slidenum">
              <a:rPr lang="en-GB" smtClean="0"/>
              <a:t>64</a:t>
            </a:fld>
            <a:endParaRPr lang="en-GB"/>
          </a:p>
        </p:txBody>
      </p:sp>
    </p:spTree>
    <p:extLst>
      <p:ext uri="{BB962C8B-B14F-4D97-AF65-F5344CB8AC3E}">
        <p14:creationId xmlns:p14="http://schemas.microsoft.com/office/powerpoint/2010/main" val="639868063"/>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0620E4-9B2D-CF64-2934-D3D6D16E35D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A845E91-43B8-EA46-2C7E-C3119880382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E553746-8DA2-4890-451D-DBC114580FDE}"/>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765A05EB-FBA8-DB42-8F0E-189E7FCD45C8}"/>
              </a:ext>
            </a:extLst>
          </p:cNvPr>
          <p:cNvSpPr>
            <a:spLocks noGrp="1"/>
          </p:cNvSpPr>
          <p:nvPr>
            <p:ph type="sldNum" sz="quarter" idx="5"/>
          </p:nvPr>
        </p:nvSpPr>
        <p:spPr/>
        <p:txBody>
          <a:bodyPr/>
          <a:lstStyle/>
          <a:p>
            <a:pPr rtl="0"/>
            <a:fld id="{CC5C198C-F94F-45D5-B9E3-B6FFB8BCAC79}" type="slidenum">
              <a:rPr lang="en-GB" smtClean="0"/>
              <a:t>65</a:t>
            </a:fld>
            <a:endParaRPr lang="en-GB"/>
          </a:p>
        </p:txBody>
      </p:sp>
    </p:spTree>
    <p:extLst>
      <p:ext uri="{BB962C8B-B14F-4D97-AF65-F5344CB8AC3E}">
        <p14:creationId xmlns:p14="http://schemas.microsoft.com/office/powerpoint/2010/main" val="3745902669"/>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0332BF-8BEE-7677-BCCC-35FD82E5FCA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EEBC5D-D1EE-2A48-F9E2-95989DFCC6F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6E617FE-DDAA-528D-7A02-ED01E07F8C9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5E8BE011-E1C8-B878-FC6C-721BCF6DB491}"/>
              </a:ext>
            </a:extLst>
          </p:cNvPr>
          <p:cNvSpPr>
            <a:spLocks noGrp="1"/>
          </p:cNvSpPr>
          <p:nvPr>
            <p:ph type="sldNum" sz="quarter" idx="5"/>
          </p:nvPr>
        </p:nvSpPr>
        <p:spPr/>
        <p:txBody>
          <a:bodyPr/>
          <a:lstStyle/>
          <a:p>
            <a:pPr rtl="0"/>
            <a:fld id="{CC5C198C-F94F-45D5-B9E3-B6FFB8BCAC79}" type="slidenum">
              <a:rPr lang="en-GB" smtClean="0"/>
              <a:t>66</a:t>
            </a:fld>
            <a:endParaRPr lang="en-GB"/>
          </a:p>
        </p:txBody>
      </p:sp>
    </p:spTree>
    <p:extLst>
      <p:ext uri="{BB962C8B-B14F-4D97-AF65-F5344CB8AC3E}">
        <p14:creationId xmlns:p14="http://schemas.microsoft.com/office/powerpoint/2010/main" val="788934256"/>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0332BF-8BEE-7677-BCCC-35FD82E5FCA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EEBC5D-D1EE-2A48-F9E2-95989DFCC6F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6E617FE-DDAA-528D-7A02-ED01E07F8C9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5E8BE011-E1C8-B878-FC6C-721BCF6DB491}"/>
              </a:ext>
            </a:extLst>
          </p:cNvPr>
          <p:cNvSpPr>
            <a:spLocks noGrp="1"/>
          </p:cNvSpPr>
          <p:nvPr>
            <p:ph type="sldNum" sz="quarter" idx="5"/>
          </p:nvPr>
        </p:nvSpPr>
        <p:spPr/>
        <p:txBody>
          <a:bodyPr/>
          <a:lstStyle/>
          <a:p>
            <a:pPr rtl="0"/>
            <a:fld id="{CC5C198C-F94F-45D5-B9E3-B6FFB8BCAC79}" type="slidenum">
              <a:rPr lang="en-GB" smtClean="0"/>
              <a:t>67</a:t>
            </a:fld>
            <a:endParaRPr lang="en-GB"/>
          </a:p>
        </p:txBody>
      </p:sp>
    </p:spTree>
    <p:extLst>
      <p:ext uri="{BB962C8B-B14F-4D97-AF65-F5344CB8AC3E}">
        <p14:creationId xmlns:p14="http://schemas.microsoft.com/office/powerpoint/2010/main" val="882880098"/>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2B4903-CFBC-BE15-AAEE-F11A33324D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3E2CFD-2D5C-FAE1-1862-6D1372A0F8B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B855715-7803-9BC2-7C1B-A9771557DA26}"/>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C229C4FD-B7B0-05D7-B6D4-612046C947D0}"/>
              </a:ext>
            </a:extLst>
          </p:cNvPr>
          <p:cNvSpPr>
            <a:spLocks noGrp="1"/>
          </p:cNvSpPr>
          <p:nvPr>
            <p:ph type="sldNum" sz="quarter" idx="5"/>
          </p:nvPr>
        </p:nvSpPr>
        <p:spPr/>
        <p:txBody>
          <a:bodyPr/>
          <a:lstStyle/>
          <a:p>
            <a:pPr rtl="0"/>
            <a:fld id="{CC5C198C-F94F-45D5-B9E3-B6FFB8BCAC79}" type="slidenum">
              <a:rPr lang="en-GB" smtClean="0"/>
              <a:t>68</a:t>
            </a:fld>
            <a:endParaRPr lang="en-GB"/>
          </a:p>
        </p:txBody>
      </p:sp>
    </p:spTree>
    <p:extLst>
      <p:ext uri="{BB962C8B-B14F-4D97-AF65-F5344CB8AC3E}">
        <p14:creationId xmlns:p14="http://schemas.microsoft.com/office/powerpoint/2010/main" val="2488109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AE96E83-048C-4132-9ABC-E5A0C22DA94E}"/>
              </a:ext>
              <a:ext uri="{C183D7F6-B498-43B3-948B-1728B52AA6E4}">
                <adec:decorative xmlns:adec="http://schemas.microsoft.com/office/drawing/2017/decorative" val="1"/>
              </a:ext>
            </a:extLst>
          </p:cNvPr>
          <p:cNvSpPr/>
          <p:nvPr userDrawn="1"/>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Meiryo UI"/>
              <a:ea typeface="+mn-ea"/>
              <a:cs typeface="+mn-cs"/>
            </a:endParaRPr>
          </a:p>
        </p:txBody>
      </p:sp>
      <p:sp useBgFill="1">
        <p:nvSpPr>
          <p:cNvPr id="11" name="Rectangle 10">
            <a:extLst>
              <a:ext uri="{FF2B5EF4-FFF2-40B4-BE49-F238E27FC236}">
                <a16:creationId xmlns:a16="http://schemas.microsoft.com/office/drawing/2014/main" id="{3E498F49-BE12-4A88-909F-4B988B236ED7}"/>
              </a:ext>
              <a:ext uri="{C183D7F6-B498-43B3-948B-1728B52AA6E4}">
                <adec:decorative xmlns:adec="http://schemas.microsoft.com/office/drawing/2017/decorative" val="1"/>
              </a:ext>
            </a:extLst>
          </p:cNvPr>
          <p:cNvSpPr/>
          <p:nvPr userDrawn="1"/>
        </p:nvSpPr>
        <p:spPr>
          <a:xfrm>
            <a:off x="1524" y="0"/>
            <a:ext cx="12188952" cy="6858000"/>
          </a:xfrm>
          <a:prstGeom prst="rect">
            <a:avLst/>
          </a:prstGeom>
          <a:pattFill prst="lgGrid">
            <a:fgClr>
              <a:schemeClr val="tx2">
                <a:lumMod val="10000"/>
                <a:lumOff val="90000"/>
              </a:schemeClr>
            </a:fgClr>
            <a:bgClr>
              <a:schemeClr val="bg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Meiryo UI"/>
              <a:ea typeface="+mn-ea"/>
              <a:cs typeface="+mn-cs"/>
            </a:endParaRPr>
          </a:p>
        </p:txBody>
      </p:sp>
      <p:sp useBgFill="1">
        <p:nvSpPr>
          <p:cNvPr id="13" name="Rectangle 12">
            <a:extLst>
              <a:ext uri="{FF2B5EF4-FFF2-40B4-BE49-F238E27FC236}">
                <a16:creationId xmlns:a16="http://schemas.microsoft.com/office/drawing/2014/main" id="{B60267AE-9C0D-4634-B312-C6DD54710776}"/>
              </a:ext>
              <a:ext uri="{C183D7F6-B498-43B3-948B-1728B52AA6E4}">
                <adec:decorative xmlns:adec="http://schemas.microsoft.com/office/drawing/2017/decorative" val="1"/>
              </a:ext>
            </a:extLst>
          </p:cNvPr>
          <p:cNvSpPr/>
          <p:nvPr userDrawn="1"/>
        </p:nvSpPr>
        <p:spPr>
          <a:xfrm>
            <a:off x="5441003" y="640080"/>
            <a:ext cx="6111585" cy="557784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Meiryo UI"/>
              <a:ea typeface="+mn-ea"/>
              <a:cs typeface="+mn-cs"/>
            </a:endParaRPr>
          </a:p>
        </p:txBody>
      </p:sp>
      <p:sp>
        <p:nvSpPr>
          <p:cNvPr id="2" name="Title 1">
            <a:extLst>
              <a:ext uri="{FF2B5EF4-FFF2-40B4-BE49-F238E27FC236}">
                <a16:creationId xmlns:a16="http://schemas.microsoft.com/office/drawing/2014/main" id="{04BECD51-9119-4996-B4FC-2AD4321646BC}"/>
              </a:ext>
            </a:extLst>
          </p:cNvPr>
          <p:cNvSpPr>
            <a:spLocks noGrp="1"/>
          </p:cNvSpPr>
          <p:nvPr>
            <p:ph type="title" hasCustomPrompt="1"/>
          </p:nvPr>
        </p:nvSpPr>
        <p:spPr>
          <a:xfrm>
            <a:off x="5937594" y="1328058"/>
            <a:ext cx="5096630" cy="3378338"/>
          </a:xfrm>
        </p:spPr>
        <p:txBody>
          <a:bodyPr rtlCol="0" anchor="b">
            <a:normAutofit/>
          </a:bodyPr>
          <a:lstStyle>
            <a:lvl1pPr>
              <a:defRPr sz="5400" baseline="0"/>
            </a:lvl1pPr>
          </a:lstStyle>
          <a:p>
            <a:pPr rtl="0"/>
            <a:r>
              <a:rPr lang="en-GB" noProof="0"/>
              <a:t>Click to add title</a:t>
            </a:r>
          </a:p>
        </p:txBody>
      </p:sp>
      <p:sp>
        <p:nvSpPr>
          <p:cNvPr id="20" name="Picture Placeholder 18">
            <a:extLst>
              <a:ext uri="{FF2B5EF4-FFF2-40B4-BE49-F238E27FC236}">
                <a16:creationId xmlns:a16="http://schemas.microsoft.com/office/drawing/2014/main" id="{956F6DB6-D6E1-4A50-9114-8601DF942196}"/>
              </a:ext>
            </a:extLst>
          </p:cNvPr>
          <p:cNvSpPr>
            <a:spLocks noGrp="1"/>
          </p:cNvSpPr>
          <p:nvPr>
            <p:ph type="pic" sz="quarter" idx="13" hasCustomPrompt="1"/>
          </p:nvPr>
        </p:nvSpPr>
        <p:spPr>
          <a:xfrm>
            <a:off x="639763" y="635000"/>
            <a:ext cx="4800600" cy="5578475"/>
          </a:xfrm>
        </p:spPr>
        <p:txBody>
          <a:bodyPr rtlCol="0"/>
          <a:lstStyle>
            <a:lvl1pPr algn="ctr">
              <a:defRPr/>
            </a:lvl1pPr>
          </a:lstStyle>
          <a:p>
            <a:pPr rtl="0"/>
            <a:r>
              <a:rPr lang="en-GB" noProof="0"/>
              <a:t>Click to add photo</a:t>
            </a:r>
          </a:p>
        </p:txBody>
      </p:sp>
      <p:sp>
        <p:nvSpPr>
          <p:cNvPr id="26" name="Text Placeholder 24">
            <a:extLst>
              <a:ext uri="{FF2B5EF4-FFF2-40B4-BE49-F238E27FC236}">
                <a16:creationId xmlns:a16="http://schemas.microsoft.com/office/drawing/2014/main" id="{5381B5BB-CEA3-436C-8A43-C3C4889F11C4}"/>
              </a:ext>
            </a:extLst>
          </p:cNvPr>
          <p:cNvSpPr>
            <a:spLocks noGrp="1"/>
          </p:cNvSpPr>
          <p:nvPr>
            <p:ph type="body" sz="quarter" idx="15" hasCustomPrompt="1"/>
          </p:nvPr>
        </p:nvSpPr>
        <p:spPr>
          <a:xfrm>
            <a:off x="5948480" y="4668045"/>
            <a:ext cx="5096630" cy="1000125"/>
          </a:xfrm>
        </p:spPr>
        <p:txBody>
          <a:bodyPr rtlCol="0">
            <a:noAutofit/>
          </a:bodyPr>
          <a:lstStyle>
            <a:lvl1pPr>
              <a:defRPr sz="2400" b="0" cap="all" spc="600" baseline="0"/>
            </a:lvl1pPr>
          </a:lstStyle>
          <a:p>
            <a:pPr lvl="0" rtl="0"/>
            <a:r>
              <a:rPr lang="en-GB" noProof="0"/>
              <a:t>Click to add subtitle</a:t>
            </a:r>
          </a:p>
        </p:txBody>
      </p:sp>
    </p:spTree>
    <p:extLst>
      <p:ext uri="{BB962C8B-B14F-4D97-AF65-F5344CB8AC3E}">
        <p14:creationId xmlns:p14="http://schemas.microsoft.com/office/powerpoint/2010/main" val="38514438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genda">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0FFFAE35-BD0D-4D19-892D-36475DD52893}"/>
              </a:ext>
              <a:ext uri="{C183D7F6-B498-43B3-948B-1728B52AA6E4}">
                <adec:decorative xmlns:adec="http://schemas.microsoft.com/office/drawing/2017/decorative" val="1"/>
              </a:ext>
            </a:extLst>
          </p:cNvPr>
          <p:cNvSpPr/>
          <p:nvPr userDrawn="1"/>
        </p:nvSpPr>
        <p:spPr>
          <a:xfrm>
            <a:off x="4063656" y="0"/>
            <a:ext cx="8128343" cy="986306"/>
          </a:xfrm>
          <a:prstGeom prst="rect">
            <a:avLst/>
          </a:prstGeom>
          <a:pattFill prst="lgGrid">
            <a:fgClr>
              <a:schemeClr val="tx2">
                <a:lumMod val="10000"/>
                <a:lumOff val="90000"/>
              </a:schemeClr>
            </a:fgClr>
            <a:bgClr>
              <a:schemeClr val="bg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Meiryo UI"/>
              <a:ea typeface="+mn-ea"/>
              <a:cs typeface="+mn-cs"/>
            </a:endParaRPr>
          </a:p>
        </p:txBody>
      </p:sp>
      <p:sp>
        <p:nvSpPr>
          <p:cNvPr id="22" name="Picture Placeholder 18">
            <a:extLst>
              <a:ext uri="{FF2B5EF4-FFF2-40B4-BE49-F238E27FC236}">
                <a16:creationId xmlns:a16="http://schemas.microsoft.com/office/drawing/2014/main" id="{FE2031E3-F975-4AFF-B76E-6BB46A2D3485}"/>
              </a:ext>
            </a:extLst>
          </p:cNvPr>
          <p:cNvSpPr>
            <a:spLocks noGrp="1"/>
          </p:cNvSpPr>
          <p:nvPr>
            <p:ph type="pic" sz="quarter" idx="14" hasCustomPrompt="1"/>
          </p:nvPr>
        </p:nvSpPr>
        <p:spPr>
          <a:xfrm>
            <a:off x="3090671" y="0"/>
            <a:ext cx="3000249" cy="3382963"/>
          </a:xfrm>
          <a:custGeom>
            <a:avLst/>
            <a:gdLst>
              <a:gd name="connsiteX0" fmla="*/ 0 w 2999232"/>
              <a:gd name="connsiteY0" fmla="*/ 0 h 3382963"/>
              <a:gd name="connsiteX1" fmla="*/ 2999232 w 2999232"/>
              <a:gd name="connsiteY1" fmla="*/ 0 h 3382963"/>
              <a:gd name="connsiteX2" fmla="*/ 2999232 w 2999232"/>
              <a:gd name="connsiteY2" fmla="*/ 3382963 h 3382963"/>
              <a:gd name="connsiteX3" fmla="*/ 0 w 2999232"/>
              <a:gd name="connsiteY3" fmla="*/ 3382963 h 3382963"/>
              <a:gd name="connsiteX4" fmla="*/ 0 w 2999232"/>
              <a:gd name="connsiteY4" fmla="*/ 0 h 3382963"/>
              <a:gd name="connsiteX0" fmla="*/ 0 w 2999232"/>
              <a:gd name="connsiteY0" fmla="*/ 0 h 3382963"/>
              <a:gd name="connsiteX1" fmla="*/ 968249 w 2999232"/>
              <a:gd name="connsiteY1" fmla="*/ 0 h 3382963"/>
              <a:gd name="connsiteX2" fmla="*/ 2999232 w 2999232"/>
              <a:gd name="connsiteY2" fmla="*/ 0 h 3382963"/>
              <a:gd name="connsiteX3" fmla="*/ 2999232 w 2999232"/>
              <a:gd name="connsiteY3" fmla="*/ 3382963 h 3382963"/>
              <a:gd name="connsiteX4" fmla="*/ 0 w 2999232"/>
              <a:gd name="connsiteY4" fmla="*/ 3382963 h 3382963"/>
              <a:gd name="connsiteX5" fmla="*/ 0 w 2999232"/>
              <a:gd name="connsiteY5" fmla="*/ 0 h 3382963"/>
              <a:gd name="connsiteX0" fmla="*/ 0 w 3000249"/>
              <a:gd name="connsiteY0" fmla="*/ 0 h 3382963"/>
              <a:gd name="connsiteX1" fmla="*/ 968249 w 3000249"/>
              <a:gd name="connsiteY1" fmla="*/ 0 h 3382963"/>
              <a:gd name="connsiteX2" fmla="*/ 2999232 w 3000249"/>
              <a:gd name="connsiteY2" fmla="*/ 0 h 3382963"/>
              <a:gd name="connsiteX3" fmla="*/ 3000249 w 3000249"/>
              <a:gd name="connsiteY3" fmla="*/ 274320 h 3382963"/>
              <a:gd name="connsiteX4" fmla="*/ 2999232 w 3000249"/>
              <a:gd name="connsiteY4" fmla="*/ 3382963 h 3382963"/>
              <a:gd name="connsiteX5" fmla="*/ 0 w 3000249"/>
              <a:gd name="connsiteY5" fmla="*/ 3382963 h 3382963"/>
              <a:gd name="connsiteX6" fmla="*/ 0 w 3000249"/>
              <a:gd name="connsiteY6" fmla="*/ 0 h 3382963"/>
              <a:gd name="connsiteX0" fmla="*/ 0 w 3000249"/>
              <a:gd name="connsiteY0" fmla="*/ 0 h 3382963"/>
              <a:gd name="connsiteX1" fmla="*/ 968249 w 3000249"/>
              <a:gd name="connsiteY1" fmla="*/ 0 h 3382963"/>
              <a:gd name="connsiteX2" fmla="*/ 967232 w 3000249"/>
              <a:gd name="connsiteY2" fmla="*/ 274320 h 3382963"/>
              <a:gd name="connsiteX3" fmla="*/ 3000249 w 3000249"/>
              <a:gd name="connsiteY3" fmla="*/ 274320 h 3382963"/>
              <a:gd name="connsiteX4" fmla="*/ 2999232 w 3000249"/>
              <a:gd name="connsiteY4" fmla="*/ 3382963 h 3382963"/>
              <a:gd name="connsiteX5" fmla="*/ 0 w 3000249"/>
              <a:gd name="connsiteY5" fmla="*/ 3382963 h 3382963"/>
              <a:gd name="connsiteX6" fmla="*/ 0 w 3000249"/>
              <a:gd name="connsiteY6" fmla="*/ 0 h 3382963"/>
              <a:gd name="connsiteX0" fmla="*/ 0 w 3000249"/>
              <a:gd name="connsiteY0" fmla="*/ 0 h 3382963"/>
              <a:gd name="connsiteX1" fmla="*/ 968249 w 3000249"/>
              <a:gd name="connsiteY1" fmla="*/ 0 h 3382963"/>
              <a:gd name="connsiteX2" fmla="*/ 967232 w 3000249"/>
              <a:gd name="connsiteY2" fmla="*/ 274320 h 3382963"/>
              <a:gd name="connsiteX3" fmla="*/ 3000249 w 3000249"/>
              <a:gd name="connsiteY3" fmla="*/ 284480 h 3382963"/>
              <a:gd name="connsiteX4" fmla="*/ 2999232 w 3000249"/>
              <a:gd name="connsiteY4" fmla="*/ 3382963 h 3382963"/>
              <a:gd name="connsiteX5" fmla="*/ 0 w 3000249"/>
              <a:gd name="connsiteY5" fmla="*/ 3382963 h 3382963"/>
              <a:gd name="connsiteX6" fmla="*/ 0 w 3000249"/>
              <a:gd name="connsiteY6" fmla="*/ 0 h 3382963"/>
              <a:gd name="connsiteX0" fmla="*/ 0 w 3000249"/>
              <a:gd name="connsiteY0" fmla="*/ 0 h 3382963"/>
              <a:gd name="connsiteX1" fmla="*/ 968249 w 3000249"/>
              <a:gd name="connsiteY1" fmla="*/ 0 h 3382963"/>
              <a:gd name="connsiteX2" fmla="*/ 951992 w 3000249"/>
              <a:gd name="connsiteY2" fmla="*/ 284480 h 3382963"/>
              <a:gd name="connsiteX3" fmla="*/ 3000249 w 3000249"/>
              <a:gd name="connsiteY3" fmla="*/ 284480 h 3382963"/>
              <a:gd name="connsiteX4" fmla="*/ 2999232 w 3000249"/>
              <a:gd name="connsiteY4" fmla="*/ 3382963 h 3382963"/>
              <a:gd name="connsiteX5" fmla="*/ 0 w 3000249"/>
              <a:gd name="connsiteY5" fmla="*/ 3382963 h 3382963"/>
              <a:gd name="connsiteX6" fmla="*/ 0 w 3000249"/>
              <a:gd name="connsiteY6" fmla="*/ 0 h 3382963"/>
              <a:gd name="connsiteX0" fmla="*/ 0 w 3000249"/>
              <a:gd name="connsiteY0" fmla="*/ 0 h 3382963"/>
              <a:gd name="connsiteX1" fmla="*/ 968249 w 3000249"/>
              <a:gd name="connsiteY1" fmla="*/ 0 h 3382963"/>
              <a:gd name="connsiteX2" fmla="*/ 967232 w 3000249"/>
              <a:gd name="connsiteY2" fmla="*/ 284480 h 3382963"/>
              <a:gd name="connsiteX3" fmla="*/ 3000249 w 3000249"/>
              <a:gd name="connsiteY3" fmla="*/ 284480 h 3382963"/>
              <a:gd name="connsiteX4" fmla="*/ 2999232 w 3000249"/>
              <a:gd name="connsiteY4" fmla="*/ 3382963 h 3382963"/>
              <a:gd name="connsiteX5" fmla="*/ 0 w 3000249"/>
              <a:gd name="connsiteY5" fmla="*/ 3382963 h 3382963"/>
              <a:gd name="connsiteX6" fmla="*/ 0 w 3000249"/>
              <a:gd name="connsiteY6" fmla="*/ 0 h 3382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00249" h="3382963">
                <a:moveTo>
                  <a:pt x="0" y="0"/>
                </a:moveTo>
                <a:lnTo>
                  <a:pt x="968249" y="0"/>
                </a:lnTo>
                <a:lnTo>
                  <a:pt x="967232" y="284480"/>
                </a:lnTo>
                <a:lnTo>
                  <a:pt x="3000249" y="284480"/>
                </a:lnTo>
                <a:lnTo>
                  <a:pt x="2999232" y="3382963"/>
                </a:lnTo>
                <a:lnTo>
                  <a:pt x="0" y="3382963"/>
                </a:lnTo>
                <a:lnTo>
                  <a:pt x="0" y="0"/>
                </a:lnTo>
                <a:close/>
              </a:path>
            </a:pathLst>
          </a:custGeom>
        </p:spPr>
        <p:txBody>
          <a:bodyPr rtlCol="0"/>
          <a:lstStyle>
            <a:lvl1pPr algn="ctr">
              <a:defRPr/>
            </a:lvl1pPr>
          </a:lstStyle>
          <a:p>
            <a:pPr rtl="0"/>
            <a:r>
              <a:rPr lang="en-GB" noProof="0"/>
              <a:t>Click to add photo</a:t>
            </a:r>
          </a:p>
        </p:txBody>
      </p:sp>
      <p:sp>
        <p:nvSpPr>
          <p:cNvPr id="12" name="Title 1">
            <a:extLst>
              <a:ext uri="{FF2B5EF4-FFF2-40B4-BE49-F238E27FC236}">
                <a16:creationId xmlns:a16="http://schemas.microsoft.com/office/drawing/2014/main" id="{F7610101-4EEB-48DF-A41F-DA38D737FAE7}"/>
              </a:ext>
            </a:extLst>
          </p:cNvPr>
          <p:cNvSpPr>
            <a:spLocks noGrp="1"/>
          </p:cNvSpPr>
          <p:nvPr>
            <p:ph type="title"/>
          </p:nvPr>
        </p:nvSpPr>
        <p:spPr>
          <a:xfrm>
            <a:off x="4063656" y="279792"/>
            <a:ext cx="7777824" cy="986304"/>
          </a:xfrm>
          <a:solidFill>
            <a:schemeClr val="bg2">
              <a:lumMod val="75000"/>
            </a:schemeClr>
          </a:solidFill>
        </p:spPr>
        <p:txBody>
          <a:bodyPr rtlCol="0"/>
          <a:lstStyle>
            <a:lvl1pPr marL="274320">
              <a:defRPr/>
            </a:lvl1pPr>
          </a:lstStyle>
          <a:p>
            <a:pPr rtl="0"/>
            <a:r>
              <a:rPr lang="en-US" noProof="0"/>
              <a:t>Click to edit Master title style</a:t>
            </a:r>
            <a:endParaRPr lang="en-GB" noProof="0"/>
          </a:p>
        </p:txBody>
      </p:sp>
      <p:sp>
        <p:nvSpPr>
          <p:cNvPr id="21" name="Picture Placeholder 18">
            <a:extLst>
              <a:ext uri="{FF2B5EF4-FFF2-40B4-BE49-F238E27FC236}">
                <a16:creationId xmlns:a16="http://schemas.microsoft.com/office/drawing/2014/main" id="{564E749E-B27D-45B4-8E7A-53D8460AACCB}"/>
              </a:ext>
            </a:extLst>
          </p:cNvPr>
          <p:cNvSpPr>
            <a:spLocks noGrp="1"/>
          </p:cNvSpPr>
          <p:nvPr>
            <p:ph type="pic" sz="quarter" idx="13" hasCustomPrompt="1"/>
          </p:nvPr>
        </p:nvSpPr>
        <p:spPr>
          <a:xfrm>
            <a:off x="0" y="0"/>
            <a:ext cx="2997708" cy="3382963"/>
          </a:xfrm>
        </p:spPr>
        <p:txBody>
          <a:bodyPr rtlCol="0"/>
          <a:lstStyle>
            <a:lvl1pPr algn="ctr">
              <a:defRPr/>
            </a:lvl1pPr>
          </a:lstStyle>
          <a:p>
            <a:pPr rtl="0"/>
            <a:r>
              <a:rPr lang="en-GB" noProof="0"/>
              <a:t>Click to add photo</a:t>
            </a:r>
          </a:p>
        </p:txBody>
      </p:sp>
      <p:sp>
        <p:nvSpPr>
          <p:cNvPr id="25" name="Picture Placeholder 23">
            <a:extLst>
              <a:ext uri="{FF2B5EF4-FFF2-40B4-BE49-F238E27FC236}">
                <a16:creationId xmlns:a16="http://schemas.microsoft.com/office/drawing/2014/main" id="{C8DE9984-911D-42E6-9467-9F53414894FF}"/>
              </a:ext>
            </a:extLst>
          </p:cNvPr>
          <p:cNvSpPr>
            <a:spLocks noGrp="1"/>
          </p:cNvSpPr>
          <p:nvPr>
            <p:ph type="pic" sz="quarter" idx="15" hasCustomPrompt="1"/>
          </p:nvPr>
        </p:nvSpPr>
        <p:spPr>
          <a:xfrm>
            <a:off x="0" y="3475038"/>
            <a:ext cx="6096000" cy="3382962"/>
          </a:xfrm>
        </p:spPr>
        <p:txBody>
          <a:bodyPr rtlCol="0"/>
          <a:lstStyle>
            <a:lvl1pPr algn="ctr">
              <a:defRPr/>
            </a:lvl1pPr>
          </a:lstStyle>
          <a:p>
            <a:pPr rtl="0"/>
            <a:r>
              <a:rPr lang="en-GB" noProof="0"/>
              <a:t>Click to add photo</a:t>
            </a:r>
          </a:p>
        </p:txBody>
      </p:sp>
      <p:sp>
        <p:nvSpPr>
          <p:cNvPr id="14" name="Content Placeholder 2">
            <a:extLst>
              <a:ext uri="{FF2B5EF4-FFF2-40B4-BE49-F238E27FC236}">
                <a16:creationId xmlns:a16="http://schemas.microsoft.com/office/drawing/2014/main" id="{1F2F1F63-2333-48C5-BEEE-7FFCA14364F5}"/>
              </a:ext>
            </a:extLst>
          </p:cNvPr>
          <p:cNvSpPr>
            <a:spLocks noGrp="1"/>
          </p:cNvSpPr>
          <p:nvPr>
            <p:ph idx="1"/>
          </p:nvPr>
        </p:nvSpPr>
        <p:spPr>
          <a:xfrm>
            <a:off x="6735147" y="1639615"/>
            <a:ext cx="4817441" cy="4537348"/>
          </a:xfrm>
        </p:spPr>
        <p:txBody>
          <a:bodyPr rtlCol="0"/>
          <a:lstStyle>
            <a:lvl1pPr marL="285750" indent="-285750">
              <a:buFont typeface="Arial" panose="020B0604020202020204" pitchFamily="34" charset="0"/>
              <a:buChar char="•"/>
              <a:defRPr/>
            </a:lvl1pPr>
          </a:lstStyle>
          <a:p>
            <a:pPr lvl="0" rtl="0"/>
            <a:r>
              <a:rPr lang="en-US" noProof="0"/>
              <a:t>Click to edit Master text styles</a:t>
            </a:r>
          </a:p>
        </p:txBody>
      </p:sp>
      <p:sp>
        <p:nvSpPr>
          <p:cNvPr id="15" name="Footer Placeholder 7">
            <a:extLst>
              <a:ext uri="{FF2B5EF4-FFF2-40B4-BE49-F238E27FC236}">
                <a16:creationId xmlns:a16="http://schemas.microsoft.com/office/drawing/2014/main" id="{AF26E33C-9416-4C43-8695-B043D6960AA7}"/>
              </a:ext>
            </a:extLst>
          </p:cNvPr>
          <p:cNvSpPr>
            <a:spLocks noGrp="1"/>
          </p:cNvSpPr>
          <p:nvPr>
            <p:ph type="ftr" sz="quarter" idx="11"/>
          </p:nvPr>
        </p:nvSpPr>
        <p:spPr>
          <a:xfrm>
            <a:off x="639413" y="6356350"/>
            <a:ext cx="6291108" cy="365125"/>
          </a:xfrm>
        </p:spPr>
        <p:txBody>
          <a:bodyPr rtlCol="0"/>
          <a:lstStyle>
            <a:lvl1pPr>
              <a:defRPr>
                <a:solidFill>
                  <a:schemeClr val="bg1"/>
                </a:solidFill>
              </a:defRPr>
            </a:lvl1pPr>
          </a:lstStyle>
          <a:p>
            <a:pPr rtl="0">
              <a:defRPr/>
            </a:pPr>
            <a:r>
              <a:rPr lang="en-GB" noProof="0">
                <a:effectLst>
                  <a:outerShdw blurRad="50800" dist="38100" dir="2700000" algn="tl" rotWithShape="0">
                    <a:prstClr val="black">
                      <a:alpha val="43000"/>
                    </a:prstClr>
                  </a:outerShdw>
                </a:effectLst>
              </a:rPr>
              <a:t>Presentation title</a:t>
            </a:r>
          </a:p>
        </p:txBody>
      </p:sp>
      <p:sp>
        <p:nvSpPr>
          <p:cNvPr id="16" name="Date Placeholder 3">
            <a:extLst>
              <a:ext uri="{FF2B5EF4-FFF2-40B4-BE49-F238E27FC236}">
                <a16:creationId xmlns:a16="http://schemas.microsoft.com/office/drawing/2014/main" id="{EDD9F57F-0928-48ED-8CF9-CC5AC1BD268E}"/>
              </a:ext>
            </a:extLst>
          </p:cNvPr>
          <p:cNvSpPr>
            <a:spLocks noGrp="1"/>
          </p:cNvSpPr>
          <p:nvPr>
            <p:ph type="dt" sz="half" idx="10"/>
          </p:nvPr>
        </p:nvSpPr>
        <p:spPr>
          <a:xfrm>
            <a:off x="7295738" y="6356350"/>
            <a:ext cx="3033829" cy="365125"/>
          </a:xfrm>
        </p:spPr>
        <p:txBody>
          <a:bodyPr rtlCol="0"/>
          <a:lstStyle>
            <a:lvl1pPr>
              <a:defRPr/>
            </a:lvl1pPr>
          </a:lstStyle>
          <a:p>
            <a:pPr rtl="0">
              <a:defRPr/>
            </a:pPr>
            <a:r>
              <a:rPr lang="en-GB" noProof="0">
                <a:solidFill>
                  <a:srgbClr val="232323">
                    <a:lumMod val="90000"/>
                    <a:lumOff val="10000"/>
                  </a:srgbClr>
                </a:solidFill>
              </a:rPr>
              <a:t>20XX</a:t>
            </a:r>
          </a:p>
        </p:txBody>
      </p:sp>
      <p:sp>
        <p:nvSpPr>
          <p:cNvPr id="17" name="Slide Number Placeholder 9">
            <a:extLst>
              <a:ext uri="{FF2B5EF4-FFF2-40B4-BE49-F238E27FC236}">
                <a16:creationId xmlns:a16="http://schemas.microsoft.com/office/drawing/2014/main" id="{B7E4E7CA-F2D2-4B67-92FE-3DCE5AB21585}"/>
              </a:ext>
            </a:extLst>
          </p:cNvPr>
          <p:cNvSpPr>
            <a:spLocks noGrp="1"/>
          </p:cNvSpPr>
          <p:nvPr>
            <p:ph type="sldNum" sz="quarter" idx="12"/>
          </p:nvPr>
        </p:nvSpPr>
        <p:spPr>
          <a:xfrm>
            <a:off x="10707939" y="6356350"/>
            <a:ext cx="844649"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E20EFF4B-E35B-4DE6-97A9-05E54E649A15}" type="slidenum">
              <a:rPr kumimoji="0" lang="en-GB" sz="1200" b="0" i="0" u="none" strike="noStrike" kern="1200" cap="none" spc="0" normalizeH="0" baseline="0" noProof="0" smtClean="0">
                <a:ln>
                  <a:noFill/>
                </a:ln>
                <a:solidFill>
                  <a:srgbClr val="232323">
                    <a:lumMod val="90000"/>
                    <a:lumOff val="10000"/>
                  </a:srgbClr>
                </a:solidFill>
                <a:effectLst/>
                <a:uLnTx/>
                <a:uFillTx/>
                <a:latin typeface="Meiryo U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0" i="0" u="none" strike="noStrike" kern="1200" cap="none" spc="0" normalizeH="0" baseline="0" noProof="0">
              <a:ln>
                <a:noFill/>
              </a:ln>
              <a:solidFill>
                <a:srgbClr val="232323">
                  <a:lumMod val="90000"/>
                  <a:lumOff val="10000"/>
                </a:srgbClr>
              </a:solidFill>
              <a:effectLst/>
              <a:uLnTx/>
              <a:uFillTx/>
              <a:latin typeface="Meiryo UI"/>
              <a:ea typeface="+mn-ea"/>
              <a:cs typeface="+mn-cs"/>
            </a:endParaRPr>
          </a:p>
        </p:txBody>
      </p:sp>
    </p:spTree>
    <p:extLst>
      <p:ext uri="{BB962C8B-B14F-4D97-AF65-F5344CB8AC3E}">
        <p14:creationId xmlns:p14="http://schemas.microsoft.com/office/powerpoint/2010/main" val="28484090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Introduc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5FAC41-B90D-4384-8484-175667AF8214}"/>
              </a:ext>
              <a:ext uri="{C183D7F6-B498-43B3-948B-1728B52AA6E4}">
                <adec:decorative xmlns:adec="http://schemas.microsoft.com/office/drawing/2017/decorative" val="1"/>
              </a:ext>
            </a:extLst>
          </p:cNvPr>
          <p:cNvSpPr/>
          <p:nvPr userDrawn="1"/>
        </p:nvSpPr>
        <p:spPr>
          <a:xfrm>
            <a:off x="0" y="914400"/>
            <a:ext cx="12192000" cy="5029200"/>
          </a:xfrm>
          <a:prstGeom prst="rect">
            <a:avLst/>
          </a:prstGeom>
          <a:pattFill prst="lgGrid">
            <a:fgClr>
              <a:schemeClr val="tx2">
                <a:lumMod val="10000"/>
                <a:lumOff val="90000"/>
              </a:schemeClr>
            </a:fgClr>
            <a:bgClr>
              <a:schemeClr val="bg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Meiryo UI"/>
              <a:ea typeface="+mn-ea"/>
              <a:cs typeface="+mn-cs"/>
            </a:endParaRPr>
          </a:p>
        </p:txBody>
      </p:sp>
      <p:sp>
        <p:nvSpPr>
          <p:cNvPr id="9" name="Rectangle 8">
            <a:extLst>
              <a:ext uri="{FF2B5EF4-FFF2-40B4-BE49-F238E27FC236}">
                <a16:creationId xmlns:a16="http://schemas.microsoft.com/office/drawing/2014/main" id="{BF220C6F-8D05-41B5-9727-E041D5B9C26B}"/>
              </a:ext>
              <a:ext uri="{C183D7F6-B498-43B3-948B-1728B52AA6E4}">
                <adec:decorative xmlns:adec="http://schemas.microsoft.com/office/drawing/2017/decorative" val="1"/>
              </a:ext>
            </a:extLst>
          </p:cNvPr>
          <p:cNvSpPr/>
          <p:nvPr userDrawn="1"/>
        </p:nvSpPr>
        <p:spPr>
          <a:xfrm>
            <a:off x="5951621" y="1568357"/>
            <a:ext cx="6240379" cy="3721286"/>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Meiryo UI"/>
              <a:ea typeface="+mn-ea"/>
              <a:cs typeface="+mn-cs"/>
            </a:endParaRPr>
          </a:p>
        </p:txBody>
      </p:sp>
      <p:sp>
        <p:nvSpPr>
          <p:cNvPr id="10" name="Title 1">
            <a:extLst>
              <a:ext uri="{FF2B5EF4-FFF2-40B4-BE49-F238E27FC236}">
                <a16:creationId xmlns:a16="http://schemas.microsoft.com/office/drawing/2014/main" id="{B9A692DB-BC6A-43D5-BAE7-1E8AE149012E}"/>
              </a:ext>
            </a:extLst>
          </p:cNvPr>
          <p:cNvSpPr>
            <a:spLocks noGrp="1"/>
          </p:cNvSpPr>
          <p:nvPr>
            <p:ph type="title"/>
          </p:nvPr>
        </p:nvSpPr>
        <p:spPr>
          <a:xfrm>
            <a:off x="6481808" y="1758950"/>
            <a:ext cx="5137112" cy="673405"/>
          </a:xfrm>
        </p:spPr>
        <p:txBody>
          <a:bodyPr rtlCol="0">
            <a:normAutofit/>
          </a:bodyPr>
          <a:lstStyle/>
          <a:p>
            <a:pPr rtl="0">
              <a:lnSpc>
                <a:spcPct val="120000"/>
              </a:lnSpc>
            </a:pPr>
            <a:r>
              <a:rPr lang="en-US" noProof="0"/>
              <a:t>Click to edit Master title style</a:t>
            </a:r>
            <a:endParaRPr lang="en-GB" noProof="0"/>
          </a:p>
        </p:txBody>
      </p:sp>
      <p:sp>
        <p:nvSpPr>
          <p:cNvPr id="20" name="Picture Placeholder 17">
            <a:extLst>
              <a:ext uri="{FF2B5EF4-FFF2-40B4-BE49-F238E27FC236}">
                <a16:creationId xmlns:a16="http://schemas.microsoft.com/office/drawing/2014/main" id="{9B631067-0981-46B9-BB6F-484741846C08}"/>
              </a:ext>
            </a:extLst>
          </p:cNvPr>
          <p:cNvSpPr>
            <a:spLocks noGrp="1"/>
          </p:cNvSpPr>
          <p:nvPr>
            <p:ph type="pic" sz="quarter" idx="13" hasCustomPrompt="1"/>
          </p:nvPr>
        </p:nvSpPr>
        <p:spPr>
          <a:xfrm>
            <a:off x="639763" y="642938"/>
            <a:ext cx="4814887" cy="2667000"/>
          </a:xfrm>
        </p:spPr>
        <p:txBody>
          <a:bodyPr rtlCol="0"/>
          <a:lstStyle>
            <a:lvl1pPr algn="ctr">
              <a:defRPr/>
            </a:lvl1pPr>
          </a:lstStyle>
          <a:p>
            <a:pPr rtl="0"/>
            <a:r>
              <a:rPr lang="en-GB" noProof="0"/>
              <a:t>Click to add photo</a:t>
            </a:r>
          </a:p>
        </p:txBody>
      </p:sp>
      <p:sp>
        <p:nvSpPr>
          <p:cNvPr id="21" name="Picture Placeholder 17">
            <a:extLst>
              <a:ext uri="{FF2B5EF4-FFF2-40B4-BE49-F238E27FC236}">
                <a16:creationId xmlns:a16="http://schemas.microsoft.com/office/drawing/2014/main" id="{7984968B-9811-4180-8D8E-0619C9D3BFB4}"/>
              </a:ext>
            </a:extLst>
          </p:cNvPr>
          <p:cNvSpPr>
            <a:spLocks noGrp="1"/>
          </p:cNvSpPr>
          <p:nvPr>
            <p:ph type="pic" sz="quarter" idx="14" hasCustomPrompt="1"/>
          </p:nvPr>
        </p:nvSpPr>
        <p:spPr>
          <a:xfrm>
            <a:off x="639412" y="3631470"/>
            <a:ext cx="4814887" cy="2562738"/>
          </a:xfrm>
        </p:spPr>
        <p:txBody>
          <a:bodyPr rtlCol="0"/>
          <a:lstStyle>
            <a:lvl1pPr algn="ctr">
              <a:defRPr/>
            </a:lvl1pPr>
          </a:lstStyle>
          <a:p>
            <a:pPr rtl="0"/>
            <a:r>
              <a:rPr lang="en-GB" noProof="0"/>
              <a:t>Click to add photo</a:t>
            </a:r>
          </a:p>
        </p:txBody>
      </p:sp>
      <p:sp>
        <p:nvSpPr>
          <p:cNvPr id="23" name="Text Placeholder 22">
            <a:extLst>
              <a:ext uri="{FF2B5EF4-FFF2-40B4-BE49-F238E27FC236}">
                <a16:creationId xmlns:a16="http://schemas.microsoft.com/office/drawing/2014/main" id="{B503D483-6082-4C3B-A4C5-0ACE6698343B}"/>
              </a:ext>
            </a:extLst>
          </p:cNvPr>
          <p:cNvSpPr>
            <a:spLocks noGrp="1"/>
          </p:cNvSpPr>
          <p:nvPr>
            <p:ph type="body" sz="quarter" idx="15" hasCustomPrompt="1"/>
          </p:nvPr>
        </p:nvSpPr>
        <p:spPr>
          <a:xfrm>
            <a:off x="6482241" y="2365374"/>
            <a:ext cx="5136671" cy="2635251"/>
          </a:xfrm>
        </p:spPr>
        <p:txBody>
          <a:bodyPr rtlCol="0"/>
          <a:lstStyle>
            <a:lvl1pPr>
              <a:defRPr/>
            </a:lvl1pPr>
          </a:lstStyle>
          <a:p>
            <a:pPr lvl="0" rtl="0"/>
            <a:r>
              <a:rPr lang="en-GB" noProof="0"/>
              <a:t>Click to add text</a:t>
            </a:r>
          </a:p>
        </p:txBody>
      </p:sp>
      <p:sp>
        <p:nvSpPr>
          <p:cNvPr id="14" name="Footer Placeholder 5">
            <a:extLst>
              <a:ext uri="{FF2B5EF4-FFF2-40B4-BE49-F238E27FC236}">
                <a16:creationId xmlns:a16="http://schemas.microsoft.com/office/drawing/2014/main" id="{CB94B83C-8B92-4303-A841-0D5ED386F97F}"/>
              </a:ext>
            </a:extLst>
          </p:cNvPr>
          <p:cNvSpPr>
            <a:spLocks noGrp="1"/>
          </p:cNvSpPr>
          <p:nvPr>
            <p:ph type="ftr" sz="quarter" idx="11"/>
          </p:nvPr>
        </p:nvSpPr>
        <p:spPr>
          <a:xfrm>
            <a:off x="639413" y="6356350"/>
            <a:ext cx="6291108" cy="365125"/>
          </a:xfrm>
        </p:spPr>
        <p:txBody>
          <a:bodyPr rtlCol="0"/>
          <a:lstStyle>
            <a:lvl1pPr>
              <a:defRPr>
                <a:solidFill>
                  <a:schemeClr val="tx1"/>
                </a:solidFill>
                <a:effectLst/>
              </a:defRPr>
            </a:lvl1pPr>
          </a:lstStyle>
          <a:p>
            <a:pPr rtl="0"/>
            <a:r>
              <a:rPr lang="en-GB" noProof="0"/>
              <a:t>Presentation title</a:t>
            </a:r>
          </a:p>
        </p:txBody>
      </p:sp>
      <p:sp>
        <p:nvSpPr>
          <p:cNvPr id="15" name="Date Placeholder 3">
            <a:extLst>
              <a:ext uri="{FF2B5EF4-FFF2-40B4-BE49-F238E27FC236}">
                <a16:creationId xmlns:a16="http://schemas.microsoft.com/office/drawing/2014/main" id="{FB204443-B45C-4C1E-8601-4AD0359ABD2E}"/>
              </a:ext>
            </a:extLst>
          </p:cNvPr>
          <p:cNvSpPr>
            <a:spLocks noGrp="1"/>
          </p:cNvSpPr>
          <p:nvPr>
            <p:ph type="dt" sz="half" idx="10"/>
          </p:nvPr>
        </p:nvSpPr>
        <p:spPr>
          <a:xfrm>
            <a:off x="7295738" y="6356350"/>
            <a:ext cx="3033829" cy="365125"/>
          </a:xfrm>
        </p:spPr>
        <p:txBody>
          <a:bodyPr rtlCol="0"/>
          <a:lstStyle/>
          <a:p>
            <a:pPr rtl="0">
              <a:defRPr/>
            </a:pPr>
            <a:r>
              <a:rPr lang="en-GB" noProof="0">
                <a:solidFill>
                  <a:srgbClr val="232323">
                    <a:lumMod val="90000"/>
                    <a:lumOff val="10000"/>
                  </a:srgbClr>
                </a:solidFill>
              </a:rPr>
              <a:t>20XX</a:t>
            </a:r>
          </a:p>
        </p:txBody>
      </p:sp>
      <p:sp>
        <p:nvSpPr>
          <p:cNvPr id="16" name="Slide Number Placeholder 8">
            <a:extLst>
              <a:ext uri="{FF2B5EF4-FFF2-40B4-BE49-F238E27FC236}">
                <a16:creationId xmlns:a16="http://schemas.microsoft.com/office/drawing/2014/main" id="{125F2A8A-5D48-4A14-B0A6-52E55D3E5657}"/>
              </a:ext>
            </a:extLst>
          </p:cNvPr>
          <p:cNvSpPr>
            <a:spLocks noGrp="1"/>
          </p:cNvSpPr>
          <p:nvPr>
            <p:ph type="sldNum" sz="quarter" idx="12"/>
          </p:nvPr>
        </p:nvSpPr>
        <p:spPr>
          <a:xfrm>
            <a:off x="10707939" y="6356350"/>
            <a:ext cx="844649"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E20EFF4B-E35B-4DE6-97A9-05E54E649A15}" type="slidenum">
              <a:rPr kumimoji="0" lang="en-GB" sz="1200" b="0" i="0" u="none" strike="noStrike" kern="1200" cap="none" spc="0" normalizeH="0" baseline="0" noProof="0" smtClean="0">
                <a:ln>
                  <a:noFill/>
                </a:ln>
                <a:solidFill>
                  <a:srgbClr val="232323">
                    <a:lumMod val="90000"/>
                    <a:lumOff val="10000"/>
                  </a:srgbClr>
                </a:solidFill>
                <a:effectLst/>
                <a:uLnTx/>
                <a:uFillTx/>
                <a:latin typeface="Meiryo U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0" i="0" u="none" strike="noStrike" kern="1200" cap="none" spc="0" normalizeH="0" baseline="0" noProof="0">
              <a:ln>
                <a:noFill/>
              </a:ln>
              <a:solidFill>
                <a:srgbClr val="232323">
                  <a:lumMod val="90000"/>
                  <a:lumOff val="10000"/>
                </a:srgbClr>
              </a:solidFill>
              <a:effectLst/>
              <a:uLnTx/>
              <a:uFillTx/>
              <a:latin typeface="Meiryo UI"/>
              <a:ea typeface="+mn-ea"/>
              <a:cs typeface="+mn-cs"/>
            </a:endParaRPr>
          </a:p>
        </p:txBody>
      </p:sp>
    </p:spTree>
    <p:extLst>
      <p:ext uri="{BB962C8B-B14F-4D97-AF65-F5344CB8AC3E}">
        <p14:creationId xmlns:p14="http://schemas.microsoft.com/office/powerpoint/2010/main" val="34079521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Break">
    <p:spTree>
      <p:nvGrpSpPr>
        <p:cNvPr id="1" name=""/>
        <p:cNvGrpSpPr/>
        <p:nvPr/>
      </p:nvGrpSpPr>
      <p:grpSpPr>
        <a:xfrm>
          <a:off x="0" y="0"/>
          <a:ext cx="0" cy="0"/>
          <a:chOff x="0" y="0"/>
          <a:chExt cx="0" cy="0"/>
        </a:xfrm>
      </p:grpSpPr>
      <p:sp>
        <p:nvSpPr>
          <p:cNvPr id="19" name="Picture Placeholder 17">
            <a:extLst>
              <a:ext uri="{FF2B5EF4-FFF2-40B4-BE49-F238E27FC236}">
                <a16:creationId xmlns:a16="http://schemas.microsoft.com/office/drawing/2014/main" id="{620C2886-3E99-43F7-A045-F15053959CE7}"/>
              </a:ext>
            </a:extLst>
          </p:cNvPr>
          <p:cNvSpPr>
            <a:spLocks noGrp="1"/>
          </p:cNvSpPr>
          <p:nvPr>
            <p:ph type="pic" sz="quarter" idx="13"/>
          </p:nvPr>
        </p:nvSpPr>
        <p:spPr>
          <a:xfrm>
            <a:off x="6094413" y="0"/>
            <a:ext cx="6094412" cy="6854825"/>
          </a:xfrm>
        </p:spPr>
        <p:txBody>
          <a:bodyPr rtlCol="0"/>
          <a:lstStyle/>
          <a:p>
            <a:pPr rtl="0"/>
            <a:r>
              <a:rPr lang="en-US" noProof="0"/>
              <a:t>Click icon to add picture</a:t>
            </a:r>
            <a:endParaRPr lang="en-GB" noProof="0"/>
          </a:p>
        </p:txBody>
      </p:sp>
      <p:sp>
        <p:nvSpPr>
          <p:cNvPr id="9" name="Rectangle 8">
            <a:extLst>
              <a:ext uri="{FF2B5EF4-FFF2-40B4-BE49-F238E27FC236}">
                <a16:creationId xmlns:a16="http://schemas.microsoft.com/office/drawing/2014/main" id="{63D67587-8C0C-40DB-88B2-2CAC45DBF8DC}"/>
              </a:ext>
              <a:ext uri="{C183D7F6-B498-43B3-948B-1728B52AA6E4}">
                <adec:decorative xmlns:adec="http://schemas.microsoft.com/office/drawing/2017/decorative" val="1"/>
              </a:ext>
            </a:extLst>
          </p:cNvPr>
          <p:cNvSpPr/>
          <p:nvPr userDrawn="1"/>
        </p:nvSpPr>
        <p:spPr>
          <a:xfrm>
            <a:off x="0" y="914400"/>
            <a:ext cx="6094477" cy="5029200"/>
          </a:xfrm>
          <a:prstGeom prst="rect">
            <a:avLst/>
          </a:prstGeom>
          <a:pattFill prst="lgGrid">
            <a:fgClr>
              <a:schemeClr val="tx2">
                <a:lumMod val="10000"/>
                <a:lumOff val="90000"/>
              </a:schemeClr>
            </a:fgClr>
            <a:bgClr>
              <a:schemeClr val="bg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Meiryo UI"/>
              <a:ea typeface="+mn-ea"/>
              <a:cs typeface="+mn-cs"/>
            </a:endParaRPr>
          </a:p>
        </p:txBody>
      </p:sp>
      <p:sp>
        <p:nvSpPr>
          <p:cNvPr id="12" name="Title 1">
            <a:extLst>
              <a:ext uri="{FF2B5EF4-FFF2-40B4-BE49-F238E27FC236}">
                <a16:creationId xmlns:a16="http://schemas.microsoft.com/office/drawing/2014/main" id="{E11B7BFF-DF61-4F7F-BC0C-A774104FF416}"/>
              </a:ext>
            </a:extLst>
          </p:cNvPr>
          <p:cNvSpPr>
            <a:spLocks noGrp="1"/>
          </p:cNvSpPr>
          <p:nvPr>
            <p:ph type="ctrTitle" hasCustomPrompt="1"/>
          </p:nvPr>
        </p:nvSpPr>
        <p:spPr>
          <a:xfrm>
            <a:off x="761774" y="2814975"/>
            <a:ext cx="6769706" cy="1910972"/>
          </a:xfrm>
          <a:solidFill>
            <a:schemeClr val="tx2"/>
          </a:solidFill>
        </p:spPr>
        <p:txBody>
          <a:bodyPr rtlCol="0" anchor="b">
            <a:noAutofit/>
          </a:bodyPr>
          <a:lstStyle>
            <a:lvl1pPr marL="182880">
              <a:defRPr sz="5400">
                <a:solidFill>
                  <a:schemeClr val="bg1"/>
                </a:solidFill>
              </a:defRPr>
            </a:lvl1pPr>
          </a:lstStyle>
          <a:p>
            <a:pPr rtl="0"/>
            <a:r>
              <a:rPr lang="en-GB" noProof="0">
                <a:solidFill>
                  <a:schemeClr val="bg1"/>
                </a:solidFill>
              </a:rPr>
              <a:t>Click to add title</a:t>
            </a:r>
          </a:p>
        </p:txBody>
      </p:sp>
      <p:sp>
        <p:nvSpPr>
          <p:cNvPr id="3" name="Text Placeholder 2">
            <a:extLst>
              <a:ext uri="{FF2B5EF4-FFF2-40B4-BE49-F238E27FC236}">
                <a16:creationId xmlns:a16="http://schemas.microsoft.com/office/drawing/2014/main" id="{43D0F1B1-D8F9-42A3-B0C7-AADC53D8F392}"/>
              </a:ext>
            </a:extLst>
          </p:cNvPr>
          <p:cNvSpPr>
            <a:spLocks noGrp="1"/>
          </p:cNvSpPr>
          <p:nvPr>
            <p:ph type="body" sz="quarter" idx="14" hasCustomPrompt="1"/>
          </p:nvPr>
        </p:nvSpPr>
        <p:spPr>
          <a:xfrm>
            <a:off x="762000" y="4657726"/>
            <a:ext cx="6769100" cy="731838"/>
          </a:xfrm>
          <a:solidFill>
            <a:schemeClr val="tx2"/>
          </a:solidFill>
        </p:spPr>
        <p:txBody>
          <a:bodyPr rtlCol="0">
            <a:noAutofit/>
          </a:bodyPr>
          <a:lstStyle>
            <a:lvl1pPr marL="228600">
              <a:defRPr sz="1500" cap="all" spc="600" baseline="0">
                <a:solidFill>
                  <a:schemeClr val="bg1"/>
                </a:solidFill>
              </a:defRPr>
            </a:lvl1pPr>
            <a:lvl2pPr>
              <a:defRPr sz="1500">
                <a:solidFill>
                  <a:schemeClr val="bg1"/>
                </a:solidFill>
              </a:defRPr>
            </a:lvl2pPr>
            <a:lvl3pPr>
              <a:defRPr sz="1500">
                <a:solidFill>
                  <a:schemeClr val="bg1"/>
                </a:solidFill>
              </a:defRPr>
            </a:lvl3pPr>
            <a:lvl4pPr>
              <a:defRPr sz="1500">
                <a:solidFill>
                  <a:schemeClr val="bg1"/>
                </a:solidFill>
              </a:defRPr>
            </a:lvl4pPr>
            <a:lvl5pPr>
              <a:defRPr sz="1500">
                <a:solidFill>
                  <a:schemeClr val="bg1"/>
                </a:solidFill>
              </a:defRPr>
            </a:lvl5pPr>
          </a:lstStyle>
          <a:p>
            <a:pPr lvl="0" rtl="0"/>
            <a:r>
              <a:rPr lang="en-GB" noProof="0"/>
              <a:t>CLICK TO ADD SUBTITLE</a:t>
            </a:r>
          </a:p>
        </p:txBody>
      </p:sp>
    </p:spTree>
    <p:extLst>
      <p:ext uri="{BB962C8B-B14F-4D97-AF65-F5344CB8AC3E}">
        <p14:creationId xmlns:p14="http://schemas.microsoft.com/office/powerpoint/2010/main" val="24628590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707196B1-3970-4386-8D54-A2067BA8417F}"/>
              </a:ext>
            </a:extLst>
          </p:cNvPr>
          <p:cNvSpPr>
            <a:spLocks noGrp="1"/>
          </p:cNvSpPr>
          <p:nvPr>
            <p:ph type="title"/>
          </p:nvPr>
        </p:nvSpPr>
        <p:spPr>
          <a:xfrm>
            <a:off x="639413" y="476086"/>
            <a:ext cx="10904435" cy="689608"/>
          </a:xfrm>
        </p:spPr>
        <p:txBody>
          <a:bodyPr rtlCol="0"/>
          <a:lstStyle/>
          <a:p>
            <a:pPr rtl="0"/>
            <a:r>
              <a:rPr lang="en-US" noProof="0"/>
              <a:t>Click to edit Master title style</a:t>
            </a:r>
            <a:endParaRPr lang="en-GB" noProof="0"/>
          </a:p>
        </p:txBody>
      </p:sp>
      <p:sp>
        <p:nvSpPr>
          <p:cNvPr id="17" name="Footer Placeholder 14">
            <a:extLst>
              <a:ext uri="{FF2B5EF4-FFF2-40B4-BE49-F238E27FC236}">
                <a16:creationId xmlns:a16="http://schemas.microsoft.com/office/drawing/2014/main" id="{9535C1B1-EA9A-48AD-AB3B-00E7FEE05F01}"/>
              </a:ext>
            </a:extLst>
          </p:cNvPr>
          <p:cNvSpPr>
            <a:spLocks noGrp="1"/>
          </p:cNvSpPr>
          <p:nvPr>
            <p:ph type="ftr" sz="quarter" idx="11"/>
          </p:nvPr>
        </p:nvSpPr>
        <p:spPr>
          <a:xfrm>
            <a:off x="639413" y="6356350"/>
            <a:ext cx="6291108" cy="365125"/>
          </a:xfrm>
        </p:spPr>
        <p:txBody>
          <a:bodyPr rtlCol="0"/>
          <a:lstStyle>
            <a:lvl1pPr>
              <a:defRPr>
                <a:solidFill>
                  <a:schemeClr val="tx1"/>
                </a:solidFill>
              </a:defRPr>
            </a:lvl1pPr>
          </a:lstStyle>
          <a:p>
            <a:pPr rtl="0"/>
            <a:r>
              <a:rPr lang="en-GB" noProof="0"/>
              <a:t>Presentation title</a:t>
            </a:r>
          </a:p>
        </p:txBody>
      </p:sp>
      <p:sp>
        <p:nvSpPr>
          <p:cNvPr id="18" name="Date Placeholder 12">
            <a:extLst>
              <a:ext uri="{FF2B5EF4-FFF2-40B4-BE49-F238E27FC236}">
                <a16:creationId xmlns:a16="http://schemas.microsoft.com/office/drawing/2014/main" id="{E334D19F-C91E-4007-9C85-89B0645F270D}"/>
              </a:ext>
            </a:extLst>
          </p:cNvPr>
          <p:cNvSpPr>
            <a:spLocks noGrp="1"/>
          </p:cNvSpPr>
          <p:nvPr>
            <p:ph type="dt" sz="half" idx="10"/>
          </p:nvPr>
        </p:nvSpPr>
        <p:spPr>
          <a:xfrm>
            <a:off x="7295738" y="6356350"/>
            <a:ext cx="3033829" cy="365125"/>
          </a:xfrm>
        </p:spPr>
        <p:txBody>
          <a:bodyPr rtlCol="0"/>
          <a:lstStyle/>
          <a:p>
            <a:pPr rtl="0">
              <a:defRPr/>
            </a:pPr>
            <a:r>
              <a:rPr lang="en-GB" noProof="0">
                <a:solidFill>
                  <a:srgbClr val="232323">
                    <a:lumMod val="90000"/>
                    <a:lumOff val="10000"/>
                  </a:srgbClr>
                </a:solidFill>
              </a:rPr>
              <a:t>20XX</a:t>
            </a:r>
          </a:p>
        </p:txBody>
      </p:sp>
      <p:sp>
        <p:nvSpPr>
          <p:cNvPr id="19" name="Slide Number Placeholder 15">
            <a:extLst>
              <a:ext uri="{FF2B5EF4-FFF2-40B4-BE49-F238E27FC236}">
                <a16:creationId xmlns:a16="http://schemas.microsoft.com/office/drawing/2014/main" id="{00B1B695-CA8C-4B38-8D25-4E56BD079E7E}"/>
              </a:ext>
            </a:extLst>
          </p:cNvPr>
          <p:cNvSpPr>
            <a:spLocks noGrp="1"/>
          </p:cNvSpPr>
          <p:nvPr>
            <p:ph type="sldNum" sz="quarter" idx="12"/>
          </p:nvPr>
        </p:nvSpPr>
        <p:spPr>
          <a:xfrm>
            <a:off x="10707939" y="6356350"/>
            <a:ext cx="844649"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E20EFF4B-E35B-4DE6-97A9-05E54E649A15}" type="slidenum">
              <a:rPr kumimoji="0" lang="en-GB" sz="1200" b="0" i="0" u="none" strike="noStrike" kern="1200" cap="none" spc="0" normalizeH="0" baseline="0" noProof="0" smtClean="0">
                <a:ln>
                  <a:noFill/>
                </a:ln>
                <a:solidFill>
                  <a:srgbClr val="232323">
                    <a:lumMod val="90000"/>
                    <a:lumOff val="10000"/>
                  </a:srgbClr>
                </a:solidFill>
                <a:effectLst/>
                <a:uLnTx/>
                <a:uFillTx/>
                <a:latin typeface="Meiryo U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0" i="0" u="none" strike="noStrike" kern="1200" cap="none" spc="0" normalizeH="0" baseline="0" noProof="0">
              <a:ln>
                <a:noFill/>
              </a:ln>
              <a:solidFill>
                <a:srgbClr val="232323">
                  <a:lumMod val="90000"/>
                  <a:lumOff val="10000"/>
                </a:srgbClr>
              </a:solidFill>
              <a:effectLst/>
              <a:uLnTx/>
              <a:uFillTx/>
              <a:latin typeface="Meiryo UI"/>
              <a:ea typeface="+mn-ea"/>
              <a:cs typeface="+mn-cs"/>
            </a:endParaRPr>
          </a:p>
        </p:txBody>
      </p:sp>
      <p:sp>
        <p:nvSpPr>
          <p:cNvPr id="3" name="Content Placeholder 2">
            <a:extLst>
              <a:ext uri="{FF2B5EF4-FFF2-40B4-BE49-F238E27FC236}">
                <a16:creationId xmlns:a16="http://schemas.microsoft.com/office/drawing/2014/main" id="{219E4B01-1489-40C5-B290-E42D974C10E7}"/>
              </a:ext>
            </a:extLst>
          </p:cNvPr>
          <p:cNvSpPr>
            <a:spLocks noGrp="1"/>
          </p:cNvSpPr>
          <p:nvPr>
            <p:ph sz="quarter" idx="13" hasCustomPrompt="1"/>
          </p:nvPr>
        </p:nvSpPr>
        <p:spPr>
          <a:xfrm>
            <a:off x="937987" y="1735958"/>
            <a:ext cx="10318036" cy="4276220"/>
          </a:xfrm>
        </p:spPr>
        <p:txBody>
          <a:bodyPr rtlCol="0"/>
          <a:lstStyle>
            <a:lvl1pPr>
              <a:defRPr/>
            </a:lvl1pPr>
          </a:lstStyle>
          <a:p>
            <a:pPr lvl="0" rtl="0"/>
            <a:r>
              <a:rPr lang="en-GB" noProof="0"/>
              <a:t>Click to add content</a:t>
            </a:r>
          </a:p>
        </p:txBody>
      </p:sp>
    </p:spTree>
    <p:extLst>
      <p:ext uri="{BB962C8B-B14F-4D97-AF65-F5344CB8AC3E}">
        <p14:creationId xmlns:p14="http://schemas.microsoft.com/office/powerpoint/2010/main" val="26379765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7A29640D-9D66-4252-AF26-226B9EF38E93}"/>
              </a:ext>
            </a:extLst>
          </p:cNvPr>
          <p:cNvSpPr>
            <a:spLocks noGrp="1"/>
          </p:cNvSpPr>
          <p:nvPr>
            <p:ph type="title"/>
          </p:nvPr>
        </p:nvSpPr>
        <p:spPr>
          <a:xfrm>
            <a:off x="639413" y="476086"/>
            <a:ext cx="10904435" cy="689608"/>
          </a:xfrm>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772F585F-809A-43CB-A46F-35690087203B}"/>
              </a:ext>
            </a:extLst>
          </p:cNvPr>
          <p:cNvSpPr>
            <a:spLocks noGrp="1"/>
          </p:cNvSpPr>
          <p:nvPr>
            <p:ph sz="quarter" idx="13" hasCustomPrompt="1"/>
          </p:nvPr>
        </p:nvSpPr>
        <p:spPr>
          <a:xfrm>
            <a:off x="1285875" y="2066925"/>
            <a:ext cx="9610725" cy="3630613"/>
          </a:xfrm>
        </p:spPr>
        <p:txBody>
          <a:bodyPr rtlCol="0"/>
          <a:lstStyle>
            <a:lvl1pPr>
              <a:defRPr/>
            </a:lvl1pPr>
          </a:lstStyle>
          <a:p>
            <a:pPr lvl="0" rtl="0"/>
            <a:r>
              <a:rPr lang="en-GB" noProof="0"/>
              <a:t>Click to add content</a:t>
            </a:r>
          </a:p>
        </p:txBody>
      </p:sp>
      <p:sp>
        <p:nvSpPr>
          <p:cNvPr id="10" name="Footer Placeholder 14">
            <a:extLst>
              <a:ext uri="{FF2B5EF4-FFF2-40B4-BE49-F238E27FC236}">
                <a16:creationId xmlns:a16="http://schemas.microsoft.com/office/drawing/2014/main" id="{1F196FCF-777C-4746-AFAA-ECE173A0BDC6}"/>
              </a:ext>
            </a:extLst>
          </p:cNvPr>
          <p:cNvSpPr>
            <a:spLocks noGrp="1"/>
          </p:cNvSpPr>
          <p:nvPr>
            <p:ph type="ftr" sz="quarter" idx="11"/>
          </p:nvPr>
        </p:nvSpPr>
        <p:spPr>
          <a:xfrm>
            <a:off x="639413" y="6356350"/>
            <a:ext cx="6291108" cy="365125"/>
          </a:xfrm>
        </p:spPr>
        <p:txBody>
          <a:bodyPr rtlCol="0"/>
          <a:lstStyle>
            <a:lvl1pPr>
              <a:defRPr>
                <a:solidFill>
                  <a:schemeClr val="tx1"/>
                </a:solidFill>
              </a:defRPr>
            </a:lvl1pPr>
          </a:lstStyle>
          <a:p>
            <a:pPr rtl="0"/>
            <a:r>
              <a:rPr lang="en-GB" noProof="0"/>
              <a:t>Presentation title</a:t>
            </a:r>
          </a:p>
        </p:txBody>
      </p:sp>
      <p:sp>
        <p:nvSpPr>
          <p:cNvPr id="11" name="Date Placeholder 12">
            <a:extLst>
              <a:ext uri="{FF2B5EF4-FFF2-40B4-BE49-F238E27FC236}">
                <a16:creationId xmlns:a16="http://schemas.microsoft.com/office/drawing/2014/main" id="{71EA376C-2DC1-4B5D-9628-4A223AA389BA}"/>
              </a:ext>
            </a:extLst>
          </p:cNvPr>
          <p:cNvSpPr>
            <a:spLocks noGrp="1"/>
          </p:cNvSpPr>
          <p:nvPr>
            <p:ph type="dt" sz="half" idx="10"/>
          </p:nvPr>
        </p:nvSpPr>
        <p:spPr>
          <a:xfrm>
            <a:off x="7295738" y="6356350"/>
            <a:ext cx="3033829" cy="365125"/>
          </a:xfrm>
        </p:spPr>
        <p:txBody>
          <a:bodyPr rtlCol="0"/>
          <a:lstStyle/>
          <a:p>
            <a:pPr rtl="0">
              <a:defRPr/>
            </a:pPr>
            <a:r>
              <a:rPr lang="en-GB" noProof="0">
                <a:solidFill>
                  <a:srgbClr val="232323">
                    <a:lumMod val="90000"/>
                    <a:lumOff val="10000"/>
                  </a:srgbClr>
                </a:solidFill>
              </a:rPr>
              <a:t>20XX</a:t>
            </a:r>
          </a:p>
        </p:txBody>
      </p:sp>
      <p:sp>
        <p:nvSpPr>
          <p:cNvPr id="12" name="Slide Number Placeholder 15">
            <a:extLst>
              <a:ext uri="{FF2B5EF4-FFF2-40B4-BE49-F238E27FC236}">
                <a16:creationId xmlns:a16="http://schemas.microsoft.com/office/drawing/2014/main" id="{CCEC0CD5-B86D-4E13-B3A9-9D3B0CB1B565}"/>
              </a:ext>
            </a:extLst>
          </p:cNvPr>
          <p:cNvSpPr>
            <a:spLocks noGrp="1"/>
          </p:cNvSpPr>
          <p:nvPr>
            <p:ph type="sldNum" sz="quarter" idx="12"/>
          </p:nvPr>
        </p:nvSpPr>
        <p:spPr>
          <a:xfrm>
            <a:off x="10707939" y="6356350"/>
            <a:ext cx="844649"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E20EFF4B-E35B-4DE6-97A9-05E54E649A15}" type="slidenum">
              <a:rPr kumimoji="0" lang="en-GB" sz="1200" b="0" i="0" u="none" strike="noStrike" kern="1200" cap="none" spc="0" normalizeH="0" baseline="0" noProof="0" smtClean="0">
                <a:ln>
                  <a:noFill/>
                </a:ln>
                <a:solidFill>
                  <a:srgbClr val="232323">
                    <a:lumMod val="90000"/>
                    <a:lumOff val="10000"/>
                  </a:srgbClr>
                </a:solidFill>
                <a:effectLst/>
                <a:uLnTx/>
                <a:uFillTx/>
                <a:latin typeface="Meiryo U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0" i="0" u="none" strike="noStrike" kern="1200" cap="none" spc="0" normalizeH="0" baseline="0" noProof="0">
              <a:ln>
                <a:noFill/>
              </a:ln>
              <a:solidFill>
                <a:srgbClr val="232323">
                  <a:lumMod val="90000"/>
                  <a:lumOff val="10000"/>
                </a:srgbClr>
              </a:solidFill>
              <a:effectLst/>
              <a:uLnTx/>
              <a:uFillTx/>
              <a:latin typeface="Meiryo UI"/>
              <a:ea typeface="+mn-ea"/>
              <a:cs typeface="+mn-cs"/>
            </a:endParaRPr>
          </a:p>
        </p:txBody>
      </p:sp>
    </p:spTree>
    <p:extLst>
      <p:ext uri="{BB962C8B-B14F-4D97-AF65-F5344CB8AC3E}">
        <p14:creationId xmlns:p14="http://schemas.microsoft.com/office/powerpoint/2010/main" val="4267640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3E07EFA-7299-44A6-85FB-04EC9B553E51}"/>
              </a:ext>
              <a:ext uri="{C183D7F6-B498-43B3-948B-1728B52AA6E4}">
                <adec:decorative xmlns:adec="http://schemas.microsoft.com/office/drawing/2017/decorative" val="1"/>
              </a:ext>
            </a:extLst>
          </p:cNvPr>
          <p:cNvSpPr/>
          <p:nvPr userDrawn="1"/>
        </p:nvSpPr>
        <p:spPr>
          <a:xfrm>
            <a:off x="0" y="914400"/>
            <a:ext cx="12192000" cy="5029200"/>
          </a:xfrm>
          <a:prstGeom prst="rect">
            <a:avLst/>
          </a:prstGeom>
          <a:pattFill prst="lgGrid">
            <a:fgClr>
              <a:schemeClr val="tx2">
                <a:lumMod val="10000"/>
                <a:lumOff val="90000"/>
              </a:schemeClr>
            </a:fgClr>
            <a:bgClr>
              <a:schemeClr val="bg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Meiryo UI"/>
              <a:ea typeface="+mn-ea"/>
              <a:cs typeface="+mn-cs"/>
            </a:endParaRPr>
          </a:p>
        </p:txBody>
      </p:sp>
      <p:sp>
        <p:nvSpPr>
          <p:cNvPr id="8" name="Rectangle 7">
            <a:extLst>
              <a:ext uri="{FF2B5EF4-FFF2-40B4-BE49-F238E27FC236}">
                <a16:creationId xmlns:a16="http://schemas.microsoft.com/office/drawing/2014/main" id="{F43A4CB2-29F8-49C3-8735-106975893B76}"/>
              </a:ext>
              <a:ext uri="{C183D7F6-B498-43B3-948B-1728B52AA6E4}">
                <adec:decorative xmlns:adec="http://schemas.microsoft.com/office/drawing/2017/decorative" val="1"/>
              </a:ext>
            </a:extLst>
          </p:cNvPr>
          <p:cNvSpPr/>
          <p:nvPr userDrawn="1"/>
        </p:nvSpPr>
        <p:spPr>
          <a:xfrm>
            <a:off x="5951621" y="1803214"/>
            <a:ext cx="6240379" cy="325288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Meiryo UI"/>
              <a:ea typeface="+mn-ea"/>
              <a:cs typeface="+mn-cs"/>
            </a:endParaRPr>
          </a:p>
        </p:txBody>
      </p:sp>
      <p:sp>
        <p:nvSpPr>
          <p:cNvPr id="9" name="Title 1">
            <a:extLst>
              <a:ext uri="{FF2B5EF4-FFF2-40B4-BE49-F238E27FC236}">
                <a16:creationId xmlns:a16="http://schemas.microsoft.com/office/drawing/2014/main" id="{02574195-3DF9-438B-B8AC-0F2029352481}"/>
              </a:ext>
            </a:extLst>
          </p:cNvPr>
          <p:cNvSpPr>
            <a:spLocks noGrp="1"/>
          </p:cNvSpPr>
          <p:nvPr>
            <p:ph type="title"/>
          </p:nvPr>
        </p:nvSpPr>
        <p:spPr>
          <a:xfrm>
            <a:off x="6491332" y="2025650"/>
            <a:ext cx="5058209" cy="2355732"/>
          </a:xfrm>
        </p:spPr>
        <p:txBody>
          <a:bodyPr rtlCol="0">
            <a:normAutofit/>
          </a:bodyPr>
          <a:lstStyle>
            <a:lvl1pPr>
              <a:defRPr sz="4400"/>
            </a:lvl1pPr>
          </a:lstStyle>
          <a:p>
            <a:pPr rtl="0">
              <a:lnSpc>
                <a:spcPct val="120000"/>
              </a:lnSpc>
            </a:pPr>
            <a:r>
              <a:rPr lang="en-US" noProof="0"/>
              <a:t>Click to edit Master title style</a:t>
            </a:r>
            <a:endParaRPr lang="en-GB" noProof="0"/>
          </a:p>
        </p:txBody>
      </p:sp>
      <p:sp>
        <p:nvSpPr>
          <p:cNvPr id="16" name="Picture Placeholder 14">
            <a:extLst>
              <a:ext uri="{FF2B5EF4-FFF2-40B4-BE49-F238E27FC236}">
                <a16:creationId xmlns:a16="http://schemas.microsoft.com/office/drawing/2014/main" id="{57FAF158-BFC1-43C2-A23B-B93DEFAE3AB0}"/>
              </a:ext>
            </a:extLst>
          </p:cNvPr>
          <p:cNvSpPr>
            <a:spLocks noGrp="1"/>
          </p:cNvSpPr>
          <p:nvPr>
            <p:ph type="pic" sz="quarter" idx="13" hasCustomPrompt="1"/>
          </p:nvPr>
        </p:nvSpPr>
        <p:spPr>
          <a:xfrm>
            <a:off x="542925" y="0"/>
            <a:ext cx="5408613" cy="6858000"/>
          </a:xfrm>
        </p:spPr>
        <p:txBody>
          <a:bodyPr rtlCol="0"/>
          <a:lstStyle>
            <a:lvl1pPr algn="ctr">
              <a:defRPr/>
            </a:lvl1pPr>
          </a:lstStyle>
          <a:p>
            <a:pPr rtl="0"/>
            <a:r>
              <a:rPr lang="en-GB" noProof="0"/>
              <a:t>Click to add photo</a:t>
            </a:r>
          </a:p>
        </p:txBody>
      </p:sp>
      <p:sp>
        <p:nvSpPr>
          <p:cNvPr id="10" name="Content Placeholder 2">
            <a:extLst>
              <a:ext uri="{FF2B5EF4-FFF2-40B4-BE49-F238E27FC236}">
                <a16:creationId xmlns:a16="http://schemas.microsoft.com/office/drawing/2014/main" id="{DB1025F5-5E2A-47DC-9E1F-F31EE762904F}"/>
              </a:ext>
            </a:extLst>
          </p:cNvPr>
          <p:cNvSpPr>
            <a:spLocks noGrp="1"/>
          </p:cNvSpPr>
          <p:nvPr>
            <p:ph idx="1"/>
          </p:nvPr>
        </p:nvSpPr>
        <p:spPr>
          <a:xfrm>
            <a:off x="6492857" y="4381382"/>
            <a:ext cx="5058209" cy="395405"/>
          </a:xfrm>
        </p:spPr>
        <p:txBody>
          <a:bodyPr rtlCol="0" anchor="t"/>
          <a:lstStyle>
            <a:lvl1pPr>
              <a:defRPr b="0" cap="all" spc="600" baseline="0"/>
            </a:lvl1pPr>
          </a:lstStyle>
          <a:p>
            <a:pPr lvl="0" rtl="0"/>
            <a:r>
              <a:rPr lang="en-US" noProof="0"/>
              <a:t>Click to edit Master text styles</a:t>
            </a:r>
          </a:p>
        </p:txBody>
      </p:sp>
      <p:sp>
        <p:nvSpPr>
          <p:cNvPr id="11" name="Footer Placeholder 14">
            <a:extLst>
              <a:ext uri="{FF2B5EF4-FFF2-40B4-BE49-F238E27FC236}">
                <a16:creationId xmlns:a16="http://schemas.microsoft.com/office/drawing/2014/main" id="{9F00502A-31A8-40B1-8042-91BBF64690FA}"/>
              </a:ext>
            </a:extLst>
          </p:cNvPr>
          <p:cNvSpPr>
            <a:spLocks noGrp="1"/>
          </p:cNvSpPr>
          <p:nvPr>
            <p:ph type="ftr" sz="quarter" idx="11"/>
          </p:nvPr>
        </p:nvSpPr>
        <p:spPr>
          <a:xfrm>
            <a:off x="639413" y="6356350"/>
            <a:ext cx="6291108" cy="365125"/>
          </a:xfrm>
        </p:spPr>
        <p:txBody>
          <a:bodyPr rtlCol="0"/>
          <a:lstStyle>
            <a:lvl1pPr>
              <a:defRPr>
                <a:solidFill>
                  <a:schemeClr val="bg1"/>
                </a:solidFill>
                <a:effectLst>
                  <a:outerShdw blurRad="38100" dist="38100" dir="2700000" algn="tl">
                    <a:srgbClr val="000000">
                      <a:alpha val="43137"/>
                    </a:srgbClr>
                  </a:outerShdw>
                </a:effectLst>
              </a:defRPr>
            </a:lvl1pPr>
          </a:lstStyle>
          <a:p>
            <a:pPr rtl="0"/>
            <a:r>
              <a:rPr lang="en-GB" noProof="0"/>
              <a:t>Presentation title</a:t>
            </a:r>
          </a:p>
        </p:txBody>
      </p:sp>
      <p:sp>
        <p:nvSpPr>
          <p:cNvPr id="12" name="Date Placeholder 13">
            <a:extLst>
              <a:ext uri="{FF2B5EF4-FFF2-40B4-BE49-F238E27FC236}">
                <a16:creationId xmlns:a16="http://schemas.microsoft.com/office/drawing/2014/main" id="{1F0D82E2-6CDC-41FA-9FBD-29B16961536C}"/>
              </a:ext>
            </a:extLst>
          </p:cNvPr>
          <p:cNvSpPr>
            <a:spLocks noGrp="1"/>
          </p:cNvSpPr>
          <p:nvPr>
            <p:ph type="dt" sz="half" idx="10"/>
          </p:nvPr>
        </p:nvSpPr>
        <p:spPr>
          <a:xfrm>
            <a:off x="7295738" y="6356350"/>
            <a:ext cx="3033829" cy="365125"/>
          </a:xfrm>
        </p:spPr>
        <p:txBody>
          <a:bodyPr rtlCol="0"/>
          <a:lstStyle/>
          <a:p>
            <a:pPr rtl="0">
              <a:defRPr/>
            </a:pPr>
            <a:r>
              <a:rPr lang="en-GB" noProof="0">
                <a:solidFill>
                  <a:srgbClr val="232323">
                    <a:lumMod val="90000"/>
                    <a:lumOff val="10000"/>
                  </a:srgbClr>
                </a:solidFill>
              </a:rPr>
              <a:t>20XX</a:t>
            </a:r>
          </a:p>
        </p:txBody>
      </p:sp>
      <p:sp>
        <p:nvSpPr>
          <p:cNvPr id="13" name="Slide Number Placeholder 15">
            <a:extLst>
              <a:ext uri="{FF2B5EF4-FFF2-40B4-BE49-F238E27FC236}">
                <a16:creationId xmlns:a16="http://schemas.microsoft.com/office/drawing/2014/main" id="{85DE54ED-1D6A-4185-BC18-EB63BF4B709F}"/>
              </a:ext>
            </a:extLst>
          </p:cNvPr>
          <p:cNvSpPr>
            <a:spLocks noGrp="1"/>
          </p:cNvSpPr>
          <p:nvPr>
            <p:ph type="sldNum" sz="quarter" idx="12"/>
          </p:nvPr>
        </p:nvSpPr>
        <p:spPr>
          <a:xfrm>
            <a:off x="10707939" y="6356350"/>
            <a:ext cx="844649"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E20EFF4B-E35B-4DE6-97A9-05E54E649A15}" type="slidenum">
              <a:rPr kumimoji="0" lang="en-GB" sz="1200" b="0" i="0" u="none" strike="noStrike" kern="1200" cap="none" spc="0" normalizeH="0" baseline="0" noProof="0" smtClean="0">
                <a:ln>
                  <a:noFill/>
                </a:ln>
                <a:solidFill>
                  <a:srgbClr val="232323">
                    <a:lumMod val="90000"/>
                    <a:lumOff val="10000"/>
                  </a:srgbClr>
                </a:solidFill>
                <a:effectLst/>
                <a:uLnTx/>
                <a:uFillTx/>
                <a:latin typeface="Meiryo U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0" i="0" u="none" strike="noStrike" kern="1200" cap="none" spc="0" normalizeH="0" baseline="0" noProof="0">
              <a:ln>
                <a:noFill/>
              </a:ln>
              <a:solidFill>
                <a:srgbClr val="232323">
                  <a:lumMod val="90000"/>
                  <a:lumOff val="10000"/>
                </a:srgbClr>
              </a:solidFill>
              <a:effectLst/>
              <a:uLnTx/>
              <a:uFillTx/>
              <a:latin typeface="Meiryo UI"/>
              <a:ea typeface="+mn-ea"/>
              <a:cs typeface="+mn-cs"/>
            </a:endParaRPr>
          </a:p>
        </p:txBody>
      </p:sp>
    </p:spTree>
    <p:extLst>
      <p:ext uri="{BB962C8B-B14F-4D97-AF65-F5344CB8AC3E}">
        <p14:creationId xmlns:p14="http://schemas.microsoft.com/office/powerpoint/2010/main" val="16919062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eam">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8FC1626-6E5A-4321-B003-2ECADA2CDE6D}"/>
              </a:ext>
            </a:extLst>
          </p:cNvPr>
          <p:cNvSpPr>
            <a:spLocks noGrp="1"/>
          </p:cNvSpPr>
          <p:nvPr>
            <p:ph type="title"/>
          </p:nvPr>
        </p:nvSpPr>
        <p:spPr>
          <a:xfrm>
            <a:off x="639413" y="476086"/>
            <a:ext cx="10904435" cy="689608"/>
          </a:xfrm>
        </p:spPr>
        <p:txBody>
          <a:bodyPr rtlCol="0"/>
          <a:lstStyle/>
          <a:p>
            <a:pPr rtl="0"/>
            <a:r>
              <a:rPr lang="en-US" noProof="0"/>
              <a:t>Click to edit Master title style</a:t>
            </a:r>
            <a:endParaRPr lang="en-GB" noProof="0"/>
          </a:p>
        </p:txBody>
      </p:sp>
      <p:sp>
        <p:nvSpPr>
          <p:cNvPr id="10" name="Rectangle 9">
            <a:extLst>
              <a:ext uri="{FF2B5EF4-FFF2-40B4-BE49-F238E27FC236}">
                <a16:creationId xmlns:a16="http://schemas.microsoft.com/office/drawing/2014/main" id="{3955D66E-614C-4554-AD07-DBF50786CB1C}"/>
              </a:ext>
              <a:ext uri="{C183D7F6-B498-43B3-948B-1728B52AA6E4}">
                <adec:decorative xmlns:adec="http://schemas.microsoft.com/office/drawing/2017/decorative" val="1"/>
              </a:ext>
            </a:extLst>
          </p:cNvPr>
          <p:cNvSpPr/>
          <p:nvPr userDrawn="1"/>
        </p:nvSpPr>
        <p:spPr>
          <a:xfrm>
            <a:off x="-1905" y="1633493"/>
            <a:ext cx="12192000" cy="52245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Meiryo UI"/>
              <a:ea typeface="+mn-ea"/>
              <a:cs typeface="+mn-cs"/>
            </a:endParaRPr>
          </a:p>
        </p:txBody>
      </p:sp>
      <p:sp>
        <p:nvSpPr>
          <p:cNvPr id="16" name="Rectangle 15">
            <a:extLst>
              <a:ext uri="{FF2B5EF4-FFF2-40B4-BE49-F238E27FC236}">
                <a16:creationId xmlns:a16="http://schemas.microsoft.com/office/drawing/2014/main" id="{4FC25CFF-3341-490E-864B-9EE585E7DF4D}"/>
              </a:ext>
              <a:ext uri="{C183D7F6-B498-43B3-948B-1728B52AA6E4}">
                <adec:decorative xmlns:adec="http://schemas.microsoft.com/office/drawing/2017/decorative" val="1"/>
              </a:ext>
            </a:extLst>
          </p:cNvPr>
          <p:cNvSpPr/>
          <p:nvPr userDrawn="1"/>
        </p:nvSpPr>
        <p:spPr>
          <a:xfrm>
            <a:off x="-4370" y="1641780"/>
            <a:ext cx="12192000" cy="5224506"/>
          </a:xfrm>
          <a:prstGeom prst="rect">
            <a:avLst/>
          </a:prstGeom>
          <a:pattFill prst="lgGrid">
            <a:fgClr>
              <a:schemeClr val="tx2">
                <a:lumMod val="10000"/>
                <a:lumOff val="90000"/>
              </a:schemeClr>
            </a:fgClr>
            <a:bgClr>
              <a:schemeClr val="bg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Meiryo UI"/>
              <a:ea typeface="+mn-ea"/>
              <a:cs typeface="+mn-cs"/>
            </a:endParaRPr>
          </a:p>
        </p:txBody>
      </p:sp>
      <p:sp>
        <p:nvSpPr>
          <p:cNvPr id="12" name="Footer Placeholder 14">
            <a:extLst>
              <a:ext uri="{FF2B5EF4-FFF2-40B4-BE49-F238E27FC236}">
                <a16:creationId xmlns:a16="http://schemas.microsoft.com/office/drawing/2014/main" id="{1A47F1BE-C6F0-4B08-A876-3ACB9A160B5C}"/>
              </a:ext>
            </a:extLst>
          </p:cNvPr>
          <p:cNvSpPr>
            <a:spLocks noGrp="1"/>
          </p:cNvSpPr>
          <p:nvPr>
            <p:ph type="ftr" sz="quarter" idx="11"/>
          </p:nvPr>
        </p:nvSpPr>
        <p:spPr>
          <a:xfrm>
            <a:off x="639413" y="6356350"/>
            <a:ext cx="6291108" cy="365125"/>
          </a:xfrm>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cap="none" spc="0" normalizeH="0" noProof="0">
                <a:ln>
                  <a:noFill/>
                </a:ln>
                <a:solidFill>
                  <a:srgbClr val="232323">
                    <a:lumMod val="90000"/>
                    <a:lumOff val="10000"/>
                  </a:srgbClr>
                </a:solidFill>
                <a:effectLst/>
                <a:uLnTx/>
                <a:uFillTx/>
                <a:latin typeface="Meiryo UI"/>
                <a:ea typeface="+mn-ea"/>
                <a:cs typeface="+mn-cs"/>
              </a:rPr>
              <a:t>Presentation title</a:t>
            </a:r>
          </a:p>
        </p:txBody>
      </p:sp>
      <p:sp>
        <p:nvSpPr>
          <p:cNvPr id="13" name="Date Placeholder 12">
            <a:extLst>
              <a:ext uri="{FF2B5EF4-FFF2-40B4-BE49-F238E27FC236}">
                <a16:creationId xmlns:a16="http://schemas.microsoft.com/office/drawing/2014/main" id="{EB34F470-EFAB-4873-9AF2-800F83174880}"/>
              </a:ext>
            </a:extLst>
          </p:cNvPr>
          <p:cNvSpPr>
            <a:spLocks noGrp="1"/>
          </p:cNvSpPr>
          <p:nvPr>
            <p:ph type="dt" sz="half" idx="10"/>
          </p:nvPr>
        </p:nvSpPr>
        <p:spPr>
          <a:xfrm>
            <a:off x="7295738" y="6356350"/>
            <a:ext cx="3033829" cy="365125"/>
          </a:xfrm>
        </p:spPr>
        <p:txBody>
          <a:bodyPr rtlCol="0"/>
          <a:lstStyle/>
          <a:p>
            <a:pPr rtl="0">
              <a:defRPr/>
            </a:pPr>
            <a:r>
              <a:rPr lang="en-GB" noProof="0">
                <a:solidFill>
                  <a:srgbClr val="232323">
                    <a:lumMod val="90000"/>
                    <a:lumOff val="10000"/>
                  </a:srgbClr>
                </a:solidFill>
              </a:rPr>
              <a:t>20XX</a:t>
            </a:r>
          </a:p>
        </p:txBody>
      </p:sp>
      <p:sp>
        <p:nvSpPr>
          <p:cNvPr id="14" name="Slide Number Placeholder 15">
            <a:extLst>
              <a:ext uri="{FF2B5EF4-FFF2-40B4-BE49-F238E27FC236}">
                <a16:creationId xmlns:a16="http://schemas.microsoft.com/office/drawing/2014/main" id="{FCAA1492-8926-496A-9DE4-45E13BA70E71}"/>
              </a:ext>
            </a:extLst>
          </p:cNvPr>
          <p:cNvSpPr>
            <a:spLocks noGrp="1"/>
          </p:cNvSpPr>
          <p:nvPr>
            <p:ph type="sldNum" sz="quarter" idx="12"/>
          </p:nvPr>
        </p:nvSpPr>
        <p:spPr>
          <a:xfrm>
            <a:off x="10707939" y="6356350"/>
            <a:ext cx="844649"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E20EFF4B-E35B-4DE6-97A9-05E54E649A15}" type="slidenum">
              <a:rPr kumimoji="0" lang="en-GB" sz="1200" b="0" i="0" u="none" strike="noStrike" kern="1200" cap="none" spc="0" normalizeH="0" baseline="0" noProof="0" smtClean="0">
                <a:ln>
                  <a:noFill/>
                </a:ln>
                <a:solidFill>
                  <a:srgbClr val="232323">
                    <a:lumMod val="90000"/>
                    <a:lumOff val="10000"/>
                  </a:srgbClr>
                </a:solidFill>
                <a:effectLst/>
                <a:uLnTx/>
                <a:uFillTx/>
                <a:latin typeface="Meiryo U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0" i="0" u="none" strike="noStrike" kern="1200" cap="none" spc="0" normalizeH="0" baseline="0" noProof="0">
              <a:ln>
                <a:noFill/>
              </a:ln>
              <a:solidFill>
                <a:srgbClr val="232323">
                  <a:lumMod val="90000"/>
                  <a:lumOff val="10000"/>
                </a:srgbClr>
              </a:solidFill>
              <a:effectLst/>
              <a:uLnTx/>
              <a:uFillTx/>
              <a:latin typeface="Meiryo UI"/>
              <a:ea typeface="+mn-ea"/>
              <a:cs typeface="+mn-cs"/>
            </a:endParaRPr>
          </a:p>
        </p:txBody>
      </p:sp>
      <p:sp>
        <p:nvSpPr>
          <p:cNvPr id="3" name="Content Placeholder 2">
            <a:extLst>
              <a:ext uri="{FF2B5EF4-FFF2-40B4-BE49-F238E27FC236}">
                <a16:creationId xmlns:a16="http://schemas.microsoft.com/office/drawing/2014/main" id="{72F48288-2CF3-456E-8691-5772D99F82B1}"/>
              </a:ext>
            </a:extLst>
          </p:cNvPr>
          <p:cNvSpPr>
            <a:spLocks noGrp="1"/>
          </p:cNvSpPr>
          <p:nvPr>
            <p:ph sz="quarter" idx="13" hasCustomPrompt="1"/>
          </p:nvPr>
        </p:nvSpPr>
        <p:spPr>
          <a:xfrm>
            <a:off x="398236" y="1887311"/>
            <a:ext cx="11395528" cy="4343400"/>
          </a:xfrm>
        </p:spPr>
        <p:txBody>
          <a:bodyPr rtlCol="0"/>
          <a:lstStyle>
            <a:lvl1pPr>
              <a:defRPr/>
            </a:lvl1pPr>
          </a:lstStyle>
          <a:p>
            <a:pPr lvl="0" rtl="0"/>
            <a:r>
              <a:rPr lang="en-GB" noProof="0"/>
              <a:t>Click to edit add content</a:t>
            </a:r>
          </a:p>
        </p:txBody>
      </p:sp>
    </p:spTree>
    <p:extLst>
      <p:ext uri="{BB962C8B-B14F-4D97-AF65-F5344CB8AC3E}">
        <p14:creationId xmlns:p14="http://schemas.microsoft.com/office/powerpoint/2010/main" val="39897896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F1D1103D-8943-46F2-B18E-36FF38CAFAE0}"/>
              </a:ext>
            </a:extLst>
          </p:cNvPr>
          <p:cNvSpPr>
            <a:spLocks noGrp="1"/>
          </p:cNvSpPr>
          <p:nvPr>
            <p:ph type="title"/>
          </p:nvPr>
        </p:nvSpPr>
        <p:spPr>
          <a:xfrm>
            <a:off x="639413" y="476086"/>
            <a:ext cx="10904435" cy="689608"/>
          </a:xfrm>
        </p:spPr>
        <p:txBody>
          <a:bodyPr rtlCol="0"/>
          <a:lstStyle/>
          <a:p>
            <a:pPr rtl="0"/>
            <a:r>
              <a:rPr lang="en-US" noProof="0"/>
              <a:t>Click to edit Master title style</a:t>
            </a:r>
            <a:endParaRPr lang="en-GB" noProof="0"/>
          </a:p>
        </p:txBody>
      </p:sp>
      <p:sp>
        <p:nvSpPr>
          <p:cNvPr id="10" name="Rectangle 9">
            <a:extLst>
              <a:ext uri="{FF2B5EF4-FFF2-40B4-BE49-F238E27FC236}">
                <a16:creationId xmlns:a16="http://schemas.microsoft.com/office/drawing/2014/main" id="{A902D366-4C48-4324-8771-8F9E7BECDD08}"/>
              </a:ext>
              <a:ext uri="{C183D7F6-B498-43B3-948B-1728B52AA6E4}">
                <adec:decorative xmlns:adec="http://schemas.microsoft.com/office/drawing/2017/decorative" val="1"/>
              </a:ext>
            </a:extLst>
          </p:cNvPr>
          <p:cNvSpPr/>
          <p:nvPr userDrawn="1"/>
        </p:nvSpPr>
        <p:spPr>
          <a:xfrm>
            <a:off x="-1905" y="1633493"/>
            <a:ext cx="12192000" cy="52245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Meiryo UI"/>
              <a:ea typeface="+mn-ea"/>
              <a:cs typeface="+mn-cs"/>
            </a:endParaRPr>
          </a:p>
        </p:txBody>
      </p:sp>
      <p:sp>
        <p:nvSpPr>
          <p:cNvPr id="15" name="Rectangle 14">
            <a:extLst>
              <a:ext uri="{FF2B5EF4-FFF2-40B4-BE49-F238E27FC236}">
                <a16:creationId xmlns:a16="http://schemas.microsoft.com/office/drawing/2014/main" id="{B139FB3E-2A6A-4BE8-9D79-47B91471CC23}"/>
              </a:ext>
              <a:ext uri="{C183D7F6-B498-43B3-948B-1728B52AA6E4}">
                <adec:decorative xmlns:adec="http://schemas.microsoft.com/office/drawing/2017/decorative" val="1"/>
              </a:ext>
            </a:extLst>
          </p:cNvPr>
          <p:cNvSpPr/>
          <p:nvPr userDrawn="1"/>
        </p:nvSpPr>
        <p:spPr>
          <a:xfrm>
            <a:off x="-4370" y="1641780"/>
            <a:ext cx="12192000" cy="5224506"/>
          </a:xfrm>
          <a:prstGeom prst="rect">
            <a:avLst/>
          </a:prstGeom>
          <a:pattFill prst="lgGrid">
            <a:fgClr>
              <a:schemeClr val="tx2">
                <a:lumMod val="10000"/>
                <a:lumOff val="90000"/>
              </a:schemeClr>
            </a:fgClr>
            <a:bgClr>
              <a:schemeClr val="bg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Meiryo UI"/>
              <a:ea typeface="+mn-ea"/>
              <a:cs typeface="+mn-cs"/>
            </a:endParaRPr>
          </a:p>
        </p:txBody>
      </p:sp>
      <p:sp>
        <p:nvSpPr>
          <p:cNvPr id="11" name="Footer Placeholder 14">
            <a:extLst>
              <a:ext uri="{FF2B5EF4-FFF2-40B4-BE49-F238E27FC236}">
                <a16:creationId xmlns:a16="http://schemas.microsoft.com/office/drawing/2014/main" id="{7E3BBCB1-5D3D-4802-A48D-5D6A7BA51550}"/>
              </a:ext>
            </a:extLst>
          </p:cNvPr>
          <p:cNvSpPr>
            <a:spLocks noGrp="1"/>
          </p:cNvSpPr>
          <p:nvPr>
            <p:ph type="ftr" sz="quarter" idx="11"/>
          </p:nvPr>
        </p:nvSpPr>
        <p:spPr>
          <a:xfrm>
            <a:off x="639413" y="6356350"/>
            <a:ext cx="6291108" cy="365125"/>
          </a:xfrm>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cap="none" spc="0" normalizeH="0" noProof="0">
                <a:ln>
                  <a:noFill/>
                </a:ln>
                <a:solidFill>
                  <a:srgbClr val="232323">
                    <a:lumMod val="90000"/>
                    <a:lumOff val="10000"/>
                  </a:srgbClr>
                </a:solidFill>
                <a:effectLst/>
                <a:uLnTx/>
                <a:uFillTx/>
                <a:latin typeface="Meiryo UI"/>
                <a:ea typeface="+mn-ea"/>
                <a:cs typeface="+mn-cs"/>
              </a:rPr>
              <a:t>Presentation title</a:t>
            </a:r>
          </a:p>
        </p:txBody>
      </p:sp>
      <p:sp>
        <p:nvSpPr>
          <p:cNvPr id="12" name="Date Placeholder 12">
            <a:extLst>
              <a:ext uri="{FF2B5EF4-FFF2-40B4-BE49-F238E27FC236}">
                <a16:creationId xmlns:a16="http://schemas.microsoft.com/office/drawing/2014/main" id="{AE90937E-33CA-4432-A147-746EBB9E7C4A}"/>
              </a:ext>
            </a:extLst>
          </p:cNvPr>
          <p:cNvSpPr>
            <a:spLocks noGrp="1"/>
          </p:cNvSpPr>
          <p:nvPr>
            <p:ph type="dt" sz="half" idx="10"/>
          </p:nvPr>
        </p:nvSpPr>
        <p:spPr>
          <a:xfrm>
            <a:off x="7295738" y="6356350"/>
            <a:ext cx="3033829" cy="365125"/>
          </a:xfrm>
        </p:spPr>
        <p:txBody>
          <a:bodyPr rtlCol="0"/>
          <a:lstStyle/>
          <a:p>
            <a:pPr rtl="0">
              <a:defRPr/>
            </a:pPr>
            <a:r>
              <a:rPr lang="en-GB" noProof="0">
                <a:solidFill>
                  <a:srgbClr val="232323">
                    <a:lumMod val="90000"/>
                    <a:lumOff val="10000"/>
                  </a:srgbClr>
                </a:solidFill>
              </a:rPr>
              <a:t>20XX</a:t>
            </a:r>
          </a:p>
        </p:txBody>
      </p:sp>
      <p:sp>
        <p:nvSpPr>
          <p:cNvPr id="13" name="Slide Number Placeholder 15">
            <a:extLst>
              <a:ext uri="{FF2B5EF4-FFF2-40B4-BE49-F238E27FC236}">
                <a16:creationId xmlns:a16="http://schemas.microsoft.com/office/drawing/2014/main" id="{CECD9BDC-A2A2-40A0-8DAD-4C56EBE1BDFA}"/>
              </a:ext>
            </a:extLst>
          </p:cNvPr>
          <p:cNvSpPr>
            <a:spLocks noGrp="1"/>
          </p:cNvSpPr>
          <p:nvPr>
            <p:ph type="sldNum" sz="quarter" idx="12"/>
          </p:nvPr>
        </p:nvSpPr>
        <p:spPr>
          <a:xfrm>
            <a:off x="10707939" y="6356350"/>
            <a:ext cx="844649"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E20EFF4B-E35B-4DE6-97A9-05E54E649A15}" type="slidenum">
              <a:rPr kumimoji="0" lang="en-GB" sz="1200" b="0" i="0" u="none" strike="noStrike" kern="1200" cap="none" spc="0" normalizeH="0" baseline="0" noProof="0" smtClean="0">
                <a:ln>
                  <a:noFill/>
                </a:ln>
                <a:solidFill>
                  <a:srgbClr val="232323">
                    <a:lumMod val="90000"/>
                    <a:lumOff val="10000"/>
                  </a:srgbClr>
                </a:solidFill>
                <a:effectLst/>
                <a:uLnTx/>
                <a:uFillTx/>
                <a:latin typeface="Meiryo U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0" i="0" u="none" strike="noStrike" kern="1200" cap="none" spc="0" normalizeH="0" baseline="0" noProof="0">
              <a:ln>
                <a:noFill/>
              </a:ln>
              <a:solidFill>
                <a:srgbClr val="232323">
                  <a:lumMod val="90000"/>
                  <a:lumOff val="10000"/>
                </a:srgbClr>
              </a:solidFill>
              <a:effectLst/>
              <a:uLnTx/>
              <a:uFillTx/>
              <a:latin typeface="Meiryo UI"/>
              <a:ea typeface="+mn-ea"/>
              <a:cs typeface="+mn-cs"/>
            </a:endParaRPr>
          </a:p>
        </p:txBody>
      </p:sp>
      <p:sp>
        <p:nvSpPr>
          <p:cNvPr id="3" name="Content Placeholder 2">
            <a:extLst>
              <a:ext uri="{FF2B5EF4-FFF2-40B4-BE49-F238E27FC236}">
                <a16:creationId xmlns:a16="http://schemas.microsoft.com/office/drawing/2014/main" id="{4C4E3704-0282-421F-BA62-C1A7E0B072EA}"/>
              </a:ext>
            </a:extLst>
          </p:cNvPr>
          <p:cNvSpPr>
            <a:spLocks noGrp="1"/>
          </p:cNvSpPr>
          <p:nvPr>
            <p:ph sz="quarter" idx="13" hasCustomPrompt="1"/>
          </p:nvPr>
        </p:nvSpPr>
        <p:spPr>
          <a:xfrm>
            <a:off x="838200" y="1619250"/>
            <a:ext cx="10515600" cy="4848225"/>
          </a:xfrm>
        </p:spPr>
        <p:txBody>
          <a:bodyPr rtlCol="0"/>
          <a:lstStyle>
            <a:lvl1pPr>
              <a:defRPr/>
            </a:lvl1pPr>
          </a:lstStyle>
          <a:p>
            <a:pPr lvl="0" rtl="0"/>
            <a:r>
              <a:rPr lang="en-GB" noProof="0"/>
              <a:t>Click to add content</a:t>
            </a:r>
          </a:p>
        </p:txBody>
      </p:sp>
    </p:spTree>
    <p:extLst>
      <p:ext uri="{BB962C8B-B14F-4D97-AF65-F5344CB8AC3E}">
        <p14:creationId xmlns:p14="http://schemas.microsoft.com/office/powerpoint/2010/main" val="6525775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Content 2 Colum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8B16675-8FAE-4CCE-870E-B08D5FEC094C}"/>
              </a:ext>
              <a:ext uri="{C183D7F6-B498-43B3-948B-1728B52AA6E4}">
                <adec:decorative xmlns:adec="http://schemas.microsoft.com/office/drawing/2017/decorative" val="1"/>
              </a:ext>
            </a:extLst>
          </p:cNvPr>
          <p:cNvSpPr/>
          <p:nvPr userDrawn="1"/>
        </p:nvSpPr>
        <p:spPr>
          <a:xfrm>
            <a:off x="0" y="914399"/>
            <a:ext cx="12192000" cy="5305425"/>
          </a:xfrm>
          <a:prstGeom prst="rect">
            <a:avLst/>
          </a:prstGeom>
          <a:pattFill prst="lgGrid">
            <a:fgClr>
              <a:schemeClr val="tx2">
                <a:lumMod val="10000"/>
                <a:lumOff val="90000"/>
              </a:schemeClr>
            </a:fgClr>
            <a:bgClr>
              <a:schemeClr val="bg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Meiryo UI"/>
              <a:ea typeface="+mn-ea"/>
              <a:cs typeface="+mn-cs"/>
            </a:endParaRPr>
          </a:p>
        </p:txBody>
      </p:sp>
      <p:sp>
        <p:nvSpPr>
          <p:cNvPr id="10" name="Rectangle 9">
            <a:extLst>
              <a:ext uri="{FF2B5EF4-FFF2-40B4-BE49-F238E27FC236}">
                <a16:creationId xmlns:a16="http://schemas.microsoft.com/office/drawing/2014/main" id="{F2B58518-7725-4310-9D89-9253D668F98E}"/>
              </a:ext>
              <a:ext uri="{C183D7F6-B498-43B3-948B-1728B52AA6E4}">
                <adec:decorative xmlns:adec="http://schemas.microsoft.com/office/drawing/2017/decorative" val="1"/>
              </a:ext>
            </a:extLst>
          </p:cNvPr>
          <p:cNvSpPr/>
          <p:nvPr userDrawn="1"/>
        </p:nvSpPr>
        <p:spPr>
          <a:xfrm>
            <a:off x="0" y="0"/>
            <a:ext cx="12192000" cy="914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Meiryo UI"/>
              <a:ea typeface="+mn-ea"/>
              <a:cs typeface="+mn-cs"/>
            </a:endParaRPr>
          </a:p>
        </p:txBody>
      </p:sp>
      <p:sp>
        <p:nvSpPr>
          <p:cNvPr id="11" name="Title 1">
            <a:extLst>
              <a:ext uri="{FF2B5EF4-FFF2-40B4-BE49-F238E27FC236}">
                <a16:creationId xmlns:a16="http://schemas.microsoft.com/office/drawing/2014/main" id="{4955907E-5B49-47DA-BB56-B83884842AF5}"/>
              </a:ext>
            </a:extLst>
          </p:cNvPr>
          <p:cNvSpPr>
            <a:spLocks noGrp="1"/>
          </p:cNvSpPr>
          <p:nvPr>
            <p:ph type="title"/>
          </p:nvPr>
        </p:nvSpPr>
        <p:spPr>
          <a:xfrm>
            <a:off x="539711" y="222436"/>
            <a:ext cx="5058209" cy="673405"/>
          </a:xfrm>
        </p:spPr>
        <p:txBody>
          <a:bodyPr rtlCol="0">
            <a:normAutofit/>
          </a:bodyPr>
          <a:lstStyle>
            <a:lvl1pPr>
              <a:defRPr spc="150" baseline="0">
                <a:solidFill>
                  <a:schemeClr val="bg1"/>
                </a:solidFill>
              </a:defRPr>
            </a:lvl1pPr>
          </a:lstStyle>
          <a:p>
            <a:pPr rtl="0">
              <a:lnSpc>
                <a:spcPct val="120000"/>
              </a:lnSpc>
            </a:pPr>
            <a:r>
              <a:rPr lang="en-US" noProof="0"/>
              <a:t>Click to edit Master title style</a:t>
            </a:r>
            <a:endParaRPr lang="en-GB" noProof="0"/>
          </a:p>
        </p:txBody>
      </p:sp>
      <p:sp>
        <p:nvSpPr>
          <p:cNvPr id="18" name="Content Placeholder 2">
            <a:extLst>
              <a:ext uri="{FF2B5EF4-FFF2-40B4-BE49-F238E27FC236}">
                <a16:creationId xmlns:a16="http://schemas.microsoft.com/office/drawing/2014/main" id="{451961C9-4342-4735-9F69-30FC4EE60D8C}"/>
              </a:ext>
            </a:extLst>
          </p:cNvPr>
          <p:cNvSpPr>
            <a:spLocks noGrp="1"/>
          </p:cNvSpPr>
          <p:nvPr>
            <p:ph idx="14" hasCustomPrompt="1"/>
          </p:nvPr>
        </p:nvSpPr>
        <p:spPr>
          <a:xfrm>
            <a:off x="1010884" y="1481580"/>
            <a:ext cx="4727735" cy="465155"/>
          </a:xfrm>
        </p:spPr>
        <p:txBody>
          <a:bodyPr rtlCol="0" anchor="t">
            <a:noAutofit/>
          </a:bodyPr>
          <a:lstStyle>
            <a:lvl1pPr>
              <a:buFont typeface="Arial" panose="020B0604020202020204" pitchFamily="34" charset="0"/>
              <a:buNone/>
              <a:defRPr sz="2000" b="1" spc="150" baseline="0">
                <a:solidFill>
                  <a:schemeClr val="accent2">
                    <a:lumMod val="75000"/>
                  </a:schemeClr>
                </a:solidFill>
              </a:defRPr>
            </a:lvl1pPr>
          </a:lstStyle>
          <a:p>
            <a:pPr rtl="0"/>
            <a:r>
              <a:rPr lang="en-GB" noProof="0"/>
              <a:t>Click to add subtitle</a:t>
            </a:r>
          </a:p>
        </p:txBody>
      </p:sp>
      <p:sp>
        <p:nvSpPr>
          <p:cNvPr id="16" name="Content Placeholder 2">
            <a:extLst>
              <a:ext uri="{FF2B5EF4-FFF2-40B4-BE49-F238E27FC236}">
                <a16:creationId xmlns:a16="http://schemas.microsoft.com/office/drawing/2014/main" id="{3A75FE27-57B7-4D26-BF6D-E63BF9CB1350}"/>
              </a:ext>
            </a:extLst>
          </p:cNvPr>
          <p:cNvSpPr>
            <a:spLocks noGrp="1"/>
          </p:cNvSpPr>
          <p:nvPr>
            <p:ph idx="1" hasCustomPrompt="1"/>
          </p:nvPr>
        </p:nvSpPr>
        <p:spPr>
          <a:xfrm>
            <a:off x="1010884" y="2069955"/>
            <a:ext cx="4727735" cy="3873646"/>
          </a:xfrm>
        </p:spPr>
        <p:txBody>
          <a:bodyPr rtlCol="0" anchor="t">
            <a:normAutofit/>
          </a:bodyPr>
          <a:lstStyle>
            <a:lvl1pPr marL="285750" indent="-285750">
              <a:buFont typeface="Arial" panose="020B0604020202020204" pitchFamily="34" charset="0"/>
              <a:buChar char="•"/>
              <a:defRPr sz="1500" b="1" spc="150" baseline="0"/>
            </a:lvl1pPr>
          </a:lstStyle>
          <a:p>
            <a:pPr rtl="0"/>
            <a:r>
              <a:rPr lang="en-GB" noProof="0"/>
              <a:t> Click to add text</a:t>
            </a:r>
          </a:p>
        </p:txBody>
      </p:sp>
      <p:sp>
        <p:nvSpPr>
          <p:cNvPr id="19" name="Content Placeholder 2">
            <a:extLst>
              <a:ext uri="{FF2B5EF4-FFF2-40B4-BE49-F238E27FC236}">
                <a16:creationId xmlns:a16="http://schemas.microsoft.com/office/drawing/2014/main" id="{9516EBD4-3BCF-4167-9401-08DF67EF59CC}"/>
              </a:ext>
            </a:extLst>
          </p:cNvPr>
          <p:cNvSpPr>
            <a:spLocks noGrp="1"/>
          </p:cNvSpPr>
          <p:nvPr>
            <p:ph idx="15" hasCustomPrompt="1"/>
          </p:nvPr>
        </p:nvSpPr>
        <p:spPr>
          <a:xfrm>
            <a:off x="6457949" y="1481579"/>
            <a:ext cx="4727735" cy="465155"/>
          </a:xfrm>
        </p:spPr>
        <p:txBody>
          <a:bodyPr rtlCol="0" anchor="t">
            <a:noAutofit/>
          </a:bodyPr>
          <a:lstStyle>
            <a:lvl1pPr>
              <a:buFont typeface="Arial" panose="020B0604020202020204" pitchFamily="34" charset="0"/>
              <a:buNone/>
              <a:defRPr sz="2000" b="1" spc="150" baseline="0">
                <a:solidFill>
                  <a:schemeClr val="accent2">
                    <a:lumMod val="75000"/>
                  </a:schemeClr>
                </a:solidFill>
              </a:defRPr>
            </a:lvl1pPr>
          </a:lstStyle>
          <a:p>
            <a:pPr rtl="0"/>
            <a:r>
              <a:rPr lang="en-GB" noProof="0"/>
              <a:t>Click to add subtitle</a:t>
            </a:r>
          </a:p>
        </p:txBody>
      </p:sp>
      <p:sp>
        <p:nvSpPr>
          <p:cNvPr id="17" name="Content Placeholder 2">
            <a:extLst>
              <a:ext uri="{FF2B5EF4-FFF2-40B4-BE49-F238E27FC236}">
                <a16:creationId xmlns:a16="http://schemas.microsoft.com/office/drawing/2014/main" id="{85A32EF6-47B8-4B22-99CB-D1B4F6B4B62E}"/>
              </a:ext>
            </a:extLst>
          </p:cNvPr>
          <p:cNvSpPr>
            <a:spLocks noGrp="1"/>
          </p:cNvSpPr>
          <p:nvPr>
            <p:ph idx="13" hasCustomPrompt="1"/>
          </p:nvPr>
        </p:nvSpPr>
        <p:spPr>
          <a:xfrm>
            <a:off x="6457949" y="2069955"/>
            <a:ext cx="4727735" cy="3873646"/>
          </a:xfrm>
        </p:spPr>
        <p:txBody>
          <a:bodyPr rtlCol="0" anchor="t">
            <a:normAutofit/>
          </a:bodyPr>
          <a:lstStyle>
            <a:lvl1pPr marL="285750" indent="-285750">
              <a:buFont typeface="Arial" panose="020B0604020202020204" pitchFamily="34" charset="0"/>
              <a:buChar char="•"/>
              <a:defRPr sz="1500" b="1" spc="150" baseline="0"/>
            </a:lvl1pPr>
          </a:lstStyle>
          <a:p>
            <a:pPr rtl="0"/>
            <a:r>
              <a:rPr lang="en-GB" noProof="0"/>
              <a:t> Click to add text</a:t>
            </a:r>
          </a:p>
        </p:txBody>
      </p:sp>
      <p:sp>
        <p:nvSpPr>
          <p:cNvPr id="13" name="Footer Placeholder 14">
            <a:extLst>
              <a:ext uri="{FF2B5EF4-FFF2-40B4-BE49-F238E27FC236}">
                <a16:creationId xmlns:a16="http://schemas.microsoft.com/office/drawing/2014/main" id="{8D02CE16-361C-4C84-A178-402C2D4AF9C0}"/>
              </a:ext>
            </a:extLst>
          </p:cNvPr>
          <p:cNvSpPr>
            <a:spLocks noGrp="1"/>
          </p:cNvSpPr>
          <p:nvPr>
            <p:ph type="ftr" sz="quarter" idx="11"/>
          </p:nvPr>
        </p:nvSpPr>
        <p:spPr>
          <a:xfrm>
            <a:off x="639413" y="6356350"/>
            <a:ext cx="6291108" cy="365125"/>
          </a:xfrm>
        </p:spPr>
        <p:txBody>
          <a:bodyPr rtlCol="0"/>
          <a:lstStyle>
            <a:lvl1pPr>
              <a:defRPr>
                <a:solidFill>
                  <a:schemeClr val="tx1"/>
                </a:solidFill>
                <a:effectLst/>
              </a:defRPr>
            </a:lvl1pPr>
          </a:lstStyle>
          <a:p>
            <a:pPr rtl="0"/>
            <a:r>
              <a:rPr lang="en-GB" noProof="0"/>
              <a:t>Presentation title</a:t>
            </a:r>
          </a:p>
        </p:txBody>
      </p:sp>
      <p:sp>
        <p:nvSpPr>
          <p:cNvPr id="14" name="Date Placeholder 13">
            <a:extLst>
              <a:ext uri="{FF2B5EF4-FFF2-40B4-BE49-F238E27FC236}">
                <a16:creationId xmlns:a16="http://schemas.microsoft.com/office/drawing/2014/main" id="{42B21E92-5123-45B3-999F-EA0512A26ABC}"/>
              </a:ext>
            </a:extLst>
          </p:cNvPr>
          <p:cNvSpPr>
            <a:spLocks noGrp="1"/>
          </p:cNvSpPr>
          <p:nvPr>
            <p:ph type="dt" sz="half" idx="10"/>
          </p:nvPr>
        </p:nvSpPr>
        <p:spPr>
          <a:xfrm>
            <a:off x="7295738" y="6356350"/>
            <a:ext cx="3033829" cy="365125"/>
          </a:xfrm>
        </p:spPr>
        <p:txBody>
          <a:bodyPr rtlCol="0"/>
          <a:lstStyle/>
          <a:p>
            <a:pPr rtl="0">
              <a:defRPr/>
            </a:pPr>
            <a:r>
              <a:rPr lang="en-GB" noProof="0">
                <a:solidFill>
                  <a:srgbClr val="232323">
                    <a:lumMod val="90000"/>
                    <a:lumOff val="10000"/>
                  </a:srgbClr>
                </a:solidFill>
              </a:rPr>
              <a:t>20XX</a:t>
            </a:r>
          </a:p>
        </p:txBody>
      </p:sp>
      <p:sp>
        <p:nvSpPr>
          <p:cNvPr id="15" name="Slide Number Placeholder 15">
            <a:extLst>
              <a:ext uri="{FF2B5EF4-FFF2-40B4-BE49-F238E27FC236}">
                <a16:creationId xmlns:a16="http://schemas.microsoft.com/office/drawing/2014/main" id="{F5EF3406-552A-4C2E-A1B4-D3EAD5D1FF11}"/>
              </a:ext>
            </a:extLst>
          </p:cNvPr>
          <p:cNvSpPr>
            <a:spLocks noGrp="1"/>
          </p:cNvSpPr>
          <p:nvPr>
            <p:ph type="sldNum" sz="quarter" idx="12"/>
          </p:nvPr>
        </p:nvSpPr>
        <p:spPr>
          <a:xfrm>
            <a:off x="10707939" y="6356350"/>
            <a:ext cx="844649"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E20EFF4B-E35B-4DE6-97A9-05E54E649A15}" type="slidenum">
              <a:rPr kumimoji="0" lang="en-GB" sz="1200" b="0" i="0" u="none" strike="noStrike" kern="1200" cap="none" spc="0" normalizeH="0" baseline="0" noProof="0" smtClean="0">
                <a:ln>
                  <a:noFill/>
                </a:ln>
                <a:solidFill>
                  <a:srgbClr val="232323">
                    <a:lumMod val="90000"/>
                    <a:lumOff val="10000"/>
                  </a:srgbClr>
                </a:solidFill>
                <a:effectLst/>
                <a:uLnTx/>
                <a:uFillTx/>
                <a:latin typeface="Meiryo U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0" i="0" u="none" strike="noStrike" kern="1200" cap="none" spc="0" normalizeH="0" baseline="0" noProof="0">
              <a:ln>
                <a:noFill/>
              </a:ln>
              <a:solidFill>
                <a:srgbClr val="232323">
                  <a:lumMod val="90000"/>
                  <a:lumOff val="10000"/>
                </a:srgbClr>
              </a:solidFill>
              <a:effectLst/>
              <a:uLnTx/>
              <a:uFillTx/>
              <a:latin typeface="Meiryo UI"/>
              <a:ea typeface="+mn-ea"/>
              <a:cs typeface="+mn-cs"/>
            </a:endParaRPr>
          </a:p>
        </p:txBody>
      </p:sp>
    </p:spTree>
    <p:extLst>
      <p:ext uri="{BB962C8B-B14F-4D97-AF65-F5344CB8AC3E}">
        <p14:creationId xmlns:p14="http://schemas.microsoft.com/office/powerpoint/2010/main" val="16052240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Content 3 Colum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B9BB029-1123-4E6E-8996-6F9666150A92}"/>
              </a:ext>
              <a:ext uri="{C183D7F6-B498-43B3-948B-1728B52AA6E4}">
                <adec:decorative xmlns:adec="http://schemas.microsoft.com/office/drawing/2017/decorative" val="1"/>
              </a:ext>
            </a:extLst>
          </p:cNvPr>
          <p:cNvSpPr/>
          <p:nvPr userDrawn="1"/>
        </p:nvSpPr>
        <p:spPr>
          <a:xfrm>
            <a:off x="0" y="914399"/>
            <a:ext cx="12192000" cy="5305425"/>
          </a:xfrm>
          <a:prstGeom prst="rect">
            <a:avLst/>
          </a:prstGeom>
          <a:pattFill prst="lgGrid">
            <a:fgClr>
              <a:schemeClr val="tx2">
                <a:lumMod val="10000"/>
                <a:lumOff val="90000"/>
              </a:schemeClr>
            </a:fgClr>
            <a:bgClr>
              <a:schemeClr val="bg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Meiryo UI"/>
              <a:ea typeface="+mn-ea"/>
              <a:cs typeface="+mn-cs"/>
            </a:endParaRPr>
          </a:p>
        </p:txBody>
      </p:sp>
      <p:sp>
        <p:nvSpPr>
          <p:cNvPr id="9" name="Rectangle 8">
            <a:extLst>
              <a:ext uri="{FF2B5EF4-FFF2-40B4-BE49-F238E27FC236}">
                <a16:creationId xmlns:a16="http://schemas.microsoft.com/office/drawing/2014/main" id="{992AA1BD-C769-474A-A258-6051FAABD231}"/>
              </a:ext>
              <a:ext uri="{C183D7F6-B498-43B3-948B-1728B52AA6E4}">
                <adec:decorative xmlns:adec="http://schemas.microsoft.com/office/drawing/2017/decorative" val="1"/>
              </a:ext>
            </a:extLst>
          </p:cNvPr>
          <p:cNvSpPr/>
          <p:nvPr userDrawn="1"/>
        </p:nvSpPr>
        <p:spPr>
          <a:xfrm>
            <a:off x="0" y="0"/>
            <a:ext cx="12192000" cy="914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Meiryo UI"/>
              <a:ea typeface="+mn-ea"/>
              <a:cs typeface="+mn-cs"/>
            </a:endParaRPr>
          </a:p>
        </p:txBody>
      </p:sp>
      <p:sp>
        <p:nvSpPr>
          <p:cNvPr id="10" name="Title 1">
            <a:extLst>
              <a:ext uri="{FF2B5EF4-FFF2-40B4-BE49-F238E27FC236}">
                <a16:creationId xmlns:a16="http://schemas.microsoft.com/office/drawing/2014/main" id="{EC21E751-E5D0-431E-BDB3-E8D22FCF7369}"/>
              </a:ext>
            </a:extLst>
          </p:cNvPr>
          <p:cNvSpPr>
            <a:spLocks noGrp="1"/>
          </p:cNvSpPr>
          <p:nvPr>
            <p:ph type="title"/>
          </p:nvPr>
        </p:nvSpPr>
        <p:spPr>
          <a:xfrm>
            <a:off x="539711" y="222436"/>
            <a:ext cx="5058209" cy="673405"/>
          </a:xfrm>
        </p:spPr>
        <p:txBody>
          <a:bodyPr rtlCol="0">
            <a:normAutofit/>
          </a:bodyPr>
          <a:lstStyle>
            <a:lvl1pPr>
              <a:defRPr>
                <a:solidFill>
                  <a:schemeClr val="bg1"/>
                </a:solidFill>
              </a:defRPr>
            </a:lvl1pPr>
          </a:lstStyle>
          <a:p>
            <a:pPr rtl="0">
              <a:lnSpc>
                <a:spcPct val="120000"/>
              </a:lnSpc>
            </a:pPr>
            <a:r>
              <a:rPr lang="en-US" noProof="0"/>
              <a:t>Click to edit Master title style</a:t>
            </a:r>
            <a:endParaRPr lang="en-GB" noProof="0"/>
          </a:p>
        </p:txBody>
      </p:sp>
      <p:sp>
        <p:nvSpPr>
          <p:cNvPr id="19" name="Content Placeholder 2">
            <a:extLst>
              <a:ext uri="{FF2B5EF4-FFF2-40B4-BE49-F238E27FC236}">
                <a16:creationId xmlns:a16="http://schemas.microsoft.com/office/drawing/2014/main" id="{1307227E-0323-4608-B721-487D3010A5D3}"/>
              </a:ext>
            </a:extLst>
          </p:cNvPr>
          <p:cNvSpPr>
            <a:spLocks noGrp="1"/>
          </p:cNvSpPr>
          <p:nvPr>
            <p:ph idx="14" hasCustomPrompt="1"/>
          </p:nvPr>
        </p:nvSpPr>
        <p:spPr>
          <a:xfrm>
            <a:off x="648935" y="1472055"/>
            <a:ext cx="3519028" cy="465155"/>
          </a:xfrm>
        </p:spPr>
        <p:txBody>
          <a:bodyPr rtlCol="0" anchor="t">
            <a:noAutofit/>
          </a:bodyPr>
          <a:lstStyle>
            <a:lvl1pPr>
              <a:buFont typeface="Arial" panose="020B0604020202020204" pitchFamily="34" charset="0"/>
              <a:buNone/>
              <a:defRPr sz="2000" b="1">
                <a:solidFill>
                  <a:schemeClr val="accent2">
                    <a:lumMod val="75000"/>
                  </a:schemeClr>
                </a:solidFill>
              </a:defRPr>
            </a:lvl1pPr>
          </a:lstStyle>
          <a:p>
            <a:pPr rtl="0"/>
            <a:r>
              <a:rPr lang="en-GB" noProof="0"/>
              <a:t>Click to add subtitle</a:t>
            </a:r>
          </a:p>
        </p:txBody>
      </p:sp>
      <p:sp>
        <p:nvSpPr>
          <p:cNvPr id="18" name="Content Placeholder 2">
            <a:extLst>
              <a:ext uri="{FF2B5EF4-FFF2-40B4-BE49-F238E27FC236}">
                <a16:creationId xmlns:a16="http://schemas.microsoft.com/office/drawing/2014/main" id="{1A073925-D167-4366-8AF4-3DBCD83A89DB}"/>
              </a:ext>
            </a:extLst>
          </p:cNvPr>
          <p:cNvSpPr>
            <a:spLocks noGrp="1"/>
          </p:cNvSpPr>
          <p:nvPr>
            <p:ph idx="1" hasCustomPrompt="1"/>
          </p:nvPr>
        </p:nvSpPr>
        <p:spPr>
          <a:xfrm>
            <a:off x="648935" y="2057605"/>
            <a:ext cx="3519028" cy="3885996"/>
          </a:xfrm>
        </p:spPr>
        <p:txBody>
          <a:bodyPr rtlCol="0" anchor="t">
            <a:normAutofit/>
          </a:bodyPr>
          <a:lstStyle>
            <a:lvl1pPr marL="285750" indent="-285750">
              <a:buFont typeface="Arial" panose="020B0604020202020204" pitchFamily="34" charset="0"/>
              <a:buChar char="•"/>
              <a:defRPr sz="1500" b="1" spc="150" baseline="0"/>
            </a:lvl1pPr>
          </a:lstStyle>
          <a:p>
            <a:pPr rtl="0"/>
            <a:r>
              <a:rPr lang="en-GB" noProof="0"/>
              <a:t> Click to add text</a:t>
            </a:r>
          </a:p>
        </p:txBody>
      </p:sp>
      <p:sp>
        <p:nvSpPr>
          <p:cNvPr id="23" name="Content Placeholder 2">
            <a:extLst>
              <a:ext uri="{FF2B5EF4-FFF2-40B4-BE49-F238E27FC236}">
                <a16:creationId xmlns:a16="http://schemas.microsoft.com/office/drawing/2014/main" id="{9A778932-CE6D-42D3-9C40-80AD4D7F4671}"/>
              </a:ext>
            </a:extLst>
          </p:cNvPr>
          <p:cNvSpPr>
            <a:spLocks noGrp="1"/>
          </p:cNvSpPr>
          <p:nvPr>
            <p:ph idx="18" hasCustomPrompt="1"/>
          </p:nvPr>
        </p:nvSpPr>
        <p:spPr>
          <a:xfrm>
            <a:off x="4336486" y="1466406"/>
            <a:ext cx="3519028" cy="465155"/>
          </a:xfrm>
        </p:spPr>
        <p:txBody>
          <a:bodyPr rtlCol="0" anchor="t">
            <a:noAutofit/>
          </a:bodyPr>
          <a:lstStyle>
            <a:lvl1pPr>
              <a:buFont typeface="Arial" panose="020B0604020202020204" pitchFamily="34" charset="0"/>
              <a:buNone/>
              <a:defRPr sz="2000" b="1">
                <a:solidFill>
                  <a:schemeClr val="accent2">
                    <a:lumMod val="75000"/>
                  </a:schemeClr>
                </a:solidFill>
              </a:defRPr>
            </a:lvl1pPr>
          </a:lstStyle>
          <a:p>
            <a:pPr rtl="0"/>
            <a:r>
              <a:rPr lang="en-GB" noProof="0"/>
              <a:t>Click to add subtitle</a:t>
            </a:r>
          </a:p>
        </p:txBody>
      </p:sp>
      <p:sp>
        <p:nvSpPr>
          <p:cNvPr id="22" name="Content Placeholder 2">
            <a:extLst>
              <a:ext uri="{FF2B5EF4-FFF2-40B4-BE49-F238E27FC236}">
                <a16:creationId xmlns:a16="http://schemas.microsoft.com/office/drawing/2014/main" id="{2FCF78AB-4697-4170-B73C-39E8D202A8F4}"/>
              </a:ext>
            </a:extLst>
          </p:cNvPr>
          <p:cNvSpPr>
            <a:spLocks noGrp="1"/>
          </p:cNvSpPr>
          <p:nvPr>
            <p:ph idx="17" hasCustomPrompt="1"/>
          </p:nvPr>
        </p:nvSpPr>
        <p:spPr>
          <a:xfrm>
            <a:off x="4336486" y="2057605"/>
            <a:ext cx="3519028" cy="3885996"/>
          </a:xfrm>
        </p:spPr>
        <p:txBody>
          <a:bodyPr rtlCol="0" anchor="t">
            <a:normAutofit/>
          </a:bodyPr>
          <a:lstStyle>
            <a:lvl1pPr marL="285750" indent="-285750">
              <a:buFont typeface="Arial" panose="020B0604020202020204" pitchFamily="34" charset="0"/>
              <a:buChar char="•"/>
              <a:defRPr sz="1500" b="1" spc="150" baseline="0"/>
            </a:lvl1pPr>
          </a:lstStyle>
          <a:p>
            <a:pPr rtl="0"/>
            <a:r>
              <a:rPr lang="en-GB" noProof="0"/>
              <a:t> Click to add text</a:t>
            </a:r>
          </a:p>
        </p:txBody>
      </p:sp>
      <p:sp>
        <p:nvSpPr>
          <p:cNvPr id="21" name="Content Placeholder 2">
            <a:extLst>
              <a:ext uri="{FF2B5EF4-FFF2-40B4-BE49-F238E27FC236}">
                <a16:creationId xmlns:a16="http://schemas.microsoft.com/office/drawing/2014/main" id="{5BBD3120-B5E0-433B-BB1E-BCEFD93EEE5A}"/>
              </a:ext>
            </a:extLst>
          </p:cNvPr>
          <p:cNvSpPr>
            <a:spLocks noGrp="1"/>
          </p:cNvSpPr>
          <p:nvPr>
            <p:ph idx="16" hasCustomPrompt="1"/>
          </p:nvPr>
        </p:nvSpPr>
        <p:spPr>
          <a:xfrm>
            <a:off x="8024037" y="1472055"/>
            <a:ext cx="3519028" cy="465155"/>
          </a:xfrm>
        </p:spPr>
        <p:txBody>
          <a:bodyPr rtlCol="0" anchor="t">
            <a:noAutofit/>
          </a:bodyPr>
          <a:lstStyle>
            <a:lvl1pPr>
              <a:buFont typeface="Arial" panose="020B0604020202020204" pitchFamily="34" charset="0"/>
              <a:buNone/>
              <a:defRPr sz="2000" b="1">
                <a:solidFill>
                  <a:schemeClr val="accent2">
                    <a:lumMod val="75000"/>
                  </a:schemeClr>
                </a:solidFill>
              </a:defRPr>
            </a:lvl1pPr>
          </a:lstStyle>
          <a:p>
            <a:pPr rtl="0"/>
            <a:r>
              <a:rPr lang="en-GB" noProof="0"/>
              <a:t>Click to add subtitle</a:t>
            </a:r>
          </a:p>
        </p:txBody>
      </p:sp>
      <p:sp>
        <p:nvSpPr>
          <p:cNvPr id="20" name="Content Placeholder 2">
            <a:extLst>
              <a:ext uri="{FF2B5EF4-FFF2-40B4-BE49-F238E27FC236}">
                <a16:creationId xmlns:a16="http://schemas.microsoft.com/office/drawing/2014/main" id="{E8EBEB77-9309-408B-BF35-68D07856A90F}"/>
              </a:ext>
            </a:extLst>
          </p:cNvPr>
          <p:cNvSpPr>
            <a:spLocks noGrp="1"/>
          </p:cNvSpPr>
          <p:nvPr>
            <p:ph idx="15" hasCustomPrompt="1"/>
          </p:nvPr>
        </p:nvSpPr>
        <p:spPr>
          <a:xfrm>
            <a:off x="8024037" y="2057605"/>
            <a:ext cx="3519028" cy="3885996"/>
          </a:xfrm>
        </p:spPr>
        <p:txBody>
          <a:bodyPr rtlCol="0" anchor="t">
            <a:normAutofit/>
          </a:bodyPr>
          <a:lstStyle>
            <a:lvl1pPr marL="285750" indent="-285750">
              <a:buFont typeface="Arial" panose="020B0604020202020204" pitchFamily="34" charset="0"/>
              <a:buChar char="•"/>
              <a:defRPr sz="1500" b="1" spc="150" baseline="0"/>
            </a:lvl1pPr>
          </a:lstStyle>
          <a:p>
            <a:pPr rtl="0"/>
            <a:r>
              <a:rPr lang="en-GB" noProof="0"/>
              <a:t> Click to add text</a:t>
            </a:r>
          </a:p>
        </p:txBody>
      </p:sp>
      <p:sp>
        <p:nvSpPr>
          <p:cNvPr id="11" name="Footer Placeholder 14">
            <a:extLst>
              <a:ext uri="{FF2B5EF4-FFF2-40B4-BE49-F238E27FC236}">
                <a16:creationId xmlns:a16="http://schemas.microsoft.com/office/drawing/2014/main" id="{7B260FE5-7B07-4149-85C7-9CD9D4E7016C}"/>
              </a:ext>
            </a:extLst>
          </p:cNvPr>
          <p:cNvSpPr>
            <a:spLocks noGrp="1"/>
          </p:cNvSpPr>
          <p:nvPr>
            <p:ph type="ftr" sz="quarter" idx="11"/>
          </p:nvPr>
        </p:nvSpPr>
        <p:spPr>
          <a:xfrm>
            <a:off x="639413" y="6356350"/>
            <a:ext cx="6291108" cy="365125"/>
          </a:xfrm>
        </p:spPr>
        <p:txBody>
          <a:bodyPr rtlCol="0"/>
          <a:lstStyle>
            <a:lvl1pPr>
              <a:defRPr>
                <a:solidFill>
                  <a:schemeClr val="tx1"/>
                </a:solidFill>
                <a:effectLst/>
              </a:defRPr>
            </a:lvl1pPr>
          </a:lstStyle>
          <a:p>
            <a:pPr rtl="0"/>
            <a:r>
              <a:rPr lang="en-GB" noProof="0"/>
              <a:t>Presentation title</a:t>
            </a:r>
          </a:p>
        </p:txBody>
      </p:sp>
      <p:sp>
        <p:nvSpPr>
          <p:cNvPr id="12" name="Date Placeholder 13">
            <a:extLst>
              <a:ext uri="{FF2B5EF4-FFF2-40B4-BE49-F238E27FC236}">
                <a16:creationId xmlns:a16="http://schemas.microsoft.com/office/drawing/2014/main" id="{217A5FBA-27B4-461A-BE9C-34E1390DE85B}"/>
              </a:ext>
            </a:extLst>
          </p:cNvPr>
          <p:cNvSpPr>
            <a:spLocks noGrp="1"/>
          </p:cNvSpPr>
          <p:nvPr>
            <p:ph type="dt" sz="half" idx="10"/>
          </p:nvPr>
        </p:nvSpPr>
        <p:spPr>
          <a:xfrm>
            <a:off x="7295738" y="6356350"/>
            <a:ext cx="3033829" cy="365125"/>
          </a:xfrm>
        </p:spPr>
        <p:txBody>
          <a:bodyPr rtlCol="0"/>
          <a:lstStyle/>
          <a:p>
            <a:pPr rtl="0">
              <a:defRPr/>
            </a:pPr>
            <a:r>
              <a:rPr lang="en-GB" noProof="0">
                <a:solidFill>
                  <a:srgbClr val="232323">
                    <a:lumMod val="90000"/>
                    <a:lumOff val="10000"/>
                  </a:srgbClr>
                </a:solidFill>
              </a:rPr>
              <a:t>20XX</a:t>
            </a:r>
          </a:p>
        </p:txBody>
      </p:sp>
      <p:sp>
        <p:nvSpPr>
          <p:cNvPr id="13" name="Slide Number Placeholder 15">
            <a:extLst>
              <a:ext uri="{FF2B5EF4-FFF2-40B4-BE49-F238E27FC236}">
                <a16:creationId xmlns:a16="http://schemas.microsoft.com/office/drawing/2014/main" id="{DDC42D1B-76B7-44EC-B6FD-6D0C6565A240}"/>
              </a:ext>
            </a:extLst>
          </p:cNvPr>
          <p:cNvSpPr>
            <a:spLocks noGrp="1"/>
          </p:cNvSpPr>
          <p:nvPr>
            <p:ph type="sldNum" sz="quarter" idx="12"/>
          </p:nvPr>
        </p:nvSpPr>
        <p:spPr>
          <a:xfrm>
            <a:off x="10707939" y="6356350"/>
            <a:ext cx="844649"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E20EFF4B-E35B-4DE6-97A9-05E54E649A15}" type="slidenum">
              <a:rPr kumimoji="0" lang="en-GB" sz="1200" b="0" i="0" u="none" strike="noStrike" kern="1200" cap="none" spc="0" normalizeH="0" baseline="0" noProof="0" smtClean="0">
                <a:ln>
                  <a:noFill/>
                </a:ln>
                <a:solidFill>
                  <a:srgbClr val="232323">
                    <a:lumMod val="90000"/>
                    <a:lumOff val="10000"/>
                  </a:srgbClr>
                </a:solidFill>
                <a:effectLst/>
                <a:uLnTx/>
                <a:uFillTx/>
                <a:latin typeface="Meiryo U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0" i="0" u="none" strike="noStrike" kern="1200" cap="none" spc="0" normalizeH="0" baseline="0" noProof="0">
              <a:ln>
                <a:noFill/>
              </a:ln>
              <a:solidFill>
                <a:srgbClr val="232323">
                  <a:lumMod val="90000"/>
                  <a:lumOff val="10000"/>
                </a:srgbClr>
              </a:solidFill>
              <a:effectLst/>
              <a:uLnTx/>
              <a:uFillTx/>
              <a:latin typeface="Meiryo UI"/>
              <a:ea typeface="+mn-ea"/>
              <a:cs typeface="+mn-cs"/>
            </a:endParaRPr>
          </a:p>
        </p:txBody>
      </p:sp>
    </p:spTree>
    <p:extLst>
      <p:ext uri="{BB962C8B-B14F-4D97-AF65-F5344CB8AC3E}">
        <p14:creationId xmlns:p14="http://schemas.microsoft.com/office/powerpoint/2010/main" val="21295297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Summary">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50CCEB0E-12E7-488A-A219-2ABDE6870762}"/>
              </a:ext>
              <a:ext uri="{C183D7F6-B498-43B3-948B-1728B52AA6E4}">
                <adec:decorative xmlns:adec="http://schemas.microsoft.com/office/drawing/2017/decorative" val="1"/>
              </a:ext>
            </a:extLst>
          </p:cNvPr>
          <p:cNvSpPr/>
          <p:nvPr userDrawn="1"/>
        </p:nvSpPr>
        <p:spPr>
          <a:xfrm>
            <a:off x="0" y="0"/>
            <a:ext cx="12192000" cy="986306"/>
          </a:xfrm>
          <a:prstGeom prst="rect">
            <a:avLst/>
          </a:prstGeom>
          <a:pattFill prst="lgGrid">
            <a:fgClr>
              <a:schemeClr val="tx2">
                <a:lumMod val="10000"/>
                <a:lumOff val="90000"/>
              </a:schemeClr>
            </a:fgClr>
            <a:bgClr>
              <a:schemeClr val="bg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Meiryo UI"/>
              <a:ea typeface="+mn-ea"/>
              <a:cs typeface="+mn-cs"/>
            </a:endParaRPr>
          </a:p>
        </p:txBody>
      </p:sp>
      <p:sp>
        <p:nvSpPr>
          <p:cNvPr id="10" name="Title 1">
            <a:extLst>
              <a:ext uri="{FF2B5EF4-FFF2-40B4-BE49-F238E27FC236}">
                <a16:creationId xmlns:a16="http://schemas.microsoft.com/office/drawing/2014/main" id="{F67202C9-94B9-46C7-8ADD-2C7E6DE6E40E}"/>
              </a:ext>
            </a:extLst>
          </p:cNvPr>
          <p:cNvSpPr>
            <a:spLocks noGrp="1"/>
          </p:cNvSpPr>
          <p:nvPr>
            <p:ph type="title"/>
          </p:nvPr>
        </p:nvSpPr>
        <p:spPr>
          <a:xfrm>
            <a:off x="347332" y="278342"/>
            <a:ext cx="7777823" cy="986304"/>
          </a:xfrm>
          <a:solidFill>
            <a:schemeClr val="bg2">
              <a:lumMod val="75000"/>
            </a:schemeClr>
          </a:solidFill>
        </p:spPr>
        <p:txBody>
          <a:bodyPr tIns="274320" rtlCol="0"/>
          <a:lstStyle>
            <a:lvl1pPr marL="274320">
              <a:defRPr/>
            </a:lvl1pPr>
          </a:lstStyle>
          <a:p>
            <a:pPr rtl="0"/>
            <a:r>
              <a:rPr lang="en-US" noProof="0"/>
              <a:t>Click to edit Master title style</a:t>
            </a:r>
            <a:endParaRPr lang="en-GB" noProof="0"/>
          </a:p>
        </p:txBody>
      </p:sp>
      <p:sp>
        <p:nvSpPr>
          <p:cNvPr id="11" name="Content Placeholder 2">
            <a:extLst>
              <a:ext uri="{FF2B5EF4-FFF2-40B4-BE49-F238E27FC236}">
                <a16:creationId xmlns:a16="http://schemas.microsoft.com/office/drawing/2014/main" id="{85EAC607-595F-4F95-88EB-0BEA170D4310}"/>
              </a:ext>
            </a:extLst>
          </p:cNvPr>
          <p:cNvSpPr>
            <a:spLocks noGrp="1"/>
          </p:cNvSpPr>
          <p:nvPr>
            <p:ph idx="1"/>
          </p:nvPr>
        </p:nvSpPr>
        <p:spPr>
          <a:xfrm>
            <a:off x="639412" y="1653479"/>
            <a:ext cx="6291107" cy="4537348"/>
          </a:xfrm>
        </p:spPr>
        <p:txBody>
          <a:bodyPr rtlCol="0"/>
          <a:lstStyle/>
          <a:p>
            <a:pPr lvl="0" rtl="0"/>
            <a:r>
              <a:rPr lang="en-US" noProof="0"/>
              <a:t>Click to edit Master text styles</a:t>
            </a:r>
          </a:p>
        </p:txBody>
      </p:sp>
      <p:sp>
        <p:nvSpPr>
          <p:cNvPr id="13" name="Footer Placeholder 5">
            <a:extLst>
              <a:ext uri="{FF2B5EF4-FFF2-40B4-BE49-F238E27FC236}">
                <a16:creationId xmlns:a16="http://schemas.microsoft.com/office/drawing/2014/main" id="{B7789921-321D-4251-A0D9-9708843C1E14}"/>
              </a:ext>
            </a:extLst>
          </p:cNvPr>
          <p:cNvSpPr>
            <a:spLocks noGrp="1"/>
          </p:cNvSpPr>
          <p:nvPr>
            <p:ph type="ftr" sz="quarter" idx="11"/>
          </p:nvPr>
        </p:nvSpPr>
        <p:spPr>
          <a:xfrm>
            <a:off x="639413" y="6356350"/>
            <a:ext cx="6291108" cy="365125"/>
          </a:xfrm>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cap="none" spc="0" normalizeH="0" noProof="0">
                <a:ln>
                  <a:noFill/>
                </a:ln>
                <a:solidFill>
                  <a:srgbClr val="232323">
                    <a:lumMod val="90000"/>
                    <a:lumOff val="10000"/>
                  </a:srgbClr>
                </a:solidFill>
                <a:effectLst/>
                <a:uLnTx/>
                <a:uFillTx/>
                <a:latin typeface="Meiryo UI"/>
                <a:ea typeface="+mn-ea"/>
                <a:cs typeface="+mn-cs"/>
              </a:rPr>
              <a:t>Presentation title</a:t>
            </a:r>
          </a:p>
        </p:txBody>
      </p:sp>
      <p:sp>
        <p:nvSpPr>
          <p:cNvPr id="21" name="Picture Placeholder 17">
            <a:extLst>
              <a:ext uri="{FF2B5EF4-FFF2-40B4-BE49-F238E27FC236}">
                <a16:creationId xmlns:a16="http://schemas.microsoft.com/office/drawing/2014/main" id="{FCC9F84A-3951-4EFD-AEBD-C6D89E464276}"/>
              </a:ext>
            </a:extLst>
          </p:cNvPr>
          <p:cNvSpPr>
            <a:spLocks noGrp="1"/>
          </p:cNvSpPr>
          <p:nvPr>
            <p:ph type="pic" sz="quarter" idx="13" hasCustomPrompt="1"/>
          </p:nvPr>
        </p:nvSpPr>
        <p:spPr>
          <a:xfrm>
            <a:off x="7526867" y="0"/>
            <a:ext cx="4665133" cy="2222500"/>
          </a:xfrm>
          <a:custGeom>
            <a:avLst/>
            <a:gdLst>
              <a:gd name="connsiteX0" fmla="*/ 0 w 4665133"/>
              <a:gd name="connsiteY0" fmla="*/ 0 h 2222500"/>
              <a:gd name="connsiteX1" fmla="*/ 4665133 w 4665133"/>
              <a:gd name="connsiteY1" fmla="*/ 0 h 2222500"/>
              <a:gd name="connsiteX2" fmla="*/ 4665133 w 4665133"/>
              <a:gd name="connsiteY2" fmla="*/ 2222500 h 2222500"/>
              <a:gd name="connsiteX3" fmla="*/ 0 w 4665133"/>
              <a:gd name="connsiteY3" fmla="*/ 2222500 h 2222500"/>
              <a:gd name="connsiteX4" fmla="*/ 0 w 4665133"/>
              <a:gd name="connsiteY4" fmla="*/ 0 h 2222500"/>
              <a:gd name="connsiteX0" fmla="*/ 0 w 4665133"/>
              <a:gd name="connsiteY0" fmla="*/ 0 h 2222500"/>
              <a:gd name="connsiteX1" fmla="*/ 4665133 w 4665133"/>
              <a:gd name="connsiteY1" fmla="*/ 0 h 2222500"/>
              <a:gd name="connsiteX2" fmla="*/ 4665133 w 4665133"/>
              <a:gd name="connsiteY2" fmla="*/ 2222500 h 2222500"/>
              <a:gd name="connsiteX3" fmla="*/ 0 w 4665133"/>
              <a:gd name="connsiteY3" fmla="*/ 2222500 h 2222500"/>
              <a:gd name="connsiteX4" fmla="*/ 0 w 4665133"/>
              <a:gd name="connsiteY4" fmla="*/ 254000 h 2222500"/>
              <a:gd name="connsiteX5" fmla="*/ 0 w 4665133"/>
              <a:gd name="connsiteY5" fmla="*/ 0 h 2222500"/>
              <a:gd name="connsiteX0" fmla="*/ 0 w 4665133"/>
              <a:gd name="connsiteY0" fmla="*/ 0 h 2222500"/>
              <a:gd name="connsiteX1" fmla="*/ 4665133 w 4665133"/>
              <a:gd name="connsiteY1" fmla="*/ 0 h 2222500"/>
              <a:gd name="connsiteX2" fmla="*/ 4665133 w 4665133"/>
              <a:gd name="connsiteY2" fmla="*/ 2222500 h 2222500"/>
              <a:gd name="connsiteX3" fmla="*/ 0 w 4665133"/>
              <a:gd name="connsiteY3" fmla="*/ 2222500 h 2222500"/>
              <a:gd name="connsiteX4" fmla="*/ 0 w 4665133"/>
              <a:gd name="connsiteY4" fmla="*/ 1270000 h 2222500"/>
              <a:gd name="connsiteX5" fmla="*/ 0 w 4665133"/>
              <a:gd name="connsiteY5" fmla="*/ 254000 h 2222500"/>
              <a:gd name="connsiteX6" fmla="*/ 0 w 4665133"/>
              <a:gd name="connsiteY6" fmla="*/ 0 h 2222500"/>
              <a:gd name="connsiteX0" fmla="*/ 0 w 4665133"/>
              <a:gd name="connsiteY0" fmla="*/ 0 h 2222500"/>
              <a:gd name="connsiteX1" fmla="*/ 4665133 w 4665133"/>
              <a:gd name="connsiteY1" fmla="*/ 0 h 2222500"/>
              <a:gd name="connsiteX2" fmla="*/ 4665133 w 4665133"/>
              <a:gd name="connsiteY2" fmla="*/ 2222500 h 2222500"/>
              <a:gd name="connsiteX3" fmla="*/ 0 w 4665133"/>
              <a:gd name="connsiteY3" fmla="*/ 2222500 h 2222500"/>
              <a:gd name="connsiteX4" fmla="*/ 0 w 4665133"/>
              <a:gd name="connsiteY4" fmla="*/ 1270000 h 2222500"/>
              <a:gd name="connsiteX5" fmla="*/ 0 w 4665133"/>
              <a:gd name="connsiteY5" fmla="*/ 567267 h 2222500"/>
              <a:gd name="connsiteX6" fmla="*/ 0 w 4665133"/>
              <a:gd name="connsiteY6" fmla="*/ 254000 h 2222500"/>
              <a:gd name="connsiteX7" fmla="*/ 0 w 4665133"/>
              <a:gd name="connsiteY7" fmla="*/ 0 h 2222500"/>
              <a:gd name="connsiteX0" fmla="*/ 8467 w 4673600"/>
              <a:gd name="connsiteY0" fmla="*/ 0 h 2222500"/>
              <a:gd name="connsiteX1" fmla="*/ 4673600 w 4673600"/>
              <a:gd name="connsiteY1" fmla="*/ 0 h 2222500"/>
              <a:gd name="connsiteX2" fmla="*/ 4673600 w 4673600"/>
              <a:gd name="connsiteY2" fmla="*/ 2222500 h 2222500"/>
              <a:gd name="connsiteX3" fmla="*/ 8467 w 4673600"/>
              <a:gd name="connsiteY3" fmla="*/ 2222500 h 2222500"/>
              <a:gd name="connsiteX4" fmla="*/ 8467 w 4673600"/>
              <a:gd name="connsiteY4" fmla="*/ 1270000 h 2222500"/>
              <a:gd name="connsiteX5" fmla="*/ 0 w 4673600"/>
              <a:gd name="connsiteY5" fmla="*/ 973667 h 2222500"/>
              <a:gd name="connsiteX6" fmla="*/ 8467 w 4673600"/>
              <a:gd name="connsiteY6" fmla="*/ 567267 h 2222500"/>
              <a:gd name="connsiteX7" fmla="*/ 8467 w 4673600"/>
              <a:gd name="connsiteY7" fmla="*/ 254000 h 2222500"/>
              <a:gd name="connsiteX8" fmla="*/ 8467 w 4673600"/>
              <a:gd name="connsiteY8" fmla="*/ 0 h 2222500"/>
              <a:gd name="connsiteX0" fmla="*/ 8467 w 4673600"/>
              <a:gd name="connsiteY0" fmla="*/ 0 h 2222500"/>
              <a:gd name="connsiteX1" fmla="*/ 4673600 w 4673600"/>
              <a:gd name="connsiteY1" fmla="*/ 0 h 2222500"/>
              <a:gd name="connsiteX2" fmla="*/ 4673600 w 4673600"/>
              <a:gd name="connsiteY2" fmla="*/ 2222500 h 2222500"/>
              <a:gd name="connsiteX3" fmla="*/ 8467 w 4673600"/>
              <a:gd name="connsiteY3" fmla="*/ 2222500 h 2222500"/>
              <a:gd name="connsiteX4" fmla="*/ 8467 w 4673600"/>
              <a:gd name="connsiteY4" fmla="*/ 1270000 h 2222500"/>
              <a:gd name="connsiteX5" fmla="*/ 0 w 4673600"/>
              <a:gd name="connsiteY5" fmla="*/ 973667 h 2222500"/>
              <a:gd name="connsiteX6" fmla="*/ 618067 w 4673600"/>
              <a:gd name="connsiteY6" fmla="*/ 270934 h 2222500"/>
              <a:gd name="connsiteX7" fmla="*/ 8467 w 4673600"/>
              <a:gd name="connsiteY7" fmla="*/ 254000 h 2222500"/>
              <a:gd name="connsiteX8" fmla="*/ 8467 w 4673600"/>
              <a:gd name="connsiteY8" fmla="*/ 0 h 2222500"/>
              <a:gd name="connsiteX0" fmla="*/ 0 w 4665133"/>
              <a:gd name="connsiteY0" fmla="*/ 0 h 2222500"/>
              <a:gd name="connsiteX1" fmla="*/ 4665133 w 4665133"/>
              <a:gd name="connsiteY1" fmla="*/ 0 h 2222500"/>
              <a:gd name="connsiteX2" fmla="*/ 4665133 w 4665133"/>
              <a:gd name="connsiteY2" fmla="*/ 2222500 h 2222500"/>
              <a:gd name="connsiteX3" fmla="*/ 0 w 4665133"/>
              <a:gd name="connsiteY3" fmla="*/ 2222500 h 2222500"/>
              <a:gd name="connsiteX4" fmla="*/ 0 w 4665133"/>
              <a:gd name="connsiteY4" fmla="*/ 1270000 h 2222500"/>
              <a:gd name="connsiteX5" fmla="*/ 601133 w 4665133"/>
              <a:gd name="connsiteY5" fmla="*/ 1261534 h 2222500"/>
              <a:gd name="connsiteX6" fmla="*/ 609600 w 4665133"/>
              <a:gd name="connsiteY6" fmla="*/ 270934 h 2222500"/>
              <a:gd name="connsiteX7" fmla="*/ 0 w 4665133"/>
              <a:gd name="connsiteY7" fmla="*/ 254000 h 2222500"/>
              <a:gd name="connsiteX8" fmla="*/ 0 w 4665133"/>
              <a:gd name="connsiteY8" fmla="*/ 0 h 2222500"/>
              <a:gd name="connsiteX0" fmla="*/ 0 w 4665133"/>
              <a:gd name="connsiteY0" fmla="*/ 0 h 2222500"/>
              <a:gd name="connsiteX1" fmla="*/ 4665133 w 4665133"/>
              <a:gd name="connsiteY1" fmla="*/ 0 h 2222500"/>
              <a:gd name="connsiteX2" fmla="*/ 4665133 w 4665133"/>
              <a:gd name="connsiteY2" fmla="*/ 2222500 h 2222500"/>
              <a:gd name="connsiteX3" fmla="*/ 0 w 4665133"/>
              <a:gd name="connsiteY3" fmla="*/ 2222500 h 2222500"/>
              <a:gd name="connsiteX4" fmla="*/ 0 w 4665133"/>
              <a:gd name="connsiteY4" fmla="*/ 1261533 h 2222500"/>
              <a:gd name="connsiteX5" fmla="*/ 601133 w 4665133"/>
              <a:gd name="connsiteY5" fmla="*/ 1261534 h 2222500"/>
              <a:gd name="connsiteX6" fmla="*/ 609600 w 4665133"/>
              <a:gd name="connsiteY6" fmla="*/ 270934 h 2222500"/>
              <a:gd name="connsiteX7" fmla="*/ 0 w 4665133"/>
              <a:gd name="connsiteY7" fmla="*/ 254000 h 2222500"/>
              <a:gd name="connsiteX8" fmla="*/ 0 w 4665133"/>
              <a:gd name="connsiteY8" fmla="*/ 0 h 2222500"/>
              <a:gd name="connsiteX0" fmla="*/ 0 w 4665133"/>
              <a:gd name="connsiteY0" fmla="*/ 0 h 2222500"/>
              <a:gd name="connsiteX1" fmla="*/ 4665133 w 4665133"/>
              <a:gd name="connsiteY1" fmla="*/ 0 h 2222500"/>
              <a:gd name="connsiteX2" fmla="*/ 4665133 w 4665133"/>
              <a:gd name="connsiteY2" fmla="*/ 2222500 h 2222500"/>
              <a:gd name="connsiteX3" fmla="*/ 0 w 4665133"/>
              <a:gd name="connsiteY3" fmla="*/ 2222500 h 2222500"/>
              <a:gd name="connsiteX4" fmla="*/ 0 w 4665133"/>
              <a:gd name="connsiteY4" fmla="*/ 1261533 h 2222500"/>
              <a:gd name="connsiteX5" fmla="*/ 601133 w 4665133"/>
              <a:gd name="connsiteY5" fmla="*/ 1261534 h 2222500"/>
              <a:gd name="connsiteX6" fmla="*/ 609600 w 4665133"/>
              <a:gd name="connsiteY6" fmla="*/ 270934 h 2222500"/>
              <a:gd name="connsiteX7" fmla="*/ 8467 w 4665133"/>
              <a:gd name="connsiteY7" fmla="*/ 287866 h 2222500"/>
              <a:gd name="connsiteX8" fmla="*/ 0 w 4665133"/>
              <a:gd name="connsiteY8" fmla="*/ 0 h 2222500"/>
              <a:gd name="connsiteX0" fmla="*/ 0 w 4665133"/>
              <a:gd name="connsiteY0" fmla="*/ 0 h 2222500"/>
              <a:gd name="connsiteX1" fmla="*/ 4665133 w 4665133"/>
              <a:gd name="connsiteY1" fmla="*/ 0 h 2222500"/>
              <a:gd name="connsiteX2" fmla="*/ 4665133 w 4665133"/>
              <a:gd name="connsiteY2" fmla="*/ 2222500 h 2222500"/>
              <a:gd name="connsiteX3" fmla="*/ 0 w 4665133"/>
              <a:gd name="connsiteY3" fmla="*/ 2222500 h 2222500"/>
              <a:gd name="connsiteX4" fmla="*/ 0 w 4665133"/>
              <a:gd name="connsiteY4" fmla="*/ 1261533 h 2222500"/>
              <a:gd name="connsiteX5" fmla="*/ 601133 w 4665133"/>
              <a:gd name="connsiteY5" fmla="*/ 1261534 h 2222500"/>
              <a:gd name="connsiteX6" fmla="*/ 609600 w 4665133"/>
              <a:gd name="connsiteY6" fmla="*/ 270934 h 2222500"/>
              <a:gd name="connsiteX7" fmla="*/ 8467 w 4665133"/>
              <a:gd name="connsiteY7" fmla="*/ 262466 h 2222500"/>
              <a:gd name="connsiteX8" fmla="*/ 0 w 4665133"/>
              <a:gd name="connsiteY8" fmla="*/ 0 h 2222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65133" h="2222500">
                <a:moveTo>
                  <a:pt x="0" y="0"/>
                </a:moveTo>
                <a:lnTo>
                  <a:pt x="4665133" y="0"/>
                </a:lnTo>
                <a:lnTo>
                  <a:pt x="4665133" y="2222500"/>
                </a:lnTo>
                <a:lnTo>
                  <a:pt x="0" y="2222500"/>
                </a:lnTo>
                <a:lnTo>
                  <a:pt x="0" y="1261533"/>
                </a:lnTo>
                <a:lnTo>
                  <a:pt x="601133" y="1261534"/>
                </a:lnTo>
                <a:cubicBezTo>
                  <a:pt x="603955" y="931334"/>
                  <a:pt x="606778" y="601134"/>
                  <a:pt x="609600" y="270934"/>
                </a:cubicBezTo>
                <a:lnTo>
                  <a:pt x="8467" y="262466"/>
                </a:lnTo>
                <a:lnTo>
                  <a:pt x="0" y="0"/>
                </a:lnTo>
                <a:close/>
              </a:path>
            </a:pathLst>
          </a:custGeom>
        </p:spPr>
        <p:txBody>
          <a:bodyPr rtlCol="0"/>
          <a:lstStyle>
            <a:lvl1pPr algn="ctr">
              <a:defRPr/>
            </a:lvl1pPr>
          </a:lstStyle>
          <a:p>
            <a:pPr rtl="0"/>
            <a:r>
              <a:rPr lang="en-GB" noProof="0"/>
              <a:t>Click to add photo</a:t>
            </a:r>
          </a:p>
        </p:txBody>
      </p:sp>
      <p:sp>
        <p:nvSpPr>
          <p:cNvPr id="22" name="Picture Placeholder 17">
            <a:extLst>
              <a:ext uri="{FF2B5EF4-FFF2-40B4-BE49-F238E27FC236}">
                <a16:creationId xmlns:a16="http://schemas.microsoft.com/office/drawing/2014/main" id="{DF6EB92D-D010-4A13-93AD-A27A90A48306}"/>
              </a:ext>
            </a:extLst>
          </p:cNvPr>
          <p:cNvSpPr>
            <a:spLocks noGrp="1"/>
          </p:cNvSpPr>
          <p:nvPr>
            <p:ph type="pic" sz="quarter" idx="14" hasCustomPrompt="1"/>
          </p:nvPr>
        </p:nvSpPr>
        <p:spPr>
          <a:xfrm>
            <a:off x="7534656" y="2316047"/>
            <a:ext cx="4657725" cy="2222500"/>
          </a:xfrm>
        </p:spPr>
        <p:txBody>
          <a:bodyPr rtlCol="0"/>
          <a:lstStyle>
            <a:lvl1pPr algn="ctr">
              <a:defRPr/>
            </a:lvl1pPr>
          </a:lstStyle>
          <a:p>
            <a:pPr rtl="0"/>
            <a:r>
              <a:rPr lang="en-GB" noProof="0"/>
              <a:t>Click to add photo</a:t>
            </a:r>
          </a:p>
        </p:txBody>
      </p:sp>
      <p:sp>
        <p:nvSpPr>
          <p:cNvPr id="23" name="Picture Placeholder 17">
            <a:extLst>
              <a:ext uri="{FF2B5EF4-FFF2-40B4-BE49-F238E27FC236}">
                <a16:creationId xmlns:a16="http://schemas.microsoft.com/office/drawing/2014/main" id="{20568266-00E0-4C81-A71A-DCF95384109F}"/>
              </a:ext>
            </a:extLst>
          </p:cNvPr>
          <p:cNvSpPr>
            <a:spLocks noGrp="1"/>
          </p:cNvSpPr>
          <p:nvPr>
            <p:ph type="pic" sz="quarter" idx="15" hasCustomPrompt="1"/>
          </p:nvPr>
        </p:nvSpPr>
        <p:spPr>
          <a:xfrm>
            <a:off x="7535939" y="4634050"/>
            <a:ext cx="4657725" cy="2222500"/>
          </a:xfrm>
        </p:spPr>
        <p:txBody>
          <a:bodyPr rtlCol="0"/>
          <a:lstStyle>
            <a:lvl1pPr algn="ctr">
              <a:defRPr/>
            </a:lvl1pPr>
          </a:lstStyle>
          <a:p>
            <a:pPr rtl="0"/>
            <a:r>
              <a:rPr lang="en-GB" noProof="0"/>
              <a:t>Click to add photo</a:t>
            </a:r>
          </a:p>
        </p:txBody>
      </p:sp>
      <p:sp>
        <p:nvSpPr>
          <p:cNvPr id="15" name="Date Placeholder 3">
            <a:extLst>
              <a:ext uri="{FF2B5EF4-FFF2-40B4-BE49-F238E27FC236}">
                <a16:creationId xmlns:a16="http://schemas.microsoft.com/office/drawing/2014/main" id="{4563FE3F-4195-477A-9AB3-F44871CE8B75}"/>
              </a:ext>
            </a:extLst>
          </p:cNvPr>
          <p:cNvSpPr>
            <a:spLocks noGrp="1"/>
          </p:cNvSpPr>
          <p:nvPr>
            <p:ph type="dt" sz="half" idx="10"/>
          </p:nvPr>
        </p:nvSpPr>
        <p:spPr>
          <a:xfrm>
            <a:off x="7295738" y="6356350"/>
            <a:ext cx="3033829" cy="365125"/>
          </a:xfrm>
        </p:spPr>
        <p:txBody>
          <a:bodyPr rtlCol="0"/>
          <a:lstStyle>
            <a:lvl1pPr>
              <a:defRPr>
                <a:solidFill>
                  <a:schemeClr val="bg1"/>
                </a:solidFill>
                <a:effectLst>
                  <a:outerShdw blurRad="38100" dist="38100" dir="2700000" algn="tl">
                    <a:srgbClr val="000000">
                      <a:alpha val="43137"/>
                    </a:srgbClr>
                  </a:outerShdw>
                </a:effectLst>
              </a:defRPr>
            </a:lvl1pPr>
          </a:lstStyle>
          <a:p>
            <a:pPr rtl="0"/>
            <a:r>
              <a:rPr lang="en-GB" noProof="0"/>
              <a:t>20XX</a:t>
            </a:r>
          </a:p>
        </p:txBody>
      </p:sp>
      <p:sp>
        <p:nvSpPr>
          <p:cNvPr id="16" name="Slide Number Placeholder 7">
            <a:extLst>
              <a:ext uri="{FF2B5EF4-FFF2-40B4-BE49-F238E27FC236}">
                <a16:creationId xmlns:a16="http://schemas.microsoft.com/office/drawing/2014/main" id="{FF3A4E9C-6CC0-4587-BF21-5EC4C13DD0EB}"/>
              </a:ext>
            </a:extLst>
          </p:cNvPr>
          <p:cNvSpPr>
            <a:spLocks noGrp="1"/>
          </p:cNvSpPr>
          <p:nvPr>
            <p:ph type="sldNum" sz="quarter" idx="12"/>
          </p:nvPr>
        </p:nvSpPr>
        <p:spPr>
          <a:xfrm>
            <a:off x="10707939" y="6356350"/>
            <a:ext cx="844649" cy="365125"/>
          </a:xfrm>
        </p:spPr>
        <p:txBody>
          <a:bodyPr rtlCol="0"/>
          <a:lstStyle>
            <a:lvl1pPr>
              <a:defRPr>
                <a:solidFill>
                  <a:schemeClr val="bg1"/>
                </a:solidFill>
                <a:effectLst>
                  <a:outerShdw blurRad="38100" dist="38100" dir="2700000" algn="tl">
                    <a:srgbClr val="000000">
                      <a:alpha val="43137"/>
                    </a:srgbClr>
                  </a:outerShdw>
                </a:effectLst>
              </a:defRPr>
            </a:lvl1pPr>
          </a:lstStyle>
          <a:p>
            <a:pPr rtl="0"/>
            <a:fld id="{E20EFF4B-E35B-4DE6-97A9-05E54E649A15}" type="slidenum">
              <a:rPr lang="en-GB" noProof="0" smtClean="0"/>
              <a:pPr/>
              <a:t>‹#›</a:t>
            </a:fld>
            <a:endParaRPr lang="en-GB" noProof="0"/>
          </a:p>
        </p:txBody>
      </p:sp>
    </p:spTree>
    <p:extLst>
      <p:ext uri="{BB962C8B-B14F-4D97-AF65-F5344CB8AC3E}">
        <p14:creationId xmlns:p14="http://schemas.microsoft.com/office/powerpoint/2010/main" val="35707287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Closin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82907218-B50F-49FD-AD54-AB4516C4AEF0}"/>
              </a:ext>
              <a:ext uri="{C183D7F6-B498-43B3-948B-1728B52AA6E4}">
                <adec:decorative xmlns:adec="http://schemas.microsoft.com/office/drawing/2017/decorative" val="1"/>
              </a:ext>
            </a:extLst>
          </p:cNvPr>
          <p:cNvSpPr/>
          <p:nvPr userDrawn="1"/>
        </p:nvSpPr>
        <p:spPr>
          <a:xfrm>
            <a:off x="0" y="3429000"/>
            <a:ext cx="12192000" cy="2802362"/>
          </a:xfrm>
          <a:prstGeom prst="rect">
            <a:avLst/>
          </a:prstGeom>
          <a:pattFill prst="lgGrid">
            <a:fgClr>
              <a:schemeClr val="tx2">
                <a:lumMod val="10000"/>
                <a:lumOff val="90000"/>
              </a:schemeClr>
            </a:fgClr>
            <a:bgClr>
              <a:schemeClr val="bg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Meiryo UI"/>
              <a:ea typeface="+mn-ea"/>
              <a:cs typeface="+mn-cs"/>
            </a:endParaRPr>
          </a:p>
        </p:txBody>
      </p:sp>
      <p:sp>
        <p:nvSpPr>
          <p:cNvPr id="24" name="Rectangle 23">
            <a:extLst>
              <a:ext uri="{FF2B5EF4-FFF2-40B4-BE49-F238E27FC236}">
                <a16:creationId xmlns:a16="http://schemas.microsoft.com/office/drawing/2014/main" id="{FC9376FF-CCF9-409D-9C56-0478207D187A}"/>
              </a:ext>
              <a:ext uri="{C183D7F6-B498-43B3-948B-1728B52AA6E4}">
                <adec:decorative xmlns:adec="http://schemas.microsoft.com/office/drawing/2017/decorative" val="1"/>
              </a:ext>
            </a:extLst>
          </p:cNvPr>
          <p:cNvSpPr/>
          <p:nvPr userDrawn="1"/>
        </p:nvSpPr>
        <p:spPr>
          <a:xfrm>
            <a:off x="764187" y="3429000"/>
            <a:ext cx="10663626" cy="2248726"/>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Meiryo UI"/>
              <a:ea typeface="+mn-ea"/>
              <a:cs typeface="+mn-cs"/>
            </a:endParaRPr>
          </a:p>
        </p:txBody>
      </p:sp>
      <p:sp>
        <p:nvSpPr>
          <p:cNvPr id="25" name="Title 1">
            <a:extLst>
              <a:ext uri="{FF2B5EF4-FFF2-40B4-BE49-F238E27FC236}">
                <a16:creationId xmlns:a16="http://schemas.microsoft.com/office/drawing/2014/main" id="{100F12B7-72C7-4FE1-ACC5-E25F1F670C58}"/>
              </a:ext>
            </a:extLst>
          </p:cNvPr>
          <p:cNvSpPr>
            <a:spLocks noGrp="1"/>
          </p:cNvSpPr>
          <p:nvPr>
            <p:ph type="ctrTitle"/>
          </p:nvPr>
        </p:nvSpPr>
        <p:spPr>
          <a:xfrm>
            <a:off x="975359" y="3637127"/>
            <a:ext cx="10065679" cy="1493765"/>
          </a:xfrm>
        </p:spPr>
        <p:txBody>
          <a:bodyPr rtlCol="0" anchor="b">
            <a:normAutofit/>
          </a:bodyPr>
          <a:lstStyle>
            <a:lvl1pPr>
              <a:defRPr sz="5400"/>
            </a:lvl1pPr>
          </a:lstStyle>
          <a:p>
            <a:pPr rtl="0"/>
            <a:r>
              <a:rPr lang="en-US" noProof="0"/>
              <a:t>Click to edit Master title style</a:t>
            </a:r>
            <a:endParaRPr lang="en-GB" noProof="0"/>
          </a:p>
        </p:txBody>
      </p:sp>
      <p:sp>
        <p:nvSpPr>
          <p:cNvPr id="26" name="Subtitle 2">
            <a:extLst>
              <a:ext uri="{FF2B5EF4-FFF2-40B4-BE49-F238E27FC236}">
                <a16:creationId xmlns:a16="http://schemas.microsoft.com/office/drawing/2014/main" id="{25F1DA91-F20A-4A08-93BE-9F98E06C4971}"/>
              </a:ext>
            </a:extLst>
          </p:cNvPr>
          <p:cNvSpPr>
            <a:spLocks noGrp="1"/>
          </p:cNvSpPr>
          <p:nvPr>
            <p:ph type="subTitle" idx="1"/>
          </p:nvPr>
        </p:nvSpPr>
        <p:spPr>
          <a:xfrm>
            <a:off x="973836" y="5023536"/>
            <a:ext cx="10065679" cy="569873"/>
          </a:xfrm>
        </p:spPr>
        <p:txBody>
          <a:bodyPr rtlCol="0">
            <a:normAutofit/>
          </a:bodyPr>
          <a:lstStyle>
            <a:lvl1pPr>
              <a:defRPr b="0" cap="all" spc="600" baseline="0"/>
            </a:lvl1pPr>
          </a:lstStyle>
          <a:p>
            <a:pPr rtl="0">
              <a:lnSpc>
                <a:spcPct val="120000"/>
              </a:lnSpc>
            </a:pPr>
            <a:r>
              <a:rPr lang="en-US" sz="2000" noProof="0"/>
              <a:t>Click to edit Master subtitle style</a:t>
            </a:r>
            <a:endParaRPr lang="en-GB" sz="2000" noProof="0"/>
          </a:p>
        </p:txBody>
      </p:sp>
      <p:sp>
        <p:nvSpPr>
          <p:cNvPr id="27" name="Rectangle 26">
            <a:extLst>
              <a:ext uri="{FF2B5EF4-FFF2-40B4-BE49-F238E27FC236}">
                <a16:creationId xmlns:a16="http://schemas.microsoft.com/office/drawing/2014/main" id="{83A878EE-90F1-4A49-B6BE-AE85B98C9DA1}"/>
              </a:ext>
              <a:ext uri="{C183D7F6-B498-43B3-948B-1728B52AA6E4}">
                <adec:decorative xmlns:adec="http://schemas.microsoft.com/office/drawing/2017/decorative" val="1"/>
              </a:ext>
            </a:extLst>
          </p:cNvPr>
          <p:cNvSpPr/>
          <p:nvPr userDrawn="1"/>
        </p:nvSpPr>
        <p:spPr>
          <a:xfrm>
            <a:off x="763424" y="5677726"/>
            <a:ext cx="10661904" cy="16459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Meiryo UI"/>
              <a:ea typeface="+mn-ea"/>
              <a:cs typeface="+mn-cs"/>
            </a:endParaRPr>
          </a:p>
        </p:txBody>
      </p:sp>
      <p:sp>
        <p:nvSpPr>
          <p:cNvPr id="40" name="Picture Placeholder 31">
            <a:extLst>
              <a:ext uri="{FF2B5EF4-FFF2-40B4-BE49-F238E27FC236}">
                <a16:creationId xmlns:a16="http://schemas.microsoft.com/office/drawing/2014/main" id="{AD3270F6-1E4E-4411-8D4E-828E3720DCB2}"/>
              </a:ext>
            </a:extLst>
          </p:cNvPr>
          <p:cNvSpPr>
            <a:spLocks noGrp="1"/>
          </p:cNvSpPr>
          <p:nvPr>
            <p:ph type="pic" sz="quarter" idx="13" hasCustomPrompt="1"/>
          </p:nvPr>
        </p:nvSpPr>
        <p:spPr>
          <a:xfrm>
            <a:off x="763588" y="642938"/>
            <a:ext cx="2449512" cy="2476500"/>
          </a:xfrm>
        </p:spPr>
        <p:txBody>
          <a:bodyPr rtlCol="0"/>
          <a:lstStyle>
            <a:lvl1pPr algn="ctr">
              <a:defRPr/>
            </a:lvl1pPr>
          </a:lstStyle>
          <a:p>
            <a:pPr rtl="0"/>
            <a:r>
              <a:rPr lang="en-GB" noProof="0"/>
              <a:t>Click to add photo</a:t>
            </a:r>
          </a:p>
        </p:txBody>
      </p:sp>
      <p:sp>
        <p:nvSpPr>
          <p:cNvPr id="41" name="Picture Placeholder 31">
            <a:extLst>
              <a:ext uri="{FF2B5EF4-FFF2-40B4-BE49-F238E27FC236}">
                <a16:creationId xmlns:a16="http://schemas.microsoft.com/office/drawing/2014/main" id="{EABF929F-94D1-4759-B7F8-13A234DA34CE}"/>
              </a:ext>
            </a:extLst>
          </p:cNvPr>
          <p:cNvSpPr>
            <a:spLocks noGrp="1"/>
          </p:cNvSpPr>
          <p:nvPr>
            <p:ph type="pic" sz="quarter" idx="14" hasCustomPrompt="1"/>
          </p:nvPr>
        </p:nvSpPr>
        <p:spPr>
          <a:xfrm>
            <a:off x="3502338" y="643636"/>
            <a:ext cx="2449512" cy="2476500"/>
          </a:xfrm>
        </p:spPr>
        <p:txBody>
          <a:bodyPr rtlCol="0"/>
          <a:lstStyle>
            <a:lvl1pPr algn="ctr">
              <a:defRPr/>
            </a:lvl1pPr>
          </a:lstStyle>
          <a:p>
            <a:pPr rtl="0"/>
            <a:r>
              <a:rPr lang="en-GB" noProof="0"/>
              <a:t>Click to add photo</a:t>
            </a:r>
          </a:p>
        </p:txBody>
      </p:sp>
      <p:sp>
        <p:nvSpPr>
          <p:cNvPr id="43" name="Picture Placeholder 31">
            <a:extLst>
              <a:ext uri="{FF2B5EF4-FFF2-40B4-BE49-F238E27FC236}">
                <a16:creationId xmlns:a16="http://schemas.microsoft.com/office/drawing/2014/main" id="{BFF7B305-12DD-40D5-8129-BBA665ACA344}"/>
              </a:ext>
            </a:extLst>
          </p:cNvPr>
          <p:cNvSpPr>
            <a:spLocks noGrp="1"/>
          </p:cNvSpPr>
          <p:nvPr>
            <p:ph type="pic" sz="quarter" idx="16" hasCustomPrompt="1"/>
          </p:nvPr>
        </p:nvSpPr>
        <p:spPr>
          <a:xfrm>
            <a:off x="6240470" y="643636"/>
            <a:ext cx="2449512" cy="2476500"/>
          </a:xfrm>
        </p:spPr>
        <p:txBody>
          <a:bodyPr rtlCol="0"/>
          <a:lstStyle>
            <a:lvl1pPr algn="ctr">
              <a:defRPr/>
            </a:lvl1pPr>
          </a:lstStyle>
          <a:p>
            <a:pPr rtl="0"/>
            <a:r>
              <a:rPr lang="en-GB" noProof="0"/>
              <a:t>Click to add photo</a:t>
            </a:r>
          </a:p>
        </p:txBody>
      </p:sp>
      <p:sp>
        <p:nvSpPr>
          <p:cNvPr id="42" name="Picture Placeholder 31">
            <a:extLst>
              <a:ext uri="{FF2B5EF4-FFF2-40B4-BE49-F238E27FC236}">
                <a16:creationId xmlns:a16="http://schemas.microsoft.com/office/drawing/2014/main" id="{9D7B5BDC-1B7A-4894-9620-E84D2D48F24C}"/>
              </a:ext>
            </a:extLst>
          </p:cNvPr>
          <p:cNvSpPr>
            <a:spLocks noGrp="1"/>
          </p:cNvSpPr>
          <p:nvPr>
            <p:ph type="pic" sz="quarter" idx="15" hasCustomPrompt="1"/>
          </p:nvPr>
        </p:nvSpPr>
        <p:spPr>
          <a:xfrm>
            <a:off x="8978301" y="643636"/>
            <a:ext cx="2449512" cy="2476500"/>
          </a:xfrm>
        </p:spPr>
        <p:txBody>
          <a:bodyPr rtlCol="0"/>
          <a:lstStyle>
            <a:lvl1pPr algn="ctr">
              <a:defRPr/>
            </a:lvl1pPr>
          </a:lstStyle>
          <a:p>
            <a:pPr rtl="0"/>
            <a:r>
              <a:rPr lang="en-GB" noProof="0"/>
              <a:t>Click to add photo</a:t>
            </a:r>
          </a:p>
        </p:txBody>
      </p:sp>
      <p:sp>
        <p:nvSpPr>
          <p:cNvPr id="28" name="Footer Placeholder 7">
            <a:extLst>
              <a:ext uri="{FF2B5EF4-FFF2-40B4-BE49-F238E27FC236}">
                <a16:creationId xmlns:a16="http://schemas.microsoft.com/office/drawing/2014/main" id="{4E2B39E4-0727-4A5A-BC57-AA9E8DE04F22}"/>
              </a:ext>
            </a:extLst>
          </p:cNvPr>
          <p:cNvSpPr>
            <a:spLocks noGrp="1"/>
          </p:cNvSpPr>
          <p:nvPr>
            <p:ph type="ftr" sz="quarter" idx="11"/>
          </p:nvPr>
        </p:nvSpPr>
        <p:spPr>
          <a:xfrm>
            <a:off x="639413" y="6356350"/>
            <a:ext cx="6291108" cy="365125"/>
          </a:xfrm>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cap="none" spc="0" normalizeH="0" noProof="0">
                <a:ln>
                  <a:noFill/>
                </a:ln>
                <a:solidFill>
                  <a:srgbClr val="232323">
                    <a:lumMod val="90000"/>
                    <a:lumOff val="10000"/>
                  </a:srgbClr>
                </a:solidFill>
                <a:effectLst/>
                <a:uLnTx/>
                <a:uFillTx/>
                <a:latin typeface="Meiryo UI"/>
                <a:ea typeface="+mn-ea"/>
                <a:cs typeface="+mn-cs"/>
              </a:rPr>
              <a:t>Presentation title</a:t>
            </a:r>
          </a:p>
        </p:txBody>
      </p:sp>
      <p:sp>
        <p:nvSpPr>
          <p:cNvPr id="29" name="Date Placeholder 5">
            <a:extLst>
              <a:ext uri="{FF2B5EF4-FFF2-40B4-BE49-F238E27FC236}">
                <a16:creationId xmlns:a16="http://schemas.microsoft.com/office/drawing/2014/main" id="{6E0AA390-7F09-4587-8C95-FD7A9C784898}"/>
              </a:ext>
            </a:extLst>
          </p:cNvPr>
          <p:cNvSpPr>
            <a:spLocks noGrp="1"/>
          </p:cNvSpPr>
          <p:nvPr>
            <p:ph type="dt" sz="half" idx="10"/>
          </p:nvPr>
        </p:nvSpPr>
        <p:spPr>
          <a:xfrm>
            <a:off x="7295738" y="6356350"/>
            <a:ext cx="3033829" cy="365125"/>
          </a:xfrm>
        </p:spPr>
        <p:txBody>
          <a:bodyPr rtlCol="0"/>
          <a:lstStyle/>
          <a:p>
            <a:pPr rtl="0">
              <a:defRPr/>
            </a:pPr>
            <a:r>
              <a:rPr lang="en-GB" noProof="0">
                <a:solidFill>
                  <a:srgbClr val="232323">
                    <a:lumMod val="90000"/>
                    <a:lumOff val="10000"/>
                  </a:srgbClr>
                </a:solidFill>
              </a:rPr>
              <a:t>20XX</a:t>
            </a:r>
          </a:p>
        </p:txBody>
      </p:sp>
      <p:sp>
        <p:nvSpPr>
          <p:cNvPr id="30" name="Slide Number Placeholder 8">
            <a:extLst>
              <a:ext uri="{FF2B5EF4-FFF2-40B4-BE49-F238E27FC236}">
                <a16:creationId xmlns:a16="http://schemas.microsoft.com/office/drawing/2014/main" id="{02FAE9E6-8F24-4563-93BC-C0A14B8D47A4}"/>
              </a:ext>
            </a:extLst>
          </p:cNvPr>
          <p:cNvSpPr>
            <a:spLocks noGrp="1"/>
          </p:cNvSpPr>
          <p:nvPr>
            <p:ph type="sldNum" sz="quarter" idx="12"/>
          </p:nvPr>
        </p:nvSpPr>
        <p:spPr>
          <a:xfrm>
            <a:off x="10707939" y="6356350"/>
            <a:ext cx="844649"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6E16B81F-97CD-4934-852B-F0AECFD05DB5}" type="slidenum">
              <a:rPr kumimoji="0" lang="en-GB" sz="1200" b="0" i="0" u="none" strike="noStrike" kern="1200" cap="none" spc="0" normalizeH="0" baseline="0" noProof="0" smtClean="0">
                <a:ln>
                  <a:noFill/>
                </a:ln>
                <a:solidFill>
                  <a:srgbClr val="232323">
                    <a:lumMod val="90000"/>
                    <a:lumOff val="10000"/>
                  </a:srgbClr>
                </a:solidFill>
                <a:effectLst/>
                <a:uLnTx/>
                <a:uFillTx/>
                <a:latin typeface="Meiryo U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200" b="0" i="0" u="none" strike="noStrike" kern="1200" cap="none" spc="0" normalizeH="0" baseline="0" noProof="0">
              <a:ln>
                <a:noFill/>
              </a:ln>
              <a:solidFill>
                <a:srgbClr val="232323">
                  <a:lumMod val="90000"/>
                  <a:lumOff val="10000"/>
                </a:srgbClr>
              </a:solidFill>
              <a:effectLst/>
              <a:uLnTx/>
              <a:uFillTx/>
              <a:latin typeface="Meiryo UI"/>
              <a:ea typeface="+mn-ea"/>
              <a:cs typeface="+mn-cs"/>
            </a:endParaRPr>
          </a:p>
        </p:txBody>
      </p:sp>
    </p:spTree>
    <p:extLst>
      <p:ext uri="{BB962C8B-B14F-4D97-AF65-F5344CB8AC3E}">
        <p14:creationId xmlns:p14="http://schemas.microsoft.com/office/powerpoint/2010/main" val="15167677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AE79F0E-E6F3-4029-A461-CBE56588470B}"/>
              </a:ext>
            </a:extLst>
          </p:cNvPr>
          <p:cNvSpPr/>
          <p:nvPr/>
        </p:nvSpPr>
        <p:spPr>
          <a:xfrm>
            <a:off x="0" y="0"/>
            <a:ext cx="12192000" cy="986306"/>
          </a:xfrm>
          <a:prstGeom prst="rect">
            <a:avLst/>
          </a:prstGeom>
          <a:pattFill prst="lgGrid">
            <a:fgClr>
              <a:schemeClr val="tx2">
                <a:lumMod val="10000"/>
                <a:lumOff val="90000"/>
              </a:schemeClr>
            </a:fgClr>
            <a:bgClr>
              <a:schemeClr val="bg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Rectangle 12">
            <a:extLst>
              <a:ext uri="{FF2B5EF4-FFF2-40B4-BE49-F238E27FC236}">
                <a16:creationId xmlns:a16="http://schemas.microsoft.com/office/drawing/2014/main" id="{FD5D58A2-1B1F-4DF4-936E-885ECC73E6F0}"/>
              </a:ext>
            </a:extLst>
          </p:cNvPr>
          <p:cNvSpPr/>
          <p:nvPr/>
        </p:nvSpPr>
        <p:spPr>
          <a:xfrm>
            <a:off x="350520" y="279792"/>
            <a:ext cx="11475720" cy="986305"/>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82880" tIns="182880" rIns="182880" rtlCol="0" anchor="ctr"/>
          <a:lstStyle/>
          <a:p>
            <a:pPr rtl="0"/>
            <a:endParaRPr lang="en-GB" sz="2400" b="1" noProof="0">
              <a:latin typeface="Meiryo" panose="020B0604030504040204" pitchFamily="34" charset="-128"/>
              <a:ea typeface="Meiryo" panose="020B0604030504040204" pitchFamily="34" charset="-128"/>
            </a:endParaRPr>
          </a:p>
        </p:txBody>
      </p:sp>
      <p:sp>
        <p:nvSpPr>
          <p:cNvPr id="2" name="Title Placeholder 1">
            <a:extLst>
              <a:ext uri="{FF2B5EF4-FFF2-40B4-BE49-F238E27FC236}">
                <a16:creationId xmlns:a16="http://schemas.microsoft.com/office/drawing/2014/main" id="{2DD9B9AA-BDD3-49A4-84E0-99DC3EF10AFB}"/>
              </a:ext>
            </a:extLst>
          </p:cNvPr>
          <p:cNvSpPr>
            <a:spLocks noGrp="1"/>
          </p:cNvSpPr>
          <p:nvPr>
            <p:ph type="title"/>
          </p:nvPr>
        </p:nvSpPr>
        <p:spPr>
          <a:xfrm>
            <a:off x="639413" y="476086"/>
            <a:ext cx="10904435" cy="689608"/>
          </a:xfrm>
          <a:prstGeom prst="rect">
            <a:avLst/>
          </a:prstGeom>
        </p:spPr>
        <p:txBody>
          <a:bodyPr vert="horz" lIns="109728" tIns="109728" rIns="109728" bIns="9144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42EB1D57-5959-4202-BB86-AFBA794FA532}"/>
              </a:ext>
            </a:extLst>
          </p:cNvPr>
          <p:cNvSpPr>
            <a:spLocks noGrp="1"/>
          </p:cNvSpPr>
          <p:nvPr>
            <p:ph type="body" idx="1"/>
          </p:nvPr>
        </p:nvSpPr>
        <p:spPr>
          <a:xfrm>
            <a:off x="639412" y="1639615"/>
            <a:ext cx="10904435" cy="4537348"/>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96B0E3D2-19DD-4BA8-81DE-A095DB31E14C}"/>
              </a:ext>
            </a:extLst>
          </p:cNvPr>
          <p:cNvSpPr>
            <a:spLocks noGrp="1"/>
          </p:cNvSpPr>
          <p:nvPr>
            <p:ph type="dt" sz="half" idx="2"/>
          </p:nvPr>
        </p:nvSpPr>
        <p:spPr>
          <a:xfrm>
            <a:off x="7295738" y="6356350"/>
            <a:ext cx="3033829" cy="365125"/>
          </a:xfrm>
          <a:prstGeom prst="rect">
            <a:avLst/>
          </a:prstGeom>
        </p:spPr>
        <p:txBody>
          <a:bodyPr vert="horz" lIns="91440" tIns="45720" rIns="91440" bIns="45720" rtlCol="0" anchor="ctr"/>
          <a:lstStyle>
            <a:lvl1pPr algn="r">
              <a:defRPr sz="1200">
                <a:solidFill>
                  <a:schemeClr val="tx1">
                    <a:lumMod val="90000"/>
                    <a:lumOff val="10000"/>
                  </a:schemeClr>
                </a:solidFill>
              </a:defRPr>
            </a:lvl1pPr>
          </a:lstStyle>
          <a:p>
            <a:pPr rtl="0"/>
            <a:r>
              <a:rPr lang="en-GB" noProof="0"/>
              <a:t>20XX</a:t>
            </a:r>
          </a:p>
        </p:txBody>
      </p:sp>
      <p:sp>
        <p:nvSpPr>
          <p:cNvPr id="5" name="Footer Placeholder 4">
            <a:extLst>
              <a:ext uri="{FF2B5EF4-FFF2-40B4-BE49-F238E27FC236}">
                <a16:creationId xmlns:a16="http://schemas.microsoft.com/office/drawing/2014/main" id="{B4962D90-3DF7-4BB4-808C-F89E354103E2}"/>
              </a:ext>
            </a:extLst>
          </p:cNvPr>
          <p:cNvSpPr>
            <a:spLocks noGrp="1"/>
          </p:cNvSpPr>
          <p:nvPr>
            <p:ph type="ftr" sz="quarter" idx="3"/>
          </p:nvPr>
        </p:nvSpPr>
        <p:spPr>
          <a:xfrm>
            <a:off x="639413" y="6356350"/>
            <a:ext cx="6291108" cy="365125"/>
          </a:xfrm>
          <a:prstGeom prst="rect">
            <a:avLst/>
          </a:prstGeom>
        </p:spPr>
        <p:txBody>
          <a:bodyPr vert="horz" lIns="91440" tIns="45720" rIns="91440" bIns="45720" rtlCol="0" anchor="ctr"/>
          <a:lstStyle>
            <a:lvl1pPr algn="l">
              <a:defRPr sz="1200">
                <a:solidFill>
                  <a:schemeClr val="tx1">
                    <a:lumMod val="90000"/>
                    <a:lumOff val="10000"/>
                  </a:schemeClr>
                </a:solidFill>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07276974-1464-4D58-B215-63300577672D}"/>
              </a:ext>
            </a:extLst>
          </p:cNvPr>
          <p:cNvSpPr>
            <a:spLocks noGrp="1"/>
          </p:cNvSpPr>
          <p:nvPr>
            <p:ph type="sldNum" sz="quarter" idx="4"/>
          </p:nvPr>
        </p:nvSpPr>
        <p:spPr>
          <a:xfrm>
            <a:off x="10707939" y="6356350"/>
            <a:ext cx="844649" cy="365125"/>
          </a:xfrm>
          <a:prstGeom prst="rect">
            <a:avLst/>
          </a:prstGeom>
        </p:spPr>
        <p:txBody>
          <a:bodyPr vert="horz" lIns="91440" tIns="45720" rIns="91440" bIns="45720" rtlCol="0" anchor="ctr"/>
          <a:lstStyle>
            <a:lvl1pPr algn="r">
              <a:defRPr sz="1200">
                <a:solidFill>
                  <a:schemeClr val="tx1">
                    <a:lumMod val="90000"/>
                    <a:lumOff val="10000"/>
                  </a:schemeClr>
                </a:solidFill>
              </a:defRPr>
            </a:lvl1pPr>
          </a:lstStyle>
          <a:p>
            <a:pPr rtl="0"/>
            <a:fld id="{E20EFF4B-E35B-4DE6-97A9-05E54E649A15}" type="slidenum">
              <a:rPr lang="en-GB" noProof="0" smtClean="0"/>
              <a:pPr/>
              <a:t>‹#›</a:t>
            </a:fld>
            <a:endParaRPr lang="en-GB" noProof="0"/>
          </a:p>
        </p:txBody>
      </p:sp>
    </p:spTree>
    <p:extLst>
      <p:ext uri="{BB962C8B-B14F-4D97-AF65-F5344CB8AC3E}">
        <p14:creationId xmlns:p14="http://schemas.microsoft.com/office/powerpoint/2010/main" val="3461380414"/>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 id="2147483723" r:id="rId12"/>
    <p:sldLayoutId id="2147483722" r:id="rId13"/>
  </p:sldLayoutIdLst>
  <p:hf hdr="0"/>
  <p:txStyles>
    <p:titleStyle>
      <a:lvl1pPr marL="0" algn="l" defTabSz="914400" rtl="0" eaLnBrk="1" latinLnBrk="0" hangingPunct="1">
        <a:lnSpc>
          <a:spcPct val="90000"/>
        </a:lnSpc>
        <a:spcBef>
          <a:spcPct val="0"/>
        </a:spcBef>
        <a:buNone/>
        <a:defRPr lang="en-US" sz="2400" b="1" kern="1200" spc="150" baseline="0" dirty="0" smtClean="0">
          <a:solidFill>
            <a:schemeClr val="tx1"/>
          </a:solidFill>
          <a:latin typeface="+mj-lt"/>
          <a:ea typeface="+mj-ea"/>
          <a:cs typeface="+mj-cs"/>
        </a:defRPr>
      </a:lvl1pPr>
    </p:titleStyle>
    <p:bodyStyle>
      <a:lvl1pPr marL="0" indent="0" algn="l" defTabSz="914400" rtl="0" eaLnBrk="1" latinLnBrk="0" hangingPunct="1">
        <a:lnSpc>
          <a:spcPct val="150000"/>
        </a:lnSpc>
        <a:spcBef>
          <a:spcPts val="1500"/>
        </a:spcBef>
        <a:buClr>
          <a:schemeClr val="accent2"/>
        </a:buClr>
        <a:buFontTx/>
        <a:buNone/>
        <a:defRPr sz="1500" b="1" kern="1200" spc="150" baseline="0">
          <a:solidFill>
            <a:schemeClr val="tx1"/>
          </a:solidFill>
          <a:latin typeface="+mn-lt"/>
          <a:ea typeface="+mn-ea"/>
          <a:cs typeface="+mn-cs"/>
        </a:defRPr>
      </a:lvl1pPr>
      <a:lvl2pPr marL="0" indent="0" algn="l" defTabSz="914400" rtl="0" eaLnBrk="1" latinLnBrk="0" hangingPunct="1">
        <a:lnSpc>
          <a:spcPct val="150000"/>
        </a:lnSpc>
        <a:spcBef>
          <a:spcPts val="500"/>
        </a:spcBef>
        <a:buClr>
          <a:schemeClr val="accent2"/>
        </a:buClr>
        <a:buFontTx/>
        <a:buNone/>
        <a:defRPr sz="1500" kern="1200" spc="150" baseline="0">
          <a:solidFill>
            <a:schemeClr val="tx1"/>
          </a:solidFill>
          <a:latin typeface="+mn-lt"/>
          <a:ea typeface="+mn-ea"/>
          <a:cs typeface="+mn-cs"/>
        </a:defRPr>
      </a:lvl2pPr>
      <a:lvl3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3pPr>
      <a:lvl4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4pPr>
      <a:lvl5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hyperlink" Target="https://www.boell.de/de/node/291669"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5.jpg"/><Relationship Id="rId5" Type="http://schemas.openxmlformats.org/officeDocument/2006/relationships/image" Target="../media/image4.jpg"/><Relationship Id="rId4" Type="http://schemas.openxmlformats.org/officeDocument/2006/relationships/hyperlink" Target="https://www.picpedia.org/chalkboard/b/business-finance.html"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5.xml"/><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slides/_rels/slide7.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5.xml"/><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slides/_rels/slide11.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21.png"/><Relationship Id="rId7" Type="http://schemas.openxmlformats.org/officeDocument/2006/relationships/image" Target="../media/image18.svg"/><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image" Target="../media/image17.png"/><Relationship Id="rId5" Type="http://schemas.openxmlformats.org/officeDocument/2006/relationships/image" Target="../media/image16.svg"/><Relationship Id="rId4" Type="http://schemas.openxmlformats.org/officeDocument/2006/relationships/image" Target="../media/image15.png"/><Relationship Id="rId9" Type="http://schemas.openxmlformats.org/officeDocument/2006/relationships/image" Target="../media/image20.svg"/></Relationships>
</file>

<file path=ppt/slides/_rels/slide1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4.xml"/><Relationship Id="rId1" Type="http://schemas.openxmlformats.org/officeDocument/2006/relationships/slideLayout" Target="../slideLayouts/slideLayout6.xml"/><Relationship Id="rId4" Type="http://schemas.openxmlformats.org/officeDocument/2006/relationships/image" Target="../media/image26.png"/></Relationships>
</file>

<file path=ppt/slides/_rels/slide2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5.xml"/><Relationship Id="rId1" Type="http://schemas.openxmlformats.org/officeDocument/2006/relationships/slideLayout" Target="../slideLayouts/slideLayout6.xml"/><Relationship Id="rId4" Type="http://schemas.openxmlformats.org/officeDocument/2006/relationships/image" Target="../media/image26.png"/></Relationships>
</file>

<file path=ppt/slides/_rels/slide2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6.xml"/><Relationship Id="rId1" Type="http://schemas.openxmlformats.org/officeDocument/2006/relationships/slideLayout" Target="../slideLayouts/slideLayout6.xml"/><Relationship Id="rId4" Type="http://schemas.openxmlformats.org/officeDocument/2006/relationships/image" Target="../media/image28.png"/></Relationships>
</file>

<file path=ppt/slides/_rels/slide2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7.xml"/><Relationship Id="rId1" Type="http://schemas.openxmlformats.org/officeDocument/2006/relationships/slideLayout" Target="../slideLayouts/slideLayout6.xml"/><Relationship Id="rId4" Type="http://schemas.openxmlformats.org/officeDocument/2006/relationships/image" Target="../media/image28.pn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12" Type="http://schemas.openxmlformats.org/officeDocument/2006/relationships/image" Target="../media/image38.svg"/><Relationship Id="rId2" Type="http://schemas.openxmlformats.org/officeDocument/2006/relationships/notesSlide" Target="../notesSlides/notesSlide29.xml"/><Relationship Id="rId1" Type="http://schemas.openxmlformats.org/officeDocument/2006/relationships/slideLayout" Target="../slideLayouts/slideLayout5.xml"/><Relationship Id="rId6" Type="http://schemas.openxmlformats.org/officeDocument/2006/relationships/image" Target="../media/image32.svg"/><Relationship Id="rId11" Type="http://schemas.openxmlformats.org/officeDocument/2006/relationships/image" Target="../media/image37.pn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slides/_rels/slide30.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31.png"/><Relationship Id="rId7" Type="http://schemas.openxmlformats.org/officeDocument/2006/relationships/image" Target="../media/image33.png"/><Relationship Id="rId2" Type="http://schemas.openxmlformats.org/officeDocument/2006/relationships/notesSlide" Target="../notesSlides/notesSlide30.xml"/><Relationship Id="rId1" Type="http://schemas.openxmlformats.org/officeDocument/2006/relationships/slideLayout" Target="../slideLayouts/slideLayout5.xml"/><Relationship Id="rId6" Type="http://schemas.openxmlformats.org/officeDocument/2006/relationships/image" Target="../media/image30.svg"/><Relationship Id="rId5" Type="http://schemas.openxmlformats.org/officeDocument/2006/relationships/image" Target="../media/image29.png"/><Relationship Id="rId10" Type="http://schemas.openxmlformats.org/officeDocument/2006/relationships/image" Target="../media/image38.svg"/><Relationship Id="rId4" Type="http://schemas.openxmlformats.org/officeDocument/2006/relationships/image" Target="../media/image32.svg"/><Relationship Id="rId9" Type="http://schemas.openxmlformats.org/officeDocument/2006/relationships/image" Target="../media/image37.pn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3" Type="http://schemas.openxmlformats.org/officeDocument/2006/relationships/image" Target="../media/image39.emf"/><Relationship Id="rId2" Type="http://schemas.openxmlformats.org/officeDocument/2006/relationships/notesSlide" Target="../notesSlides/notesSlide50.xml"/><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3" Type="http://schemas.openxmlformats.org/officeDocument/2006/relationships/image" Target="../media/image40.jpg"/><Relationship Id="rId2" Type="http://schemas.openxmlformats.org/officeDocument/2006/relationships/notesSlide" Target="../notesSlides/notesSlide54.xml"/><Relationship Id="rId1" Type="http://schemas.openxmlformats.org/officeDocument/2006/relationships/slideLayout" Target="../slideLayouts/slideLayout3.xml"/><Relationship Id="rId4" Type="http://schemas.openxmlformats.org/officeDocument/2006/relationships/image" Target="../media/image41.jpg"/></Relationships>
</file>

<file path=ppt/slides/_rels/slide55.xml.rels><?xml version="1.0" encoding="UTF-8" standalone="yes"?>
<Relationships xmlns="http://schemas.openxmlformats.org/package/2006/relationships"><Relationship Id="rId3" Type="http://schemas.openxmlformats.org/officeDocument/2006/relationships/image" Target="../media/image42.jpg"/><Relationship Id="rId2" Type="http://schemas.openxmlformats.org/officeDocument/2006/relationships/notesSlide" Target="../notesSlides/notesSlide55.xml"/><Relationship Id="rId1" Type="http://schemas.openxmlformats.org/officeDocument/2006/relationships/slideLayout" Target="../slideLayouts/slideLayout13.xml"/><Relationship Id="rId6" Type="http://schemas.openxmlformats.org/officeDocument/2006/relationships/image" Target="../media/image45.jpg"/><Relationship Id="rId5" Type="http://schemas.openxmlformats.org/officeDocument/2006/relationships/image" Target="../media/image44.jpg"/><Relationship Id="rId4" Type="http://schemas.openxmlformats.org/officeDocument/2006/relationships/image" Target="../media/image43.jpg"/></Relationships>
</file>

<file path=ppt/slides/_rels/slide56.xml.rels><?xml version="1.0" encoding="UTF-8" standalone="yes"?>
<Relationships xmlns="http://schemas.openxmlformats.org/package/2006/relationships"><Relationship Id="rId3" Type="http://schemas.openxmlformats.org/officeDocument/2006/relationships/hyperlink" Target="https://www.investopedia.com/terms/f/financial-statements.asp#:~:text=Key%20Takeaways%201%20Financial%20statements%20provide%20governments%2C%20investors%2C,and%20the%20statement%20of%20cash%20flows.%20More%20items" TargetMode="External"/><Relationship Id="rId7" Type="http://schemas.openxmlformats.org/officeDocument/2006/relationships/hyperlink" Target="https://www.sciencedirect.com/science/article/pii/S009813541730251X" TargetMode="External"/><Relationship Id="rId2" Type="http://schemas.openxmlformats.org/officeDocument/2006/relationships/notesSlide" Target="../notesSlides/notesSlide56.xml"/><Relationship Id="rId1" Type="http://schemas.openxmlformats.org/officeDocument/2006/relationships/slideLayout" Target="../slideLayouts/slideLayout6.xml"/><Relationship Id="rId6" Type="http://schemas.openxmlformats.org/officeDocument/2006/relationships/hyperlink" Target="https://doi.org/10.1016/j.compchemeng.2017.06.005" TargetMode="External"/><Relationship Id="rId5" Type="http://schemas.openxmlformats.org/officeDocument/2006/relationships/hyperlink" Target="https://www.wallstreetoasis.com/resources/skills/finance/liquidity-ratio" TargetMode="External"/><Relationship Id="rId4" Type="http://schemas.openxmlformats.org/officeDocument/2006/relationships/hyperlink" Target="https://journal.adpebi.com/index.php/hbr/article/view/25/216" TargetMode="External"/></Relationships>
</file>

<file path=ppt/slides/_rels/slide57.xml.rels><?xml version="1.0" encoding="UTF-8" standalone="yes"?>
<Relationships xmlns="http://schemas.openxmlformats.org/package/2006/relationships"><Relationship Id="rId3" Type="http://schemas.openxmlformats.org/officeDocument/2006/relationships/hyperlink" Target="https://www.investopedia.com/terms/r/receivableturnoverratio.asp" TargetMode="External"/><Relationship Id="rId2" Type="http://schemas.openxmlformats.org/officeDocument/2006/relationships/notesSlide" Target="../notesSlides/notesSlide57.xml"/><Relationship Id="rId1" Type="http://schemas.openxmlformats.org/officeDocument/2006/relationships/slideLayout" Target="../slideLayouts/slideLayout6.xml"/><Relationship Id="rId4" Type="http://schemas.openxmlformats.org/officeDocument/2006/relationships/hyperlink" Target="https://www.accountingformanagement.org/accounts-payable-turnover-ratio/" TargetMode="External"/></Relationships>
</file>

<file path=ppt/slides/_rels/slide58.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58.xml"/><Relationship Id="rId1" Type="http://schemas.openxmlformats.org/officeDocument/2006/relationships/slideLayout" Target="../slideLayouts/slideLayout6.xml"/><Relationship Id="rId4" Type="http://schemas.openxmlformats.org/officeDocument/2006/relationships/image" Target="../media/image47.png"/></Relationships>
</file>

<file path=ppt/slides/_rels/slide59.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59.xml"/><Relationship Id="rId1" Type="http://schemas.openxmlformats.org/officeDocument/2006/relationships/slideLayout" Target="../slideLayouts/slideLayout6.xml"/><Relationship Id="rId4" Type="http://schemas.openxmlformats.org/officeDocument/2006/relationships/image" Target="../media/image49.png"/></Relationships>
</file>

<file path=ppt/slides/_rels/slide60.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60.xml"/><Relationship Id="rId1" Type="http://schemas.openxmlformats.org/officeDocument/2006/relationships/slideLayout" Target="../slideLayouts/slideLayout6.xml"/><Relationship Id="rId5" Type="http://schemas.openxmlformats.org/officeDocument/2006/relationships/image" Target="../media/image52.png"/><Relationship Id="rId4" Type="http://schemas.openxmlformats.org/officeDocument/2006/relationships/image" Target="../media/image51.png"/></Relationships>
</file>

<file path=ppt/slides/_rels/slide61.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61.xml"/><Relationship Id="rId1" Type="http://schemas.openxmlformats.org/officeDocument/2006/relationships/slideLayout" Target="../slideLayouts/slideLayout6.xml"/><Relationship Id="rId4" Type="http://schemas.openxmlformats.org/officeDocument/2006/relationships/image" Target="../media/image54.png"/></Relationships>
</file>

<file path=ppt/slides/_rels/slide62.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62.xml"/><Relationship Id="rId1" Type="http://schemas.openxmlformats.org/officeDocument/2006/relationships/slideLayout" Target="../slideLayouts/slideLayout6.xml"/><Relationship Id="rId4" Type="http://schemas.openxmlformats.org/officeDocument/2006/relationships/image" Target="../media/image56.png"/></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6.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6.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6.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6.xml"/></Relationships>
</file>

<file path=ppt/slides/_rels/slide67.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67.xml"/><Relationship Id="rId1" Type="http://schemas.openxmlformats.org/officeDocument/2006/relationships/slideLayout" Target="../slideLayouts/slideLayout5.xml"/><Relationship Id="rId5" Type="http://schemas.openxmlformats.org/officeDocument/2006/relationships/image" Target="../media/image59.png"/><Relationship Id="rId4" Type="http://schemas.openxmlformats.org/officeDocument/2006/relationships/image" Target="../media/image58.emf"/></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68.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Title 33">
            <a:extLst>
              <a:ext uri="{FF2B5EF4-FFF2-40B4-BE49-F238E27FC236}">
                <a16:creationId xmlns:a16="http://schemas.microsoft.com/office/drawing/2014/main" id="{2DFE6010-0FC2-4302-8ABC-58026AC355A6}"/>
              </a:ext>
            </a:extLst>
          </p:cNvPr>
          <p:cNvSpPr>
            <a:spLocks noGrp="1"/>
          </p:cNvSpPr>
          <p:nvPr>
            <p:ph type="title"/>
          </p:nvPr>
        </p:nvSpPr>
        <p:spPr>
          <a:xfrm>
            <a:off x="6491332" y="2025650"/>
            <a:ext cx="5058209" cy="2355732"/>
          </a:xfrm>
        </p:spPr>
        <p:txBody>
          <a:bodyPr rtlCol="0" anchor="ctr">
            <a:normAutofit/>
          </a:bodyPr>
          <a:lstStyle/>
          <a:p>
            <a:pPr rtl="0"/>
            <a:r>
              <a:rPr lang="en-GB" dirty="0"/>
              <a:t>Finance Management</a:t>
            </a:r>
            <a:br>
              <a:rPr lang="en-GB" dirty="0"/>
            </a:br>
            <a:r>
              <a:rPr lang="en-GB" dirty="0"/>
              <a:t>ACMA 4017 </a:t>
            </a:r>
          </a:p>
        </p:txBody>
      </p:sp>
      <p:pic>
        <p:nvPicPr>
          <p:cNvPr id="3" name="Picture 2" descr="A calculator and glasses on a table&#10;&#10;Description automatically generated">
            <a:extLst>
              <a:ext uri="{FF2B5EF4-FFF2-40B4-BE49-F238E27FC236}">
                <a16:creationId xmlns:a16="http://schemas.microsoft.com/office/drawing/2014/main" id="{4FC5FDD0-566C-784A-A690-58CBC99A1A90}"/>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42925" y="1623875"/>
            <a:ext cx="5408613" cy="3610249"/>
          </a:xfrm>
          <a:prstGeom prst="rect">
            <a:avLst/>
          </a:prstGeom>
          <a:noFill/>
        </p:spPr>
      </p:pic>
      <p:sp>
        <p:nvSpPr>
          <p:cNvPr id="4" name="Subtitle 3">
            <a:extLst>
              <a:ext uri="{FF2B5EF4-FFF2-40B4-BE49-F238E27FC236}">
                <a16:creationId xmlns:a16="http://schemas.microsoft.com/office/drawing/2014/main" id="{B71D9795-9EFD-4748-87B7-4471EFF00227}"/>
              </a:ext>
            </a:extLst>
          </p:cNvPr>
          <p:cNvSpPr>
            <a:spLocks noGrp="1"/>
          </p:cNvSpPr>
          <p:nvPr>
            <p:ph idx="1"/>
          </p:nvPr>
        </p:nvSpPr>
        <p:spPr>
          <a:xfrm>
            <a:off x="6492857" y="4381382"/>
            <a:ext cx="5058209" cy="395405"/>
          </a:xfrm>
        </p:spPr>
        <p:txBody>
          <a:bodyPr rtlCol="0" anchor="t">
            <a:normAutofit/>
          </a:bodyPr>
          <a:lstStyle/>
          <a:p>
            <a:pPr rtl="0"/>
            <a:r>
              <a:rPr lang="en-GB" dirty="0"/>
              <a:t>Lauren Lloyd</a:t>
            </a:r>
          </a:p>
        </p:txBody>
      </p:sp>
      <p:sp>
        <p:nvSpPr>
          <p:cNvPr id="39" name="Footer Placeholder 4">
            <a:extLst>
              <a:ext uri="{FF2B5EF4-FFF2-40B4-BE49-F238E27FC236}">
                <a16:creationId xmlns:a16="http://schemas.microsoft.com/office/drawing/2014/main" id="{C8BFF9F1-25BE-C8EB-18A7-B242FA6F6C90}"/>
              </a:ext>
            </a:extLst>
          </p:cNvPr>
          <p:cNvSpPr>
            <a:spLocks noGrp="1"/>
          </p:cNvSpPr>
          <p:nvPr>
            <p:ph type="ftr" sz="quarter" idx="11"/>
          </p:nvPr>
        </p:nvSpPr>
        <p:spPr>
          <a:xfrm>
            <a:off x="639413" y="6356350"/>
            <a:ext cx="6291108" cy="365125"/>
          </a:xfrm>
        </p:spPr>
        <p:txBody>
          <a:bodyPr/>
          <a:lstStyle/>
          <a:p>
            <a:pPr rtl="0">
              <a:spcAft>
                <a:spcPts val="600"/>
              </a:spcAft>
            </a:pPr>
            <a:r>
              <a:rPr lang="en-GB" noProof="0" dirty="0"/>
              <a:t>Finance Management</a:t>
            </a:r>
          </a:p>
        </p:txBody>
      </p:sp>
      <p:sp>
        <p:nvSpPr>
          <p:cNvPr id="41" name="Date Placeholder 5">
            <a:extLst>
              <a:ext uri="{FF2B5EF4-FFF2-40B4-BE49-F238E27FC236}">
                <a16:creationId xmlns:a16="http://schemas.microsoft.com/office/drawing/2014/main" id="{3E356295-2FDA-21C5-1C67-88DA803CFF53}"/>
              </a:ext>
            </a:extLst>
          </p:cNvPr>
          <p:cNvSpPr>
            <a:spLocks noGrp="1"/>
          </p:cNvSpPr>
          <p:nvPr>
            <p:ph type="dt" sz="half" idx="10"/>
          </p:nvPr>
        </p:nvSpPr>
        <p:spPr>
          <a:xfrm>
            <a:off x="7295738" y="6356350"/>
            <a:ext cx="3033829" cy="365125"/>
          </a:xfrm>
        </p:spPr>
        <p:txBody>
          <a:bodyPr/>
          <a:lstStyle/>
          <a:p>
            <a:pPr rtl="0">
              <a:spcAft>
                <a:spcPts val="600"/>
              </a:spcAft>
              <a:defRPr/>
            </a:pPr>
            <a:r>
              <a:rPr lang="en-GB" noProof="0" dirty="0">
                <a:solidFill>
                  <a:srgbClr val="232323">
                    <a:lumMod val="90000"/>
                    <a:lumOff val="10000"/>
                  </a:srgbClr>
                </a:solidFill>
              </a:rPr>
              <a:t>2025</a:t>
            </a:r>
          </a:p>
        </p:txBody>
      </p:sp>
      <p:sp>
        <p:nvSpPr>
          <p:cNvPr id="43" name="Slide Number Placeholder 6">
            <a:extLst>
              <a:ext uri="{FF2B5EF4-FFF2-40B4-BE49-F238E27FC236}">
                <a16:creationId xmlns:a16="http://schemas.microsoft.com/office/drawing/2014/main" id="{7052062A-C951-8049-82B4-43CA25DA0405}"/>
              </a:ext>
            </a:extLst>
          </p:cNvPr>
          <p:cNvSpPr>
            <a:spLocks noGrp="1"/>
          </p:cNvSpPr>
          <p:nvPr>
            <p:ph type="sldNum" sz="quarter" idx="12"/>
          </p:nvPr>
        </p:nvSpPr>
        <p:spPr>
          <a:xfrm>
            <a:off x="10707939" y="6356350"/>
            <a:ext cx="844649" cy="365125"/>
          </a:xfrm>
        </p:spPr>
        <p:txBody>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E20EFF4B-E35B-4DE6-97A9-05E54E649A15}" type="slidenum">
              <a:rPr kumimoji="0" lang="en-GB" sz="1200" b="0" i="0" u="none" strike="noStrike" kern="1200" cap="none" spc="0" normalizeH="0" baseline="0" noProof="0" smtClean="0">
                <a:ln>
                  <a:noFill/>
                </a:ln>
                <a:solidFill>
                  <a:srgbClr val="232323">
                    <a:lumMod val="90000"/>
                    <a:lumOff val="10000"/>
                  </a:srgbClr>
                </a:solidFill>
                <a:effectLst/>
                <a:uLnTx/>
                <a:uFillTx/>
                <a:latin typeface="Meiryo UI"/>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a:t>
            </a:fld>
            <a:endParaRPr kumimoji="0" lang="en-GB" sz="1200" b="0" i="0" u="none" strike="noStrike" kern="1200" cap="none" spc="0" normalizeH="0" baseline="0" noProof="0" dirty="0">
              <a:ln>
                <a:noFill/>
              </a:ln>
              <a:solidFill>
                <a:srgbClr val="232323">
                  <a:lumMod val="90000"/>
                  <a:lumOff val="10000"/>
                </a:srgbClr>
              </a:solidFill>
              <a:effectLst/>
              <a:uLnTx/>
              <a:uFillTx/>
              <a:latin typeface="Meiryo UI"/>
              <a:ea typeface="+mn-ea"/>
              <a:cs typeface="+mn-cs"/>
            </a:endParaRPr>
          </a:p>
        </p:txBody>
      </p:sp>
    </p:spTree>
    <p:extLst>
      <p:ext uri="{BB962C8B-B14F-4D97-AF65-F5344CB8AC3E}">
        <p14:creationId xmlns:p14="http://schemas.microsoft.com/office/powerpoint/2010/main" val="5978523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0BF574-0D95-673E-FFBE-BE8A1A73D819}"/>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7C3EF5C0-7F6F-0F97-2FEE-71087F1E4D0A}"/>
              </a:ext>
            </a:extLst>
          </p:cNvPr>
          <p:cNvSpPr>
            <a:spLocks noGrp="1"/>
          </p:cNvSpPr>
          <p:nvPr>
            <p:ph type="title"/>
          </p:nvPr>
        </p:nvSpPr>
        <p:spPr>
          <a:xfrm>
            <a:off x="639413" y="476086"/>
            <a:ext cx="10904435" cy="689608"/>
          </a:xfrm>
        </p:spPr>
        <p:txBody>
          <a:bodyPr rtlCol="0">
            <a:normAutofit/>
          </a:bodyPr>
          <a:lstStyle/>
          <a:p>
            <a:pPr rtl="0"/>
            <a:r>
              <a:rPr lang="en-GB" dirty="0"/>
              <a:t>AI Declaration</a:t>
            </a:r>
          </a:p>
        </p:txBody>
      </p:sp>
      <p:sp>
        <p:nvSpPr>
          <p:cNvPr id="3" name="Footer Placeholder 2">
            <a:extLst>
              <a:ext uri="{FF2B5EF4-FFF2-40B4-BE49-F238E27FC236}">
                <a16:creationId xmlns:a16="http://schemas.microsoft.com/office/drawing/2014/main" id="{222049FD-637B-99E4-949A-5ED10CBB0C71}"/>
              </a:ext>
            </a:extLst>
          </p:cNvPr>
          <p:cNvSpPr>
            <a:spLocks noGrp="1"/>
          </p:cNvSpPr>
          <p:nvPr>
            <p:ph type="ftr" sz="quarter" idx="11"/>
          </p:nvPr>
        </p:nvSpPr>
        <p:spPr>
          <a:xfrm>
            <a:off x="639413" y="6356350"/>
            <a:ext cx="6291108" cy="365125"/>
          </a:xfrm>
        </p:spPr>
        <p:txBody>
          <a:bodyPr rtlCol="0"/>
          <a:lstStyle/>
          <a:p>
            <a:pPr rtl="0">
              <a:spcAft>
                <a:spcPts val="600"/>
              </a:spcAft>
            </a:pPr>
            <a:r>
              <a:rPr lang="en-GB" noProof="0" dirty="0"/>
              <a:t>Finance Management</a:t>
            </a:r>
          </a:p>
        </p:txBody>
      </p:sp>
      <p:sp>
        <p:nvSpPr>
          <p:cNvPr id="4" name="Date Placeholder 3">
            <a:extLst>
              <a:ext uri="{FF2B5EF4-FFF2-40B4-BE49-F238E27FC236}">
                <a16:creationId xmlns:a16="http://schemas.microsoft.com/office/drawing/2014/main" id="{AF8C526C-45F4-6EFF-B204-26A1F1FACADE}"/>
              </a:ext>
            </a:extLst>
          </p:cNvPr>
          <p:cNvSpPr>
            <a:spLocks noGrp="1"/>
          </p:cNvSpPr>
          <p:nvPr>
            <p:ph type="dt" sz="half" idx="10"/>
          </p:nvPr>
        </p:nvSpPr>
        <p:spPr>
          <a:xfrm>
            <a:off x="7295738" y="6356350"/>
            <a:ext cx="3033829" cy="365125"/>
          </a:xfrm>
        </p:spPr>
        <p:txBody>
          <a:bodyPr rtlCol="0"/>
          <a:lstStyle/>
          <a:p>
            <a:pPr lvl="0" rtl="0"/>
            <a:r>
              <a:rPr lang="en-GB" dirty="0"/>
              <a:t>2025</a:t>
            </a:r>
          </a:p>
        </p:txBody>
      </p:sp>
      <p:sp>
        <p:nvSpPr>
          <p:cNvPr id="5" name="Slide Number Placeholder 4">
            <a:extLst>
              <a:ext uri="{FF2B5EF4-FFF2-40B4-BE49-F238E27FC236}">
                <a16:creationId xmlns:a16="http://schemas.microsoft.com/office/drawing/2014/main" id="{26A21F94-9C93-50E7-1667-FE9867A7DD13}"/>
              </a:ext>
            </a:extLst>
          </p:cNvPr>
          <p:cNvSpPr>
            <a:spLocks noGrp="1"/>
          </p:cNvSpPr>
          <p:nvPr>
            <p:ph type="sldNum" sz="quarter" idx="12"/>
          </p:nvPr>
        </p:nvSpPr>
        <p:spPr>
          <a:xfrm>
            <a:off x="10707939" y="6356350"/>
            <a:ext cx="844649" cy="365125"/>
          </a:xfrm>
        </p:spPr>
        <p:txBody>
          <a:bodyPr rtlCol="0"/>
          <a:lstStyle/>
          <a:p>
            <a:pPr lvl="0" rtl="0"/>
            <a:fld id="{E20EFF4B-E35B-4DE6-97A9-05E54E649A15}" type="slidenum">
              <a:rPr lang="en-GB" smtClean="0"/>
              <a:pPr lvl="0" rtl="0"/>
              <a:t>2</a:t>
            </a:fld>
            <a:endParaRPr lang="en-GB"/>
          </a:p>
        </p:txBody>
      </p:sp>
      <p:pic>
        <p:nvPicPr>
          <p:cNvPr id="8" name="Picture 7">
            <a:extLst>
              <a:ext uri="{FF2B5EF4-FFF2-40B4-BE49-F238E27FC236}">
                <a16:creationId xmlns:a16="http://schemas.microsoft.com/office/drawing/2014/main" id="{0DE5FC62-15AD-F422-7372-C49985FD409D}"/>
              </a:ext>
            </a:extLst>
          </p:cNvPr>
          <p:cNvPicPr>
            <a:picLocks noChangeAspect="1"/>
          </p:cNvPicPr>
          <p:nvPr/>
        </p:nvPicPr>
        <p:blipFill>
          <a:blip r:embed="rId3"/>
          <a:stretch>
            <a:fillRect/>
          </a:stretch>
        </p:blipFill>
        <p:spPr>
          <a:xfrm>
            <a:off x="1778014" y="1444467"/>
            <a:ext cx="7956536" cy="4911883"/>
          </a:xfrm>
          <a:prstGeom prst="rect">
            <a:avLst/>
          </a:prstGeom>
        </p:spPr>
      </p:pic>
    </p:spTree>
    <p:extLst>
      <p:ext uri="{BB962C8B-B14F-4D97-AF65-F5344CB8AC3E}">
        <p14:creationId xmlns:p14="http://schemas.microsoft.com/office/powerpoint/2010/main" val="15018885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64DE8E04-93DC-40C5-AE13-47F726B22DC9}"/>
              </a:ext>
            </a:extLst>
          </p:cNvPr>
          <p:cNvSpPr>
            <a:spLocks noGrp="1"/>
          </p:cNvSpPr>
          <p:nvPr>
            <p:ph type="title"/>
          </p:nvPr>
        </p:nvSpPr>
        <p:spPr>
          <a:xfrm>
            <a:off x="639413" y="476086"/>
            <a:ext cx="10904435" cy="689608"/>
          </a:xfrm>
        </p:spPr>
        <p:txBody>
          <a:bodyPr rtlCol="0">
            <a:normAutofit/>
          </a:bodyPr>
          <a:lstStyle/>
          <a:p>
            <a:pPr rtl="0"/>
            <a:r>
              <a:rPr lang="en-GB" sz="3200" dirty="0">
                <a:latin typeface="Calibri" panose="020F0502020204030204" pitchFamily="34" charset="0"/>
                <a:cs typeface="Calibri" panose="020F0502020204030204" pitchFamily="34" charset="0"/>
              </a:rPr>
              <a:t>Acknowledgements</a:t>
            </a:r>
          </a:p>
        </p:txBody>
      </p:sp>
      <p:sp>
        <p:nvSpPr>
          <p:cNvPr id="5" name="Footer Placeholder 4">
            <a:extLst>
              <a:ext uri="{FF2B5EF4-FFF2-40B4-BE49-F238E27FC236}">
                <a16:creationId xmlns:a16="http://schemas.microsoft.com/office/drawing/2014/main" id="{535F6EF8-4403-4181-AF9D-721BE7221FDD}"/>
              </a:ext>
            </a:extLst>
          </p:cNvPr>
          <p:cNvSpPr>
            <a:spLocks noGrp="1"/>
          </p:cNvSpPr>
          <p:nvPr>
            <p:ph type="ftr" sz="quarter" idx="11"/>
          </p:nvPr>
        </p:nvSpPr>
        <p:spPr>
          <a:xfrm>
            <a:off x="639413" y="6356350"/>
            <a:ext cx="6291108" cy="365125"/>
          </a:xfrm>
        </p:spPr>
        <p:txBody>
          <a:bodyPr rtlCol="0"/>
          <a:lstStyle/>
          <a:p>
            <a:pPr rtl="0">
              <a:spcAft>
                <a:spcPts val="600"/>
              </a:spcAft>
            </a:pPr>
            <a:r>
              <a:rPr lang="en-GB" noProof="0" dirty="0"/>
              <a:t>Finance Management</a:t>
            </a:r>
          </a:p>
        </p:txBody>
      </p:sp>
      <p:sp>
        <p:nvSpPr>
          <p:cNvPr id="6" name="Date Placeholder 5">
            <a:extLst>
              <a:ext uri="{FF2B5EF4-FFF2-40B4-BE49-F238E27FC236}">
                <a16:creationId xmlns:a16="http://schemas.microsoft.com/office/drawing/2014/main" id="{8DE5BF6C-4EBD-4B34-A4C2-5ED7FEF0071C}"/>
              </a:ext>
            </a:extLst>
          </p:cNvPr>
          <p:cNvSpPr>
            <a:spLocks noGrp="1"/>
          </p:cNvSpPr>
          <p:nvPr>
            <p:ph type="dt" sz="half" idx="10"/>
          </p:nvPr>
        </p:nvSpPr>
        <p:spPr>
          <a:xfrm>
            <a:off x="7295738" y="6356350"/>
            <a:ext cx="3033829" cy="365125"/>
          </a:xfrm>
        </p:spPr>
        <p:txBody>
          <a:bodyPr rtlCol="0"/>
          <a:lstStyle/>
          <a:p>
            <a:pPr lvl="0" rtl="0"/>
            <a:r>
              <a:rPr lang="en-GB" dirty="0"/>
              <a:t>2025</a:t>
            </a:r>
          </a:p>
        </p:txBody>
      </p:sp>
      <p:sp>
        <p:nvSpPr>
          <p:cNvPr id="7" name="Slide Number Placeholder 6">
            <a:extLst>
              <a:ext uri="{FF2B5EF4-FFF2-40B4-BE49-F238E27FC236}">
                <a16:creationId xmlns:a16="http://schemas.microsoft.com/office/drawing/2014/main" id="{B9790947-0AE7-4E70-8392-010327065B79}"/>
              </a:ext>
            </a:extLst>
          </p:cNvPr>
          <p:cNvSpPr>
            <a:spLocks noGrp="1"/>
          </p:cNvSpPr>
          <p:nvPr>
            <p:ph type="sldNum" sz="quarter" idx="12"/>
          </p:nvPr>
        </p:nvSpPr>
        <p:spPr>
          <a:xfrm>
            <a:off x="10707939" y="6356350"/>
            <a:ext cx="844649" cy="365125"/>
          </a:xfrm>
        </p:spPr>
        <p:txBody>
          <a:bodyPr rtlCol="0"/>
          <a:lstStyle/>
          <a:p>
            <a:pPr lvl="0" rtl="0"/>
            <a:fld id="{E20EFF4B-E35B-4DE6-97A9-05E54E649A15}" type="slidenum">
              <a:rPr lang="en-GB" smtClean="0"/>
              <a:pPr lvl="0" rtl="0"/>
              <a:t>3</a:t>
            </a:fld>
            <a:endParaRPr lang="en-GB" dirty="0"/>
          </a:p>
        </p:txBody>
      </p:sp>
      <p:sp>
        <p:nvSpPr>
          <p:cNvPr id="3" name="Content Placeholder 2">
            <a:extLst>
              <a:ext uri="{FF2B5EF4-FFF2-40B4-BE49-F238E27FC236}">
                <a16:creationId xmlns:a16="http://schemas.microsoft.com/office/drawing/2014/main" id="{6196AFCE-1824-6141-8B88-3CC14AFFD958}"/>
              </a:ext>
            </a:extLst>
          </p:cNvPr>
          <p:cNvSpPr>
            <a:spLocks noGrp="1"/>
          </p:cNvSpPr>
          <p:nvPr>
            <p:ph sz="quarter" idx="13"/>
          </p:nvPr>
        </p:nvSpPr>
        <p:spPr/>
        <p:txBody>
          <a:bodyPr>
            <a:normAutofit/>
          </a:bodyPr>
          <a:lstStyle/>
          <a:p>
            <a:pPr>
              <a:lnSpc>
                <a:spcPct val="200000"/>
              </a:lnSpc>
            </a:pPr>
            <a:r>
              <a:rPr lang="en-GB" sz="2400" dirty="0">
                <a:latin typeface="Calibri" panose="020F0502020204030204" pitchFamily="34" charset="0"/>
                <a:cs typeface="Calibri" panose="020F0502020204030204" pitchFamily="34" charset="0"/>
              </a:rPr>
              <a:t>SONY – Kindly Consented use of the Data</a:t>
            </a:r>
          </a:p>
          <a:p>
            <a:pPr>
              <a:lnSpc>
                <a:spcPct val="200000"/>
              </a:lnSpc>
            </a:pPr>
            <a:r>
              <a:rPr lang="en-GB" sz="2400" dirty="0">
                <a:latin typeface="Calibri" panose="020F0502020204030204" pitchFamily="34" charset="0"/>
                <a:cs typeface="Calibri" panose="020F0502020204030204" pitchFamily="34" charset="0"/>
              </a:rPr>
              <a:t>Jonathan Williams – Provided Data for Working Capital Calculation</a:t>
            </a:r>
          </a:p>
          <a:p>
            <a:pPr>
              <a:lnSpc>
                <a:spcPct val="200000"/>
              </a:lnSpc>
            </a:pPr>
            <a:r>
              <a:rPr lang="en-GB" sz="2400" dirty="0">
                <a:latin typeface="Calibri" panose="020F0502020204030204" pitchFamily="34" charset="0"/>
                <a:cs typeface="Calibri" panose="020F0502020204030204" pitchFamily="34" charset="0"/>
              </a:rPr>
              <a:t>Moutushi Tanha – Facilitated Learning &amp; Module Completion</a:t>
            </a:r>
          </a:p>
          <a:p>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811071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Content Placeholder 12">
            <a:extLst>
              <a:ext uri="{FF2B5EF4-FFF2-40B4-BE49-F238E27FC236}">
                <a16:creationId xmlns:a16="http://schemas.microsoft.com/office/drawing/2014/main" id="{6EA2EEAC-45AF-4B25-A661-594C6F81AED2}"/>
              </a:ext>
            </a:extLst>
          </p:cNvPr>
          <p:cNvSpPr>
            <a:spLocks noGrp="1"/>
          </p:cNvSpPr>
          <p:nvPr>
            <p:ph idx="1"/>
          </p:nvPr>
        </p:nvSpPr>
        <p:spPr>
          <a:xfrm>
            <a:off x="6735147" y="1639615"/>
            <a:ext cx="4817441" cy="4537348"/>
          </a:xfrm>
        </p:spPr>
        <p:txBody>
          <a:bodyPr rtlCol="0">
            <a:normAutofit fontScale="92500" lnSpcReduction="10000"/>
          </a:bodyPr>
          <a:lstStyle/>
          <a:p>
            <a:pPr rtl="0"/>
            <a:r>
              <a:rPr lang="en-GB" sz="2400" dirty="0">
                <a:latin typeface="Calibri" panose="020F0502020204030204" pitchFamily="34" charset="0"/>
                <a:cs typeface="Calibri" panose="020F0502020204030204" pitchFamily="34" charset="0"/>
              </a:rPr>
              <a:t>Introduction</a:t>
            </a:r>
          </a:p>
          <a:p>
            <a:pPr rtl="0"/>
            <a:r>
              <a:rPr lang="en-GB" sz="2400" dirty="0">
                <a:latin typeface="Calibri" panose="020F0502020204030204" pitchFamily="34" charset="0"/>
                <a:cs typeface="Calibri" panose="020F0502020204030204" pitchFamily="34" charset="0"/>
              </a:rPr>
              <a:t>SONY Europe Financial Ratios</a:t>
            </a:r>
          </a:p>
          <a:p>
            <a:pPr rtl="0"/>
            <a:r>
              <a:rPr lang="en-GB" sz="2400" dirty="0">
                <a:latin typeface="Calibri" panose="020F0502020204030204" pitchFamily="34" charset="0"/>
                <a:cs typeface="Calibri" panose="020F0502020204030204" pitchFamily="34" charset="0"/>
              </a:rPr>
              <a:t>Case Study</a:t>
            </a:r>
          </a:p>
          <a:p>
            <a:pPr rtl="0"/>
            <a:r>
              <a:rPr lang="en-GB" sz="2400" dirty="0">
                <a:latin typeface="Calibri" panose="020F0502020204030204" pitchFamily="34" charset="0"/>
                <a:cs typeface="Calibri" panose="020F0502020204030204" pitchFamily="34" charset="0"/>
              </a:rPr>
              <a:t>Conclusion</a:t>
            </a:r>
          </a:p>
          <a:p>
            <a:pPr rtl="0"/>
            <a:r>
              <a:rPr lang="en-GB" sz="2400" dirty="0">
                <a:latin typeface="Calibri" panose="020F0502020204030204" pitchFamily="34" charset="0"/>
                <a:cs typeface="Calibri" panose="020F0502020204030204" pitchFamily="34" charset="0"/>
              </a:rPr>
              <a:t>Q&amp;A</a:t>
            </a:r>
          </a:p>
          <a:p>
            <a:pPr rtl="0"/>
            <a:r>
              <a:rPr lang="en-GB" sz="2400" dirty="0">
                <a:latin typeface="Calibri" panose="020F0502020204030204" pitchFamily="34" charset="0"/>
                <a:cs typeface="Calibri" panose="020F0502020204030204" pitchFamily="34" charset="0"/>
              </a:rPr>
              <a:t>References</a:t>
            </a:r>
          </a:p>
          <a:p>
            <a:pPr rtl="0"/>
            <a:r>
              <a:rPr lang="en-GB" sz="2400" dirty="0">
                <a:latin typeface="Calibri" panose="020F0502020204030204" pitchFamily="34" charset="0"/>
                <a:cs typeface="Calibri" panose="020F0502020204030204" pitchFamily="34" charset="0"/>
              </a:rPr>
              <a:t>Appendix</a:t>
            </a:r>
          </a:p>
        </p:txBody>
      </p:sp>
      <p:sp>
        <p:nvSpPr>
          <p:cNvPr id="32" name="Footer Placeholder 31">
            <a:extLst>
              <a:ext uri="{FF2B5EF4-FFF2-40B4-BE49-F238E27FC236}">
                <a16:creationId xmlns:a16="http://schemas.microsoft.com/office/drawing/2014/main" id="{51E41ABE-2085-4E21-B4B6-F01CB466DB3F}"/>
              </a:ext>
            </a:extLst>
          </p:cNvPr>
          <p:cNvSpPr>
            <a:spLocks noGrp="1"/>
          </p:cNvSpPr>
          <p:nvPr>
            <p:ph type="ftr" sz="quarter" idx="11"/>
          </p:nvPr>
        </p:nvSpPr>
        <p:spPr>
          <a:xfrm>
            <a:off x="639413" y="6356350"/>
            <a:ext cx="6291108" cy="365125"/>
          </a:xfrm>
        </p:spPr>
        <p:txBody>
          <a:bodyPr rtlCol="0"/>
          <a:lstStyle/>
          <a:p>
            <a:pPr rtl="0">
              <a:spcAft>
                <a:spcPts val="600"/>
              </a:spcAft>
            </a:pPr>
            <a:r>
              <a:rPr lang="en-GB" noProof="0" dirty="0"/>
              <a:t>Finance Management</a:t>
            </a:r>
          </a:p>
        </p:txBody>
      </p:sp>
      <p:sp>
        <p:nvSpPr>
          <p:cNvPr id="31" name="Date Placeholder 30">
            <a:extLst>
              <a:ext uri="{FF2B5EF4-FFF2-40B4-BE49-F238E27FC236}">
                <a16:creationId xmlns:a16="http://schemas.microsoft.com/office/drawing/2014/main" id="{176B0C9E-6AB2-4411-A48B-AC60553EC6F9}"/>
              </a:ext>
            </a:extLst>
          </p:cNvPr>
          <p:cNvSpPr>
            <a:spLocks noGrp="1"/>
          </p:cNvSpPr>
          <p:nvPr>
            <p:ph type="dt" sz="half" idx="10"/>
          </p:nvPr>
        </p:nvSpPr>
        <p:spPr>
          <a:xfrm>
            <a:off x="7295738" y="6356350"/>
            <a:ext cx="3033829" cy="365125"/>
          </a:xfrm>
        </p:spPr>
        <p:txBody>
          <a:bodyPr rtlCol="0"/>
          <a:lstStyle/>
          <a:p>
            <a:pPr lvl="0" rtl="0"/>
            <a:r>
              <a:rPr lang="en-GB" dirty="0"/>
              <a:t>2025</a:t>
            </a:r>
          </a:p>
        </p:txBody>
      </p:sp>
      <p:sp>
        <p:nvSpPr>
          <p:cNvPr id="33" name="Slide Number Placeholder 32">
            <a:extLst>
              <a:ext uri="{FF2B5EF4-FFF2-40B4-BE49-F238E27FC236}">
                <a16:creationId xmlns:a16="http://schemas.microsoft.com/office/drawing/2014/main" id="{CA7AD1D2-7F7A-4686-920A-D4C718751964}"/>
              </a:ext>
            </a:extLst>
          </p:cNvPr>
          <p:cNvSpPr>
            <a:spLocks noGrp="1"/>
          </p:cNvSpPr>
          <p:nvPr>
            <p:ph type="sldNum" sz="quarter" idx="12"/>
          </p:nvPr>
        </p:nvSpPr>
        <p:spPr>
          <a:xfrm>
            <a:off x="10707939" y="6356350"/>
            <a:ext cx="844649" cy="365125"/>
          </a:xfrm>
        </p:spPr>
        <p:txBody>
          <a:bodyPr rtlCol="0"/>
          <a:lstStyle/>
          <a:p>
            <a:pPr lvl="0" rtl="0"/>
            <a:fld id="{E20EFF4B-E35B-4DE6-97A9-05E54E649A15}" type="slidenum">
              <a:rPr lang="en-GB" smtClean="0"/>
              <a:pPr lvl="0" rtl="0"/>
              <a:t>4</a:t>
            </a:fld>
            <a:endParaRPr lang="en-GB"/>
          </a:p>
        </p:txBody>
      </p:sp>
      <p:pic>
        <p:nvPicPr>
          <p:cNvPr id="9" name="Picture Placeholder 8" descr="A chalkboard with text on it next to a pair of books and a pen&#10;&#10;AI-generated content may be incorrect.">
            <a:extLst>
              <a:ext uri="{FF2B5EF4-FFF2-40B4-BE49-F238E27FC236}">
                <a16:creationId xmlns:a16="http://schemas.microsoft.com/office/drawing/2014/main" id="{48B34503-0C3D-084A-CE92-0A35E0CABF0C}"/>
              </a:ext>
            </a:extLst>
          </p:cNvPr>
          <p:cNvPicPr>
            <a:picLocks noGrp="1" noChangeAspect="1"/>
          </p:cNvPicPr>
          <p:nvPr>
            <p:ph type="pic" sz="quarter" idx="13"/>
          </p:nvPr>
        </p:nvPicPr>
        <p:blipFill>
          <a:blip r:embed="rId3">
            <a:alphaModFix amt="50000"/>
            <a:extLst>
              <a:ext uri="{837473B0-CC2E-450A-ABE3-18F120FF3D39}">
                <a1611:picAttrSrcUrl xmlns:a1611="http://schemas.microsoft.com/office/drawing/2016/11/main" r:id="rId4"/>
              </a:ext>
            </a:extLst>
          </a:blip>
          <a:srcRect l="20874" r="20874"/>
          <a:stretch>
            <a:fillRect/>
          </a:stretch>
        </p:blipFill>
        <p:spPr/>
      </p:pic>
      <p:pic>
        <p:nvPicPr>
          <p:cNvPr id="12" name="Picture Placeholder 11" descr="Documents on desk">
            <a:extLst>
              <a:ext uri="{FF2B5EF4-FFF2-40B4-BE49-F238E27FC236}">
                <a16:creationId xmlns:a16="http://schemas.microsoft.com/office/drawing/2014/main" id="{E7BCE7E9-BC60-7494-3301-75E487D9FD38}"/>
              </a:ext>
            </a:extLst>
          </p:cNvPr>
          <p:cNvPicPr>
            <a:picLocks noGrp="1" noChangeAspect="1"/>
          </p:cNvPicPr>
          <p:nvPr>
            <p:ph type="pic" sz="quarter" idx="14"/>
          </p:nvPr>
        </p:nvPicPr>
        <p:blipFill>
          <a:blip r:embed="rId5">
            <a:alphaModFix amt="50000"/>
          </a:blip>
          <a:srcRect l="20411" r="20411"/>
          <a:stretch>
            <a:fillRect/>
          </a:stretch>
        </p:blipFill>
        <p:spPr/>
      </p:pic>
      <p:pic>
        <p:nvPicPr>
          <p:cNvPr id="15" name="Picture Placeholder 14" descr="People with tablet">
            <a:extLst>
              <a:ext uri="{FF2B5EF4-FFF2-40B4-BE49-F238E27FC236}">
                <a16:creationId xmlns:a16="http://schemas.microsoft.com/office/drawing/2014/main" id="{F56D38F3-2804-C76A-695D-FFB088736826}"/>
              </a:ext>
            </a:extLst>
          </p:cNvPr>
          <p:cNvPicPr>
            <a:picLocks noGrp="1" noChangeAspect="1"/>
          </p:cNvPicPr>
          <p:nvPr>
            <p:ph type="pic" sz="quarter" idx="15"/>
          </p:nvPr>
        </p:nvPicPr>
        <p:blipFill>
          <a:blip r:embed="rId6">
            <a:alphaModFix amt="50000"/>
          </a:blip>
          <a:srcRect t="8379" b="8379"/>
          <a:stretch>
            <a:fillRect/>
          </a:stretch>
        </p:blipFill>
        <p:spPr/>
      </p:pic>
      <p:sp>
        <p:nvSpPr>
          <p:cNvPr id="65" name="Title 64">
            <a:extLst>
              <a:ext uri="{FF2B5EF4-FFF2-40B4-BE49-F238E27FC236}">
                <a16:creationId xmlns:a16="http://schemas.microsoft.com/office/drawing/2014/main" id="{A02D195B-D3D3-425B-A077-63F32D782516}"/>
              </a:ext>
            </a:extLst>
          </p:cNvPr>
          <p:cNvSpPr>
            <a:spLocks noGrp="1"/>
          </p:cNvSpPr>
          <p:nvPr>
            <p:ph type="title"/>
          </p:nvPr>
        </p:nvSpPr>
        <p:spPr>
          <a:xfrm>
            <a:off x="4063656" y="279792"/>
            <a:ext cx="7777824" cy="986304"/>
          </a:xfrm>
        </p:spPr>
        <p:txBody>
          <a:bodyPr rtlCol="0">
            <a:normAutofit/>
          </a:bodyPr>
          <a:lstStyle/>
          <a:p>
            <a:pPr rtl="0"/>
            <a:r>
              <a:rPr lang="en-GB" sz="3200">
                <a:latin typeface="Calibri" panose="020F0502020204030204" pitchFamily="34" charset="0"/>
                <a:cs typeface="Calibri" panose="020F0502020204030204" pitchFamily="34" charset="0"/>
              </a:rPr>
              <a:t>Agenda</a:t>
            </a:r>
          </a:p>
        </p:txBody>
      </p:sp>
    </p:spTree>
    <p:extLst>
      <p:ext uri="{BB962C8B-B14F-4D97-AF65-F5344CB8AC3E}">
        <p14:creationId xmlns:p14="http://schemas.microsoft.com/office/powerpoint/2010/main" val="22271512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a:extLst>
              <a:ext uri="{FF2B5EF4-FFF2-40B4-BE49-F238E27FC236}">
                <a16:creationId xmlns:a16="http://schemas.microsoft.com/office/drawing/2014/main" id="{C76C4BB5-0EB6-4B98-B1D7-2E19EA166EF2}"/>
              </a:ext>
            </a:extLst>
          </p:cNvPr>
          <p:cNvSpPr>
            <a:spLocks noGrp="1"/>
          </p:cNvSpPr>
          <p:nvPr>
            <p:ph type="title"/>
          </p:nvPr>
        </p:nvSpPr>
        <p:spPr>
          <a:xfrm>
            <a:off x="639413" y="476086"/>
            <a:ext cx="10904435" cy="689608"/>
          </a:xfrm>
        </p:spPr>
        <p:txBody>
          <a:bodyPr rtlCol="0" anchor="ctr">
            <a:normAutofit/>
          </a:bodyPr>
          <a:lstStyle/>
          <a:p>
            <a:pPr rtl="0"/>
            <a:r>
              <a:rPr lang="en-GB" sz="3200" dirty="0">
                <a:latin typeface="Calibri" panose="020F0502020204030204" pitchFamily="34" charset="0"/>
                <a:ea typeface="Calibri" panose="020F0502020204030204" pitchFamily="34" charset="0"/>
                <a:cs typeface="Calibri" panose="020F0502020204030204" pitchFamily="34" charset="0"/>
              </a:rPr>
              <a:t>Introduction</a:t>
            </a:r>
            <a:endParaRPr lang="en-GB" dirty="0">
              <a:latin typeface="Calibri" panose="020F0502020204030204" pitchFamily="34" charset="0"/>
              <a:ea typeface="Calibri" panose="020F0502020204030204" pitchFamily="34" charset="0"/>
              <a:cs typeface="Calibri" panose="020F0502020204030204" pitchFamily="34" charset="0"/>
            </a:endParaRPr>
          </a:p>
        </p:txBody>
      </p:sp>
      <p:sp>
        <p:nvSpPr>
          <p:cNvPr id="7" name="Footer Placeholder 6">
            <a:extLst>
              <a:ext uri="{FF2B5EF4-FFF2-40B4-BE49-F238E27FC236}">
                <a16:creationId xmlns:a16="http://schemas.microsoft.com/office/drawing/2014/main" id="{F7CA00DF-9757-4075-AC5C-3247AD04DE72}"/>
              </a:ext>
            </a:extLst>
          </p:cNvPr>
          <p:cNvSpPr>
            <a:spLocks noGrp="1"/>
          </p:cNvSpPr>
          <p:nvPr>
            <p:ph type="ftr" sz="quarter" idx="11"/>
          </p:nvPr>
        </p:nvSpPr>
        <p:spPr>
          <a:xfrm>
            <a:off x="639413" y="6356350"/>
            <a:ext cx="6291108" cy="365125"/>
          </a:xfrm>
        </p:spPr>
        <p:txBody>
          <a:bodyPr rtlCol="0" anchor="ctr">
            <a:normAutofit/>
          </a:bodyPr>
          <a:lstStyle/>
          <a:p>
            <a:pPr rtl="0">
              <a:spcAft>
                <a:spcPts val="600"/>
              </a:spcAft>
            </a:pPr>
            <a:r>
              <a:rPr lang="en-GB" noProof="0" dirty="0"/>
              <a:t>Finance Management</a:t>
            </a:r>
          </a:p>
        </p:txBody>
      </p:sp>
      <p:sp>
        <p:nvSpPr>
          <p:cNvPr id="8" name="Date Placeholder 7">
            <a:extLst>
              <a:ext uri="{FF2B5EF4-FFF2-40B4-BE49-F238E27FC236}">
                <a16:creationId xmlns:a16="http://schemas.microsoft.com/office/drawing/2014/main" id="{CFFF545E-D338-42DA-BE98-EA76D3A29B0D}"/>
              </a:ext>
            </a:extLst>
          </p:cNvPr>
          <p:cNvSpPr>
            <a:spLocks noGrp="1"/>
          </p:cNvSpPr>
          <p:nvPr>
            <p:ph type="dt" sz="half" idx="10"/>
          </p:nvPr>
        </p:nvSpPr>
        <p:spPr>
          <a:xfrm>
            <a:off x="7295738" y="6356350"/>
            <a:ext cx="3033829" cy="365125"/>
          </a:xfrm>
        </p:spPr>
        <p:txBody>
          <a:bodyPr rtlCol="0" anchor="ctr">
            <a:normAutofit/>
          </a:bodyPr>
          <a:lstStyle/>
          <a:p>
            <a:pPr lvl="0" rtl="0">
              <a:spcAft>
                <a:spcPts val="600"/>
              </a:spcAft>
            </a:pPr>
            <a:r>
              <a:rPr lang="en-GB">
                <a:solidFill>
                  <a:srgbClr val="232323">
                    <a:lumMod val="90000"/>
                    <a:lumOff val="10000"/>
                  </a:srgbClr>
                </a:solidFill>
              </a:rPr>
              <a:t>2025</a:t>
            </a:r>
          </a:p>
        </p:txBody>
      </p:sp>
      <p:sp>
        <p:nvSpPr>
          <p:cNvPr id="9" name="Slide Number Placeholder 8">
            <a:extLst>
              <a:ext uri="{FF2B5EF4-FFF2-40B4-BE49-F238E27FC236}">
                <a16:creationId xmlns:a16="http://schemas.microsoft.com/office/drawing/2014/main" id="{FE95A6B2-5B5B-4D30-8E2E-0DA6CA78D816}"/>
              </a:ext>
            </a:extLst>
          </p:cNvPr>
          <p:cNvSpPr>
            <a:spLocks noGrp="1"/>
          </p:cNvSpPr>
          <p:nvPr>
            <p:ph type="sldNum" sz="quarter" idx="12"/>
          </p:nvPr>
        </p:nvSpPr>
        <p:spPr>
          <a:xfrm>
            <a:off x="10707939" y="6356350"/>
            <a:ext cx="844649" cy="365125"/>
          </a:xfrm>
        </p:spPr>
        <p:txBody>
          <a:bodyPr rtlCol="0" anchor="ctr">
            <a:normAutofit/>
          </a:bodyPr>
          <a:lstStyle/>
          <a:p>
            <a:pPr lvl="0" rtl="0">
              <a:spcAft>
                <a:spcPts val="600"/>
              </a:spcAft>
            </a:pPr>
            <a:fld id="{E20EFF4B-E35B-4DE6-97A9-05E54E649A15}" type="slidenum">
              <a:rPr lang="en-GB" smtClean="0">
                <a:solidFill>
                  <a:srgbClr val="232323">
                    <a:lumMod val="90000"/>
                    <a:lumOff val="10000"/>
                  </a:srgbClr>
                </a:solidFill>
              </a:rPr>
              <a:pPr lvl="0" rtl="0">
                <a:spcAft>
                  <a:spcPts val="600"/>
                </a:spcAft>
              </a:pPr>
              <a:t>5</a:t>
            </a:fld>
            <a:endParaRPr lang="en-GB">
              <a:solidFill>
                <a:srgbClr val="232323">
                  <a:lumMod val="90000"/>
                  <a:lumOff val="10000"/>
                </a:srgbClr>
              </a:solidFill>
            </a:endParaRPr>
          </a:p>
        </p:txBody>
      </p:sp>
      <p:sp>
        <p:nvSpPr>
          <p:cNvPr id="18" name="Content Placeholder 17">
            <a:extLst>
              <a:ext uri="{FF2B5EF4-FFF2-40B4-BE49-F238E27FC236}">
                <a16:creationId xmlns:a16="http://schemas.microsoft.com/office/drawing/2014/main" id="{2DEB60A9-E83F-4E10-810D-81BD3D66CD17}"/>
              </a:ext>
            </a:extLst>
          </p:cNvPr>
          <p:cNvSpPr>
            <a:spLocks noGrp="1"/>
          </p:cNvSpPr>
          <p:nvPr>
            <p:ph sz="quarter" idx="13"/>
          </p:nvPr>
        </p:nvSpPr>
        <p:spPr>
          <a:xfrm>
            <a:off x="4068570" y="1509258"/>
            <a:ext cx="4161121" cy="468948"/>
          </a:xfrm>
        </p:spPr>
        <p:txBody>
          <a:bodyPr rtlCol="0">
            <a:normAutofit/>
          </a:bodyPr>
          <a:lstStyle/>
          <a:p>
            <a:pPr rtl="0"/>
            <a:r>
              <a:rPr lang="en-GB" sz="1800" dirty="0"/>
              <a:t>SONY Europe Financial Data</a:t>
            </a:r>
          </a:p>
        </p:txBody>
      </p:sp>
      <p:sp>
        <p:nvSpPr>
          <p:cNvPr id="6" name="Content Placeholder 17">
            <a:extLst>
              <a:ext uri="{FF2B5EF4-FFF2-40B4-BE49-F238E27FC236}">
                <a16:creationId xmlns:a16="http://schemas.microsoft.com/office/drawing/2014/main" id="{4EA83952-8A04-6FBC-D482-BFAC25FACDA7}"/>
              </a:ext>
            </a:extLst>
          </p:cNvPr>
          <p:cNvSpPr txBox="1">
            <a:spLocks/>
          </p:cNvSpPr>
          <p:nvPr/>
        </p:nvSpPr>
        <p:spPr>
          <a:xfrm>
            <a:off x="3866977" y="2414579"/>
            <a:ext cx="4564306" cy="468948"/>
          </a:xfrm>
          <a:prstGeom prst="rect">
            <a:avLst/>
          </a:prstGeom>
        </p:spPr>
        <p:txBody>
          <a:bodyPr vert="horz" lIns="91440" tIns="45720" rIns="91440" bIns="45720" rtlCol="0">
            <a:normAutofit/>
          </a:bodyPr>
          <a:lstStyle>
            <a:lvl1pPr marL="0" indent="0" algn="l" defTabSz="914400" rtl="0" eaLnBrk="1" latinLnBrk="0" hangingPunct="1">
              <a:lnSpc>
                <a:spcPct val="150000"/>
              </a:lnSpc>
              <a:spcBef>
                <a:spcPts val="1500"/>
              </a:spcBef>
              <a:buClr>
                <a:schemeClr val="accent2"/>
              </a:buClr>
              <a:buFontTx/>
              <a:buNone/>
              <a:defRPr sz="1500" b="1" kern="1200" spc="150" baseline="0">
                <a:solidFill>
                  <a:schemeClr val="tx1"/>
                </a:solidFill>
                <a:latin typeface="+mn-lt"/>
                <a:ea typeface="+mn-ea"/>
                <a:cs typeface="+mn-cs"/>
              </a:defRPr>
            </a:lvl1pPr>
            <a:lvl2pPr marL="0" indent="0" algn="l" defTabSz="914400" rtl="0" eaLnBrk="1" latinLnBrk="0" hangingPunct="1">
              <a:lnSpc>
                <a:spcPct val="150000"/>
              </a:lnSpc>
              <a:spcBef>
                <a:spcPts val="500"/>
              </a:spcBef>
              <a:buClr>
                <a:schemeClr val="accent2"/>
              </a:buClr>
              <a:buFontTx/>
              <a:buNone/>
              <a:defRPr sz="1500" kern="1200" spc="150" baseline="0">
                <a:solidFill>
                  <a:schemeClr val="tx1"/>
                </a:solidFill>
                <a:latin typeface="+mn-lt"/>
                <a:ea typeface="+mn-ea"/>
                <a:cs typeface="+mn-cs"/>
              </a:defRPr>
            </a:lvl2pPr>
            <a:lvl3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3pPr>
            <a:lvl4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4pPr>
            <a:lvl5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dirty="0"/>
              <a:t>25 Companies that feed into it</a:t>
            </a:r>
          </a:p>
        </p:txBody>
      </p:sp>
      <p:cxnSp>
        <p:nvCxnSpPr>
          <p:cNvPr id="40" name="Straight Arrow Connector 39">
            <a:extLst>
              <a:ext uri="{FF2B5EF4-FFF2-40B4-BE49-F238E27FC236}">
                <a16:creationId xmlns:a16="http://schemas.microsoft.com/office/drawing/2014/main" id="{AAB023AB-242C-08D3-D266-95F015DC97BF}"/>
              </a:ext>
            </a:extLst>
          </p:cNvPr>
          <p:cNvCxnSpPr>
            <a:cxnSpLocks/>
          </p:cNvCxnSpPr>
          <p:nvPr/>
        </p:nvCxnSpPr>
        <p:spPr>
          <a:xfrm flipH="1">
            <a:off x="6091629" y="1989032"/>
            <a:ext cx="1" cy="443964"/>
          </a:xfrm>
          <a:prstGeom prst="straightConnector1">
            <a:avLst/>
          </a:prstGeom>
          <a:ln w="38100">
            <a:tailEnd type="triangle"/>
          </a:ln>
        </p:spPr>
        <p:style>
          <a:lnRef idx="3">
            <a:schemeClr val="accent1"/>
          </a:lnRef>
          <a:fillRef idx="0">
            <a:schemeClr val="accent1"/>
          </a:fillRef>
          <a:effectRef idx="2">
            <a:schemeClr val="accent1"/>
          </a:effectRef>
          <a:fontRef idx="minor">
            <a:schemeClr val="tx1"/>
          </a:fontRef>
        </p:style>
      </p:cxnSp>
      <p:grpSp>
        <p:nvGrpSpPr>
          <p:cNvPr id="43" name="Group 42">
            <a:extLst>
              <a:ext uri="{FF2B5EF4-FFF2-40B4-BE49-F238E27FC236}">
                <a16:creationId xmlns:a16="http://schemas.microsoft.com/office/drawing/2014/main" id="{69261C7A-FC27-11BF-F9DD-FEFB1F9918EC}"/>
              </a:ext>
            </a:extLst>
          </p:cNvPr>
          <p:cNvGrpSpPr/>
          <p:nvPr/>
        </p:nvGrpSpPr>
        <p:grpSpPr>
          <a:xfrm>
            <a:off x="1031844" y="2802756"/>
            <a:ext cx="9789954" cy="1974380"/>
            <a:chOff x="1031844" y="2953758"/>
            <a:chExt cx="9789954" cy="1974380"/>
          </a:xfrm>
        </p:grpSpPr>
        <p:grpSp>
          <p:nvGrpSpPr>
            <p:cNvPr id="38" name="Group 37">
              <a:extLst>
                <a:ext uri="{FF2B5EF4-FFF2-40B4-BE49-F238E27FC236}">
                  <a16:creationId xmlns:a16="http://schemas.microsoft.com/office/drawing/2014/main" id="{A6D5F4D0-006D-DA71-E965-864960B2BB30}"/>
                </a:ext>
              </a:extLst>
            </p:cNvPr>
            <p:cNvGrpSpPr/>
            <p:nvPr/>
          </p:nvGrpSpPr>
          <p:grpSpPr>
            <a:xfrm>
              <a:off x="1031844" y="3422706"/>
              <a:ext cx="9789954" cy="1505432"/>
              <a:chOff x="1031844" y="3296871"/>
              <a:chExt cx="9789954" cy="1505432"/>
            </a:xfrm>
          </p:grpSpPr>
          <p:grpSp>
            <p:nvGrpSpPr>
              <p:cNvPr id="28" name="Group 27">
                <a:extLst>
                  <a:ext uri="{FF2B5EF4-FFF2-40B4-BE49-F238E27FC236}">
                    <a16:creationId xmlns:a16="http://schemas.microsoft.com/office/drawing/2014/main" id="{BDDAE274-5746-29A6-D847-A0D8E5BF74B1}"/>
                  </a:ext>
                </a:extLst>
              </p:cNvPr>
              <p:cNvGrpSpPr/>
              <p:nvPr/>
            </p:nvGrpSpPr>
            <p:grpSpPr>
              <a:xfrm>
                <a:off x="1065400" y="3296871"/>
                <a:ext cx="9674241" cy="629177"/>
                <a:chOff x="1065400" y="3296871"/>
                <a:chExt cx="9674241" cy="629177"/>
              </a:xfrm>
            </p:grpSpPr>
            <p:sp>
              <p:nvSpPr>
                <p:cNvPr id="11" name="Rectangle: Rounded Corners 10">
                  <a:extLst>
                    <a:ext uri="{FF2B5EF4-FFF2-40B4-BE49-F238E27FC236}">
                      <a16:creationId xmlns:a16="http://schemas.microsoft.com/office/drawing/2014/main" id="{47E820B1-0224-28E8-AC94-60B1CBEDB1EF}"/>
                    </a:ext>
                  </a:extLst>
                </p:cNvPr>
                <p:cNvSpPr/>
                <p:nvPr/>
              </p:nvSpPr>
              <p:spPr>
                <a:xfrm>
                  <a:off x="1065400" y="3296873"/>
                  <a:ext cx="1770077" cy="62917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SONY UK</a:t>
                  </a:r>
                </a:p>
              </p:txBody>
            </p:sp>
            <p:sp>
              <p:nvSpPr>
                <p:cNvPr id="12" name="Rectangle: Rounded Corners 11">
                  <a:extLst>
                    <a:ext uri="{FF2B5EF4-FFF2-40B4-BE49-F238E27FC236}">
                      <a16:creationId xmlns:a16="http://schemas.microsoft.com/office/drawing/2014/main" id="{F7E39BA6-F30E-A02A-2609-DEA9C418E053}"/>
                    </a:ext>
                  </a:extLst>
                </p:cNvPr>
                <p:cNvSpPr/>
                <p:nvPr/>
              </p:nvSpPr>
              <p:spPr>
                <a:xfrm>
                  <a:off x="3041441" y="3296873"/>
                  <a:ext cx="1770077" cy="62917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SONY Austria</a:t>
                  </a:r>
                </a:p>
              </p:txBody>
            </p:sp>
            <p:sp>
              <p:nvSpPr>
                <p:cNvPr id="13" name="Rectangle: Rounded Corners 12">
                  <a:extLst>
                    <a:ext uri="{FF2B5EF4-FFF2-40B4-BE49-F238E27FC236}">
                      <a16:creationId xmlns:a16="http://schemas.microsoft.com/office/drawing/2014/main" id="{95DC77B8-CDE2-DB14-EF85-DD4AE31009F9}"/>
                    </a:ext>
                  </a:extLst>
                </p:cNvPr>
                <p:cNvSpPr/>
                <p:nvPr/>
              </p:nvSpPr>
              <p:spPr>
                <a:xfrm>
                  <a:off x="5017482" y="3296872"/>
                  <a:ext cx="1770077" cy="62917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SONY Czech</a:t>
                  </a:r>
                </a:p>
              </p:txBody>
            </p:sp>
            <p:sp>
              <p:nvSpPr>
                <p:cNvPr id="14" name="Rectangle: Rounded Corners 13">
                  <a:extLst>
                    <a:ext uri="{FF2B5EF4-FFF2-40B4-BE49-F238E27FC236}">
                      <a16:creationId xmlns:a16="http://schemas.microsoft.com/office/drawing/2014/main" id="{396CA5C6-62FC-9143-3018-816CA1A66211}"/>
                    </a:ext>
                  </a:extLst>
                </p:cNvPr>
                <p:cNvSpPr/>
                <p:nvPr/>
              </p:nvSpPr>
              <p:spPr>
                <a:xfrm>
                  <a:off x="6993523" y="3296871"/>
                  <a:ext cx="1770077" cy="62917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SONY France</a:t>
                  </a:r>
                </a:p>
              </p:txBody>
            </p:sp>
            <p:sp>
              <p:nvSpPr>
                <p:cNvPr id="15" name="Rectangle: Rounded Corners 14">
                  <a:extLst>
                    <a:ext uri="{FF2B5EF4-FFF2-40B4-BE49-F238E27FC236}">
                      <a16:creationId xmlns:a16="http://schemas.microsoft.com/office/drawing/2014/main" id="{2F9A37B8-33BA-EA42-407E-4EDE4A05C68B}"/>
                    </a:ext>
                  </a:extLst>
                </p:cNvPr>
                <p:cNvSpPr/>
                <p:nvPr/>
              </p:nvSpPr>
              <p:spPr>
                <a:xfrm>
                  <a:off x="8969564" y="3296871"/>
                  <a:ext cx="1770077" cy="62917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SONY Poland</a:t>
                  </a:r>
                </a:p>
              </p:txBody>
            </p:sp>
          </p:grpSp>
          <p:grpSp>
            <p:nvGrpSpPr>
              <p:cNvPr id="32" name="Group 31">
                <a:extLst>
                  <a:ext uri="{FF2B5EF4-FFF2-40B4-BE49-F238E27FC236}">
                    <a16:creationId xmlns:a16="http://schemas.microsoft.com/office/drawing/2014/main" id="{FC7F37C5-0D47-656A-A9C9-5CFD57F7DADF}"/>
                  </a:ext>
                </a:extLst>
              </p:cNvPr>
              <p:cNvGrpSpPr/>
              <p:nvPr/>
            </p:nvGrpSpPr>
            <p:grpSpPr>
              <a:xfrm>
                <a:off x="1031844" y="4173126"/>
                <a:ext cx="9789954" cy="629177"/>
                <a:chOff x="1065400" y="3296871"/>
                <a:chExt cx="9789954" cy="629177"/>
              </a:xfrm>
            </p:grpSpPr>
            <p:sp>
              <p:nvSpPr>
                <p:cNvPr id="33" name="Rectangle: Rounded Corners 32">
                  <a:extLst>
                    <a:ext uri="{FF2B5EF4-FFF2-40B4-BE49-F238E27FC236}">
                      <a16:creationId xmlns:a16="http://schemas.microsoft.com/office/drawing/2014/main" id="{5D5DA074-9BBF-343F-F64E-CCD1F816EBE2}"/>
                    </a:ext>
                  </a:extLst>
                </p:cNvPr>
                <p:cNvSpPr/>
                <p:nvPr/>
              </p:nvSpPr>
              <p:spPr>
                <a:xfrm>
                  <a:off x="1065400" y="3296873"/>
                  <a:ext cx="1770077" cy="62917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SONY Nordic</a:t>
                  </a:r>
                </a:p>
              </p:txBody>
            </p:sp>
            <p:sp>
              <p:nvSpPr>
                <p:cNvPr id="34" name="Rectangle: Rounded Corners 33">
                  <a:extLst>
                    <a:ext uri="{FF2B5EF4-FFF2-40B4-BE49-F238E27FC236}">
                      <a16:creationId xmlns:a16="http://schemas.microsoft.com/office/drawing/2014/main" id="{D707E1DC-D7AB-2199-85B0-90345D50C184}"/>
                    </a:ext>
                  </a:extLst>
                </p:cNvPr>
                <p:cNvSpPr/>
                <p:nvPr/>
              </p:nvSpPr>
              <p:spPr>
                <a:xfrm>
                  <a:off x="3041441" y="3296873"/>
                  <a:ext cx="1770077" cy="62917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SONY Italy</a:t>
                  </a:r>
                </a:p>
              </p:txBody>
            </p:sp>
            <p:sp>
              <p:nvSpPr>
                <p:cNvPr id="35" name="Rectangle: Rounded Corners 34">
                  <a:extLst>
                    <a:ext uri="{FF2B5EF4-FFF2-40B4-BE49-F238E27FC236}">
                      <a16:creationId xmlns:a16="http://schemas.microsoft.com/office/drawing/2014/main" id="{EAF81208-760A-F7F5-1441-89C1FA7BF8F8}"/>
                    </a:ext>
                  </a:extLst>
                </p:cNvPr>
                <p:cNvSpPr/>
                <p:nvPr/>
              </p:nvSpPr>
              <p:spPr>
                <a:xfrm>
                  <a:off x="5017482" y="3296872"/>
                  <a:ext cx="1770077" cy="62917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SONY Russia</a:t>
                  </a:r>
                </a:p>
              </p:txBody>
            </p:sp>
            <p:sp>
              <p:nvSpPr>
                <p:cNvPr id="36" name="Rectangle: Rounded Corners 35">
                  <a:extLst>
                    <a:ext uri="{FF2B5EF4-FFF2-40B4-BE49-F238E27FC236}">
                      <a16:creationId xmlns:a16="http://schemas.microsoft.com/office/drawing/2014/main" id="{7995EAF8-B5B5-25FF-F9DF-E98BF9F112BE}"/>
                    </a:ext>
                  </a:extLst>
                </p:cNvPr>
                <p:cNvSpPr/>
                <p:nvPr/>
              </p:nvSpPr>
              <p:spPr>
                <a:xfrm>
                  <a:off x="6993523" y="3296871"/>
                  <a:ext cx="1770077" cy="62917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SONY Spain</a:t>
                  </a:r>
                </a:p>
              </p:txBody>
            </p:sp>
            <p:sp>
              <p:nvSpPr>
                <p:cNvPr id="37" name="Rectangle: Rounded Corners 36">
                  <a:extLst>
                    <a:ext uri="{FF2B5EF4-FFF2-40B4-BE49-F238E27FC236}">
                      <a16:creationId xmlns:a16="http://schemas.microsoft.com/office/drawing/2014/main" id="{85DD45A6-7349-90B7-E3EA-B7E1C8B2874E}"/>
                    </a:ext>
                  </a:extLst>
                </p:cNvPr>
                <p:cNvSpPr/>
                <p:nvPr/>
              </p:nvSpPr>
              <p:spPr>
                <a:xfrm>
                  <a:off x="8969564" y="3296871"/>
                  <a:ext cx="1885790" cy="62917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SONY Portugal</a:t>
                  </a:r>
                </a:p>
              </p:txBody>
            </p:sp>
          </p:grpSp>
        </p:grpSp>
        <p:sp>
          <p:nvSpPr>
            <p:cNvPr id="42" name="Content Placeholder 17">
              <a:extLst>
                <a:ext uri="{FF2B5EF4-FFF2-40B4-BE49-F238E27FC236}">
                  <a16:creationId xmlns:a16="http://schemas.microsoft.com/office/drawing/2014/main" id="{5E7D1C12-8EE3-1009-ADC1-A672846AC8A8}"/>
                </a:ext>
              </a:extLst>
            </p:cNvPr>
            <p:cNvSpPr txBox="1">
              <a:spLocks/>
            </p:cNvSpPr>
            <p:nvPr/>
          </p:nvSpPr>
          <p:spPr>
            <a:xfrm>
              <a:off x="1234232" y="2953758"/>
              <a:ext cx="2180087" cy="468948"/>
            </a:xfrm>
            <a:prstGeom prst="rect">
              <a:avLst/>
            </a:prstGeom>
          </p:spPr>
          <p:txBody>
            <a:bodyPr vert="horz" lIns="91440" tIns="45720" rIns="91440" bIns="45720" rtlCol="0">
              <a:normAutofit/>
            </a:bodyPr>
            <a:lstStyle>
              <a:lvl1pPr marL="0" indent="0" algn="l" defTabSz="914400" rtl="0" eaLnBrk="1" latinLnBrk="0" hangingPunct="1">
                <a:lnSpc>
                  <a:spcPct val="150000"/>
                </a:lnSpc>
                <a:spcBef>
                  <a:spcPts val="1500"/>
                </a:spcBef>
                <a:buClr>
                  <a:schemeClr val="accent2"/>
                </a:buClr>
                <a:buFontTx/>
                <a:buNone/>
                <a:defRPr sz="1500" b="1" kern="1200" spc="150" baseline="0">
                  <a:solidFill>
                    <a:schemeClr val="tx1"/>
                  </a:solidFill>
                  <a:latin typeface="+mn-lt"/>
                  <a:ea typeface="+mn-ea"/>
                  <a:cs typeface="+mn-cs"/>
                </a:defRPr>
              </a:lvl1pPr>
              <a:lvl2pPr marL="0" indent="0" algn="l" defTabSz="914400" rtl="0" eaLnBrk="1" latinLnBrk="0" hangingPunct="1">
                <a:lnSpc>
                  <a:spcPct val="150000"/>
                </a:lnSpc>
                <a:spcBef>
                  <a:spcPts val="500"/>
                </a:spcBef>
                <a:buClr>
                  <a:schemeClr val="accent2"/>
                </a:buClr>
                <a:buFontTx/>
                <a:buNone/>
                <a:defRPr sz="1500" kern="1200" spc="150" baseline="0">
                  <a:solidFill>
                    <a:schemeClr val="tx1"/>
                  </a:solidFill>
                  <a:latin typeface="+mn-lt"/>
                  <a:ea typeface="+mn-ea"/>
                  <a:cs typeface="+mn-cs"/>
                </a:defRPr>
              </a:lvl2pPr>
              <a:lvl3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3pPr>
              <a:lvl4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4pPr>
              <a:lvl5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dirty="0"/>
                <a:t>Example:</a:t>
              </a:r>
            </a:p>
          </p:txBody>
        </p:sp>
      </p:grpSp>
      <p:sp>
        <p:nvSpPr>
          <p:cNvPr id="44" name="Content Placeholder 17">
            <a:extLst>
              <a:ext uri="{FF2B5EF4-FFF2-40B4-BE49-F238E27FC236}">
                <a16:creationId xmlns:a16="http://schemas.microsoft.com/office/drawing/2014/main" id="{7274D37D-5F93-B0F0-2E0E-A3E711BDD4F3}"/>
              </a:ext>
            </a:extLst>
          </p:cNvPr>
          <p:cNvSpPr txBox="1">
            <a:spLocks/>
          </p:cNvSpPr>
          <p:nvPr/>
        </p:nvSpPr>
        <p:spPr>
          <a:xfrm>
            <a:off x="3661012" y="5283168"/>
            <a:ext cx="5069032" cy="468948"/>
          </a:xfrm>
          <a:prstGeom prst="rect">
            <a:avLst/>
          </a:prstGeom>
        </p:spPr>
        <p:txBody>
          <a:bodyPr vert="horz" lIns="91440" tIns="45720" rIns="91440" bIns="45720" rtlCol="0">
            <a:noAutofit/>
          </a:bodyPr>
          <a:lstStyle>
            <a:lvl1pPr marL="0" indent="0" algn="l" defTabSz="914400" rtl="0" eaLnBrk="1" latinLnBrk="0" hangingPunct="1">
              <a:lnSpc>
                <a:spcPct val="150000"/>
              </a:lnSpc>
              <a:spcBef>
                <a:spcPts val="1500"/>
              </a:spcBef>
              <a:buClr>
                <a:schemeClr val="accent2"/>
              </a:buClr>
              <a:buFontTx/>
              <a:buNone/>
              <a:defRPr sz="1500" b="1" kern="1200" spc="150" baseline="0">
                <a:solidFill>
                  <a:schemeClr val="tx1"/>
                </a:solidFill>
                <a:latin typeface="+mn-lt"/>
                <a:ea typeface="+mn-ea"/>
                <a:cs typeface="+mn-cs"/>
              </a:defRPr>
            </a:lvl1pPr>
            <a:lvl2pPr marL="0" indent="0" algn="l" defTabSz="914400" rtl="0" eaLnBrk="1" latinLnBrk="0" hangingPunct="1">
              <a:lnSpc>
                <a:spcPct val="150000"/>
              </a:lnSpc>
              <a:spcBef>
                <a:spcPts val="500"/>
              </a:spcBef>
              <a:buClr>
                <a:schemeClr val="accent2"/>
              </a:buClr>
              <a:buFontTx/>
              <a:buNone/>
              <a:defRPr sz="1500" kern="1200" spc="150" baseline="0">
                <a:solidFill>
                  <a:schemeClr val="tx1"/>
                </a:solidFill>
                <a:latin typeface="+mn-lt"/>
                <a:ea typeface="+mn-ea"/>
                <a:cs typeface="+mn-cs"/>
              </a:defRPr>
            </a:lvl2pPr>
            <a:lvl3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3pPr>
            <a:lvl4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4pPr>
            <a:lvl5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dirty="0"/>
              <a:t>All Financial Data Reported as One</a:t>
            </a:r>
          </a:p>
        </p:txBody>
      </p:sp>
      <p:pic>
        <p:nvPicPr>
          <p:cNvPr id="3" name="Picture 2">
            <a:extLst>
              <a:ext uri="{FF2B5EF4-FFF2-40B4-BE49-F238E27FC236}">
                <a16:creationId xmlns:a16="http://schemas.microsoft.com/office/drawing/2014/main" id="{341B24D3-8A7E-481E-AE69-DA8523D0E3A2}"/>
              </a:ext>
            </a:extLst>
          </p:cNvPr>
          <p:cNvPicPr>
            <a:picLocks noChangeAspect="1"/>
          </p:cNvPicPr>
          <p:nvPr/>
        </p:nvPicPr>
        <p:blipFill>
          <a:blip r:embed="rId3"/>
          <a:stretch>
            <a:fillRect/>
          </a:stretch>
        </p:blipFill>
        <p:spPr>
          <a:xfrm>
            <a:off x="3711208" y="1396948"/>
            <a:ext cx="4875844" cy="5007861"/>
          </a:xfrm>
          <a:prstGeom prst="rect">
            <a:avLst/>
          </a:prstGeom>
        </p:spPr>
      </p:pic>
    </p:spTree>
    <p:extLst>
      <p:ext uri="{BB962C8B-B14F-4D97-AF65-F5344CB8AC3E}">
        <p14:creationId xmlns:p14="http://schemas.microsoft.com/office/powerpoint/2010/main" val="1755857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0"/>
                                        </p:tgtEl>
                                        <p:attrNameLst>
                                          <p:attrName>style.visibility</p:attrName>
                                        </p:attrNameLst>
                                      </p:cBhvr>
                                      <p:to>
                                        <p:strVal val="visible"/>
                                      </p:to>
                                    </p:set>
                                    <p:animEffect transition="in" filter="fade">
                                      <p:cBhvr>
                                        <p:cTn id="7" dur="500"/>
                                        <p:tgtEl>
                                          <p:spTgt spid="4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43"/>
                                        </p:tgtEl>
                                        <p:attrNameLst>
                                          <p:attrName>style.visibility</p:attrName>
                                        </p:attrNameLst>
                                      </p:cBhvr>
                                      <p:to>
                                        <p:strVal val="visible"/>
                                      </p:to>
                                    </p:set>
                                    <p:animEffect transition="in" filter="fade">
                                      <p:cBhvr>
                                        <p:cTn id="15" dur="500"/>
                                        <p:tgtEl>
                                          <p:spTgt spid="43"/>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gtEl>
                                        <p:attrNameLst>
                                          <p:attrName>style.visibility</p:attrName>
                                        </p:attrNameLst>
                                      </p:cBhvr>
                                      <p:to>
                                        <p:strVal val="visible"/>
                                      </p:to>
                                    </p:set>
                                    <p:animEffect transition="in" filter="fade">
                                      <p:cBhvr>
                                        <p:cTn id="20" dur="500"/>
                                        <p:tgtEl>
                                          <p:spTgt spid="3"/>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44"/>
                                        </p:tgtEl>
                                        <p:attrNameLst>
                                          <p:attrName>style.visibility</p:attrName>
                                        </p:attrNameLst>
                                      </p:cBhvr>
                                      <p:to>
                                        <p:strVal val="visible"/>
                                      </p:to>
                                    </p:set>
                                    <p:animEffect transition="in" filter="fade">
                                      <p:cBhvr>
                                        <p:cTn id="25" dur="500"/>
                                        <p:tgtEl>
                                          <p:spTgt spid="44"/>
                                        </p:tgtEl>
                                      </p:cBhvr>
                                    </p:animEffect>
                                  </p:childTnLst>
                                </p:cTn>
                              </p:par>
                              <p:par>
                                <p:cTn id="26" presetID="10" presetClass="exit" presetSubtype="0" fill="hold" nodeType="withEffect">
                                  <p:stCondLst>
                                    <p:cond delay="0"/>
                                  </p:stCondLst>
                                  <p:childTnLst>
                                    <p:animEffect transition="out" filter="fade">
                                      <p:cBhvr>
                                        <p:cTn id="27" dur="500"/>
                                        <p:tgtEl>
                                          <p:spTgt spid="3"/>
                                        </p:tgtEl>
                                      </p:cBhvr>
                                    </p:animEffect>
                                    <p:set>
                                      <p:cBhvr>
                                        <p:cTn id="28" dur="1" fill="hold">
                                          <p:stCondLst>
                                            <p:cond delay="499"/>
                                          </p:stCondLst>
                                        </p:cTn>
                                        <p:tgtEl>
                                          <p:spTgt spid="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4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a:extLst>
              <a:ext uri="{FF2B5EF4-FFF2-40B4-BE49-F238E27FC236}">
                <a16:creationId xmlns:a16="http://schemas.microsoft.com/office/drawing/2014/main" id="{C76C4BB5-0EB6-4B98-B1D7-2E19EA166EF2}"/>
              </a:ext>
            </a:extLst>
          </p:cNvPr>
          <p:cNvSpPr>
            <a:spLocks noGrp="1"/>
          </p:cNvSpPr>
          <p:nvPr>
            <p:ph type="title"/>
          </p:nvPr>
        </p:nvSpPr>
        <p:spPr>
          <a:xfrm>
            <a:off x="639413" y="476086"/>
            <a:ext cx="10904435" cy="689608"/>
          </a:xfrm>
        </p:spPr>
        <p:txBody>
          <a:bodyPr rtlCol="0" anchor="ctr">
            <a:normAutofit/>
          </a:bodyPr>
          <a:lstStyle/>
          <a:p>
            <a:pPr rtl="0"/>
            <a:r>
              <a:rPr lang="en-GB" sz="3200" dirty="0">
                <a:latin typeface="Calibri" panose="020F0502020204030204" pitchFamily="34" charset="0"/>
                <a:ea typeface="Calibri" panose="020F0502020204030204" pitchFamily="34" charset="0"/>
                <a:cs typeface="Calibri" panose="020F0502020204030204" pitchFamily="34" charset="0"/>
              </a:rPr>
              <a:t>Introduction</a:t>
            </a:r>
          </a:p>
        </p:txBody>
      </p:sp>
      <p:sp>
        <p:nvSpPr>
          <p:cNvPr id="7" name="Footer Placeholder 6">
            <a:extLst>
              <a:ext uri="{FF2B5EF4-FFF2-40B4-BE49-F238E27FC236}">
                <a16:creationId xmlns:a16="http://schemas.microsoft.com/office/drawing/2014/main" id="{F7CA00DF-9757-4075-AC5C-3247AD04DE72}"/>
              </a:ext>
            </a:extLst>
          </p:cNvPr>
          <p:cNvSpPr>
            <a:spLocks noGrp="1"/>
          </p:cNvSpPr>
          <p:nvPr>
            <p:ph type="ftr" sz="quarter" idx="11"/>
          </p:nvPr>
        </p:nvSpPr>
        <p:spPr>
          <a:xfrm>
            <a:off x="639413" y="6356350"/>
            <a:ext cx="6291108" cy="365125"/>
          </a:xfrm>
        </p:spPr>
        <p:txBody>
          <a:bodyPr rtlCol="0" anchor="ctr">
            <a:normAutofit/>
          </a:bodyPr>
          <a:lstStyle/>
          <a:p>
            <a:pPr rtl="0">
              <a:spcAft>
                <a:spcPts val="600"/>
              </a:spcAft>
            </a:pPr>
            <a:r>
              <a:rPr lang="en-GB" noProof="0" dirty="0"/>
              <a:t>Finance Management</a:t>
            </a:r>
          </a:p>
        </p:txBody>
      </p:sp>
      <p:sp>
        <p:nvSpPr>
          <p:cNvPr id="8" name="Date Placeholder 7">
            <a:extLst>
              <a:ext uri="{FF2B5EF4-FFF2-40B4-BE49-F238E27FC236}">
                <a16:creationId xmlns:a16="http://schemas.microsoft.com/office/drawing/2014/main" id="{CFFF545E-D338-42DA-BE98-EA76D3A29B0D}"/>
              </a:ext>
            </a:extLst>
          </p:cNvPr>
          <p:cNvSpPr>
            <a:spLocks noGrp="1"/>
          </p:cNvSpPr>
          <p:nvPr>
            <p:ph type="dt" sz="half" idx="10"/>
          </p:nvPr>
        </p:nvSpPr>
        <p:spPr>
          <a:xfrm>
            <a:off x="7295738" y="6356350"/>
            <a:ext cx="3033829" cy="365125"/>
          </a:xfrm>
        </p:spPr>
        <p:txBody>
          <a:bodyPr rtlCol="0" anchor="ctr">
            <a:normAutofit/>
          </a:bodyPr>
          <a:lstStyle/>
          <a:p>
            <a:pPr lvl="0" rtl="0">
              <a:spcAft>
                <a:spcPts val="600"/>
              </a:spcAft>
            </a:pPr>
            <a:r>
              <a:rPr lang="en-GB">
                <a:solidFill>
                  <a:srgbClr val="232323">
                    <a:lumMod val="90000"/>
                    <a:lumOff val="10000"/>
                  </a:srgbClr>
                </a:solidFill>
              </a:rPr>
              <a:t>2025</a:t>
            </a:r>
          </a:p>
        </p:txBody>
      </p:sp>
      <p:sp>
        <p:nvSpPr>
          <p:cNvPr id="9" name="Slide Number Placeholder 8">
            <a:extLst>
              <a:ext uri="{FF2B5EF4-FFF2-40B4-BE49-F238E27FC236}">
                <a16:creationId xmlns:a16="http://schemas.microsoft.com/office/drawing/2014/main" id="{FE95A6B2-5B5B-4D30-8E2E-0DA6CA78D816}"/>
              </a:ext>
            </a:extLst>
          </p:cNvPr>
          <p:cNvSpPr>
            <a:spLocks noGrp="1"/>
          </p:cNvSpPr>
          <p:nvPr>
            <p:ph type="sldNum" sz="quarter" idx="12"/>
          </p:nvPr>
        </p:nvSpPr>
        <p:spPr>
          <a:xfrm>
            <a:off x="10707939" y="6356350"/>
            <a:ext cx="844649" cy="365125"/>
          </a:xfrm>
        </p:spPr>
        <p:txBody>
          <a:bodyPr rtlCol="0" anchor="ctr">
            <a:normAutofit/>
          </a:bodyPr>
          <a:lstStyle/>
          <a:p>
            <a:pPr lvl="0" rtl="0">
              <a:spcAft>
                <a:spcPts val="600"/>
              </a:spcAft>
            </a:pPr>
            <a:fld id="{E20EFF4B-E35B-4DE6-97A9-05E54E649A15}" type="slidenum">
              <a:rPr lang="en-GB" smtClean="0">
                <a:solidFill>
                  <a:srgbClr val="232323">
                    <a:lumMod val="90000"/>
                    <a:lumOff val="10000"/>
                  </a:srgbClr>
                </a:solidFill>
              </a:rPr>
              <a:pPr lvl="0" rtl="0">
                <a:spcAft>
                  <a:spcPts val="600"/>
                </a:spcAft>
              </a:pPr>
              <a:t>6</a:t>
            </a:fld>
            <a:endParaRPr lang="en-GB">
              <a:solidFill>
                <a:srgbClr val="232323">
                  <a:lumMod val="90000"/>
                  <a:lumOff val="10000"/>
                </a:srgbClr>
              </a:solidFill>
            </a:endParaRPr>
          </a:p>
        </p:txBody>
      </p:sp>
      <p:sp>
        <p:nvSpPr>
          <p:cNvPr id="18" name="Content Placeholder 17">
            <a:extLst>
              <a:ext uri="{FF2B5EF4-FFF2-40B4-BE49-F238E27FC236}">
                <a16:creationId xmlns:a16="http://schemas.microsoft.com/office/drawing/2014/main" id="{2DEB60A9-E83F-4E10-810D-81BD3D66CD17}"/>
              </a:ext>
            </a:extLst>
          </p:cNvPr>
          <p:cNvSpPr>
            <a:spLocks noGrp="1"/>
          </p:cNvSpPr>
          <p:nvPr>
            <p:ph sz="quarter" idx="13"/>
          </p:nvPr>
        </p:nvSpPr>
        <p:spPr>
          <a:xfrm>
            <a:off x="807193" y="1509257"/>
            <a:ext cx="4422032" cy="634423"/>
          </a:xfrm>
        </p:spPr>
        <p:txBody>
          <a:bodyPr rtlCol="0">
            <a:normAutofit/>
          </a:bodyPr>
          <a:lstStyle/>
          <a:p>
            <a:pPr rtl="0"/>
            <a:r>
              <a:rPr lang="en-GB" sz="2400" dirty="0">
                <a:latin typeface="Calibri" panose="020F0502020204030204" pitchFamily="34" charset="0"/>
                <a:ea typeface="Calibri" panose="020F0502020204030204" pitchFamily="34" charset="0"/>
                <a:cs typeface="Calibri" panose="020F0502020204030204" pitchFamily="34" charset="0"/>
              </a:rPr>
              <a:t>SONY Europe Financial Data</a:t>
            </a:r>
          </a:p>
        </p:txBody>
      </p:sp>
      <p:cxnSp>
        <p:nvCxnSpPr>
          <p:cNvPr id="5" name="Straight Connector 4">
            <a:extLst>
              <a:ext uri="{FF2B5EF4-FFF2-40B4-BE49-F238E27FC236}">
                <a16:creationId xmlns:a16="http://schemas.microsoft.com/office/drawing/2014/main" id="{0DCCCD65-8EA3-154C-2AD6-BDC79929A306}"/>
              </a:ext>
            </a:extLst>
          </p:cNvPr>
          <p:cNvCxnSpPr/>
          <p:nvPr/>
        </p:nvCxnSpPr>
        <p:spPr>
          <a:xfrm>
            <a:off x="6074852" y="1601537"/>
            <a:ext cx="0" cy="4237201"/>
          </a:xfrm>
          <a:prstGeom prst="line">
            <a:avLst/>
          </a:prstGeom>
          <a:ln w="9525" cap="flat" cmpd="sng" algn="ctr">
            <a:solidFill>
              <a:schemeClr val="accent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10" name="Content Placeholder 17">
            <a:extLst>
              <a:ext uri="{FF2B5EF4-FFF2-40B4-BE49-F238E27FC236}">
                <a16:creationId xmlns:a16="http://schemas.microsoft.com/office/drawing/2014/main" id="{137D52B0-778C-F9F6-4784-58D322AA615B}"/>
              </a:ext>
            </a:extLst>
          </p:cNvPr>
          <p:cNvSpPr txBox="1">
            <a:spLocks/>
          </p:cNvSpPr>
          <p:nvPr/>
        </p:nvSpPr>
        <p:spPr>
          <a:xfrm>
            <a:off x="6091630" y="1509258"/>
            <a:ext cx="4161121" cy="468948"/>
          </a:xfrm>
          <a:prstGeom prst="rect">
            <a:avLst/>
          </a:prstGeom>
        </p:spPr>
        <p:txBody>
          <a:bodyPr vert="horz" lIns="91440" tIns="45720" rIns="91440" bIns="45720" rtlCol="0">
            <a:normAutofit/>
          </a:bodyPr>
          <a:lstStyle>
            <a:lvl1pPr marL="0" indent="0" algn="l" defTabSz="914400" rtl="0" eaLnBrk="1" latinLnBrk="0" hangingPunct="1">
              <a:lnSpc>
                <a:spcPct val="150000"/>
              </a:lnSpc>
              <a:spcBef>
                <a:spcPts val="1500"/>
              </a:spcBef>
              <a:buClr>
                <a:schemeClr val="accent2"/>
              </a:buClr>
              <a:buFontTx/>
              <a:buNone/>
              <a:defRPr sz="1500" b="1" kern="1200" spc="150" baseline="0">
                <a:solidFill>
                  <a:schemeClr val="tx1"/>
                </a:solidFill>
                <a:latin typeface="+mn-lt"/>
                <a:ea typeface="+mn-ea"/>
                <a:cs typeface="+mn-cs"/>
              </a:defRPr>
            </a:lvl1pPr>
            <a:lvl2pPr marL="0" indent="0" algn="l" defTabSz="914400" rtl="0" eaLnBrk="1" latinLnBrk="0" hangingPunct="1">
              <a:lnSpc>
                <a:spcPct val="150000"/>
              </a:lnSpc>
              <a:spcBef>
                <a:spcPts val="500"/>
              </a:spcBef>
              <a:buClr>
                <a:schemeClr val="accent2"/>
              </a:buClr>
              <a:buFontTx/>
              <a:buNone/>
              <a:defRPr sz="1500" kern="1200" spc="150" baseline="0">
                <a:solidFill>
                  <a:schemeClr val="tx1"/>
                </a:solidFill>
                <a:latin typeface="+mn-lt"/>
                <a:ea typeface="+mn-ea"/>
                <a:cs typeface="+mn-cs"/>
              </a:defRPr>
            </a:lvl2pPr>
            <a:lvl3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3pPr>
            <a:lvl4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4pPr>
            <a:lvl5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1800" dirty="0"/>
          </a:p>
        </p:txBody>
      </p:sp>
      <p:grpSp>
        <p:nvGrpSpPr>
          <p:cNvPr id="31" name="Group 30">
            <a:extLst>
              <a:ext uri="{FF2B5EF4-FFF2-40B4-BE49-F238E27FC236}">
                <a16:creationId xmlns:a16="http://schemas.microsoft.com/office/drawing/2014/main" id="{76C3BE5A-3AC5-260B-803D-F05289F78FAA}"/>
              </a:ext>
            </a:extLst>
          </p:cNvPr>
          <p:cNvGrpSpPr/>
          <p:nvPr/>
        </p:nvGrpSpPr>
        <p:grpSpPr>
          <a:xfrm>
            <a:off x="283893" y="2707096"/>
            <a:ext cx="5431891" cy="924352"/>
            <a:chOff x="283893" y="2707096"/>
            <a:chExt cx="5431891" cy="924352"/>
          </a:xfrm>
        </p:grpSpPr>
        <p:sp>
          <p:nvSpPr>
            <p:cNvPr id="2" name="Content Placeholder 17">
              <a:extLst>
                <a:ext uri="{FF2B5EF4-FFF2-40B4-BE49-F238E27FC236}">
                  <a16:creationId xmlns:a16="http://schemas.microsoft.com/office/drawing/2014/main" id="{FFB14C8D-B8E3-736E-8BE6-30FB5520A84B}"/>
                </a:ext>
              </a:extLst>
            </p:cNvPr>
            <p:cNvSpPr txBox="1">
              <a:spLocks/>
            </p:cNvSpPr>
            <p:nvPr/>
          </p:nvSpPr>
          <p:spPr>
            <a:xfrm>
              <a:off x="1636703" y="2707096"/>
              <a:ext cx="4079081" cy="924352"/>
            </a:xfrm>
            <a:prstGeom prst="rect">
              <a:avLst/>
            </a:prstGeom>
          </p:spPr>
          <p:txBody>
            <a:bodyPr vert="horz" lIns="91440" tIns="45720" rIns="91440" bIns="45720" rtlCol="0">
              <a:normAutofit lnSpcReduction="10000"/>
            </a:bodyPr>
            <a:lstStyle>
              <a:lvl1pPr marL="0" indent="0" algn="l" defTabSz="914400" rtl="0" eaLnBrk="1" latinLnBrk="0" hangingPunct="1">
                <a:lnSpc>
                  <a:spcPct val="150000"/>
                </a:lnSpc>
                <a:spcBef>
                  <a:spcPts val="1500"/>
                </a:spcBef>
                <a:buClr>
                  <a:schemeClr val="accent2"/>
                </a:buClr>
                <a:buFontTx/>
                <a:buNone/>
                <a:defRPr sz="1500" b="1" kern="1200" spc="150" baseline="0">
                  <a:solidFill>
                    <a:schemeClr val="tx1"/>
                  </a:solidFill>
                  <a:latin typeface="+mn-lt"/>
                  <a:ea typeface="+mn-ea"/>
                  <a:cs typeface="+mn-cs"/>
                </a:defRPr>
              </a:lvl1pPr>
              <a:lvl2pPr marL="0" indent="0" algn="l" defTabSz="914400" rtl="0" eaLnBrk="1" latinLnBrk="0" hangingPunct="1">
                <a:lnSpc>
                  <a:spcPct val="150000"/>
                </a:lnSpc>
                <a:spcBef>
                  <a:spcPts val="500"/>
                </a:spcBef>
                <a:buClr>
                  <a:schemeClr val="accent2"/>
                </a:buClr>
                <a:buFontTx/>
                <a:buNone/>
                <a:defRPr sz="1500" kern="1200" spc="150" baseline="0">
                  <a:solidFill>
                    <a:schemeClr val="tx1"/>
                  </a:solidFill>
                  <a:latin typeface="+mn-lt"/>
                  <a:ea typeface="+mn-ea"/>
                  <a:cs typeface="+mn-cs"/>
                </a:defRPr>
              </a:lvl2pPr>
              <a:lvl3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3pPr>
              <a:lvl4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4pPr>
              <a:lvl5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a:latin typeface="Calibri" panose="020F0502020204030204" pitchFamily="34" charset="0"/>
                  <a:ea typeface="Calibri" panose="020F0502020204030204" pitchFamily="34" charset="0"/>
                  <a:cs typeface="Calibri" panose="020F0502020204030204" pitchFamily="34" charset="0"/>
                </a:rPr>
                <a:t>Calculating Key Financial Metrics for SONY Europe</a:t>
              </a:r>
            </a:p>
          </p:txBody>
        </p:sp>
        <p:pic>
          <p:nvPicPr>
            <p:cNvPr id="20" name="Graphic 19" descr="Calculator outline">
              <a:extLst>
                <a:ext uri="{FF2B5EF4-FFF2-40B4-BE49-F238E27FC236}">
                  <a16:creationId xmlns:a16="http://schemas.microsoft.com/office/drawing/2014/main" id="{E0CB85E1-9AFB-CE94-A335-BA7780D4DDD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3893" y="2711266"/>
              <a:ext cx="914400" cy="914400"/>
            </a:xfrm>
            <a:prstGeom prst="rect">
              <a:avLst/>
            </a:prstGeom>
          </p:spPr>
        </p:pic>
      </p:grpSp>
      <p:grpSp>
        <p:nvGrpSpPr>
          <p:cNvPr id="39" name="Group 38">
            <a:extLst>
              <a:ext uri="{FF2B5EF4-FFF2-40B4-BE49-F238E27FC236}">
                <a16:creationId xmlns:a16="http://schemas.microsoft.com/office/drawing/2014/main" id="{DDA23DCB-435C-0D50-3602-47FE6ECE7FFD}"/>
              </a:ext>
            </a:extLst>
          </p:cNvPr>
          <p:cNvGrpSpPr/>
          <p:nvPr/>
        </p:nvGrpSpPr>
        <p:grpSpPr>
          <a:xfrm>
            <a:off x="283893" y="4193251"/>
            <a:ext cx="5833256" cy="914400"/>
            <a:chOff x="283893" y="4193251"/>
            <a:chExt cx="5833256" cy="914400"/>
          </a:xfrm>
        </p:grpSpPr>
        <p:sp>
          <p:nvSpPr>
            <p:cNvPr id="16" name="Content Placeholder 17">
              <a:extLst>
                <a:ext uri="{FF2B5EF4-FFF2-40B4-BE49-F238E27FC236}">
                  <a16:creationId xmlns:a16="http://schemas.microsoft.com/office/drawing/2014/main" id="{3353FBA7-3AF1-72D4-1476-CAAA243603BB}"/>
                </a:ext>
              </a:extLst>
            </p:cNvPr>
            <p:cNvSpPr txBox="1">
              <a:spLocks/>
            </p:cNvSpPr>
            <p:nvPr/>
          </p:nvSpPr>
          <p:spPr>
            <a:xfrm>
              <a:off x="1695118" y="4352046"/>
              <a:ext cx="4422031" cy="596809"/>
            </a:xfrm>
            <a:prstGeom prst="rect">
              <a:avLst/>
            </a:prstGeom>
          </p:spPr>
          <p:txBody>
            <a:bodyPr vert="horz" lIns="91440" tIns="45720" rIns="91440" bIns="45720" rtlCol="0">
              <a:normAutofit/>
            </a:bodyPr>
            <a:lstStyle>
              <a:lvl1pPr marL="0" indent="0" algn="l" defTabSz="914400" rtl="0" eaLnBrk="1" latinLnBrk="0" hangingPunct="1">
                <a:lnSpc>
                  <a:spcPct val="150000"/>
                </a:lnSpc>
                <a:spcBef>
                  <a:spcPts val="1500"/>
                </a:spcBef>
                <a:buClr>
                  <a:schemeClr val="accent2"/>
                </a:buClr>
                <a:buFontTx/>
                <a:buNone/>
                <a:defRPr sz="1500" b="1" kern="1200" spc="150" baseline="0">
                  <a:solidFill>
                    <a:schemeClr val="tx1"/>
                  </a:solidFill>
                  <a:latin typeface="+mn-lt"/>
                  <a:ea typeface="+mn-ea"/>
                  <a:cs typeface="+mn-cs"/>
                </a:defRPr>
              </a:lvl1pPr>
              <a:lvl2pPr marL="0" indent="0" algn="l" defTabSz="914400" rtl="0" eaLnBrk="1" latinLnBrk="0" hangingPunct="1">
                <a:lnSpc>
                  <a:spcPct val="150000"/>
                </a:lnSpc>
                <a:spcBef>
                  <a:spcPts val="500"/>
                </a:spcBef>
                <a:buClr>
                  <a:schemeClr val="accent2"/>
                </a:buClr>
                <a:buFontTx/>
                <a:buNone/>
                <a:defRPr sz="1500" kern="1200" spc="150" baseline="0">
                  <a:solidFill>
                    <a:schemeClr val="tx1"/>
                  </a:solidFill>
                  <a:latin typeface="+mn-lt"/>
                  <a:ea typeface="+mn-ea"/>
                  <a:cs typeface="+mn-cs"/>
                </a:defRPr>
              </a:lvl2pPr>
              <a:lvl3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3pPr>
              <a:lvl4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4pPr>
              <a:lvl5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a:latin typeface="Calibri" panose="020F0502020204030204" pitchFamily="34" charset="0"/>
                  <a:ea typeface="Calibri" panose="020F0502020204030204" pitchFamily="34" charset="0"/>
                  <a:cs typeface="Calibri" panose="020F0502020204030204" pitchFamily="34" charset="0"/>
                </a:rPr>
                <a:t>Analysing Financial Ratios</a:t>
              </a:r>
            </a:p>
          </p:txBody>
        </p:sp>
        <p:pic>
          <p:nvPicPr>
            <p:cNvPr id="22" name="Graphic 21" descr="Magnifying glass outline">
              <a:extLst>
                <a:ext uri="{FF2B5EF4-FFF2-40B4-BE49-F238E27FC236}">
                  <a16:creationId xmlns:a16="http://schemas.microsoft.com/office/drawing/2014/main" id="{DB710866-EAB9-6788-C9F0-1B8456A322DE}"/>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83893" y="4193251"/>
              <a:ext cx="914400" cy="914400"/>
            </a:xfrm>
            <a:prstGeom prst="rect">
              <a:avLst/>
            </a:prstGeom>
          </p:spPr>
        </p:pic>
      </p:grpSp>
      <p:sp>
        <p:nvSpPr>
          <p:cNvPr id="6" name="TextBox 5">
            <a:extLst>
              <a:ext uri="{FF2B5EF4-FFF2-40B4-BE49-F238E27FC236}">
                <a16:creationId xmlns:a16="http://schemas.microsoft.com/office/drawing/2014/main" id="{27401520-70D1-2223-BA90-BF8D51882FBE}"/>
              </a:ext>
            </a:extLst>
          </p:cNvPr>
          <p:cNvSpPr txBox="1"/>
          <p:nvPr/>
        </p:nvSpPr>
        <p:spPr>
          <a:xfrm>
            <a:off x="6281600" y="1763056"/>
            <a:ext cx="5414569" cy="707886"/>
          </a:xfrm>
          <a:prstGeom prst="rect">
            <a:avLst/>
          </a:prstGeom>
          <a:noFill/>
        </p:spPr>
        <p:txBody>
          <a:bodyPr wrap="square">
            <a:spAutoFit/>
          </a:bodyPr>
          <a:lstStyle/>
          <a:p>
            <a:pPr algn="ctr"/>
            <a:r>
              <a:rPr lang="en-GB" sz="2000" b="0" i="0" dirty="0">
                <a:solidFill>
                  <a:srgbClr val="111111"/>
                </a:solidFill>
                <a:effectLst/>
                <a:latin typeface="Calibri" panose="020F0502020204030204" pitchFamily="34" charset="0"/>
                <a:ea typeface="Calibri" panose="020F0502020204030204" pitchFamily="34" charset="0"/>
                <a:cs typeface="Calibri" panose="020F0502020204030204" pitchFamily="34" charset="0"/>
              </a:rPr>
              <a:t>Financial statements provide information on a company's financial activities </a:t>
            </a:r>
            <a:r>
              <a:rPr lang="en-GB" sz="1600" b="0" i="0" dirty="0">
                <a:solidFill>
                  <a:srgbClr val="111111"/>
                </a:solidFill>
                <a:effectLst/>
                <a:latin typeface="Calibri" panose="020F0502020204030204" pitchFamily="34" charset="0"/>
                <a:ea typeface="Calibri" panose="020F0502020204030204" pitchFamily="34" charset="0"/>
                <a:cs typeface="Calibri" panose="020F0502020204030204" pitchFamily="34" charset="0"/>
              </a:rPr>
              <a:t>(Murphy, 2024)</a:t>
            </a:r>
            <a:endParaRPr lang="en-GB" sz="2000" dirty="0">
              <a:latin typeface="Calibri" panose="020F0502020204030204" pitchFamily="34" charset="0"/>
              <a:ea typeface="Calibri" panose="020F0502020204030204" pitchFamily="34" charset="0"/>
              <a:cs typeface="Calibri" panose="020F0502020204030204" pitchFamily="34" charset="0"/>
            </a:endParaRPr>
          </a:p>
        </p:txBody>
      </p:sp>
      <p:sp>
        <p:nvSpPr>
          <p:cNvPr id="12" name="TextBox 11">
            <a:extLst>
              <a:ext uri="{FF2B5EF4-FFF2-40B4-BE49-F238E27FC236}">
                <a16:creationId xmlns:a16="http://schemas.microsoft.com/office/drawing/2014/main" id="{9AF3EC44-F10B-67A1-3D76-3C4CCE266276}"/>
              </a:ext>
            </a:extLst>
          </p:cNvPr>
          <p:cNvSpPr txBox="1"/>
          <p:nvPr/>
        </p:nvSpPr>
        <p:spPr>
          <a:xfrm>
            <a:off x="6433922" y="2748379"/>
            <a:ext cx="5109926" cy="954107"/>
          </a:xfrm>
          <a:prstGeom prst="rect">
            <a:avLst/>
          </a:prstGeom>
          <a:noFill/>
        </p:spPr>
        <p:txBody>
          <a:bodyPr wrap="square" rtlCol="0">
            <a:spAutoFit/>
          </a:bodyPr>
          <a:lstStyle/>
          <a:p>
            <a:pPr algn="ctr"/>
            <a:r>
              <a:rPr lang="en-GB" sz="2000" dirty="0">
                <a:latin typeface="Calibri" panose="020F0502020204030204" pitchFamily="34" charset="0"/>
                <a:ea typeface="Calibri" panose="020F0502020204030204" pitchFamily="34" charset="0"/>
                <a:cs typeface="Calibri" panose="020F0502020204030204" pitchFamily="34" charset="0"/>
              </a:rPr>
              <a:t>Financial Ratio </a:t>
            </a:r>
            <a:r>
              <a:rPr lang="en-GB" sz="2000" b="0" i="0" dirty="0">
                <a:effectLst/>
                <a:latin typeface="Calibri" panose="020F0502020204030204" pitchFamily="34" charset="0"/>
                <a:ea typeface="Calibri" panose="020F0502020204030204" pitchFamily="34" charset="0"/>
                <a:cs typeface="Calibri" panose="020F0502020204030204" pitchFamily="34" charset="0"/>
              </a:rPr>
              <a:t>analysis is a </a:t>
            </a:r>
            <a:r>
              <a:rPr lang="en-GB" sz="2000" b="1" i="0" dirty="0">
                <a:effectLst/>
                <a:latin typeface="Calibri" panose="020F0502020204030204" pitchFamily="34" charset="0"/>
                <a:ea typeface="Calibri" panose="020F0502020204030204" pitchFamily="34" charset="0"/>
                <a:cs typeface="Calibri" panose="020F0502020204030204" pitchFamily="34" charset="0"/>
              </a:rPr>
              <a:t>more effective </a:t>
            </a:r>
            <a:r>
              <a:rPr lang="en-GB" sz="2000" b="0" i="0" dirty="0">
                <a:effectLst/>
                <a:latin typeface="Calibri" panose="020F0502020204030204" pitchFamily="34" charset="0"/>
                <a:ea typeface="Calibri" panose="020F0502020204030204" pitchFamily="34" charset="0"/>
                <a:cs typeface="Calibri" panose="020F0502020204030204" pitchFamily="34" charset="0"/>
              </a:rPr>
              <a:t>way to gain insight into to a company's finances </a:t>
            </a:r>
            <a:r>
              <a:rPr lang="en-GB" sz="1600" b="0" i="0" dirty="0">
                <a:effectLst/>
                <a:latin typeface="Calibri" panose="020F0502020204030204" pitchFamily="34" charset="0"/>
                <a:ea typeface="Calibri" panose="020F0502020204030204" pitchFamily="34" charset="0"/>
                <a:cs typeface="Calibri" panose="020F0502020204030204" pitchFamily="34" charset="0"/>
              </a:rPr>
              <a:t>(</a:t>
            </a:r>
            <a:r>
              <a:rPr lang="en-GB" sz="1600" dirty="0" err="1">
                <a:effectLst/>
                <a:latin typeface="Calibri" panose="020F0502020204030204" pitchFamily="34" charset="0"/>
                <a:ea typeface="Calibri" panose="020F0502020204030204" pitchFamily="34" charset="0"/>
                <a:cs typeface="Calibri" panose="020F0502020204030204" pitchFamily="34" charset="0"/>
              </a:rPr>
              <a:t>Sukmadewi</a:t>
            </a:r>
            <a:r>
              <a:rPr lang="en-GB" sz="1600" dirty="0">
                <a:effectLst/>
                <a:latin typeface="Calibri" panose="020F0502020204030204" pitchFamily="34" charset="0"/>
                <a:ea typeface="Calibri" panose="020F0502020204030204" pitchFamily="34" charset="0"/>
                <a:cs typeface="Calibri" panose="020F0502020204030204" pitchFamily="34" charset="0"/>
              </a:rPr>
              <a:t>, 2022)</a:t>
            </a:r>
            <a:endParaRPr lang="en-GB" sz="2000" dirty="0">
              <a:latin typeface="Calibri" panose="020F0502020204030204" pitchFamily="34" charset="0"/>
              <a:ea typeface="Calibri" panose="020F0502020204030204" pitchFamily="34" charset="0"/>
              <a:cs typeface="Calibri" panose="020F0502020204030204" pitchFamily="34" charset="0"/>
            </a:endParaRPr>
          </a:p>
        </p:txBody>
      </p:sp>
      <p:sp>
        <p:nvSpPr>
          <p:cNvPr id="13" name="Rectangle: Rounded Corners 12">
            <a:extLst>
              <a:ext uri="{FF2B5EF4-FFF2-40B4-BE49-F238E27FC236}">
                <a16:creationId xmlns:a16="http://schemas.microsoft.com/office/drawing/2014/main" id="{C1C76FFD-75EE-E2B5-6E96-FF7296D0CB96}"/>
              </a:ext>
            </a:extLst>
          </p:cNvPr>
          <p:cNvSpPr/>
          <p:nvPr/>
        </p:nvSpPr>
        <p:spPr>
          <a:xfrm>
            <a:off x="6612047" y="4020770"/>
            <a:ext cx="2211799" cy="59680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Liquidity Ratio</a:t>
            </a:r>
          </a:p>
        </p:txBody>
      </p:sp>
      <p:sp>
        <p:nvSpPr>
          <p:cNvPr id="14" name="Rectangle: Rounded Corners 13">
            <a:extLst>
              <a:ext uri="{FF2B5EF4-FFF2-40B4-BE49-F238E27FC236}">
                <a16:creationId xmlns:a16="http://schemas.microsoft.com/office/drawing/2014/main" id="{654023E3-3874-6BB3-7732-1754B50DA797}"/>
              </a:ext>
            </a:extLst>
          </p:cNvPr>
          <p:cNvSpPr/>
          <p:nvPr/>
        </p:nvSpPr>
        <p:spPr>
          <a:xfrm>
            <a:off x="9223664" y="4020769"/>
            <a:ext cx="2211805" cy="59680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Activity Ratio</a:t>
            </a:r>
          </a:p>
        </p:txBody>
      </p:sp>
      <p:sp>
        <p:nvSpPr>
          <p:cNvPr id="15" name="Rectangle: Rounded Corners 14">
            <a:extLst>
              <a:ext uri="{FF2B5EF4-FFF2-40B4-BE49-F238E27FC236}">
                <a16:creationId xmlns:a16="http://schemas.microsoft.com/office/drawing/2014/main" id="{999EF72B-3D47-CC85-A859-61403B967F06}"/>
              </a:ext>
            </a:extLst>
          </p:cNvPr>
          <p:cNvSpPr/>
          <p:nvPr/>
        </p:nvSpPr>
        <p:spPr>
          <a:xfrm>
            <a:off x="6612047" y="5079959"/>
            <a:ext cx="2211803" cy="59680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Solvency Ratio</a:t>
            </a:r>
          </a:p>
        </p:txBody>
      </p:sp>
      <p:sp>
        <p:nvSpPr>
          <p:cNvPr id="19" name="Rectangle: Rounded Corners 18">
            <a:extLst>
              <a:ext uri="{FF2B5EF4-FFF2-40B4-BE49-F238E27FC236}">
                <a16:creationId xmlns:a16="http://schemas.microsoft.com/office/drawing/2014/main" id="{0DD8F820-5BA7-4A06-6483-6DC21BB3324E}"/>
              </a:ext>
            </a:extLst>
          </p:cNvPr>
          <p:cNvSpPr/>
          <p:nvPr/>
        </p:nvSpPr>
        <p:spPr>
          <a:xfrm>
            <a:off x="9223664" y="5087661"/>
            <a:ext cx="2211806" cy="59680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Profitability Ratio</a:t>
            </a:r>
          </a:p>
        </p:txBody>
      </p:sp>
    </p:spTree>
    <p:extLst>
      <p:ext uri="{BB962C8B-B14F-4D97-AF65-F5344CB8AC3E}">
        <p14:creationId xmlns:p14="http://schemas.microsoft.com/office/powerpoint/2010/main" val="271690772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1"/>
                                        </p:tgtEl>
                                        <p:attrNameLst>
                                          <p:attrName>style.visibility</p:attrName>
                                        </p:attrNameLst>
                                      </p:cBhvr>
                                      <p:to>
                                        <p:strVal val="visible"/>
                                      </p:to>
                                    </p:set>
                                    <p:animEffect transition="in" filter="fade">
                                      <p:cBhvr>
                                        <p:cTn id="7" dur="500"/>
                                        <p:tgtEl>
                                          <p:spTgt spid="3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9"/>
                                        </p:tgtEl>
                                        <p:attrNameLst>
                                          <p:attrName>style.visibility</p:attrName>
                                        </p:attrNameLst>
                                      </p:cBhvr>
                                      <p:to>
                                        <p:strVal val="visible"/>
                                      </p:to>
                                    </p:set>
                                    <p:animEffect transition="in" filter="fade">
                                      <p:cBhvr>
                                        <p:cTn id="12" dur="500"/>
                                        <p:tgtEl>
                                          <p:spTgt spid="3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nodePh="1">
                                  <p:stCondLst>
                                    <p:cond delay="0"/>
                                  </p:stCondLst>
                                  <p:endCondLst>
                                    <p:cond evt="begin" delay="0">
                                      <p:tn val="15"/>
                                    </p:cond>
                                  </p:end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fade">
                                      <p:cBhvr>
                                        <p:cTn id="20" dur="500"/>
                                        <p:tgtEl>
                                          <p:spTgt spid="6"/>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animEffect transition="in" filter="fade">
                                      <p:cBhvr>
                                        <p:cTn id="25" dur="500"/>
                                        <p:tgtEl>
                                          <p:spTgt spid="12"/>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3"/>
                                        </p:tgtEl>
                                        <p:attrNameLst>
                                          <p:attrName>style.visibility</p:attrName>
                                        </p:attrNameLst>
                                      </p:cBhvr>
                                      <p:to>
                                        <p:strVal val="visible"/>
                                      </p:to>
                                    </p:set>
                                    <p:animEffect transition="in" filter="fade">
                                      <p:cBhvr>
                                        <p:cTn id="30" dur="500"/>
                                        <p:tgtEl>
                                          <p:spTgt spid="13"/>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14"/>
                                        </p:tgtEl>
                                        <p:attrNameLst>
                                          <p:attrName>style.visibility</p:attrName>
                                        </p:attrNameLst>
                                      </p:cBhvr>
                                      <p:to>
                                        <p:strVal val="visible"/>
                                      </p:to>
                                    </p:set>
                                    <p:animEffect transition="in" filter="fade">
                                      <p:cBhvr>
                                        <p:cTn id="35" dur="500"/>
                                        <p:tgtEl>
                                          <p:spTgt spid="14"/>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15"/>
                                        </p:tgtEl>
                                        <p:attrNameLst>
                                          <p:attrName>style.visibility</p:attrName>
                                        </p:attrNameLst>
                                      </p:cBhvr>
                                      <p:to>
                                        <p:strVal val="visible"/>
                                      </p:to>
                                    </p:set>
                                    <p:animEffect transition="in" filter="fade">
                                      <p:cBhvr>
                                        <p:cTn id="40" dur="500"/>
                                        <p:tgtEl>
                                          <p:spTgt spid="15"/>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19"/>
                                        </p:tgtEl>
                                        <p:attrNameLst>
                                          <p:attrName>style.visibility</p:attrName>
                                        </p:attrNameLst>
                                      </p:cBhvr>
                                      <p:to>
                                        <p:strVal val="visible"/>
                                      </p:to>
                                    </p:set>
                                    <p:animEffect transition="in" filter="fade">
                                      <p:cBhvr>
                                        <p:cTn id="45"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6" grpId="0"/>
      <p:bldP spid="12" grpId="0"/>
      <p:bldP spid="13" grpId="0" animBg="1"/>
      <p:bldP spid="14" grpId="0" animBg="1"/>
      <p:bldP spid="15" grpId="0" animBg="1"/>
      <p:bldP spid="19"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0F6A83-6D65-4716-5ECD-CEEF1A95CCD0}"/>
            </a:ext>
          </a:extLst>
        </p:cNvPr>
        <p:cNvGrpSpPr/>
        <p:nvPr/>
      </p:nvGrpSpPr>
      <p:grpSpPr>
        <a:xfrm>
          <a:off x="0" y="0"/>
          <a:ext cx="0" cy="0"/>
          <a:chOff x="0" y="0"/>
          <a:chExt cx="0" cy="0"/>
        </a:xfrm>
      </p:grpSpPr>
      <p:sp>
        <p:nvSpPr>
          <p:cNvPr id="17" name="Title 16">
            <a:extLst>
              <a:ext uri="{FF2B5EF4-FFF2-40B4-BE49-F238E27FC236}">
                <a16:creationId xmlns:a16="http://schemas.microsoft.com/office/drawing/2014/main" id="{0088E438-6DF5-DE46-532D-3F71C4AD4BA9}"/>
              </a:ext>
            </a:extLst>
          </p:cNvPr>
          <p:cNvSpPr>
            <a:spLocks noGrp="1"/>
          </p:cNvSpPr>
          <p:nvPr>
            <p:ph type="title"/>
          </p:nvPr>
        </p:nvSpPr>
        <p:spPr>
          <a:xfrm>
            <a:off x="639413" y="476086"/>
            <a:ext cx="10904435" cy="689608"/>
          </a:xfrm>
        </p:spPr>
        <p:txBody>
          <a:bodyPr rtlCol="0" anchor="ctr">
            <a:normAutofit/>
          </a:bodyPr>
          <a:lstStyle/>
          <a:p>
            <a:pPr rtl="0"/>
            <a:r>
              <a:rPr lang="en-GB" sz="3200" dirty="0">
                <a:latin typeface="Calibri" panose="020F0502020204030204" pitchFamily="34" charset="0"/>
                <a:ea typeface="Calibri" panose="020F0502020204030204" pitchFamily="34" charset="0"/>
                <a:cs typeface="Calibri" panose="020F0502020204030204" pitchFamily="34" charset="0"/>
              </a:rPr>
              <a:t>Introduction</a:t>
            </a:r>
          </a:p>
        </p:txBody>
      </p:sp>
      <p:sp>
        <p:nvSpPr>
          <p:cNvPr id="7" name="Footer Placeholder 6">
            <a:extLst>
              <a:ext uri="{FF2B5EF4-FFF2-40B4-BE49-F238E27FC236}">
                <a16:creationId xmlns:a16="http://schemas.microsoft.com/office/drawing/2014/main" id="{ED6BCAFF-2FFE-DFAF-56F9-9E6A505E6FBF}"/>
              </a:ext>
            </a:extLst>
          </p:cNvPr>
          <p:cNvSpPr>
            <a:spLocks noGrp="1"/>
          </p:cNvSpPr>
          <p:nvPr>
            <p:ph type="ftr" sz="quarter" idx="11"/>
          </p:nvPr>
        </p:nvSpPr>
        <p:spPr>
          <a:xfrm>
            <a:off x="639413" y="6356350"/>
            <a:ext cx="6291108" cy="365125"/>
          </a:xfrm>
        </p:spPr>
        <p:txBody>
          <a:bodyPr rtlCol="0" anchor="ctr">
            <a:normAutofit/>
          </a:bodyPr>
          <a:lstStyle/>
          <a:p>
            <a:pPr rtl="0">
              <a:spcAft>
                <a:spcPts val="600"/>
              </a:spcAft>
            </a:pPr>
            <a:r>
              <a:rPr lang="en-GB" noProof="0" dirty="0"/>
              <a:t>Finance Management</a:t>
            </a:r>
          </a:p>
        </p:txBody>
      </p:sp>
      <p:sp>
        <p:nvSpPr>
          <p:cNvPr id="8" name="Date Placeholder 7">
            <a:extLst>
              <a:ext uri="{FF2B5EF4-FFF2-40B4-BE49-F238E27FC236}">
                <a16:creationId xmlns:a16="http://schemas.microsoft.com/office/drawing/2014/main" id="{45688ACE-4326-3FF8-4753-92156CD8EFF2}"/>
              </a:ext>
            </a:extLst>
          </p:cNvPr>
          <p:cNvSpPr>
            <a:spLocks noGrp="1"/>
          </p:cNvSpPr>
          <p:nvPr>
            <p:ph type="dt" sz="half" idx="10"/>
          </p:nvPr>
        </p:nvSpPr>
        <p:spPr>
          <a:xfrm>
            <a:off x="7295738" y="6356350"/>
            <a:ext cx="3033829" cy="365125"/>
          </a:xfrm>
        </p:spPr>
        <p:txBody>
          <a:bodyPr rtlCol="0" anchor="ctr">
            <a:normAutofit/>
          </a:bodyPr>
          <a:lstStyle/>
          <a:p>
            <a:pPr lvl="0" rtl="0">
              <a:spcAft>
                <a:spcPts val="600"/>
              </a:spcAft>
            </a:pPr>
            <a:r>
              <a:rPr lang="en-GB">
                <a:solidFill>
                  <a:srgbClr val="232323">
                    <a:lumMod val="90000"/>
                    <a:lumOff val="10000"/>
                  </a:srgbClr>
                </a:solidFill>
              </a:rPr>
              <a:t>2025</a:t>
            </a:r>
          </a:p>
        </p:txBody>
      </p:sp>
      <p:sp>
        <p:nvSpPr>
          <p:cNvPr id="9" name="Slide Number Placeholder 8">
            <a:extLst>
              <a:ext uri="{FF2B5EF4-FFF2-40B4-BE49-F238E27FC236}">
                <a16:creationId xmlns:a16="http://schemas.microsoft.com/office/drawing/2014/main" id="{4A69FD42-978B-E27C-93F0-07679BEA8FE6}"/>
              </a:ext>
            </a:extLst>
          </p:cNvPr>
          <p:cNvSpPr>
            <a:spLocks noGrp="1"/>
          </p:cNvSpPr>
          <p:nvPr>
            <p:ph type="sldNum" sz="quarter" idx="12"/>
          </p:nvPr>
        </p:nvSpPr>
        <p:spPr>
          <a:xfrm>
            <a:off x="10707939" y="6356350"/>
            <a:ext cx="844649" cy="365125"/>
          </a:xfrm>
        </p:spPr>
        <p:txBody>
          <a:bodyPr rtlCol="0" anchor="ctr">
            <a:normAutofit/>
          </a:bodyPr>
          <a:lstStyle/>
          <a:p>
            <a:pPr lvl="0" rtl="0">
              <a:spcAft>
                <a:spcPts val="600"/>
              </a:spcAft>
            </a:pPr>
            <a:fld id="{E20EFF4B-E35B-4DE6-97A9-05E54E649A15}" type="slidenum">
              <a:rPr lang="en-GB" smtClean="0">
                <a:solidFill>
                  <a:srgbClr val="232323">
                    <a:lumMod val="90000"/>
                    <a:lumOff val="10000"/>
                  </a:srgbClr>
                </a:solidFill>
              </a:rPr>
              <a:pPr lvl="0" rtl="0">
                <a:spcAft>
                  <a:spcPts val="600"/>
                </a:spcAft>
              </a:pPr>
              <a:t>7</a:t>
            </a:fld>
            <a:endParaRPr lang="en-GB">
              <a:solidFill>
                <a:srgbClr val="232323">
                  <a:lumMod val="90000"/>
                  <a:lumOff val="10000"/>
                </a:srgbClr>
              </a:solidFill>
            </a:endParaRPr>
          </a:p>
        </p:txBody>
      </p:sp>
      <p:sp>
        <p:nvSpPr>
          <p:cNvPr id="18" name="Content Placeholder 17">
            <a:extLst>
              <a:ext uri="{FF2B5EF4-FFF2-40B4-BE49-F238E27FC236}">
                <a16:creationId xmlns:a16="http://schemas.microsoft.com/office/drawing/2014/main" id="{90EE78C6-54B7-C9B4-3B23-7800C47A94A4}"/>
              </a:ext>
            </a:extLst>
          </p:cNvPr>
          <p:cNvSpPr>
            <a:spLocks noGrp="1"/>
          </p:cNvSpPr>
          <p:nvPr>
            <p:ph sz="quarter" idx="13"/>
          </p:nvPr>
        </p:nvSpPr>
        <p:spPr>
          <a:xfrm>
            <a:off x="807193" y="1509257"/>
            <a:ext cx="4422032" cy="634423"/>
          </a:xfrm>
        </p:spPr>
        <p:txBody>
          <a:bodyPr rtlCol="0">
            <a:normAutofit/>
          </a:bodyPr>
          <a:lstStyle/>
          <a:p>
            <a:pPr rtl="0"/>
            <a:r>
              <a:rPr lang="en-GB" sz="2400" dirty="0">
                <a:latin typeface="Calibri" panose="020F0502020204030204" pitchFamily="34" charset="0"/>
                <a:ea typeface="Calibri" panose="020F0502020204030204" pitchFamily="34" charset="0"/>
                <a:cs typeface="Calibri" panose="020F0502020204030204" pitchFamily="34" charset="0"/>
              </a:rPr>
              <a:t>SONY Europe Financial Data</a:t>
            </a:r>
          </a:p>
        </p:txBody>
      </p:sp>
      <p:cxnSp>
        <p:nvCxnSpPr>
          <p:cNvPr id="5" name="Straight Connector 4">
            <a:extLst>
              <a:ext uri="{FF2B5EF4-FFF2-40B4-BE49-F238E27FC236}">
                <a16:creationId xmlns:a16="http://schemas.microsoft.com/office/drawing/2014/main" id="{A88ED89C-3BCF-4E01-9896-F01D4A8A1D2C}"/>
              </a:ext>
            </a:extLst>
          </p:cNvPr>
          <p:cNvCxnSpPr/>
          <p:nvPr/>
        </p:nvCxnSpPr>
        <p:spPr>
          <a:xfrm>
            <a:off x="6074852" y="1601537"/>
            <a:ext cx="0" cy="4237201"/>
          </a:xfrm>
          <a:prstGeom prst="line">
            <a:avLst/>
          </a:prstGeom>
          <a:ln w="9525" cap="flat" cmpd="sng" algn="ctr">
            <a:solidFill>
              <a:schemeClr val="accent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10" name="Content Placeholder 17">
            <a:extLst>
              <a:ext uri="{FF2B5EF4-FFF2-40B4-BE49-F238E27FC236}">
                <a16:creationId xmlns:a16="http://schemas.microsoft.com/office/drawing/2014/main" id="{88C6A273-E328-90B6-81EB-969EFEB7536B}"/>
              </a:ext>
            </a:extLst>
          </p:cNvPr>
          <p:cNvSpPr txBox="1">
            <a:spLocks/>
          </p:cNvSpPr>
          <p:nvPr/>
        </p:nvSpPr>
        <p:spPr>
          <a:xfrm>
            <a:off x="6091630" y="1509258"/>
            <a:ext cx="4161121" cy="468948"/>
          </a:xfrm>
          <a:prstGeom prst="rect">
            <a:avLst/>
          </a:prstGeom>
        </p:spPr>
        <p:txBody>
          <a:bodyPr vert="horz" lIns="91440" tIns="45720" rIns="91440" bIns="45720" rtlCol="0">
            <a:normAutofit/>
          </a:bodyPr>
          <a:lstStyle>
            <a:lvl1pPr marL="0" indent="0" algn="l" defTabSz="914400" rtl="0" eaLnBrk="1" latinLnBrk="0" hangingPunct="1">
              <a:lnSpc>
                <a:spcPct val="150000"/>
              </a:lnSpc>
              <a:spcBef>
                <a:spcPts val="1500"/>
              </a:spcBef>
              <a:buClr>
                <a:schemeClr val="accent2"/>
              </a:buClr>
              <a:buFontTx/>
              <a:buNone/>
              <a:defRPr sz="1500" b="1" kern="1200" spc="150" baseline="0">
                <a:solidFill>
                  <a:schemeClr val="tx1"/>
                </a:solidFill>
                <a:latin typeface="+mn-lt"/>
                <a:ea typeface="+mn-ea"/>
                <a:cs typeface="+mn-cs"/>
              </a:defRPr>
            </a:lvl1pPr>
            <a:lvl2pPr marL="0" indent="0" algn="l" defTabSz="914400" rtl="0" eaLnBrk="1" latinLnBrk="0" hangingPunct="1">
              <a:lnSpc>
                <a:spcPct val="150000"/>
              </a:lnSpc>
              <a:spcBef>
                <a:spcPts val="500"/>
              </a:spcBef>
              <a:buClr>
                <a:schemeClr val="accent2"/>
              </a:buClr>
              <a:buFontTx/>
              <a:buNone/>
              <a:defRPr sz="1500" kern="1200" spc="150" baseline="0">
                <a:solidFill>
                  <a:schemeClr val="tx1"/>
                </a:solidFill>
                <a:latin typeface="+mn-lt"/>
                <a:ea typeface="+mn-ea"/>
                <a:cs typeface="+mn-cs"/>
              </a:defRPr>
            </a:lvl2pPr>
            <a:lvl3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3pPr>
            <a:lvl4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4pPr>
            <a:lvl5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1800" dirty="0"/>
          </a:p>
        </p:txBody>
      </p:sp>
      <p:grpSp>
        <p:nvGrpSpPr>
          <p:cNvPr id="31" name="Group 30">
            <a:extLst>
              <a:ext uri="{FF2B5EF4-FFF2-40B4-BE49-F238E27FC236}">
                <a16:creationId xmlns:a16="http://schemas.microsoft.com/office/drawing/2014/main" id="{A5E780DF-DA93-2475-BF78-0C9E229C33BC}"/>
              </a:ext>
            </a:extLst>
          </p:cNvPr>
          <p:cNvGrpSpPr/>
          <p:nvPr/>
        </p:nvGrpSpPr>
        <p:grpSpPr>
          <a:xfrm>
            <a:off x="283893" y="2707096"/>
            <a:ext cx="5431891" cy="924352"/>
            <a:chOff x="283893" y="2707096"/>
            <a:chExt cx="5431891" cy="924352"/>
          </a:xfrm>
        </p:grpSpPr>
        <p:sp>
          <p:nvSpPr>
            <p:cNvPr id="2" name="Content Placeholder 17">
              <a:extLst>
                <a:ext uri="{FF2B5EF4-FFF2-40B4-BE49-F238E27FC236}">
                  <a16:creationId xmlns:a16="http://schemas.microsoft.com/office/drawing/2014/main" id="{BA40BE7A-D76C-C7C3-D16C-8D2BF541DC70}"/>
                </a:ext>
              </a:extLst>
            </p:cNvPr>
            <p:cNvSpPr txBox="1">
              <a:spLocks/>
            </p:cNvSpPr>
            <p:nvPr/>
          </p:nvSpPr>
          <p:spPr>
            <a:xfrm>
              <a:off x="1636703" y="2707096"/>
              <a:ext cx="4079081" cy="924352"/>
            </a:xfrm>
            <a:prstGeom prst="rect">
              <a:avLst/>
            </a:prstGeom>
          </p:spPr>
          <p:txBody>
            <a:bodyPr vert="horz" lIns="91440" tIns="45720" rIns="91440" bIns="45720" rtlCol="0">
              <a:normAutofit lnSpcReduction="10000"/>
            </a:bodyPr>
            <a:lstStyle>
              <a:lvl1pPr marL="0" indent="0" algn="l" defTabSz="914400" rtl="0" eaLnBrk="1" latinLnBrk="0" hangingPunct="1">
                <a:lnSpc>
                  <a:spcPct val="150000"/>
                </a:lnSpc>
                <a:spcBef>
                  <a:spcPts val="1500"/>
                </a:spcBef>
                <a:buClr>
                  <a:schemeClr val="accent2"/>
                </a:buClr>
                <a:buFontTx/>
                <a:buNone/>
                <a:defRPr sz="1500" b="1" kern="1200" spc="150" baseline="0">
                  <a:solidFill>
                    <a:schemeClr val="tx1"/>
                  </a:solidFill>
                  <a:latin typeface="+mn-lt"/>
                  <a:ea typeface="+mn-ea"/>
                  <a:cs typeface="+mn-cs"/>
                </a:defRPr>
              </a:lvl1pPr>
              <a:lvl2pPr marL="0" indent="0" algn="l" defTabSz="914400" rtl="0" eaLnBrk="1" latinLnBrk="0" hangingPunct="1">
                <a:lnSpc>
                  <a:spcPct val="150000"/>
                </a:lnSpc>
                <a:spcBef>
                  <a:spcPts val="500"/>
                </a:spcBef>
                <a:buClr>
                  <a:schemeClr val="accent2"/>
                </a:buClr>
                <a:buFontTx/>
                <a:buNone/>
                <a:defRPr sz="1500" kern="1200" spc="150" baseline="0">
                  <a:solidFill>
                    <a:schemeClr val="tx1"/>
                  </a:solidFill>
                  <a:latin typeface="+mn-lt"/>
                  <a:ea typeface="+mn-ea"/>
                  <a:cs typeface="+mn-cs"/>
                </a:defRPr>
              </a:lvl2pPr>
              <a:lvl3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3pPr>
              <a:lvl4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4pPr>
              <a:lvl5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a:latin typeface="Calibri" panose="020F0502020204030204" pitchFamily="34" charset="0"/>
                  <a:ea typeface="Calibri" panose="020F0502020204030204" pitchFamily="34" charset="0"/>
                  <a:cs typeface="Calibri" panose="020F0502020204030204" pitchFamily="34" charset="0"/>
                </a:rPr>
                <a:t>Calculating Key Financial Metrics for SONY Europe</a:t>
              </a:r>
            </a:p>
          </p:txBody>
        </p:sp>
        <p:pic>
          <p:nvPicPr>
            <p:cNvPr id="20" name="Graphic 19" descr="Calculator outline">
              <a:extLst>
                <a:ext uri="{FF2B5EF4-FFF2-40B4-BE49-F238E27FC236}">
                  <a16:creationId xmlns:a16="http://schemas.microsoft.com/office/drawing/2014/main" id="{0560C88D-B660-DBEF-E493-536B553C3A4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3893" y="2711266"/>
              <a:ext cx="914400" cy="914400"/>
            </a:xfrm>
            <a:prstGeom prst="rect">
              <a:avLst/>
            </a:prstGeom>
          </p:spPr>
        </p:pic>
      </p:grpSp>
      <p:grpSp>
        <p:nvGrpSpPr>
          <p:cNvPr id="39" name="Group 38">
            <a:extLst>
              <a:ext uri="{FF2B5EF4-FFF2-40B4-BE49-F238E27FC236}">
                <a16:creationId xmlns:a16="http://schemas.microsoft.com/office/drawing/2014/main" id="{B93DB3FB-44E0-8129-3EFD-F64BE67B10F1}"/>
              </a:ext>
            </a:extLst>
          </p:cNvPr>
          <p:cNvGrpSpPr/>
          <p:nvPr/>
        </p:nvGrpSpPr>
        <p:grpSpPr>
          <a:xfrm>
            <a:off x="283893" y="4193251"/>
            <a:ext cx="5833256" cy="914400"/>
            <a:chOff x="283893" y="4193251"/>
            <a:chExt cx="5833256" cy="914400"/>
          </a:xfrm>
        </p:grpSpPr>
        <p:sp>
          <p:nvSpPr>
            <p:cNvPr id="16" name="Content Placeholder 17">
              <a:extLst>
                <a:ext uri="{FF2B5EF4-FFF2-40B4-BE49-F238E27FC236}">
                  <a16:creationId xmlns:a16="http://schemas.microsoft.com/office/drawing/2014/main" id="{5492DDBF-DA41-C796-F765-EC0F19D5F959}"/>
                </a:ext>
              </a:extLst>
            </p:cNvPr>
            <p:cNvSpPr txBox="1">
              <a:spLocks/>
            </p:cNvSpPr>
            <p:nvPr/>
          </p:nvSpPr>
          <p:spPr>
            <a:xfrm>
              <a:off x="1695118" y="4352046"/>
              <a:ext cx="4422031" cy="596809"/>
            </a:xfrm>
            <a:prstGeom prst="rect">
              <a:avLst/>
            </a:prstGeom>
          </p:spPr>
          <p:txBody>
            <a:bodyPr vert="horz" lIns="91440" tIns="45720" rIns="91440" bIns="45720" rtlCol="0">
              <a:normAutofit/>
            </a:bodyPr>
            <a:lstStyle>
              <a:lvl1pPr marL="0" indent="0" algn="l" defTabSz="914400" rtl="0" eaLnBrk="1" latinLnBrk="0" hangingPunct="1">
                <a:lnSpc>
                  <a:spcPct val="150000"/>
                </a:lnSpc>
                <a:spcBef>
                  <a:spcPts val="1500"/>
                </a:spcBef>
                <a:buClr>
                  <a:schemeClr val="accent2"/>
                </a:buClr>
                <a:buFontTx/>
                <a:buNone/>
                <a:defRPr sz="1500" b="1" kern="1200" spc="150" baseline="0">
                  <a:solidFill>
                    <a:schemeClr val="tx1"/>
                  </a:solidFill>
                  <a:latin typeface="+mn-lt"/>
                  <a:ea typeface="+mn-ea"/>
                  <a:cs typeface="+mn-cs"/>
                </a:defRPr>
              </a:lvl1pPr>
              <a:lvl2pPr marL="0" indent="0" algn="l" defTabSz="914400" rtl="0" eaLnBrk="1" latinLnBrk="0" hangingPunct="1">
                <a:lnSpc>
                  <a:spcPct val="150000"/>
                </a:lnSpc>
                <a:spcBef>
                  <a:spcPts val="500"/>
                </a:spcBef>
                <a:buClr>
                  <a:schemeClr val="accent2"/>
                </a:buClr>
                <a:buFontTx/>
                <a:buNone/>
                <a:defRPr sz="1500" kern="1200" spc="150" baseline="0">
                  <a:solidFill>
                    <a:schemeClr val="tx1"/>
                  </a:solidFill>
                  <a:latin typeface="+mn-lt"/>
                  <a:ea typeface="+mn-ea"/>
                  <a:cs typeface="+mn-cs"/>
                </a:defRPr>
              </a:lvl2pPr>
              <a:lvl3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3pPr>
              <a:lvl4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4pPr>
              <a:lvl5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a:latin typeface="Calibri" panose="020F0502020204030204" pitchFamily="34" charset="0"/>
                  <a:ea typeface="Calibri" panose="020F0502020204030204" pitchFamily="34" charset="0"/>
                  <a:cs typeface="Calibri" panose="020F0502020204030204" pitchFamily="34" charset="0"/>
                </a:rPr>
                <a:t>Analysing Financial Ratios</a:t>
              </a:r>
            </a:p>
          </p:txBody>
        </p:sp>
        <p:pic>
          <p:nvPicPr>
            <p:cNvPr id="22" name="Graphic 21" descr="Magnifying glass outline">
              <a:extLst>
                <a:ext uri="{FF2B5EF4-FFF2-40B4-BE49-F238E27FC236}">
                  <a16:creationId xmlns:a16="http://schemas.microsoft.com/office/drawing/2014/main" id="{6A86A0C0-BBF4-8A29-B2FC-0B9D111FA757}"/>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83893" y="4193251"/>
              <a:ext cx="914400" cy="914400"/>
            </a:xfrm>
            <a:prstGeom prst="rect">
              <a:avLst/>
            </a:prstGeom>
          </p:spPr>
        </p:pic>
      </p:grpSp>
      <p:sp>
        <p:nvSpPr>
          <p:cNvPr id="3" name="Content Placeholder 17">
            <a:extLst>
              <a:ext uri="{FF2B5EF4-FFF2-40B4-BE49-F238E27FC236}">
                <a16:creationId xmlns:a16="http://schemas.microsoft.com/office/drawing/2014/main" id="{8A7841D9-CE5F-0979-D5B7-52472FE2D2AB}"/>
              </a:ext>
            </a:extLst>
          </p:cNvPr>
          <p:cNvSpPr txBox="1">
            <a:spLocks/>
          </p:cNvSpPr>
          <p:nvPr/>
        </p:nvSpPr>
        <p:spPr>
          <a:xfrm>
            <a:off x="7180365" y="1509257"/>
            <a:ext cx="3934791" cy="689608"/>
          </a:xfrm>
          <a:prstGeom prst="rect">
            <a:avLst/>
          </a:prstGeom>
        </p:spPr>
        <p:txBody>
          <a:bodyPr vert="horz" lIns="91440" tIns="45720" rIns="91440" bIns="45720" rtlCol="0">
            <a:normAutofit/>
          </a:bodyPr>
          <a:lstStyle>
            <a:lvl1pPr marL="0" indent="0" algn="l" defTabSz="914400" rtl="0" eaLnBrk="1" latinLnBrk="0" hangingPunct="1">
              <a:lnSpc>
                <a:spcPct val="150000"/>
              </a:lnSpc>
              <a:spcBef>
                <a:spcPts val="1500"/>
              </a:spcBef>
              <a:buClr>
                <a:schemeClr val="accent2"/>
              </a:buClr>
              <a:buFontTx/>
              <a:buNone/>
              <a:defRPr sz="1500" b="1" kern="1200" spc="150" baseline="0">
                <a:solidFill>
                  <a:schemeClr val="tx1"/>
                </a:solidFill>
                <a:latin typeface="+mn-lt"/>
                <a:ea typeface="+mn-ea"/>
                <a:cs typeface="+mn-cs"/>
              </a:defRPr>
            </a:lvl1pPr>
            <a:lvl2pPr marL="0" indent="0" algn="l" defTabSz="914400" rtl="0" eaLnBrk="1" latinLnBrk="0" hangingPunct="1">
              <a:lnSpc>
                <a:spcPct val="150000"/>
              </a:lnSpc>
              <a:spcBef>
                <a:spcPts val="500"/>
              </a:spcBef>
              <a:buClr>
                <a:schemeClr val="accent2"/>
              </a:buClr>
              <a:buFontTx/>
              <a:buNone/>
              <a:defRPr sz="1500" kern="1200" spc="150" baseline="0">
                <a:solidFill>
                  <a:schemeClr val="tx1"/>
                </a:solidFill>
                <a:latin typeface="+mn-lt"/>
                <a:ea typeface="+mn-ea"/>
                <a:cs typeface="+mn-cs"/>
              </a:defRPr>
            </a:lvl2pPr>
            <a:lvl3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3pPr>
            <a:lvl4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4pPr>
            <a:lvl5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dirty="0">
                <a:latin typeface="Calibri" panose="020F0502020204030204" pitchFamily="34" charset="0"/>
                <a:ea typeface="Calibri" panose="020F0502020204030204" pitchFamily="34" charset="0"/>
                <a:cs typeface="Calibri" panose="020F0502020204030204" pitchFamily="34" charset="0"/>
              </a:rPr>
              <a:t>Case Study Questions</a:t>
            </a:r>
          </a:p>
        </p:txBody>
      </p:sp>
      <p:grpSp>
        <p:nvGrpSpPr>
          <p:cNvPr id="4" name="Group 3">
            <a:extLst>
              <a:ext uri="{FF2B5EF4-FFF2-40B4-BE49-F238E27FC236}">
                <a16:creationId xmlns:a16="http://schemas.microsoft.com/office/drawing/2014/main" id="{C031A0C0-FD51-4E2F-D618-0CB67AE06193}"/>
              </a:ext>
            </a:extLst>
          </p:cNvPr>
          <p:cNvGrpSpPr/>
          <p:nvPr/>
        </p:nvGrpSpPr>
        <p:grpSpPr>
          <a:xfrm>
            <a:off x="6433921" y="2734671"/>
            <a:ext cx="5474185" cy="914400"/>
            <a:chOff x="6473321" y="2616044"/>
            <a:chExt cx="5474185" cy="914400"/>
          </a:xfrm>
        </p:grpSpPr>
        <p:sp>
          <p:nvSpPr>
            <p:cNvPr id="11" name="Content Placeholder 17">
              <a:extLst>
                <a:ext uri="{FF2B5EF4-FFF2-40B4-BE49-F238E27FC236}">
                  <a16:creationId xmlns:a16="http://schemas.microsoft.com/office/drawing/2014/main" id="{D37DD12E-D565-7A9A-CF7E-DE53B719A52E}"/>
                </a:ext>
              </a:extLst>
            </p:cNvPr>
            <p:cNvSpPr txBox="1">
              <a:spLocks/>
            </p:cNvSpPr>
            <p:nvPr/>
          </p:nvSpPr>
          <p:spPr>
            <a:xfrm>
              <a:off x="7868425" y="2718609"/>
              <a:ext cx="4079081" cy="599783"/>
            </a:xfrm>
            <a:prstGeom prst="rect">
              <a:avLst/>
            </a:prstGeom>
          </p:spPr>
          <p:txBody>
            <a:bodyPr vert="horz" lIns="91440" tIns="45720" rIns="91440" bIns="45720" rtlCol="0">
              <a:normAutofit/>
            </a:bodyPr>
            <a:lstStyle>
              <a:lvl1pPr marL="0" indent="0" algn="l" defTabSz="914400" rtl="0" eaLnBrk="1" latinLnBrk="0" hangingPunct="1">
                <a:lnSpc>
                  <a:spcPct val="150000"/>
                </a:lnSpc>
                <a:spcBef>
                  <a:spcPts val="1500"/>
                </a:spcBef>
                <a:buClr>
                  <a:schemeClr val="accent2"/>
                </a:buClr>
                <a:buFontTx/>
                <a:buNone/>
                <a:defRPr sz="1500" b="1" kern="1200" spc="150" baseline="0">
                  <a:solidFill>
                    <a:schemeClr val="tx1"/>
                  </a:solidFill>
                  <a:latin typeface="+mn-lt"/>
                  <a:ea typeface="+mn-ea"/>
                  <a:cs typeface="+mn-cs"/>
                </a:defRPr>
              </a:lvl1pPr>
              <a:lvl2pPr marL="0" indent="0" algn="l" defTabSz="914400" rtl="0" eaLnBrk="1" latinLnBrk="0" hangingPunct="1">
                <a:lnSpc>
                  <a:spcPct val="150000"/>
                </a:lnSpc>
                <a:spcBef>
                  <a:spcPts val="500"/>
                </a:spcBef>
                <a:buClr>
                  <a:schemeClr val="accent2"/>
                </a:buClr>
                <a:buFontTx/>
                <a:buNone/>
                <a:defRPr sz="1500" kern="1200" spc="150" baseline="0">
                  <a:solidFill>
                    <a:schemeClr val="tx1"/>
                  </a:solidFill>
                  <a:latin typeface="+mn-lt"/>
                  <a:ea typeface="+mn-ea"/>
                  <a:cs typeface="+mn-cs"/>
                </a:defRPr>
              </a:lvl2pPr>
              <a:lvl3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3pPr>
              <a:lvl4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4pPr>
              <a:lvl5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a:latin typeface="Calibri" panose="020F0502020204030204" pitchFamily="34" charset="0"/>
                  <a:ea typeface="Calibri" panose="020F0502020204030204" pitchFamily="34" charset="0"/>
                  <a:cs typeface="Calibri" panose="020F0502020204030204" pitchFamily="34" charset="0"/>
                </a:rPr>
                <a:t>Discussing Answers</a:t>
              </a:r>
            </a:p>
          </p:txBody>
        </p:sp>
        <p:pic>
          <p:nvPicPr>
            <p:cNvPr id="21" name="Graphic 20" descr="Chat outline">
              <a:extLst>
                <a:ext uri="{FF2B5EF4-FFF2-40B4-BE49-F238E27FC236}">
                  <a16:creationId xmlns:a16="http://schemas.microsoft.com/office/drawing/2014/main" id="{EC6E42F5-96B6-4FE2-3E90-7F4989C34255}"/>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473321" y="2616044"/>
              <a:ext cx="914400" cy="914400"/>
            </a:xfrm>
            <a:prstGeom prst="rect">
              <a:avLst/>
            </a:prstGeom>
          </p:spPr>
        </p:pic>
      </p:grpSp>
      <p:grpSp>
        <p:nvGrpSpPr>
          <p:cNvPr id="23" name="Group 22">
            <a:extLst>
              <a:ext uri="{FF2B5EF4-FFF2-40B4-BE49-F238E27FC236}">
                <a16:creationId xmlns:a16="http://schemas.microsoft.com/office/drawing/2014/main" id="{47A5705A-F8B4-2797-AD86-C8BE0CC3DBE6}"/>
              </a:ext>
            </a:extLst>
          </p:cNvPr>
          <p:cNvGrpSpPr/>
          <p:nvPr/>
        </p:nvGrpSpPr>
        <p:grpSpPr>
          <a:xfrm>
            <a:off x="6522012" y="4034455"/>
            <a:ext cx="5386095" cy="914400"/>
            <a:chOff x="6561411" y="4014408"/>
            <a:chExt cx="5386095" cy="914400"/>
          </a:xfrm>
        </p:grpSpPr>
        <p:sp>
          <p:nvSpPr>
            <p:cNvPr id="24" name="Content Placeholder 17">
              <a:extLst>
                <a:ext uri="{FF2B5EF4-FFF2-40B4-BE49-F238E27FC236}">
                  <a16:creationId xmlns:a16="http://schemas.microsoft.com/office/drawing/2014/main" id="{E5AF92C2-39D1-0926-BE5B-28C1D8639A6B}"/>
                </a:ext>
              </a:extLst>
            </p:cNvPr>
            <p:cNvSpPr txBox="1">
              <a:spLocks/>
            </p:cNvSpPr>
            <p:nvPr/>
          </p:nvSpPr>
          <p:spPr>
            <a:xfrm>
              <a:off x="7868425" y="4217341"/>
              <a:ext cx="4079081" cy="599783"/>
            </a:xfrm>
            <a:prstGeom prst="rect">
              <a:avLst/>
            </a:prstGeom>
          </p:spPr>
          <p:txBody>
            <a:bodyPr vert="horz" lIns="91440" tIns="45720" rIns="91440" bIns="45720" rtlCol="0">
              <a:normAutofit/>
            </a:bodyPr>
            <a:lstStyle>
              <a:lvl1pPr marL="0" indent="0" algn="l" defTabSz="914400" rtl="0" eaLnBrk="1" latinLnBrk="0" hangingPunct="1">
                <a:lnSpc>
                  <a:spcPct val="150000"/>
                </a:lnSpc>
                <a:spcBef>
                  <a:spcPts val="1500"/>
                </a:spcBef>
                <a:buClr>
                  <a:schemeClr val="accent2"/>
                </a:buClr>
                <a:buFontTx/>
                <a:buNone/>
                <a:defRPr sz="1500" b="1" kern="1200" spc="150" baseline="0">
                  <a:solidFill>
                    <a:schemeClr val="tx1"/>
                  </a:solidFill>
                  <a:latin typeface="+mn-lt"/>
                  <a:ea typeface="+mn-ea"/>
                  <a:cs typeface="+mn-cs"/>
                </a:defRPr>
              </a:lvl1pPr>
              <a:lvl2pPr marL="0" indent="0" algn="l" defTabSz="914400" rtl="0" eaLnBrk="1" latinLnBrk="0" hangingPunct="1">
                <a:lnSpc>
                  <a:spcPct val="150000"/>
                </a:lnSpc>
                <a:spcBef>
                  <a:spcPts val="500"/>
                </a:spcBef>
                <a:buClr>
                  <a:schemeClr val="accent2"/>
                </a:buClr>
                <a:buFontTx/>
                <a:buNone/>
                <a:defRPr sz="1500" kern="1200" spc="150" baseline="0">
                  <a:solidFill>
                    <a:schemeClr val="tx1"/>
                  </a:solidFill>
                  <a:latin typeface="+mn-lt"/>
                  <a:ea typeface="+mn-ea"/>
                  <a:cs typeface="+mn-cs"/>
                </a:defRPr>
              </a:lvl2pPr>
              <a:lvl3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3pPr>
              <a:lvl4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4pPr>
              <a:lvl5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a:latin typeface="Calibri" panose="020F0502020204030204" pitchFamily="34" charset="0"/>
                  <a:ea typeface="Calibri" panose="020F0502020204030204" pitchFamily="34" charset="0"/>
                  <a:cs typeface="Calibri" panose="020F0502020204030204" pitchFamily="34" charset="0"/>
                </a:rPr>
                <a:t>Justifying Why</a:t>
              </a:r>
            </a:p>
          </p:txBody>
        </p:sp>
        <p:pic>
          <p:nvPicPr>
            <p:cNvPr id="25" name="Graphic 24" descr="Question mark outline">
              <a:extLst>
                <a:ext uri="{FF2B5EF4-FFF2-40B4-BE49-F238E27FC236}">
                  <a16:creationId xmlns:a16="http://schemas.microsoft.com/office/drawing/2014/main" id="{690316E5-31A0-DA29-81CD-5EE47A27E613}"/>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6561411" y="4014408"/>
              <a:ext cx="914400" cy="914400"/>
            </a:xfrm>
            <a:prstGeom prst="rect">
              <a:avLst/>
            </a:prstGeom>
          </p:spPr>
        </p:pic>
      </p:grpSp>
    </p:spTree>
    <p:extLst>
      <p:ext uri="{BB962C8B-B14F-4D97-AF65-F5344CB8AC3E}">
        <p14:creationId xmlns:p14="http://schemas.microsoft.com/office/powerpoint/2010/main" val="34774745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3"/>
                                        </p:tgtEl>
                                        <p:attrNameLst>
                                          <p:attrName>style.visibility</p:attrName>
                                        </p:attrNameLst>
                                      </p:cBhvr>
                                      <p:to>
                                        <p:strVal val="visible"/>
                                      </p:to>
                                    </p:set>
                                    <p:animEffect transition="in" filter="fade">
                                      <p:cBhvr>
                                        <p:cTn id="12"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71D6587-8AF5-448C-83D4-C2E108C24B4A}"/>
              </a:ext>
            </a:extLst>
          </p:cNvPr>
          <p:cNvSpPr>
            <a:spLocks noGrp="1"/>
          </p:cNvSpPr>
          <p:nvPr>
            <p:ph type="ctrTitle"/>
          </p:nvPr>
        </p:nvSpPr>
        <p:spPr>
          <a:xfrm>
            <a:off x="2711869" y="2152244"/>
            <a:ext cx="6769706" cy="1910972"/>
          </a:xfrm>
        </p:spPr>
        <p:txBody>
          <a:bodyPr rtlCol="0"/>
          <a:lstStyle/>
          <a:p>
            <a:pPr rtl="0"/>
            <a:r>
              <a:rPr lang="en-GB" dirty="0"/>
              <a:t>SONY Europe Financial Ratios</a:t>
            </a:r>
          </a:p>
        </p:txBody>
      </p:sp>
      <p:sp>
        <p:nvSpPr>
          <p:cNvPr id="10" name="Subtitle 9">
            <a:extLst>
              <a:ext uri="{FF2B5EF4-FFF2-40B4-BE49-F238E27FC236}">
                <a16:creationId xmlns:a16="http://schemas.microsoft.com/office/drawing/2014/main" id="{5A33D22B-0709-4581-B1B7-765D39675AED}"/>
              </a:ext>
            </a:extLst>
          </p:cNvPr>
          <p:cNvSpPr>
            <a:spLocks noGrp="1"/>
          </p:cNvSpPr>
          <p:nvPr>
            <p:ph type="body" sz="quarter" idx="14"/>
          </p:nvPr>
        </p:nvSpPr>
        <p:spPr>
          <a:xfrm>
            <a:off x="2712095" y="3994995"/>
            <a:ext cx="6769100" cy="731838"/>
          </a:xfrm>
        </p:spPr>
        <p:txBody>
          <a:bodyPr rtlCol="0"/>
          <a:lstStyle/>
          <a:p>
            <a:pPr rtl="0"/>
            <a:r>
              <a:rPr lang="en-GB" dirty="0"/>
              <a:t>Analysis of </a:t>
            </a:r>
            <a:r>
              <a:rPr lang="en-GB" dirty="0" err="1"/>
              <a:t>sony</a:t>
            </a:r>
            <a:r>
              <a:rPr lang="en-GB" dirty="0"/>
              <a:t> Europe balance sheet &amp; income statement</a:t>
            </a:r>
          </a:p>
        </p:txBody>
      </p:sp>
      <p:sp>
        <p:nvSpPr>
          <p:cNvPr id="18" name="Footer Placeholder 17">
            <a:extLst>
              <a:ext uri="{FF2B5EF4-FFF2-40B4-BE49-F238E27FC236}">
                <a16:creationId xmlns:a16="http://schemas.microsoft.com/office/drawing/2014/main" id="{B06CFDBA-8935-4FC2-B439-E90EFC101404}"/>
              </a:ext>
            </a:extLst>
          </p:cNvPr>
          <p:cNvSpPr>
            <a:spLocks noGrp="1"/>
          </p:cNvSpPr>
          <p:nvPr>
            <p:ph type="ftr" sz="quarter" idx="4294967295"/>
          </p:nvPr>
        </p:nvSpPr>
        <p:spPr>
          <a:xfrm>
            <a:off x="639413" y="6356350"/>
            <a:ext cx="6291108" cy="365125"/>
          </a:xfrm>
        </p:spPr>
        <p:txBody>
          <a:bodyPr rtlCol="0"/>
          <a:lstStyle/>
          <a:p>
            <a:pPr rtl="0">
              <a:spcAft>
                <a:spcPts val="600"/>
              </a:spcAft>
            </a:pPr>
            <a:r>
              <a:rPr lang="en-GB" noProof="0" dirty="0"/>
              <a:t>Finance Management</a:t>
            </a:r>
          </a:p>
        </p:txBody>
      </p:sp>
      <p:sp>
        <p:nvSpPr>
          <p:cNvPr id="17" name="Date Placeholder 16">
            <a:extLst>
              <a:ext uri="{FF2B5EF4-FFF2-40B4-BE49-F238E27FC236}">
                <a16:creationId xmlns:a16="http://schemas.microsoft.com/office/drawing/2014/main" id="{FC407FFA-31A5-43E6-B29C-D01B7D1233E7}"/>
              </a:ext>
            </a:extLst>
          </p:cNvPr>
          <p:cNvSpPr>
            <a:spLocks noGrp="1"/>
          </p:cNvSpPr>
          <p:nvPr>
            <p:ph type="dt" sz="half" idx="4294967295"/>
          </p:nvPr>
        </p:nvSpPr>
        <p:spPr>
          <a:xfrm>
            <a:off x="7295738" y="6356350"/>
            <a:ext cx="3033829" cy="365125"/>
          </a:xfrm>
        </p:spPr>
        <p:txBody>
          <a:bodyPr rtlCol="0"/>
          <a:lstStyle/>
          <a:p>
            <a:pPr rtl="0"/>
            <a:r>
              <a:rPr lang="en-GB" dirty="0"/>
              <a:t>2025</a:t>
            </a:r>
          </a:p>
        </p:txBody>
      </p:sp>
      <p:sp>
        <p:nvSpPr>
          <p:cNvPr id="19" name="Slide Number Placeholder 18">
            <a:extLst>
              <a:ext uri="{FF2B5EF4-FFF2-40B4-BE49-F238E27FC236}">
                <a16:creationId xmlns:a16="http://schemas.microsoft.com/office/drawing/2014/main" id="{A2ECA2BA-98A9-44F9-9896-D3FC04AC971D}"/>
              </a:ext>
            </a:extLst>
          </p:cNvPr>
          <p:cNvSpPr>
            <a:spLocks noGrp="1"/>
          </p:cNvSpPr>
          <p:nvPr>
            <p:ph type="sldNum" sz="quarter" idx="4294967295"/>
          </p:nvPr>
        </p:nvSpPr>
        <p:spPr>
          <a:xfrm>
            <a:off x="10707939" y="6356350"/>
            <a:ext cx="844649" cy="365125"/>
          </a:xfrm>
        </p:spPr>
        <p:txBody>
          <a:bodyPr rtlCol="0"/>
          <a:lstStyle/>
          <a:p>
            <a:pPr rtl="0"/>
            <a:fld id="{6E16B81F-97CD-4934-852B-F0AECFD05DB5}" type="slidenum">
              <a:rPr lang="en-GB" smtClean="0"/>
              <a:pPr rtl="0"/>
              <a:t>8</a:t>
            </a:fld>
            <a:endParaRPr lang="en-GB"/>
          </a:p>
        </p:txBody>
      </p:sp>
    </p:spTree>
    <p:extLst>
      <p:ext uri="{BB962C8B-B14F-4D97-AF65-F5344CB8AC3E}">
        <p14:creationId xmlns:p14="http://schemas.microsoft.com/office/powerpoint/2010/main" val="42712970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4AAE3E75-CEA2-4289-328D-344B9806F81E}"/>
              </a:ext>
            </a:extLst>
          </p:cNvPr>
          <p:cNvGraphicFramePr>
            <a:graphicFrameLocks noGrp="1"/>
          </p:cNvGraphicFramePr>
          <p:nvPr>
            <p:extLst>
              <p:ext uri="{D42A27DB-BD31-4B8C-83A1-F6EECF244321}">
                <p14:modId xmlns:p14="http://schemas.microsoft.com/office/powerpoint/2010/main" val="4148378970"/>
              </p:ext>
            </p:extLst>
          </p:nvPr>
        </p:nvGraphicFramePr>
        <p:xfrm>
          <a:off x="773116" y="1353570"/>
          <a:ext cx="10443524" cy="5028344"/>
        </p:xfrm>
        <a:graphic>
          <a:graphicData uri="http://schemas.openxmlformats.org/drawingml/2006/table">
            <a:tbl>
              <a:tblPr firstRow="1" bandRow="1">
                <a:tableStyleId>{7DF18680-E054-41AD-8BC1-D1AEF772440D}</a:tableStyleId>
              </a:tblPr>
              <a:tblGrid>
                <a:gridCol w="2345336">
                  <a:extLst>
                    <a:ext uri="{9D8B030D-6E8A-4147-A177-3AD203B41FA5}">
                      <a16:colId xmlns:a16="http://schemas.microsoft.com/office/drawing/2014/main" val="3927928012"/>
                    </a:ext>
                  </a:extLst>
                </a:gridCol>
                <a:gridCol w="1970862">
                  <a:extLst>
                    <a:ext uri="{9D8B030D-6E8A-4147-A177-3AD203B41FA5}">
                      <a16:colId xmlns:a16="http://schemas.microsoft.com/office/drawing/2014/main" val="636373083"/>
                    </a:ext>
                  </a:extLst>
                </a:gridCol>
                <a:gridCol w="1955545">
                  <a:extLst>
                    <a:ext uri="{9D8B030D-6E8A-4147-A177-3AD203B41FA5}">
                      <a16:colId xmlns:a16="http://schemas.microsoft.com/office/drawing/2014/main" val="3830855790"/>
                    </a:ext>
                  </a:extLst>
                </a:gridCol>
                <a:gridCol w="2030398">
                  <a:extLst>
                    <a:ext uri="{9D8B030D-6E8A-4147-A177-3AD203B41FA5}">
                      <a16:colId xmlns:a16="http://schemas.microsoft.com/office/drawing/2014/main" val="3157515745"/>
                    </a:ext>
                  </a:extLst>
                </a:gridCol>
                <a:gridCol w="2141383">
                  <a:extLst>
                    <a:ext uri="{9D8B030D-6E8A-4147-A177-3AD203B41FA5}">
                      <a16:colId xmlns:a16="http://schemas.microsoft.com/office/drawing/2014/main" val="3415622984"/>
                    </a:ext>
                  </a:extLst>
                </a:gridCol>
              </a:tblGrid>
              <a:tr h="322156">
                <a:tc>
                  <a:txBody>
                    <a:bodyPr/>
                    <a:lstStyle/>
                    <a:p>
                      <a:r>
                        <a:rPr lang="en-GB" sz="1400" dirty="0">
                          <a:latin typeface="Calibri" panose="020F0502020204030204" pitchFamily="34" charset="0"/>
                          <a:cs typeface="Calibri" panose="020F0502020204030204" pitchFamily="34" charset="0"/>
                        </a:rPr>
                        <a:t>Financial Calculations</a:t>
                      </a:r>
                      <a:endParaRPr lang="en-GB" sz="14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400" dirty="0">
                          <a:latin typeface="Calibri" panose="020F0502020204030204" pitchFamily="34" charset="0"/>
                          <a:cs typeface="Calibri" panose="020F0502020204030204" pitchFamily="34" charset="0"/>
                        </a:rPr>
                        <a:t>31/03/2024</a:t>
                      </a:r>
                      <a:endParaRPr lang="en-GB" sz="14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400" dirty="0">
                          <a:latin typeface="Calibri" panose="020F0502020204030204" pitchFamily="34" charset="0"/>
                          <a:cs typeface="Calibri" panose="020F0502020204030204" pitchFamily="34" charset="0"/>
                        </a:rPr>
                        <a:t>31/03/2023</a:t>
                      </a:r>
                      <a:endParaRPr lang="en-GB" sz="14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400" dirty="0">
                          <a:latin typeface="Calibri" panose="020F0502020204030204" pitchFamily="34" charset="0"/>
                          <a:cs typeface="Calibri" panose="020F0502020204030204" pitchFamily="34" charset="0"/>
                        </a:rPr>
                        <a:t>31/03/2022</a:t>
                      </a:r>
                      <a:endParaRPr lang="en-GB" sz="14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400" dirty="0">
                          <a:latin typeface="Calibri" panose="020F0502020204030204" pitchFamily="34" charset="0"/>
                          <a:cs typeface="Calibri" panose="020F0502020204030204" pitchFamily="34" charset="0"/>
                        </a:rPr>
                        <a:t>31/03/2021</a:t>
                      </a:r>
                      <a:endParaRPr lang="en-GB" sz="1400"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118134457"/>
                  </a:ext>
                </a:extLst>
              </a:tr>
              <a:tr h="322156">
                <a:tc>
                  <a:txBody>
                    <a:bodyPr/>
                    <a:lstStyle/>
                    <a:p>
                      <a:r>
                        <a:rPr lang="en-GB" sz="1400" b="1" dirty="0">
                          <a:latin typeface="Calibri" panose="020F0502020204030204" pitchFamily="34" charset="0"/>
                          <a:cs typeface="Calibri" panose="020F0502020204030204" pitchFamily="34" charset="0"/>
                        </a:rPr>
                        <a:t>Working Capital</a:t>
                      </a:r>
                      <a:endParaRPr lang="en-GB" sz="14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400" dirty="0">
                          <a:latin typeface="Calibri" panose="020F0502020204030204" pitchFamily="34" charset="0"/>
                          <a:cs typeface="Calibri" panose="020F0502020204030204" pitchFamily="34" charset="0"/>
                        </a:rPr>
                        <a:t>-</a:t>
                      </a:r>
                      <a:r>
                        <a:rPr lang="en-GB" sz="1400" b="0" kern="1200" dirty="0">
                          <a:solidFill>
                            <a:schemeClr val="dk1"/>
                          </a:solidFill>
                          <a:effectLst/>
                          <a:latin typeface="Calibri" panose="020F0502020204030204" pitchFamily="34" charset="0"/>
                          <a:cs typeface="Calibri" panose="020F0502020204030204" pitchFamily="34" charset="0"/>
                        </a:rPr>
                        <a:t>€853,600,000</a:t>
                      </a:r>
                      <a:endParaRPr lang="en-GB" sz="14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400">
                          <a:latin typeface="Calibri" panose="020F0502020204030204" pitchFamily="34" charset="0"/>
                          <a:cs typeface="Calibri" panose="020F0502020204030204" pitchFamily="34" charset="0"/>
                        </a:rPr>
                        <a:t>-</a:t>
                      </a:r>
                      <a:r>
                        <a:rPr lang="en-GB" sz="1400" b="0" kern="1200">
                          <a:solidFill>
                            <a:schemeClr val="dk1"/>
                          </a:solidFill>
                          <a:effectLst/>
                          <a:latin typeface="Calibri" panose="020F0502020204030204" pitchFamily="34" charset="0"/>
                          <a:cs typeface="Calibri" panose="020F0502020204030204" pitchFamily="34" charset="0"/>
                        </a:rPr>
                        <a:t>€841,400,000</a:t>
                      </a:r>
                      <a:endParaRPr lang="en-GB" sz="14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400">
                          <a:latin typeface="Calibri" panose="020F0502020204030204" pitchFamily="34" charset="0"/>
                          <a:cs typeface="Calibri" panose="020F0502020204030204" pitchFamily="34" charset="0"/>
                        </a:rPr>
                        <a:t>-</a:t>
                      </a:r>
                      <a:r>
                        <a:rPr lang="en-GB" sz="1400" b="0" kern="1200">
                          <a:solidFill>
                            <a:schemeClr val="dk1"/>
                          </a:solidFill>
                          <a:effectLst/>
                          <a:latin typeface="Calibri" panose="020F0502020204030204" pitchFamily="34" charset="0"/>
                          <a:cs typeface="Calibri" panose="020F0502020204030204" pitchFamily="34" charset="0"/>
                        </a:rPr>
                        <a:t>€889,800,000</a:t>
                      </a:r>
                      <a:endParaRPr lang="en-GB" sz="14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400">
                          <a:latin typeface="Calibri" panose="020F0502020204030204" pitchFamily="34" charset="0"/>
                          <a:cs typeface="Calibri" panose="020F0502020204030204" pitchFamily="34" charset="0"/>
                        </a:rPr>
                        <a:t>-</a:t>
                      </a:r>
                      <a:r>
                        <a:rPr lang="en-GB" sz="1400" b="0" kern="1200">
                          <a:solidFill>
                            <a:schemeClr val="dk1"/>
                          </a:solidFill>
                          <a:effectLst/>
                          <a:latin typeface="Calibri" panose="020F0502020204030204" pitchFamily="34" charset="0"/>
                          <a:cs typeface="Calibri" panose="020F0502020204030204" pitchFamily="34" charset="0"/>
                        </a:rPr>
                        <a:t>€877,500,000</a:t>
                      </a:r>
                      <a:endParaRPr lang="en-GB" sz="1400"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4179279414"/>
                  </a:ext>
                </a:extLst>
              </a:tr>
              <a:tr h="322156">
                <a:tc>
                  <a:txBody>
                    <a:bodyPr/>
                    <a:lstStyle/>
                    <a:p>
                      <a:r>
                        <a:rPr lang="en-GB" sz="1400" b="1">
                          <a:latin typeface="Calibri" panose="020F0502020204030204" pitchFamily="34" charset="0"/>
                          <a:cs typeface="Calibri" panose="020F0502020204030204" pitchFamily="34" charset="0"/>
                        </a:rPr>
                        <a:t>Current Ratio</a:t>
                      </a:r>
                      <a:endParaRPr lang="en-GB" sz="14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400" b="0" kern="1200" dirty="0">
                          <a:solidFill>
                            <a:schemeClr val="dk1"/>
                          </a:solidFill>
                          <a:effectLst/>
                          <a:latin typeface="Calibri" panose="020F0502020204030204" pitchFamily="34" charset="0"/>
                          <a:cs typeface="Calibri" panose="020F0502020204030204" pitchFamily="34" charset="0"/>
                        </a:rPr>
                        <a:t>€</a:t>
                      </a:r>
                      <a:r>
                        <a:rPr lang="en-GB" sz="1400" dirty="0">
                          <a:latin typeface="Calibri" panose="020F0502020204030204" pitchFamily="34" charset="0"/>
                          <a:cs typeface="Calibri" panose="020F0502020204030204" pitchFamily="34" charset="0"/>
                        </a:rPr>
                        <a:t>0.56:</a:t>
                      </a:r>
                      <a:r>
                        <a:rPr lang="en-GB" sz="1400" b="0" kern="1200" dirty="0">
                          <a:solidFill>
                            <a:schemeClr val="dk1"/>
                          </a:solidFill>
                          <a:effectLst/>
                          <a:latin typeface="Calibri" panose="020F0502020204030204" pitchFamily="34" charset="0"/>
                          <a:cs typeface="Calibri" panose="020F0502020204030204" pitchFamily="34" charset="0"/>
                        </a:rPr>
                        <a:t>€1</a:t>
                      </a:r>
                      <a:endParaRPr lang="en-GB" sz="14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400" b="0" kern="1200" dirty="0">
                          <a:solidFill>
                            <a:schemeClr val="dk1"/>
                          </a:solidFill>
                          <a:effectLst/>
                          <a:latin typeface="Calibri" panose="020F0502020204030204" pitchFamily="34" charset="0"/>
                          <a:cs typeface="Calibri" panose="020F0502020204030204" pitchFamily="34" charset="0"/>
                        </a:rPr>
                        <a:t>€</a:t>
                      </a:r>
                      <a:r>
                        <a:rPr lang="en-GB" sz="1400" dirty="0">
                          <a:latin typeface="Calibri" panose="020F0502020204030204" pitchFamily="34" charset="0"/>
                          <a:cs typeface="Calibri" panose="020F0502020204030204" pitchFamily="34" charset="0"/>
                        </a:rPr>
                        <a:t>0.57:</a:t>
                      </a:r>
                      <a:r>
                        <a:rPr lang="en-GB" sz="1400" b="0" kern="1200" dirty="0">
                          <a:solidFill>
                            <a:schemeClr val="dk1"/>
                          </a:solidFill>
                          <a:effectLst/>
                          <a:latin typeface="Calibri" panose="020F0502020204030204" pitchFamily="34" charset="0"/>
                          <a:cs typeface="Calibri" panose="020F0502020204030204" pitchFamily="34" charset="0"/>
                        </a:rPr>
                        <a:t>€</a:t>
                      </a:r>
                      <a:r>
                        <a:rPr lang="en-GB" sz="1400" dirty="0">
                          <a:latin typeface="Calibri" panose="020F0502020204030204" pitchFamily="34" charset="0"/>
                          <a:cs typeface="Calibri" panose="020F0502020204030204" pitchFamily="34" charset="0"/>
                        </a:rPr>
                        <a:t>1</a:t>
                      </a:r>
                      <a:endParaRPr lang="en-GB" sz="14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400" b="0" kern="1200" dirty="0">
                          <a:solidFill>
                            <a:schemeClr val="dk1"/>
                          </a:solidFill>
                          <a:effectLst/>
                          <a:latin typeface="Calibri" panose="020F0502020204030204" pitchFamily="34" charset="0"/>
                          <a:cs typeface="Calibri" panose="020F0502020204030204" pitchFamily="34" charset="0"/>
                        </a:rPr>
                        <a:t>€</a:t>
                      </a:r>
                      <a:r>
                        <a:rPr lang="en-GB" sz="1400" dirty="0">
                          <a:latin typeface="Calibri" panose="020F0502020204030204" pitchFamily="34" charset="0"/>
                          <a:cs typeface="Calibri" panose="020F0502020204030204" pitchFamily="34" charset="0"/>
                        </a:rPr>
                        <a:t>0.53:</a:t>
                      </a:r>
                      <a:r>
                        <a:rPr lang="en-GB" sz="1400" b="0" kern="1200" dirty="0">
                          <a:solidFill>
                            <a:schemeClr val="dk1"/>
                          </a:solidFill>
                          <a:effectLst/>
                          <a:latin typeface="Calibri" panose="020F0502020204030204" pitchFamily="34" charset="0"/>
                          <a:cs typeface="Calibri" panose="020F0502020204030204" pitchFamily="34" charset="0"/>
                        </a:rPr>
                        <a:t>€1</a:t>
                      </a:r>
                      <a:endParaRPr lang="en-GB" sz="14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400" b="0" kern="1200" dirty="0">
                          <a:solidFill>
                            <a:schemeClr val="dk1"/>
                          </a:solidFill>
                          <a:effectLst/>
                          <a:latin typeface="Calibri" panose="020F0502020204030204" pitchFamily="34" charset="0"/>
                          <a:cs typeface="Calibri" panose="020F0502020204030204" pitchFamily="34" charset="0"/>
                        </a:rPr>
                        <a:t>€</a:t>
                      </a:r>
                      <a:r>
                        <a:rPr lang="en-GB" sz="1400" dirty="0">
                          <a:latin typeface="Calibri" panose="020F0502020204030204" pitchFamily="34" charset="0"/>
                          <a:cs typeface="Calibri" panose="020F0502020204030204" pitchFamily="34" charset="0"/>
                        </a:rPr>
                        <a:t>0.55:</a:t>
                      </a:r>
                      <a:r>
                        <a:rPr lang="en-GB" sz="1400" b="0" kern="1200" dirty="0">
                          <a:solidFill>
                            <a:schemeClr val="dk1"/>
                          </a:solidFill>
                          <a:effectLst/>
                          <a:latin typeface="Calibri" panose="020F0502020204030204" pitchFamily="34" charset="0"/>
                          <a:cs typeface="Calibri" panose="020F0502020204030204" pitchFamily="34" charset="0"/>
                        </a:rPr>
                        <a:t>€1</a:t>
                      </a:r>
                      <a:endParaRPr lang="en-GB" sz="1400"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77596029"/>
                  </a:ext>
                </a:extLst>
              </a:tr>
              <a:tr h="322156">
                <a:tc>
                  <a:txBody>
                    <a:bodyPr/>
                    <a:lstStyle/>
                    <a:p>
                      <a:r>
                        <a:rPr lang="en-GB" sz="1400" b="1">
                          <a:latin typeface="Calibri" panose="020F0502020204030204" pitchFamily="34" charset="0"/>
                          <a:cs typeface="Calibri" panose="020F0502020204030204" pitchFamily="34" charset="0"/>
                        </a:rPr>
                        <a:t>Liquid Ratio</a:t>
                      </a:r>
                      <a:endParaRPr lang="en-GB" sz="14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400" b="0" kern="1200" dirty="0">
                          <a:solidFill>
                            <a:schemeClr val="dk1"/>
                          </a:solidFill>
                          <a:effectLst/>
                          <a:latin typeface="Calibri" panose="020F0502020204030204" pitchFamily="34" charset="0"/>
                          <a:cs typeface="Calibri" panose="020F0502020204030204" pitchFamily="34" charset="0"/>
                        </a:rPr>
                        <a:t>€</a:t>
                      </a:r>
                      <a:r>
                        <a:rPr lang="en-GB" sz="1400" dirty="0">
                          <a:latin typeface="Calibri" panose="020F0502020204030204" pitchFamily="34" charset="0"/>
                          <a:cs typeface="Calibri" panose="020F0502020204030204" pitchFamily="34" charset="0"/>
                        </a:rPr>
                        <a:t>0.44:</a:t>
                      </a:r>
                      <a:r>
                        <a:rPr lang="en-GB" sz="1400" b="0" kern="1200" dirty="0">
                          <a:solidFill>
                            <a:schemeClr val="dk1"/>
                          </a:solidFill>
                          <a:effectLst/>
                          <a:latin typeface="Calibri" panose="020F0502020204030204" pitchFamily="34" charset="0"/>
                          <a:cs typeface="Calibri" panose="020F0502020204030204" pitchFamily="34" charset="0"/>
                        </a:rPr>
                        <a:t>€</a:t>
                      </a:r>
                      <a:r>
                        <a:rPr lang="en-GB" sz="1400" dirty="0">
                          <a:latin typeface="Calibri" panose="020F0502020204030204" pitchFamily="34" charset="0"/>
                          <a:cs typeface="Calibri" panose="020F0502020204030204" pitchFamily="34" charset="0"/>
                        </a:rPr>
                        <a:t>1</a:t>
                      </a:r>
                      <a:endParaRPr lang="en-GB" sz="14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400" b="0" kern="1200" dirty="0">
                          <a:solidFill>
                            <a:schemeClr val="dk1"/>
                          </a:solidFill>
                          <a:effectLst/>
                          <a:latin typeface="Calibri" panose="020F0502020204030204" pitchFamily="34" charset="0"/>
                          <a:cs typeface="Calibri" panose="020F0502020204030204" pitchFamily="34" charset="0"/>
                        </a:rPr>
                        <a:t>€</a:t>
                      </a:r>
                      <a:r>
                        <a:rPr lang="en-GB" sz="1400" dirty="0">
                          <a:latin typeface="Calibri" panose="020F0502020204030204" pitchFamily="34" charset="0"/>
                          <a:cs typeface="Calibri" panose="020F0502020204030204" pitchFamily="34" charset="0"/>
                        </a:rPr>
                        <a:t>0.42:</a:t>
                      </a:r>
                      <a:r>
                        <a:rPr lang="en-GB" sz="1400" b="0" kern="1200" dirty="0">
                          <a:solidFill>
                            <a:schemeClr val="dk1"/>
                          </a:solidFill>
                          <a:effectLst/>
                          <a:latin typeface="Calibri" panose="020F0502020204030204" pitchFamily="34" charset="0"/>
                          <a:cs typeface="Calibri" panose="020F0502020204030204" pitchFamily="34" charset="0"/>
                        </a:rPr>
                        <a:t>€</a:t>
                      </a:r>
                      <a:r>
                        <a:rPr lang="en-GB" sz="1400" dirty="0">
                          <a:latin typeface="Calibri" panose="020F0502020204030204" pitchFamily="34" charset="0"/>
                          <a:cs typeface="Calibri" panose="020F0502020204030204" pitchFamily="34" charset="0"/>
                        </a:rPr>
                        <a:t>1</a:t>
                      </a:r>
                      <a:endParaRPr lang="en-GB" sz="14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400" b="0" kern="1200" dirty="0">
                          <a:solidFill>
                            <a:schemeClr val="dk1"/>
                          </a:solidFill>
                          <a:effectLst/>
                          <a:latin typeface="Calibri" panose="020F0502020204030204" pitchFamily="34" charset="0"/>
                          <a:cs typeface="Calibri" panose="020F0502020204030204" pitchFamily="34" charset="0"/>
                        </a:rPr>
                        <a:t>€</a:t>
                      </a:r>
                      <a:r>
                        <a:rPr lang="en-GB" sz="1400" dirty="0">
                          <a:latin typeface="Calibri" panose="020F0502020204030204" pitchFamily="34" charset="0"/>
                          <a:cs typeface="Calibri" panose="020F0502020204030204" pitchFamily="34" charset="0"/>
                        </a:rPr>
                        <a:t>0.40:</a:t>
                      </a:r>
                      <a:r>
                        <a:rPr lang="en-GB" sz="1400" b="0" kern="1200" dirty="0">
                          <a:solidFill>
                            <a:schemeClr val="dk1"/>
                          </a:solidFill>
                          <a:effectLst/>
                          <a:latin typeface="Calibri" panose="020F0502020204030204" pitchFamily="34" charset="0"/>
                          <a:cs typeface="Calibri" panose="020F0502020204030204" pitchFamily="34" charset="0"/>
                        </a:rPr>
                        <a:t>€</a:t>
                      </a:r>
                      <a:r>
                        <a:rPr lang="en-GB" sz="1400" dirty="0">
                          <a:latin typeface="Calibri" panose="020F0502020204030204" pitchFamily="34" charset="0"/>
                          <a:cs typeface="Calibri" panose="020F0502020204030204" pitchFamily="34" charset="0"/>
                        </a:rPr>
                        <a:t>1</a:t>
                      </a:r>
                      <a:endParaRPr lang="en-GB" sz="14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400" b="0" kern="1200" dirty="0">
                          <a:solidFill>
                            <a:schemeClr val="dk1"/>
                          </a:solidFill>
                          <a:effectLst/>
                          <a:latin typeface="Calibri" panose="020F0502020204030204" pitchFamily="34" charset="0"/>
                          <a:cs typeface="Calibri" panose="020F0502020204030204" pitchFamily="34" charset="0"/>
                        </a:rPr>
                        <a:t>€</a:t>
                      </a:r>
                      <a:r>
                        <a:rPr lang="en-GB" sz="1400" dirty="0">
                          <a:latin typeface="Calibri" panose="020F0502020204030204" pitchFamily="34" charset="0"/>
                          <a:cs typeface="Calibri" panose="020F0502020204030204" pitchFamily="34" charset="0"/>
                        </a:rPr>
                        <a:t>0.43:</a:t>
                      </a:r>
                      <a:r>
                        <a:rPr lang="en-GB" sz="1400" b="0" kern="1200" dirty="0">
                          <a:solidFill>
                            <a:schemeClr val="dk1"/>
                          </a:solidFill>
                          <a:effectLst/>
                          <a:latin typeface="Calibri" panose="020F0502020204030204" pitchFamily="34" charset="0"/>
                          <a:cs typeface="Calibri" panose="020F0502020204030204" pitchFamily="34" charset="0"/>
                        </a:rPr>
                        <a:t>€</a:t>
                      </a:r>
                      <a:r>
                        <a:rPr lang="en-GB" sz="1400" dirty="0">
                          <a:latin typeface="Calibri" panose="020F0502020204030204" pitchFamily="34" charset="0"/>
                          <a:cs typeface="Calibri" panose="020F0502020204030204" pitchFamily="34" charset="0"/>
                        </a:rPr>
                        <a:t>1</a:t>
                      </a:r>
                      <a:endParaRPr lang="en-GB" sz="1400"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541040413"/>
                  </a:ext>
                </a:extLst>
              </a:tr>
              <a:tr h="322156">
                <a:tc>
                  <a:txBody>
                    <a:bodyPr/>
                    <a:lstStyle/>
                    <a:p>
                      <a:r>
                        <a:rPr lang="en-GB" sz="1400" b="1">
                          <a:latin typeface="Calibri" panose="020F0502020204030204" pitchFamily="34" charset="0"/>
                          <a:cs typeface="Calibri" panose="020F0502020204030204" pitchFamily="34" charset="0"/>
                        </a:rPr>
                        <a:t>Shareholder’s fund</a:t>
                      </a:r>
                      <a:endParaRPr lang="en-GB" sz="14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400" dirty="0">
                          <a:latin typeface="Calibri" panose="020F0502020204030204" pitchFamily="34" charset="0"/>
                          <a:cs typeface="Calibri" panose="020F0502020204030204" pitchFamily="34" charset="0"/>
                        </a:rPr>
                        <a:t>-</a:t>
                      </a:r>
                      <a:r>
                        <a:rPr lang="en-GB" sz="1400" b="0" kern="1200" dirty="0">
                          <a:solidFill>
                            <a:schemeClr val="dk1"/>
                          </a:solidFill>
                          <a:effectLst/>
                          <a:latin typeface="Calibri" panose="020F0502020204030204" pitchFamily="34" charset="0"/>
                          <a:cs typeface="Calibri" panose="020F0502020204030204" pitchFamily="34" charset="0"/>
                        </a:rPr>
                        <a:t>€</a:t>
                      </a:r>
                      <a:r>
                        <a:rPr lang="en-GB" sz="1400" dirty="0">
                          <a:latin typeface="Calibri" panose="020F0502020204030204" pitchFamily="34" charset="0"/>
                          <a:cs typeface="Calibri" panose="020F0502020204030204" pitchFamily="34" charset="0"/>
                        </a:rPr>
                        <a:t>612,200,000</a:t>
                      </a:r>
                      <a:endParaRPr lang="en-GB" sz="14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400">
                          <a:latin typeface="Calibri" panose="020F0502020204030204" pitchFamily="34" charset="0"/>
                          <a:cs typeface="Calibri" panose="020F0502020204030204" pitchFamily="34" charset="0"/>
                        </a:rPr>
                        <a:t>-</a:t>
                      </a:r>
                      <a:r>
                        <a:rPr lang="en-GB" sz="1400" b="0" kern="1200">
                          <a:solidFill>
                            <a:schemeClr val="dk1"/>
                          </a:solidFill>
                          <a:effectLst/>
                          <a:latin typeface="Calibri" panose="020F0502020204030204" pitchFamily="34" charset="0"/>
                          <a:cs typeface="Calibri" panose="020F0502020204030204" pitchFamily="34" charset="0"/>
                        </a:rPr>
                        <a:t>€</a:t>
                      </a:r>
                      <a:r>
                        <a:rPr lang="en-GB" sz="1400">
                          <a:latin typeface="Calibri" panose="020F0502020204030204" pitchFamily="34" charset="0"/>
                          <a:cs typeface="Calibri" panose="020F0502020204030204" pitchFamily="34" charset="0"/>
                        </a:rPr>
                        <a:t>587,400,000</a:t>
                      </a:r>
                      <a:endParaRPr lang="en-GB" sz="14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400" dirty="0">
                          <a:latin typeface="Calibri" panose="020F0502020204030204" pitchFamily="34" charset="0"/>
                          <a:cs typeface="Calibri" panose="020F0502020204030204" pitchFamily="34" charset="0"/>
                        </a:rPr>
                        <a:t>-</a:t>
                      </a:r>
                      <a:r>
                        <a:rPr lang="en-GB" sz="1400" b="0" kern="1200" dirty="0">
                          <a:solidFill>
                            <a:schemeClr val="dk1"/>
                          </a:solidFill>
                          <a:effectLst/>
                          <a:latin typeface="Calibri" panose="020F0502020204030204" pitchFamily="34" charset="0"/>
                          <a:cs typeface="Calibri" panose="020F0502020204030204" pitchFamily="34" charset="0"/>
                        </a:rPr>
                        <a:t>€</a:t>
                      </a:r>
                      <a:r>
                        <a:rPr lang="en-GB" sz="1400" dirty="0">
                          <a:latin typeface="Calibri" panose="020F0502020204030204" pitchFamily="34" charset="0"/>
                          <a:cs typeface="Calibri" panose="020F0502020204030204" pitchFamily="34" charset="0"/>
                        </a:rPr>
                        <a:t>595,200,000</a:t>
                      </a:r>
                      <a:endParaRPr lang="en-GB" sz="14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400">
                          <a:latin typeface="Calibri" panose="020F0502020204030204" pitchFamily="34" charset="0"/>
                          <a:cs typeface="Calibri" panose="020F0502020204030204" pitchFamily="34" charset="0"/>
                        </a:rPr>
                        <a:t>-</a:t>
                      </a:r>
                      <a:r>
                        <a:rPr lang="en-GB" sz="1400" b="0" kern="1200">
                          <a:solidFill>
                            <a:schemeClr val="dk1"/>
                          </a:solidFill>
                          <a:effectLst/>
                          <a:latin typeface="Calibri" panose="020F0502020204030204" pitchFamily="34" charset="0"/>
                          <a:cs typeface="Calibri" panose="020F0502020204030204" pitchFamily="34" charset="0"/>
                        </a:rPr>
                        <a:t>€</a:t>
                      </a:r>
                      <a:r>
                        <a:rPr lang="en-GB" sz="1400">
                          <a:latin typeface="Calibri" panose="020F0502020204030204" pitchFamily="34" charset="0"/>
                          <a:cs typeface="Calibri" panose="020F0502020204030204" pitchFamily="34" charset="0"/>
                        </a:rPr>
                        <a:t>593,900,000</a:t>
                      </a:r>
                      <a:endParaRPr lang="en-GB" sz="1400"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933986590"/>
                  </a:ext>
                </a:extLst>
              </a:tr>
              <a:tr h="322156">
                <a:tc>
                  <a:txBody>
                    <a:bodyPr/>
                    <a:lstStyle/>
                    <a:p>
                      <a:r>
                        <a:rPr lang="en-GB" sz="1400" b="1">
                          <a:latin typeface="Calibri" panose="020F0502020204030204" pitchFamily="34" charset="0"/>
                          <a:cs typeface="Calibri" panose="020F0502020204030204" pitchFamily="34" charset="0"/>
                        </a:rPr>
                        <a:t>Proprietary Ratio</a:t>
                      </a:r>
                      <a:endParaRPr lang="en-GB" sz="14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400" dirty="0">
                          <a:latin typeface="Calibri" panose="020F0502020204030204" pitchFamily="34" charset="0"/>
                          <a:cs typeface="Calibri" panose="020F0502020204030204" pitchFamily="34" charset="0"/>
                        </a:rPr>
                        <a:t>-0.47</a:t>
                      </a:r>
                      <a:endParaRPr lang="en-GB" sz="14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400" dirty="0">
                          <a:latin typeface="Calibri" panose="020F0502020204030204" pitchFamily="34" charset="0"/>
                          <a:cs typeface="Calibri" panose="020F0502020204030204" pitchFamily="34" charset="0"/>
                        </a:rPr>
                        <a:t>-0.43</a:t>
                      </a:r>
                      <a:endParaRPr lang="en-GB" sz="14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400">
                          <a:latin typeface="Calibri" panose="020F0502020204030204" pitchFamily="34" charset="0"/>
                          <a:cs typeface="Calibri" panose="020F0502020204030204" pitchFamily="34" charset="0"/>
                        </a:rPr>
                        <a:t>-0.45</a:t>
                      </a:r>
                      <a:endParaRPr lang="en-GB" sz="14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400">
                          <a:latin typeface="Calibri" panose="020F0502020204030204" pitchFamily="34" charset="0"/>
                          <a:cs typeface="Calibri" panose="020F0502020204030204" pitchFamily="34" charset="0"/>
                        </a:rPr>
                        <a:t>-0.43</a:t>
                      </a:r>
                      <a:endParaRPr lang="en-GB" sz="1400"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1679845525"/>
                  </a:ext>
                </a:extLst>
              </a:tr>
              <a:tr h="322156">
                <a:tc>
                  <a:txBody>
                    <a:bodyPr/>
                    <a:lstStyle/>
                    <a:p>
                      <a:r>
                        <a:rPr lang="en-GB" sz="1400" b="1" dirty="0">
                          <a:latin typeface="Calibri" panose="020F0502020204030204" pitchFamily="34" charset="0"/>
                          <a:cs typeface="Calibri" panose="020F0502020204030204" pitchFamily="34" charset="0"/>
                        </a:rPr>
                        <a:t>Debt Equity Ratio</a:t>
                      </a:r>
                      <a:endParaRPr lang="en-GB" sz="14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400" b="0" i="0" kern="1200" dirty="0">
                          <a:solidFill>
                            <a:schemeClr val="dk1"/>
                          </a:solidFill>
                          <a:effectLst/>
                          <a:latin typeface="Calibri" panose="020F0502020204030204" pitchFamily="34" charset="0"/>
                          <a:ea typeface="Calibri" panose="020F0502020204030204" pitchFamily="34" charset="0"/>
                          <a:cs typeface="Calibri" panose="020F0502020204030204" pitchFamily="34" charset="0"/>
                        </a:rPr>
                        <a:t>-€</a:t>
                      </a:r>
                      <a:r>
                        <a:rPr lang="en-GB" sz="1400" b="0" dirty="0">
                          <a:latin typeface="Calibri" panose="020F0502020204030204" pitchFamily="34" charset="0"/>
                          <a:ea typeface="Calibri" panose="020F0502020204030204" pitchFamily="34" charset="0"/>
                          <a:cs typeface="Calibri" panose="020F0502020204030204" pitchFamily="34" charset="0"/>
                        </a:rPr>
                        <a:t>3.15:</a:t>
                      </a:r>
                      <a:r>
                        <a:rPr lang="en-GB" sz="1400" b="0" i="0" kern="1200" dirty="0">
                          <a:solidFill>
                            <a:schemeClr val="dk1"/>
                          </a:solidFill>
                          <a:effectLst/>
                          <a:latin typeface="Calibri" panose="020F0502020204030204" pitchFamily="34" charset="0"/>
                          <a:ea typeface="Calibri" panose="020F0502020204030204" pitchFamily="34" charset="0"/>
                          <a:cs typeface="Calibri" panose="020F0502020204030204" pitchFamily="34" charset="0"/>
                        </a:rPr>
                        <a:t>€1</a:t>
                      </a:r>
                      <a:endParaRPr lang="en-GB" sz="1400" b="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400" b="0" i="0" kern="1200" dirty="0">
                          <a:solidFill>
                            <a:schemeClr val="dk1"/>
                          </a:solidFill>
                          <a:effectLst/>
                          <a:latin typeface="Calibri" panose="020F0502020204030204" pitchFamily="34" charset="0"/>
                          <a:ea typeface="Calibri" panose="020F0502020204030204" pitchFamily="34" charset="0"/>
                          <a:cs typeface="Calibri" panose="020F0502020204030204" pitchFamily="34" charset="0"/>
                        </a:rPr>
                        <a:t>-€</a:t>
                      </a:r>
                      <a:r>
                        <a:rPr lang="en-GB" sz="1400" b="0" dirty="0">
                          <a:latin typeface="Calibri" panose="020F0502020204030204" pitchFamily="34" charset="0"/>
                          <a:ea typeface="Calibri" panose="020F0502020204030204" pitchFamily="34" charset="0"/>
                          <a:cs typeface="Calibri" panose="020F0502020204030204" pitchFamily="34" charset="0"/>
                        </a:rPr>
                        <a:t>3.35:</a:t>
                      </a:r>
                      <a:r>
                        <a:rPr lang="en-GB" sz="1400" b="0" i="0" kern="1200" dirty="0">
                          <a:solidFill>
                            <a:schemeClr val="dk1"/>
                          </a:solidFill>
                          <a:effectLst/>
                          <a:latin typeface="Calibri" panose="020F0502020204030204" pitchFamily="34" charset="0"/>
                          <a:ea typeface="Calibri" panose="020F0502020204030204" pitchFamily="34" charset="0"/>
                          <a:cs typeface="Calibri" panose="020F0502020204030204" pitchFamily="34" charset="0"/>
                        </a:rPr>
                        <a:t>€1</a:t>
                      </a:r>
                      <a:endParaRPr lang="en-GB" sz="1400" b="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400" b="0" i="0" kern="1200" dirty="0">
                          <a:solidFill>
                            <a:schemeClr val="dk1"/>
                          </a:solidFill>
                          <a:effectLst/>
                          <a:latin typeface="Calibri" panose="020F0502020204030204" pitchFamily="34" charset="0"/>
                          <a:ea typeface="Calibri" panose="020F0502020204030204" pitchFamily="34" charset="0"/>
                          <a:cs typeface="Calibri" panose="020F0502020204030204" pitchFamily="34" charset="0"/>
                        </a:rPr>
                        <a:t>-€</a:t>
                      </a:r>
                      <a:r>
                        <a:rPr lang="en-GB" sz="1400" b="0" dirty="0">
                          <a:latin typeface="Calibri" panose="020F0502020204030204" pitchFamily="34" charset="0"/>
                          <a:ea typeface="Calibri" panose="020F0502020204030204" pitchFamily="34" charset="0"/>
                          <a:cs typeface="Calibri" panose="020F0502020204030204" pitchFamily="34" charset="0"/>
                        </a:rPr>
                        <a:t>3.16:</a:t>
                      </a:r>
                      <a:r>
                        <a:rPr lang="en-GB" sz="1400" b="0" i="0" kern="1200" dirty="0">
                          <a:solidFill>
                            <a:schemeClr val="dk1"/>
                          </a:solidFill>
                          <a:effectLst/>
                          <a:latin typeface="Calibri" panose="020F0502020204030204" pitchFamily="34" charset="0"/>
                          <a:ea typeface="Calibri" panose="020F0502020204030204" pitchFamily="34" charset="0"/>
                          <a:cs typeface="Calibri" panose="020F0502020204030204" pitchFamily="34" charset="0"/>
                        </a:rPr>
                        <a:t>€1</a:t>
                      </a:r>
                      <a:endParaRPr lang="en-GB" sz="1400" b="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400" b="0" i="0" kern="1200" dirty="0">
                          <a:solidFill>
                            <a:schemeClr val="dk1"/>
                          </a:solidFill>
                          <a:effectLst/>
                          <a:latin typeface="Calibri" panose="020F0502020204030204" pitchFamily="34" charset="0"/>
                          <a:ea typeface="Calibri" panose="020F0502020204030204" pitchFamily="34" charset="0"/>
                          <a:cs typeface="Calibri" panose="020F0502020204030204" pitchFamily="34" charset="0"/>
                        </a:rPr>
                        <a:t>-€</a:t>
                      </a:r>
                      <a:r>
                        <a:rPr lang="en-GB" sz="1400" b="0" dirty="0">
                          <a:latin typeface="Calibri" panose="020F0502020204030204" pitchFamily="34" charset="0"/>
                          <a:ea typeface="Calibri" panose="020F0502020204030204" pitchFamily="34" charset="0"/>
                          <a:cs typeface="Calibri" panose="020F0502020204030204" pitchFamily="34" charset="0"/>
                        </a:rPr>
                        <a:t>3.29:</a:t>
                      </a:r>
                      <a:r>
                        <a:rPr lang="en-GB" sz="1400" b="0" i="0" kern="1200" dirty="0">
                          <a:solidFill>
                            <a:schemeClr val="dk1"/>
                          </a:solidFill>
                          <a:effectLst/>
                          <a:latin typeface="Calibri" panose="020F0502020204030204" pitchFamily="34" charset="0"/>
                          <a:ea typeface="Calibri" panose="020F0502020204030204" pitchFamily="34" charset="0"/>
                          <a:cs typeface="Calibri" panose="020F0502020204030204" pitchFamily="34" charset="0"/>
                        </a:rPr>
                        <a:t>€1</a:t>
                      </a:r>
                      <a:endParaRPr lang="en-GB" sz="1400" b="0"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1508932366"/>
                  </a:ext>
                </a:extLst>
              </a:tr>
              <a:tr h="322156">
                <a:tc>
                  <a:txBody>
                    <a:bodyPr/>
                    <a:lstStyle/>
                    <a:p>
                      <a:r>
                        <a:rPr lang="en-GB" sz="1400" b="1" dirty="0">
                          <a:latin typeface="Calibri" panose="020F0502020204030204" pitchFamily="34" charset="0"/>
                          <a:cs typeface="Calibri" panose="020F0502020204030204" pitchFamily="34" charset="0"/>
                        </a:rPr>
                        <a:t>Interest Coverage</a:t>
                      </a:r>
                      <a:endParaRPr lang="en-GB" sz="14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400" dirty="0">
                          <a:latin typeface="Calibri" panose="020F0502020204030204" pitchFamily="34" charset="0"/>
                          <a:cs typeface="Calibri" panose="020F0502020204030204" pitchFamily="34" charset="0"/>
                        </a:rPr>
                        <a:t>1.9x</a:t>
                      </a:r>
                      <a:endParaRPr lang="en-GB" sz="14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400" dirty="0">
                          <a:latin typeface="Calibri" panose="020F0502020204030204" pitchFamily="34" charset="0"/>
                          <a:cs typeface="Calibri" panose="020F0502020204030204" pitchFamily="34" charset="0"/>
                        </a:rPr>
                        <a:t>1.4x</a:t>
                      </a:r>
                      <a:endParaRPr lang="en-GB" sz="14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400" dirty="0">
                          <a:latin typeface="Calibri" panose="020F0502020204030204" pitchFamily="34" charset="0"/>
                          <a:cs typeface="Calibri" panose="020F0502020204030204" pitchFamily="34" charset="0"/>
                        </a:rPr>
                        <a:t>6.4x</a:t>
                      </a:r>
                      <a:endParaRPr lang="en-GB" sz="14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400" dirty="0">
                          <a:latin typeface="Calibri" panose="020F0502020204030204" pitchFamily="34" charset="0"/>
                          <a:cs typeface="Calibri" panose="020F0502020204030204" pitchFamily="34" charset="0"/>
                        </a:rPr>
                        <a:t>3.2x</a:t>
                      </a:r>
                      <a:endParaRPr lang="en-GB" sz="1400"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1128160711"/>
                  </a:ext>
                </a:extLst>
              </a:tr>
              <a:tr h="322156">
                <a:tc>
                  <a:txBody>
                    <a:bodyPr/>
                    <a:lstStyle/>
                    <a:p>
                      <a:r>
                        <a:rPr lang="en-GB" sz="1400" b="1" dirty="0">
                          <a:latin typeface="Calibri" panose="020F0502020204030204" pitchFamily="34" charset="0"/>
                          <a:cs typeface="Calibri" panose="020F0502020204030204" pitchFamily="34" charset="0"/>
                        </a:rPr>
                        <a:t>Fixed Interest Charges</a:t>
                      </a:r>
                      <a:endParaRPr lang="en-GB" sz="14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400" dirty="0">
                          <a:latin typeface="Calibri" panose="020F0502020204030204" pitchFamily="34" charset="0"/>
                          <a:cs typeface="Calibri" panose="020F0502020204030204" pitchFamily="34" charset="0"/>
                        </a:rPr>
                        <a:t>0.6</a:t>
                      </a:r>
                      <a:endParaRPr lang="en-GB" sz="14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400" dirty="0">
                          <a:latin typeface="Calibri" panose="020F0502020204030204" pitchFamily="34" charset="0"/>
                          <a:cs typeface="Calibri" panose="020F0502020204030204" pitchFamily="34" charset="0"/>
                        </a:rPr>
                        <a:t>0.6</a:t>
                      </a:r>
                      <a:endParaRPr lang="en-GB" sz="14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400" dirty="0">
                          <a:latin typeface="Calibri" panose="020F0502020204030204" pitchFamily="34" charset="0"/>
                          <a:cs typeface="Calibri" panose="020F0502020204030204" pitchFamily="34" charset="0"/>
                        </a:rPr>
                        <a:t>0.5</a:t>
                      </a:r>
                      <a:endParaRPr lang="en-GB" sz="14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400" dirty="0">
                          <a:latin typeface="Calibri" panose="020F0502020204030204" pitchFamily="34" charset="0"/>
                          <a:cs typeface="Calibri" panose="020F0502020204030204" pitchFamily="34" charset="0"/>
                        </a:rPr>
                        <a:t>3</a:t>
                      </a:r>
                      <a:endParaRPr lang="en-GB" sz="1400"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1452208853"/>
                  </a:ext>
                </a:extLst>
              </a:tr>
              <a:tr h="322156">
                <a:tc>
                  <a:txBody>
                    <a:bodyPr/>
                    <a:lstStyle/>
                    <a:p>
                      <a:r>
                        <a:rPr lang="en-GB" sz="1400" b="1">
                          <a:latin typeface="Calibri" panose="020F0502020204030204" pitchFamily="34" charset="0"/>
                          <a:cs typeface="Calibri" panose="020F0502020204030204" pitchFamily="34" charset="0"/>
                        </a:rPr>
                        <a:t>Stock Turnover Ratio</a:t>
                      </a:r>
                      <a:endParaRPr lang="en-GB" sz="14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400" dirty="0">
                          <a:latin typeface="Calibri" panose="020F0502020204030204" pitchFamily="34" charset="0"/>
                          <a:cs typeface="Calibri" panose="020F0502020204030204" pitchFamily="34" charset="0"/>
                        </a:rPr>
                        <a:t>Every 38 Days</a:t>
                      </a:r>
                      <a:endParaRPr lang="en-GB" sz="14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400" dirty="0">
                          <a:latin typeface="Calibri" panose="020F0502020204030204" pitchFamily="34" charset="0"/>
                          <a:cs typeface="Calibri" panose="020F0502020204030204" pitchFamily="34" charset="0"/>
                        </a:rPr>
                        <a:t>Every 35 Days</a:t>
                      </a:r>
                      <a:endParaRPr lang="en-GB" sz="14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Every 28 Days</a:t>
                      </a:r>
                      <a:endParaRPr kumimoji="0" lang="en-GB" sz="1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Every 30 Days</a:t>
                      </a:r>
                      <a:endParaRPr kumimoji="0" lang="en-GB" sz="1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1732689147"/>
                  </a:ext>
                </a:extLst>
              </a:tr>
              <a:tr h="322156">
                <a:tc>
                  <a:txBody>
                    <a:bodyPr/>
                    <a:lstStyle/>
                    <a:p>
                      <a:r>
                        <a:rPr lang="en-GB" sz="1400" b="1">
                          <a:latin typeface="Calibri" panose="020F0502020204030204" pitchFamily="34" charset="0"/>
                          <a:cs typeface="Calibri" panose="020F0502020204030204" pitchFamily="34" charset="0"/>
                        </a:rPr>
                        <a:t>Debtors Turnover Ratio</a:t>
                      </a:r>
                      <a:endParaRPr lang="en-GB" sz="14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400">
                          <a:latin typeface="Calibri" panose="020F0502020204030204" pitchFamily="34" charset="0"/>
                          <a:cs typeface="Calibri" panose="020F0502020204030204" pitchFamily="34" charset="0"/>
                        </a:rPr>
                        <a:t>362 Days</a:t>
                      </a:r>
                      <a:endParaRPr lang="en-GB" sz="14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400" dirty="0">
                          <a:latin typeface="Calibri" panose="020F0502020204030204" pitchFamily="34" charset="0"/>
                          <a:cs typeface="Calibri" panose="020F0502020204030204" pitchFamily="34" charset="0"/>
                        </a:rPr>
                        <a:t>348 Days</a:t>
                      </a:r>
                      <a:endParaRPr lang="en-GB" sz="14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400" dirty="0">
                          <a:latin typeface="Calibri" panose="020F0502020204030204" pitchFamily="34" charset="0"/>
                          <a:cs typeface="Calibri" panose="020F0502020204030204" pitchFamily="34" charset="0"/>
                        </a:rPr>
                        <a:t>383 Days</a:t>
                      </a:r>
                      <a:endParaRPr lang="en-GB" sz="14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400" dirty="0">
                          <a:latin typeface="Calibri" panose="020F0502020204030204" pitchFamily="34" charset="0"/>
                          <a:cs typeface="Calibri" panose="020F0502020204030204" pitchFamily="34" charset="0"/>
                        </a:rPr>
                        <a:t>368 Days</a:t>
                      </a:r>
                      <a:endParaRPr lang="en-GB" sz="1400"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3551161252"/>
                  </a:ext>
                </a:extLst>
              </a:tr>
              <a:tr h="322156">
                <a:tc>
                  <a:txBody>
                    <a:bodyPr/>
                    <a:lstStyle/>
                    <a:p>
                      <a:r>
                        <a:rPr lang="en-GB" sz="1400" b="1">
                          <a:latin typeface="Calibri" panose="020F0502020204030204" pitchFamily="34" charset="0"/>
                          <a:cs typeface="Calibri" panose="020F0502020204030204" pitchFamily="34" charset="0"/>
                        </a:rPr>
                        <a:t>Creditors Turnover Ratio</a:t>
                      </a:r>
                      <a:endParaRPr lang="en-GB" sz="14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400">
                          <a:latin typeface="Calibri" panose="020F0502020204030204" pitchFamily="34" charset="0"/>
                          <a:cs typeface="Calibri" panose="020F0502020204030204" pitchFamily="34" charset="0"/>
                        </a:rPr>
                        <a:t>162 Days</a:t>
                      </a:r>
                      <a:endParaRPr lang="en-GB" sz="14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400" dirty="0">
                          <a:latin typeface="Calibri" panose="020F0502020204030204" pitchFamily="34" charset="0"/>
                          <a:cs typeface="Calibri" panose="020F0502020204030204" pitchFamily="34" charset="0"/>
                        </a:rPr>
                        <a:t>201 Days</a:t>
                      </a:r>
                      <a:endParaRPr lang="en-GB" sz="14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400" dirty="0">
                          <a:latin typeface="Calibri" panose="020F0502020204030204" pitchFamily="34" charset="0"/>
                          <a:cs typeface="Calibri" panose="020F0502020204030204" pitchFamily="34" charset="0"/>
                        </a:rPr>
                        <a:t>169 Days</a:t>
                      </a:r>
                      <a:endParaRPr lang="en-GB" sz="14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400" dirty="0">
                          <a:latin typeface="Calibri" panose="020F0502020204030204" pitchFamily="34" charset="0"/>
                          <a:cs typeface="Calibri" panose="020F0502020204030204" pitchFamily="34" charset="0"/>
                        </a:rPr>
                        <a:t>168 Days</a:t>
                      </a:r>
                      <a:endParaRPr lang="en-GB" sz="1400"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975366925"/>
                  </a:ext>
                </a:extLst>
              </a:tr>
              <a:tr h="381862">
                <a:tc>
                  <a:txBody>
                    <a:bodyPr/>
                    <a:lstStyle/>
                    <a:p>
                      <a:r>
                        <a:rPr lang="en-GB" sz="1400" b="1">
                          <a:latin typeface="Calibri" panose="020F0502020204030204" pitchFamily="34" charset="0"/>
                          <a:cs typeface="Calibri" panose="020F0502020204030204" pitchFamily="34" charset="0"/>
                        </a:rPr>
                        <a:t>Working Capital Turnover Ratio</a:t>
                      </a:r>
                      <a:endParaRPr lang="en-GB" sz="14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400">
                          <a:latin typeface="Calibri" panose="020F0502020204030204" pitchFamily="34" charset="0"/>
                          <a:cs typeface="Calibri" panose="020F0502020204030204" pitchFamily="34" charset="0"/>
                        </a:rPr>
                        <a:t>Every Euro of working capital produces </a:t>
                      </a:r>
                      <a:r>
                        <a:rPr lang="en-GB" sz="1400" b="0" kern="1200">
                          <a:solidFill>
                            <a:schemeClr val="dk1"/>
                          </a:solidFill>
                          <a:effectLst/>
                          <a:latin typeface="Calibri" panose="020F0502020204030204" pitchFamily="34" charset="0"/>
                          <a:cs typeface="Calibri" panose="020F0502020204030204" pitchFamily="34" charset="0"/>
                        </a:rPr>
                        <a:t>€0.</a:t>
                      </a:r>
                      <a:r>
                        <a:rPr lang="en-GB" sz="1400">
                          <a:latin typeface="Calibri" panose="020F0502020204030204" pitchFamily="34" charset="0"/>
                          <a:cs typeface="Calibri" panose="020F0502020204030204" pitchFamily="34" charset="0"/>
                        </a:rPr>
                        <a:t>72</a:t>
                      </a:r>
                      <a:endParaRPr lang="en-GB" sz="14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latin typeface="Calibri" panose="020F0502020204030204" pitchFamily="34" charset="0"/>
                          <a:cs typeface="Calibri" panose="020F0502020204030204" pitchFamily="34" charset="0"/>
                        </a:rPr>
                        <a:t>Every Euro of working capital produces </a:t>
                      </a:r>
                      <a:r>
                        <a:rPr lang="en-GB" sz="1400" b="0" kern="1200">
                          <a:solidFill>
                            <a:schemeClr val="dk1"/>
                          </a:solidFill>
                          <a:effectLst/>
                          <a:latin typeface="Calibri" panose="020F0502020204030204" pitchFamily="34" charset="0"/>
                          <a:cs typeface="Calibri" panose="020F0502020204030204" pitchFamily="34" charset="0"/>
                        </a:rPr>
                        <a:t>€0.</a:t>
                      </a:r>
                      <a:r>
                        <a:rPr lang="en-GB" sz="1400">
                          <a:latin typeface="Calibri" panose="020F0502020204030204" pitchFamily="34" charset="0"/>
                          <a:cs typeface="Calibri" panose="020F0502020204030204" pitchFamily="34" charset="0"/>
                        </a:rPr>
                        <a:t>77</a:t>
                      </a:r>
                      <a:endParaRPr lang="en-GB" sz="14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Every Euro of working capital produces €0.74</a:t>
                      </a:r>
                      <a:endParaRPr kumimoji="0" lang="en-GB" sz="1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Every Euro of working capital produces €0.78</a:t>
                      </a:r>
                      <a:endParaRPr kumimoji="0" lang="en-GB" sz="1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4254923260"/>
                  </a:ext>
                </a:extLst>
              </a:tr>
              <a:tr h="322156">
                <a:tc>
                  <a:txBody>
                    <a:bodyPr/>
                    <a:lstStyle/>
                    <a:p>
                      <a:r>
                        <a:rPr lang="en-GB" sz="1400" b="1" dirty="0">
                          <a:latin typeface="Calibri" panose="020F0502020204030204" pitchFamily="34" charset="0"/>
                          <a:cs typeface="Calibri" panose="020F0502020204030204" pitchFamily="34" charset="0"/>
                        </a:rPr>
                        <a:t>Gross Profit Ratio</a:t>
                      </a:r>
                      <a:endParaRPr lang="en-GB" sz="14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400" dirty="0">
                          <a:latin typeface="Calibri" panose="020F0502020204030204" pitchFamily="34" charset="0"/>
                          <a:cs typeface="Calibri" panose="020F0502020204030204" pitchFamily="34" charset="0"/>
                        </a:rPr>
                        <a:t>19.9%</a:t>
                      </a:r>
                      <a:endParaRPr lang="en-GB" sz="14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400" dirty="0">
                          <a:latin typeface="Calibri" panose="020F0502020204030204" pitchFamily="34" charset="0"/>
                          <a:cs typeface="Calibri" panose="020F0502020204030204" pitchFamily="34" charset="0"/>
                        </a:rPr>
                        <a:t>20.1%</a:t>
                      </a:r>
                      <a:endParaRPr lang="en-GB" sz="14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400" dirty="0">
                          <a:latin typeface="Calibri" panose="020F0502020204030204" pitchFamily="34" charset="0"/>
                          <a:cs typeface="Calibri" panose="020F0502020204030204" pitchFamily="34" charset="0"/>
                        </a:rPr>
                        <a:t>17.9%</a:t>
                      </a:r>
                      <a:endParaRPr lang="en-GB" sz="14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400" dirty="0">
                          <a:latin typeface="Calibri" panose="020F0502020204030204" pitchFamily="34" charset="0"/>
                          <a:cs typeface="Calibri" panose="020F0502020204030204" pitchFamily="34" charset="0"/>
                        </a:rPr>
                        <a:t>17.0%</a:t>
                      </a:r>
                      <a:endParaRPr lang="en-GB" sz="1400"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3203532598"/>
                  </a:ext>
                </a:extLst>
              </a:tr>
              <a:tr h="322156">
                <a:tc>
                  <a:txBody>
                    <a:bodyPr/>
                    <a:lstStyle/>
                    <a:p>
                      <a:r>
                        <a:rPr lang="en-GB" sz="1400" b="1">
                          <a:latin typeface="Calibri" panose="020F0502020204030204" pitchFamily="34" charset="0"/>
                          <a:cs typeface="Calibri" panose="020F0502020204030204" pitchFamily="34" charset="0"/>
                        </a:rPr>
                        <a:t>Net Profit Ratio</a:t>
                      </a:r>
                      <a:endParaRPr lang="en-GB" sz="14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400">
                          <a:latin typeface="Calibri" panose="020F0502020204030204" pitchFamily="34" charset="0"/>
                          <a:cs typeface="Calibri" panose="020F0502020204030204" pitchFamily="34" charset="0"/>
                        </a:rPr>
                        <a:t>-0.36%</a:t>
                      </a:r>
                      <a:endParaRPr lang="en-GB" sz="14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400" dirty="0">
                          <a:latin typeface="Calibri" panose="020F0502020204030204" pitchFamily="34" charset="0"/>
                          <a:cs typeface="Calibri" panose="020F0502020204030204" pitchFamily="34" charset="0"/>
                        </a:rPr>
                        <a:t>0.33%</a:t>
                      </a:r>
                      <a:endParaRPr lang="en-GB" sz="14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400" dirty="0">
                          <a:latin typeface="Calibri" panose="020F0502020204030204" pitchFamily="34" charset="0"/>
                          <a:cs typeface="Calibri" panose="020F0502020204030204" pitchFamily="34" charset="0"/>
                        </a:rPr>
                        <a:t>0.24%</a:t>
                      </a:r>
                      <a:endParaRPr lang="en-GB" sz="14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400" dirty="0">
                          <a:latin typeface="Calibri" panose="020F0502020204030204" pitchFamily="34" charset="0"/>
                          <a:cs typeface="Calibri" panose="020F0502020204030204" pitchFamily="34" charset="0"/>
                        </a:rPr>
                        <a:t>-1.71%</a:t>
                      </a:r>
                      <a:endParaRPr lang="en-GB" sz="1400"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3411536247"/>
                  </a:ext>
                </a:extLst>
              </a:tr>
            </a:tbl>
          </a:graphicData>
        </a:graphic>
      </p:graphicFrame>
      <p:sp>
        <p:nvSpPr>
          <p:cNvPr id="6" name="Title 5">
            <a:extLst>
              <a:ext uri="{FF2B5EF4-FFF2-40B4-BE49-F238E27FC236}">
                <a16:creationId xmlns:a16="http://schemas.microsoft.com/office/drawing/2014/main" id="{7BF2B60A-FF9F-4101-8456-4B64D3B77E90}"/>
              </a:ext>
            </a:extLst>
          </p:cNvPr>
          <p:cNvSpPr>
            <a:spLocks noGrp="1"/>
          </p:cNvSpPr>
          <p:nvPr>
            <p:ph type="title"/>
          </p:nvPr>
        </p:nvSpPr>
        <p:spPr>
          <a:xfrm>
            <a:off x="639413" y="476086"/>
            <a:ext cx="10904435" cy="689608"/>
          </a:xfrm>
        </p:spPr>
        <p:txBody>
          <a:bodyPr rtlCol="0">
            <a:normAutofit/>
          </a:bodyPr>
          <a:lstStyle/>
          <a:p>
            <a:pPr rtl="0"/>
            <a:r>
              <a:rPr lang="en-GB" sz="3200">
                <a:latin typeface="Calibri" panose="020F0502020204030204" pitchFamily="34" charset="0"/>
                <a:ea typeface="Calibri" panose="020F0502020204030204" pitchFamily="34" charset="0"/>
                <a:cs typeface="Calibri" panose="020F0502020204030204" pitchFamily="34" charset="0"/>
              </a:rPr>
              <a:t>SONY Europe Financial Ratios FY2024-FY2021</a:t>
            </a:r>
            <a:endParaRPr lang="en-GB" sz="3200" dirty="0">
              <a:latin typeface="Calibri" panose="020F0502020204030204" pitchFamily="34" charset="0"/>
              <a:ea typeface="Calibri" panose="020F0502020204030204" pitchFamily="34" charset="0"/>
              <a:cs typeface="Calibri" panose="020F0502020204030204" pitchFamily="34" charset="0"/>
            </a:endParaRPr>
          </a:p>
        </p:txBody>
      </p:sp>
      <p:sp>
        <p:nvSpPr>
          <p:cNvPr id="3" name="Footer Placeholder 2">
            <a:extLst>
              <a:ext uri="{FF2B5EF4-FFF2-40B4-BE49-F238E27FC236}">
                <a16:creationId xmlns:a16="http://schemas.microsoft.com/office/drawing/2014/main" id="{5E3BB981-E8E0-413A-8822-41A43132E5F9}"/>
              </a:ext>
            </a:extLst>
          </p:cNvPr>
          <p:cNvSpPr>
            <a:spLocks noGrp="1"/>
          </p:cNvSpPr>
          <p:nvPr>
            <p:ph type="ftr" sz="quarter" idx="11"/>
          </p:nvPr>
        </p:nvSpPr>
        <p:spPr>
          <a:xfrm>
            <a:off x="639413" y="6356350"/>
            <a:ext cx="6291108" cy="365125"/>
          </a:xfrm>
        </p:spPr>
        <p:txBody>
          <a:bodyPr rtlCol="0"/>
          <a:lstStyle/>
          <a:p>
            <a:pPr rtl="0">
              <a:spcAft>
                <a:spcPts val="600"/>
              </a:spcAft>
            </a:pPr>
            <a:r>
              <a:rPr lang="en-GB" noProof="0" dirty="0"/>
              <a:t>Finance Management</a:t>
            </a:r>
          </a:p>
        </p:txBody>
      </p:sp>
      <p:sp>
        <p:nvSpPr>
          <p:cNvPr id="4" name="Date Placeholder 3">
            <a:extLst>
              <a:ext uri="{FF2B5EF4-FFF2-40B4-BE49-F238E27FC236}">
                <a16:creationId xmlns:a16="http://schemas.microsoft.com/office/drawing/2014/main" id="{1FD35E11-A82C-4547-AB81-A216F29CD068}"/>
              </a:ext>
            </a:extLst>
          </p:cNvPr>
          <p:cNvSpPr>
            <a:spLocks noGrp="1"/>
          </p:cNvSpPr>
          <p:nvPr>
            <p:ph type="dt" sz="half" idx="10"/>
          </p:nvPr>
        </p:nvSpPr>
        <p:spPr>
          <a:xfrm>
            <a:off x="7295738" y="6356350"/>
            <a:ext cx="3033829" cy="365125"/>
          </a:xfrm>
        </p:spPr>
        <p:txBody>
          <a:bodyPr rtlCol="0"/>
          <a:lstStyle/>
          <a:p>
            <a:pPr lvl="0" rtl="0"/>
            <a:r>
              <a:rPr lang="en-GB"/>
              <a:t>2025</a:t>
            </a:r>
            <a:endParaRPr lang="en-GB" dirty="0"/>
          </a:p>
        </p:txBody>
      </p:sp>
      <p:sp>
        <p:nvSpPr>
          <p:cNvPr id="5" name="Slide Number Placeholder 4">
            <a:extLst>
              <a:ext uri="{FF2B5EF4-FFF2-40B4-BE49-F238E27FC236}">
                <a16:creationId xmlns:a16="http://schemas.microsoft.com/office/drawing/2014/main" id="{AA393BC7-497F-4081-83BD-AF606B532881}"/>
              </a:ext>
            </a:extLst>
          </p:cNvPr>
          <p:cNvSpPr>
            <a:spLocks noGrp="1"/>
          </p:cNvSpPr>
          <p:nvPr>
            <p:ph type="sldNum" sz="quarter" idx="12"/>
          </p:nvPr>
        </p:nvSpPr>
        <p:spPr>
          <a:xfrm>
            <a:off x="10707939" y="6356350"/>
            <a:ext cx="844649" cy="365125"/>
          </a:xfrm>
        </p:spPr>
        <p:txBody>
          <a:bodyPr rtlCol="0"/>
          <a:lstStyle/>
          <a:p>
            <a:pPr lvl="0" rtl="0"/>
            <a:fld id="{E20EFF4B-E35B-4DE6-97A9-05E54E649A15}" type="slidenum">
              <a:rPr lang="en-GB" smtClean="0"/>
              <a:pPr lvl="0" rtl="0"/>
              <a:t>9</a:t>
            </a:fld>
            <a:endParaRPr lang="en-GB"/>
          </a:p>
        </p:txBody>
      </p:sp>
    </p:spTree>
    <p:extLst>
      <p:ext uri="{BB962C8B-B14F-4D97-AF65-F5344CB8AC3E}">
        <p14:creationId xmlns:p14="http://schemas.microsoft.com/office/powerpoint/2010/main" val="16425552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13F197-8AA1-B338-0B25-7492C1EDC77A}"/>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079EC026-6924-9D1F-735E-A8B50948AFB6}"/>
              </a:ext>
            </a:extLst>
          </p:cNvPr>
          <p:cNvSpPr>
            <a:spLocks noGrp="1"/>
          </p:cNvSpPr>
          <p:nvPr>
            <p:ph type="title"/>
          </p:nvPr>
        </p:nvSpPr>
        <p:spPr>
          <a:xfrm>
            <a:off x="639413" y="476086"/>
            <a:ext cx="10904435" cy="689608"/>
          </a:xfrm>
        </p:spPr>
        <p:txBody>
          <a:bodyPr rtlCol="0">
            <a:normAutofit/>
          </a:bodyPr>
          <a:lstStyle/>
          <a:p>
            <a:pPr rtl="0"/>
            <a:r>
              <a:rPr lang="en-GB" sz="3200" dirty="0">
                <a:latin typeface="Calibri" panose="020F0502020204030204" pitchFamily="34" charset="0"/>
                <a:ea typeface="Calibri" panose="020F0502020204030204" pitchFamily="34" charset="0"/>
                <a:cs typeface="Calibri" panose="020F0502020204030204" pitchFamily="34" charset="0"/>
              </a:rPr>
              <a:t>SONY Europe Financial Liquidity Ratio Analysis</a:t>
            </a:r>
          </a:p>
        </p:txBody>
      </p:sp>
      <p:sp>
        <p:nvSpPr>
          <p:cNvPr id="3" name="Footer Placeholder 2">
            <a:extLst>
              <a:ext uri="{FF2B5EF4-FFF2-40B4-BE49-F238E27FC236}">
                <a16:creationId xmlns:a16="http://schemas.microsoft.com/office/drawing/2014/main" id="{BC03AB24-5DE1-E867-1EFA-EF0C14CFAA2A}"/>
              </a:ext>
            </a:extLst>
          </p:cNvPr>
          <p:cNvSpPr>
            <a:spLocks noGrp="1"/>
          </p:cNvSpPr>
          <p:nvPr>
            <p:ph type="ftr" sz="quarter" idx="11"/>
          </p:nvPr>
        </p:nvSpPr>
        <p:spPr>
          <a:xfrm>
            <a:off x="639413" y="6356350"/>
            <a:ext cx="6291108" cy="365125"/>
          </a:xfrm>
        </p:spPr>
        <p:txBody>
          <a:bodyPr rtlCol="0"/>
          <a:lstStyle/>
          <a:p>
            <a:pPr rtl="0">
              <a:spcAft>
                <a:spcPts val="600"/>
              </a:spcAft>
            </a:pPr>
            <a:r>
              <a:rPr lang="en-GB" noProof="0" dirty="0"/>
              <a:t>Finance Management</a:t>
            </a:r>
          </a:p>
        </p:txBody>
      </p:sp>
      <p:sp>
        <p:nvSpPr>
          <p:cNvPr id="4" name="Date Placeholder 3">
            <a:extLst>
              <a:ext uri="{FF2B5EF4-FFF2-40B4-BE49-F238E27FC236}">
                <a16:creationId xmlns:a16="http://schemas.microsoft.com/office/drawing/2014/main" id="{97A7772A-9EAA-1533-5FE7-D5A1DBFC7343}"/>
              </a:ext>
            </a:extLst>
          </p:cNvPr>
          <p:cNvSpPr>
            <a:spLocks noGrp="1"/>
          </p:cNvSpPr>
          <p:nvPr>
            <p:ph type="dt" sz="half" idx="10"/>
          </p:nvPr>
        </p:nvSpPr>
        <p:spPr>
          <a:xfrm>
            <a:off x="7295738" y="6356350"/>
            <a:ext cx="3033829" cy="365125"/>
          </a:xfrm>
        </p:spPr>
        <p:txBody>
          <a:bodyPr rtlCol="0"/>
          <a:lstStyle/>
          <a:p>
            <a:pPr lvl="0" rtl="0"/>
            <a:r>
              <a:rPr lang="en-GB" dirty="0"/>
              <a:t>2025</a:t>
            </a:r>
          </a:p>
        </p:txBody>
      </p:sp>
      <p:sp>
        <p:nvSpPr>
          <p:cNvPr id="5" name="Slide Number Placeholder 4">
            <a:extLst>
              <a:ext uri="{FF2B5EF4-FFF2-40B4-BE49-F238E27FC236}">
                <a16:creationId xmlns:a16="http://schemas.microsoft.com/office/drawing/2014/main" id="{6C407822-48FC-ECF1-6A2A-B00A58BF0DA8}"/>
              </a:ext>
            </a:extLst>
          </p:cNvPr>
          <p:cNvSpPr>
            <a:spLocks noGrp="1"/>
          </p:cNvSpPr>
          <p:nvPr>
            <p:ph type="sldNum" sz="quarter" idx="12"/>
          </p:nvPr>
        </p:nvSpPr>
        <p:spPr>
          <a:xfrm>
            <a:off x="10707939" y="6356350"/>
            <a:ext cx="844649" cy="365125"/>
          </a:xfrm>
        </p:spPr>
        <p:txBody>
          <a:bodyPr rtlCol="0"/>
          <a:lstStyle/>
          <a:p>
            <a:pPr lvl="0" rtl="0"/>
            <a:fld id="{E20EFF4B-E35B-4DE6-97A9-05E54E649A15}" type="slidenum">
              <a:rPr lang="en-GB" smtClean="0"/>
              <a:pPr lvl="0" rtl="0"/>
              <a:t>10</a:t>
            </a:fld>
            <a:endParaRPr lang="en-GB"/>
          </a:p>
        </p:txBody>
      </p:sp>
      <p:graphicFrame>
        <p:nvGraphicFramePr>
          <p:cNvPr id="10" name="Table 9">
            <a:extLst>
              <a:ext uri="{FF2B5EF4-FFF2-40B4-BE49-F238E27FC236}">
                <a16:creationId xmlns:a16="http://schemas.microsoft.com/office/drawing/2014/main" id="{AA482FA0-AC94-0DB3-FF11-396F5175B595}"/>
              </a:ext>
            </a:extLst>
          </p:cNvPr>
          <p:cNvGraphicFramePr>
            <a:graphicFrameLocks noGrp="1"/>
          </p:cNvGraphicFramePr>
          <p:nvPr/>
        </p:nvGraphicFramePr>
        <p:xfrm>
          <a:off x="869868" y="1566462"/>
          <a:ext cx="10443524" cy="1463040"/>
        </p:xfrm>
        <a:graphic>
          <a:graphicData uri="http://schemas.openxmlformats.org/drawingml/2006/table">
            <a:tbl>
              <a:tblPr firstRow="1" bandRow="1">
                <a:tableStyleId>{7DF18680-E054-41AD-8BC1-D1AEF772440D}</a:tableStyleId>
              </a:tblPr>
              <a:tblGrid>
                <a:gridCol w="2345336">
                  <a:extLst>
                    <a:ext uri="{9D8B030D-6E8A-4147-A177-3AD203B41FA5}">
                      <a16:colId xmlns:a16="http://schemas.microsoft.com/office/drawing/2014/main" val="4213064440"/>
                    </a:ext>
                  </a:extLst>
                </a:gridCol>
                <a:gridCol w="1970862">
                  <a:extLst>
                    <a:ext uri="{9D8B030D-6E8A-4147-A177-3AD203B41FA5}">
                      <a16:colId xmlns:a16="http://schemas.microsoft.com/office/drawing/2014/main" val="1680774857"/>
                    </a:ext>
                  </a:extLst>
                </a:gridCol>
                <a:gridCol w="1955545">
                  <a:extLst>
                    <a:ext uri="{9D8B030D-6E8A-4147-A177-3AD203B41FA5}">
                      <a16:colId xmlns:a16="http://schemas.microsoft.com/office/drawing/2014/main" val="100526031"/>
                    </a:ext>
                  </a:extLst>
                </a:gridCol>
                <a:gridCol w="2030398">
                  <a:extLst>
                    <a:ext uri="{9D8B030D-6E8A-4147-A177-3AD203B41FA5}">
                      <a16:colId xmlns:a16="http://schemas.microsoft.com/office/drawing/2014/main" val="1776129129"/>
                    </a:ext>
                  </a:extLst>
                </a:gridCol>
                <a:gridCol w="2141383">
                  <a:extLst>
                    <a:ext uri="{9D8B030D-6E8A-4147-A177-3AD203B41FA5}">
                      <a16:colId xmlns:a16="http://schemas.microsoft.com/office/drawing/2014/main" val="635288362"/>
                    </a:ext>
                  </a:extLst>
                </a:gridCol>
              </a:tblGrid>
              <a:tr h="322156">
                <a:tc>
                  <a:txBody>
                    <a:bodyPr/>
                    <a:lstStyle/>
                    <a:p>
                      <a:r>
                        <a:rPr lang="en-GB" sz="1800" dirty="0">
                          <a:latin typeface="Calibri" panose="020F0502020204030204" pitchFamily="34" charset="0"/>
                          <a:cs typeface="Calibri" panose="020F0502020204030204" pitchFamily="34" charset="0"/>
                        </a:rPr>
                        <a:t>Financial Calculations</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31/03/2024</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31/03/2023</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a:latin typeface="Calibri" panose="020F0502020204030204" pitchFamily="34" charset="0"/>
                          <a:cs typeface="Calibri" panose="020F0502020204030204" pitchFamily="34" charset="0"/>
                        </a:rPr>
                        <a:t>31/03/2022</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a:latin typeface="Calibri" panose="020F0502020204030204" pitchFamily="34" charset="0"/>
                          <a:cs typeface="Calibri" panose="020F0502020204030204" pitchFamily="34" charset="0"/>
                        </a:rPr>
                        <a:t>31/03/2021</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3233934814"/>
                  </a:ext>
                </a:extLst>
              </a:tr>
              <a:tr h="322156">
                <a:tc>
                  <a:txBody>
                    <a:bodyPr/>
                    <a:lstStyle/>
                    <a:p>
                      <a:r>
                        <a:rPr lang="en-GB" sz="1800" b="1" dirty="0">
                          <a:latin typeface="Calibri" panose="020F0502020204030204" pitchFamily="34" charset="0"/>
                          <a:cs typeface="Calibri" panose="020F0502020204030204" pitchFamily="34" charset="0"/>
                        </a:rPr>
                        <a:t>Working Capital</a:t>
                      </a:r>
                      <a:endParaRPr lang="en-GB" sz="18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a:t>
                      </a:r>
                      <a:r>
                        <a:rPr lang="en-GB" sz="1800" b="0" kern="1200" dirty="0">
                          <a:solidFill>
                            <a:schemeClr val="dk1"/>
                          </a:solidFill>
                          <a:effectLst/>
                          <a:latin typeface="Calibri" panose="020F0502020204030204" pitchFamily="34" charset="0"/>
                          <a:cs typeface="Calibri" panose="020F0502020204030204" pitchFamily="34" charset="0"/>
                        </a:rPr>
                        <a:t>€853,600,000</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a:t>
                      </a:r>
                      <a:r>
                        <a:rPr lang="en-GB" sz="1800" b="0" kern="1200" dirty="0">
                          <a:solidFill>
                            <a:schemeClr val="dk1"/>
                          </a:solidFill>
                          <a:effectLst/>
                          <a:latin typeface="Calibri" panose="020F0502020204030204" pitchFamily="34" charset="0"/>
                          <a:cs typeface="Calibri" panose="020F0502020204030204" pitchFamily="34" charset="0"/>
                        </a:rPr>
                        <a:t>€841,400,000</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a:t>
                      </a:r>
                      <a:r>
                        <a:rPr lang="en-GB" sz="1800" b="0" kern="1200" dirty="0">
                          <a:solidFill>
                            <a:schemeClr val="dk1"/>
                          </a:solidFill>
                          <a:effectLst/>
                          <a:latin typeface="Calibri" panose="020F0502020204030204" pitchFamily="34" charset="0"/>
                          <a:cs typeface="Calibri" panose="020F0502020204030204" pitchFamily="34" charset="0"/>
                        </a:rPr>
                        <a:t>€889,800,000</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a:t>
                      </a:r>
                      <a:r>
                        <a:rPr lang="en-GB" sz="1800" b="0" kern="1200" dirty="0">
                          <a:solidFill>
                            <a:schemeClr val="dk1"/>
                          </a:solidFill>
                          <a:effectLst/>
                          <a:latin typeface="Calibri" panose="020F0502020204030204" pitchFamily="34" charset="0"/>
                          <a:cs typeface="Calibri" panose="020F0502020204030204" pitchFamily="34" charset="0"/>
                        </a:rPr>
                        <a:t>€877,500,000</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74631613"/>
                  </a:ext>
                </a:extLst>
              </a:tr>
              <a:tr h="322156">
                <a:tc>
                  <a:txBody>
                    <a:bodyPr/>
                    <a:lstStyle/>
                    <a:p>
                      <a:r>
                        <a:rPr lang="en-GB" sz="1800" b="1">
                          <a:latin typeface="Calibri" panose="020F0502020204030204" pitchFamily="34" charset="0"/>
                          <a:cs typeface="Calibri" panose="020F0502020204030204" pitchFamily="34" charset="0"/>
                        </a:rPr>
                        <a:t>Current Ratio</a:t>
                      </a:r>
                      <a:endParaRPr lang="en-GB" sz="18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0.56:</a:t>
                      </a:r>
                      <a:r>
                        <a:rPr lang="en-GB" sz="1800" b="0" kern="1200" dirty="0">
                          <a:solidFill>
                            <a:schemeClr val="dk1"/>
                          </a:solidFill>
                          <a:effectLst/>
                          <a:latin typeface="Calibri" panose="020F0502020204030204" pitchFamily="34" charset="0"/>
                          <a:cs typeface="Calibri" panose="020F0502020204030204" pitchFamily="34" charset="0"/>
                        </a:rPr>
                        <a:t>€1</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0.57:</a:t>
                      </a:r>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1</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0.53:</a:t>
                      </a:r>
                      <a:r>
                        <a:rPr lang="en-GB" sz="1800" b="0" kern="1200" dirty="0">
                          <a:solidFill>
                            <a:schemeClr val="dk1"/>
                          </a:solidFill>
                          <a:effectLst/>
                          <a:latin typeface="Calibri" panose="020F0502020204030204" pitchFamily="34" charset="0"/>
                          <a:cs typeface="Calibri" panose="020F0502020204030204" pitchFamily="34" charset="0"/>
                        </a:rPr>
                        <a:t>€1</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0.55:</a:t>
                      </a:r>
                      <a:r>
                        <a:rPr lang="en-GB" sz="1800" b="0" kern="1200" dirty="0">
                          <a:solidFill>
                            <a:schemeClr val="dk1"/>
                          </a:solidFill>
                          <a:effectLst/>
                          <a:latin typeface="Calibri" panose="020F0502020204030204" pitchFamily="34" charset="0"/>
                          <a:cs typeface="Calibri" panose="020F0502020204030204" pitchFamily="34" charset="0"/>
                        </a:rPr>
                        <a:t>€1</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1015712924"/>
                  </a:ext>
                </a:extLst>
              </a:tr>
              <a:tr h="322156">
                <a:tc>
                  <a:txBody>
                    <a:bodyPr/>
                    <a:lstStyle/>
                    <a:p>
                      <a:r>
                        <a:rPr lang="en-GB" sz="1800" b="1" dirty="0">
                          <a:latin typeface="Calibri" panose="020F0502020204030204" pitchFamily="34" charset="0"/>
                          <a:cs typeface="Calibri" panose="020F0502020204030204" pitchFamily="34" charset="0"/>
                        </a:rPr>
                        <a:t>Liquid Ratio</a:t>
                      </a:r>
                      <a:endParaRPr lang="en-GB" sz="18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0.44:</a:t>
                      </a:r>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1</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0.42:</a:t>
                      </a:r>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1</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0.40:</a:t>
                      </a:r>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1</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0.43:</a:t>
                      </a:r>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1</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386447811"/>
                  </a:ext>
                </a:extLst>
              </a:tr>
            </a:tbl>
          </a:graphicData>
        </a:graphic>
      </p:graphicFrame>
      <p:sp>
        <p:nvSpPr>
          <p:cNvPr id="8" name="TextBox 7">
            <a:extLst>
              <a:ext uri="{FF2B5EF4-FFF2-40B4-BE49-F238E27FC236}">
                <a16:creationId xmlns:a16="http://schemas.microsoft.com/office/drawing/2014/main" id="{5B5AF3A3-677F-71C4-E742-7F954D5E74C0}"/>
              </a:ext>
            </a:extLst>
          </p:cNvPr>
          <p:cNvSpPr txBox="1"/>
          <p:nvPr/>
        </p:nvSpPr>
        <p:spPr>
          <a:xfrm>
            <a:off x="13274700" y="2397177"/>
            <a:ext cx="4646645" cy="400110"/>
          </a:xfrm>
          <a:prstGeom prst="rect">
            <a:avLst/>
          </a:prstGeom>
          <a:noFill/>
        </p:spPr>
        <p:txBody>
          <a:bodyPr wrap="square" rtlCol="0">
            <a:spAutoFit/>
          </a:bodyPr>
          <a:lstStyle/>
          <a:p>
            <a:r>
              <a:rPr lang="en-GB" sz="2000" dirty="0">
                <a:latin typeface="Calibri" panose="020F0502020204030204" pitchFamily="34" charset="0"/>
                <a:ea typeface="Calibri" panose="020F0502020204030204" pitchFamily="34" charset="0"/>
                <a:cs typeface="Calibri" panose="020F0502020204030204" pitchFamily="34" charset="0"/>
              </a:rPr>
              <a:t>Re-occurring Negative Working Capital</a:t>
            </a:r>
          </a:p>
        </p:txBody>
      </p:sp>
      <p:grpSp>
        <p:nvGrpSpPr>
          <p:cNvPr id="9" name="Group 8">
            <a:extLst>
              <a:ext uri="{FF2B5EF4-FFF2-40B4-BE49-F238E27FC236}">
                <a16:creationId xmlns:a16="http://schemas.microsoft.com/office/drawing/2014/main" id="{72E81837-AA65-C5E4-91E0-82F82A02D4D8}"/>
              </a:ext>
            </a:extLst>
          </p:cNvPr>
          <p:cNvGrpSpPr/>
          <p:nvPr/>
        </p:nvGrpSpPr>
        <p:grpSpPr>
          <a:xfrm>
            <a:off x="12756080" y="3040108"/>
            <a:ext cx="5093548" cy="707886"/>
            <a:chOff x="6483618" y="2897407"/>
            <a:chExt cx="5093548" cy="707886"/>
          </a:xfrm>
        </p:grpSpPr>
        <p:sp>
          <p:nvSpPr>
            <p:cNvPr id="11" name="TextBox 10">
              <a:extLst>
                <a:ext uri="{FF2B5EF4-FFF2-40B4-BE49-F238E27FC236}">
                  <a16:creationId xmlns:a16="http://schemas.microsoft.com/office/drawing/2014/main" id="{0B2CA076-635D-ECF8-1590-65E0DFA8A5A1}"/>
                </a:ext>
              </a:extLst>
            </p:cNvPr>
            <p:cNvSpPr txBox="1"/>
            <p:nvPr/>
          </p:nvSpPr>
          <p:spPr>
            <a:xfrm>
              <a:off x="6930521" y="2897407"/>
              <a:ext cx="4646645" cy="707886"/>
            </a:xfrm>
            <a:prstGeom prst="rect">
              <a:avLst/>
            </a:prstGeom>
            <a:noFill/>
          </p:spPr>
          <p:txBody>
            <a:bodyPr wrap="square" rtlCol="0">
              <a:spAutoFit/>
            </a:bodyPr>
            <a:lstStyle/>
            <a:p>
              <a:r>
                <a:rPr lang="en-GB" sz="2000" dirty="0">
                  <a:latin typeface="Calibri" panose="020F0502020204030204" pitchFamily="34" charset="0"/>
                  <a:ea typeface="Calibri" panose="020F0502020204030204" pitchFamily="34" charset="0"/>
                  <a:cs typeface="Calibri" panose="020F0502020204030204" pitchFamily="34" charset="0"/>
                </a:rPr>
                <a:t>SONY Europe struggle to pay off short term debt with current assets</a:t>
              </a:r>
            </a:p>
          </p:txBody>
        </p:sp>
        <p:sp>
          <p:nvSpPr>
            <p:cNvPr id="12" name="Arrow: Right 11">
              <a:extLst>
                <a:ext uri="{FF2B5EF4-FFF2-40B4-BE49-F238E27FC236}">
                  <a16:creationId xmlns:a16="http://schemas.microsoft.com/office/drawing/2014/main" id="{2D64B3E5-E676-413E-C2F2-E472D2D23A04}"/>
                </a:ext>
              </a:extLst>
            </p:cNvPr>
            <p:cNvSpPr/>
            <p:nvPr/>
          </p:nvSpPr>
          <p:spPr>
            <a:xfrm>
              <a:off x="6483618" y="3105002"/>
              <a:ext cx="382555" cy="271723"/>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3" name="Group 12">
            <a:extLst>
              <a:ext uri="{FF2B5EF4-FFF2-40B4-BE49-F238E27FC236}">
                <a16:creationId xmlns:a16="http://schemas.microsoft.com/office/drawing/2014/main" id="{FFCBAE5A-C2E5-B76E-B641-B3D29F910E06}"/>
              </a:ext>
            </a:extLst>
          </p:cNvPr>
          <p:cNvGrpSpPr/>
          <p:nvPr/>
        </p:nvGrpSpPr>
        <p:grpSpPr>
          <a:xfrm>
            <a:off x="12756080" y="3990815"/>
            <a:ext cx="5208415" cy="707886"/>
            <a:chOff x="6483617" y="3777545"/>
            <a:chExt cx="5208415" cy="707886"/>
          </a:xfrm>
        </p:grpSpPr>
        <p:sp>
          <p:nvSpPr>
            <p:cNvPr id="14" name="Arrow: Right 13">
              <a:extLst>
                <a:ext uri="{FF2B5EF4-FFF2-40B4-BE49-F238E27FC236}">
                  <a16:creationId xmlns:a16="http://schemas.microsoft.com/office/drawing/2014/main" id="{1E486546-C7BF-DA20-8C5F-70F612B970BF}"/>
                </a:ext>
              </a:extLst>
            </p:cNvPr>
            <p:cNvSpPr/>
            <p:nvPr/>
          </p:nvSpPr>
          <p:spPr>
            <a:xfrm>
              <a:off x="6483617" y="3995627"/>
              <a:ext cx="382555" cy="271723"/>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8C0AAE90-BA6D-AAB8-7C15-B2A37CC595B8}"/>
                </a:ext>
              </a:extLst>
            </p:cNvPr>
            <p:cNvSpPr txBox="1"/>
            <p:nvPr/>
          </p:nvSpPr>
          <p:spPr>
            <a:xfrm>
              <a:off x="7045387" y="3777545"/>
              <a:ext cx="4646645" cy="707886"/>
            </a:xfrm>
            <a:prstGeom prst="rect">
              <a:avLst/>
            </a:prstGeom>
            <a:noFill/>
          </p:spPr>
          <p:txBody>
            <a:bodyPr wrap="square" rtlCol="0">
              <a:spAutoFit/>
            </a:bodyPr>
            <a:lstStyle/>
            <a:p>
              <a:r>
                <a:rPr lang="en-GB" sz="2000" dirty="0">
                  <a:latin typeface="Calibri" panose="020F0502020204030204" pitchFamily="34" charset="0"/>
                  <a:ea typeface="Calibri" panose="020F0502020204030204" pitchFamily="34" charset="0"/>
                  <a:cs typeface="Calibri" panose="020F0502020204030204" pitchFamily="34" charset="0"/>
                </a:rPr>
                <a:t>SONY Europe has an approved credit limit, reviewed annually</a:t>
              </a:r>
            </a:p>
          </p:txBody>
        </p:sp>
      </p:grpSp>
      <p:grpSp>
        <p:nvGrpSpPr>
          <p:cNvPr id="16" name="Group 15">
            <a:extLst>
              <a:ext uri="{FF2B5EF4-FFF2-40B4-BE49-F238E27FC236}">
                <a16:creationId xmlns:a16="http://schemas.microsoft.com/office/drawing/2014/main" id="{0A12B4D4-6D0B-D12B-D092-1BBB28E64375}"/>
              </a:ext>
            </a:extLst>
          </p:cNvPr>
          <p:cNvGrpSpPr/>
          <p:nvPr/>
        </p:nvGrpSpPr>
        <p:grpSpPr>
          <a:xfrm>
            <a:off x="12756080" y="5019012"/>
            <a:ext cx="5208414" cy="1337338"/>
            <a:chOff x="6483617" y="4780766"/>
            <a:chExt cx="5208414" cy="1337338"/>
          </a:xfrm>
        </p:grpSpPr>
        <p:sp>
          <p:nvSpPr>
            <p:cNvPr id="17" name="Arrow: Right 16">
              <a:extLst>
                <a:ext uri="{FF2B5EF4-FFF2-40B4-BE49-F238E27FC236}">
                  <a16:creationId xmlns:a16="http://schemas.microsoft.com/office/drawing/2014/main" id="{F307CF71-9F8E-4268-AF08-DDA58416A2B3}"/>
                </a:ext>
              </a:extLst>
            </p:cNvPr>
            <p:cNvSpPr/>
            <p:nvPr/>
          </p:nvSpPr>
          <p:spPr>
            <a:xfrm>
              <a:off x="6483617" y="4844960"/>
              <a:ext cx="382555" cy="271723"/>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EEC99A36-C394-ECE0-C210-268865959065}"/>
                </a:ext>
              </a:extLst>
            </p:cNvPr>
            <p:cNvSpPr txBox="1"/>
            <p:nvPr/>
          </p:nvSpPr>
          <p:spPr>
            <a:xfrm>
              <a:off x="7045386" y="4780766"/>
              <a:ext cx="4646645" cy="400110"/>
            </a:xfrm>
            <a:prstGeom prst="rect">
              <a:avLst/>
            </a:prstGeom>
            <a:noFill/>
          </p:spPr>
          <p:txBody>
            <a:bodyPr wrap="square" rtlCol="0">
              <a:spAutoFit/>
            </a:bodyPr>
            <a:lstStyle/>
            <a:p>
              <a:r>
                <a:rPr lang="en-GB" sz="2000" dirty="0">
                  <a:latin typeface="Calibri" panose="020F0502020204030204" pitchFamily="34" charset="0"/>
                  <a:ea typeface="Calibri" panose="020F0502020204030204" pitchFamily="34" charset="0"/>
                  <a:cs typeface="Calibri" panose="020F0502020204030204" pitchFamily="34" charset="0"/>
                </a:rPr>
                <a:t>Increased market competition</a:t>
              </a:r>
            </a:p>
          </p:txBody>
        </p:sp>
        <p:pic>
          <p:nvPicPr>
            <p:cNvPr id="19" name="Graphic 18" descr="Television outline">
              <a:extLst>
                <a:ext uri="{FF2B5EF4-FFF2-40B4-BE49-F238E27FC236}">
                  <a16:creationId xmlns:a16="http://schemas.microsoft.com/office/drawing/2014/main" id="{B36BD1E9-643D-3842-DFE5-05EC2276D09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260116" y="5203704"/>
              <a:ext cx="914400" cy="914400"/>
            </a:xfrm>
            <a:prstGeom prst="rect">
              <a:avLst/>
            </a:prstGeom>
          </p:spPr>
        </p:pic>
        <p:pic>
          <p:nvPicPr>
            <p:cNvPr id="20" name="Graphic 19" descr="Smart Phone outline">
              <a:extLst>
                <a:ext uri="{FF2B5EF4-FFF2-40B4-BE49-F238E27FC236}">
                  <a16:creationId xmlns:a16="http://schemas.microsoft.com/office/drawing/2014/main" id="{3521BBD7-BD31-E87E-1765-598E1D969234}"/>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329567" y="5203704"/>
              <a:ext cx="914400" cy="914400"/>
            </a:xfrm>
            <a:prstGeom prst="rect">
              <a:avLst/>
            </a:prstGeom>
          </p:spPr>
        </p:pic>
        <p:pic>
          <p:nvPicPr>
            <p:cNvPr id="21" name="Graphic 20" descr="Headphones outline">
              <a:extLst>
                <a:ext uri="{FF2B5EF4-FFF2-40B4-BE49-F238E27FC236}">
                  <a16:creationId xmlns:a16="http://schemas.microsoft.com/office/drawing/2014/main" id="{DA5799A5-BE7A-C7EF-99EF-180E0054CB2C}"/>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868360" y="5180876"/>
              <a:ext cx="914400" cy="914400"/>
            </a:xfrm>
            <a:prstGeom prst="rect">
              <a:avLst/>
            </a:prstGeom>
          </p:spPr>
        </p:pic>
      </p:grpSp>
    </p:spTree>
    <p:extLst>
      <p:ext uri="{BB962C8B-B14F-4D97-AF65-F5344CB8AC3E}">
        <p14:creationId xmlns:p14="http://schemas.microsoft.com/office/powerpoint/2010/main" val="42002656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BF2B60A-FF9F-4101-8456-4B64D3B77E90}"/>
              </a:ext>
            </a:extLst>
          </p:cNvPr>
          <p:cNvSpPr>
            <a:spLocks noGrp="1"/>
          </p:cNvSpPr>
          <p:nvPr>
            <p:ph type="title"/>
          </p:nvPr>
        </p:nvSpPr>
        <p:spPr>
          <a:xfrm>
            <a:off x="639413" y="476086"/>
            <a:ext cx="10904435" cy="689608"/>
          </a:xfrm>
        </p:spPr>
        <p:txBody>
          <a:bodyPr rtlCol="0">
            <a:normAutofit/>
          </a:bodyPr>
          <a:lstStyle/>
          <a:p>
            <a:pPr rtl="0"/>
            <a:r>
              <a:rPr lang="en-GB" sz="3200" dirty="0">
                <a:latin typeface="Calibri" panose="020F0502020204030204" pitchFamily="34" charset="0"/>
                <a:ea typeface="Calibri" panose="020F0502020204030204" pitchFamily="34" charset="0"/>
                <a:cs typeface="Calibri" panose="020F0502020204030204" pitchFamily="34" charset="0"/>
              </a:rPr>
              <a:t>SONY Europe Financial Liquidity Ratio Analysis</a:t>
            </a:r>
          </a:p>
        </p:txBody>
      </p:sp>
      <p:sp>
        <p:nvSpPr>
          <p:cNvPr id="3" name="Footer Placeholder 2">
            <a:extLst>
              <a:ext uri="{FF2B5EF4-FFF2-40B4-BE49-F238E27FC236}">
                <a16:creationId xmlns:a16="http://schemas.microsoft.com/office/drawing/2014/main" id="{5E3BB981-E8E0-413A-8822-41A43132E5F9}"/>
              </a:ext>
            </a:extLst>
          </p:cNvPr>
          <p:cNvSpPr>
            <a:spLocks noGrp="1"/>
          </p:cNvSpPr>
          <p:nvPr>
            <p:ph type="ftr" sz="quarter" idx="11"/>
          </p:nvPr>
        </p:nvSpPr>
        <p:spPr>
          <a:xfrm>
            <a:off x="639413" y="6356350"/>
            <a:ext cx="6291108" cy="365125"/>
          </a:xfrm>
        </p:spPr>
        <p:txBody>
          <a:bodyPr rtlCol="0"/>
          <a:lstStyle/>
          <a:p>
            <a:pPr rtl="0">
              <a:spcAft>
                <a:spcPts val="600"/>
              </a:spcAft>
            </a:pPr>
            <a:r>
              <a:rPr lang="en-GB" noProof="0" dirty="0"/>
              <a:t>Finance Management</a:t>
            </a:r>
          </a:p>
        </p:txBody>
      </p:sp>
      <p:sp>
        <p:nvSpPr>
          <p:cNvPr id="4" name="Date Placeholder 3">
            <a:extLst>
              <a:ext uri="{FF2B5EF4-FFF2-40B4-BE49-F238E27FC236}">
                <a16:creationId xmlns:a16="http://schemas.microsoft.com/office/drawing/2014/main" id="{1FD35E11-A82C-4547-AB81-A216F29CD068}"/>
              </a:ext>
            </a:extLst>
          </p:cNvPr>
          <p:cNvSpPr>
            <a:spLocks noGrp="1"/>
          </p:cNvSpPr>
          <p:nvPr>
            <p:ph type="dt" sz="half" idx="10"/>
          </p:nvPr>
        </p:nvSpPr>
        <p:spPr>
          <a:xfrm>
            <a:off x="7295738" y="6356350"/>
            <a:ext cx="3033829" cy="365125"/>
          </a:xfrm>
        </p:spPr>
        <p:txBody>
          <a:bodyPr rtlCol="0"/>
          <a:lstStyle/>
          <a:p>
            <a:pPr lvl="0" rtl="0"/>
            <a:r>
              <a:rPr lang="en-GB" dirty="0"/>
              <a:t>2025</a:t>
            </a:r>
          </a:p>
        </p:txBody>
      </p:sp>
      <p:sp>
        <p:nvSpPr>
          <p:cNvPr id="5" name="Slide Number Placeholder 4">
            <a:extLst>
              <a:ext uri="{FF2B5EF4-FFF2-40B4-BE49-F238E27FC236}">
                <a16:creationId xmlns:a16="http://schemas.microsoft.com/office/drawing/2014/main" id="{AA393BC7-497F-4081-83BD-AF606B532881}"/>
              </a:ext>
            </a:extLst>
          </p:cNvPr>
          <p:cNvSpPr>
            <a:spLocks noGrp="1"/>
          </p:cNvSpPr>
          <p:nvPr>
            <p:ph type="sldNum" sz="quarter" idx="12"/>
          </p:nvPr>
        </p:nvSpPr>
        <p:spPr>
          <a:xfrm>
            <a:off x="10707939" y="6356350"/>
            <a:ext cx="844649" cy="365125"/>
          </a:xfrm>
        </p:spPr>
        <p:txBody>
          <a:bodyPr rtlCol="0"/>
          <a:lstStyle/>
          <a:p>
            <a:pPr lvl="0" rtl="0"/>
            <a:fld id="{E20EFF4B-E35B-4DE6-97A9-05E54E649A15}" type="slidenum">
              <a:rPr lang="en-GB" smtClean="0"/>
              <a:pPr lvl="0" rtl="0"/>
              <a:t>11</a:t>
            </a:fld>
            <a:endParaRPr lang="en-GB"/>
          </a:p>
        </p:txBody>
      </p:sp>
      <p:sp>
        <p:nvSpPr>
          <p:cNvPr id="8" name="TextBox 7">
            <a:extLst>
              <a:ext uri="{FF2B5EF4-FFF2-40B4-BE49-F238E27FC236}">
                <a16:creationId xmlns:a16="http://schemas.microsoft.com/office/drawing/2014/main" id="{11A41403-CD47-A1EB-E9E6-3941C31289B1}"/>
              </a:ext>
            </a:extLst>
          </p:cNvPr>
          <p:cNvSpPr txBox="1"/>
          <p:nvPr/>
        </p:nvSpPr>
        <p:spPr>
          <a:xfrm>
            <a:off x="849482" y="1343935"/>
            <a:ext cx="11650824" cy="506292"/>
          </a:xfrm>
          <a:prstGeom prst="rect">
            <a:avLst/>
          </a:prstGeom>
          <a:noFill/>
        </p:spPr>
        <p:txBody>
          <a:bodyPr wrap="square">
            <a:spAutoFit/>
          </a:bodyPr>
          <a:lstStyle/>
          <a:p>
            <a:pPr marL="342900" indent="-342900">
              <a:lnSpc>
                <a:spcPct val="150000"/>
              </a:lnSpc>
              <a:buFont typeface="Wingdings" panose="05000000000000000000" pitchFamily="2" charset="2"/>
              <a:buChar char="Ø"/>
            </a:pPr>
            <a:r>
              <a:rPr lang="en-GB" sz="2000" dirty="0">
                <a:solidFill>
                  <a:srgbClr val="2F2F2F"/>
                </a:solidFill>
                <a:latin typeface="Calibri" panose="020F0502020204030204" pitchFamily="34" charset="0"/>
                <a:ea typeface="Calibri" panose="020F0502020204030204" pitchFamily="34" charset="0"/>
                <a:cs typeface="Calibri" panose="020F0502020204030204" pitchFamily="34" charset="0"/>
              </a:rPr>
              <a:t>H</a:t>
            </a:r>
            <a:r>
              <a:rPr lang="en-GB" sz="2000" b="0" i="0" dirty="0">
                <a:solidFill>
                  <a:srgbClr val="2F2F2F"/>
                </a:solidFill>
                <a:effectLst/>
                <a:latin typeface="Calibri" panose="020F0502020204030204" pitchFamily="34" charset="0"/>
                <a:ea typeface="Calibri" panose="020F0502020204030204" pitchFamily="34" charset="0"/>
                <a:cs typeface="Calibri" panose="020F0502020204030204" pitchFamily="34" charset="0"/>
              </a:rPr>
              <a:t>elps evaluate whether a firm can cover its current liabilities with its current assets </a:t>
            </a:r>
            <a:r>
              <a:rPr lang="en-GB" sz="1600" b="0" i="0" dirty="0">
                <a:solidFill>
                  <a:srgbClr val="2F2F2F"/>
                </a:solidFill>
                <a:effectLst/>
                <a:latin typeface="Calibri" panose="020F0502020204030204" pitchFamily="34" charset="0"/>
                <a:ea typeface="Calibri" panose="020F0502020204030204" pitchFamily="34" charset="0"/>
                <a:cs typeface="Calibri" panose="020F0502020204030204" pitchFamily="34" charset="0"/>
              </a:rPr>
              <a:t>(</a:t>
            </a:r>
            <a:r>
              <a:rPr lang="en-GB" sz="1600" kern="100" dirty="0">
                <a:effectLst/>
                <a:latin typeface="Calibri" panose="020F0502020204030204" pitchFamily="34" charset="0"/>
                <a:ea typeface="Calibri" panose="020F0502020204030204" pitchFamily="34" charset="0"/>
                <a:cs typeface="Calibri" panose="020F0502020204030204" pitchFamily="34" charset="0"/>
              </a:rPr>
              <a:t>Laskar, 2025)</a:t>
            </a:r>
            <a:endParaRPr lang="en-GB" sz="2000" kern="100" dirty="0">
              <a:effectLst/>
              <a:latin typeface="Calibri" panose="020F0502020204030204" pitchFamily="34" charset="0"/>
              <a:ea typeface="Calibri" panose="020F0502020204030204" pitchFamily="34" charset="0"/>
              <a:cs typeface="Calibri" panose="020F0502020204030204" pitchFamily="34" charset="0"/>
            </a:endParaRPr>
          </a:p>
        </p:txBody>
      </p:sp>
      <p:sp>
        <p:nvSpPr>
          <p:cNvPr id="15" name="TextBox 14">
            <a:extLst>
              <a:ext uri="{FF2B5EF4-FFF2-40B4-BE49-F238E27FC236}">
                <a16:creationId xmlns:a16="http://schemas.microsoft.com/office/drawing/2014/main" id="{D2E60504-F30B-E119-D530-6E3AD74044F9}"/>
              </a:ext>
            </a:extLst>
          </p:cNvPr>
          <p:cNvSpPr txBox="1"/>
          <p:nvPr/>
        </p:nvSpPr>
        <p:spPr>
          <a:xfrm>
            <a:off x="7002237" y="2076866"/>
            <a:ext cx="4646645" cy="400110"/>
          </a:xfrm>
          <a:prstGeom prst="rect">
            <a:avLst/>
          </a:prstGeom>
          <a:noFill/>
        </p:spPr>
        <p:txBody>
          <a:bodyPr wrap="square" rtlCol="0">
            <a:spAutoFit/>
          </a:bodyPr>
          <a:lstStyle/>
          <a:p>
            <a:r>
              <a:rPr lang="en-GB" sz="2000" dirty="0">
                <a:latin typeface="Calibri" panose="020F0502020204030204" pitchFamily="34" charset="0"/>
                <a:ea typeface="Calibri" panose="020F0502020204030204" pitchFamily="34" charset="0"/>
                <a:cs typeface="Calibri" panose="020F0502020204030204" pitchFamily="34" charset="0"/>
              </a:rPr>
              <a:t>Re-occurring Negative Working Capital</a:t>
            </a:r>
          </a:p>
        </p:txBody>
      </p:sp>
      <p:grpSp>
        <p:nvGrpSpPr>
          <p:cNvPr id="34" name="Group 33">
            <a:extLst>
              <a:ext uri="{FF2B5EF4-FFF2-40B4-BE49-F238E27FC236}">
                <a16:creationId xmlns:a16="http://schemas.microsoft.com/office/drawing/2014/main" id="{FA68AC8C-26C6-3578-81FF-E593940F9F9E}"/>
              </a:ext>
            </a:extLst>
          </p:cNvPr>
          <p:cNvGrpSpPr/>
          <p:nvPr/>
        </p:nvGrpSpPr>
        <p:grpSpPr>
          <a:xfrm>
            <a:off x="6483617" y="2719797"/>
            <a:ext cx="5093548" cy="707886"/>
            <a:chOff x="6483618" y="2897407"/>
            <a:chExt cx="5093548" cy="707886"/>
          </a:xfrm>
        </p:grpSpPr>
        <p:sp>
          <p:nvSpPr>
            <p:cNvPr id="16" name="TextBox 15">
              <a:extLst>
                <a:ext uri="{FF2B5EF4-FFF2-40B4-BE49-F238E27FC236}">
                  <a16:creationId xmlns:a16="http://schemas.microsoft.com/office/drawing/2014/main" id="{CF278347-02E2-0F73-64E1-398F966C4F88}"/>
                </a:ext>
              </a:extLst>
            </p:cNvPr>
            <p:cNvSpPr txBox="1"/>
            <p:nvPr/>
          </p:nvSpPr>
          <p:spPr>
            <a:xfrm>
              <a:off x="6930521" y="2897407"/>
              <a:ext cx="4646645" cy="707886"/>
            </a:xfrm>
            <a:prstGeom prst="rect">
              <a:avLst/>
            </a:prstGeom>
            <a:noFill/>
          </p:spPr>
          <p:txBody>
            <a:bodyPr wrap="square" rtlCol="0">
              <a:spAutoFit/>
            </a:bodyPr>
            <a:lstStyle/>
            <a:p>
              <a:r>
                <a:rPr lang="en-GB" sz="2000" dirty="0">
                  <a:latin typeface="Calibri" panose="020F0502020204030204" pitchFamily="34" charset="0"/>
                  <a:ea typeface="Calibri" panose="020F0502020204030204" pitchFamily="34" charset="0"/>
                  <a:cs typeface="Calibri" panose="020F0502020204030204" pitchFamily="34" charset="0"/>
                </a:rPr>
                <a:t>SONY Europe struggle to pay off short term debt with current assets</a:t>
              </a:r>
            </a:p>
          </p:txBody>
        </p:sp>
        <p:sp>
          <p:nvSpPr>
            <p:cNvPr id="17" name="Arrow: Right 16">
              <a:extLst>
                <a:ext uri="{FF2B5EF4-FFF2-40B4-BE49-F238E27FC236}">
                  <a16:creationId xmlns:a16="http://schemas.microsoft.com/office/drawing/2014/main" id="{86FD16B8-72A0-8485-4219-3280E15800FD}"/>
                </a:ext>
              </a:extLst>
            </p:cNvPr>
            <p:cNvSpPr/>
            <p:nvPr/>
          </p:nvSpPr>
          <p:spPr>
            <a:xfrm>
              <a:off x="6483618" y="3105002"/>
              <a:ext cx="382555" cy="271723"/>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18" name="Picture 17">
            <a:extLst>
              <a:ext uri="{FF2B5EF4-FFF2-40B4-BE49-F238E27FC236}">
                <a16:creationId xmlns:a16="http://schemas.microsoft.com/office/drawing/2014/main" id="{B955AC73-5822-F70D-62B5-A10C8893607C}"/>
              </a:ext>
            </a:extLst>
          </p:cNvPr>
          <p:cNvPicPr>
            <a:picLocks noChangeAspect="1"/>
          </p:cNvPicPr>
          <p:nvPr/>
        </p:nvPicPr>
        <p:blipFill>
          <a:blip r:embed="rId3"/>
          <a:stretch>
            <a:fillRect/>
          </a:stretch>
        </p:blipFill>
        <p:spPr>
          <a:xfrm>
            <a:off x="382556" y="1986235"/>
            <a:ext cx="5921846" cy="3773351"/>
          </a:xfrm>
          <a:prstGeom prst="rect">
            <a:avLst/>
          </a:prstGeom>
        </p:spPr>
      </p:pic>
      <p:grpSp>
        <p:nvGrpSpPr>
          <p:cNvPr id="35" name="Group 34">
            <a:extLst>
              <a:ext uri="{FF2B5EF4-FFF2-40B4-BE49-F238E27FC236}">
                <a16:creationId xmlns:a16="http://schemas.microsoft.com/office/drawing/2014/main" id="{E8FC9B63-9632-D91E-FDFC-3B0BA3DDD70B}"/>
              </a:ext>
            </a:extLst>
          </p:cNvPr>
          <p:cNvGrpSpPr/>
          <p:nvPr/>
        </p:nvGrpSpPr>
        <p:grpSpPr>
          <a:xfrm>
            <a:off x="6483617" y="3670504"/>
            <a:ext cx="5208415" cy="707886"/>
            <a:chOff x="6483617" y="3777545"/>
            <a:chExt cx="5208415" cy="707886"/>
          </a:xfrm>
        </p:grpSpPr>
        <p:sp>
          <p:nvSpPr>
            <p:cNvPr id="23" name="Arrow: Right 22">
              <a:extLst>
                <a:ext uri="{FF2B5EF4-FFF2-40B4-BE49-F238E27FC236}">
                  <a16:creationId xmlns:a16="http://schemas.microsoft.com/office/drawing/2014/main" id="{91143963-0E0C-6C33-52EC-4D0407933E1B}"/>
                </a:ext>
              </a:extLst>
            </p:cNvPr>
            <p:cNvSpPr/>
            <p:nvPr/>
          </p:nvSpPr>
          <p:spPr>
            <a:xfrm>
              <a:off x="6483617" y="3995627"/>
              <a:ext cx="382555" cy="271723"/>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a:extLst>
                <a:ext uri="{FF2B5EF4-FFF2-40B4-BE49-F238E27FC236}">
                  <a16:creationId xmlns:a16="http://schemas.microsoft.com/office/drawing/2014/main" id="{4FA50D17-4FD3-3FFD-5F3F-6E806CB73C84}"/>
                </a:ext>
              </a:extLst>
            </p:cNvPr>
            <p:cNvSpPr txBox="1"/>
            <p:nvPr/>
          </p:nvSpPr>
          <p:spPr>
            <a:xfrm>
              <a:off x="7045387" y="3777545"/>
              <a:ext cx="4646645" cy="707886"/>
            </a:xfrm>
            <a:prstGeom prst="rect">
              <a:avLst/>
            </a:prstGeom>
            <a:noFill/>
          </p:spPr>
          <p:txBody>
            <a:bodyPr wrap="square" rtlCol="0">
              <a:spAutoFit/>
            </a:bodyPr>
            <a:lstStyle/>
            <a:p>
              <a:r>
                <a:rPr lang="en-GB" sz="2000" dirty="0">
                  <a:latin typeface="Calibri" panose="020F0502020204030204" pitchFamily="34" charset="0"/>
                  <a:ea typeface="Calibri" panose="020F0502020204030204" pitchFamily="34" charset="0"/>
                  <a:cs typeface="Calibri" panose="020F0502020204030204" pitchFamily="34" charset="0"/>
                </a:rPr>
                <a:t>SONY Europe has an approved credit limit, reviewed annually</a:t>
              </a:r>
            </a:p>
          </p:txBody>
        </p:sp>
      </p:grpSp>
      <p:grpSp>
        <p:nvGrpSpPr>
          <p:cNvPr id="36" name="Group 35">
            <a:extLst>
              <a:ext uri="{FF2B5EF4-FFF2-40B4-BE49-F238E27FC236}">
                <a16:creationId xmlns:a16="http://schemas.microsoft.com/office/drawing/2014/main" id="{54C9B2F8-0D5D-3104-1B0F-7C861F0E1108}"/>
              </a:ext>
            </a:extLst>
          </p:cNvPr>
          <p:cNvGrpSpPr/>
          <p:nvPr/>
        </p:nvGrpSpPr>
        <p:grpSpPr>
          <a:xfrm>
            <a:off x="6483617" y="4698701"/>
            <a:ext cx="5208414" cy="1337338"/>
            <a:chOff x="6483617" y="4780766"/>
            <a:chExt cx="5208414" cy="1337338"/>
          </a:xfrm>
        </p:grpSpPr>
        <p:sp>
          <p:nvSpPr>
            <p:cNvPr id="25" name="Arrow: Right 24">
              <a:extLst>
                <a:ext uri="{FF2B5EF4-FFF2-40B4-BE49-F238E27FC236}">
                  <a16:creationId xmlns:a16="http://schemas.microsoft.com/office/drawing/2014/main" id="{81FC72A6-FF40-3044-0BA4-8FE28785CF1C}"/>
                </a:ext>
              </a:extLst>
            </p:cNvPr>
            <p:cNvSpPr/>
            <p:nvPr/>
          </p:nvSpPr>
          <p:spPr>
            <a:xfrm>
              <a:off x="6483617" y="4844960"/>
              <a:ext cx="382555" cy="271723"/>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a:extLst>
                <a:ext uri="{FF2B5EF4-FFF2-40B4-BE49-F238E27FC236}">
                  <a16:creationId xmlns:a16="http://schemas.microsoft.com/office/drawing/2014/main" id="{AF10B4B6-0F47-4269-F98F-EA8BE25960B4}"/>
                </a:ext>
              </a:extLst>
            </p:cNvPr>
            <p:cNvSpPr txBox="1"/>
            <p:nvPr/>
          </p:nvSpPr>
          <p:spPr>
            <a:xfrm>
              <a:off x="7045386" y="4780766"/>
              <a:ext cx="4646645" cy="400110"/>
            </a:xfrm>
            <a:prstGeom prst="rect">
              <a:avLst/>
            </a:prstGeom>
            <a:noFill/>
          </p:spPr>
          <p:txBody>
            <a:bodyPr wrap="square" rtlCol="0">
              <a:spAutoFit/>
            </a:bodyPr>
            <a:lstStyle/>
            <a:p>
              <a:r>
                <a:rPr lang="en-GB" sz="2000" dirty="0">
                  <a:latin typeface="Calibri" panose="020F0502020204030204" pitchFamily="34" charset="0"/>
                  <a:ea typeface="Calibri" panose="020F0502020204030204" pitchFamily="34" charset="0"/>
                  <a:cs typeface="Calibri" panose="020F0502020204030204" pitchFamily="34" charset="0"/>
                </a:rPr>
                <a:t>Increased market competition</a:t>
              </a:r>
            </a:p>
          </p:txBody>
        </p:sp>
        <p:pic>
          <p:nvPicPr>
            <p:cNvPr id="29" name="Graphic 28" descr="Television outline">
              <a:extLst>
                <a:ext uri="{FF2B5EF4-FFF2-40B4-BE49-F238E27FC236}">
                  <a16:creationId xmlns:a16="http://schemas.microsoft.com/office/drawing/2014/main" id="{8D78505F-5923-35FB-63B6-D594A2107E1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260116" y="5203704"/>
              <a:ext cx="914400" cy="914400"/>
            </a:xfrm>
            <a:prstGeom prst="rect">
              <a:avLst/>
            </a:prstGeom>
          </p:spPr>
        </p:pic>
        <p:pic>
          <p:nvPicPr>
            <p:cNvPr id="31" name="Graphic 30" descr="Smart Phone outline">
              <a:extLst>
                <a:ext uri="{FF2B5EF4-FFF2-40B4-BE49-F238E27FC236}">
                  <a16:creationId xmlns:a16="http://schemas.microsoft.com/office/drawing/2014/main" id="{8A5EE967-F62D-EB25-27AC-8E2A274ED43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0329567" y="5203704"/>
              <a:ext cx="914400" cy="914400"/>
            </a:xfrm>
            <a:prstGeom prst="rect">
              <a:avLst/>
            </a:prstGeom>
          </p:spPr>
        </p:pic>
        <p:pic>
          <p:nvPicPr>
            <p:cNvPr id="33" name="Graphic 32" descr="Headphones outline">
              <a:extLst>
                <a:ext uri="{FF2B5EF4-FFF2-40B4-BE49-F238E27FC236}">
                  <a16:creationId xmlns:a16="http://schemas.microsoft.com/office/drawing/2014/main" id="{578EC7AC-8522-9D09-302F-83E768B6076B}"/>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8868360" y="5180876"/>
              <a:ext cx="914400" cy="914400"/>
            </a:xfrm>
            <a:prstGeom prst="rect">
              <a:avLst/>
            </a:prstGeom>
          </p:spPr>
        </p:pic>
      </p:grpSp>
      <p:graphicFrame>
        <p:nvGraphicFramePr>
          <p:cNvPr id="2" name="Table 1">
            <a:extLst>
              <a:ext uri="{FF2B5EF4-FFF2-40B4-BE49-F238E27FC236}">
                <a16:creationId xmlns:a16="http://schemas.microsoft.com/office/drawing/2014/main" id="{8A3EF509-1FF4-1BA0-9015-0EA5D686E1E3}"/>
              </a:ext>
            </a:extLst>
          </p:cNvPr>
          <p:cNvGraphicFramePr>
            <a:graphicFrameLocks noGrp="1"/>
          </p:cNvGraphicFramePr>
          <p:nvPr>
            <p:extLst>
              <p:ext uri="{D42A27DB-BD31-4B8C-83A1-F6EECF244321}">
                <p14:modId xmlns:p14="http://schemas.microsoft.com/office/powerpoint/2010/main" val="1370202705"/>
              </p:ext>
            </p:extLst>
          </p:nvPr>
        </p:nvGraphicFramePr>
        <p:xfrm>
          <a:off x="12679521" y="1464352"/>
          <a:ext cx="10443524" cy="1463040"/>
        </p:xfrm>
        <a:graphic>
          <a:graphicData uri="http://schemas.openxmlformats.org/drawingml/2006/table">
            <a:tbl>
              <a:tblPr firstRow="1" bandRow="1">
                <a:tableStyleId>{7DF18680-E054-41AD-8BC1-D1AEF772440D}</a:tableStyleId>
              </a:tblPr>
              <a:tblGrid>
                <a:gridCol w="2345336">
                  <a:extLst>
                    <a:ext uri="{9D8B030D-6E8A-4147-A177-3AD203B41FA5}">
                      <a16:colId xmlns:a16="http://schemas.microsoft.com/office/drawing/2014/main" val="4213064440"/>
                    </a:ext>
                  </a:extLst>
                </a:gridCol>
                <a:gridCol w="1970862">
                  <a:extLst>
                    <a:ext uri="{9D8B030D-6E8A-4147-A177-3AD203B41FA5}">
                      <a16:colId xmlns:a16="http://schemas.microsoft.com/office/drawing/2014/main" val="1680774857"/>
                    </a:ext>
                  </a:extLst>
                </a:gridCol>
                <a:gridCol w="1955545">
                  <a:extLst>
                    <a:ext uri="{9D8B030D-6E8A-4147-A177-3AD203B41FA5}">
                      <a16:colId xmlns:a16="http://schemas.microsoft.com/office/drawing/2014/main" val="100526031"/>
                    </a:ext>
                  </a:extLst>
                </a:gridCol>
                <a:gridCol w="2030398">
                  <a:extLst>
                    <a:ext uri="{9D8B030D-6E8A-4147-A177-3AD203B41FA5}">
                      <a16:colId xmlns:a16="http://schemas.microsoft.com/office/drawing/2014/main" val="1776129129"/>
                    </a:ext>
                  </a:extLst>
                </a:gridCol>
                <a:gridCol w="2141383">
                  <a:extLst>
                    <a:ext uri="{9D8B030D-6E8A-4147-A177-3AD203B41FA5}">
                      <a16:colId xmlns:a16="http://schemas.microsoft.com/office/drawing/2014/main" val="635288362"/>
                    </a:ext>
                  </a:extLst>
                </a:gridCol>
              </a:tblGrid>
              <a:tr h="322156">
                <a:tc>
                  <a:txBody>
                    <a:bodyPr/>
                    <a:lstStyle/>
                    <a:p>
                      <a:r>
                        <a:rPr lang="en-GB" sz="1800" dirty="0">
                          <a:latin typeface="Calibri" panose="020F0502020204030204" pitchFamily="34" charset="0"/>
                          <a:cs typeface="Calibri" panose="020F0502020204030204" pitchFamily="34" charset="0"/>
                        </a:rPr>
                        <a:t>Financial Calculations</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31/03/2024</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31/03/2023</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a:latin typeface="Calibri" panose="020F0502020204030204" pitchFamily="34" charset="0"/>
                          <a:cs typeface="Calibri" panose="020F0502020204030204" pitchFamily="34" charset="0"/>
                        </a:rPr>
                        <a:t>31/03/2022</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a:latin typeface="Calibri" panose="020F0502020204030204" pitchFamily="34" charset="0"/>
                          <a:cs typeface="Calibri" panose="020F0502020204030204" pitchFamily="34" charset="0"/>
                        </a:rPr>
                        <a:t>31/03/2021</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3233934814"/>
                  </a:ext>
                </a:extLst>
              </a:tr>
              <a:tr h="322156">
                <a:tc>
                  <a:txBody>
                    <a:bodyPr/>
                    <a:lstStyle/>
                    <a:p>
                      <a:r>
                        <a:rPr lang="en-GB" sz="1800" b="1" dirty="0">
                          <a:latin typeface="Calibri" panose="020F0502020204030204" pitchFamily="34" charset="0"/>
                          <a:cs typeface="Calibri" panose="020F0502020204030204" pitchFamily="34" charset="0"/>
                        </a:rPr>
                        <a:t>Working Capital</a:t>
                      </a:r>
                      <a:endParaRPr lang="en-GB" sz="18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a:t>
                      </a:r>
                      <a:r>
                        <a:rPr lang="en-GB" sz="1800" b="0" kern="1200" dirty="0">
                          <a:solidFill>
                            <a:schemeClr val="dk1"/>
                          </a:solidFill>
                          <a:effectLst/>
                          <a:latin typeface="Calibri" panose="020F0502020204030204" pitchFamily="34" charset="0"/>
                          <a:cs typeface="Calibri" panose="020F0502020204030204" pitchFamily="34" charset="0"/>
                        </a:rPr>
                        <a:t>€853,600,000</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a:t>
                      </a:r>
                      <a:r>
                        <a:rPr lang="en-GB" sz="1800" b="0" kern="1200" dirty="0">
                          <a:solidFill>
                            <a:schemeClr val="dk1"/>
                          </a:solidFill>
                          <a:effectLst/>
                          <a:latin typeface="Calibri" panose="020F0502020204030204" pitchFamily="34" charset="0"/>
                          <a:cs typeface="Calibri" panose="020F0502020204030204" pitchFamily="34" charset="0"/>
                        </a:rPr>
                        <a:t>€841,400,000</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a:t>
                      </a:r>
                      <a:r>
                        <a:rPr lang="en-GB" sz="1800" b="0" kern="1200" dirty="0">
                          <a:solidFill>
                            <a:schemeClr val="dk1"/>
                          </a:solidFill>
                          <a:effectLst/>
                          <a:latin typeface="Calibri" panose="020F0502020204030204" pitchFamily="34" charset="0"/>
                          <a:cs typeface="Calibri" panose="020F0502020204030204" pitchFamily="34" charset="0"/>
                        </a:rPr>
                        <a:t>€889,800,000</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a:t>
                      </a:r>
                      <a:r>
                        <a:rPr lang="en-GB" sz="1800" b="0" kern="1200" dirty="0">
                          <a:solidFill>
                            <a:schemeClr val="dk1"/>
                          </a:solidFill>
                          <a:effectLst/>
                          <a:latin typeface="Calibri" panose="020F0502020204030204" pitchFamily="34" charset="0"/>
                          <a:cs typeface="Calibri" panose="020F0502020204030204" pitchFamily="34" charset="0"/>
                        </a:rPr>
                        <a:t>€877,500,000</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74631613"/>
                  </a:ext>
                </a:extLst>
              </a:tr>
              <a:tr h="322156">
                <a:tc>
                  <a:txBody>
                    <a:bodyPr/>
                    <a:lstStyle/>
                    <a:p>
                      <a:r>
                        <a:rPr lang="en-GB" sz="1800" b="1">
                          <a:latin typeface="Calibri" panose="020F0502020204030204" pitchFamily="34" charset="0"/>
                          <a:cs typeface="Calibri" panose="020F0502020204030204" pitchFamily="34" charset="0"/>
                        </a:rPr>
                        <a:t>Current Ratio</a:t>
                      </a:r>
                      <a:endParaRPr lang="en-GB" sz="18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0.56:</a:t>
                      </a:r>
                      <a:r>
                        <a:rPr lang="en-GB" sz="1800" b="0" kern="1200" dirty="0">
                          <a:solidFill>
                            <a:schemeClr val="dk1"/>
                          </a:solidFill>
                          <a:effectLst/>
                          <a:latin typeface="Calibri" panose="020F0502020204030204" pitchFamily="34" charset="0"/>
                          <a:cs typeface="Calibri" panose="020F0502020204030204" pitchFamily="34" charset="0"/>
                        </a:rPr>
                        <a:t>€1</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0.57:</a:t>
                      </a:r>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1</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0.53:</a:t>
                      </a:r>
                      <a:r>
                        <a:rPr lang="en-GB" sz="1800" b="0" kern="1200" dirty="0">
                          <a:solidFill>
                            <a:schemeClr val="dk1"/>
                          </a:solidFill>
                          <a:effectLst/>
                          <a:latin typeface="Calibri" panose="020F0502020204030204" pitchFamily="34" charset="0"/>
                          <a:cs typeface="Calibri" panose="020F0502020204030204" pitchFamily="34" charset="0"/>
                        </a:rPr>
                        <a:t>€1</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0.55:</a:t>
                      </a:r>
                      <a:r>
                        <a:rPr lang="en-GB" sz="1800" b="0" kern="1200" dirty="0">
                          <a:solidFill>
                            <a:schemeClr val="dk1"/>
                          </a:solidFill>
                          <a:effectLst/>
                          <a:latin typeface="Calibri" panose="020F0502020204030204" pitchFamily="34" charset="0"/>
                          <a:cs typeface="Calibri" panose="020F0502020204030204" pitchFamily="34" charset="0"/>
                        </a:rPr>
                        <a:t>€1</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1015712924"/>
                  </a:ext>
                </a:extLst>
              </a:tr>
              <a:tr h="322156">
                <a:tc>
                  <a:txBody>
                    <a:bodyPr/>
                    <a:lstStyle/>
                    <a:p>
                      <a:r>
                        <a:rPr lang="en-GB" sz="1800" b="1" dirty="0">
                          <a:latin typeface="Calibri" panose="020F0502020204030204" pitchFamily="34" charset="0"/>
                          <a:cs typeface="Calibri" panose="020F0502020204030204" pitchFamily="34" charset="0"/>
                        </a:rPr>
                        <a:t>Liquid Ratio</a:t>
                      </a:r>
                      <a:endParaRPr lang="en-GB" sz="18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0.44:</a:t>
                      </a:r>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1</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0.42:</a:t>
                      </a:r>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1</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0.40:</a:t>
                      </a:r>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1</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0.43:</a:t>
                      </a:r>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1</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386447811"/>
                  </a:ext>
                </a:extLst>
              </a:tr>
            </a:tbl>
          </a:graphicData>
        </a:graphic>
      </p:graphicFrame>
      <p:sp>
        <p:nvSpPr>
          <p:cNvPr id="7" name="TextBox 6">
            <a:extLst>
              <a:ext uri="{FF2B5EF4-FFF2-40B4-BE49-F238E27FC236}">
                <a16:creationId xmlns:a16="http://schemas.microsoft.com/office/drawing/2014/main" id="{F25AC886-7629-43E1-2337-1A281BA2A141}"/>
              </a:ext>
            </a:extLst>
          </p:cNvPr>
          <p:cNvSpPr txBox="1"/>
          <p:nvPr/>
        </p:nvSpPr>
        <p:spPr>
          <a:xfrm>
            <a:off x="-7692830" y="3063253"/>
            <a:ext cx="7692830" cy="506292"/>
          </a:xfrm>
          <a:prstGeom prst="rect">
            <a:avLst/>
          </a:prstGeom>
          <a:noFill/>
        </p:spPr>
        <p:txBody>
          <a:bodyPr wrap="square" rtlCol="0">
            <a:spAutoFit/>
          </a:bodyPr>
          <a:lstStyle/>
          <a:p>
            <a:pPr marL="342900" indent="-342900">
              <a:lnSpc>
                <a:spcPct val="150000"/>
              </a:lnSpc>
              <a:buFont typeface="Wingdings" panose="05000000000000000000" pitchFamily="2" charset="2"/>
              <a:buChar char="Ø"/>
            </a:pPr>
            <a:r>
              <a:rPr lang="en-GB" sz="2000" dirty="0">
                <a:latin typeface="Calibri" panose="020F0502020204030204" pitchFamily="34" charset="0"/>
                <a:ea typeface="Calibri" panose="020F0502020204030204" pitchFamily="34" charset="0"/>
                <a:cs typeface="Calibri" panose="020F0502020204030204" pitchFamily="34" charset="0"/>
              </a:rPr>
              <a:t>SONY Europe – unable to quickly convert assets into cash</a:t>
            </a:r>
          </a:p>
        </p:txBody>
      </p:sp>
      <p:sp>
        <p:nvSpPr>
          <p:cNvPr id="9" name="TextBox 8">
            <a:extLst>
              <a:ext uri="{FF2B5EF4-FFF2-40B4-BE49-F238E27FC236}">
                <a16:creationId xmlns:a16="http://schemas.microsoft.com/office/drawing/2014/main" id="{3DA9346D-191C-0427-7211-491D5C681584}"/>
              </a:ext>
            </a:extLst>
          </p:cNvPr>
          <p:cNvSpPr txBox="1"/>
          <p:nvPr/>
        </p:nvSpPr>
        <p:spPr>
          <a:xfrm>
            <a:off x="13965282" y="3007469"/>
            <a:ext cx="4797815" cy="1891287"/>
          </a:xfrm>
          <a:prstGeom prst="rect">
            <a:avLst/>
          </a:prstGeom>
          <a:noFill/>
        </p:spPr>
        <p:txBody>
          <a:bodyPr wrap="square" rtlCol="0">
            <a:spAutoFit/>
          </a:bodyPr>
          <a:lstStyle/>
          <a:p>
            <a:pPr>
              <a:lnSpc>
                <a:spcPct val="150000"/>
              </a:lnSpc>
            </a:pPr>
            <a:r>
              <a:rPr lang="en-GB" sz="2000" dirty="0">
                <a:latin typeface="Calibri" panose="020F0502020204030204" pitchFamily="34" charset="0"/>
                <a:ea typeface="Calibri" panose="020F0502020204030204" pitchFamily="34" charset="0"/>
                <a:cs typeface="Calibri" panose="020F0502020204030204" pitchFamily="34" charset="0"/>
              </a:rPr>
              <a:t>Implications:</a:t>
            </a:r>
          </a:p>
          <a:p>
            <a:pPr marL="342900" indent="-342900">
              <a:lnSpc>
                <a:spcPct val="150000"/>
              </a:lnSpc>
              <a:buFont typeface="Wingdings" panose="05000000000000000000" pitchFamily="2" charset="2"/>
              <a:buChar char="Ø"/>
            </a:pPr>
            <a:r>
              <a:rPr lang="en-GB" sz="2000" dirty="0">
                <a:latin typeface="Calibri" panose="020F0502020204030204" pitchFamily="34" charset="0"/>
                <a:ea typeface="Calibri" panose="020F0502020204030204" pitchFamily="34" charset="0"/>
                <a:cs typeface="Calibri" panose="020F0502020204030204" pitchFamily="34" charset="0"/>
              </a:rPr>
              <a:t>May not be able to Pay Bills </a:t>
            </a:r>
          </a:p>
          <a:p>
            <a:pPr marL="342900" indent="-342900">
              <a:lnSpc>
                <a:spcPct val="150000"/>
              </a:lnSpc>
              <a:buFont typeface="Wingdings" panose="05000000000000000000" pitchFamily="2" charset="2"/>
              <a:buChar char="Ø"/>
            </a:pPr>
            <a:r>
              <a:rPr lang="en-GB" sz="2000" dirty="0">
                <a:latin typeface="Calibri" panose="020F0502020204030204" pitchFamily="34" charset="0"/>
                <a:ea typeface="Calibri" panose="020F0502020204030204" pitchFamily="34" charset="0"/>
                <a:cs typeface="Calibri" panose="020F0502020204030204" pitchFamily="34" charset="0"/>
              </a:rPr>
              <a:t>Operational Disruptions</a:t>
            </a:r>
          </a:p>
          <a:p>
            <a:pPr marL="342900" indent="-342900">
              <a:lnSpc>
                <a:spcPct val="150000"/>
              </a:lnSpc>
              <a:buFont typeface="Wingdings" panose="05000000000000000000" pitchFamily="2" charset="2"/>
              <a:buChar char="Ø"/>
            </a:pPr>
            <a:r>
              <a:rPr lang="en-GB" sz="2000" dirty="0">
                <a:latin typeface="Calibri" panose="020F0502020204030204" pitchFamily="34" charset="0"/>
                <a:ea typeface="Calibri" panose="020F0502020204030204" pitchFamily="34" charset="0"/>
                <a:cs typeface="Calibri" panose="020F0502020204030204" pitchFamily="34" charset="0"/>
              </a:rPr>
              <a:t>Poor Business Growth</a:t>
            </a:r>
          </a:p>
        </p:txBody>
      </p:sp>
    </p:spTree>
    <p:extLst>
      <p:ext uri="{BB962C8B-B14F-4D97-AF65-F5344CB8AC3E}">
        <p14:creationId xmlns:p14="http://schemas.microsoft.com/office/powerpoint/2010/main" val="39262781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4"/>
                                        </p:tgtEl>
                                        <p:attrNameLst>
                                          <p:attrName>style.visibility</p:attrName>
                                        </p:attrNameLst>
                                      </p:cBhvr>
                                      <p:to>
                                        <p:strVal val="visible"/>
                                      </p:to>
                                    </p:set>
                                    <p:animEffect transition="in" filter="fade">
                                      <p:cBhvr>
                                        <p:cTn id="12" dur="500"/>
                                        <p:tgtEl>
                                          <p:spTgt spid="3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5"/>
                                        </p:tgtEl>
                                        <p:attrNameLst>
                                          <p:attrName>style.visibility</p:attrName>
                                        </p:attrNameLst>
                                      </p:cBhvr>
                                      <p:to>
                                        <p:strVal val="visible"/>
                                      </p:to>
                                    </p:set>
                                    <p:animEffect transition="in" filter="fade">
                                      <p:cBhvr>
                                        <p:cTn id="17" dur="500"/>
                                        <p:tgtEl>
                                          <p:spTgt spid="3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6"/>
                                        </p:tgtEl>
                                        <p:attrNameLst>
                                          <p:attrName>style.visibility</p:attrName>
                                        </p:attrNameLst>
                                      </p:cBhvr>
                                      <p:to>
                                        <p:strVal val="visible"/>
                                      </p:to>
                                    </p:set>
                                    <p:animEffect transition="in" filter="fade">
                                      <p:cBhvr>
                                        <p:cTn id="22" dur="500"/>
                                        <p:tgtEl>
                                          <p:spTgt spid="3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xEl>
                                              <p:pRg st="0" end="0"/>
                                            </p:txEl>
                                          </p:spTgt>
                                        </p:tgtEl>
                                        <p:attrNameLst>
                                          <p:attrName>style.visibility</p:attrName>
                                        </p:attrNameLst>
                                      </p:cBhvr>
                                      <p:to>
                                        <p:strVal val="visible"/>
                                      </p:to>
                                    </p:set>
                                    <p:animEffect transition="in" filter="fade">
                                      <p:cBhvr>
                                        <p:cTn id="27"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13F197-8AA1-B338-0B25-7492C1EDC77A}"/>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079EC026-6924-9D1F-735E-A8B50948AFB6}"/>
              </a:ext>
            </a:extLst>
          </p:cNvPr>
          <p:cNvSpPr>
            <a:spLocks noGrp="1"/>
          </p:cNvSpPr>
          <p:nvPr>
            <p:ph type="title"/>
          </p:nvPr>
        </p:nvSpPr>
        <p:spPr>
          <a:xfrm>
            <a:off x="639413" y="476086"/>
            <a:ext cx="10904435" cy="689608"/>
          </a:xfrm>
        </p:spPr>
        <p:txBody>
          <a:bodyPr rtlCol="0">
            <a:normAutofit/>
          </a:bodyPr>
          <a:lstStyle/>
          <a:p>
            <a:pPr rtl="0"/>
            <a:r>
              <a:rPr lang="en-GB" sz="3200" dirty="0">
                <a:latin typeface="Calibri" panose="020F0502020204030204" pitchFamily="34" charset="0"/>
                <a:ea typeface="Calibri" panose="020F0502020204030204" pitchFamily="34" charset="0"/>
                <a:cs typeface="Calibri" panose="020F0502020204030204" pitchFamily="34" charset="0"/>
              </a:rPr>
              <a:t>SONY Europe Financial Liquidity Ratio Analysis</a:t>
            </a:r>
          </a:p>
        </p:txBody>
      </p:sp>
      <p:sp>
        <p:nvSpPr>
          <p:cNvPr id="3" name="Footer Placeholder 2">
            <a:extLst>
              <a:ext uri="{FF2B5EF4-FFF2-40B4-BE49-F238E27FC236}">
                <a16:creationId xmlns:a16="http://schemas.microsoft.com/office/drawing/2014/main" id="{BC03AB24-5DE1-E867-1EFA-EF0C14CFAA2A}"/>
              </a:ext>
            </a:extLst>
          </p:cNvPr>
          <p:cNvSpPr>
            <a:spLocks noGrp="1"/>
          </p:cNvSpPr>
          <p:nvPr>
            <p:ph type="ftr" sz="quarter" idx="11"/>
          </p:nvPr>
        </p:nvSpPr>
        <p:spPr>
          <a:xfrm>
            <a:off x="639413" y="6356350"/>
            <a:ext cx="6291108" cy="365125"/>
          </a:xfrm>
        </p:spPr>
        <p:txBody>
          <a:bodyPr rtlCol="0"/>
          <a:lstStyle/>
          <a:p>
            <a:pPr rtl="0">
              <a:spcAft>
                <a:spcPts val="600"/>
              </a:spcAft>
            </a:pPr>
            <a:r>
              <a:rPr lang="en-GB" noProof="0" dirty="0"/>
              <a:t>Finance Management</a:t>
            </a:r>
          </a:p>
        </p:txBody>
      </p:sp>
      <p:sp>
        <p:nvSpPr>
          <p:cNvPr id="4" name="Date Placeholder 3">
            <a:extLst>
              <a:ext uri="{FF2B5EF4-FFF2-40B4-BE49-F238E27FC236}">
                <a16:creationId xmlns:a16="http://schemas.microsoft.com/office/drawing/2014/main" id="{97A7772A-9EAA-1533-5FE7-D5A1DBFC7343}"/>
              </a:ext>
            </a:extLst>
          </p:cNvPr>
          <p:cNvSpPr>
            <a:spLocks noGrp="1"/>
          </p:cNvSpPr>
          <p:nvPr>
            <p:ph type="dt" sz="half" idx="10"/>
          </p:nvPr>
        </p:nvSpPr>
        <p:spPr>
          <a:xfrm>
            <a:off x="7295738" y="6356350"/>
            <a:ext cx="3033829" cy="365125"/>
          </a:xfrm>
        </p:spPr>
        <p:txBody>
          <a:bodyPr rtlCol="0"/>
          <a:lstStyle/>
          <a:p>
            <a:pPr lvl="0" rtl="0"/>
            <a:r>
              <a:rPr lang="en-GB" dirty="0"/>
              <a:t>2025</a:t>
            </a:r>
          </a:p>
        </p:txBody>
      </p:sp>
      <p:sp>
        <p:nvSpPr>
          <p:cNvPr id="5" name="Slide Number Placeholder 4">
            <a:extLst>
              <a:ext uri="{FF2B5EF4-FFF2-40B4-BE49-F238E27FC236}">
                <a16:creationId xmlns:a16="http://schemas.microsoft.com/office/drawing/2014/main" id="{6C407822-48FC-ECF1-6A2A-B00A58BF0DA8}"/>
              </a:ext>
            </a:extLst>
          </p:cNvPr>
          <p:cNvSpPr>
            <a:spLocks noGrp="1"/>
          </p:cNvSpPr>
          <p:nvPr>
            <p:ph type="sldNum" sz="quarter" idx="12"/>
          </p:nvPr>
        </p:nvSpPr>
        <p:spPr>
          <a:xfrm>
            <a:off x="10707939" y="6356350"/>
            <a:ext cx="844649" cy="365125"/>
          </a:xfrm>
        </p:spPr>
        <p:txBody>
          <a:bodyPr rtlCol="0"/>
          <a:lstStyle/>
          <a:p>
            <a:pPr lvl="0" rtl="0"/>
            <a:fld id="{E20EFF4B-E35B-4DE6-97A9-05E54E649A15}" type="slidenum">
              <a:rPr lang="en-GB" smtClean="0"/>
              <a:pPr lvl="0" rtl="0"/>
              <a:t>12</a:t>
            </a:fld>
            <a:endParaRPr lang="en-GB"/>
          </a:p>
        </p:txBody>
      </p:sp>
      <p:graphicFrame>
        <p:nvGraphicFramePr>
          <p:cNvPr id="10" name="Table 9">
            <a:extLst>
              <a:ext uri="{FF2B5EF4-FFF2-40B4-BE49-F238E27FC236}">
                <a16:creationId xmlns:a16="http://schemas.microsoft.com/office/drawing/2014/main" id="{AA482FA0-AC94-0DB3-FF11-396F5175B595}"/>
              </a:ext>
            </a:extLst>
          </p:cNvPr>
          <p:cNvGraphicFramePr>
            <a:graphicFrameLocks noGrp="1"/>
          </p:cNvGraphicFramePr>
          <p:nvPr>
            <p:extLst>
              <p:ext uri="{D42A27DB-BD31-4B8C-83A1-F6EECF244321}">
                <p14:modId xmlns:p14="http://schemas.microsoft.com/office/powerpoint/2010/main" val="3761765748"/>
              </p:ext>
            </p:extLst>
          </p:nvPr>
        </p:nvGraphicFramePr>
        <p:xfrm>
          <a:off x="869868" y="1566462"/>
          <a:ext cx="10443524" cy="1463040"/>
        </p:xfrm>
        <a:graphic>
          <a:graphicData uri="http://schemas.openxmlformats.org/drawingml/2006/table">
            <a:tbl>
              <a:tblPr firstRow="1" bandRow="1">
                <a:tableStyleId>{7DF18680-E054-41AD-8BC1-D1AEF772440D}</a:tableStyleId>
              </a:tblPr>
              <a:tblGrid>
                <a:gridCol w="2345336">
                  <a:extLst>
                    <a:ext uri="{9D8B030D-6E8A-4147-A177-3AD203B41FA5}">
                      <a16:colId xmlns:a16="http://schemas.microsoft.com/office/drawing/2014/main" val="4213064440"/>
                    </a:ext>
                  </a:extLst>
                </a:gridCol>
                <a:gridCol w="1970862">
                  <a:extLst>
                    <a:ext uri="{9D8B030D-6E8A-4147-A177-3AD203B41FA5}">
                      <a16:colId xmlns:a16="http://schemas.microsoft.com/office/drawing/2014/main" val="1680774857"/>
                    </a:ext>
                  </a:extLst>
                </a:gridCol>
                <a:gridCol w="1955545">
                  <a:extLst>
                    <a:ext uri="{9D8B030D-6E8A-4147-A177-3AD203B41FA5}">
                      <a16:colId xmlns:a16="http://schemas.microsoft.com/office/drawing/2014/main" val="100526031"/>
                    </a:ext>
                  </a:extLst>
                </a:gridCol>
                <a:gridCol w="2030398">
                  <a:extLst>
                    <a:ext uri="{9D8B030D-6E8A-4147-A177-3AD203B41FA5}">
                      <a16:colId xmlns:a16="http://schemas.microsoft.com/office/drawing/2014/main" val="1776129129"/>
                    </a:ext>
                  </a:extLst>
                </a:gridCol>
                <a:gridCol w="2141383">
                  <a:extLst>
                    <a:ext uri="{9D8B030D-6E8A-4147-A177-3AD203B41FA5}">
                      <a16:colId xmlns:a16="http://schemas.microsoft.com/office/drawing/2014/main" val="635288362"/>
                    </a:ext>
                  </a:extLst>
                </a:gridCol>
              </a:tblGrid>
              <a:tr h="322156">
                <a:tc>
                  <a:txBody>
                    <a:bodyPr/>
                    <a:lstStyle/>
                    <a:p>
                      <a:r>
                        <a:rPr lang="en-GB" sz="1800" dirty="0">
                          <a:latin typeface="Calibri" panose="020F0502020204030204" pitchFamily="34" charset="0"/>
                          <a:cs typeface="Calibri" panose="020F0502020204030204" pitchFamily="34" charset="0"/>
                        </a:rPr>
                        <a:t>Financial Calculations</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31/03/2024</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31/03/2023</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a:latin typeface="Calibri" panose="020F0502020204030204" pitchFamily="34" charset="0"/>
                          <a:cs typeface="Calibri" panose="020F0502020204030204" pitchFamily="34" charset="0"/>
                        </a:rPr>
                        <a:t>31/03/2022</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a:latin typeface="Calibri" panose="020F0502020204030204" pitchFamily="34" charset="0"/>
                          <a:cs typeface="Calibri" panose="020F0502020204030204" pitchFamily="34" charset="0"/>
                        </a:rPr>
                        <a:t>31/03/2021</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3233934814"/>
                  </a:ext>
                </a:extLst>
              </a:tr>
              <a:tr h="322156">
                <a:tc>
                  <a:txBody>
                    <a:bodyPr/>
                    <a:lstStyle/>
                    <a:p>
                      <a:r>
                        <a:rPr lang="en-GB" sz="1800" b="1" dirty="0">
                          <a:latin typeface="Calibri" panose="020F0502020204030204" pitchFamily="34" charset="0"/>
                          <a:cs typeface="Calibri" panose="020F0502020204030204" pitchFamily="34" charset="0"/>
                        </a:rPr>
                        <a:t>Working Capital</a:t>
                      </a:r>
                      <a:endParaRPr lang="en-GB" sz="18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a:t>
                      </a:r>
                      <a:r>
                        <a:rPr lang="en-GB" sz="1800" b="0" kern="1200" dirty="0">
                          <a:solidFill>
                            <a:schemeClr val="dk1"/>
                          </a:solidFill>
                          <a:effectLst/>
                          <a:latin typeface="Calibri" panose="020F0502020204030204" pitchFamily="34" charset="0"/>
                          <a:cs typeface="Calibri" panose="020F0502020204030204" pitchFamily="34" charset="0"/>
                        </a:rPr>
                        <a:t>€853,600,000</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a:t>
                      </a:r>
                      <a:r>
                        <a:rPr lang="en-GB" sz="1800" b="0" kern="1200" dirty="0">
                          <a:solidFill>
                            <a:schemeClr val="dk1"/>
                          </a:solidFill>
                          <a:effectLst/>
                          <a:latin typeface="Calibri" panose="020F0502020204030204" pitchFamily="34" charset="0"/>
                          <a:cs typeface="Calibri" panose="020F0502020204030204" pitchFamily="34" charset="0"/>
                        </a:rPr>
                        <a:t>€841,400,000</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a:t>
                      </a:r>
                      <a:r>
                        <a:rPr lang="en-GB" sz="1800" b="0" kern="1200" dirty="0">
                          <a:solidFill>
                            <a:schemeClr val="dk1"/>
                          </a:solidFill>
                          <a:effectLst/>
                          <a:latin typeface="Calibri" panose="020F0502020204030204" pitchFamily="34" charset="0"/>
                          <a:cs typeface="Calibri" panose="020F0502020204030204" pitchFamily="34" charset="0"/>
                        </a:rPr>
                        <a:t>€889,800,000</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a:t>
                      </a:r>
                      <a:r>
                        <a:rPr lang="en-GB" sz="1800" b="0" kern="1200" dirty="0">
                          <a:solidFill>
                            <a:schemeClr val="dk1"/>
                          </a:solidFill>
                          <a:effectLst/>
                          <a:latin typeface="Calibri" panose="020F0502020204030204" pitchFamily="34" charset="0"/>
                          <a:cs typeface="Calibri" panose="020F0502020204030204" pitchFamily="34" charset="0"/>
                        </a:rPr>
                        <a:t>€877,500,000</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74631613"/>
                  </a:ext>
                </a:extLst>
              </a:tr>
              <a:tr h="322156">
                <a:tc>
                  <a:txBody>
                    <a:bodyPr/>
                    <a:lstStyle/>
                    <a:p>
                      <a:r>
                        <a:rPr lang="en-GB" sz="1800" b="1">
                          <a:latin typeface="Calibri" panose="020F0502020204030204" pitchFamily="34" charset="0"/>
                          <a:cs typeface="Calibri" panose="020F0502020204030204" pitchFamily="34" charset="0"/>
                        </a:rPr>
                        <a:t>Current Ratio</a:t>
                      </a:r>
                      <a:endParaRPr lang="en-GB" sz="18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0.56:</a:t>
                      </a:r>
                      <a:r>
                        <a:rPr lang="en-GB" sz="1800" b="0" kern="1200" dirty="0">
                          <a:solidFill>
                            <a:schemeClr val="dk1"/>
                          </a:solidFill>
                          <a:effectLst/>
                          <a:latin typeface="Calibri" panose="020F0502020204030204" pitchFamily="34" charset="0"/>
                          <a:cs typeface="Calibri" panose="020F0502020204030204" pitchFamily="34" charset="0"/>
                        </a:rPr>
                        <a:t>€1</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0.57:</a:t>
                      </a:r>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1</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0.53:</a:t>
                      </a:r>
                      <a:r>
                        <a:rPr lang="en-GB" sz="1800" b="0" kern="1200" dirty="0">
                          <a:solidFill>
                            <a:schemeClr val="dk1"/>
                          </a:solidFill>
                          <a:effectLst/>
                          <a:latin typeface="Calibri" panose="020F0502020204030204" pitchFamily="34" charset="0"/>
                          <a:cs typeface="Calibri" panose="020F0502020204030204" pitchFamily="34" charset="0"/>
                        </a:rPr>
                        <a:t>€1</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0.55:</a:t>
                      </a:r>
                      <a:r>
                        <a:rPr lang="en-GB" sz="1800" b="0" kern="1200" dirty="0">
                          <a:solidFill>
                            <a:schemeClr val="dk1"/>
                          </a:solidFill>
                          <a:effectLst/>
                          <a:latin typeface="Calibri" panose="020F0502020204030204" pitchFamily="34" charset="0"/>
                          <a:cs typeface="Calibri" panose="020F0502020204030204" pitchFamily="34" charset="0"/>
                        </a:rPr>
                        <a:t>€1</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1015712924"/>
                  </a:ext>
                </a:extLst>
              </a:tr>
              <a:tr h="322156">
                <a:tc>
                  <a:txBody>
                    <a:bodyPr/>
                    <a:lstStyle/>
                    <a:p>
                      <a:r>
                        <a:rPr lang="en-GB" sz="1800" b="1" dirty="0">
                          <a:latin typeface="Calibri" panose="020F0502020204030204" pitchFamily="34" charset="0"/>
                          <a:cs typeface="Calibri" panose="020F0502020204030204" pitchFamily="34" charset="0"/>
                        </a:rPr>
                        <a:t>Liquid Ratio</a:t>
                      </a:r>
                      <a:endParaRPr lang="en-GB" sz="18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0.44:</a:t>
                      </a:r>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1</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0.42:</a:t>
                      </a:r>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1</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0.40:</a:t>
                      </a:r>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1</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0.43:</a:t>
                      </a:r>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1</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386447811"/>
                  </a:ext>
                </a:extLst>
              </a:tr>
            </a:tbl>
          </a:graphicData>
        </a:graphic>
      </p:graphicFrame>
      <p:sp>
        <p:nvSpPr>
          <p:cNvPr id="8" name="Rectangle 7">
            <a:extLst>
              <a:ext uri="{FF2B5EF4-FFF2-40B4-BE49-F238E27FC236}">
                <a16:creationId xmlns:a16="http://schemas.microsoft.com/office/drawing/2014/main" id="{E7731EA6-8DDC-60CF-EC65-29905FCB2C4A}"/>
              </a:ext>
            </a:extLst>
          </p:cNvPr>
          <p:cNvSpPr/>
          <p:nvPr/>
        </p:nvSpPr>
        <p:spPr>
          <a:xfrm>
            <a:off x="3179741" y="3387797"/>
            <a:ext cx="6011759" cy="2829296"/>
          </a:xfrm>
          <a:prstGeom prst="rect">
            <a:avLst/>
          </a:prstGeom>
          <a:solidFill>
            <a:schemeClr val="accent2">
              <a:lumMod val="40000"/>
              <a:lumOff val="60000"/>
            </a:schemeClr>
          </a:solidFill>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nSpc>
                <a:spcPct val="150000"/>
              </a:lnSpc>
            </a:pPr>
            <a:r>
              <a:rPr lang="en-GB" sz="2400" dirty="0">
                <a:solidFill>
                  <a:schemeClr val="tx1"/>
                </a:solidFill>
                <a:latin typeface="Calibri" panose="020F0502020204030204" pitchFamily="34" charset="0"/>
                <a:ea typeface="Calibri" panose="020F0502020204030204" pitchFamily="34" charset="0"/>
                <a:cs typeface="Calibri" panose="020F0502020204030204" pitchFamily="34" charset="0"/>
              </a:rPr>
              <a:t>Implications:</a:t>
            </a:r>
          </a:p>
          <a:p>
            <a:pPr marL="342900" indent="-342900">
              <a:lnSpc>
                <a:spcPct val="150000"/>
              </a:lnSpc>
              <a:buFont typeface="Wingdings" panose="05000000000000000000" pitchFamily="2" charset="2"/>
              <a:buChar char="Ø"/>
            </a:pPr>
            <a:r>
              <a:rPr lang="en-GB" sz="2400" dirty="0">
                <a:solidFill>
                  <a:schemeClr val="tx1"/>
                </a:solidFill>
                <a:latin typeface="Calibri" panose="020F0502020204030204" pitchFamily="34" charset="0"/>
                <a:ea typeface="Calibri" panose="020F0502020204030204" pitchFamily="34" charset="0"/>
                <a:cs typeface="Calibri" panose="020F0502020204030204" pitchFamily="34" charset="0"/>
              </a:rPr>
              <a:t>Unable to Quickly Convert Assets into Cash</a:t>
            </a:r>
          </a:p>
          <a:p>
            <a:pPr marL="342900" indent="-342900">
              <a:lnSpc>
                <a:spcPct val="150000"/>
              </a:lnSpc>
              <a:buFont typeface="Wingdings" panose="05000000000000000000" pitchFamily="2" charset="2"/>
              <a:buChar char="Ø"/>
            </a:pPr>
            <a:r>
              <a:rPr lang="en-GB" sz="2400" dirty="0">
                <a:solidFill>
                  <a:schemeClr val="tx1"/>
                </a:solidFill>
                <a:latin typeface="Calibri" panose="020F0502020204030204" pitchFamily="34" charset="0"/>
                <a:ea typeface="Calibri" panose="020F0502020204030204" pitchFamily="34" charset="0"/>
                <a:cs typeface="Calibri" panose="020F0502020204030204" pitchFamily="34" charset="0"/>
              </a:rPr>
              <a:t>May not be able to Pay Bills </a:t>
            </a:r>
          </a:p>
          <a:p>
            <a:pPr marL="342900" indent="-342900">
              <a:lnSpc>
                <a:spcPct val="150000"/>
              </a:lnSpc>
              <a:buFont typeface="Wingdings" panose="05000000000000000000" pitchFamily="2" charset="2"/>
              <a:buChar char="Ø"/>
            </a:pPr>
            <a:r>
              <a:rPr lang="en-GB" sz="2400" dirty="0">
                <a:solidFill>
                  <a:schemeClr val="tx1"/>
                </a:solidFill>
                <a:latin typeface="Calibri" panose="020F0502020204030204" pitchFamily="34" charset="0"/>
                <a:ea typeface="Calibri" panose="020F0502020204030204" pitchFamily="34" charset="0"/>
                <a:cs typeface="Calibri" panose="020F0502020204030204" pitchFamily="34" charset="0"/>
              </a:rPr>
              <a:t>Poor Business Growth</a:t>
            </a:r>
          </a:p>
          <a:p>
            <a:pPr marL="342900" indent="-342900">
              <a:lnSpc>
                <a:spcPct val="150000"/>
              </a:lnSpc>
              <a:buFont typeface="Wingdings" panose="05000000000000000000" pitchFamily="2" charset="2"/>
              <a:buChar char="Ø"/>
            </a:pPr>
            <a:endParaRPr lang="en-GB" sz="2400" dirty="0">
              <a:solidFill>
                <a:schemeClr val="tx1"/>
              </a:solidFill>
            </a:endParaRPr>
          </a:p>
        </p:txBody>
      </p:sp>
      <p:pic>
        <p:nvPicPr>
          <p:cNvPr id="11" name="Picture 10">
            <a:extLst>
              <a:ext uri="{FF2B5EF4-FFF2-40B4-BE49-F238E27FC236}">
                <a16:creationId xmlns:a16="http://schemas.microsoft.com/office/drawing/2014/main" id="{2C3CC628-2B8E-20F1-5ABE-8B7789E25D48}"/>
              </a:ext>
            </a:extLst>
          </p:cNvPr>
          <p:cNvPicPr>
            <a:picLocks noChangeAspect="1"/>
          </p:cNvPicPr>
          <p:nvPr/>
        </p:nvPicPr>
        <p:blipFill>
          <a:blip r:embed="rId3"/>
          <a:stretch>
            <a:fillRect/>
          </a:stretch>
        </p:blipFill>
        <p:spPr>
          <a:xfrm>
            <a:off x="12654291" y="3248541"/>
            <a:ext cx="4514850" cy="3107809"/>
          </a:xfrm>
          <a:prstGeom prst="rect">
            <a:avLst/>
          </a:prstGeom>
        </p:spPr>
      </p:pic>
    </p:spTree>
    <p:extLst>
      <p:ext uri="{BB962C8B-B14F-4D97-AF65-F5344CB8AC3E}">
        <p14:creationId xmlns:p14="http://schemas.microsoft.com/office/powerpoint/2010/main" val="402939968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13F197-8AA1-B338-0B25-7492C1EDC77A}"/>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079EC026-6924-9D1F-735E-A8B50948AFB6}"/>
              </a:ext>
            </a:extLst>
          </p:cNvPr>
          <p:cNvSpPr>
            <a:spLocks noGrp="1"/>
          </p:cNvSpPr>
          <p:nvPr>
            <p:ph type="title"/>
          </p:nvPr>
        </p:nvSpPr>
        <p:spPr>
          <a:xfrm>
            <a:off x="639413" y="476086"/>
            <a:ext cx="10904435" cy="689608"/>
          </a:xfrm>
        </p:spPr>
        <p:txBody>
          <a:bodyPr rtlCol="0">
            <a:normAutofit/>
          </a:bodyPr>
          <a:lstStyle/>
          <a:p>
            <a:pPr rtl="0"/>
            <a:r>
              <a:rPr lang="en-GB" sz="3200" dirty="0">
                <a:latin typeface="Calibri" panose="020F0502020204030204" pitchFamily="34" charset="0"/>
                <a:ea typeface="Calibri" panose="020F0502020204030204" pitchFamily="34" charset="0"/>
                <a:cs typeface="Calibri" panose="020F0502020204030204" pitchFamily="34" charset="0"/>
              </a:rPr>
              <a:t>SONY Europe Financial Liquidity Ratio Analysis</a:t>
            </a:r>
          </a:p>
        </p:txBody>
      </p:sp>
      <p:sp>
        <p:nvSpPr>
          <p:cNvPr id="3" name="Footer Placeholder 2">
            <a:extLst>
              <a:ext uri="{FF2B5EF4-FFF2-40B4-BE49-F238E27FC236}">
                <a16:creationId xmlns:a16="http://schemas.microsoft.com/office/drawing/2014/main" id="{BC03AB24-5DE1-E867-1EFA-EF0C14CFAA2A}"/>
              </a:ext>
            </a:extLst>
          </p:cNvPr>
          <p:cNvSpPr>
            <a:spLocks noGrp="1"/>
          </p:cNvSpPr>
          <p:nvPr>
            <p:ph type="ftr" sz="quarter" idx="11"/>
          </p:nvPr>
        </p:nvSpPr>
        <p:spPr>
          <a:xfrm>
            <a:off x="639413" y="6356350"/>
            <a:ext cx="6291108" cy="365125"/>
          </a:xfrm>
        </p:spPr>
        <p:txBody>
          <a:bodyPr rtlCol="0"/>
          <a:lstStyle/>
          <a:p>
            <a:pPr rtl="0">
              <a:spcAft>
                <a:spcPts val="600"/>
              </a:spcAft>
            </a:pPr>
            <a:r>
              <a:rPr lang="en-GB" noProof="0" dirty="0"/>
              <a:t>Finance Management</a:t>
            </a:r>
          </a:p>
        </p:txBody>
      </p:sp>
      <p:sp>
        <p:nvSpPr>
          <p:cNvPr id="4" name="Date Placeholder 3">
            <a:extLst>
              <a:ext uri="{FF2B5EF4-FFF2-40B4-BE49-F238E27FC236}">
                <a16:creationId xmlns:a16="http://schemas.microsoft.com/office/drawing/2014/main" id="{97A7772A-9EAA-1533-5FE7-D5A1DBFC7343}"/>
              </a:ext>
            </a:extLst>
          </p:cNvPr>
          <p:cNvSpPr>
            <a:spLocks noGrp="1"/>
          </p:cNvSpPr>
          <p:nvPr>
            <p:ph type="dt" sz="half" idx="10"/>
          </p:nvPr>
        </p:nvSpPr>
        <p:spPr>
          <a:xfrm>
            <a:off x="7295738" y="6356350"/>
            <a:ext cx="3033829" cy="365125"/>
          </a:xfrm>
        </p:spPr>
        <p:txBody>
          <a:bodyPr rtlCol="0"/>
          <a:lstStyle/>
          <a:p>
            <a:pPr lvl="0" rtl="0"/>
            <a:r>
              <a:rPr lang="en-GB" dirty="0"/>
              <a:t>2025</a:t>
            </a:r>
          </a:p>
        </p:txBody>
      </p:sp>
      <p:sp>
        <p:nvSpPr>
          <p:cNvPr id="5" name="Slide Number Placeholder 4">
            <a:extLst>
              <a:ext uri="{FF2B5EF4-FFF2-40B4-BE49-F238E27FC236}">
                <a16:creationId xmlns:a16="http://schemas.microsoft.com/office/drawing/2014/main" id="{6C407822-48FC-ECF1-6A2A-B00A58BF0DA8}"/>
              </a:ext>
            </a:extLst>
          </p:cNvPr>
          <p:cNvSpPr>
            <a:spLocks noGrp="1"/>
          </p:cNvSpPr>
          <p:nvPr>
            <p:ph type="sldNum" sz="quarter" idx="12"/>
          </p:nvPr>
        </p:nvSpPr>
        <p:spPr>
          <a:xfrm>
            <a:off x="10707939" y="6356350"/>
            <a:ext cx="844649" cy="365125"/>
          </a:xfrm>
        </p:spPr>
        <p:txBody>
          <a:bodyPr rtlCol="0"/>
          <a:lstStyle/>
          <a:p>
            <a:pPr lvl="0" rtl="0"/>
            <a:fld id="{E20EFF4B-E35B-4DE6-97A9-05E54E649A15}" type="slidenum">
              <a:rPr lang="en-GB" smtClean="0"/>
              <a:pPr lvl="0" rtl="0"/>
              <a:t>13</a:t>
            </a:fld>
            <a:endParaRPr lang="en-GB"/>
          </a:p>
        </p:txBody>
      </p:sp>
      <p:graphicFrame>
        <p:nvGraphicFramePr>
          <p:cNvPr id="10" name="Table 9">
            <a:extLst>
              <a:ext uri="{FF2B5EF4-FFF2-40B4-BE49-F238E27FC236}">
                <a16:creationId xmlns:a16="http://schemas.microsoft.com/office/drawing/2014/main" id="{AA482FA0-AC94-0DB3-FF11-396F5175B595}"/>
              </a:ext>
            </a:extLst>
          </p:cNvPr>
          <p:cNvGraphicFramePr>
            <a:graphicFrameLocks noGrp="1"/>
          </p:cNvGraphicFramePr>
          <p:nvPr/>
        </p:nvGraphicFramePr>
        <p:xfrm>
          <a:off x="869868" y="1566462"/>
          <a:ext cx="10443524" cy="1463040"/>
        </p:xfrm>
        <a:graphic>
          <a:graphicData uri="http://schemas.openxmlformats.org/drawingml/2006/table">
            <a:tbl>
              <a:tblPr firstRow="1" bandRow="1">
                <a:tableStyleId>{7DF18680-E054-41AD-8BC1-D1AEF772440D}</a:tableStyleId>
              </a:tblPr>
              <a:tblGrid>
                <a:gridCol w="2345336">
                  <a:extLst>
                    <a:ext uri="{9D8B030D-6E8A-4147-A177-3AD203B41FA5}">
                      <a16:colId xmlns:a16="http://schemas.microsoft.com/office/drawing/2014/main" val="4213064440"/>
                    </a:ext>
                  </a:extLst>
                </a:gridCol>
                <a:gridCol w="1970862">
                  <a:extLst>
                    <a:ext uri="{9D8B030D-6E8A-4147-A177-3AD203B41FA5}">
                      <a16:colId xmlns:a16="http://schemas.microsoft.com/office/drawing/2014/main" val="1680774857"/>
                    </a:ext>
                  </a:extLst>
                </a:gridCol>
                <a:gridCol w="1955545">
                  <a:extLst>
                    <a:ext uri="{9D8B030D-6E8A-4147-A177-3AD203B41FA5}">
                      <a16:colId xmlns:a16="http://schemas.microsoft.com/office/drawing/2014/main" val="100526031"/>
                    </a:ext>
                  </a:extLst>
                </a:gridCol>
                <a:gridCol w="2030398">
                  <a:extLst>
                    <a:ext uri="{9D8B030D-6E8A-4147-A177-3AD203B41FA5}">
                      <a16:colId xmlns:a16="http://schemas.microsoft.com/office/drawing/2014/main" val="1776129129"/>
                    </a:ext>
                  </a:extLst>
                </a:gridCol>
                <a:gridCol w="2141383">
                  <a:extLst>
                    <a:ext uri="{9D8B030D-6E8A-4147-A177-3AD203B41FA5}">
                      <a16:colId xmlns:a16="http://schemas.microsoft.com/office/drawing/2014/main" val="635288362"/>
                    </a:ext>
                  </a:extLst>
                </a:gridCol>
              </a:tblGrid>
              <a:tr h="322156">
                <a:tc>
                  <a:txBody>
                    <a:bodyPr/>
                    <a:lstStyle/>
                    <a:p>
                      <a:r>
                        <a:rPr lang="en-GB" sz="1800" dirty="0">
                          <a:latin typeface="Calibri" panose="020F0502020204030204" pitchFamily="34" charset="0"/>
                          <a:cs typeface="Calibri" panose="020F0502020204030204" pitchFamily="34" charset="0"/>
                        </a:rPr>
                        <a:t>Financial Calculations</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31/03/2024</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31/03/2023</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a:latin typeface="Calibri" panose="020F0502020204030204" pitchFamily="34" charset="0"/>
                          <a:cs typeface="Calibri" panose="020F0502020204030204" pitchFamily="34" charset="0"/>
                        </a:rPr>
                        <a:t>31/03/2022</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a:latin typeface="Calibri" panose="020F0502020204030204" pitchFamily="34" charset="0"/>
                          <a:cs typeface="Calibri" panose="020F0502020204030204" pitchFamily="34" charset="0"/>
                        </a:rPr>
                        <a:t>31/03/2021</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3233934814"/>
                  </a:ext>
                </a:extLst>
              </a:tr>
              <a:tr h="322156">
                <a:tc>
                  <a:txBody>
                    <a:bodyPr/>
                    <a:lstStyle/>
                    <a:p>
                      <a:r>
                        <a:rPr lang="en-GB" sz="1800" b="1" dirty="0">
                          <a:latin typeface="Calibri" panose="020F0502020204030204" pitchFamily="34" charset="0"/>
                          <a:cs typeface="Calibri" panose="020F0502020204030204" pitchFamily="34" charset="0"/>
                        </a:rPr>
                        <a:t>Working Capital</a:t>
                      </a:r>
                      <a:endParaRPr lang="en-GB" sz="18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a:t>
                      </a:r>
                      <a:r>
                        <a:rPr lang="en-GB" sz="1800" b="0" kern="1200" dirty="0">
                          <a:solidFill>
                            <a:schemeClr val="dk1"/>
                          </a:solidFill>
                          <a:effectLst/>
                          <a:latin typeface="Calibri" panose="020F0502020204030204" pitchFamily="34" charset="0"/>
                          <a:cs typeface="Calibri" panose="020F0502020204030204" pitchFamily="34" charset="0"/>
                        </a:rPr>
                        <a:t>€853,600,000</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a:t>
                      </a:r>
                      <a:r>
                        <a:rPr lang="en-GB" sz="1800" b="0" kern="1200" dirty="0">
                          <a:solidFill>
                            <a:schemeClr val="dk1"/>
                          </a:solidFill>
                          <a:effectLst/>
                          <a:latin typeface="Calibri" panose="020F0502020204030204" pitchFamily="34" charset="0"/>
                          <a:cs typeface="Calibri" panose="020F0502020204030204" pitchFamily="34" charset="0"/>
                        </a:rPr>
                        <a:t>€841,400,000</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a:t>
                      </a:r>
                      <a:r>
                        <a:rPr lang="en-GB" sz="1800" b="0" kern="1200" dirty="0">
                          <a:solidFill>
                            <a:schemeClr val="dk1"/>
                          </a:solidFill>
                          <a:effectLst/>
                          <a:latin typeface="Calibri" panose="020F0502020204030204" pitchFamily="34" charset="0"/>
                          <a:cs typeface="Calibri" panose="020F0502020204030204" pitchFamily="34" charset="0"/>
                        </a:rPr>
                        <a:t>€889,800,000</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a:t>
                      </a:r>
                      <a:r>
                        <a:rPr lang="en-GB" sz="1800" b="0" kern="1200" dirty="0">
                          <a:solidFill>
                            <a:schemeClr val="dk1"/>
                          </a:solidFill>
                          <a:effectLst/>
                          <a:latin typeface="Calibri" panose="020F0502020204030204" pitchFamily="34" charset="0"/>
                          <a:cs typeface="Calibri" panose="020F0502020204030204" pitchFamily="34" charset="0"/>
                        </a:rPr>
                        <a:t>€877,500,000</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74631613"/>
                  </a:ext>
                </a:extLst>
              </a:tr>
              <a:tr h="322156">
                <a:tc>
                  <a:txBody>
                    <a:bodyPr/>
                    <a:lstStyle/>
                    <a:p>
                      <a:r>
                        <a:rPr lang="en-GB" sz="1800" b="1">
                          <a:latin typeface="Calibri" panose="020F0502020204030204" pitchFamily="34" charset="0"/>
                          <a:cs typeface="Calibri" panose="020F0502020204030204" pitchFamily="34" charset="0"/>
                        </a:rPr>
                        <a:t>Current Ratio</a:t>
                      </a:r>
                      <a:endParaRPr lang="en-GB" sz="18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0.56:</a:t>
                      </a:r>
                      <a:r>
                        <a:rPr lang="en-GB" sz="1800" b="0" kern="1200" dirty="0">
                          <a:solidFill>
                            <a:schemeClr val="dk1"/>
                          </a:solidFill>
                          <a:effectLst/>
                          <a:latin typeface="Calibri" panose="020F0502020204030204" pitchFamily="34" charset="0"/>
                          <a:cs typeface="Calibri" panose="020F0502020204030204" pitchFamily="34" charset="0"/>
                        </a:rPr>
                        <a:t>€1</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0.57:</a:t>
                      </a:r>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1</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0.53:</a:t>
                      </a:r>
                      <a:r>
                        <a:rPr lang="en-GB" sz="1800" b="0" kern="1200" dirty="0">
                          <a:solidFill>
                            <a:schemeClr val="dk1"/>
                          </a:solidFill>
                          <a:effectLst/>
                          <a:latin typeface="Calibri" panose="020F0502020204030204" pitchFamily="34" charset="0"/>
                          <a:cs typeface="Calibri" panose="020F0502020204030204" pitchFamily="34" charset="0"/>
                        </a:rPr>
                        <a:t>€1</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0.55:</a:t>
                      </a:r>
                      <a:r>
                        <a:rPr lang="en-GB" sz="1800" b="0" kern="1200" dirty="0">
                          <a:solidFill>
                            <a:schemeClr val="dk1"/>
                          </a:solidFill>
                          <a:effectLst/>
                          <a:latin typeface="Calibri" panose="020F0502020204030204" pitchFamily="34" charset="0"/>
                          <a:cs typeface="Calibri" panose="020F0502020204030204" pitchFamily="34" charset="0"/>
                        </a:rPr>
                        <a:t>€1</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1015712924"/>
                  </a:ext>
                </a:extLst>
              </a:tr>
              <a:tr h="322156">
                <a:tc>
                  <a:txBody>
                    <a:bodyPr/>
                    <a:lstStyle/>
                    <a:p>
                      <a:r>
                        <a:rPr lang="en-GB" sz="1800" b="1" dirty="0">
                          <a:latin typeface="Calibri" panose="020F0502020204030204" pitchFamily="34" charset="0"/>
                          <a:cs typeface="Calibri" panose="020F0502020204030204" pitchFamily="34" charset="0"/>
                        </a:rPr>
                        <a:t>Liquid Ratio</a:t>
                      </a:r>
                      <a:endParaRPr lang="en-GB" sz="18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0.44:</a:t>
                      </a:r>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1</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0.42:</a:t>
                      </a:r>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1</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0.40:</a:t>
                      </a:r>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1</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0.43:</a:t>
                      </a:r>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1</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386447811"/>
                  </a:ext>
                </a:extLst>
              </a:tr>
            </a:tbl>
          </a:graphicData>
        </a:graphic>
      </p:graphicFrame>
      <p:sp>
        <p:nvSpPr>
          <p:cNvPr id="8" name="Rectangle 7">
            <a:extLst>
              <a:ext uri="{FF2B5EF4-FFF2-40B4-BE49-F238E27FC236}">
                <a16:creationId xmlns:a16="http://schemas.microsoft.com/office/drawing/2014/main" id="{E7731EA6-8DDC-60CF-EC65-29905FCB2C4A}"/>
              </a:ext>
            </a:extLst>
          </p:cNvPr>
          <p:cNvSpPr/>
          <p:nvPr/>
        </p:nvSpPr>
        <p:spPr>
          <a:xfrm>
            <a:off x="819151" y="3429000"/>
            <a:ext cx="4972050" cy="2327167"/>
          </a:xfrm>
          <a:prstGeom prst="rect">
            <a:avLst/>
          </a:prstGeom>
          <a:solidFill>
            <a:schemeClr val="accent2">
              <a:lumMod val="40000"/>
              <a:lumOff val="60000"/>
            </a:schemeClr>
          </a:solidFill>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nSpc>
                <a:spcPct val="150000"/>
              </a:lnSpc>
            </a:pPr>
            <a:r>
              <a:rPr lang="en-GB" sz="2400" dirty="0">
                <a:solidFill>
                  <a:schemeClr val="tx1"/>
                </a:solidFill>
                <a:latin typeface="Calibri" panose="020F0502020204030204" pitchFamily="34" charset="0"/>
                <a:ea typeface="Calibri" panose="020F0502020204030204" pitchFamily="34" charset="0"/>
                <a:cs typeface="Calibri" panose="020F0502020204030204" pitchFamily="34" charset="0"/>
              </a:rPr>
              <a:t>Implications:</a:t>
            </a:r>
          </a:p>
          <a:p>
            <a:pPr marL="342900" indent="-342900">
              <a:lnSpc>
                <a:spcPct val="150000"/>
              </a:lnSpc>
              <a:buFont typeface="Wingdings" panose="05000000000000000000" pitchFamily="2" charset="2"/>
              <a:buChar char="Ø"/>
            </a:pPr>
            <a:r>
              <a:rPr lang="en-GB" sz="2400" dirty="0">
                <a:solidFill>
                  <a:schemeClr val="tx1"/>
                </a:solidFill>
                <a:latin typeface="Calibri" panose="020F0502020204030204" pitchFamily="34" charset="0"/>
                <a:ea typeface="Calibri" panose="020F0502020204030204" pitchFamily="34" charset="0"/>
                <a:cs typeface="Calibri" panose="020F0502020204030204" pitchFamily="34" charset="0"/>
              </a:rPr>
              <a:t>May not be able to Pay Bills </a:t>
            </a:r>
          </a:p>
          <a:p>
            <a:pPr marL="342900" indent="-342900">
              <a:lnSpc>
                <a:spcPct val="150000"/>
              </a:lnSpc>
              <a:buFont typeface="Wingdings" panose="05000000000000000000" pitchFamily="2" charset="2"/>
              <a:buChar char="Ø"/>
            </a:pPr>
            <a:r>
              <a:rPr lang="en-GB" sz="2400" dirty="0">
                <a:solidFill>
                  <a:schemeClr val="tx1"/>
                </a:solidFill>
                <a:latin typeface="Calibri" panose="020F0502020204030204" pitchFamily="34" charset="0"/>
                <a:ea typeface="Calibri" panose="020F0502020204030204" pitchFamily="34" charset="0"/>
                <a:cs typeface="Calibri" panose="020F0502020204030204" pitchFamily="34" charset="0"/>
              </a:rPr>
              <a:t>Operational Disruptions</a:t>
            </a:r>
          </a:p>
          <a:p>
            <a:pPr marL="342900" indent="-342900">
              <a:lnSpc>
                <a:spcPct val="150000"/>
              </a:lnSpc>
              <a:buFont typeface="Wingdings" panose="05000000000000000000" pitchFamily="2" charset="2"/>
              <a:buChar char="Ø"/>
            </a:pPr>
            <a:r>
              <a:rPr lang="en-GB" sz="2400" dirty="0">
                <a:solidFill>
                  <a:schemeClr val="tx1"/>
                </a:solidFill>
                <a:latin typeface="Calibri" panose="020F0502020204030204" pitchFamily="34" charset="0"/>
                <a:ea typeface="Calibri" panose="020F0502020204030204" pitchFamily="34" charset="0"/>
                <a:cs typeface="Calibri" panose="020F0502020204030204" pitchFamily="34" charset="0"/>
              </a:rPr>
              <a:t>Poor Business Growth</a:t>
            </a:r>
            <a:endParaRPr lang="en-GB" sz="2400" dirty="0">
              <a:solidFill>
                <a:schemeClr val="tx1"/>
              </a:solidFill>
            </a:endParaRPr>
          </a:p>
        </p:txBody>
      </p:sp>
      <p:pic>
        <p:nvPicPr>
          <p:cNvPr id="9" name="Picture 8">
            <a:extLst>
              <a:ext uri="{FF2B5EF4-FFF2-40B4-BE49-F238E27FC236}">
                <a16:creationId xmlns:a16="http://schemas.microsoft.com/office/drawing/2014/main" id="{0502E5E9-8430-E820-8D54-EB7743D77234}"/>
              </a:ext>
            </a:extLst>
          </p:cNvPr>
          <p:cNvPicPr>
            <a:picLocks noChangeAspect="1"/>
          </p:cNvPicPr>
          <p:nvPr/>
        </p:nvPicPr>
        <p:blipFill>
          <a:blip r:embed="rId3"/>
          <a:stretch>
            <a:fillRect/>
          </a:stretch>
        </p:blipFill>
        <p:spPr>
          <a:xfrm>
            <a:off x="6400800" y="3167045"/>
            <a:ext cx="4514850" cy="3107809"/>
          </a:xfrm>
          <a:prstGeom prst="rect">
            <a:avLst/>
          </a:prstGeom>
        </p:spPr>
      </p:pic>
    </p:spTree>
    <p:extLst>
      <p:ext uri="{BB962C8B-B14F-4D97-AF65-F5344CB8AC3E}">
        <p14:creationId xmlns:p14="http://schemas.microsoft.com/office/powerpoint/2010/main" val="7246233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DB2F09-AC34-2671-594F-971030315E01}"/>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4AF60AD9-1E14-FFE0-08E0-7EEC24F338C7}"/>
              </a:ext>
            </a:extLst>
          </p:cNvPr>
          <p:cNvSpPr>
            <a:spLocks noGrp="1"/>
          </p:cNvSpPr>
          <p:nvPr>
            <p:ph type="title"/>
          </p:nvPr>
        </p:nvSpPr>
        <p:spPr>
          <a:xfrm>
            <a:off x="639413" y="476086"/>
            <a:ext cx="10904435" cy="689608"/>
          </a:xfrm>
        </p:spPr>
        <p:txBody>
          <a:bodyPr rtlCol="0">
            <a:normAutofit/>
          </a:bodyPr>
          <a:lstStyle/>
          <a:p>
            <a:pPr rtl="0"/>
            <a:r>
              <a:rPr lang="en-GB" sz="3200" dirty="0">
                <a:latin typeface="Calibri" panose="020F0502020204030204" pitchFamily="34" charset="0"/>
                <a:ea typeface="Calibri" panose="020F0502020204030204" pitchFamily="34" charset="0"/>
                <a:cs typeface="Calibri" panose="020F0502020204030204" pitchFamily="34" charset="0"/>
              </a:rPr>
              <a:t>SONY Europe Financial Activity Ratio Analysis</a:t>
            </a:r>
          </a:p>
        </p:txBody>
      </p:sp>
      <p:sp>
        <p:nvSpPr>
          <p:cNvPr id="3" name="Footer Placeholder 2">
            <a:extLst>
              <a:ext uri="{FF2B5EF4-FFF2-40B4-BE49-F238E27FC236}">
                <a16:creationId xmlns:a16="http://schemas.microsoft.com/office/drawing/2014/main" id="{44632C9A-5F9F-CACA-F143-0B263D3204FB}"/>
              </a:ext>
            </a:extLst>
          </p:cNvPr>
          <p:cNvSpPr>
            <a:spLocks noGrp="1"/>
          </p:cNvSpPr>
          <p:nvPr>
            <p:ph type="ftr" sz="quarter" idx="11"/>
          </p:nvPr>
        </p:nvSpPr>
        <p:spPr>
          <a:xfrm>
            <a:off x="639413" y="6356350"/>
            <a:ext cx="6291108" cy="365125"/>
          </a:xfrm>
        </p:spPr>
        <p:txBody>
          <a:bodyPr rtlCol="0"/>
          <a:lstStyle/>
          <a:p>
            <a:pPr rtl="0">
              <a:spcAft>
                <a:spcPts val="600"/>
              </a:spcAft>
            </a:pPr>
            <a:r>
              <a:rPr lang="en-GB" noProof="0" dirty="0"/>
              <a:t>Finance Management</a:t>
            </a:r>
          </a:p>
        </p:txBody>
      </p:sp>
      <p:sp>
        <p:nvSpPr>
          <p:cNvPr id="4" name="Date Placeholder 3">
            <a:extLst>
              <a:ext uri="{FF2B5EF4-FFF2-40B4-BE49-F238E27FC236}">
                <a16:creationId xmlns:a16="http://schemas.microsoft.com/office/drawing/2014/main" id="{3AEDFD89-2FDB-3C82-88D4-A31E8143F366}"/>
              </a:ext>
            </a:extLst>
          </p:cNvPr>
          <p:cNvSpPr>
            <a:spLocks noGrp="1"/>
          </p:cNvSpPr>
          <p:nvPr>
            <p:ph type="dt" sz="half" idx="10"/>
          </p:nvPr>
        </p:nvSpPr>
        <p:spPr>
          <a:xfrm>
            <a:off x="7295738" y="6356350"/>
            <a:ext cx="3033829" cy="365125"/>
          </a:xfrm>
        </p:spPr>
        <p:txBody>
          <a:bodyPr rtlCol="0"/>
          <a:lstStyle/>
          <a:p>
            <a:pPr lvl="0" rtl="0"/>
            <a:r>
              <a:rPr lang="en-GB" dirty="0"/>
              <a:t>2025</a:t>
            </a:r>
          </a:p>
        </p:txBody>
      </p:sp>
      <p:sp>
        <p:nvSpPr>
          <p:cNvPr id="5" name="Slide Number Placeholder 4">
            <a:extLst>
              <a:ext uri="{FF2B5EF4-FFF2-40B4-BE49-F238E27FC236}">
                <a16:creationId xmlns:a16="http://schemas.microsoft.com/office/drawing/2014/main" id="{3D472548-9733-1813-CA02-0571B005E1AF}"/>
              </a:ext>
            </a:extLst>
          </p:cNvPr>
          <p:cNvSpPr>
            <a:spLocks noGrp="1"/>
          </p:cNvSpPr>
          <p:nvPr>
            <p:ph type="sldNum" sz="quarter" idx="12"/>
          </p:nvPr>
        </p:nvSpPr>
        <p:spPr>
          <a:xfrm>
            <a:off x="10707939" y="6356350"/>
            <a:ext cx="844649" cy="365125"/>
          </a:xfrm>
        </p:spPr>
        <p:txBody>
          <a:bodyPr rtlCol="0"/>
          <a:lstStyle/>
          <a:p>
            <a:pPr lvl="0" rtl="0"/>
            <a:fld id="{E20EFF4B-E35B-4DE6-97A9-05E54E649A15}" type="slidenum">
              <a:rPr lang="en-GB" smtClean="0"/>
              <a:pPr lvl="0" rtl="0"/>
              <a:t>14</a:t>
            </a:fld>
            <a:endParaRPr lang="en-GB"/>
          </a:p>
        </p:txBody>
      </p:sp>
      <p:sp>
        <p:nvSpPr>
          <p:cNvPr id="8" name="TextBox 7">
            <a:extLst>
              <a:ext uri="{FF2B5EF4-FFF2-40B4-BE49-F238E27FC236}">
                <a16:creationId xmlns:a16="http://schemas.microsoft.com/office/drawing/2014/main" id="{E63E47F5-FC25-8EDE-3DDB-4F4D3B488EAE}"/>
              </a:ext>
            </a:extLst>
          </p:cNvPr>
          <p:cNvSpPr txBox="1"/>
          <p:nvPr/>
        </p:nvSpPr>
        <p:spPr>
          <a:xfrm>
            <a:off x="639412" y="1583444"/>
            <a:ext cx="10904435" cy="400110"/>
          </a:xfrm>
          <a:prstGeom prst="rect">
            <a:avLst/>
          </a:prstGeom>
          <a:noFill/>
        </p:spPr>
        <p:txBody>
          <a:bodyPr wrap="square">
            <a:spAutoFit/>
          </a:bodyPr>
          <a:lstStyle/>
          <a:p>
            <a:r>
              <a:rPr lang="en-GB" sz="2000" dirty="0">
                <a:solidFill>
                  <a:srgbClr val="000F23"/>
                </a:solidFill>
                <a:latin typeface="Calibri" panose="020F0502020204030204" pitchFamily="34" charset="0"/>
                <a:ea typeface="Calibri" panose="020F0502020204030204" pitchFamily="34" charset="0"/>
                <a:cs typeface="Calibri" panose="020F0502020204030204" pitchFamily="34" charset="0"/>
              </a:rPr>
              <a:t>E</a:t>
            </a:r>
            <a:r>
              <a:rPr lang="en-GB" sz="2000" b="0" i="0" dirty="0">
                <a:solidFill>
                  <a:srgbClr val="000F23"/>
                </a:solidFill>
                <a:effectLst/>
                <a:latin typeface="Calibri" panose="020F0502020204030204" pitchFamily="34" charset="0"/>
                <a:ea typeface="Calibri" panose="020F0502020204030204" pitchFamily="34" charset="0"/>
                <a:cs typeface="Calibri" panose="020F0502020204030204" pitchFamily="34" charset="0"/>
              </a:rPr>
              <a:t>valuates how efficiently a company manages its assets and liabilities to generate revenue </a:t>
            </a:r>
            <a:r>
              <a:rPr lang="en-GB" sz="1600" b="0" i="0" dirty="0">
                <a:solidFill>
                  <a:srgbClr val="000F23"/>
                </a:solidFill>
                <a:effectLst/>
                <a:latin typeface="Calibri" panose="020F0502020204030204" pitchFamily="34" charset="0"/>
                <a:ea typeface="Calibri" panose="020F0502020204030204" pitchFamily="34" charset="0"/>
                <a:cs typeface="Calibri" panose="020F0502020204030204" pitchFamily="34" charset="0"/>
              </a:rPr>
              <a:t>(</a:t>
            </a:r>
            <a:r>
              <a:rPr lang="en-GB" sz="1600" b="0" i="0" dirty="0" err="1">
                <a:solidFill>
                  <a:srgbClr val="10141C"/>
                </a:solidFill>
                <a:effectLst/>
                <a:latin typeface="Calibri" panose="020F0502020204030204" pitchFamily="34" charset="0"/>
                <a:ea typeface="Calibri" panose="020F0502020204030204" pitchFamily="34" charset="0"/>
                <a:cs typeface="Calibri" panose="020F0502020204030204" pitchFamily="34" charset="0"/>
              </a:rPr>
              <a:t>Baltova</a:t>
            </a:r>
            <a:r>
              <a:rPr lang="en-GB" sz="1600" b="0" i="0" dirty="0">
                <a:solidFill>
                  <a:srgbClr val="10141C"/>
                </a:solidFill>
                <a:effectLst/>
                <a:latin typeface="Calibri" panose="020F0502020204030204" pitchFamily="34" charset="0"/>
                <a:ea typeface="Calibri" panose="020F0502020204030204" pitchFamily="34" charset="0"/>
                <a:cs typeface="Calibri" panose="020F0502020204030204" pitchFamily="34" charset="0"/>
              </a:rPr>
              <a:t>, 2024)</a:t>
            </a:r>
            <a:endParaRPr lang="en-GB" sz="2000" dirty="0">
              <a:latin typeface="Calibri" panose="020F0502020204030204" pitchFamily="34" charset="0"/>
              <a:ea typeface="Calibri" panose="020F0502020204030204" pitchFamily="34" charset="0"/>
              <a:cs typeface="Calibri" panose="020F0502020204030204" pitchFamily="34" charset="0"/>
            </a:endParaRPr>
          </a:p>
        </p:txBody>
      </p:sp>
      <p:graphicFrame>
        <p:nvGraphicFramePr>
          <p:cNvPr id="10" name="Table 9">
            <a:extLst>
              <a:ext uri="{FF2B5EF4-FFF2-40B4-BE49-F238E27FC236}">
                <a16:creationId xmlns:a16="http://schemas.microsoft.com/office/drawing/2014/main" id="{F8762731-0DE0-7481-5080-31EBEE80BB63}"/>
              </a:ext>
            </a:extLst>
          </p:cNvPr>
          <p:cNvGraphicFramePr>
            <a:graphicFrameLocks noGrp="1"/>
          </p:cNvGraphicFramePr>
          <p:nvPr>
            <p:extLst>
              <p:ext uri="{D42A27DB-BD31-4B8C-83A1-F6EECF244321}">
                <p14:modId xmlns:p14="http://schemas.microsoft.com/office/powerpoint/2010/main" val="580331277"/>
              </p:ext>
            </p:extLst>
          </p:nvPr>
        </p:nvGraphicFramePr>
        <p:xfrm>
          <a:off x="734992" y="2206596"/>
          <a:ext cx="10713273" cy="2703812"/>
        </p:xfrm>
        <a:graphic>
          <a:graphicData uri="http://schemas.openxmlformats.org/drawingml/2006/table">
            <a:tbl>
              <a:tblPr firstRow="1" bandRow="1">
                <a:tableStyleId>{7DF18680-E054-41AD-8BC1-D1AEF772440D}</a:tableStyleId>
              </a:tblPr>
              <a:tblGrid>
                <a:gridCol w="2514284">
                  <a:extLst>
                    <a:ext uri="{9D8B030D-6E8A-4147-A177-3AD203B41FA5}">
                      <a16:colId xmlns:a16="http://schemas.microsoft.com/office/drawing/2014/main" val="3762568182"/>
                    </a:ext>
                  </a:extLst>
                </a:gridCol>
                <a:gridCol w="2112834">
                  <a:extLst>
                    <a:ext uri="{9D8B030D-6E8A-4147-A177-3AD203B41FA5}">
                      <a16:colId xmlns:a16="http://schemas.microsoft.com/office/drawing/2014/main" val="1711130935"/>
                    </a:ext>
                  </a:extLst>
                </a:gridCol>
                <a:gridCol w="2149488">
                  <a:extLst>
                    <a:ext uri="{9D8B030D-6E8A-4147-A177-3AD203B41FA5}">
                      <a16:colId xmlns:a16="http://schemas.microsoft.com/office/drawing/2014/main" val="2342348848"/>
                    </a:ext>
                  </a:extLst>
                </a:gridCol>
                <a:gridCol w="1935735">
                  <a:extLst>
                    <a:ext uri="{9D8B030D-6E8A-4147-A177-3AD203B41FA5}">
                      <a16:colId xmlns:a16="http://schemas.microsoft.com/office/drawing/2014/main" val="4050930878"/>
                    </a:ext>
                  </a:extLst>
                </a:gridCol>
                <a:gridCol w="2000932">
                  <a:extLst>
                    <a:ext uri="{9D8B030D-6E8A-4147-A177-3AD203B41FA5}">
                      <a16:colId xmlns:a16="http://schemas.microsoft.com/office/drawing/2014/main" val="698706114"/>
                    </a:ext>
                  </a:extLst>
                </a:gridCol>
              </a:tblGrid>
              <a:tr h="378773">
                <a:tc>
                  <a:txBody>
                    <a:bodyPr/>
                    <a:lstStyle/>
                    <a:p>
                      <a:r>
                        <a:rPr lang="en-GB" sz="1800" dirty="0">
                          <a:latin typeface="Calibri" panose="020F0502020204030204" pitchFamily="34" charset="0"/>
                          <a:cs typeface="Calibri" panose="020F0502020204030204" pitchFamily="34" charset="0"/>
                        </a:rPr>
                        <a:t>Financial Calculations</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31/03/2024</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31/03/2023</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31/03/2022</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31/03/2021</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1934254028"/>
                  </a:ext>
                </a:extLst>
              </a:tr>
              <a:tr h="378773">
                <a:tc>
                  <a:txBody>
                    <a:bodyPr/>
                    <a:lstStyle/>
                    <a:p>
                      <a:r>
                        <a:rPr lang="en-GB" sz="1800" b="0" dirty="0">
                          <a:latin typeface="Calibri" panose="020F0502020204030204" pitchFamily="34" charset="0"/>
                          <a:cs typeface="Calibri" panose="020F0502020204030204" pitchFamily="34" charset="0"/>
                        </a:rPr>
                        <a:t>Stock Turnover Ratio</a:t>
                      </a:r>
                      <a:endParaRPr lang="en-GB" sz="1800" b="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a:latin typeface="Calibri" panose="020F0502020204030204" pitchFamily="34" charset="0"/>
                          <a:cs typeface="Calibri" panose="020F0502020204030204" pitchFamily="34" charset="0"/>
                        </a:rPr>
                        <a:t>Every 38 Days</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a:latin typeface="Calibri" panose="020F0502020204030204" pitchFamily="34" charset="0"/>
                          <a:cs typeface="Calibri" panose="020F0502020204030204" pitchFamily="34" charset="0"/>
                        </a:rPr>
                        <a:t>Every 35 Days</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Every 28 Days</a:t>
                      </a:r>
                      <a:endPar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Every 30 Days</a:t>
                      </a:r>
                      <a:endPar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1756860917"/>
                  </a:ext>
                </a:extLst>
              </a:tr>
              <a:tr h="378773">
                <a:tc>
                  <a:txBody>
                    <a:bodyPr/>
                    <a:lstStyle/>
                    <a:p>
                      <a:r>
                        <a:rPr lang="en-GB" sz="1800" b="0" dirty="0">
                          <a:latin typeface="Calibri" panose="020F0502020204030204" pitchFamily="34" charset="0"/>
                          <a:cs typeface="Calibri" panose="020F0502020204030204" pitchFamily="34" charset="0"/>
                        </a:rPr>
                        <a:t>Debtors Turnover Ratio</a:t>
                      </a:r>
                      <a:endParaRPr lang="en-GB" sz="1800" b="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362 Days</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348 Days</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383 Days</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368 Days</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806901943"/>
                  </a:ext>
                </a:extLst>
              </a:tr>
              <a:tr h="378773">
                <a:tc>
                  <a:txBody>
                    <a:bodyPr/>
                    <a:lstStyle/>
                    <a:p>
                      <a:r>
                        <a:rPr lang="en-GB" sz="1800" b="0">
                          <a:latin typeface="Calibri" panose="020F0502020204030204" pitchFamily="34" charset="0"/>
                          <a:cs typeface="Calibri" panose="020F0502020204030204" pitchFamily="34" charset="0"/>
                        </a:rPr>
                        <a:t>Creditors Turnover Ratio</a:t>
                      </a:r>
                      <a:endParaRPr lang="en-GB" sz="1800" b="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162 Days</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201 Days</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169 Days</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168 Days</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4190509035"/>
                  </a:ext>
                </a:extLst>
              </a:tr>
              <a:tr h="929715">
                <a:tc>
                  <a:txBody>
                    <a:bodyPr/>
                    <a:lstStyle/>
                    <a:p>
                      <a:r>
                        <a:rPr lang="en-GB" sz="1800" b="0" dirty="0">
                          <a:latin typeface="Calibri" panose="020F0502020204030204" pitchFamily="34" charset="0"/>
                          <a:cs typeface="Calibri" panose="020F0502020204030204" pitchFamily="34" charset="0"/>
                        </a:rPr>
                        <a:t>Working Capital Turnover Ratio</a:t>
                      </a:r>
                      <a:endParaRPr lang="en-GB" sz="1800" b="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Every Euro of working capital produces </a:t>
                      </a:r>
                      <a:r>
                        <a:rPr lang="en-GB" sz="1800" b="0" kern="1200" dirty="0">
                          <a:solidFill>
                            <a:schemeClr val="dk1"/>
                          </a:solidFill>
                          <a:effectLst/>
                          <a:latin typeface="Calibri" panose="020F0502020204030204" pitchFamily="34" charset="0"/>
                          <a:cs typeface="Calibri" panose="020F0502020204030204" pitchFamily="34" charset="0"/>
                        </a:rPr>
                        <a:t>€0.</a:t>
                      </a:r>
                      <a:r>
                        <a:rPr lang="en-GB" sz="1800" dirty="0">
                          <a:latin typeface="Calibri" panose="020F0502020204030204" pitchFamily="34" charset="0"/>
                          <a:cs typeface="Calibri" panose="020F0502020204030204" pitchFamily="34" charset="0"/>
                        </a:rPr>
                        <a:t>72 in revenue</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Calibri" panose="020F0502020204030204" pitchFamily="34" charset="0"/>
                          <a:cs typeface="Calibri" panose="020F0502020204030204" pitchFamily="34" charset="0"/>
                        </a:rPr>
                        <a:t>Every Euro of working capital produces </a:t>
                      </a:r>
                      <a:r>
                        <a:rPr lang="en-GB" sz="1800" b="0" kern="1200" dirty="0">
                          <a:solidFill>
                            <a:schemeClr val="dk1"/>
                          </a:solidFill>
                          <a:effectLst/>
                          <a:latin typeface="Calibri" panose="020F0502020204030204" pitchFamily="34" charset="0"/>
                          <a:cs typeface="Calibri" panose="020F0502020204030204" pitchFamily="34" charset="0"/>
                        </a:rPr>
                        <a:t>€0.</a:t>
                      </a:r>
                      <a:r>
                        <a:rPr lang="en-GB" sz="1800" dirty="0">
                          <a:latin typeface="Calibri" panose="020F0502020204030204" pitchFamily="34" charset="0"/>
                          <a:cs typeface="Calibri" panose="020F0502020204030204" pitchFamily="34" charset="0"/>
                        </a:rPr>
                        <a:t>77 in revenue</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Every Euro of working capital produces €0.74 in revenue</a:t>
                      </a:r>
                      <a:endPar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Every Euro of working capital produces €0.78 in revenue</a:t>
                      </a:r>
                      <a:endPar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094651786"/>
                  </a:ext>
                </a:extLst>
              </a:tr>
            </a:tbl>
          </a:graphicData>
        </a:graphic>
      </p:graphicFrame>
    </p:spTree>
    <p:extLst>
      <p:ext uri="{BB962C8B-B14F-4D97-AF65-F5344CB8AC3E}">
        <p14:creationId xmlns:p14="http://schemas.microsoft.com/office/powerpoint/2010/main" val="29773683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D21BDF-0D9C-DF07-49A5-05D12A304E5C}"/>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975A4FDD-697C-1AC0-DF0E-8B88C19F7F71}"/>
              </a:ext>
            </a:extLst>
          </p:cNvPr>
          <p:cNvSpPr>
            <a:spLocks noGrp="1"/>
          </p:cNvSpPr>
          <p:nvPr>
            <p:ph type="title"/>
          </p:nvPr>
        </p:nvSpPr>
        <p:spPr>
          <a:xfrm>
            <a:off x="639413" y="476086"/>
            <a:ext cx="10904435" cy="689608"/>
          </a:xfrm>
        </p:spPr>
        <p:txBody>
          <a:bodyPr rtlCol="0">
            <a:normAutofit/>
          </a:bodyPr>
          <a:lstStyle/>
          <a:p>
            <a:pPr rtl="0"/>
            <a:r>
              <a:rPr lang="en-GB" sz="3200" dirty="0">
                <a:latin typeface="Calibri" panose="020F0502020204030204" pitchFamily="34" charset="0"/>
                <a:ea typeface="Calibri" panose="020F0502020204030204" pitchFamily="34" charset="0"/>
                <a:cs typeface="Calibri" panose="020F0502020204030204" pitchFamily="34" charset="0"/>
              </a:rPr>
              <a:t>SONY Europe Financial Activity Ratio Analysis</a:t>
            </a:r>
          </a:p>
        </p:txBody>
      </p:sp>
      <p:sp>
        <p:nvSpPr>
          <p:cNvPr id="3" name="Footer Placeholder 2">
            <a:extLst>
              <a:ext uri="{FF2B5EF4-FFF2-40B4-BE49-F238E27FC236}">
                <a16:creationId xmlns:a16="http://schemas.microsoft.com/office/drawing/2014/main" id="{337953E9-05ED-DEBA-6FBB-83707A025DCE}"/>
              </a:ext>
            </a:extLst>
          </p:cNvPr>
          <p:cNvSpPr>
            <a:spLocks noGrp="1"/>
          </p:cNvSpPr>
          <p:nvPr>
            <p:ph type="ftr" sz="quarter" idx="11"/>
          </p:nvPr>
        </p:nvSpPr>
        <p:spPr>
          <a:xfrm>
            <a:off x="639413" y="6356350"/>
            <a:ext cx="6291108" cy="365125"/>
          </a:xfrm>
        </p:spPr>
        <p:txBody>
          <a:bodyPr rtlCol="0"/>
          <a:lstStyle/>
          <a:p>
            <a:pPr rtl="0">
              <a:spcAft>
                <a:spcPts val="600"/>
              </a:spcAft>
            </a:pPr>
            <a:r>
              <a:rPr lang="en-GB" noProof="0" dirty="0"/>
              <a:t>Finance Management</a:t>
            </a:r>
          </a:p>
        </p:txBody>
      </p:sp>
      <p:sp>
        <p:nvSpPr>
          <p:cNvPr id="4" name="Date Placeholder 3">
            <a:extLst>
              <a:ext uri="{FF2B5EF4-FFF2-40B4-BE49-F238E27FC236}">
                <a16:creationId xmlns:a16="http://schemas.microsoft.com/office/drawing/2014/main" id="{1DF9753C-60F9-DE39-78C4-81C442FEC464}"/>
              </a:ext>
            </a:extLst>
          </p:cNvPr>
          <p:cNvSpPr>
            <a:spLocks noGrp="1"/>
          </p:cNvSpPr>
          <p:nvPr>
            <p:ph type="dt" sz="half" idx="10"/>
          </p:nvPr>
        </p:nvSpPr>
        <p:spPr>
          <a:xfrm>
            <a:off x="7295738" y="6356350"/>
            <a:ext cx="3033829" cy="365125"/>
          </a:xfrm>
        </p:spPr>
        <p:txBody>
          <a:bodyPr rtlCol="0"/>
          <a:lstStyle/>
          <a:p>
            <a:pPr lvl="0" rtl="0"/>
            <a:r>
              <a:rPr lang="en-GB" dirty="0"/>
              <a:t>2025</a:t>
            </a:r>
          </a:p>
        </p:txBody>
      </p:sp>
      <p:sp>
        <p:nvSpPr>
          <p:cNvPr id="5" name="Slide Number Placeholder 4">
            <a:extLst>
              <a:ext uri="{FF2B5EF4-FFF2-40B4-BE49-F238E27FC236}">
                <a16:creationId xmlns:a16="http://schemas.microsoft.com/office/drawing/2014/main" id="{57C44E94-4469-DC86-75D8-1D2B2F79F82B}"/>
              </a:ext>
            </a:extLst>
          </p:cNvPr>
          <p:cNvSpPr>
            <a:spLocks noGrp="1"/>
          </p:cNvSpPr>
          <p:nvPr>
            <p:ph type="sldNum" sz="quarter" idx="12"/>
          </p:nvPr>
        </p:nvSpPr>
        <p:spPr>
          <a:xfrm>
            <a:off x="10707939" y="6356350"/>
            <a:ext cx="844649" cy="365125"/>
          </a:xfrm>
        </p:spPr>
        <p:txBody>
          <a:bodyPr rtlCol="0"/>
          <a:lstStyle/>
          <a:p>
            <a:pPr lvl="0" rtl="0"/>
            <a:fld id="{E20EFF4B-E35B-4DE6-97A9-05E54E649A15}" type="slidenum">
              <a:rPr lang="en-GB" smtClean="0"/>
              <a:pPr lvl="0" rtl="0"/>
              <a:t>15</a:t>
            </a:fld>
            <a:endParaRPr lang="en-GB"/>
          </a:p>
        </p:txBody>
      </p:sp>
      <p:sp>
        <p:nvSpPr>
          <p:cNvPr id="8" name="TextBox 7">
            <a:extLst>
              <a:ext uri="{FF2B5EF4-FFF2-40B4-BE49-F238E27FC236}">
                <a16:creationId xmlns:a16="http://schemas.microsoft.com/office/drawing/2014/main" id="{C5A3A4A6-1497-6824-9FA3-CAED510FCE63}"/>
              </a:ext>
            </a:extLst>
          </p:cNvPr>
          <p:cNvSpPr txBox="1"/>
          <p:nvPr/>
        </p:nvSpPr>
        <p:spPr>
          <a:xfrm>
            <a:off x="639412" y="1583444"/>
            <a:ext cx="10904435" cy="400110"/>
          </a:xfrm>
          <a:prstGeom prst="rect">
            <a:avLst/>
          </a:prstGeom>
          <a:noFill/>
        </p:spPr>
        <p:txBody>
          <a:bodyPr wrap="square">
            <a:spAutoFit/>
          </a:bodyPr>
          <a:lstStyle/>
          <a:p>
            <a:r>
              <a:rPr lang="en-GB" sz="2000" dirty="0">
                <a:solidFill>
                  <a:srgbClr val="000F23"/>
                </a:solidFill>
                <a:latin typeface="Calibri" panose="020F0502020204030204" pitchFamily="34" charset="0"/>
                <a:ea typeface="Calibri" panose="020F0502020204030204" pitchFamily="34" charset="0"/>
                <a:cs typeface="Calibri" panose="020F0502020204030204" pitchFamily="34" charset="0"/>
              </a:rPr>
              <a:t>E</a:t>
            </a:r>
            <a:r>
              <a:rPr lang="en-GB" sz="2000" b="0" i="0" dirty="0">
                <a:solidFill>
                  <a:srgbClr val="000F23"/>
                </a:solidFill>
                <a:effectLst/>
                <a:latin typeface="Calibri" panose="020F0502020204030204" pitchFamily="34" charset="0"/>
                <a:ea typeface="Calibri" panose="020F0502020204030204" pitchFamily="34" charset="0"/>
                <a:cs typeface="Calibri" panose="020F0502020204030204" pitchFamily="34" charset="0"/>
              </a:rPr>
              <a:t>valuates how efficiently a company manages its assets and liabilities to generate revenue </a:t>
            </a:r>
            <a:r>
              <a:rPr lang="en-GB" sz="1600" b="0" i="0" dirty="0">
                <a:solidFill>
                  <a:srgbClr val="000F23"/>
                </a:solidFill>
                <a:effectLst/>
                <a:latin typeface="Calibri" panose="020F0502020204030204" pitchFamily="34" charset="0"/>
                <a:ea typeface="Calibri" panose="020F0502020204030204" pitchFamily="34" charset="0"/>
                <a:cs typeface="Calibri" panose="020F0502020204030204" pitchFamily="34" charset="0"/>
              </a:rPr>
              <a:t>(</a:t>
            </a:r>
            <a:r>
              <a:rPr lang="en-GB" sz="1600" b="0" i="0" dirty="0" err="1">
                <a:solidFill>
                  <a:srgbClr val="10141C"/>
                </a:solidFill>
                <a:effectLst/>
                <a:latin typeface="Calibri" panose="020F0502020204030204" pitchFamily="34" charset="0"/>
                <a:ea typeface="Calibri" panose="020F0502020204030204" pitchFamily="34" charset="0"/>
                <a:cs typeface="Calibri" panose="020F0502020204030204" pitchFamily="34" charset="0"/>
              </a:rPr>
              <a:t>Baltova</a:t>
            </a:r>
            <a:r>
              <a:rPr lang="en-GB" sz="1600" b="0" i="0" dirty="0">
                <a:solidFill>
                  <a:srgbClr val="10141C"/>
                </a:solidFill>
                <a:effectLst/>
                <a:latin typeface="Calibri" panose="020F0502020204030204" pitchFamily="34" charset="0"/>
                <a:ea typeface="Calibri" panose="020F0502020204030204" pitchFamily="34" charset="0"/>
                <a:cs typeface="Calibri" panose="020F0502020204030204" pitchFamily="34" charset="0"/>
              </a:rPr>
              <a:t>, 2024)</a:t>
            </a:r>
            <a:endParaRPr lang="en-GB" sz="2000" dirty="0">
              <a:latin typeface="Calibri" panose="020F0502020204030204" pitchFamily="34" charset="0"/>
              <a:ea typeface="Calibri" panose="020F0502020204030204" pitchFamily="34" charset="0"/>
              <a:cs typeface="Calibri" panose="020F0502020204030204" pitchFamily="34" charset="0"/>
            </a:endParaRPr>
          </a:p>
        </p:txBody>
      </p:sp>
      <p:graphicFrame>
        <p:nvGraphicFramePr>
          <p:cNvPr id="10" name="Table 9">
            <a:extLst>
              <a:ext uri="{FF2B5EF4-FFF2-40B4-BE49-F238E27FC236}">
                <a16:creationId xmlns:a16="http://schemas.microsoft.com/office/drawing/2014/main" id="{586B7723-DE29-C36C-90B1-6E92E686CFE3}"/>
              </a:ext>
            </a:extLst>
          </p:cNvPr>
          <p:cNvGraphicFramePr>
            <a:graphicFrameLocks noGrp="1"/>
          </p:cNvGraphicFramePr>
          <p:nvPr>
            <p:extLst>
              <p:ext uri="{D42A27DB-BD31-4B8C-83A1-F6EECF244321}">
                <p14:modId xmlns:p14="http://schemas.microsoft.com/office/powerpoint/2010/main" val="1754849915"/>
              </p:ext>
            </p:extLst>
          </p:nvPr>
        </p:nvGraphicFramePr>
        <p:xfrm>
          <a:off x="734992" y="2206596"/>
          <a:ext cx="10713273" cy="2703812"/>
        </p:xfrm>
        <a:graphic>
          <a:graphicData uri="http://schemas.openxmlformats.org/drawingml/2006/table">
            <a:tbl>
              <a:tblPr firstRow="1" bandRow="1">
                <a:tableStyleId>{7DF18680-E054-41AD-8BC1-D1AEF772440D}</a:tableStyleId>
              </a:tblPr>
              <a:tblGrid>
                <a:gridCol w="2514284">
                  <a:extLst>
                    <a:ext uri="{9D8B030D-6E8A-4147-A177-3AD203B41FA5}">
                      <a16:colId xmlns:a16="http://schemas.microsoft.com/office/drawing/2014/main" val="3762568182"/>
                    </a:ext>
                  </a:extLst>
                </a:gridCol>
                <a:gridCol w="2112834">
                  <a:extLst>
                    <a:ext uri="{9D8B030D-6E8A-4147-A177-3AD203B41FA5}">
                      <a16:colId xmlns:a16="http://schemas.microsoft.com/office/drawing/2014/main" val="1711130935"/>
                    </a:ext>
                  </a:extLst>
                </a:gridCol>
                <a:gridCol w="2149488">
                  <a:extLst>
                    <a:ext uri="{9D8B030D-6E8A-4147-A177-3AD203B41FA5}">
                      <a16:colId xmlns:a16="http://schemas.microsoft.com/office/drawing/2014/main" val="2342348848"/>
                    </a:ext>
                  </a:extLst>
                </a:gridCol>
                <a:gridCol w="1935735">
                  <a:extLst>
                    <a:ext uri="{9D8B030D-6E8A-4147-A177-3AD203B41FA5}">
                      <a16:colId xmlns:a16="http://schemas.microsoft.com/office/drawing/2014/main" val="4050930878"/>
                    </a:ext>
                  </a:extLst>
                </a:gridCol>
                <a:gridCol w="2000932">
                  <a:extLst>
                    <a:ext uri="{9D8B030D-6E8A-4147-A177-3AD203B41FA5}">
                      <a16:colId xmlns:a16="http://schemas.microsoft.com/office/drawing/2014/main" val="698706114"/>
                    </a:ext>
                  </a:extLst>
                </a:gridCol>
              </a:tblGrid>
              <a:tr h="378773">
                <a:tc>
                  <a:txBody>
                    <a:bodyPr/>
                    <a:lstStyle/>
                    <a:p>
                      <a:r>
                        <a:rPr lang="en-GB" sz="1800" dirty="0">
                          <a:latin typeface="Calibri" panose="020F0502020204030204" pitchFamily="34" charset="0"/>
                          <a:cs typeface="Calibri" panose="020F0502020204030204" pitchFamily="34" charset="0"/>
                        </a:rPr>
                        <a:t>Financial Calculations</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31/03/2024</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31/03/2023</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31/03/2022</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31/03/2021</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1934254028"/>
                  </a:ext>
                </a:extLst>
              </a:tr>
              <a:tr h="378773">
                <a:tc>
                  <a:txBody>
                    <a:bodyPr/>
                    <a:lstStyle/>
                    <a:p>
                      <a:r>
                        <a:rPr lang="en-GB" sz="1800" b="1" dirty="0">
                          <a:latin typeface="Calibri" panose="020F0502020204030204" pitchFamily="34" charset="0"/>
                          <a:cs typeface="Calibri" panose="020F0502020204030204" pitchFamily="34" charset="0"/>
                        </a:rPr>
                        <a:t>Stock Turnover Ratio</a:t>
                      </a:r>
                      <a:endParaRPr lang="en-GB" sz="18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1" dirty="0">
                          <a:latin typeface="Calibri" panose="020F0502020204030204" pitchFamily="34" charset="0"/>
                          <a:cs typeface="Calibri" panose="020F0502020204030204" pitchFamily="34" charset="0"/>
                        </a:rPr>
                        <a:t>Every 38 Days</a:t>
                      </a:r>
                      <a:endParaRPr lang="en-GB" sz="18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1" dirty="0">
                          <a:latin typeface="Calibri" panose="020F0502020204030204" pitchFamily="34" charset="0"/>
                          <a:cs typeface="Calibri" panose="020F0502020204030204" pitchFamily="34" charset="0"/>
                        </a:rPr>
                        <a:t>Every 35 Days</a:t>
                      </a:r>
                      <a:endParaRPr lang="en-GB" sz="18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Every 28 Days</a:t>
                      </a:r>
                      <a:endParaRPr kumimoji="0" lang="en-GB" sz="1800" b="1"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Every 30 Days</a:t>
                      </a:r>
                      <a:endParaRPr kumimoji="0" lang="en-GB" sz="1800" b="1"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1756860917"/>
                  </a:ext>
                </a:extLst>
              </a:tr>
              <a:tr h="378773">
                <a:tc>
                  <a:txBody>
                    <a:bodyPr/>
                    <a:lstStyle/>
                    <a:p>
                      <a:r>
                        <a:rPr lang="en-GB" sz="1800" b="0" dirty="0">
                          <a:latin typeface="Calibri" panose="020F0502020204030204" pitchFamily="34" charset="0"/>
                          <a:cs typeface="Calibri" panose="020F0502020204030204" pitchFamily="34" charset="0"/>
                        </a:rPr>
                        <a:t>Debtors Turnover Ratio</a:t>
                      </a:r>
                      <a:endParaRPr lang="en-GB" sz="1800" b="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362 Days</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348 Days</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383 Days</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368 Days</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806901943"/>
                  </a:ext>
                </a:extLst>
              </a:tr>
              <a:tr h="378773">
                <a:tc>
                  <a:txBody>
                    <a:bodyPr/>
                    <a:lstStyle/>
                    <a:p>
                      <a:r>
                        <a:rPr lang="en-GB" sz="1800" b="0">
                          <a:latin typeface="Calibri" panose="020F0502020204030204" pitchFamily="34" charset="0"/>
                          <a:cs typeface="Calibri" panose="020F0502020204030204" pitchFamily="34" charset="0"/>
                        </a:rPr>
                        <a:t>Creditors Turnover Ratio</a:t>
                      </a:r>
                      <a:endParaRPr lang="en-GB" sz="1800" b="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162 Days</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201 Days</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169 Days</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168 Days</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4190509035"/>
                  </a:ext>
                </a:extLst>
              </a:tr>
              <a:tr h="929715">
                <a:tc>
                  <a:txBody>
                    <a:bodyPr/>
                    <a:lstStyle/>
                    <a:p>
                      <a:r>
                        <a:rPr lang="en-GB" sz="1800" b="0" dirty="0">
                          <a:latin typeface="Calibri" panose="020F0502020204030204" pitchFamily="34" charset="0"/>
                          <a:cs typeface="Calibri" panose="020F0502020204030204" pitchFamily="34" charset="0"/>
                        </a:rPr>
                        <a:t>Working Capital Turnover Ratio</a:t>
                      </a:r>
                      <a:endParaRPr lang="en-GB" sz="1800" b="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Every Euro of working capital produces </a:t>
                      </a:r>
                      <a:r>
                        <a:rPr lang="en-GB" sz="1800" b="0" kern="1200" dirty="0">
                          <a:solidFill>
                            <a:schemeClr val="dk1"/>
                          </a:solidFill>
                          <a:effectLst/>
                          <a:latin typeface="Calibri" panose="020F0502020204030204" pitchFamily="34" charset="0"/>
                          <a:cs typeface="Calibri" panose="020F0502020204030204" pitchFamily="34" charset="0"/>
                        </a:rPr>
                        <a:t>€0.</a:t>
                      </a:r>
                      <a:r>
                        <a:rPr lang="en-GB" sz="1800" dirty="0">
                          <a:latin typeface="Calibri" panose="020F0502020204030204" pitchFamily="34" charset="0"/>
                          <a:cs typeface="Calibri" panose="020F0502020204030204" pitchFamily="34" charset="0"/>
                        </a:rPr>
                        <a:t>72 in revenue</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Calibri" panose="020F0502020204030204" pitchFamily="34" charset="0"/>
                          <a:cs typeface="Calibri" panose="020F0502020204030204" pitchFamily="34" charset="0"/>
                        </a:rPr>
                        <a:t>Every Euro of working capital produces </a:t>
                      </a:r>
                      <a:r>
                        <a:rPr lang="en-GB" sz="1800" b="0" kern="1200" dirty="0">
                          <a:solidFill>
                            <a:schemeClr val="dk1"/>
                          </a:solidFill>
                          <a:effectLst/>
                          <a:latin typeface="Calibri" panose="020F0502020204030204" pitchFamily="34" charset="0"/>
                          <a:cs typeface="Calibri" panose="020F0502020204030204" pitchFamily="34" charset="0"/>
                        </a:rPr>
                        <a:t>€0.</a:t>
                      </a:r>
                      <a:r>
                        <a:rPr lang="en-GB" sz="1800" dirty="0">
                          <a:latin typeface="Calibri" panose="020F0502020204030204" pitchFamily="34" charset="0"/>
                          <a:cs typeface="Calibri" panose="020F0502020204030204" pitchFamily="34" charset="0"/>
                        </a:rPr>
                        <a:t>77 in revenue</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Every Euro of working capital produces €0.74 in revenue</a:t>
                      </a:r>
                      <a:endPar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Every Euro of working capital produces €0.78 in revenue</a:t>
                      </a:r>
                      <a:endPar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094651786"/>
                  </a:ext>
                </a:extLst>
              </a:tr>
            </a:tbl>
          </a:graphicData>
        </a:graphic>
      </p:graphicFrame>
      <p:sp>
        <p:nvSpPr>
          <p:cNvPr id="2" name="TextBox 1">
            <a:extLst>
              <a:ext uri="{FF2B5EF4-FFF2-40B4-BE49-F238E27FC236}">
                <a16:creationId xmlns:a16="http://schemas.microsoft.com/office/drawing/2014/main" id="{B0EF3C60-832B-C1DD-1524-5A3CBB275B5D}"/>
              </a:ext>
            </a:extLst>
          </p:cNvPr>
          <p:cNvSpPr txBox="1"/>
          <p:nvPr/>
        </p:nvSpPr>
        <p:spPr>
          <a:xfrm>
            <a:off x="1323975" y="5172075"/>
            <a:ext cx="5153025" cy="400110"/>
          </a:xfrm>
          <a:prstGeom prst="rect">
            <a:avLst/>
          </a:prstGeom>
          <a:noFill/>
        </p:spPr>
        <p:txBody>
          <a:bodyPr wrap="square" rtlCol="0">
            <a:spAutoFit/>
          </a:bodyPr>
          <a:lstStyle/>
          <a:p>
            <a:pPr marL="285750" indent="-285750">
              <a:buFont typeface="Wingdings" panose="05000000000000000000" pitchFamily="2" charset="2"/>
              <a:buChar char="Ø"/>
            </a:pPr>
            <a:r>
              <a:rPr lang="en-GB" sz="2000" dirty="0">
                <a:latin typeface="Calibri" panose="020F0502020204030204" pitchFamily="34" charset="0"/>
                <a:cs typeface="Calibri" panose="020F0502020204030204" pitchFamily="34" charset="0"/>
              </a:rPr>
              <a:t>Stock turned around in around a month</a:t>
            </a:r>
          </a:p>
        </p:txBody>
      </p:sp>
      <p:pic>
        <p:nvPicPr>
          <p:cNvPr id="7" name="Picture 6">
            <a:extLst>
              <a:ext uri="{FF2B5EF4-FFF2-40B4-BE49-F238E27FC236}">
                <a16:creationId xmlns:a16="http://schemas.microsoft.com/office/drawing/2014/main" id="{38CD8622-67E2-4744-0E66-96EF455A0A87}"/>
              </a:ext>
            </a:extLst>
          </p:cNvPr>
          <p:cNvPicPr>
            <a:picLocks noChangeAspect="1"/>
          </p:cNvPicPr>
          <p:nvPr/>
        </p:nvPicPr>
        <p:blipFill>
          <a:blip r:embed="rId3"/>
          <a:stretch>
            <a:fillRect/>
          </a:stretch>
        </p:blipFill>
        <p:spPr>
          <a:xfrm>
            <a:off x="-5474425" y="2080005"/>
            <a:ext cx="5005250" cy="3292125"/>
          </a:xfrm>
          <a:prstGeom prst="rect">
            <a:avLst/>
          </a:prstGeom>
        </p:spPr>
      </p:pic>
    </p:spTree>
    <p:extLst>
      <p:ext uri="{BB962C8B-B14F-4D97-AF65-F5344CB8AC3E}">
        <p14:creationId xmlns:p14="http://schemas.microsoft.com/office/powerpoint/2010/main" val="2989602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770319-0BEC-81E7-A44E-B14388ADC726}"/>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B5EF4E43-7F60-9AE3-6AC2-CC71614125F9}"/>
              </a:ext>
            </a:extLst>
          </p:cNvPr>
          <p:cNvSpPr>
            <a:spLocks noGrp="1"/>
          </p:cNvSpPr>
          <p:nvPr>
            <p:ph type="title"/>
          </p:nvPr>
        </p:nvSpPr>
        <p:spPr>
          <a:xfrm>
            <a:off x="639413" y="476086"/>
            <a:ext cx="10904435" cy="689608"/>
          </a:xfrm>
        </p:spPr>
        <p:txBody>
          <a:bodyPr rtlCol="0">
            <a:normAutofit/>
          </a:bodyPr>
          <a:lstStyle/>
          <a:p>
            <a:pPr rtl="0"/>
            <a:r>
              <a:rPr lang="en-GB" sz="3200" dirty="0">
                <a:latin typeface="Calibri" panose="020F0502020204030204" pitchFamily="34" charset="0"/>
                <a:ea typeface="Calibri" panose="020F0502020204030204" pitchFamily="34" charset="0"/>
                <a:cs typeface="Calibri" panose="020F0502020204030204" pitchFamily="34" charset="0"/>
              </a:rPr>
              <a:t>SONY Europe Financial Activity Ratio Analysis</a:t>
            </a:r>
          </a:p>
        </p:txBody>
      </p:sp>
      <p:sp>
        <p:nvSpPr>
          <p:cNvPr id="3" name="Footer Placeholder 2">
            <a:extLst>
              <a:ext uri="{FF2B5EF4-FFF2-40B4-BE49-F238E27FC236}">
                <a16:creationId xmlns:a16="http://schemas.microsoft.com/office/drawing/2014/main" id="{9A739CB0-8CC9-B473-1B7F-E0C131AE11F0}"/>
              </a:ext>
            </a:extLst>
          </p:cNvPr>
          <p:cNvSpPr>
            <a:spLocks noGrp="1"/>
          </p:cNvSpPr>
          <p:nvPr>
            <p:ph type="ftr" sz="quarter" idx="11"/>
          </p:nvPr>
        </p:nvSpPr>
        <p:spPr>
          <a:xfrm>
            <a:off x="639413" y="6356350"/>
            <a:ext cx="6291108" cy="365125"/>
          </a:xfrm>
        </p:spPr>
        <p:txBody>
          <a:bodyPr rtlCol="0"/>
          <a:lstStyle/>
          <a:p>
            <a:pPr rtl="0">
              <a:spcAft>
                <a:spcPts val="600"/>
              </a:spcAft>
            </a:pPr>
            <a:r>
              <a:rPr lang="en-GB" noProof="0" dirty="0"/>
              <a:t>Finance Management</a:t>
            </a:r>
          </a:p>
        </p:txBody>
      </p:sp>
      <p:sp>
        <p:nvSpPr>
          <p:cNvPr id="4" name="Date Placeholder 3">
            <a:extLst>
              <a:ext uri="{FF2B5EF4-FFF2-40B4-BE49-F238E27FC236}">
                <a16:creationId xmlns:a16="http://schemas.microsoft.com/office/drawing/2014/main" id="{7816CB97-8621-6F6D-C3DD-C391EC8C2BB8}"/>
              </a:ext>
            </a:extLst>
          </p:cNvPr>
          <p:cNvSpPr>
            <a:spLocks noGrp="1"/>
          </p:cNvSpPr>
          <p:nvPr>
            <p:ph type="dt" sz="half" idx="10"/>
          </p:nvPr>
        </p:nvSpPr>
        <p:spPr>
          <a:xfrm>
            <a:off x="7295738" y="6356350"/>
            <a:ext cx="3033829" cy="365125"/>
          </a:xfrm>
        </p:spPr>
        <p:txBody>
          <a:bodyPr rtlCol="0"/>
          <a:lstStyle/>
          <a:p>
            <a:pPr lvl="0" rtl="0"/>
            <a:r>
              <a:rPr lang="en-GB" dirty="0"/>
              <a:t>2025</a:t>
            </a:r>
          </a:p>
        </p:txBody>
      </p:sp>
      <p:sp>
        <p:nvSpPr>
          <p:cNvPr id="5" name="Slide Number Placeholder 4">
            <a:extLst>
              <a:ext uri="{FF2B5EF4-FFF2-40B4-BE49-F238E27FC236}">
                <a16:creationId xmlns:a16="http://schemas.microsoft.com/office/drawing/2014/main" id="{4136F979-772D-7600-04E0-7EA31582A7BA}"/>
              </a:ext>
            </a:extLst>
          </p:cNvPr>
          <p:cNvSpPr>
            <a:spLocks noGrp="1"/>
          </p:cNvSpPr>
          <p:nvPr>
            <p:ph type="sldNum" sz="quarter" idx="12"/>
          </p:nvPr>
        </p:nvSpPr>
        <p:spPr>
          <a:xfrm>
            <a:off x="10707939" y="6356350"/>
            <a:ext cx="844649" cy="365125"/>
          </a:xfrm>
        </p:spPr>
        <p:txBody>
          <a:bodyPr rtlCol="0"/>
          <a:lstStyle/>
          <a:p>
            <a:pPr lvl="0" rtl="0"/>
            <a:fld id="{E20EFF4B-E35B-4DE6-97A9-05E54E649A15}" type="slidenum">
              <a:rPr lang="en-GB" smtClean="0"/>
              <a:pPr lvl="0" rtl="0"/>
              <a:t>16</a:t>
            </a:fld>
            <a:endParaRPr lang="en-GB"/>
          </a:p>
        </p:txBody>
      </p:sp>
      <p:sp>
        <p:nvSpPr>
          <p:cNvPr id="8" name="TextBox 7">
            <a:extLst>
              <a:ext uri="{FF2B5EF4-FFF2-40B4-BE49-F238E27FC236}">
                <a16:creationId xmlns:a16="http://schemas.microsoft.com/office/drawing/2014/main" id="{412F7C1C-8CE8-F4E2-57EB-E0ABAAD43B8B}"/>
              </a:ext>
            </a:extLst>
          </p:cNvPr>
          <p:cNvSpPr txBox="1"/>
          <p:nvPr/>
        </p:nvSpPr>
        <p:spPr>
          <a:xfrm>
            <a:off x="639412" y="1583444"/>
            <a:ext cx="10904435" cy="400110"/>
          </a:xfrm>
          <a:prstGeom prst="rect">
            <a:avLst/>
          </a:prstGeom>
          <a:noFill/>
        </p:spPr>
        <p:txBody>
          <a:bodyPr wrap="square">
            <a:spAutoFit/>
          </a:bodyPr>
          <a:lstStyle/>
          <a:p>
            <a:r>
              <a:rPr lang="en-GB" sz="2000" dirty="0">
                <a:solidFill>
                  <a:srgbClr val="000F23"/>
                </a:solidFill>
                <a:latin typeface="Calibri" panose="020F0502020204030204" pitchFamily="34" charset="0"/>
                <a:ea typeface="Calibri" panose="020F0502020204030204" pitchFamily="34" charset="0"/>
                <a:cs typeface="Calibri" panose="020F0502020204030204" pitchFamily="34" charset="0"/>
              </a:rPr>
              <a:t>E</a:t>
            </a:r>
            <a:r>
              <a:rPr lang="en-GB" sz="2000" b="0" i="0" dirty="0">
                <a:solidFill>
                  <a:srgbClr val="000F23"/>
                </a:solidFill>
                <a:effectLst/>
                <a:latin typeface="Calibri" panose="020F0502020204030204" pitchFamily="34" charset="0"/>
                <a:ea typeface="Calibri" panose="020F0502020204030204" pitchFamily="34" charset="0"/>
                <a:cs typeface="Calibri" panose="020F0502020204030204" pitchFamily="34" charset="0"/>
              </a:rPr>
              <a:t>valuates how efficiently a company manages its assets and liabilities to generate revenue </a:t>
            </a:r>
            <a:r>
              <a:rPr lang="en-GB" sz="1600" b="0" i="0" dirty="0">
                <a:solidFill>
                  <a:srgbClr val="000F23"/>
                </a:solidFill>
                <a:effectLst/>
                <a:latin typeface="Calibri" panose="020F0502020204030204" pitchFamily="34" charset="0"/>
                <a:ea typeface="Calibri" panose="020F0502020204030204" pitchFamily="34" charset="0"/>
                <a:cs typeface="Calibri" panose="020F0502020204030204" pitchFamily="34" charset="0"/>
              </a:rPr>
              <a:t>(</a:t>
            </a:r>
            <a:r>
              <a:rPr lang="en-GB" sz="1600" b="0" i="0" dirty="0" err="1">
                <a:solidFill>
                  <a:srgbClr val="10141C"/>
                </a:solidFill>
                <a:effectLst/>
                <a:latin typeface="Calibri" panose="020F0502020204030204" pitchFamily="34" charset="0"/>
                <a:ea typeface="Calibri" panose="020F0502020204030204" pitchFamily="34" charset="0"/>
                <a:cs typeface="Calibri" panose="020F0502020204030204" pitchFamily="34" charset="0"/>
              </a:rPr>
              <a:t>Baltova</a:t>
            </a:r>
            <a:r>
              <a:rPr lang="en-GB" sz="1600" b="0" i="0" dirty="0">
                <a:solidFill>
                  <a:srgbClr val="10141C"/>
                </a:solidFill>
                <a:effectLst/>
                <a:latin typeface="Calibri" panose="020F0502020204030204" pitchFamily="34" charset="0"/>
                <a:ea typeface="Calibri" panose="020F0502020204030204" pitchFamily="34" charset="0"/>
                <a:cs typeface="Calibri" panose="020F0502020204030204" pitchFamily="34" charset="0"/>
              </a:rPr>
              <a:t>, 2024)</a:t>
            </a:r>
            <a:endParaRPr lang="en-GB" sz="2000" dirty="0">
              <a:latin typeface="Calibri" panose="020F0502020204030204" pitchFamily="34" charset="0"/>
              <a:ea typeface="Calibri" panose="020F0502020204030204" pitchFamily="34" charset="0"/>
              <a:cs typeface="Calibri" panose="020F0502020204030204" pitchFamily="34" charset="0"/>
            </a:endParaRPr>
          </a:p>
        </p:txBody>
      </p:sp>
      <p:graphicFrame>
        <p:nvGraphicFramePr>
          <p:cNvPr id="10" name="Table 9">
            <a:extLst>
              <a:ext uri="{FF2B5EF4-FFF2-40B4-BE49-F238E27FC236}">
                <a16:creationId xmlns:a16="http://schemas.microsoft.com/office/drawing/2014/main" id="{9AD1B72B-B796-429B-E0B1-0840342FAA82}"/>
              </a:ext>
            </a:extLst>
          </p:cNvPr>
          <p:cNvGraphicFramePr>
            <a:graphicFrameLocks noGrp="1"/>
          </p:cNvGraphicFramePr>
          <p:nvPr>
            <p:extLst>
              <p:ext uri="{D42A27DB-BD31-4B8C-83A1-F6EECF244321}">
                <p14:modId xmlns:p14="http://schemas.microsoft.com/office/powerpoint/2010/main" val="907406050"/>
              </p:ext>
            </p:extLst>
          </p:nvPr>
        </p:nvGraphicFramePr>
        <p:xfrm>
          <a:off x="12736492" y="2446860"/>
          <a:ext cx="10713273" cy="2703812"/>
        </p:xfrm>
        <a:graphic>
          <a:graphicData uri="http://schemas.openxmlformats.org/drawingml/2006/table">
            <a:tbl>
              <a:tblPr firstRow="1" bandRow="1">
                <a:tableStyleId>{7DF18680-E054-41AD-8BC1-D1AEF772440D}</a:tableStyleId>
              </a:tblPr>
              <a:tblGrid>
                <a:gridCol w="2514284">
                  <a:extLst>
                    <a:ext uri="{9D8B030D-6E8A-4147-A177-3AD203B41FA5}">
                      <a16:colId xmlns:a16="http://schemas.microsoft.com/office/drawing/2014/main" val="3762568182"/>
                    </a:ext>
                  </a:extLst>
                </a:gridCol>
                <a:gridCol w="2112834">
                  <a:extLst>
                    <a:ext uri="{9D8B030D-6E8A-4147-A177-3AD203B41FA5}">
                      <a16:colId xmlns:a16="http://schemas.microsoft.com/office/drawing/2014/main" val="1711130935"/>
                    </a:ext>
                  </a:extLst>
                </a:gridCol>
                <a:gridCol w="2149488">
                  <a:extLst>
                    <a:ext uri="{9D8B030D-6E8A-4147-A177-3AD203B41FA5}">
                      <a16:colId xmlns:a16="http://schemas.microsoft.com/office/drawing/2014/main" val="2342348848"/>
                    </a:ext>
                  </a:extLst>
                </a:gridCol>
                <a:gridCol w="1935735">
                  <a:extLst>
                    <a:ext uri="{9D8B030D-6E8A-4147-A177-3AD203B41FA5}">
                      <a16:colId xmlns:a16="http://schemas.microsoft.com/office/drawing/2014/main" val="4050930878"/>
                    </a:ext>
                  </a:extLst>
                </a:gridCol>
                <a:gridCol w="2000932">
                  <a:extLst>
                    <a:ext uri="{9D8B030D-6E8A-4147-A177-3AD203B41FA5}">
                      <a16:colId xmlns:a16="http://schemas.microsoft.com/office/drawing/2014/main" val="698706114"/>
                    </a:ext>
                  </a:extLst>
                </a:gridCol>
              </a:tblGrid>
              <a:tr h="378773">
                <a:tc>
                  <a:txBody>
                    <a:bodyPr/>
                    <a:lstStyle/>
                    <a:p>
                      <a:r>
                        <a:rPr lang="en-GB" sz="1800" dirty="0">
                          <a:latin typeface="Calibri" panose="020F0502020204030204" pitchFamily="34" charset="0"/>
                          <a:cs typeface="Calibri" panose="020F0502020204030204" pitchFamily="34" charset="0"/>
                        </a:rPr>
                        <a:t>Financial Calculations</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31/03/2024</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31/03/2023</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31/03/2022</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31/03/2021</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1934254028"/>
                  </a:ext>
                </a:extLst>
              </a:tr>
              <a:tr h="378773">
                <a:tc>
                  <a:txBody>
                    <a:bodyPr/>
                    <a:lstStyle/>
                    <a:p>
                      <a:r>
                        <a:rPr lang="en-GB" sz="1800" b="1" dirty="0">
                          <a:latin typeface="Calibri" panose="020F0502020204030204" pitchFamily="34" charset="0"/>
                          <a:cs typeface="Calibri" panose="020F0502020204030204" pitchFamily="34" charset="0"/>
                        </a:rPr>
                        <a:t>Stock Turnover Ratio</a:t>
                      </a:r>
                      <a:endParaRPr lang="en-GB" sz="18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1" dirty="0">
                          <a:latin typeface="Calibri" panose="020F0502020204030204" pitchFamily="34" charset="0"/>
                          <a:cs typeface="Calibri" panose="020F0502020204030204" pitchFamily="34" charset="0"/>
                        </a:rPr>
                        <a:t>Every 38 Days</a:t>
                      </a:r>
                      <a:endParaRPr lang="en-GB" sz="18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1" dirty="0">
                          <a:latin typeface="Calibri" panose="020F0502020204030204" pitchFamily="34" charset="0"/>
                          <a:cs typeface="Calibri" panose="020F0502020204030204" pitchFamily="34" charset="0"/>
                        </a:rPr>
                        <a:t>Every 35 Days</a:t>
                      </a:r>
                      <a:endParaRPr lang="en-GB" sz="18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Every 28 Days</a:t>
                      </a:r>
                      <a:endParaRPr kumimoji="0" lang="en-GB" sz="1800" b="1"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Every 30 Days</a:t>
                      </a:r>
                      <a:endParaRPr kumimoji="0" lang="en-GB" sz="1800" b="1"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1756860917"/>
                  </a:ext>
                </a:extLst>
              </a:tr>
              <a:tr h="378773">
                <a:tc>
                  <a:txBody>
                    <a:bodyPr/>
                    <a:lstStyle/>
                    <a:p>
                      <a:r>
                        <a:rPr lang="en-GB" sz="1800" b="0" dirty="0">
                          <a:latin typeface="Calibri" panose="020F0502020204030204" pitchFamily="34" charset="0"/>
                          <a:cs typeface="Calibri" panose="020F0502020204030204" pitchFamily="34" charset="0"/>
                        </a:rPr>
                        <a:t>Debtors Turnover Ratio</a:t>
                      </a:r>
                      <a:endParaRPr lang="en-GB" sz="1800" b="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362 Days</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348 Days</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383 Days</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368 Days</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806901943"/>
                  </a:ext>
                </a:extLst>
              </a:tr>
              <a:tr h="378773">
                <a:tc>
                  <a:txBody>
                    <a:bodyPr/>
                    <a:lstStyle/>
                    <a:p>
                      <a:r>
                        <a:rPr lang="en-GB" sz="1800" b="0">
                          <a:latin typeface="Calibri" panose="020F0502020204030204" pitchFamily="34" charset="0"/>
                          <a:cs typeface="Calibri" panose="020F0502020204030204" pitchFamily="34" charset="0"/>
                        </a:rPr>
                        <a:t>Creditors Turnover Ratio</a:t>
                      </a:r>
                      <a:endParaRPr lang="en-GB" sz="1800" b="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162 Days</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201 Days</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169 Days</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168 Days</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4190509035"/>
                  </a:ext>
                </a:extLst>
              </a:tr>
              <a:tr h="929715">
                <a:tc>
                  <a:txBody>
                    <a:bodyPr/>
                    <a:lstStyle/>
                    <a:p>
                      <a:r>
                        <a:rPr lang="en-GB" sz="1800" b="0" dirty="0">
                          <a:latin typeface="Calibri" panose="020F0502020204030204" pitchFamily="34" charset="0"/>
                          <a:cs typeface="Calibri" panose="020F0502020204030204" pitchFamily="34" charset="0"/>
                        </a:rPr>
                        <a:t>Working Capital Turnover Ratio</a:t>
                      </a:r>
                      <a:endParaRPr lang="en-GB" sz="1800" b="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Every Euro of working capital produces </a:t>
                      </a:r>
                      <a:r>
                        <a:rPr lang="en-GB" sz="1800" b="0" kern="1200" dirty="0">
                          <a:solidFill>
                            <a:schemeClr val="dk1"/>
                          </a:solidFill>
                          <a:effectLst/>
                          <a:latin typeface="Calibri" panose="020F0502020204030204" pitchFamily="34" charset="0"/>
                          <a:cs typeface="Calibri" panose="020F0502020204030204" pitchFamily="34" charset="0"/>
                        </a:rPr>
                        <a:t>€0.</a:t>
                      </a:r>
                      <a:r>
                        <a:rPr lang="en-GB" sz="1800" dirty="0">
                          <a:latin typeface="Calibri" panose="020F0502020204030204" pitchFamily="34" charset="0"/>
                          <a:cs typeface="Calibri" panose="020F0502020204030204" pitchFamily="34" charset="0"/>
                        </a:rPr>
                        <a:t>72 in revenue</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Calibri" panose="020F0502020204030204" pitchFamily="34" charset="0"/>
                          <a:cs typeface="Calibri" panose="020F0502020204030204" pitchFamily="34" charset="0"/>
                        </a:rPr>
                        <a:t>Every Euro of working capital produces </a:t>
                      </a:r>
                      <a:r>
                        <a:rPr lang="en-GB" sz="1800" b="0" kern="1200" dirty="0">
                          <a:solidFill>
                            <a:schemeClr val="dk1"/>
                          </a:solidFill>
                          <a:effectLst/>
                          <a:latin typeface="Calibri" panose="020F0502020204030204" pitchFamily="34" charset="0"/>
                          <a:cs typeface="Calibri" panose="020F0502020204030204" pitchFamily="34" charset="0"/>
                        </a:rPr>
                        <a:t>€0.</a:t>
                      </a:r>
                      <a:r>
                        <a:rPr lang="en-GB" sz="1800" dirty="0">
                          <a:latin typeface="Calibri" panose="020F0502020204030204" pitchFamily="34" charset="0"/>
                          <a:cs typeface="Calibri" panose="020F0502020204030204" pitchFamily="34" charset="0"/>
                        </a:rPr>
                        <a:t>77 in revenue</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Every Euro of working capital produces €0.74 in revenue</a:t>
                      </a:r>
                      <a:endPar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Every Euro of working capital produces €0.78 in revenue</a:t>
                      </a:r>
                      <a:endPar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094651786"/>
                  </a:ext>
                </a:extLst>
              </a:tr>
            </a:tbl>
          </a:graphicData>
        </a:graphic>
      </p:graphicFrame>
      <p:sp>
        <p:nvSpPr>
          <p:cNvPr id="2" name="TextBox 1">
            <a:extLst>
              <a:ext uri="{FF2B5EF4-FFF2-40B4-BE49-F238E27FC236}">
                <a16:creationId xmlns:a16="http://schemas.microsoft.com/office/drawing/2014/main" id="{5EFAD6D4-24FF-F3F1-F1F0-8A11494036C7}"/>
              </a:ext>
            </a:extLst>
          </p:cNvPr>
          <p:cNvSpPr txBox="1"/>
          <p:nvPr/>
        </p:nvSpPr>
        <p:spPr>
          <a:xfrm>
            <a:off x="938604" y="7173934"/>
            <a:ext cx="5153025" cy="400110"/>
          </a:xfrm>
          <a:prstGeom prst="rect">
            <a:avLst/>
          </a:prstGeom>
          <a:noFill/>
        </p:spPr>
        <p:txBody>
          <a:bodyPr wrap="square" rtlCol="0">
            <a:spAutoFit/>
          </a:bodyPr>
          <a:lstStyle/>
          <a:p>
            <a:pPr marL="285750" indent="-285750">
              <a:buFont typeface="Wingdings" panose="05000000000000000000" pitchFamily="2" charset="2"/>
              <a:buChar char="Ø"/>
            </a:pPr>
            <a:r>
              <a:rPr lang="en-GB" sz="2000" dirty="0">
                <a:latin typeface="Calibri" panose="020F0502020204030204" pitchFamily="34" charset="0"/>
                <a:cs typeface="Calibri" panose="020F0502020204030204" pitchFamily="34" charset="0"/>
              </a:rPr>
              <a:t>Stock turned around in around a month</a:t>
            </a:r>
          </a:p>
        </p:txBody>
      </p:sp>
      <p:pic>
        <p:nvPicPr>
          <p:cNvPr id="11" name="Picture 10">
            <a:extLst>
              <a:ext uri="{FF2B5EF4-FFF2-40B4-BE49-F238E27FC236}">
                <a16:creationId xmlns:a16="http://schemas.microsoft.com/office/drawing/2014/main" id="{F59C8B88-26C1-7641-C277-5064EC55BCAE}"/>
              </a:ext>
            </a:extLst>
          </p:cNvPr>
          <p:cNvPicPr>
            <a:picLocks noChangeAspect="1"/>
          </p:cNvPicPr>
          <p:nvPr/>
        </p:nvPicPr>
        <p:blipFill>
          <a:blip r:embed="rId3"/>
          <a:stretch>
            <a:fillRect/>
          </a:stretch>
        </p:blipFill>
        <p:spPr>
          <a:xfrm>
            <a:off x="470370" y="2282796"/>
            <a:ext cx="5621259" cy="3697295"/>
          </a:xfrm>
          <a:prstGeom prst="rect">
            <a:avLst/>
          </a:prstGeom>
        </p:spPr>
      </p:pic>
      <p:sp>
        <p:nvSpPr>
          <p:cNvPr id="12" name="TextBox 11">
            <a:extLst>
              <a:ext uri="{FF2B5EF4-FFF2-40B4-BE49-F238E27FC236}">
                <a16:creationId xmlns:a16="http://schemas.microsoft.com/office/drawing/2014/main" id="{D16ED035-071F-DBD5-EBFA-953DEC098B35}"/>
              </a:ext>
            </a:extLst>
          </p:cNvPr>
          <p:cNvSpPr txBox="1"/>
          <p:nvPr/>
        </p:nvSpPr>
        <p:spPr>
          <a:xfrm>
            <a:off x="6302647" y="2641128"/>
            <a:ext cx="5153025" cy="1466235"/>
          </a:xfrm>
          <a:prstGeom prst="rect">
            <a:avLst/>
          </a:prstGeom>
          <a:noFill/>
        </p:spPr>
        <p:txBody>
          <a:bodyPr wrap="square" rtlCol="0">
            <a:spAutoFit/>
          </a:bodyPr>
          <a:lstStyle/>
          <a:p>
            <a:pPr marL="285750" indent="-285750">
              <a:lnSpc>
                <a:spcPct val="200000"/>
              </a:lnSpc>
              <a:buFont typeface="Wingdings" panose="05000000000000000000" pitchFamily="2" charset="2"/>
              <a:buChar char="Ø"/>
            </a:pPr>
            <a:r>
              <a:rPr lang="en-GB" sz="2400" dirty="0">
                <a:latin typeface="Calibri" panose="020F0502020204030204" pitchFamily="34" charset="0"/>
                <a:cs typeface="Calibri" panose="020F0502020204030204" pitchFamily="34" charset="0"/>
              </a:rPr>
              <a:t>Inventory levels stable</a:t>
            </a:r>
          </a:p>
          <a:p>
            <a:pPr marL="285750" indent="-285750">
              <a:lnSpc>
                <a:spcPct val="200000"/>
              </a:lnSpc>
              <a:buFont typeface="Wingdings" panose="05000000000000000000" pitchFamily="2" charset="2"/>
              <a:buChar char="Ø"/>
            </a:pPr>
            <a:r>
              <a:rPr lang="en-GB" sz="2400" dirty="0">
                <a:latin typeface="Calibri" panose="020F0502020204030204" pitchFamily="34" charset="0"/>
                <a:cs typeface="Calibri" panose="020F0502020204030204" pitchFamily="34" charset="0"/>
              </a:rPr>
              <a:t>Not in line with revenue</a:t>
            </a:r>
          </a:p>
        </p:txBody>
      </p:sp>
    </p:spTree>
    <p:extLst>
      <p:ext uri="{BB962C8B-B14F-4D97-AF65-F5344CB8AC3E}">
        <p14:creationId xmlns:p14="http://schemas.microsoft.com/office/powerpoint/2010/main" val="161379649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animEffect transition="in" filter="fade">
                                      <p:cBhvr>
                                        <p:cTn id="7" dur="500"/>
                                        <p:tgtEl>
                                          <p:spTgt spid="1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2">
                                            <p:txEl>
                                              <p:pRg st="1" end="1"/>
                                            </p:txEl>
                                          </p:spTgt>
                                        </p:tgtEl>
                                        <p:attrNameLst>
                                          <p:attrName>style.visibility</p:attrName>
                                        </p:attrNameLst>
                                      </p:cBhvr>
                                      <p:to>
                                        <p:strVal val="visible"/>
                                      </p:to>
                                    </p:set>
                                    <p:animEffect transition="in" filter="fade">
                                      <p:cBhvr>
                                        <p:cTn id="12" dur="500"/>
                                        <p:tgtEl>
                                          <p:spTgt spid="1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E1837C-198C-5083-EDA4-7379DD9A72C2}"/>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006B4935-A1F3-D974-7CA9-B88D702785B7}"/>
              </a:ext>
            </a:extLst>
          </p:cNvPr>
          <p:cNvSpPr>
            <a:spLocks noGrp="1"/>
          </p:cNvSpPr>
          <p:nvPr>
            <p:ph type="title"/>
          </p:nvPr>
        </p:nvSpPr>
        <p:spPr>
          <a:xfrm>
            <a:off x="639413" y="476086"/>
            <a:ext cx="10904435" cy="689608"/>
          </a:xfrm>
        </p:spPr>
        <p:txBody>
          <a:bodyPr rtlCol="0">
            <a:normAutofit/>
          </a:bodyPr>
          <a:lstStyle/>
          <a:p>
            <a:pPr rtl="0"/>
            <a:r>
              <a:rPr lang="en-GB" sz="3200" dirty="0">
                <a:latin typeface="Calibri" panose="020F0502020204030204" pitchFamily="34" charset="0"/>
                <a:ea typeface="Calibri" panose="020F0502020204030204" pitchFamily="34" charset="0"/>
                <a:cs typeface="Calibri" panose="020F0502020204030204" pitchFamily="34" charset="0"/>
              </a:rPr>
              <a:t>SONY Europe Financial Activity Ratio Analysis</a:t>
            </a:r>
          </a:p>
        </p:txBody>
      </p:sp>
      <p:sp>
        <p:nvSpPr>
          <p:cNvPr id="3" name="Footer Placeholder 2">
            <a:extLst>
              <a:ext uri="{FF2B5EF4-FFF2-40B4-BE49-F238E27FC236}">
                <a16:creationId xmlns:a16="http://schemas.microsoft.com/office/drawing/2014/main" id="{5F9E15EC-B006-3FFE-E775-BB698A18BE15}"/>
              </a:ext>
            </a:extLst>
          </p:cNvPr>
          <p:cNvSpPr>
            <a:spLocks noGrp="1"/>
          </p:cNvSpPr>
          <p:nvPr>
            <p:ph type="ftr" sz="quarter" idx="11"/>
          </p:nvPr>
        </p:nvSpPr>
        <p:spPr>
          <a:xfrm>
            <a:off x="639413" y="6356350"/>
            <a:ext cx="6291108" cy="365125"/>
          </a:xfrm>
        </p:spPr>
        <p:txBody>
          <a:bodyPr rtlCol="0"/>
          <a:lstStyle/>
          <a:p>
            <a:pPr rtl="0">
              <a:spcAft>
                <a:spcPts val="600"/>
              </a:spcAft>
            </a:pPr>
            <a:r>
              <a:rPr lang="en-GB" noProof="0" dirty="0"/>
              <a:t>Finance Management</a:t>
            </a:r>
          </a:p>
        </p:txBody>
      </p:sp>
      <p:sp>
        <p:nvSpPr>
          <p:cNvPr id="4" name="Date Placeholder 3">
            <a:extLst>
              <a:ext uri="{FF2B5EF4-FFF2-40B4-BE49-F238E27FC236}">
                <a16:creationId xmlns:a16="http://schemas.microsoft.com/office/drawing/2014/main" id="{146DF37A-EE47-7652-474E-679D3784328D}"/>
              </a:ext>
            </a:extLst>
          </p:cNvPr>
          <p:cNvSpPr>
            <a:spLocks noGrp="1"/>
          </p:cNvSpPr>
          <p:nvPr>
            <p:ph type="dt" sz="half" idx="10"/>
          </p:nvPr>
        </p:nvSpPr>
        <p:spPr>
          <a:xfrm>
            <a:off x="7295738" y="6356350"/>
            <a:ext cx="3033829" cy="365125"/>
          </a:xfrm>
        </p:spPr>
        <p:txBody>
          <a:bodyPr rtlCol="0"/>
          <a:lstStyle/>
          <a:p>
            <a:pPr lvl="0" rtl="0"/>
            <a:r>
              <a:rPr lang="en-GB" dirty="0"/>
              <a:t>2025</a:t>
            </a:r>
          </a:p>
        </p:txBody>
      </p:sp>
      <p:sp>
        <p:nvSpPr>
          <p:cNvPr id="5" name="Slide Number Placeholder 4">
            <a:extLst>
              <a:ext uri="{FF2B5EF4-FFF2-40B4-BE49-F238E27FC236}">
                <a16:creationId xmlns:a16="http://schemas.microsoft.com/office/drawing/2014/main" id="{A4A41527-0F06-8659-1790-76B40069E6B9}"/>
              </a:ext>
            </a:extLst>
          </p:cNvPr>
          <p:cNvSpPr>
            <a:spLocks noGrp="1"/>
          </p:cNvSpPr>
          <p:nvPr>
            <p:ph type="sldNum" sz="quarter" idx="12"/>
          </p:nvPr>
        </p:nvSpPr>
        <p:spPr>
          <a:xfrm>
            <a:off x="10707939" y="6356350"/>
            <a:ext cx="844649" cy="365125"/>
          </a:xfrm>
        </p:spPr>
        <p:txBody>
          <a:bodyPr rtlCol="0"/>
          <a:lstStyle/>
          <a:p>
            <a:pPr lvl="0" rtl="0"/>
            <a:fld id="{E20EFF4B-E35B-4DE6-97A9-05E54E649A15}" type="slidenum">
              <a:rPr lang="en-GB" smtClean="0"/>
              <a:pPr lvl="0" rtl="0"/>
              <a:t>17</a:t>
            </a:fld>
            <a:endParaRPr lang="en-GB"/>
          </a:p>
        </p:txBody>
      </p:sp>
      <p:sp>
        <p:nvSpPr>
          <p:cNvPr id="8" name="TextBox 7">
            <a:extLst>
              <a:ext uri="{FF2B5EF4-FFF2-40B4-BE49-F238E27FC236}">
                <a16:creationId xmlns:a16="http://schemas.microsoft.com/office/drawing/2014/main" id="{D81BAB8F-DCD2-9B7C-ABC6-65D7BE3A71DA}"/>
              </a:ext>
            </a:extLst>
          </p:cNvPr>
          <p:cNvSpPr txBox="1"/>
          <p:nvPr/>
        </p:nvSpPr>
        <p:spPr>
          <a:xfrm>
            <a:off x="639413" y="1395267"/>
            <a:ext cx="10904435" cy="400110"/>
          </a:xfrm>
          <a:prstGeom prst="rect">
            <a:avLst/>
          </a:prstGeom>
          <a:noFill/>
        </p:spPr>
        <p:txBody>
          <a:bodyPr wrap="square">
            <a:spAutoFit/>
          </a:bodyPr>
          <a:lstStyle/>
          <a:p>
            <a:r>
              <a:rPr lang="en-GB" sz="2000" dirty="0">
                <a:solidFill>
                  <a:srgbClr val="000F23"/>
                </a:solidFill>
                <a:latin typeface="Calibri" panose="020F0502020204030204" pitchFamily="34" charset="0"/>
                <a:ea typeface="Calibri" panose="020F0502020204030204" pitchFamily="34" charset="0"/>
                <a:cs typeface="Calibri" panose="020F0502020204030204" pitchFamily="34" charset="0"/>
              </a:rPr>
              <a:t>E</a:t>
            </a:r>
            <a:r>
              <a:rPr lang="en-GB" sz="2000" b="0" i="0" dirty="0">
                <a:solidFill>
                  <a:srgbClr val="000F23"/>
                </a:solidFill>
                <a:effectLst/>
                <a:latin typeface="Calibri" panose="020F0502020204030204" pitchFamily="34" charset="0"/>
                <a:ea typeface="Calibri" panose="020F0502020204030204" pitchFamily="34" charset="0"/>
                <a:cs typeface="Calibri" panose="020F0502020204030204" pitchFamily="34" charset="0"/>
              </a:rPr>
              <a:t>valuates how efficiently a company manages its assets and liabilities to generate revenue </a:t>
            </a:r>
            <a:r>
              <a:rPr lang="en-GB" sz="1600" b="0" i="0" dirty="0">
                <a:solidFill>
                  <a:srgbClr val="000F23"/>
                </a:solidFill>
                <a:effectLst/>
                <a:latin typeface="Calibri" panose="020F0502020204030204" pitchFamily="34" charset="0"/>
                <a:ea typeface="Calibri" panose="020F0502020204030204" pitchFamily="34" charset="0"/>
                <a:cs typeface="Calibri" panose="020F0502020204030204" pitchFamily="34" charset="0"/>
              </a:rPr>
              <a:t>(</a:t>
            </a:r>
            <a:r>
              <a:rPr lang="en-GB" sz="1600" b="0" i="0" dirty="0" err="1">
                <a:solidFill>
                  <a:srgbClr val="10141C"/>
                </a:solidFill>
                <a:effectLst/>
                <a:latin typeface="Calibri" panose="020F0502020204030204" pitchFamily="34" charset="0"/>
                <a:ea typeface="Calibri" panose="020F0502020204030204" pitchFamily="34" charset="0"/>
                <a:cs typeface="Calibri" panose="020F0502020204030204" pitchFamily="34" charset="0"/>
              </a:rPr>
              <a:t>Baltova</a:t>
            </a:r>
            <a:r>
              <a:rPr lang="en-GB" sz="1600" b="0" i="0" dirty="0">
                <a:solidFill>
                  <a:srgbClr val="10141C"/>
                </a:solidFill>
                <a:effectLst/>
                <a:latin typeface="Calibri" panose="020F0502020204030204" pitchFamily="34" charset="0"/>
                <a:ea typeface="Calibri" panose="020F0502020204030204" pitchFamily="34" charset="0"/>
                <a:cs typeface="Calibri" panose="020F0502020204030204" pitchFamily="34" charset="0"/>
              </a:rPr>
              <a:t>, 2024)</a:t>
            </a:r>
            <a:endParaRPr lang="en-GB" sz="2000" dirty="0">
              <a:latin typeface="Calibri" panose="020F0502020204030204" pitchFamily="34" charset="0"/>
              <a:ea typeface="Calibri" panose="020F0502020204030204" pitchFamily="34" charset="0"/>
              <a:cs typeface="Calibri" panose="020F0502020204030204" pitchFamily="34" charset="0"/>
            </a:endParaRPr>
          </a:p>
        </p:txBody>
      </p:sp>
      <p:graphicFrame>
        <p:nvGraphicFramePr>
          <p:cNvPr id="10" name="Table 9">
            <a:extLst>
              <a:ext uri="{FF2B5EF4-FFF2-40B4-BE49-F238E27FC236}">
                <a16:creationId xmlns:a16="http://schemas.microsoft.com/office/drawing/2014/main" id="{3364529F-F5D0-3C91-B972-EC0C97866853}"/>
              </a:ext>
            </a:extLst>
          </p:cNvPr>
          <p:cNvGraphicFramePr>
            <a:graphicFrameLocks noGrp="1"/>
          </p:cNvGraphicFramePr>
          <p:nvPr>
            <p:extLst>
              <p:ext uri="{D42A27DB-BD31-4B8C-83A1-F6EECF244321}">
                <p14:modId xmlns:p14="http://schemas.microsoft.com/office/powerpoint/2010/main" val="2552602106"/>
              </p:ext>
            </p:extLst>
          </p:nvPr>
        </p:nvGraphicFramePr>
        <p:xfrm>
          <a:off x="734992" y="1875993"/>
          <a:ext cx="10713273" cy="2703812"/>
        </p:xfrm>
        <a:graphic>
          <a:graphicData uri="http://schemas.openxmlformats.org/drawingml/2006/table">
            <a:tbl>
              <a:tblPr firstRow="1" bandRow="1">
                <a:tableStyleId>{7DF18680-E054-41AD-8BC1-D1AEF772440D}</a:tableStyleId>
              </a:tblPr>
              <a:tblGrid>
                <a:gridCol w="2514284">
                  <a:extLst>
                    <a:ext uri="{9D8B030D-6E8A-4147-A177-3AD203B41FA5}">
                      <a16:colId xmlns:a16="http://schemas.microsoft.com/office/drawing/2014/main" val="3762568182"/>
                    </a:ext>
                  </a:extLst>
                </a:gridCol>
                <a:gridCol w="2112834">
                  <a:extLst>
                    <a:ext uri="{9D8B030D-6E8A-4147-A177-3AD203B41FA5}">
                      <a16:colId xmlns:a16="http://schemas.microsoft.com/office/drawing/2014/main" val="1711130935"/>
                    </a:ext>
                  </a:extLst>
                </a:gridCol>
                <a:gridCol w="2149488">
                  <a:extLst>
                    <a:ext uri="{9D8B030D-6E8A-4147-A177-3AD203B41FA5}">
                      <a16:colId xmlns:a16="http://schemas.microsoft.com/office/drawing/2014/main" val="2342348848"/>
                    </a:ext>
                  </a:extLst>
                </a:gridCol>
                <a:gridCol w="1935735">
                  <a:extLst>
                    <a:ext uri="{9D8B030D-6E8A-4147-A177-3AD203B41FA5}">
                      <a16:colId xmlns:a16="http://schemas.microsoft.com/office/drawing/2014/main" val="4050930878"/>
                    </a:ext>
                  </a:extLst>
                </a:gridCol>
                <a:gridCol w="2000932">
                  <a:extLst>
                    <a:ext uri="{9D8B030D-6E8A-4147-A177-3AD203B41FA5}">
                      <a16:colId xmlns:a16="http://schemas.microsoft.com/office/drawing/2014/main" val="698706114"/>
                    </a:ext>
                  </a:extLst>
                </a:gridCol>
              </a:tblGrid>
              <a:tr h="378773">
                <a:tc>
                  <a:txBody>
                    <a:bodyPr/>
                    <a:lstStyle/>
                    <a:p>
                      <a:r>
                        <a:rPr lang="en-GB" sz="1800" dirty="0">
                          <a:latin typeface="Calibri" panose="020F0502020204030204" pitchFamily="34" charset="0"/>
                          <a:cs typeface="Calibri" panose="020F0502020204030204" pitchFamily="34" charset="0"/>
                        </a:rPr>
                        <a:t>Financial Calculations</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31/03/2024</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31/03/2023</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31/03/2022</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31/03/2021</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1934254028"/>
                  </a:ext>
                </a:extLst>
              </a:tr>
              <a:tr h="378773">
                <a:tc>
                  <a:txBody>
                    <a:bodyPr/>
                    <a:lstStyle/>
                    <a:p>
                      <a:r>
                        <a:rPr lang="en-GB" sz="1800" b="0" dirty="0">
                          <a:latin typeface="Calibri" panose="020F0502020204030204" pitchFamily="34" charset="0"/>
                          <a:cs typeface="Calibri" panose="020F0502020204030204" pitchFamily="34" charset="0"/>
                        </a:rPr>
                        <a:t>Stock Turnover Ratio</a:t>
                      </a:r>
                      <a:endParaRPr lang="en-GB" sz="1800" b="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Every 38 Days</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Every 35 Days</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Every 28 Days</a:t>
                      </a:r>
                      <a:endPar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Every 30 Days</a:t>
                      </a:r>
                      <a:endPar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1756860917"/>
                  </a:ext>
                </a:extLst>
              </a:tr>
              <a:tr h="378773">
                <a:tc>
                  <a:txBody>
                    <a:bodyPr/>
                    <a:lstStyle/>
                    <a:p>
                      <a:r>
                        <a:rPr lang="en-GB" sz="1800" b="1" dirty="0">
                          <a:latin typeface="Calibri" panose="020F0502020204030204" pitchFamily="34" charset="0"/>
                          <a:cs typeface="Calibri" panose="020F0502020204030204" pitchFamily="34" charset="0"/>
                        </a:rPr>
                        <a:t>Debtors Turnover Ratio</a:t>
                      </a:r>
                      <a:endParaRPr lang="en-GB" sz="18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1" dirty="0">
                          <a:latin typeface="Calibri" panose="020F0502020204030204" pitchFamily="34" charset="0"/>
                          <a:cs typeface="Calibri" panose="020F0502020204030204" pitchFamily="34" charset="0"/>
                        </a:rPr>
                        <a:t>362 Days</a:t>
                      </a:r>
                      <a:endParaRPr lang="en-GB" sz="18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1" dirty="0">
                          <a:latin typeface="Calibri" panose="020F0502020204030204" pitchFamily="34" charset="0"/>
                          <a:cs typeface="Calibri" panose="020F0502020204030204" pitchFamily="34" charset="0"/>
                        </a:rPr>
                        <a:t>348 Days</a:t>
                      </a:r>
                      <a:endParaRPr lang="en-GB" sz="18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1" dirty="0">
                          <a:latin typeface="Calibri" panose="020F0502020204030204" pitchFamily="34" charset="0"/>
                          <a:cs typeface="Calibri" panose="020F0502020204030204" pitchFamily="34" charset="0"/>
                        </a:rPr>
                        <a:t>383 Days</a:t>
                      </a:r>
                      <a:endParaRPr lang="en-GB" sz="18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1" dirty="0">
                          <a:latin typeface="Calibri" panose="020F0502020204030204" pitchFamily="34" charset="0"/>
                          <a:cs typeface="Calibri" panose="020F0502020204030204" pitchFamily="34" charset="0"/>
                        </a:rPr>
                        <a:t>368 Days</a:t>
                      </a:r>
                      <a:endParaRPr lang="en-GB" sz="1800" b="1"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806901943"/>
                  </a:ext>
                </a:extLst>
              </a:tr>
              <a:tr h="378773">
                <a:tc>
                  <a:txBody>
                    <a:bodyPr/>
                    <a:lstStyle/>
                    <a:p>
                      <a:r>
                        <a:rPr lang="en-GB" sz="1800" b="0">
                          <a:latin typeface="Calibri" panose="020F0502020204030204" pitchFamily="34" charset="0"/>
                          <a:cs typeface="Calibri" panose="020F0502020204030204" pitchFamily="34" charset="0"/>
                        </a:rPr>
                        <a:t>Creditors Turnover Ratio</a:t>
                      </a:r>
                      <a:endParaRPr lang="en-GB" sz="1800" b="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a:latin typeface="Calibri" panose="020F0502020204030204" pitchFamily="34" charset="0"/>
                          <a:cs typeface="Calibri" panose="020F0502020204030204" pitchFamily="34" charset="0"/>
                        </a:rPr>
                        <a:t>162 Days</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201 Days</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a:latin typeface="Calibri" panose="020F0502020204030204" pitchFamily="34" charset="0"/>
                          <a:cs typeface="Calibri" panose="020F0502020204030204" pitchFamily="34" charset="0"/>
                        </a:rPr>
                        <a:t>169 Days</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168 Days</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4190509035"/>
                  </a:ext>
                </a:extLst>
              </a:tr>
              <a:tr h="929715">
                <a:tc>
                  <a:txBody>
                    <a:bodyPr/>
                    <a:lstStyle/>
                    <a:p>
                      <a:r>
                        <a:rPr lang="en-GB" sz="1800" b="0" dirty="0">
                          <a:latin typeface="Calibri" panose="020F0502020204030204" pitchFamily="34" charset="0"/>
                          <a:cs typeface="Calibri" panose="020F0502020204030204" pitchFamily="34" charset="0"/>
                        </a:rPr>
                        <a:t>Working Capital Turnover Ratio</a:t>
                      </a:r>
                      <a:endParaRPr lang="en-GB" sz="1800" b="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Every Euro of working capital produces </a:t>
                      </a:r>
                      <a:r>
                        <a:rPr lang="en-GB" sz="1800" b="0" kern="1200" dirty="0">
                          <a:solidFill>
                            <a:schemeClr val="dk1"/>
                          </a:solidFill>
                          <a:effectLst/>
                          <a:latin typeface="Calibri" panose="020F0502020204030204" pitchFamily="34" charset="0"/>
                          <a:cs typeface="Calibri" panose="020F0502020204030204" pitchFamily="34" charset="0"/>
                        </a:rPr>
                        <a:t>€0.</a:t>
                      </a:r>
                      <a:r>
                        <a:rPr lang="en-GB" sz="1800" dirty="0">
                          <a:latin typeface="Calibri" panose="020F0502020204030204" pitchFamily="34" charset="0"/>
                          <a:cs typeface="Calibri" panose="020F0502020204030204" pitchFamily="34" charset="0"/>
                        </a:rPr>
                        <a:t>72 in revenue</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Calibri" panose="020F0502020204030204" pitchFamily="34" charset="0"/>
                          <a:cs typeface="Calibri" panose="020F0502020204030204" pitchFamily="34" charset="0"/>
                        </a:rPr>
                        <a:t>Every Euro of working capital produces </a:t>
                      </a:r>
                      <a:r>
                        <a:rPr lang="en-GB" sz="1800" b="0" kern="1200" dirty="0">
                          <a:solidFill>
                            <a:schemeClr val="dk1"/>
                          </a:solidFill>
                          <a:effectLst/>
                          <a:latin typeface="Calibri" panose="020F0502020204030204" pitchFamily="34" charset="0"/>
                          <a:cs typeface="Calibri" panose="020F0502020204030204" pitchFamily="34" charset="0"/>
                        </a:rPr>
                        <a:t>€0.</a:t>
                      </a:r>
                      <a:r>
                        <a:rPr lang="en-GB" sz="1800" dirty="0">
                          <a:latin typeface="Calibri" panose="020F0502020204030204" pitchFamily="34" charset="0"/>
                          <a:cs typeface="Calibri" panose="020F0502020204030204" pitchFamily="34" charset="0"/>
                        </a:rPr>
                        <a:t>77 in revenue</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Every Euro of working capital produces €0.74 in revenue</a:t>
                      </a:r>
                      <a:endPar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Every Euro of working capital produces €0.78 in revenue</a:t>
                      </a:r>
                      <a:endPar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094651786"/>
                  </a:ext>
                </a:extLst>
              </a:tr>
            </a:tbl>
          </a:graphicData>
        </a:graphic>
      </p:graphicFrame>
      <p:sp>
        <p:nvSpPr>
          <p:cNvPr id="7" name="TextBox 6">
            <a:extLst>
              <a:ext uri="{FF2B5EF4-FFF2-40B4-BE49-F238E27FC236}">
                <a16:creationId xmlns:a16="http://schemas.microsoft.com/office/drawing/2014/main" id="{548E5CE5-D915-1A7C-7E11-916658A02FCE}"/>
              </a:ext>
            </a:extLst>
          </p:cNvPr>
          <p:cNvSpPr txBox="1"/>
          <p:nvPr/>
        </p:nvSpPr>
        <p:spPr>
          <a:xfrm>
            <a:off x="734992" y="4660421"/>
            <a:ext cx="10904435" cy="1261884"/>
          </a:xfrm>
          <a:prstGeom prst="rect">
            <a:avLst/>
          </a:prstGeom>
          <a:noFill/>
        </p:spPr>
        <p:txBody>
          <a:bodyPr wrap="square">
            <a:spAutoFit/>
          </a:bodyPr>
          <a:lstStyle/>
          <a:p>
            <a:pPr marL="342900" indent="-342900">
              <a:buFont typeface="Wingdings" panose="05000000000000000000" pitchFamily="2" charset="2"/>
              <a:buChar char="Ø"/>
            </a:pPr>
            <a:r>
              <a:rPr lang="en-GB" sz="2000" b="0" i="0" dirty="0">
                <a:solidFill>
                  <a:srgbClr val="111111"/>
                </a:solidFill>
                <a:effectLst/>
                <a:latin typeface="Calibri" panose="020F0502020204030204" pitchFamily="34" charset="0"/>
                <a:ea typeface="Calibri" panose="020F0502020204030204" pitchFamily="34" charset="0"/>
                <a:cs typeface="Calibri" panose="020F0502020204030204" pitchFamily="34" charset="0"/>
              </a:rPr>
              <a:t>Measures the number of times a company collects its accounts receivable balance </a:t>
            </a:r>
            <a:r>
              <a:rPr lang="en-GB" sz="1600" b="0" i="0" dirty="0">
                <a:solidFill>
                  <a:srgbClr val="111111"/>
                </a:solidFill>
                <a:effectLst/>
                <a:latin typeface="Calibri" panose="020F0502020204030204" pitchFamily="34" charset="0"/>
                <a:ea typeface="Calibri" panose="020F0502020204030204" pitchFamily="34" charset="0"/>
                <a:cs typeface="Calibri" panose="020F0502020204030204" pitchFamily="34" charset="0"/>
              </a:rPr>
              <a:t>(</a:t>
            </a:r>
            <a:r>
              <a:rPr lang="en-GB" sz="1600" dirty="0">
                <a:effectLst/>
                <a:latin typeface="Calibri" panose="020F0502020204030204" pitchFamily="34" charset="0"/>
                <a:ea typeface="Calibri" panose="020F0502020204030204" pitchFamily="34" charset="0"/>
                <a:cs typeface="Calibri" panose="020F0502020204030204" pitchFamily="34" charset="0"/>
              </a:rPr>
              <a:t>Murphy, 2024)</a:t>
            </a:r>
            <a:endParaRPr lang="en-GB" sz="1600" b="0" i="0" dirty="0">
              <a:solidFill>
                <a:srgbClr val="111111"/>
              </a:solidFill>
              <a:effectLst/>
              <a:latin typeface="Calibri" panose="020F0502020204030204" pitchFamily="34" charset="0"/>
              <a:ea typeface="Calibri" panose="020F0502020204030204" pitchFamily="34" charset="0"/>
              <a:cs typeface="Calibri" panose="020F0502020204030204" pitchFamily="34" charset="0"/>
            </a:endParaRPr>
          </a:p>
          <a:p>
            <a:pPr marL="285750" indent="-285750">
              <a:buFont typeface="Wingdings" panose="05000000000000000000" pitchFamily="2" charset="2"/>
              <a:buChar char="Ø"/>
            </a:pPr>
            <a:endParaRPr lang="en-GB" sz="1600" dirty="0">
              <a:latin typeface="Calibri" panose="020F0502020204030204" pitchFamily="34" charset="0"/>
              <a:ea typeface="Calibri" panose="020F0502020204030204" pitchFamily="34" charset="0"/>
              <a:cs typeface="Calibri" panose="020F0502020204030204" pitchFamily="34" charset="0"/>
            </a:endParaRPr>
          </a:p>
          <a:p>
            <a:pPr marL="342900" indent="-342900">
              <a:buFont typeface="Wingdings" panose="05000000000000000000" pitchFamily="2" charset="2"/>
              <a:buChar char="Ø"/>
            </a:pPr>
            <a:r>
              <a:rPr lang="en-GB" sz="2000" dirty="0">
                <a:latin typeface="Calibri" panose="020F0502020204030204" pitchFamily="34" charset="0"/>
                <a:ea typeface="Calibri" panose="020F0502020204030204" pitchFamily="34" charset="0"/>
                <a:cs typeface="Calibri" panose="020F0502020204030204" pitchFamily="34" charset="0"/>
              </a:rPr>
              <a:t>Majority of this is from other SONY owned entities</a:t>
            </a:r>
          </a:p>
          <a:p>
            <a:pPr marL="342900" indent="-342900">
              <a:buFont typeface="Wingdings" panose="05000000000000000000" pitchFamily="2" charset="2"/>
              <a:buChar char="Ø"/>
            </a:pPr>
            <a:endParaRPr lang="en-GB" sz="20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49048027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xEl>
                                              <p:pRg st="2" end="2"/>
                                            </p:txEl>
                                          </p:spTgt>
                                        </p:tgtEl>
                                        <p:attrNameLst>
                                          <p:attrName>style.visibility</p:attrName>
                                        </p:attrNameLst>
                                      </p:cBhvr>
                                      <p:to>
                                        <p:strVal val="visible"/>
                                      </p:to>
                                    </p:set>
                                    <p:animEffect transition="in" filter="fade">
                                      <p:cBhvr>
                                        <p:cTn id="12" dur="500"/>
                                        <p:tgtEl>
                                          <p:spTgt spid="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A238FD-DFCD-4DD5-8909-72F937751565}"/>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26266373-0230-21B6-60C7-B445CFA8D579}"/>
              </a:ext>
            </a:extLst>
          </p:cNvPr>
          <p:cNvSpPr>
            <a:spLocks noGrp="1"/>
          </p:cNvSpPr>
          <p:nvPr>
            <p:ph type="title"/>
          </p:nvPr>
        </p:nvSpPr>
        <p:spPr>
          <a:xfrm>
            <a:off x="639413" y="476086"/>
            <a:ext cx="10904435" cy="689608"/>
          </a:xfrm>
        </p:spPr>
        <p:txBody>
          <a:bodyPr rtlCol="0">
            <a:normAutofit/>
          </a:bodyPr>
          <a:lstStyle/>
          <a:p>
            <a:pPr rtl="0"/>
            <a:r>
              <a:rPr lang="en-GB" sz="3200" dirty="0">
                <a:latin typeface="Calibri" panose="020F0502020204030204" pitchFamily="34" charset="0"/>
                <a:ea typeface="Calibri" panose="020F0502020204030204" pitchFamily="34" charset="0"/>
                <a:cs typeface="Calibri" panose="020F0502020204030204" pitchFamily="34" charset="0"/>
              </a:rPr>
              <a:t>SONY Europe Financial Activity Ratio Analysis</a:t>
            </a:r>
          </a:p>
        </p:txBody>
      </p:sp>
      <p:sp>
        <p:nvSpPr>
          <p:cNvPr id="3" name="Footer Placeholder 2">
            <a:extLst>
              <a:ext uri="{FF2B5EF4-FFF2-40B4-BE49-F238E27FC236}">
                <a16:creationId xmlns:a16="http://schemas.microsoft.com/office/drawing/2014/main" id="{173D5772-B762-3135-2D31-6F0C6A820B0A}"/>
              </a:ext>
            </a:extLst>
          </p:cNvPr>
          <p:cNvSpPr>
            <a:spLocks noGrp="1"/>
          </p:cNvSpPr>
          <p:nvPr>
            <p:ph type="ftr" sz="quarter" idx="11"/>
          </p:nvPr>
        </p:nvSpPr>
        <p:spPr>
          <a:xfrm>
            <a:off x="639413" y="6356350"/>
            <a:ext cx="6291108" cy="365125"/>
          </a:xfrm>
        </p:spPr>
        <p:txBody>
          <a:bodyPr rtlCol="0"/>
          <a:lstStyle/>
          <a:p>
            <a:pPr rtl="0">
              <a:spcAft>
                <a:spcPts val="600"/>
              </a:spcAft>
            </a:pPr>
            <a:r>
              <a:rPr lang="en-GB" noProof="0" dirty="0"/>
              <a:t>Finance Management</a:t>
            </a:r>
          </a:p>
        </p:txBody>
      </p:sp>
      <p:sp>
        <p:nvSpPr>
          <p:cNvPr id="4" name="Date Placeholder 3">
            <a:extLst>
              <a:ext uri="{FF2B5EF4-FFF2-40B4-BE49-F238E27FC236}">
                <a16:creationId xmlns:a16="http://schemas.microsoft.com/office/drawing/2014/main" id="{08A669C6-973B-0264-22F9-25895F5C4FCD}"/>
              </a:ext>
            </a:extLst>
          </p:cNvPr>
          <p:cNvSpPr>
            <a:spLocks noGrp="1"/>
          </p:cNvSpPr>
          <p:nvPr>
            <p:ph type="dt" sz="half" idx="10"/>
          </p:nvPr>
        </p:nvSpPr>
        <p:spPr>
          <a:xfrm>
            <a:off x="7295738" y="6356350"/>
            <a:ext cx="3033829" cy="365125"/>
          </a:xfrm>
        </p:spPr>
        <p:txBody>
          <a:bodyPr rtlCol="0"/>
          <a:lstStyle/>
          <a:p>
            <a:pPr lvl="0" rtl="0"/>
            <a:r>
              <a:rPr lang="en-GB" dirty="0"/>
              <a:t>2025</a:t>
            </a:r>
          </a:p>
        </p:txBody>
      </p:sp>
      <p:sp>
        <p:nvSpPr>
          <p:cNvPr id="5" name="Slide Number Placeholder 4">
            <a:extLst>
              <a:ext uri="{FF2B5EF4-FFF2-40B4-BE49-F238E27FC236}">
                <a16:creationId xmlns:a16="http://schemas.microsoft.com/office/drawing/2014/main" id="{BEB8EDED-5B40-E8D7-B905-F66DB9022120}"/>
              </a:ext>
            </a:extLst>
          </p:cNvPr>
          <p:cNvSpPr>
            <a:spLocks noGrp="1"/>
          </p:cNvSpPr>
          <p:nvPr>
            <p:ph type="sldNum" sz="quarter" idx="12"/>
          </p:nvPr>
        </p:nvSpPr>
        <p:spPr>
          <a:xfrm>
            <a:off x="10707939" y="6356350"/>
            <a:ext cx="844649" cy="365125"/>
          </a:xfrm>
        </p:spPr>
        <p:txBody>
          <a:bodyPr rtlCol="0"/>
          <a:lstStyle/>
          <a:p>
            <a:pPr lvl="0" rtl="0"/>
            <a:fld id="{E20EFF4B-E35B-4DE6-97A9-05E54E649A15}" type="slidenum">
              <a:rPr lang="en-GB" smtClean="0"/>
              <a:pPr lvl="0" rtl="0"/>
              <a:t>18</a:t>
            </a:fld>
            <a:endParaRPr lang="en-GB"/>
          </a:p>
        </p:txBody>
      </p:sp>
      <p:sp>
        <p:nvSpPr>
          <p:cNvPr id="8" name="TextBox 7">
            <a:extLst>
              <a:ext uri="{FF2B5EF4-FFF2-40B4-BE49-F238E27FC236}">
                <a16:creationId xmlns:a16="http://schemas.microsoft.com/office/drawing/2014/main" id="{9EA22F0A-8E3D-0B9E-D317-3EF6F0D46D07}"/>
              </a:ext>
            </a:extLst>
          </p:cNvPr>
          <p:cNvSpPr txBox="1"/>
          <p:nvPr/>
        </p:nvSpPr>
        <p:spPr>
          <a:xfrm>
            <a:off x="639413" y="1395267"/>
            <a:ext cx="10904435" cy="400110"/>
          </a:xfrm>
          <a:prstGeom prst="rect">
            <a:avLst/>
          </a:prstGeom>
          <a:noFill/>
        </p:spPr>
        <p:txBody>
          <a:bodyPr wrap="square">
            <a:spAutoFit/>
          </a:bodyPr>
          <a:lstStyle/>
          <a:p>
            <a:r>
              <a:rPr lang="en-GB" sz="2000" dirty="0">
                <a:solidFill>
                  <a:srgbClr val="000F23"/>
                </a:solidFill>
                <a:latin typeface="Calibri" panose="020F0502020204030204" pitchFamily="34" charset="0"/>
                <a:ea typeface="Calibri" panose="020F0502020204030204" pitchFamily="34" charset="0"/>
                <a:cs typeface="Calibri" panose="020F0502020204030204" pitchFamily="34" charset="0"/>
              </a:rPr>
              <a:t>E</a:t>
            </a:r>
            <a:r>
              <a:rPr lang="en-GB" sz="2000" b="0" i="0" dirty="0">
                <a:solidFill>
                  <a:srgbClr val="000F23"/>
                </a:solidFill>
                <a:effectLst/>
                <a:latin typeface="Calibri" panose="020F0502020204030204" pitchFamily="34" charset="0"/>
                <a:ea typeface="Calibri" panose="020F0502020204030204" pitchFamily="34" charset="0"/>
                <a:cs typeface="Calibri" panose="020F0502020204030204" pitchFamily="34" charset="0"/>
              </a:rPr>
              <a:t>valuates how efficiently a company manages its assets and liabilities to generate revenue </a:t>
            </a:r>
            <a:r>
              <a:rPr lang="en-GB" sz="1600" b="0" i="0" dirty="0">
                <a:solidFill>
                  <a:srgbClr val="000F23"/>
                </a:solidFill>
                <a:effectLst/>
                <a:latin typeface="Calibri" panose="020F0502020204030204" pitchFamily="34" charset="0"/>
                <a:ea typeface="Calibri" panose="020F0502020204030204" pitchFamily="34" charset="0"/>
                <a:cs typeface="Calibri" panose="020F0502020204030204" pitchFamily="34" charset="0"/>
              </a:rPr>
              <a:t>(</a:t>
            </a:r>
            <a:r>
              <a:rPr lang="en-GB" sz="1600" b="0" i="0" dirty="0" err="1">
                <a:solidFill>
                  <a:srgbClr val="10141C"/>
                </a:solidFill>
                <a:effectLst/>
                <a:latin typeface="Calibri" panose="020F0502020204030204" pitchFamily="34" charset="0"/>
                <a:ea typeface="Calibri" panose="020F0502020204030204" pitchFamily="34" charset="0"/>
                <a:cs typeface="Calibri" panose="020F0502020204030204" pitchFamily="34" charset="0"/>
              </a:rPr>
              <a:t>Baltova</a:t>
            </a:r>
            <a:r>
              <a:rPr lang="en-GB" sz="1600" b="0" i="0" dirty="0">
                <a:solidFill>
                  <a:srgbClr val="10141C"/>
                </a:solidFill>
                <a:effectLst/>
                <a:latin typeface="Calibri" panose="020F0502020204030204" pitchFamily="34" charset="0"/>
                <a:ea typeface="Calibri" panose="020F0502020204030204" pitchFamily="34" charset="0"/>
                <a:cs typeface="Calibri" panose="020F0502020204030204" pitchFamily="34" charset="0"/>
              </a:rPr>
              <a:t>, 2024)</a:t>
            </a:r>
            <a:endParaRPr lang="en-GB" sz="2000" dirty="0">
              <a:latin typeface="Calibri" panose="020F0502020204030204" pitchFamily="34" charset="0"/>
              <a:ea typeface="Calibri" panose="020F0502020204030204" pitchFamily="34" charset="0"/>
              <a:cs typeface="Calibri" panose="020F0502020204030204" pitchFamily="34" charset="0"/>
            </a:endParaRPr>
          </a:p>
        </p:txBody>
      </p:sp>
      <p:graphicFrame>
        <p:nvGraphicFramePr>
          <p:cNvPr id="10" name="Table 9">
            <a:extLst>
              <a:ext uri="{FF2B5EF4-FFF2-40B4-BE49-F238E27FC236}">
                <a16:creationId xmlns:a16="http://schemas.microsoft.com/office/drawing/2014/main" id="{65F17668-E620-A970-4FA1-EE89DD18D0D4}"/>
              </a:ext>
            </a:extLst>
          </p:cNvPr>
          <p:cNvGraphicFramePr>
            <a:graphicFrameLocks noGrp="1"/>
          </p:cNvGraphicFramePr>
          <p:nvPr>
            <p:extLst>
              <p:ext uri="{D42A27DB-BD31-4B8C-83A1-F6EECF244321}">
                <p14:modId xmlns:p14="http://schemas.microsoft.com/office/powerpoint/2010/main" val="1354191493"/>
              </p:ext>
            </p:extLst>
          </p:nvPr>
        </p:nvGraphicFramePr>
        <p:xfrm>
          <a:off x="734992" y="1875993"/>
          <a:ext cx="10713273" cy="757546"/>
        </p:xfrm>
        <a:graphic>
          <a:graphicData uri="http://schemas.openxmlformats.org/drawingml/2006/table">
            <a:tbl>
              <a:tblPr firstRow="1" bandRow="1">
                <a:tableStyleId>{7DF18680-E054-41AD-8BC1-D1AEF772440D}</a:tableStyleId>
              </a:tblPr>
              <a:tblGrid>
                <a:gridCol w="2514284">
                  <a:extLst>
                    <a:ext uri="{9D8B030D-6E8A-4147-A177-3AD203B41FA5}">
                      <a16:colId xmlns:a16="http://schemas.microsoft.com/office/drawing/2014/main" val="3762568182"/>
                    </a:ext>
                  </a:extLst>
                </a:gridCol>
                <a:gridCol w="2112834">
                  <a:extLst>
                    <a:ext uri="{9D8B030D-6E8A-4147-A177-3AD203B41FA5}">
                      <a16:colId xmlns:a16="http://schemas.microsoft.com/office/drawing/2014/main" val="1711130935"/>
                    </a:ext>
                  </a:extLst>
                </a:gridCol>
                <a:gridCol w="2149488">
                  <a:extLst>
                    <a:ext uri="{9D8B030D-6E8A-4147-A177-3AD203B41FA5}">
                      <a16:colId xmlns:a16="http://schemas.microsoft.com/office/drawing/2014/main" val="2342348848"/>
                    </a:ext>
                  </a:extLst>
                </a:gridCol>
                <a:gridCol w="1935735">
                  <a:extLst>
                    <a:ext uri="{9D8B030D-6E8A-4147-A177-3AD203B41FA5}">
                      <a16:colId xmlns:a16="http://schemas.microsoft.com/office/drawing/2014/main" val="4050930878"/>
                    </a:ext>
                  </a:extLst>
                </a:gridCol>
                <a:gridCol w="2000932">
                  <a:extLst>
                    <a:ext uri="{9D8B030D-6E8A-4147-A177-3AD203B41FA5}">
                      <a16:colId xmlns:a16="http://schemas.microsoft.com/office/drawing/2014/main" val="698706114"/>
                    </a:ext>
                  </a:extLst>
                </a:gridCol>
              </a:tblGrid>
              <a:tr h="378773">
                <a:tc>
                  <a:txBody>
                    <a:bodyPr/>
                    <a:lstStyle/>
                    <a:p>
                      <a:r>
                        <a:rPr lang="en-GB" sz="1800" dirty="0">
                          <a:latin typeface="Calibri" panose="020F0502020204030204" pitchFamily="34" charset="0"/>
                          <a:cs typeface="Calibri" panose="020F0502020204030204" pitchFamily="34" charset="0"/>
                        </a:rPr>
                        <a:t>Financial Calculations</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31/03/2024</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31/03/2023</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31/03/2022</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31/03/2021</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1934254028"/>
                  </a:ext>
                </a:extLst>
              </a:tr>
              <a:tr h="378773">
                <a:tc>
                  <a:txBody>
                    <a:bodyPr/>
                    <a:lstStyle/>
                    <a:p>
                      <a:r>
                        <a:rPr lang="en-GB" sz="1800" b="1" dirty="0">
                          <a:latin typeface="Calibri" panose="020F0502020204030204" pitchFamily="34" charset="0"/>
                          <a:cs typeface="Calibri" panose="020F0502020204030204" pitchFamily="34" charset="0"/>
                        </a:rPr>
                        <a:t>Debtors Turnover Ratio</a:t>
                      </a:r>
                      <a:endParaRPr lang="en-GB" sz="18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1" dirty="0">
                          <a:latin typeface="Calibri" panose="020F0502020204030204" pitchFamily="34" charset="0"/>
                          <a:cs typeface="Calibri" panose="020F0502020204030204" pitchFamily="34" charset="0"/>
                        </a:rPr>
                        <a:t>362 Days</a:t>
                      </a:r>
                      <a:endParaRPr lang="en-GB" sz="18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1" dirty="0">
                          <a:latin typeface="Calibri" panose="020F0502020204030204" pitchFamily="34" charset="0"/>
                          <a:cs typeface="Calibri" panose="020F0502020204030204" pitchFamily="34" charset="0"/>
                        </a:rPr>
                        <a:t>348 Days</a:t>
                      </a:r>
                      <a:endParaRPr lang="en-GB" sz="18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1" dirty="0">
                          <a:latin typeface="Calibri" panose="020F0502020204030204" pitchFamily="34" charset="0"/>
                          <a:cs typeface="Calibri" panose="020F0502020204030204" pitchFamily="34" charset="0"/>
                        </a:rPr>
                        <a:t>383 Days</a:t>
                      </a:r>
                      <a:endParaRPr lang="en-GB" sz="18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1" dirty="0">
                          <a:latin typeface="Calibri" panose="020F0502020204030204" pitchFamily="34" charset="0"/>
                          <a:cs typeface="Calibri" panose="020F0502020204030204" pitchFamily="34" charset="0"/>
                        </a:rPr>
                        <a:t>368 Days</a:t>
                      </a:r>
                      <a:endParaRPr lang="en-GB" sz="1800" b="1"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806901943"/>
                  </a:ext>
                </a:extLst>
              </a:tr>
            </a:tbl>
          </a:graphicData>
        </a:graphic>
      </p:graphicFrame>
      <p:sp>
        <p:nvSpPr>
          <p:cNvPr id="7" name="TextBox 6">
            <a:extLst>
              <a:ext uri="{FF2B5EF4-FFF2-40B4-BE49-F238E27FC236}">
                <a16:creationId xmlns:a16="http://schemas.microsoft.com/office/drawing/2014/main" id="{08D1A233-BAFB-5565-B1CC-16A5A4CE0ABF}"/>
              </a:ext>
            </a:extLst>
          </p:cNvPr>
          <p:cNvSpPr txBox="1"/>
          <p:nvPr/>
        </p:nvSpPr>
        <p:spPr>
          <a:xfrm>
            <a:off x="790855" y="6858000"/>
            <a:ext cx="10904435" cy="1261884"/>
          </a:xfrm>
          <a:prstGeom prst="rect">
            <a:avLst/>
          </a:prstGeom>
          <a:noFill/>
        </p:spPr>
        <p:txBody>
          <a:bodyPr wrap="square">
            <a:spAutoFit/>
          </a:bodyPr>
          <a:lstStyle/>
          <a:p>
            <a:pPr marL="342900" indent="-342900">
              <a:buFont typeface="Wingdings" panose="05000000000000000000" pitchFamily="2" charset="2"/>
              <a:buChar char="Ø"/>
            </a:pPr>
            <a:r>
              <a:rPr lang="en-GB" sz="2000" b="0" i="0" dirty="0">
                <a:solidFill>
                  <a:srgbClr val="111111"/>
                </a:solidFill>
                <a:effectLst/>
                <a:latin typeface="Calibri" panose="020F0502020204030204" pitchFamily="34" charset="0"/>
                <a:ea typeface="Calibri" panose="020F0502020204030204" pitchFamily="34" charset="0"/>
                <a:cs typeface="Calibri" panose="020F0502020204030204" pitchFamily="34" charset="0"/>
              </a:rPr>
              <a:t>Measures the number of times a company collects its accounts receivable balance </a:t>
            </a:r>
            <a:r>
              <a:rPr lang="en-GB" sz="1600" b="0" i="0" dirty="0">
                <a:solidFill>
                  <a:srgbClr val="111111"/>
                </a:solidFill>
                <a:effectLst/>
                <a:latin typeface="Calibri" panose="020F0502020204030204" pitchFamily="34" charset="0"/>
                <a:ea typeface="Calibri" panose="020F0502020204030204" pitchFamily="34" charset="0"/>
                <a:cs typeface="Calibri" panose="020F0502020204030204" pitchFamily="34" charset="0"/>
              </a:rPr>
              <a:t>(</a:t>
            </a:r>
            <a:r>
              <a:rPr lang="en-GB" sz="1600" dirty="0">
                <a:effectLst/>
                <a:latin typeface="Calibri" panose="020F0502020204030204" pitchFamily="34" charset="0"/>
                <a:ea typeface="Calibri" panose="020F0502020204030204" pitchFamily="34" charset="0"/>
                <a:cs typeface="Calibri" panose="020F0502020204030204" pitchFamily="34" charset="0"/>
              </a:rPr>
              <a:t>Murphy, 2024)</a:t>
            </a:r>
            <a:endParaRPr lang="en-GB" sz="1600" b="0" i="0" dirty="0">
              <a:solidFill>
                <a:srgbClr val="111111"/>
              </a:solidFill>
              <a:effectLst/>
              <a:latin typeface="Calibri" panose="020F0502020204030204" pitchFamily="34" charset="0"/>
              <a:ea typeface="Calibri" panose="020F0502020204030204" pitchFamily="34" charset="0"/>
              <a:cs typeface="Calibri" panose="020F0502020204030204" pitchFamily="34" charset="0"/>
            </a:endParaRPr>
          </a:p>
          <a:p>
            <a:pPr marL="285750" indent="-285750">
              <a:buFont typeface="Wingdings" panose="05000000000000000000" pitchFamily="2" charset="2"/>
              <a:buChar char="Ø"/>
            </a:pPr>
            <a:endParaRPr lang="en-GB" sz="1600" dirty="0">
              <a:latin typeface="Calibri" panose="020F0502020204030204" pitchFamily="34" charset="0"/>
              <a:ea typeface="Calibri" panose="020F0502020204030204" pitchFamily="34" charset="0"/>
              <a:cs typeface="Calibri" panose="020F0502020204030204" pitchFamily="34" charset="0"/>
            </a:endParaRPr>
          </a:p>
          <a:p>
            <a:pPr marL="342900" indent="-342900">
              <a:buFont typeface="Wingdings" panose="05000000000000000000" pitchFamily="2" charset="2"/>
              <a:buChar char="Ø"/>
            </a:pPr>
            <a:r>
              <a:rPr lang="en-GB" sz="2000" dirty="0">
                <a:latin typeface="Calibri" panose="020F0502020204030204" pitchFamily="34" charset="0"/>
                <a:ea typeface="Calibri" panose="020F0502020204030204" pitchFamily="34" charset="0"/>
                <a:cs typeface="Calibri" panose="020F0502020204030204" pitchFamily="34" charset="0"/>
              </a:rPr>
              <a:t>Majority of this is from other SONY owned entities</a:t>
            </a:r>
          </a:p>
          <a:p>
            <a:pPr marL="342900" indent="-342900">
              <a:buFont typeface="Wingdings" panose="05000000000000000000" pitchFamily="2" charset="2"/>
              <a:buChar char="Ø"/>
            </a:pPr>
            <a:endParaRPr lang="en-GB" sz="2000" dirty="0">
              <a:latin typeface="Calibri" panose="020F0502020204030204" pitchFamily="34" charset="0"/>
              <a:ea typeface="Calibri" panose="020F0502020204030204" pitchFamily="34" charset="0"/>
              <a:cs typeface="Calibri" panose="020F0502020204030204" pitchFamily="34" charset="0"/>
            </a:endParaRPr>
          </a:p>
        </p:txBody>
      </p:sp>
      <p:pic>
        <p:nvPicPr>
          <p:cNvPr id="1026" name="Picture 2" descr="CAPS Infographic - Standard Payment Terms">
            <a:extLst>
              <a:ext uri="{FF2B5EF4-FFF2-40B4-BE49-F238E27FC236}">
                <a16:creationId xmlns:a16="http://schemas.microsoft.com/office/drawing/2014/main" id="{DEB7DDF0-6756-7785-F4C7-1A6B290B3AB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00245" y="2846164"/>
            <a:ext cx="5883965" cy="3089082"/>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626676A3-5A17-7D1D-6AA1-6E46464F4638}"/>
              </a:ext>
            </a:extLst>
          </p:cNvPr>
          <p:cNvSpPr txBox="1"/>
          <p:nvPr/>
        </p:nvSpPr>
        <p:spPr>
          <a:xfrm>
            <a:off x="7777463" y="3215348"/>
            <a:ext cx="3352800" cy="1569660"/>
          </a:xfrm>
          <a:prstGeom prst="rect">
            <a:avLst/>
          </a:prstGeom>
          <a:noFill/>
        </p:spPr>
        <p:txBody>
          <a:bodyPr wrap="square" rtlCol="0">
            <a:spAutoFit/>
          </a:bodyPr>
          <a:lstStyle/>
          <a:p>
            <a:r>
              <a:rPr lang="en-GB" sz="2400" dirty="0">
                <a:latin typeface="Calibri" panose="020F0502020204030204" pitchFamily="34" charset="0"/>
                <a:ea typeface="Calibri" panose="020F0502020204030204" pitchFamily="34" charset="0"/>
                <a:cs typeface="Calibri" panose="020F0502020204030204" pitchFamily="34" charset="0"/>
              </a:rPr>
              <a:t>SONY average = 365 Days</a:t>
            </a:r>
          </a:p>
          <a:p>
            <a:endParaRPr lang="en-GB" sz="2400" dirty="0">
              <a:latin typeface="Calibri" panose="020F0502020204030204" pitchFamily="34" charset="0"/>
              <a:ea typeface="Calibri" panose="020F0502020204030204" pitchFamily="34" charset="0"/>
              <a:cs typeface="Calibri" panose="020F0502020204030204" pitchFamily="34" charset="0"/>
            </a:endParaRPr>
          </a:p>
          <a:p>
            <a:endParaRPr lang="en-GB" sz="2400" dirty="0">
              <a:latin typeface="Calibri" panose="020F0502020204030204" pitchFamily="34" charset="0"/>
              <a:ea typeface="Calibri" panose="020F0502020204030204" pitchFamily="34" charset="0"/>
              <a:cs typeface="Calibri" panose="020F0502020204030204" pitchFamily="34" charset="0"/>
            </a:endParaRPr>
          </a:p>
          <a:p>
            <a:r>
              <a:rPr lang="en-GB" sz="2400" dirty="0">
                <a:latin typeface="Calibri" panose="020F0502020204030204" pitchFamily="34" charset="0"/>
                <a:ea typeface="Calibri" panose="020F0502020204030204" pitchFamily="34" charset="0"/>
                <a:cs typeface="Calibri" panose="020F0502020204030204" pitchFamily="34" charset="0"/>
              </a:rPr>
              <a:t>88%	  Industry Average</a:t>
            </a:r>
          </a:p>
        </p:txBody>
      </p:sp>
      <p:sp>
        <p:nvSpPr>
          <p:cNvPr id="9" name="Arrow: Right 8">
            <a:extLst>
              <a:ext uri="{FF2B5EF4-FFF2-40B4-BE49-F238E27FC236}">
                <a16:creationId xmlns:a16="http://schemas.microsoft.com/office/drawing/2014/main" id="{89F4EA53-C317-2930-3DB4-7E3BF5A736C6}"/>
              </a:ext>
            </a:extLst>
          </p:cNvPr>
          <p:cNvSpPr/>
          <p:nvPr/>
        </p:nvSpPr>
        <p:spPr>
          <a:xfrm rot="16200000">
            <a:off x="8432666" y="4312381"/>
            <a:ext cx="394848" cy="36512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2056021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683767-066A-0994-6D86-B5C4D13E066C}"/>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1046CDA5-0E7A-1EB8-B18A-E51F842FE36F}"/>
              </a:ext>
            </a:extLst>
          </p:cNvPr>
          <p:cNvSpPr>
            <a:spLocks noGrp="1"/>
          </p:cNvSpPr>
          <p:nvPr>
            <p:ph type="title"/>
          </p:nvPr>
        </p:nvSpPr>
        <p:spPr>
          <a:xfrm>
            <a:off x="639413" y="476086"/>
            <a:ext cx="10904435" cy="689608"/>
          </a:xfrm>
        </p:spPr>
        <p:txBody>
          <a:bodyPr rtlCol="0">
            <a:normAutofit/>
          </a:bodyPr>
          <a:lstStyle/>
          <a:p>
            <a:pPr rtl="0"/>
            <a:r>
              <a:rPr lang="en-GB" sz="3200" dirty="0">
                <a:latin typeface="Calibri" panose="020F0502020204030204" pitchFamily="34" charset="0"/>
                <a:ea typeface="Calibri" panose="020F0502020204030204" pitchFamily="34" charset="0"/>
                <a:cs typeface="Calibri" panose="020F0502020204030204" pitchFamily="34" charset="0"/>
              </a:rPr>
              <a:t>SONY Europe Financial Activity Ratio Analysis</a:t>
            </a:r>
          </a:p>
        </p:txBody>
      </p:sp>
      <p:sp>
        <p:nvSpPr>
          <p:cNvPr id="3" name="Footer Placeholder 2">
            <a:extLst>
              <a:ext uri="{FF2B5EF4-FFF2-40B4-BE49-F238E27FC236}">
                <a16:creationId xmlns:a16="http://schemas.microsoft.com/office/drawing/2014/main" id="{A3100E39-4FD8-8B04-2E1D-90651E0FB7FC}"/>
              </a:ext>
            </a:extLst>
          </p:cNvPr>
          <p:cNvSpPr>
            <a:spLocks noGrp="1"/>
          </p:cNvSpPr>
          <p:nvPr>
            <p:ph type="ftr" sz="quarter" idx="11"/>
          </p:nvPr>
        </p:nvSpPr>
        <p:spPr>
          <a:xfrm>
            <a:off x="639413" y="6356350"/>
            <a:ext cx="6291108" cy="365125"/>
          </a:xfrm>
        </p:spPr>
        <p:txBody>
          <a:bodyPr rtlCol="0"/>
          <a:lstStyle/>
          <a:p>
            <a:pPr rtl="0">
              <a:spcAft>
                <a:spcPts val="600"/>
              </a:spcAft>
            </a:pPr>
            <a:r>
              <a:rPr lang="en-GB" noProof="0" dirty="0"/>
              <a:t>Finance Management</a:t>
            </a:r>
          </a:p>
        </p:txBody>
      </p:sp>
      <p:sp>
        <p:nvSpPr>
          <p:cNvPr id="4" name="Date Placeholder 3">
            <a:extLst>
              <a:ext uri="{FF2B5EF4-FFF2-40B4-BE49-F238E27FC236}">
                <a16:creationId xmlns:a16="http://schemas.microsoft.com/office/drawing/2014/main" id="{9A86E16D-F616-A824-79D9-77E376BE6BAC}"/>
              </a:ext>
            </a:extLst>
          </p:cNvPr>
          <p:cNvSpPr>
            <a:spLocks noGrp="1"/>
          </p:cNvSpPr>
          <p:nvPr>
            <p:ph type="dt" sz="half" idx="10"/>
          </p:nvPr>
        </p:nvSpPr>
        <p:spPr>
          <a:xfrm>
            <a:off x="7295738" y="6356350"/>
            <a:ext cx="3033829" cy="365125"/>
          </a:xfrm>
        </p:spPr>
        <p:txBody>
          <a:bodyPr rtlCol="0"/>
          <a:lstStyle/>
          <a:p>
            <a:pPr lvl="0" rtl="0"/>
            <a:r>
              <a:rPr lang="en-GB" dirty="0"/>
              <a:t>2025</a:t>
            </a:r>
          </a:p>
        </p:txBody>
      </p:sp>
      <p:sp>
        <p:nvSpPr>
          <p:cNvPr id="5" name="Slide Number Placeholder 4">
            <a:extLst>
              <a:ext uri="{FF2B5EF4-FFF2-40B4-BE49-F238E27FC236}">
                <a16:creationId xmlns:a16="http://schemas.microsoft.com/office/drawing/2014/main" id="{075535C5-5F7F-C1E5-9129-8F72FBBD06B5}"/>
              </a:ext>
            </a:extLst>
          </p:cNvPr>
          <p:cNvSpPr>
            <a:spLocks noGrp="1"/>
          </p:cNvSpPr>
          <p:nvPr>
            <p:ph type="sldNum" sz="quarter" idx="12"/>
          </p:nvPr>
        </p:nvSpPr>
        <p:spPr>
          <a:xfrm>
            <a:off x="10707939" y="6356350"/>
            <a:ext cx="844649" cy="365125"/>
          </a:xfrm>
        </p:spPr>
        <p:txBody>
          <a:bodyPr rtlCol="0"/>
          <a:lstStyle/>
          <a:p>
            <a:pPr lvl="0" rtl="0"/>
            <a:fld id="{E20EFF4B-E35B-4DE6-97A9-05E54E649A15}" type="slidenum">
              <a:rPr lang="en-GB" smtClean="0"/>
              <a:pPr lvl="0" rtl="0"/>
              <a:t>19</a:t>
            </a:fld>
            <a:endParaRPr lang="en-GB"/>
          </a:p>
        </p:txBody>
      </p:sp>
      <p:sp>
        <p:nvSpPr>
          <p:cNvPr id="8" name="TextBox 7">
            <a:extLst>
              <a:ext uri="{FF2B5EF4-FFF2-40B4-BE49-F238E27FC236}">
                <a16:creationId xmlns:a16="http://schemas.microsoft.com/office/drawing/2014/main" id="{24F33722-53DF-606D-416A-0220143CE7F5}"/>
              </a:ext>
            </a:extLst>
          </p:cNvPr>
          <p:cNvSpPr txBox="1"/>
          <p:nvPr/>
        </p:nvSpPr>
        <p:spPr>
          <a:xfrm>
            <a:off x="639412" y="1583444"/>
            <a:ext cx="10904435" cy="400110"/>
          </a:xfrm>
          <a:prstGeom prst="rect">
            <a:avLst/>
          </a:prstGeom>
          <a:noFill/>
        </p:spPr>
        <p:txBody>
          <a:bodyPr wrap="square">
            <a:spAutoFit/>
          </a:bodyPr>
          <a:lstStyle/>
          <a:p>
            <a:r>
              <a:rPr lang="en-GB" sz="2000" dirty="0">
                <a:solidFill>
                  <a:srgbClr val="000F23"/>
                </a:solidFill>
                <a:latin typeface="Calibri" panose="020F0502020204030204" pitchFamily="34" charset="0"/>
                <a:ea typeface="Calibri" panose="020F0502020204030204" pitchFamily="34" charset="0"/>
                <a:cs typeface="Calibri" panose="020F0502020204030204" pitchFamily="34" charset="0"/>
              </a:rPr>
              <a:t>E</a:t>
            </a:r>
            <a:r>
              <a:rPr lang="en-GB" sz="2000" b="0" i="0" dirty="0">
                <a:solidFill>
                  <a:srgbClr val="000F23"/>
                </a:solidFill>
                <a:effectLst/>
                <a:latin typeface="Calibri" panose="020F0502020204030204" pitchFamily="34" charset="0"/>
                <a:ea typeface="Calibri" panose="020F0502020204030204" pitchFamily="34" charset="0"/>
                <a:cs typeface="Calibri" panose="020F0502020204030204" pitchFamily="34" charset="0"/>
              </a:rPr>
              <a:t>valuates how efficiently a company manages its assets and liabilities to generate revenue </a:t>
            </a:r>
            <a:r>
              <a:rPr lang="en-GB" sz="1600" b="0" i="0" dirty="0">
                <a:solidFill>
                  <a:srgbClr val="000F23"/>
                </a:solidFill>
                <a:effectLst/>
                <a:latin typeface="Calibri" panose="020F0502020204030204" pitchFamily="34" charset="0"/>
                <a:ea typeface="Calibri" panose="020F0502020204030204" pitchFamily="34" charset="0"/>
                <a:cs typeface="Calibri" panose="020F0502020204030204" pitchFamily="34" charset="0"/>
              </a:rPr>
              <a:t>(</a:t>
            </a:r>
            <a:r>
              <a:rPr lang="en-GB" sz="1600" b="0" i="0" dirty="0" err="1">
                <a:solidFill>
                  <a:srgbClr val="10141C"/>
                </a:solidFill>
                <a:effectLst/>
                <a:latin typeface="Calibri" panose="020F0502020204030204" pitchFamily="34" charset="0"/>
                <a:ea typeface="Calibri" panose="020F0502020204030204" pitchFamily="34" charset="0"/>
                <a:cs typeface="Calibri" panose="020F0502020204030204" pitchFamily="34" charset="0"/>
              </a:rPr>
              <a:t>Baltova</a:t>
            </a:r>
            <a:r>
              <a:rPr lang="en-GB" sz="1600" b="0" i="0" dirty="0">
                <a:solidFill>
                  <a:srgbClr val="10141C"/>
                </a:solidFill>
                <a:effectLst/>
                <a:latin typeface="Calibri" panose="020F0502020204030204" pitchFamily="34" charset="0"/>
                <a:ea typeface="Calibri" panose="020F0502020204030204" pitchFamily="34" charset="0"/>
                <a:cs typeface="Calibri" panose="020F0502020204030204" pitchFamily="34" charset="0"/>
              </a:rPr>
              <a:t>, 2024)</a:t>
            </a:r>
            <a:endParaRPr lang="en-GB" sz="2000" dirty="0">
              <a:latin typeface="Calibri" panose="020F0502020204030204" pitchFamily="34" charset="0"/>
              <a:ea typeface="Calibri" panose="020F0502020204030204" pitchFamily="34" charset="0"/>
              <a:cs typeface="Calibri" panose="020F0502020204030204" pitchFamily="34" charset="0"/>
            </a:endParaRPr>
          </a:p>
        </p:txBody>
      </p:sp>
      <p:graphicFrame>
        <p:nvGraphicFramePr>
          <p:cNvPr id="10" name="Table 9">
            <a:extLst>
              <a:ext uri="{FF2B5EF4-FFF2-40B4-BE49-F238E27FC236}">
                <a16:creationId xmlns:a16="http://schemas.microsoft.com/office/drawing/2014/main" id="{AC658A5A-8CDF-72FE-60F3-8506D2456BA9}"/>
              </a:ext>
            </a:extLst>
          </p:cNvPr>
          <p:cNvGraphicFramePr>
            <a:graphicFrameLocks noGrp="1"/>
          </p:cNvGraphicFramePr>
          <p:nvPr>
            <p:extLst>
              <p:ext uri="{D42A27DB-BD31-4B8C-83A1-F6EECF244321}">
                <p14:modId xmlns:p14="http://schemas.microsoft.com/office/powerpoint/2010/main" val="1847216038"/>
              </p:ext>
            </p:extLst>
          </p:nvPr>
        </p:nvGraphicFramePr>
        <p:xfrm>
          <a:off x="734992" y="2206596"/>
          <a:ext cx="10713273" cy="2703812"/>
        </p:xfrm>
        <a:graphic>
          <a:graphicData uri="http://schemas.openxmlformats.org/drawingml/2006/table">
            <a:tbl>
              <a:tblPr firstRow="1" bandRow="1">
                <a:tableStyleId>{7DF18680-E054-41AD-8BC1-D1AEF772440D}</a:tableStyleId>
              </a:tblPr>
              <a:tblGrid>
                <a:gridCol w="2514284">
                  <a:extLst>
                    <a:ext uri="{9D8B030D-6E8A-4147-A177-3AD203B41FA5}">
                      <a16:colId xmlns:a16="http://schemas.microsoft.com/office/drawing/2014/main" val="3762568182"/>
                    </a:ext>
                  </a:extLst>
                </a:gridCol>
                <a:gridCol w="2112834">
                  <a:extLst>
                    <a:ext uri="{9D8B030D-6E8A-4147-A177-3AD203B41FA5}">
                      <a16:colId xmlns:a16="http://schemas.microsoft.com/office/drawing/2014/main" val="1711130935"/>
                    </a:ext>
                  </a:extLst>
                </a:gridCol>
                <a:gridCol w="2149488">
                  <a:extLst>
                    <a:ext uri="{9D8B030D-6E8A-4147-A177-3AD203B41FA5}">
                      <a16:colId xmlns:a16="http://schemas.microsoft.com/office/drawing/2014/main" val="2342348848"/>
                    </a:ext>
                  </a:extLst>
                </a:gridCol>
                <a:gridCol w="1935735">
                  <a:extLst>
                    <a:ext uri="{9D8B030D-6E8A-4147-A177-3AD203B41FA5}">
                      <a16:colId xmlns:a16="http://schemas.microsoft.com/office/drawing/2014/main" val="4050930878"/>
                    </a:ext>
                  </a:extLst>
                </a:gridCol>
                <a:gridCol w="2000932">
                  <a:extLst>
                    <a:ext uri="{9D8B030D-6E8A-4147-A177-3AD203B41FA5}">
                      <a16:colId xmlns:a16="http://schemas.microsoft.com/office/drawing/2014/main" val="698706114"/>
                    </a:ext>
                  </a:extLst>
                </a:gridCol>
              </a:tblGrid>
              <a:tr h="378773">
                <a:tc>
                  <a:txBody>
                    <a:bodyPr/>
                    <a:lstStyle/>
                    <a:p>
                      <a:r>
                        <a:rPr lang="en-GB" sz="1800" dirty="0">
                          <a:latin typeface="Calibri" panose="020F0502020204030204" pitchFamily="34" charset="0"/>
                          <a:cs typeface="Calibri" panose="020F0502020204030204" pitchFamily="34" charset="0"/>
                        </a:rPr>
                        <a:t>Financial Calculations</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31/03/2024</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31/03/2023</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31/03/2022</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31/03/2021</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1934254028"/>
                  </a:ext>
                </a:extLst>
              </a:tr>
              <a:tr h="378773">
                <a:tc>
                  <a:txBody>
                    <a:bodyPr/>
                    <a:lstStyle/>
                    <a:p>
                      <a:r>
                        <a:rPr lang="en-GB" sz="1800" b="0" dirty="0">
                          <a:latin typeface="Calibri" panose="020F0502020204030204" pitchFamily="34" charset="0"/>
                          <a:cs typeface="Calibri" panose="020F0502020204030204" pitchFamily="34" charset="0"/>
                        </a:rPr>
                        <a:t>Stock Turnover Ratio</a:t>
                      </a:r>
                      <a:endParaRPr lang="en-GB" sz="1800" b="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Every 38 Days</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Every 35 Days</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Every 28 Days</a:t>
                      </a:r>
                      <a:endPar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Every 30 Days</a:t>
                      </a:r>
                      <a:endPar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1756860917"/>
                  </a:ext>
                </a:extLst>
              </a:tr>
              <a:tr h="378773">
                <a:tc>
                  <a:txBody>
                    <a:bodyPr/>
                    <a:lstStyle/>
                    <a:p>
                      <a:r>
                        <a:rPr lang="en-GB" sz="1800" b="0">
                          <a:latin typeface="Calibri" panose="020F0502020204030204" pitchFamily="34" charset="0"/>
                          <a:cs typeface="Calibri" panose="020F0502020204030204" pitchFamily="34" charset="0"/>
                        </a:rPr>
                        <a:t>Debtors Turnover Ratio</a:t>
                      </a:r>
                      <a:endParaRPr lang="en-GB" sz="1800" b="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362 Days</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a:latin typeface="Calibri" panose="020F0502020204030204" pitchFamily="34" charset="0"/>
                          <a:cs typeface="Calibri" panose="020F0502020204030204" pitchFamily="34" charset="0"/>
                        </a:rPr>
                        <a:t>348 Days</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383 Days</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368 Days</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806901943"/>
                  </a:ext>
                </a:extLst>
              </a:tr>
              <a:tr h="378773">
                <a:tc>
                  <a:txBody>
                    <a:bodyPr/>
                    <a:lstStyle/>
                    <a:p>
                      <a:r>
                        <a:rPr lang="en-GB" sz="1800" b="1" dirty="0">
                          <a:latin typeface="Calibri" panose="020F0502020204030204" pitchFamily="34" charset="0"/>
                          <a:cs typeface="Calibri" panose="020F0502020204030204" pitchFamily="34" charset="0"/>
                        </a:rPr>
                        <a:t>Creditors Turnover Ratio</a:t>
                      </a:r>
                      <a:endParaRPr lang="en-GB" sz="18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1" dirty="0">
                          <a:latin typeface="Calibri" panose="020F0502020204030204" pitchFamily="34" charset="0"/>
                          <a:cs typeface="Calibri" panose="020F0502020204030204" pitchFamily="34" charset="0"/>
                        </a:rPr>
                        <a:t>162 Days</a:t>
                      </a:r>
                      <a:endParaRPr lang="en-GB" sz="18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1" dirty="0">
                          <a:latin typeface="Calibri" panose="020F0502020204030204" pitchFamily="34" charset="0"/>
                          <a:cs typeface="Calibri" panose="020F0502020204030204" pitchFamily="34" charset="0"/>
                        </a:rPr>
                        <a:t>201 Days</a:t>
                      </a:r>
                      <a:endParaRPr lang="en-GB" sz="18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1" dirty="0">
                          <a:latin typeface="Calibri" panose="020F0502020204030204" pitchFamily="34" charset="0"/>
                          <a:cs typeface="Calibri" panose="020F0502020204030204" pitchFamily="34" charset="0"/>
                        </a:rPr>
                        <a:t>169 Days</a:t>
                      </a:r>
                      <a:endParaRPr lang="en-GB" sz="18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1" dirty="0">
                          <a:latin typeface="Calibri" panose="020F0502020204030204" pitchFamily="34" charset="0"/>
                          <a:cs typeface="Calibri" panose="020F0502020204030204" pitchFamily="34" charset="0"/>
                        </a:rPr>
                        <a:t>168 Days</a:t>
                      </a:r>
                      <a:endParaRPr lang="en-GB" sz="1800" b="1"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4190509035"/>
                  </a:ext>
                </a:extLst>
              </a:tr>
              <a:tr h="929715">
                <a:tc>
                  <a:txBody>
                    <a:bodyPr/>
                    <a:lstStyle/>
                    <a:p>
                      <a:r>
                        <a:rPr lang="en-GB" sz="1800" b="0" dirty="0">
                          <a:latin typeface="Calibri" panose="020F0502020204030204" pitchFamily="34" charset="0"/>
                          <a:cs typeface="Calibri" panose="020F0502020204030204" pitchFamily="34" charset="0"/>
                        </a:rPr>
                        <a:t>Working Capital Turnover Ratio</a:t>
                      </a:r>
                      <a:endParaRPr lang="en-GB" sz="1800" b="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Every Euro of working capital produces </a:t>
                      </a:r>
                      <a:r>
                        <a:rPr lang="en-GB" sz="1800" b="0" kern="1200" dirty="0">
                          <a:solidFill>
                            <a:schemeClr val="dk1"/>
                          </a:solidFill>
                          <a:effectLst/>
                          <a:latin typeface="Calibri" panose="020F0502020204030204" pitchFamily="34" charset="0"/>
                          <a:cs typeface="Calibri" panose="020F0502020204030204" pitchFamily="34" charset="0"/>
                        </a:rPr>
                        <a:t>€0.</a:t>
                      </a:r>
                      <a:r>
                        <a:rPr lang="en-GB" sz="1800" dirty="0">
                          <a:latin typeface="Calibri" panose="020F0502020204030204" pitchFamily="34" charset="0"/>
                          <a:cs typeface="Calibri" panose="020F0502020204030204" pitchFamily="34" charset="0"/>
                        </a:rPr>
                        <a:t>72 in revenue</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Calibri" panose="020F0502020204030204" pitchFamily="34" charset="0"/>
                          <a:cs typeface="Calibri" panose="020F0502020204030204" pitchFamily="34" charset="0"/>
                        </a:rPr>
                        <a:t>Every Euro of working capital produces </a:t>
                      </a:r>
                      <a:r>
                        <a:rPr lang="en-GB" sz="1800" b="0" kern="1200" dirty="0">
                          <a:solidFill>
                            <a:schemeClr val="dk1"/>
                          </a:solidFill>
                          <a:effectLst/>
                          <a:latin typeface="Calibri" panose="020F0502020204030204" pitchFamily="34" charset="0"/>
                          <a:cs typeface="Calibri" panose="020F0502020204030204" pitchFamily="34" charset="0"/>
                        </a:rPr>
                        <a:t>€0.</a:t>
                      </a:r>
                      <a:r>
                        <a:rPr lang="en-GB" sz="1800" dirty="0">
                          <a:latin typeface="Calibri" panose="020F0502020204030204" pitchFamily="34" charset="0"/>
                          <a:cs typeface="Calibri" panose="020F0502020204030204" pitchFamily="34" charset="0"/>
                        </a:rPr>
                        <a:t>77 in revenue</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Every Euro of working capital produces €0.74 in revenue</a:t>
                      </a:r>
                      <a:endPar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Every Euro of working capital produces €0.78 in revenue</a:t>
                      </a:r>
                      <a:endPar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094651786"/>
                  </a:ext>
                </a:extLst>
              </a:tr>
            </a:tbl>
          </a:graphicData>
        </a:graphic>
      </p:graphicFrame>
      <p:sp>
        <p:nvSpPr>
          <p:cNvPr id="7" name="TextBox 6">
            <a:extLst>
              <a:ext uri="{FF2B5EF4-FFF2-40B4-BE49-F238E27FC236}">
                <a16:creationId xmlns:a16="http://schemas.microsoft.com/office/drawing/2014/main" id="{ECA9302A-F3EE-FDD3-32C9-81C03E2B99AA}"/>
              </a:ext>
            </a:extLst>
          </p:cNvPr>
          <p:cNvSpPr txBox="1"/>
          <p:nvPr/>
        </p:nvSpPr>
        <p:spPr>
          <a:xfrm>
            <a:off x="734992" y="5061436"/>
            <a:ext cx="10520968" cy="954107"/>
          </a:xfrm>
          <a:prstGeom prst="rect">
            <a:avLst/>
          </a:prstGeom>
          <a:noFill/>
        </p:spPr>
        <p:txBody>
          <a:bodyPr wrap="square">
            <a:spAutoFit/>
          </a:bodyPr>
          <a:lstStyle/>
          <a:p>
            <a:pPr marL="342900" indent="-342900">
              <a:buFont typeface="Wingdings" panose="05000000000000000000" pitchFamily="2" charset="2"/>
              <a:buChar char="Ø"/>
            </a:pPr>
            <a:r>
              <a:rPr lang="en-GB" sz="2000" b="0" i="0" dirty="0">
                <a:solidFill>
                  <a:srgbClr val="111111"/>
                </a:solidFill>
                <a:effectLst/>
                <a:latin typeface="Calibri" panose="020F0502020204030204" pitchFamily="34" charset="0"/>
                <a:ea typeface="Calibri" panose="020F0502020204030204" pitchFamily="34" charset="0"/>
                <a:cs typeface="Calibri" panose="020F0502020204030204" pitchFamily="34" charset="0"/>
              </a:rPr>
              <a:t>Measures the number of times a company pays its creditors in an accounting cycle </a:t>
            </a:r>
            <a:r>
              <a:rPr lang="en-GB" sz="1600" b="0" i="0" dirty="0">
                <a:solidFill>
                  <a:srgbClr val="111111"/>
                </a:solidFill>
                <a:effectLst/>
                <a:latin typeface="Calibri" panose="020F0502020204030204" pitchFamily="34" charset="0"/>
                <a:ea typeface="Calibri" panose="020F0502020204030204" pitchFamily="34" charset="0"/>
                <a:cs typeface="Calibri" panose="020F0502020204030204" pitchFamily="34" charset="0"/>
              </a:rPr>
              <a:t>(</a:t>
            </a:r>
            <a:r>
              <a:rPr lang="en-GB" sz="1600" dirty="0">
                <a:effectLst/>
                <a:latin typeface="Calibri" panose="020F0502020204030204" pitchFamily="34" charset="0"/>
                <a:ea typeface="Calibri" panose="020F0502020204030204" pitchFamily="34" charset="0"/>
                <a:cs typeface="Calibri" panose="020F0502020204030204" pitchFamily="34" charset="0"/>
              </a:rPr>
              <a:t>Javed, 2023)</a:t>
            </a:r>
            <a:endParaRPr lang="en-GB" sz="1600" dirty="0">
              <a:solidFill>
                <a:srgbClr val="111111"/>
              </a:solidFill>
              <a:latin typeface="Calibri" panose="020F0502020204030204" pitchFamily="34" charset="0"/>
              <a:ea typeface="Calibri" panose="020F0502020204030204" pitchFamily="34" charset="0"/>
              <a:cs typeface="Calibri" panose="020F0502020204030204" pitchFamily="34" charset="0"/>
            </a:endParaRPr>
          </a:p>
          <a:p>
            <a:endParaRPr lang="en-GB" sz="1600" dirty="0">
              <a:solidFill>
                <a:srgbClr val="111111"/>
              </a:solidFill>
              <a:latin typeface="Calibri" panose="020F0502020204030204" pitchFamily="34" charset="0"/>
              <a:ea typeface="Calibri" panose="020F0502020204030204" pitchFamily="34" charset="0"/>
              <a:cs typeface="Calibri" panose="020F0502020204030204" pitchFamily="34" charset="0"/>
            </a:endParaRPr>
          </a:p>
          <a:p>
            <a:pPr marL="342900" indent="-342900">
              <a:buFont typeface="Wingdings" panose="05000000000000000000" pitchFamily="2" charset="2"/>
              <a:buChar char="Ø"/>
            </a:pPr>
            <a:r>
              <a:rPr lang="en-GB" sz="2000" dirty="0">
                <a:solidFill>
                  <a:srgbClr val="111111"/>
                </a:solidFill>
                <a:latin typeface="Calibri" panose="020F0502020204030204" pitchFamily="34" charset="0"/>
                <a:ea typeface="Calibri" panose="020F0502020204030204" pitchFamily="34" charset="0"/>
                <a:cs typeface="Calibri" panose="020F0502020204030204" pitchFamily="34" charset="0"/>
              </a:rPr>
              <a:t>Takes around 160-170 days to pay any creditors </a:t>
            </a:r>
          </a:p>
        </p:txBody>
      </p:sp>
    </p:spTree>
    <p:extLst>
      <p:ext uri="{BB962C8B-B14F-4D97-AF65-F5344CB8AC3E}">
        <p14:creationId xmlns:p14="http://schemas.microsoft.com/office/powerpoint/2010/main" val="1982671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xEl>
                                              <p:pRg st="2" end="2"/>
                                            </p:txEl>
                                          </p:spTgt>
                                        </p:tgtEl>
                                        <p:attrNameLst>
                                          <p:attrName>style.visibility</p:attrName>
                                        </p:attrNameLst>
                                      </p:cBhvr>
                                      <p:to>
                                        <p:strVal val="visible"/>
                                      </p:to>
                                    </p:set>
                                    <p:animEffect transition="in" filter="fade">
                                      <p:cBhvr>
                                        <p:cTn id="12" dur="500"/>
                                        <p:tgtEl>
                                          <p:spTgt spid="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B05FB9-BB5F-DC1B-4074-DADBCDDC60FF}"/>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55A84EAF-3398-FDDA-BEA9-725C70D1B854}"/>
              </a:ext>
            </a:extLst>
          </p:cNvPr>
          <p:cNvSpPr>
            <a:spLocks noGrp="1"/>
          </p:cNvSpPr>
          <p:nvPr>
            <p:ph type="title"/>
          </p:nvPr>
        </p:nvSpPr>
        <p:spPr>
          <a:xfrm>
            <a:off x="639413" y="476086"/>
            <a:ext cx="10904435" cy="689608"/>
          </a:xfrm>
        </p:spPr>
        <p:txBody>
          <a:bodyPr rtlCol="0">
            <a:normAutofit/>
          </a:bodyPr>
          <a:lstStyle/>
          <a:p>
            <a:pPr rtl="0"/>
            <a:r>
              <a:rPr lang="en-GB" sz="3200" dirty="0">
                <a:latin typeface="Calibri" panose="020F0502020204030204" pitchFamily="34" charset="0"/>
                <a:ea typeface="Calibri" panose="020F0502020204030204" pitchFamily="34" charset="0"/>
                <a:cs typeface="Calibri" panose="020F0502020204030204" pitchFamily="34" charset="0"/>
              </a:rPr>
              <a:t>SONY Europe Financial Activity Ratio Analysis</a:t>
            </a:r>
          </a:p>
        </p:txBody>
      </p:sp>
      <p:sp>
        <p:nvSpPr>
          <p:cNvPr id="3" name="Footer Placeholder 2">
            <a:extLst>
              <a:ext uri="{FF2B5EF4-FFF2-40B4-BE49-F238E27FC236}">
                <a16:creationId xmlns:a16="http://schemas.microsoft.com/office/drawing/2014/main" id="{D5F587C9-8717-504C-D727-2FBD182F3993}"/>
              </a:ext>
            </a:extLst>
          </p:cNvPr>
          <p:cNvSpPr>
            <a:spLocks noGrp="1"/>
          </p:cNvSpPr>
          <p:nvPr>
            <p:ph type="ftr" sz="quarter" idx="11"/>
          </p:nvPr>
        </p:nvSpPr>
        <p:spPr>
          <a:xfrm>
            <a:off x="639413" y="6356350"/>
            <a:ext cx="6291108" cy="365125"/>
          </a:xfrm>
        </p:spPr>
        <p:txBody>
          <a:bodyPr rtlCol="0"/>
          <a:lstStyle/>
          <a:p>
            <a:pPr rtl="0">
              <a:spcAft>
                <a:spcPts val="600"/>
              </a:spcAft>
            </a:pPr>
            <a:r>
              <a:rPr lang="en-GB" noProof="0" dirty="0"/>
              <a:t>Finance Management</a:t>
            </a:r>
          </a:p>
        </p:txBody>
      </p:sp>
      <p:sp>
        <p:nvSpPr>
          <p:cNvPr id="4" name="Date Placeholder 3">
            <a:extLst>
              <a:ext uri="{FF2B5EF4-FFF2-40B4-BE49-F238E27FC236}">
                <a16:creationId xmlns:a16="http://schemas.microsoft.com/office/drawing/2014/main" id="{17784A87-DBB6-7B72-E95C-6B073467137A}"/>
              </a:ext>
            </a:extLst>
          </p:cNvPr>
          <p:cNvSpPr>
            <a:spLocks noGrp="1"/>
          </p:cNvSpPr>
          <p:nvPr>
            <p:ph type="dt" sz="half" idx="10"/>
          </p:nvPr>
        </p:nvSpPr>
        <p:spPr>
          <a:xfrm>
            <a:off x="7295738" y="6356350"/>
            <a:ext cx="3033829" cy="365125"/>
          </a:xfrm>
        </p:spPr>
        <p:txBody>
          <a:bodyPr rtlCol="0"/>
          <a:lstStyle/>
          <a:p>
            <a:pPr lvl="0" rtl="0"/>
            <a:r>
              <a:rPr lang="en-GB" dirty="0"/>
              <a:t>2025</a:t>
            </a:r>
          </a:p>
        </p:txBody>
      </p:sp>
      <p:sp>
        <p:nvSpPr>
          <p:cNvPr id="5" name="Slide Number Placeholder 4">
            <a:extLst>
              <a:ext uri="{FF2B5EF4-FFF2-40B4-BE49-F238E27FC236}">
                <a16:creationId xmlns:a16="http://schemas.microsoft.com/office/drawing/2014/main" id="{BBD133D8-6537-3259-F52A-20FB767B7B2C}"/>
              </a:ext>
            </a:extLst>
          </p:cNvPr>
          <p:cNvSpPr>
            <a:spLocks noGrp="1"/>
          </p:cNvSpPr>
          <p:nvPr>
            <p:ph type="sldNum" sz="quarter" idx="12"/>
          </p:nvPr>
        </p:nvSpPr>
        <p:spPr>
          <a:xfrm>
            <a:off x="10707939" y="6356350"/>
            <a:ext cx="844649" cy="365125"/>
          </a:xfrm>
        </p:spPr>
        <p:txBody>
          <a:bodyPr rtlCol="0"/>
          <a:lstStyle/>
          <a:p>
            <a:pPr lvl="0" rtl="0"/>
            <a:fld id="{E20EFF4B-E35B-4DE6-97A9-05E54E649A15}" type="slidenum">
              <a:rPr lang="en-GB" smtClean="0"/>
              <a:pPr lvl="0" rtl="0"/>
              <a:t>20</a:t>
            </a:fld>
            <a:endParaRPr lang="en-GB"/>
          </a:p>
        </p:txBody>
      </p:sp>
      <p:sp>
        <p:nvSpPr>
          <p:cNvPr id="8" name="TextBox 7">
            <a:extLst>
              <a:ext uri="{FF2B5EF4-FFF2-40B4-BE49-F238E27FC236}">
                <a16:creationId xmlns:a16="http://schemas.microsoft.com/office/drawing/2014/main" id="{45F015C0-4D6A-2229-1122-77B0EF8D8922}"/>
              </a:ext>
            </a:extLst>
          </p:cNvPr>
          <p:cNvSpPr txBox="1"/>
          <p:nvPr/>
        </p:nvSpPr>
        <p:spPr>
          <a:xfrm>
            <a:off x="639412" y="1583444"/>
            <a:ext cx="10904435" cy="400110"/>
          </a:xfrm>
          <a:prstGeom prst="rect">
            <a:avLst/>
          </a:prstGeom>
          <a:noFill/>
        </p:spPr>
        <p:txBody>
          <a:bodyPr wrap="square">
            <a:spAutoFit/>
          </a:bodyPr>
          <a:lstStyle/>
          <a:p>
            <a:r>
              <a:rPr lang="en-GB" sz="2000" dirty="0">
                <a:solidFill>
                  <a:srgbClr val="000F23"/>
                </a:solidFill>
                <a:latin typeface="Calibri" panose="020F0502020204030204" pitchFamily="34" charset="0"/>
                <a:ea typeface="Calibri" panose="020F0502020204030204" pitchFamily="34" charset="0"/>
                <a:cs typeface="Calibri" panose="020F0502020204030204" pitchFamily="34" charset="0"/>
              </a:rPr>
              <a:t>E</a:t>
            </a:r>
            <a:r>
              <a:rPr lang="en-GB" sz="2000" b="0" i="0" dirty="0">
                <a:solidFill>
                  <a:srgbClr val="000F23"/>
                </a:solidFill>
                <a:effectLst/>
                <a:latin typeface="Calibri" panose="020F0502020204030204" pitchFamily="34" charset="0"/>
                <a:ea typeface="Calibri" panose="020F0502020204030204" pitchFamily="34" charset="0"/>
                <a:cs typeface="Calibri" panose="020F0502020204030204" pitchFamily="34" charset="0"/>
              </a:rPr>
              <a:t>valuates how efficiently a company manages its assets and liabilities to generate revenue </a:t>
            </a:r>
            <a:r>
              <a:rPr lang="en-GB" sz="1600" b="0" i="0" dirty="0">
                <a:solidFill>
                  <a:srgbClr val="000F23"/>
                </a:solidFill>
                <a:effectLst/>
                <a:latin typeface="Calibri" panose="020F0502020204030204" pitchFamily="34" charset="0"/>
                <a:ea typeface="Calibri" panose="020F0502020204030204" pitchFamily="34" charset="0"/>
                <a:cs typeface="Calibri" panose="020F0502020204030204" pitchFamily="34" charset="0"/>
              </a:rPr>
              <a:t>(</a:t>
            </a:r>
            <a:r>
              <a:rPr lang="en-GB" sz="1600" b="0" i="0" dirty="0" err="1">
                <a:solidFill>
                  <a:srgbClr val="10141C"/>
                </a:solidFill>
                <a:effectLst/>
                <a:latin typeface="Calibri" panose="020F0502020204030204" pitchFamily="34" charset="0"/>
                <a:ea typeface="Calibri" panose="020F0502020204030204" pitchFamily="34" charset="0"/>
                <a:cs typeface="Calibri" panose="020F0502020204030204" pitchFamily="34" charset="0"/>
              </a:rPr>
              <a:t>Baltova</a:t>
            </a:r>
            <a:r>
              <a:rPr lang="en-GB" sz="1600" b="0" i="0" dirty="0">
                <a:solidFill>
                  <a:srgbClr val="10141C"/>
                </a:solidFill>
                <a:effectLst/>
                <a:latin typeface="Calibri" panose="020F0502020204030204" pitchFamily="34" charset="0"/>
                <a:ea typeface="Calibri" panose="020F0502020204030204" pitchFamily="34" charset="0"/>
                <a:cs typeface="Calibri" panose="020F0502020204030204" pitchFamily="34" charset="0"/>
              </a:rPr>
              <a:t>, 2024)</a:t>
            </a:r>
            <a:endParaRPr lang="en-GB" sz="2000" dirty="0">
              <a:latin typeface="Calibri" panose="020F0502020204030204" pitchFamily="34" charset="0"/>
              <a:ea typeface="Calibri" panose="020F0502020204030204" pitchFamily="34" charset="0"/>
              <a:cs typeface="Calibri" panose="020F0502020204030204" pitchFamily="34" charset="0"/>
            </a:endParaRPr>
          </a:p>
        </p:txBody>
      </p:sp>
      <p:graphicFrame>
        <p:nvGraphicFramePr>
          <p:cNvPr id="10" name="Table 9">
            <a:extLst>
              <a:ext uri="{FF2B5EF4-FFF2-40B4-BE49-F238E27FC236}">
                <a16:creationId xmlns:a16="http://schemas.microsoft.com/office/drawing/2014/main" id="{AB8AD2CB-4351-08F8-16C5-BE462EF61AF4}"/>
              </a:ext>
            </a:extLst>
          </p:cNvPr>
          <p:cNvGraphicFramePr>
            <a:graphicFrameLocks noGrp="1"/>
          </p:cNvGraphicFramePr>
          <p:nvPr>
            <p:extLst>
              <p:ext uri="{D42A27DB-BD31-4B8C-83A1-F6EECF244321}">
                <p14:modId xmlns:p14="http://schemas.microsoft.com/office/powerpoint/2010/main" val="3607344492"/>
              </p:ext>
            </p:extLst>
          </p:nvPr>
        </p:nvGraphicFramePr>
        <p:xfrm>
          <a:off x="734992" y="2206596"/>
          <a:ext cx="10713273" cy="2703812"/>
        </p:xfrm>
        <a:graphic>
          <a:graphicData uri="http://schemas.openxmlformats.org/drawingml/2006/table">
            <a:tbl>
              <a:tblPr firstRow="1" bandRow="1">
                <a:tableStyleId>{7DF18680-E054-41AD-8BC1-D1AEF772440D}</a:tableStyleId>
              </a:tblPr>
              <a:tblGrid>
                <a:gridCol w="2514284">
                  <a:extLst>
                    <a:ext uri="{9D8B030D-6E8A-4147-A177-3AD203B41FA5}">
                      <a16:colId xmlns:a16="http://schemas.microsoft.com/office/drawing/2014/main" val="3762568182"/>
                    </a:ext>
                  </a:extLst>
                </a:gridCol>
                <a:gridCol w="2112834">
                  <a:extLst>
                    <a:ext uri="{9D8B030D-6E8A-4147-A177-3AD203B41FA5}">
                      <a16:colId xmlns:a16="http://schemas.microsoft.com/office/drawing/2014/main" val="1711130935"/>
                    </a:ext>
                  </a:extLst>
                </a:gridCol>
                <a:gridCol w="2149488">
                  <a:extLst>
                    <a:ext uri="{9D8B030D-6E8A-4147-A177-3AD203B41FA5}">
                      <a16:colId xmlns:a16="http://schemas.microsoft.com/office/drawing/2014/main" val="2342348848"/>
                    </a:ext>
                  </a:extLst>
                </a:gridCol>
                <a:gridCol w="1935735">
                  <a:extLst>
                    <a:ext uri="{9D8B030D-6E8A-4147-A177-3AD203B41FA5}">
                      <a16:colId xmlns:a16="http://schemas.microsoft.com/office/drawing/2014/main" val="4050930878"/>
                    </a:ext>
                  </a:extLst>
                </a:gridCol>
                <a:gridCol w="2000932">
                  <a:extLst>
                    <a:ext uri="{9D8B030D-6E8A-4147-A177-3AD203B41FA5}">
                      <a16:colId xmlns:a16="http://schemas.microsoft.com/office/drawing/2014/main" val="698706114"/>
                    </a:ext>
                  </a:extLst>
                </a:gridCol>
              </a:tblGrid>
              <a:tr h="378773">
                <a:tc>
                  <a:txBody>
                    <a:bodyPr/>
                    <a:lstStyle/>
                    <a:p>
                      <a:r>
                        <a:rPr lang="en-GB" sz="1800" dirty="0">
                          <a:latin typeface="Calibri" panose="020F0502020204030204" pitchFamily="34" charset="0"/>
                          <a:cs typeface="Calibri" panose="020F0502020204030204" pitchFamily="34" charset="0"/>
                        </a:rPr>
                        <a:t>Financial Calculations</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31/03/2024</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31/03/2023</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31/03/2022</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31/03/2021</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1934254028"/>
                  </a:ext>
                </a:extLst>
              </a:tr>
              <a:tr h="378773">
                <a:tc>
                  <a:txBody>
                    <a:bodyPr/>
                    <a:lstStyle/>
                    <a:p>
                      <a:r>
                        <a:rPr lang="en-GB" sz="1800" b="0" dirty="0">
                          <a:latin typeface="Calibri" panose="020F0502020204030204" pitchFamily="34" charset="0"/>
                          <a:cs typeface="Calibri" panose="020F0502020204030204" pitchFamily="34" charset="0"/>
                        </a:rPr>
                        <a:t>Stock Turnover Ratio</a:t>
                      </a:r>
                      <a:endParaRPr lang="en-GB" sz="1800" b="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Every 38 Days</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Every 35 Days</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Every 28 Days</a:t>
                      </a:r>
                      <a:endPar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Every 30 Days</a:t>
                      </a:r>
                      <a:endPar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1756860917"/>
                  </a:ext>
                </a:extLst>
              </a:tr>
              <a:tr h="378773">
                <a:tc>
                  <a:txBody>
                    <a:bodyPr/>
                    <a:lstStyle/>
                    <a:p>
                      <a:r>
                        <a:rPr lang="en-GB" sz="1800" b="0" dirty="0">
                          <a:latin typeface="Calibri" panose="020F0502020204030204" pitchFamily="34" charset="0"/>
                          <a:cs typeface="Calibri" panose="020F0502020204030204" pitchFamily="34" charset="0"/>
                        </a:rPr>
                        <a:t>Debtors Turnover Ratio</a:t>
                      </a:r>
                      <a:endParaRPr lang="en-GB" sz="1800" b="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0" dirty="0">
                          <a:latin typeface="Calibri" panose="020F0502020204030204" pitchFamily="34" charset="0"/>
                          <a:cs typeface="Calibri" panose="020F0502020204030204" pitchFamily="34" charset="0"/>
                        </a:rPr>
                        <a:t>362 Days</a:t>
                      </a:r>
                      <a:endParaRPr lang="en-GB" sz="1800" b="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0" dirty="0">
                          <a:latin typeface="Calibri" panose="020F0502020204030204" pitchFamily="34" charset="0"/>
                          <a:cs typeface="Calibri" panose="020F0502020204030204" pitchFamily="34" charset="0"/>
                        </a:rPr>
                        <a:t>348 Days</a:t>
                      </a:r>
                      <a:endParaRPr lang="en-GB" sz="1800" b="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0" dirty="0">
                          <a:latin typeface="Calibri" panose="020F0502020204030204" pitchFamily="34" charset="0"/>
                          <a:cs typeface="Calibri" panose="020F0502020204030204" pitchFamily="34" charset="0"/>
                        </a:rPr>
                        <a:t>383 Days</a:t>
                      </a:r>
                      <a:endParaRPr lang="en-GB" sz="1800" b="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0" dirty="0">
                          <a:latin typeface="Calibri" panose="020F0502020204030204" pitchFamily="34" charset="0"/>
                          <a:cs typeface="Calibri" panose="020F0502020204030204" pitchFamily="34" charset="0"/>
                        </a:rPr>
                        <a:t>368 Days</a:t>
                      </a:r>
                      <a:endParaRPr lang="en-GB" sz="1800" b="0"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806901943"/>
                  </a:ext>
                </a:extLst>
              </a:tr>
              <a:tr h="378773">
                <a:tc>
                  <a:txBody>
                    <a:bodyPr/>
                    <a:lstStyle/>
                    <a:p>
                      <a:r>
                        <a:rPr lang="en-GB" sz="1800" b="0">
                          <a:latin typeface="Calibri" panose="020F0502020204030204" pitchFamily="34" charset="0"/>
                          <a:cs typeface="Calibri" panose="020F0502020204030204" pitchFamily="34" charset="0"/>
                        </a:rPr>
                        <a:t>Creditors Turnover Ratio</a:t>
                      </a:r>
                      <a:endParaRPr lang="en-GB" sz="1800" b="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a:latin typeface="Calibri" panose="020F0502020204030204" pitchFamily="34" charset="0"/>
                          <a:cs typeface="Calibri" panose="020F0502020204030204" pitchFamily="34" charset="0"/>
                        </a:rPr>
                        <a:t>162 Days</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201 Days</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a:latin typeface="Calibri" panose="020F0502020204030204" pitchFamily="34" charset="0"/>
                          <a:cs typeface="Calibri" panose="020F0502020204030204" pitchFamily="34" charset="0"/>
                        </a:rPr>
                        <a:t>169 Days</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168 Days</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4190509035"/>
                  </a:ext>
                </a:extLst>
              </a:tr>
              <a:tr h="929715">
                <a:tc>
                  <a:txBody>
                    <a:bodyPr/>
                    <a:lstStyle/>
                    <a:p>
                      <a:r>
                        <a:rPr lang="en-GB" sz="1800" b="1" dirty="0">
                          <a:latin typeface="Calibri" panose="020F0502020204030204" pitchFamily="34" charset="0"/>
                          <a:cs typeface="Calibri" panose="020F0502020204030204" pitchFamily="34" charset="0"/>
                        </a:rPr>
                        <a:t>Working Capital Turnover Ratio</a:t>
                      </a:r>
                      <a:endParaRPr lang="en-GB" sz="18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1" dirty="0">
                          <a:latin typeface="Calibri" panose="020F0502020204030204" pitchFamily="34" charset="0"/>
                          <a:cs typeface="Calibri" panose="020F0502020204030204" pitchFamily="34" charset="0"/>
                        </a:rPr>
                        <a:t>Every Euro of working capital produces </a:t>
                      </a:r>
                      <a:r>
                        <a:rPr lang="en-GB" sz="1800" b="1" kern="1200" dirty="0">
                          <a:solidFill>
                            <a:schemeClr val="dk1"/>
                          </a:solidFill>
                          <a:effectLst/>
                          <a:latin typeface="Calibri" panose="020F0502020204030204" pitchFamily="34" charset="0"/>
                          <a:cs typeface="Calibri" panose="020F0502020204030204" pitchFamily="34" charset="0"/>
                        </a:rPr>
                        <a:t>€0.</a:t>
                      </a:r>
                      <a:r>
                        <a:rPr lang="en-GB" sz="1800" b="1" dirty="0">
                          <a:latin typeface="Calibri" panose="020F0502020204030204" pitchFamily="34" charset="0"/>
                          <a:cs typeface="Calibri" panose="020F0502020204030204" pitchFamily="34" charset="0"/>
                        </a:rPr>
                        <a:t>72 in revenue</a:t>
                      </a:r>
                      <a:endParaRPr lang="en-GB" sz="18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latin typeface="Calibri" panose="020F0502020204030204" pitchFamily="34" charset="0"/>
                          <a:cs typeface="Calibri" panose="020F0502020204030204" pitchFamily="34" charset="0"/>
                        </a:rPr>
                        <a:t>Every Euro of working capital produces </a:t>
                      </a:r>
                      <a:r>
                        <a:rPr lang="en-GB" sz="1800" b="1" kern="1200" dirty="0">
                          <a:solidFill>
                            <a:schemeClr val="dk1"/>
                          </a:solidFill>
                          <a:effectLst/>
                          <a:latin typeface="Calibri" panose="020F0502020204030204" pitchFamily="34" charset="0"/>
                          <a:cs typeface="Calibri" panose="020F0502020204030204" pitchFamily="34" charset="0"/>
                        </a:rPr>
                        <a:t>€0.</a:t>
                      </a:r>
                      <a:r>
                        <a:rPr lang="en-GB" sz="1800" b="1" dirty="0">
                          <a:latin typeface="Calibri" panose="020F0502020204030204" pitchFamily="34" charset="0"/>
                          <a:cs typeface="Calibri" panose="020F0502020204030204" pitchFamily="34" charset="0"/>
                        </a:rPr>
                        <a:t>77 in revenue</a:t>
                      </a:r>
                      <a:endParaRPr lang="en-GB" sz="18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Every Euro of working capital produces €0.74 in revenue</a:t>
                      </a:r>
                      <a:endParaRPr kumimoji="0" lang="en-GB" sz="1800" b="1"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Every Euro of working capital produces €0.78 in revenue</a:t>
                      </a:r>
                      <a:endParaRPr kumimoji="0" lang="en-GB" sz="1800" b="1"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094651786"/>
                  </a:ext>
                </a:extLst>
              </a:tr>
            </a:tbl>
          </a:graphicData>
        </a:graphic>
      </p:graphicFrame>
      <p:sp>
        <p:nvSpPr>
          <p:cNvPr id="7" name="TextBox 6">
            <a:extLst>
              <a:ext uri="{FF2B5EF4-FFF2-40B4-BE49-F238E27FC236}">
                <a16:creationId xmlns:a16="http://schemas.microsoft.com/office/drawing/2014/main" id="{3CF17F18-9AA9-4BF8-DA21-8A778740C085}"/>
              </a:ext>
            </a:extLst>
          </p:cNvPr>
          <p:cNvSpPr txBox="1"/>
          <p:nvPr/>
        </p:nvSpPr>
        <p:spPr>
          <a:xfrm>
            <a:off x="648153" y="5125547"/>
            <a:ext cx="10904435" cy="1015663"/>
          </a:xfrm>
          <a:prstGeom prst="rect">
            <a:avLst/>
          </a:prstGeom>
          <a:noFill/>
        </p:spPr>
        <p:txBody>
          <a:bodyPr wrap="square">
            <a:spAutoFit/>
          </a:bodyPr>
          <a:lstStyle/>
          <a:p>
            <a:pPr marL="342900" indent="-342900">
              <a:buFont typeface="Wingdings" panose="05000000000000000000" pitchFamily="2" charset="2"/>
              <a:buChar char="Ø"/>
            </a:pPr>
            <a:r>
              <a:rPr lang="en-GB" sz="2000" dirty="0">
                <a:latin typeface="Calibri" panose="020F0502020204030204" pitchFamily="34" charset="0"/>
                <a:ea typeface="Calibri" panose="020F0502020204030204" pitchFamily="34" charset="0"/>
                <a:cs typeface="Calibri" panose="020F0502020204030204" pitchFamily="34" charset="0"/>
              </a:rPr>
              <a:t>Links to negative working capital &amp; liquidity ratios calculated</a:t>
            </a:r>
          </a:p>
          <a:p>
            <a:pPr marL="342900" indent="-342900">
              <a:buFont typeface="Wingdings" panose="05000000000000000000" pitchFamily="2" charset="2"/>
              <a:buChar char="Ø"/>
            </a:pPr>
            <a:endParaRPr lang="en-GB" sz="2000" dirty="0">
              <a:latin typeface="Calibri" panose="020F0502020204030204" pitchFamily="34" charset="0"/>
              <a:ea typeface="Calibri" panose="020F0502020204030204" pitchFamily="34" charset="0"/>
              <a:cs typeface="Calibri" panose="020F0502020204030204" pitchFamily="34" charset="0"/>
            </a:endParaRPr>
          </a:p>
          <a:p>
            <a:pPr marL="342900" indent="-342900">
              <a:buFont typeface="Wingdings" panose="05000000000000000000" pitchFamily="2" charset="2"/>
              <a:buChar char="Ø"/>
            </a:pPr>
            <a:r>
              <a:rPr lang="en-GB" sz="20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Suggestion: Faster Collection Time</a:t>
            </a:r>
            <a:endParaRPr lang="en-GB" sz="20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820151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xEl>
                                              <p:pRg st="2" end="2"/>
                                            </p:txEl>
                                          </p:spTgt>
                                        </p:tgtEl>
                                        <p:attrNameLst>
                                          <p:attrName>style.visibility</p:attrName>
                                        </p:attrNameLst>
                                      </p:cBhvr>
                                      <p:to>
                                        <p:strVal val="visible"/>
                                      </p:to>
                                    </p:set>
                                    <p:animEffect transition="in" filter="fade">
                                      <p:cBhvr>
                                        <p:cTn id="12" dur="500"/>
                                        <p:tgtEl>
                                          <p:spTgt spid="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B3FDAF-27C7-6D10-0300-7E634742036B}"/>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83D6E9CB-9779-78A8-64E8-713B32D62BBC}"/>
              </a:ext>
            </a:extLst>
          </p:cNvPr>
          <p:cNvSpPr>
            <a:spLocks noGrp="1"/>
          </p:cNvSpPr>
          <p:nvPr>
            <p:ph type="title"/>
          </p:nvPr>
        </p:nvSpPr>
        <p:spPr>
          <a:xfrm>
            <a:off x="639413" y="476086"/>
            <a:ext cx="10904435" cy="689608"/>
          </a:xfrm>
        </p:spPr>
        <p:txBody>
          <a:bodyPr rtlCol="0">
            <a:normAutofit/>
          </a:bodyPr>
          <a:lstStyle/>
          <a:p>
            <a:pPr rtl="0"/>
            <a:r>
              <a:rPr lang="en-GB" sz="3200" dirty="0">
                <a:latin typeface="Calibri" panose="020F0502020204030204" pitchFamily="34" charset="0"/>
                <a:ea typeface="Calibri" panose="020F0502020204030204" pitchFamily="34" charset="0"/>
                <a:cs typeface="Calibri" panose="020F0502020204030204" pitchFamily="34" charset="0"/>
              </a:rPr>
              <a:t>SONY Europe Financial Solvency Ratio Analysis</a:t>
            </a:r>
          </a:p>
        </p:txBody>
      </p:sp>
      <p:sp>
        <p:nvSpPr>
          <p:cNvPr id="3" name="Footer Placeholder 2">
            <a:extLst>
              <a:ext uri="{FF2B5EF4-FFF2-40B4-BE49-F238E27FC236}">
                <a16:creationId xmlns:a16="http://schemas.microsoft.com/office/drawing/2014/main" id="{757DAF30-4A63-A878-7016-6226D30AAD11}"/>
              </a:ext>
            </a:extLst>
          </p:cNvPr>
          <p:cNvSpPr>
            <a:spLocks noGrp="1"/>
          </p:cNvSpPr>
          <p:nvPr>
            <p:ph type="ftr" sz="quarter" idx="11"/>
          </p:nvPr>
        </p:nvSpPr>
        <p:spPr>
          <a:xfrm>
            <a:off x="639413" y="6356350"/>
            <a:ext cx="6291108" cy="365125"/>
          </a:xfrm>
        </p:spPr>
        <p:txBody>
          <a:bodyPr rtlCol="0"/>
          <a:lstStyle/>
          <a:p>
            <a:pPr rtl="0">
              <a:spcAft>
                <a:spcPts val="600"/>
              </a:spcAft>
            </a:pPr>
            <a:r>
              <a:rPr lang="en-GB" noProof="0" dirty="0"/>
              <a:t>Finance Management</a:t>
            </a:r>
          </a:p>
        </p:txBody>
      </p:sp>
      <p:sp>
        <p:nvSpPr>
          <p:cNvPr id="4" name="Date Placeholder 3">
            <a:extLst>
              <a:ext uri="{FF2B5EF4-FFF2-40B4-BE49-F238E27FC236}">
                <a16:creationId xmlns:a16="http://schemas.microsoft.com/office/drawing/2014/main" id="{01DD504D-2921-0A3B-9B8C-B97502761400}"/>
              </a:ext>
            </a:extLst>
          </p:cNvPr>
          <p:cNvSpPr>
            <a:spLocks noGrp="1"/>
          </p:cNvSpPr>
          <p:nvPr>
            <p:ph type="dt" sz="half" idx="10"/>
          </p:nvPr>
        </p:nvSpPr>
        <p:spPr>
          <a:xfrm>
            <a:off x="7295738" y="6356350"/>
            <a:ext cx="3033829" cy="365125"/>
          </a:xfrm>
        </p:spPr>
        <p:txBody>
          <a:bodyPr rtlCol="0"/>
          <a:lstStyle/>
          <a:p>
            <a:pPr lvl="0" rtl="0"/>
            <a:r>
              <a:rPr lang="en-GB" dirty="0"/>
              <a:t>2025</a:t>
            </a:r>
          </a:p>
        </p:txBody>
      </p:sp>
      <p:sp>
        <p:nvSpPr>
          <p:cNvPr id="5" name="Slide Number Placeholder 4">
            <a:extLst>
              <a:ext uri="{FF2B5EF4-FFF2-40B4-BE49-F238E27FC236}">
                <a16:creationId xmlns:a16="http://schemas.microsoft.com/office/drawing/2014/main" id="{E919AE3C-90CA-0DE1-AD17-EADE7945F83A}"/>
              </a:ext>
            </a:extLst>
          </p:cNvPr>
          <p:cNvSpPr>
            <a:spLocks noGrp="1"/>
          </p:cNvSpPr>
          <p:nvPr>
            <p:ph type="sldNum" sz="quarter" idx="12"/>
          </p:nvPr>
        </p:nvSpPr>
        <p:spPr>
          <a:xfrm>
            <a:off x="10707939" y="6356350"/>
            <a:ext cx="844649" cy="365125"/>
          </a:xfrm>
        </p:spPr>
        <p:txBody>
          <a:bodyPr rtlCol="0"/>
          <a:lstStyle/>
          <a:p>
            <a:pPr lvl="0" rtl="0"/>
            <a:fld id="{E20EFF4B-E35B-4DE6-97A9-05E54E649A15}" type="slidenum">
              <a:rPr lang="en-GB" smtClean="0"/>
              <a:pPr lvl="0" rtl="0"/>
              <a:t>21</a:t>
            </a:fld>
            <a:endParaRPr lang="en-GB"/>
          </a:p>
        </p:txBody>
      </p:sp>
      <p:sp>
        <p:nvSpPr>
          <p:cNvPr id="2" name="TextBox 1">
            <a:extLst>
              <a:ext uri="{FF2B5EF4-FFF2-40B4-BE49-F238E27FC236}">
                <a16:creationId xmlns:a16="http://schemas.microsoft.com/office/drawing/2014/main" id="{53C35344-ADA3-721C-C6EC-896EB96F7A03}"/>
              </a:ext>
            </a:extLst>
          </p:cNvPr>
          <p:cNvSpPr txBox="1"/>
          <p:nvPr/>
        </p:nvSpPr>
        <p:spPr>
          <a:xfrm>
            <a:off x="541175" y="1518457"/>
            <a:ext cx="10451290" cy="461665"/>
          </a:xfrm>
          <a:prstGeom prst="rect">
            <a:avLst/>
          </a:prstGeom>
          <a:noFill/>
        </p:spPr>
        <p:txBody>
          <a:bodyPr wrap="square" rtlCol="0">
            <a:spAutoFit/>
          </a:bodyPr>
          <a:lstStyle/>
          <a:p>
            <a:pPr marL="342900" indent="-342900">
              <a:buFont typeface="Wingdings" panose="05000000000000000000" pitchFamily="2" charset="2"/>
              <a:buChar char="Ø"/>
            </a:pPr>
            <a:r>
              <a:rPr lang="en-GB" sz="2400" b="0" i="0" dirty="0">
                <a:solidFill>
                  <a:srgbClr val="111111"/>
                </a:solidFill>
                <a:effectLst/>
                <a:latin typeface="SourceSansPro"/>
              </a:rPr>
              <a:t>Measures a business’ ability to meet its long-term debt obligations</a:t>
            </a:r>
            <a:endParaRPr lang="en-GB" sz="2400" dirty="0">
              <a:latin typeface="Calibri" panose="020F0502020204030204" pitchFamily="34" charset="0"/>
              <a:ea typeface="Calibri" panose="020F0502020204030204" pitchFamily="34" charset="0"/>
              <a:cs typeface="Calibri" panose="020F0502020204030204" pitchFamily="34" charset="0"/>
            </a:endParaRPr>
          </a:p>
        </p:txBody>
      </p:sp>
      <p:graphicFrame>
        <p:nvGraphicFramePr>
          <p:cNvPr id="7" name="Table 6">
            <a:extLst>
              <a:ext uri="{FF2B5EF4-FFF2-40B4-BE49-F238E27FC236}">
                <a16:creationId xmlns:a16="http://schemas.microsoft.com/office/drawing/2014/main" id="{299EE757-1F52-00D3-F753-B0A1AB8778FB}"/>
              </a:ext>
            </a:extLst>
          </p:cNvPr>
          <p:cNvGraphicFramePr>
            <a:graphicFrameLocks noGrp="1"/>
          </p:cNvGraphicFramePr>
          <p:nvPr>
            <p:extLst>
              <p:ext uri="{D42A27DB-BD31-4B8C-83A1-F6EECF244321}">
                <p14:modId xmlns:p14="http://schemas.microsoft.com/office/powerpoint/2010/main" val="3927714018"/>
              </p:ext>
            </p:extLst>
          </p:nvPr>
        </p:nvGraphicFramePr>
        <p:xfrm>
          <a:off x="869868" y="2459424"/>
          <a:ext cx="10443524" cy="1463040"/>
        </p:xfrm>
        <a:graphic>
          <a:graphicData uri="http://schemas.openxmlformats.org/drawingml/2006/table">
            <a:tbl>
              <a:tblPr firstRow="1" bandRow="1">
                <a:tableStyleId>{7DF18680-E054-41AD-8BC1-D1AEF772440D}</a:tableStyleId>
              </a:tblPr>
              <a:tblGrid>
                <a:gridCol w="2345336">
                  <a:extLst>
                    <a:ext uri="{9D8B030D-6E8A-4147-A177-3AD203B41FA5}">
                      <a16:colId xmlns:a16="http://schemas.microsoft.com/office/drawing/2014/main" val="3177939865"/>
                    </a:ext>
                  </a:extLst>
                </a:gridCol>
                <a:gridCol w="1970862">
                  <a:extLst>
                    <a:ext uri="{9D8B030D-6E8A-4147-A177-3AD203B41FA5}">
                      <a16:colId xmlns:a16="http://schemas.microsoft.com/office/drawing/2014/main" val="866281112"/>
                    </a:ext>
                  </a:extLst>
                </a:gridCol>
                <a:gridCol w="1955545">
                  <a:extLst>
                    <a:ext uri="{9D8B030D-6E8A-4147-A177-3AD203B41FA5}">
                      <a16:colId xmlns:a16="http://schemas.microsoft.com/office/drawing/2014/main" val="2895252130"/>
                    </a:ext>
                  </a:extLst>
                </a:gridCol>
                <a:gridCol w="2030398">
                  <a:extLst>
                    <a:ext uri="{9D8B030D-6E8A-4147-A177-3AD203B41FA5}">
                      <a16:colId xmlns:a16="http://schemas.microsoft.com/office/drawing/2014/main" val="2968441476"/>
                    </a:ext>
                  </a:extLst>
                </a:gridCol>
                <a:gridCol w="2141383">
                  <a:extLst>
                    <a:ext uri="{9D8B030D-6E8A-4147-A177-3AD203B41FA5}">
                      <a16:colId xmlns:a16="http://schemas.microsoft.com/office/drawing/2014/main" val="4071404439"/>
                    </a:ext>
                  </a:extLst>
                </a:gridCol>
              </a:tblGrid>
              <a:tr h="322156">
                <a:tc>
                  <a:txBody>
                    <a:bodyPr/>
                    <a:lstStyle/>
                    <a:p>
                      <a:r>
                        <a:rPr lang="en-GB" sz="1800" dirty="0">
                          <a:latin typeface="Calibri" panose="020F0502020204030204" pitchFamily="34" charset="0"/>
                          <a:cs typeface="Calibri" panose="020F0502020204030204" pitchFamily="34" charset="0"/>
                        </a:rPr>
                        <a:t>Financial Calculations</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a:latin typeface="Calibri" panose="020F0502020204030204" pitchFamily="34" charset="0"/>
                          <a:cs typeface="Calibri" panose="020F0502020204030204" pitchFamily="34" charset="0"/>
                        </a:rPr>
                        <a:t>31/03/2024</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31/03/2023</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31/03/2022</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31/03/2021</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1413365312"/>
                  </a:ext>
                </a:extLst>
              </a:tr>
              <a:tr h="322156">
                <a:tc>
                  <a:txBody>
                    <a:bodyPr/>
                    <a:lstStyle/>
                    <a:p>
                      <a:r>
                        <a:rPr lang="en-GB" sz="1800" b="1" dirty="0">
                          <a:latin typeface="Calibri" panose="020F0502020204030204" pitchFamily="34" charset="0"/>
                          <a:cs typeface="Calibri" panose="020F0502020204030204" pitchFamily="34" charset="0"/>
                        </a:rPr>
                        <a:t>Shareholder’s fund</a:t>
                      </a:r>
                      <a:endParaRPr lang="en-GB" sz="18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a:t>
                      </a:r>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612,200,000</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a:t>
                      </a:r>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587,400,000</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a:t>
                      </a:r>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595,200,000</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a:t>
                      </a:r>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593,900,000</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163632017"/>
                  </a:ext>
                </a:extLst>
              </a:tr>
              <a:tr h="322156">
                <a:tc>
                  <a:txBody>
                    <a:bodyPr/>
                    <a:lstStyle/>
                    <a:p>
                      <a:r>
                        <a:rPr lang="en-GB" sz="1800" b="1">
                          <a:latin typeface="Calibri" panose="020F0502020204030204" pitchFamily="34" charset="0"/>
                          <a:cs typeface="Calibri" panose="020F0502020204030204" pitchFamily="34" charset="0"/>
                        </a:rPr>
                        <a:t>Proprietary Ratio</a:t>
                      </a:r>
                      <a:endParaRPr lang="en-GB" sz="18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-0.47</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-0.43</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-0.45</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-0.43</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164549849"/>
                  </a:ext>
                </a:extLst>
              </a:tr>
              <a:tr h="322156">
                <a:tc>
                  <a:txBody>
                    <a:bodyPr/>
                    <a:lstStyle/>
                    <a:p>
                      <a:r>
                        <a:rPr lang="en-GB" sz="1800" b="1">
                          <a:latin typeface="Calibri" panose="020F0502020204030204" pitchFamily="34" charset="0"/>
                          <a:cs typeface="Calibri" panose="020F0502020204030204" pitchFamily="34" charset="0"/>
                        </a:rPr>
                        <a:t>Debt Equity Ratio</a:t>
                      </a:r>
                      <a:endParaRPr lang="en-GB" sz="18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0" kern="1200" dirty="0">
                          <a:solidFill>
                            <a:schemeClr val="dk1"/>
                          </a:solidFill>
                          <a:effectLst/>
                          <a:latin typeface="Calibri" panose="020F0502020204030204" pitchFamily="34" charset="0"/>
                          <a:cs typeface="Calibri" panose="020F0502020204030204" pitchFamily="34" charset="0"/>
                        </a:rPr>
                        <a:t>-€</a:t>
                      </a:r>
                      <a:r>
                        <a:rPr lang="en-GB" sz="1800" b="0" dirty="0">
                          <a:latin typeface="Calibri" panose="020F0502020204030204" pitchFamily="34" charset="0"/>
                          <a:cs typeface="Calibri" panose="020F0502020204030204" pitchFamily="34" charset="0"/>
                        </a:rPr>
                        <a:t>3.15:</a:t>
                      </a:r>
                      <a:r>
                        <a:rPr lang="en-GB" sz="1800" b="0" kern="1200" dirty="0">
                          <a:solidFill>
                            <a:schemeClr val="dk1"/>
                          </a:solidFill>
                          <a:effectLst/>
                          <a:latin typeface="Calibri" panose="020F0502020204030204" pitchFamily="34" charset="0"/>
                          <a:cs typeface="Calibri" panose="020F0502020204030204" pitchFamily="34" charset="0"/>
                        </a:rPr>
                        <a:t>€1</a:t>
                      </a:r>
                      <a:endParaRPr lang="en-GB" sz="1800" b="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0" kern="1200" dirty="0">
                          <a:solidFill>
                            <a:schemeClr val="dk1"/>
                          </a:solidFill>
                          <a:effectLst/>
                          <a:latin typeface="Calibri" panose="020F0502020204030204" pitchFamily="34" charset="0"/>
                          <a:cs typeface="Calibri" panose="020F0502020204030204" pitchFamily="34" charset="0"/>
                        </a:rPr>
                        <a:t>-€</a:t>
                      </a:r>
                      <a:r>
                        <a:rPr lang="en-GB" sz="1800" b="0" dirty="0">
                          <a:latin typeface="Calibri" panose="020F0502020204030204" pitchFamily="34" charset="0"/>
                          <a:cs typeface="Calibri" panose="020F0502020204030204" pitchFamily="34" charset="0"/>
                        </a:rPr>
                        <a:t>3.35:</a:t>
                      </a:r>
                      <a:r>
                        <a:rPr lang="en-GB" sz="1800" b="0" kern="1200" dirty="0">
                          <a:solidFill>
                            <a:schemeClr val="dk1"/>
                          </a:solidFill>
                          <a:effectLst/>
                          <a:latin typeface="Calibri" panose="020F0502020204030204" pitchFamily="34" charset="0"/>
                          <a:cs typeface="Calibri" panose="020F0502020204030204" pitchFamily="34" charset="0"/>
                        </a:rPr>
                        <a:t>€1</a:t>
                      </a:r>
                      <a:endParaRPr lang="en-GB" sz="1800" b="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0" kern="1200" dirty="0">
                          <a:solidFill>
                            <a:schemeClr val="dk1"/>
                          </a:solidFill>
                          <a:effectLst/>
                          <a:latin typeface="Calibri" panose="020F0502020204030204" pitchFamily="34" charset="0"/>
                          <a:cs typeface="Calibri" panose="020F0502020204030204" pitchFamily="34" charset="0"/>
                        </a:rPr>
                        <a:t>-€</a:t>
                      </a:r>
                      <a:r>
                        <a:rPr lang="en-GB" sz="1800" b="0" dirty="0">
                          <a:latin typeface="Calibri" panose="020F0502020204030204" pitchFamily="34" charset="0"/>
                          <a:cs typeface="Calibri" panose="020F0502020204030204" pitchFamily="34" charset="0"/>
                        </a:rPr>
                        <a:t>3.16:</a:t>
                      </a:r>
                      <a:r>
                        <a:rPr lang="en-GB" sz="1800" b="0" kern="1200" dirty="0">
                          <a:solidFill>
                            <a:schemeClr val="dk1"/>
                          </a:solidFill>
                          <a:effectLst/>
                          <a:latin typeface="Calibri" panose="020F0502020204030204" pitchFamily="34" charset="0"/>
                          <a:cs typeface="Calibri" panose="020F0502020204030204" pitchFamily="34" charset="0"/>
                        </a:rPr>
                        <a:t>€1</a:t>
                      </a:r>
                      <a:endParaRPr lang="en-GB" sz="1800" b="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0" kern="1200" dirty="0">
                          <a:solidFill>
                            <a:schemeClr val="dk1"/>
                          </a:solidFill>
                          <a:effectLst/>
                          <a:latin typeface="Calibri" panose="020F0502020204030204" pitchFamily="34" charset="0"/>
                          <a:cs typeface="Calibri" panose="020F0502020204030204" pitchFamily="34" charset="0"/>
                        </a:rPr>
                        <a:t>-€</a:t>
                      </a:r>
                      <a:r>
                        <a:rPr lang="en-GB" sz="1800" b="0" dirty="0">
                          <a:latin typeface="Calibri" panose="020F0502020204030204" pitchFamily="34" charset="0"/>
                          <a:cs typeface="Calibri" panose="020F0502020204030204" pitchFamily="34" charset="0"/>
                        </a:rPr>
                        <a:t>3.29:</a:t>
                      </a:r>
                      <a:r>
                        <a:rPr lang="en-GB" sz="1800" b="0" kern="1200" dirty="0">
                          <a:solidFill>
                            <a:schemeClr val="dk1"/>
                          </a:solidFill>
                          <a:effectLst/>
                          <a:latin typeface="Calibri" panose="020F0502020204030204" pitchFamily="34" charset="0"/>
                          <a:cs typeface="Calibri" panose="020F0502020204030204" pitchFamily="34" charset="0"/>
                        </a:rPr>
                        <a:t>€1</a:t>
                      </a:r>
                      <a:endParaRPr lang="en-GB" sz="1800" b="0"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246888444"/>
                  </a:ext>
                </a:extLst>
              </a:tr>
            </a:tbl>
          </a:graphicData>
        </a:graphic>
      </p:graphicFrame>
      <p:sp>
        <p:nvSpPr>
          <p:cNvPr id="8" name="TextBox 7">
            <a:extLst>
              <a:ext uri="{FF2B5EF4-FFF2-40B4-BE49-F238E27FC236}">
                <a16:creationId xmlns:a16="http://schemas.microsoft.com/office/drawing/2014/main" id="{CF65055B-EEA5-EE50-9371-BAA38B6C5B8F}"/>
              </a:ext>
            </a:extLst>
          </p:cNvPr>
          <p:cNvSpPr txBox="1"/>
          <p:nvPr/>
        </p:nvSpPr>
        <p:spPr>
          <a:xfrm>
            <a:off x="0" y="4133474"/>
            <a:ext cx="12260825" cy="400110"/>
          </a:xfrm>
          <a:prstGeom prst="rect">
            <a:avLst/>
          </a:prstGeom>
          <a:noFill/>
        </p:spPr>
        <p:txBody>
          <a:bodyPr wrap="square" rtlCol="0">
            <a:spAutoFit/>
          </a:bodyPr>
          <a:lstStyle/>
          <a:p>
            <a:pPr marL="342900" indent="-342900">
              <a:buFont typeface="Wingdings" panose="05000000000000000000" pitchFamily="2" charset="2"/>
              <a:buChar char="Ø"/>
            </a:pPr>
            <a:r>
              <a:rPr lang="en-GB" sz="2000" b="0" i="0" dirty="0">
                <a:solidFill>
                  <a:srgbClr val="111111"/>
                </a:solidFill>
                <a:effectLst/>
                <a:latin typeface="Calibri" panose="020F0502020204030204" pitchFamily="34" charset="0"/>
                <a:ea typeface="Calibri" panose="020F0502020204030204" pitchFamily="34" charset="0"/>
                <a:cs typeface="Calibri" panose="020F0502020204030204" pitchFamily="34" charset="0"/>
              </a:rPr>
              <a:t>Shareholder’s fund = the total amount that would be retained by the shareholders if the company was liquidated</a:t>
            </a:r>
            <a:endParaRPr lang="en-GB" sz="2000" dirty="0">
              <a:latin typeface="Calibri" panose="020F0502020204030204" pitchFamily="34" charset="0"/>
              <a:ea typeface="Calibri" panose="020F0502020204030204" pitchFamily="34" charset="0"/>
              <a:cs typeface="Calibri" panose="020F0502020204030204" pitchFamily="34" charset="0"/>
            </a:endParaRPr>
          </a:p>
        </p:txBody>
      </p:sp>
      <p:pic>
        <p:nvPicPr>
          <p:cNvPr id="9" name="Picture 8">
            <a:extLst>
              <a:ext uri="{FF2B5EF4-FFF2-40B4-BE49-F238E27FC236}">
                <a16:creationId xmlns:a16="http://schemas.microsoft.com/office/drawing/2014/main" id="{776F1BA8-1520-3B77-AFC8-92149A83BC7D}"/>
              </a:ext>
            </a:extLst>
          </p:cNvPr>
          <p:cNvPicPr>
            <a:picLocks noChangeAspect="1"/>
          </p:cNvPicPr>
          <p:nvPr/>
        </p:nvPicPr>
        <p:blipFill>
          <a:blip r:embed="rId3"/>
          <a:stretch>
            <a:fillRect/>
          </a:stretch>
        </p:blipFill>
        <p:spPr>
          <a:xfrm>
            <a:off x="2570961" y="7079908"/>
            <a:ext cx="5996008" cy="3608783"/>
          </a:xfrm>
          <a:prstGeom prst="rect">
            <a:avLst/>
          </a:prstGeom>
        </p:spPr>
      </p:pic>
    </p:spTree>
    <p:extLst>
      <p:ext uri="{BB962C8B-B14F-4D97-AF65-F5344CB8AC3E}">
        <p14:creationId xmlns:p14="http://schemas.microsoft.com/office/powerpoint/2010/main" val="3089727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A2C69E-9B7A-B444-13C9-2FA9B57D98B1}"/>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09C2FA03-D209-376E-CF75-81E9C79F8AD1}"/>
              </a:ext>
            </a:extLst>
          </p:cNvPr>
          <p:cNvSpPr>
            <a:spLocks noGrp="1"/>
          </p:cNvSpPr>
          <p:nvPr>
            <p:ph type="title"/>
          </p:nvPr>
        </p:nvSpPr>
        <p:spPr>
          <a:xfrm>
            <a:off x="639413" y="476086"/>
            <a:ext cx="10904435" cy="689608"/>
          </a:xfrm>
        </p:spPr>
        <p:txBody>
          <a:bodyPr rtlCol="0">
            <a:normAutofit/>
          </a:bodyPr>
          <a:lstStyle/>
          <a:p>
            <a:pPr rtl="0"/>
            <a:r>
              <a:rPr lang="en-GB" sz="3200" dirty="0">
                <a:latin typeface="Calibri" panose="020F0502020204030204" pitchFamily="34" charset="0"/>
                <a:ea typeface="Calibri" panose="020F0502020204030204" pitchFamily="34" charset="0"/>
                <a:cs typeface="Calibri" panose="020F0502020204030204" pitchFamily="34" charset="0"/>
              </a:rPr>
              <a:t>SONY Europe Financial Solvency Ratio Analysis</a:t>
            </a:r>
          </a:p>
        </p:txBody>
      </p:sp>
      <p:sp>
        <p:nvSpPr>
          <p:cNvPr id="3" name="Footer Placeholder 2">
            <a:extLst>
              <a:ext uri="{FF2B5EF4-FFF2-40B4-BE49-F238E27FC236}">
                <a16:creationId xmlns:a16="http://schemas.microsoft.com/office/drawing/2014/main" id="{0892411C-C04F-D594-5A31-A463D4AE7832}"/>
              </a:ext>
            </a:extLst>
          </p:cNvPr>
          <p:cNvSpPr>
            <a:spLocks noGrp="1"/>
          </p:cNvSpPr>
          <p:nvPr>
            <p:ph type="ftr" sz="quarter" idx="11"/>
          </p:nvPr>
        </p:nvSpPr>
        <p:spPr>
          <a:xfrm>
            <a:off x="639413" y="6356350"/>
            <a:ext cx="6291108" cy="365125"/>
          </a:xfrm>
        </p:spPr>
        <p:txBody>
          <a:bodyPr rtlCol="0"/>
          <a:lstStyle/>
          <a:p>
            <a:pPr rtl="0">
              <a:spcAft>
                <a:spcPts val="600"/>
              </a:spcAft>
            </a:pPr>
            <a:r>
              <a:rPr lang="en-GB" noProof="0" dirty="0"/>
              <a:t>Finance Management</a:t>
            </a:r>
          </a:p>
        </p:txBody>
      </p:sp>
      <p:sp>
        <p:nvSpPr>
          <p:cNvPr id="4" name="Date Placeholder 3">
            <a:extLst>
              <a:ext uri="{FF2B5EF4-FFF2-40B4-BE49-F238E27FC236}">
                <a16:creationId xmlns:a16="http://schemas.microsoft.com/office/drawing/2014/main" id="{B786603C-B001-7D88-0A16-1505FD9F2045}"/>
              </a:ext>
            </a:extLst>
          </p:cNvPr>
          <p:cNvSpPr>
            <a:spLocks noGrp="1"/>
          </p:cNvSpPr>
          <p:nvPr>
            <p:ph type="dt" sz="half" idx="10"/>
          </p:nvPr>
        </p:nvSpPr>
        <p:spPr>
          <a:xfrm>
            <a:off x="7295738" y="6356350"/>
            <a:ext cx="3033829" cy="365125"/>
          </a:xfrm>
        </p:spPr>
        <p:txBody>
          <a:bodyPr rtlCol="0"/>
          <a:lstStyle/>
          <a:p>
            <a:pPr lvl="0" rtl="0"/>
            <a:r>
              <a:rPr lang="en-GB" dirty="0"/>
              <a:t>2025</a:t>
            </a:r>
          </a:p>
        </p:txBody>
      </p:sp>
      <p:sp>
        <p:nvSpPr>
          <p:cNvPr id="5" name="Slide Number Placeholder 4">
            <a:extLst>
              <a:ext uri="{FF2B5EF4-FFF2-40B4-BE49-F238E27FC236}">
                <a16:creationId xmlns:a16="http://schemas.microsoft.com/office/drawing/2014/main" id="{AC8578BB-645B-BB8E-D7DB-0F187AF44591}"/>
              </a:ext>
            </a:extLst>
          </p:cNvPr>
          <p:cNvSpPr>
            <a:spLocks noGrp="1"/>
          </p:cNvSpPr>
          <p:nvPr>
            <p:ph type="sldNum" sz="quarter" idx="12"/>
          </p:nvPr>
        </p:nvSpPr>
        <p:spPr>
          <a:xfrm>
            <a:off x="10707939" y="6356350"/>
            <a:ext cx="844649" cy="365125"/>
          </a:xfrm>
        </p:spPr>
        <p:txBody>
          <a:bodyPr rtlCol="0"/>
          <a:lstStyle/>
          <a:p>
            <a:pPr lvl="0" rtl="0"/>
            <a:fld id="{E20EFF4B-E35B-4DE6-97A9-05E54E649A15}" type="slidenum">
              <a:rPr lang="en-GB" smtClean="0"/>
              <a:pPr lvl="0" rtl="0"/>
              <a:t>22</a:t>
            </a:fld>
            <a:endParaRPr lang="en-GB" dirty="0"/>
          </a:p>
        </p:txBody>
      </p:sp>
      <p:sp>
        <p:nvSpPr>
          <p:cNvPr id="2" name="TextBox 1">
            <a:extLst>
              <a:ext uri="{FF2B5EF4-FFF2-40B4-BE49-F238E27FC236}">
                <a16:creationId xmlns:a16="http://schemas.microsoft.com/office/drawing/2014/main" id="{8BE43D9E-A4DB-64AF-0F19-6FB1767055C8}"/>
              </a:ext>
            </a:extLst>
          </p:cNvPr>
          <p:cNvSpPr txBox="1"/>
          <p:nvPr/>
        </p:nvSpPr>
        <p:spPr>
          <a:xfrm>
            <a:off x="-9270584" y="1246079"/>
            <a:ext cx="10451290" cy="830997"/>
          </a:xfrm>
          <a:prstGeom prst="rect">
            <a:avLst/>
          </a:prstGeom>
          <a:noFill/>
        </p:spPr>
        <p:txBody>
          <a:bodyPr wrap="square" rtlCol="0">
            <a:spAutoFit/>
          </a:bodyPr>
          <a:lstStyle/>
          <a:p>
            <a:r>
              <a:rPr lang="en-GB" sz="2400" dirty="0">
                <a:latin typeface="Calibri" panose="020F0502020204030204" pitchFamily="34" charset="0"/>
                <a:ea typeface="Calibri" panose="020F0502020204030204" pitchFamily="34" charset="0"/>
                <a:cs typeface="Calibri" panose="020F0502020204030204" pitchFamily="34" charset="0"/>
              </a:rPr>
              <a:t>Solvency Ratios</a:t>
            </a:r>
          </a:p>
          <a:p>
            <a:pPr marL="342900" indent="-342900">
              <a:buFont typeface="Wingdings" panose="05000000000000000000" pitchFamily="2" charset="2"/>
              <a:buChar char="Ø"/>
            </a:pPr>
            <a:r>
              <a:rPr lang="en-GB" sz="2400" b="0" i="0" dirty="0">
                <a:solidFill>
                  <a:srgbClr val="111111"/>
                </a:solidFill>
                <a:effectLst/>
                <a:latin typeface="SourceSansPro"/>
              </a:rPr>
              <a:t>Measures a business’ ability to meet its long-term debt obligations</a:t>
            </a:r>
            <a:endParaRPr lang="en-GB" sz="2400" dirty="0">
              <a:latin typeface="Calibri" panose="020F0502020204030204" pitchFamily="34" charset="0"/>
              <a:ea typeface="Calibri" panose="020F0502020204030204" pitchFamily="34" charset="0"/>
              <a:cs typeface="Calibri" panose="020F0502020204030204" pitchFamily="34" charset="0"/>
            </a:endParaRPr>
          </a:p>
        </p:txBody>
      </p:sp>
      <p:graphicFrame>
        <p:nvGraphicFramePr>
          <p:cNvPr id="7" name="Table 6">
            <a:extLst>
              <a:ext uri="{FF2B5EF4-FFF2-40B4-BE49-F238E27FC236}">
                <a16:creationId xmlns:a16="http://schemas.microsoft.com/office/drawing/2014/main" id="{E6A36FCC-C7F8-FBEF-755D-704955C5CBF9}"/>
              </a:ext>
            </a:extLst>
          </p:cNvPr>
          <p:cNvGraphicFramePr>
            <a:graphicFrameLocks noGrp="1"/>
          </p:cNvGraphicFramePr>
          <p:nvPr>
            <p:extLst>
              <p:ext uri="{D42A27DB-BD31-4B8C-83A1-F6EECF244321}">
                <p14:modId xmlns:p14="http://schemas.microsoft.com/office/powerpoint/2010/main" val="3867260563"/>
              </p:ext>
            </p:extLst>
          </p:nvPr>
        </p:nvGraphicFramePr>
        <p:xfrm>
          <a:off x="12812701" y="2349454"/>
          <a:ext cx="10443524" cy="1463040"/>
        </p:xfrm>
        <a:graphic>
          <a:graphicData uri="http://schemas.openxmlformats.org/drawingml/2006/table">
            <a:tbl>
              <a:tblPr firstRow="1" bandRow="1">
                <a:tableStyleId>{7DF18680-E054-41AD-8BC1-D1AEF772440D}</a:tableStyleId>
              </a:tblPr>
              <a:tblGrid>
                <a:gridCol w="2345336">
                  <a:extLst>
                    <a:ext uri="{9D8B030D-6E8A-4147-A177-3AD203B41FA5}">
                      <a16:colId xmlns:a16="http://schemas.microsoft.com/office/drawing/2014/main" val="3177939865"/>
                    </a:ext>
                  </a:extLst>
                </a:gridCol>
                <a:gridCol w="1970862">
                  <a:extLst>
                    <a:ext uri="{9D8B030D-6E8A-4147-A177-3AD203B41FA5}">
                      <a16:colId xmlns:a16="http://schemas.microsoft.com/office/drawing/2014/main" val="866281112"/>
                    </a:ext>
                  </a:extLst>
                </a:gridCol>
                <a:gridCol w="1955545">
                  <a:extLst>
                    <a:ext uri="{9D8B030D-6E8A-4147-A177-3AD203B41FA5}">
                      <a16:colId xmlns:a16="http://schemas.microsoft.com/office/drawing/2014/main" val="2895252130"/>
                    </a:ext>
                  </a:extLst>
                </a:gridCol>
                <a:gridCol w="2030398">
                  <a:extLst>
                    <a:ext uri="{9D8B030D-6E8A-4147-A177-3AD203B41FA5}">
                      <a16:colId xmlns:a16="http://schemas.microsoft.com/office/drawing/2014/main" val="2968441476"/>
                    </a:ext>
                  </a:extLst>
                </a:gridCol>
                <a:gridCol w="2141383">
                  <a:extLst>
                    <a:ext uri="{9D8B030D-6E8A-4147-A177-3AD203B41FA5}">
                      <a16:colId xmlns:a16="http://schemas.microsoft.com/office/drawing/2014/main" val="4071404439"/>
                    </a:ext>
                  </a:extLst>
                </a:gridCol>
              </a:tblGrid>
              <a:tr h="322156">
                <a:tc>
                  <a:txBody>
                    <a:bodyPr/>
                    <a:lstStyle/>
                    <a:p>
                      <a:r>
                        <a:rPr lang="en-GB" sz="1800" dirty="0">
                          <a:latin typeface="Calibri" panose="020F0502020204030204" pitchFamily="34" charset="0"/>
                          <a:cs typeface="Calibri" panose="020F0502020204030204" pitchFamily="34" charset="0"/>
                        </a:rPr>
                        <a:t>Financial Calculations</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a:latin typeface="Calibri" panose="020F0502020204030204" pitchFamily="34" charset="0"/>
                          <a:cs typeface="Calibri" panose="020F0502020204030204" pitchFamily="34" charset="0"/>
                        </a:rPr>
                        <a:t>31/03/2024</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31/03/2023</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31/03/2022</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31/03/2021</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1413365312"/>
                  </a:ext>
                </a:extLst>
              </a:tr>
              <a:tr h="322156">
                <a:tc>
                  <a:txBody>
                    <a:bodyPr/>
                    <a:lstStyle/>
                    <a:p>
                      <a:r>
                        <a:rPr lang="en-GB" sz="1800" b="1" dirty="0">
                          <a:latin typeface="Calibri" panose="020F0502020204030204" pitchFamily="34" charset="0"/>
                          <a:cs typeface="Calibri" panose="020F0502020204030204" pitchFamily="34" charset="0"/>
                        </a:rPr>
                        <a:t>Shareholder’s fund</a:t>
                      </a:r>
                      <a:endParaRPr lang="en-GB" sz="18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a:t>
                      </a:r>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612,200,000</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a:t>
                      </a:r>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587,400,000</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a:t>
                      </a:r>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595,200,000</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a:t>
                      </a:r>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593,900,000</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163632017"/>
                  </a:ext>
                </a:extLst>
              </a:tr>
              <a:tr h="322156">
                <a:tc>
                  <a:txBody>
                    <a:bodyPr/>
                    <a:lstStyle/>
                    <a:p>
                      <a:r>
                        <a:rPr lang="en-GB" sz="1800" b="1" dirty="0">
                          <a:latin typeface="Calibri" panose="020F0502020204030204" pitchFamily="34" charset="0"/>
                          <a:cs typeface="Calibri" panose="020F0502020204030204" pitchFamily="34" charset="0"/>
                        </a:rPr>
                        <a:t>Proprietary Ratio</a:t>
                      </a:r>
                      <a:endParaRPr lang="en-GB" sz="18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-0.47</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-0.43</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a:latin typeface="Calibri" panose="020F0502020204030204" pitchFamily="34" charset="0"/>
                          <a:cs typeface="Calibri" panose="020F0502020204030204" pitchFamily="34" charset="0"/>
                        </a:rPr>
                        <a:t>-0.45</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-0.43</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164549849"/>
                  </a:ext>
                </a:extLst>
              </a:tr>
              <a:tr h="322156">
                <a:tc>
                  <a:txBody>
                    <a:bodyPr/>
                    <a:lstStyle/>
                    <a:p>
                      <a:r>
                        <a:rPr lang="en-GB" sz="1800" b="1" dirty="0">
                          <a:latin typeface="Calibri" panose="020F0502020204030204" pitchFamily="34" charset="0"/>
                          <a:cs typeface="Calibri" panose="020F0502020204030204" pitchFamily="34" charset="0"/>
                        </a:rPr>
                        <a:t>Debt Equity Ratio</a:t>
                      </a:r>
                      <a:endParaRPr lang="en-GB" sz="18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a:latin typeface="Calibri" panose="020F0502020204030204" pitchFamily="34" charset="0"/>
                          <a:cs typeface="Calibri" panose="020F0502020204030204" pitchFamily="34" charset="0"/>
                        </a:rPr>
                        <a:t>3.15</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3.35</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a:latin typeface="Calibri" panose="020F0502020204030204" pitchFamily="34" charset="0"/>
                          <a:cs typeface="Calibri" panose="020F0502020204030204" pitchFamily="34" charset="0"/>
                        </a:rPr>
                        <a:t>3.16</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3.29</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246888444"/>
                  </a:ext>
                </a:extLst>
              </a:tr>
            </a:tbl>
          </a:graphicData>
        </a:graphic>
      </p:graphicFrame>
      <p:sp>
        <p:nvSpPr>
          <p:cNvPr id="8" name="TextBox 7">
            <a:extLst>
              <a:ext uri="{FF2B5EF4-FFF2-40B4-BE49-F238E27FC236}">
                <a16:creationId xmlns:a16="http://schemas.microsoft.com/office/drawing/2014/main" id="{52D90D3F-AD7E-14A3-C25E-4DC7463F9E6E}"/>
              </a:ext>
            </a:extLst>
          </p:cNvPr>
          <p:cNvSpPr txBox="1"/>
          <p:nvPr/>
        </p:nvSpPr>
        <p:spPr>
          <a:xfrm>
            <a:off x="0" y="1461522"/>
            <a:ext cx="12260825" cy="400110"/>
          </a:xfrm>
          <a:prstGeom prst="rect">
            <a:avLst/>
          </a:prstGeom>
          <a:noFill/>
        </p:spPr>
        <p:txBody>
          <a:bodyPr wrap="square" rtlCol="0">
            <a:spAutoFit/>
          </a:bodyPr>
          <a:lstStyle/>
          <a:p>
            <a:pPr marL="342900" indent="-342900">
              <a:buFont typeface="Wingdings" panose="05000000000000000000" pitchFamily="2" charset="2"/>
              <a:buChar char="Ø"/>
            </a:pPr>
            <a:r>
              <a:rPr lang="en-GB" sz="2000" b="0" i="0" dirty="0">
                <a:solidFill>
                  <a:srgbClr val="111111"/>
                </a:solidFill>
                <a:effectLst/>
                <a:latin typeface="Calibri" panose="020F0502020204030204" pitchFamily="34" charset="0"/>
                <a:ea typeface="Calibri" panose="020F0502020204030204" pitchFamily="34" charset="0"/>
                <a:cs typeface="Calibri" panose="020F0502020204030204" pitchFamily="34" charset="0"/>
              </a:rPr>
              <a:t>Shareholder’s fund = the total amount left in a business after all liabilities are met</a:t>
            </a:r>
            <a:endParaRPr lang="en-GB" sz="2000" dirty="0">
              <a:latin typeface="Calibri" panose="020F0502020204030204" pitchFamily="34" charset="0"/>
              <a:ea typeface="Calibri" panose="020F0502020204030204" pitchFamily="34" charset="0"/>
              <a:cs typeface="Calibri" panose="020F0502020204030204" pitchFamily="34" charset="0"/>
            </a:endParaRPr>
          </a:p>
        </p:txBody>
      </p:sp>
      <p:pic>
        <p:nvPicPr>
          <p:cNvPr id="9" name="Picture 8">
            <a:extLst>
              <a:ext uri="{FF2B5EF4-FFF2-40B4-BE49-F238E27FC236}">
                <a16:creationId xmlns:a16="http://schemas.microsoft.com/office/drawing/2014/main" id="{36F02C83-8B3F-F0A5-A2E2-229AD7188CC4}"/>
              </a:ext>
            </a:extLst>
          </p:cNvPr>
          <p:cNvPicPr>
            <a:picLocks noChangeAspect="1"/>
          </p:cNvPicPr>
          <p:nvPr/>
        </p:nvPicPr>
        <p:blipFill>
          <a:blip r:embed="rId3"/>
          <a:stretch>
            <a:fillRect/>
          </a:stretch>
        </p:blipFill>
        <p:spPr>
          <a:xfrm>
            <a:off x="786963" y="2157460"/>
            <a:ext cx="5996008" cy="3608783"/>
          </a:xfrm>
          <a:prstGeom prst="rect">
            <a:avLst/>
          </a:prstGeom>
        </p:spPr>
      </p:pic>
      <p:sp>
        <p:nvSpPr>
          <p:cNvPr id="10" name="TextBox 9">
            <a:extLst>
              <a:ext uri="{FF2B5EF4-FFF2-40B4-BE49-F238E27FC236}">
                <a16:creationId xmlns:a16="http://schemas.microsoft.com/office/drawing/2014/main" id="{B96E8265-A579-9444-29E4-91759D4AD6BE}"/>
              </a:ext>
            </a:extLst>
          </p:cNvPr>
          <p:cNvSpPr txBox="1"/>
          <p:nvPr/>
        </p:nvSpPr>
        <p:spPr>
          <a:xfrm>
            <a:off x="7295738" y="2119974"/>
            <a:ext cx="4437083" cy="4051558"/>
          </a:xfrm>
          <a:prstGeom prst="rect">
            <a:avLst/>
          </a:prstGeom>
          <a:noFill/>
        </p:spPr>
        <p:txBody>
          <a:bodyPr wrap="square" rtlCol="0">
            <a:spAutoFit/>
          </a:bodyPr>
          <a:lstStyle/>
          <a:p>
            <a:pPr marL="342900" indent="-342900">
              <a:lnSpc>
                <a:spcPct val="150000"/>
              </a:lnSpc>
              <a:buFont typeface="Wingdings" panose="05000000000000000000" pitchFamily="2" charset="2"/>
              <a:buChar char="Ø"/>
            </a:pPr>
            <a:r>
              <a:rPr lang="en-GB" sz="2400" dirty="0">
                <a:solidFill>
                  <a:srgbClr val="111111"/>
                </a:solidFill>
                <a:latin typeface="Calibri" panose="020F0502020204030204" pitchFamily="34" charset="0"/>
                <a:ea typeface="Calibri" panose="020F0502020204030204" pitchFamily="34" charset="0"/>
                <a:cs typeface="Calibri" panose="020F0502020204030204" pitchFamily="34" charset="0"/>
              </a:rPr>
              <a:t>SONY Europe’s assets are outweighed by their liabilities </a:t>
            </a:r>
          </a:p>
          <a:p>
            <a:pPr marL="342900" indent="-342900">
              <a:lnSpc>
                <a:spcPct val="200000"/>
              </a:lnSpc>
              <a:buFont typeface="Wingdings" panose="05000000000000000000" pitchFamily="2" charset="2"/>
              <a:buChar char="Ø"/>
            </a:pPr>
            <a:r>
              <a:rPr lang="en-GB" sz="2400" dirty="0">
                <a:solidFill>
                  <a:srgbClr val="111111"/>
                </a:solidFill>
                <a:latin typeface="Calibri" panose="020F0502020204030204" pitchFamily="34" charset="0"/>
                <a:ea typeface="Calibri" panose="020F0502020204030204" pitchFamily="34" charset="0"/>
                <a:cs typeface="Calibri" panose="020F0502020204030204" pitchFamily="34" charset="0"/>
              </a:rPr>
              <a:t>Negative trendline</a:t>
            </a:r>
          </a:p>
          <a:p>
            <a:pPr marL="342900" indent="-342900">
              <a:lnSpc>
                <a:spcPct val="200000"/>
              </a:lnSpc>
              <a:buFont typeface="Wingdings" panose="05000000000000000000" pitchFamily="2" charset="2"/>
              <a:buChar char="Ø"/>
            </a:pPr>
            <a:r>
              <a:rPr lang="en-GB" sz="2400" dirty="0">
                <a:solidFill>
                  <a:srgbClr val="111111"/>
                </a:solidFill>
                <a:latin typeface="Calibri" panose="020F0502020204030204" pitchFamily="34" charset="0"/>
                <a:ea typeface="Calibri" panose="020F0502020204030204" pitchFamily="34" charset="0"/>
                <a:cs typeface="Calibri" panose="020F0502020204030204" pitchFamily="34" charset="0"/>
              </a:rPr>
              <a:t>High debt &amp; Interest Rates</a:t>
            </a:r>
          </a:p>
          <a:p>
            <a:pPr marL="342900" indent="-342900">
              <a:lnSpc>
                <a:spcPct val="200000"/>
              </a:lnSpc>
              <a:buFont typeface="Wingdings" panose="05000000000000000000" pitchFamily="2" charset="2"/>
              <a:buChar char="Ø"/>
            </a:pPr>
            <a:r>
              <a:rPr lang="en-GB" sz="2400" dirty="0">
                <a:solidFill>
                  <a:srgbClr val="111111"/>
                </a:solidFill>
                <a:latin typeface="Calibri" panose="020F0502020204030204" pitchFamily="34" charset="0"/>
                <a:ea typeface="Calibri" panose="020F0502020204030204" pitchFamily="34" charset="0"/>
                <a:cs typeface="Calibri" panose="020F0502020204030204" pitchFamily="34" charset="0"/>
              </a:rPr>
              <a:t>Negative Net Profit </a:t>
            </a:r>
          </a:p>
          <a:p>
            <a:pPr marL="342900" indent="-342900">
              <a:lnSpc>
                <a:spcPct val="200000"/>
              </a:lnSpc>
              <a:buFont typeface="Wingdings" panose="05000000000000000000" pitchFamily="2" charset="2"/>
              <a:buChar char="Ø"/>
            </a:pPr>
            <a:r>
              <a:rPr lang="en-GB" sz="2400" dirty="0">
                <a:solidFill>
                  <a:srgbClr val="111111"/>
                </a:solidFill>
                <a:latin typeface="Calibri" panose="020F0502020204030204" pitchFamily="34" charset="0"/>
                <a:ea typeface="Calibri" panose="020F0502020204030204" pitchFamily="34" charset="0"/>
                <a:cs typeface="Calibri" panose="020F0502020204030204" pitchFamily="34" charset="0"/>
              </a:rPr>
              <a:t>Red flag to investors</a:t>
            </a:r>
          </a:p>
        </p:txBody>
      </p:sp>
    </p:spTree>
    <p:extLst>
      <p:ext uri="{BB962C8B-B14F-4D97-AF65-F5344CB8AC3E}">
        <p14:creationId xmlns:p14="http://schemas.microsoft.com/office/powerpoint/2010/main" val="277246056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500"/>
                                        <p:tgtEl>
                                          <p:spTgt spid="1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xEl>
                                              <p:pRg st="1" end="1"/>
                                            </p:txEl>
                                          </p:spTgt>
                                        </p:tgtEl>
                                        <p:attrNameLst>
                                          <p:attrName>style.visibility</p:attrName>
                                        </p:attrNameLst>
                                      </p:cBhvr>
                                      <p:to>
                                        <p:strVal val="visible"/>
                                      </p:to>
                                    </p:set>
                                    <p:animEffect transition="in" filter="fade">
                                      <p:cBhvr>
                                        <p:cTn id="12" dur="500"/>
                                        <p:tgtEl>
                                          <p:spTgt spid="10">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
                                            <p:txEl>
                                              <p:pRg st="2" end="2"/>
                                            </p:txEl>
                                          </p:spTgt>
                                        </p:tgtEl>
                                        <p:attrNameLst>
                                          <p:attrName>style.visibility</p:attrName>
                                        </p:attrNameLst>
                                      </p:cBhvr>
                                      <p:to>
                                        <p:strVal val="visible"/>
                                      </p:to>
                                    </p:set>
                                    <p:animEffect transition="in" filter="fade">
                                      <p:cBhvr>
                                        <p:cTn id="17" dur="500"/>
                                        <p:tgtEl>
                                          <p:spTgt spid="10">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
                                            <p:txEl>
                                              <p:pRg st="3" end="3"/>
                                            </p:txEl>
                                          </p:spTgt>
                                        </p:tgtEl>
                                        <p:attrNameLst>
                                          <p:attrName>style.visibility</p:attrName>
                                        </p:attrNameLst>
                                      </p:cBhvr>
                                      <p:to>
                                        <p:strVal val="visible"/>
                                      </p:to>
                                    </p:set>
                                    <p:animEffect transition="in" filter="fade">
                                      <p:cBhvr>
                                        <p:cTn id="22" dur="500"/>
                                        <p:tgtEl>
                                          <p:spTgt spid="10">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0">
                                            <p:txEl>
                                              <p:pRg st="4" end="4"/>
                                            </p:txEl>
                                          </p:spTgt>
                                        </p:tgtEl>
                                        <p:attrNameLst>
                                          <p:attrName>style.visibility</p:attrName>
                                        </p:attrNameLst>
                                      </p:cBhvr>
                                      <p:to>
                                        <p:strVal val="visible"/>
                                      </p:to>
                                    </p:set>
                                    <p:animEffect transition="in" filter="fade">
                                      <p:cBhvr>
                                        <p:cTn id="27" dur="500"/>
                                        <p:tgtEl>
                                          <p:spTgt spid="1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1CFFBE-2114-3A5B-6189-30D316F73265}"/>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BA158E69-C366-363B-4774-FA315FB82C0E}"/>
              </a:ext>
            </a:extLst>
          </p:cNvPr>
          <p:cNvSpPr>
            <a:spLocks noGrp="1"/>
          </p:cNvSpPr>
          <p:nvPr>
            <p:ph type="title"/>
          </p:nvPr>
        </p:nvSpPr>
        <p:spPr>
          <a:xfrm>
            <a:off x="639413" y="476086"/>
            <a:ext cx="10904435" cy="689608"/>
          </a:xfrm>
        </p:spPr>
        <p:txBody>
          <a:bodyPr rtlCol="0">
            <a:normAutofit/>
          </a:bodyPr>
          <a:lstStyle/>
          <a:p>
            <a:pPr rtl="0"/>
            <a:r>
              <a:rPr lang="en-GB" sz="3200" dirty="0">
                <a:latin typeface="Calibri" panose="020F0502020204030204" pitchFamily="34" charset="0"/>
                <a:ea typeface="Calibri" panose="020F0502020204030204" pitchFamily="34" charset="0"/>
                <a:cs typeface="Calibri" panose="020F0502020204030204" pitchFamily="34" charset="0"/>
              </a:rPr>
              <a:t>SONY Europe Financial Solvency Ratio Analysis</a:t>
            </a:r>
          </a:p>
        </p:txBody>
      </p:sp>
      <p:sp>
        <p:nvSpPr>
          <p:cNvPr id="3" name="Footer Placeholder 2">
            <a:extLst>
              <a:ext uri="{FF2B5EF4-FFF2-40B4-BE49-F238E27FC236}">
                <a16:creationId xmlns:a16="http://schemas.microsoft.com/office/drawing/2014/main" id="{4851096E-FAE8-0660-8587-20185BD80D1F}"/>
              </a:ext>
            </a:extLst>
          </p:cNvPr>
          <p:cNvSpPr>
            <a:spLocks noGrp="1"/>
          </p:cNvSpPr>
          <p:nvPr>
            <p:ph type="ftr" sz="quarter" idx="11"/>
          </p:nvPr>
        </p:nvSpPr>
        <p:spPr>
          <a:xfrm>
            <a:off x="639413" y="6356350"/>
            <a:ext cx="6291108" cy="365125"/>
          </a:xfrm>
        </p:spPr>
        <p:txBody>
          <a:bodyPr rtlCol="0"/>
          <a:lstStyle/>
          <a:p>
            <a:pPr rtl="0">
              <a:spcAft>
                <a:spcPts val="600"/>
              </a:spcAft>
            </a:pPr>
            <a:r>
              <a:rPr lang="en-GB" noProof="0" dirty="0"/>
              <a:t>Finance Management</a:t>
            </a:r>
          </a:p>
        </p:txBody>
      </p:sp>
      <p:sp>
        <p:nvSpPr>
          <p:cNvPr id="4" name="Date Placeholder 3">
            <a:extLst>
              <a:ext uri="{FF2B5EF4-FFF2-40B4-BE49-F238E27FC236}">
                <a16:creationId xmlns:a16="http://schemas.microsoft.com/office/drawing/2014/main" id="{E80DB3B9-FF22-5C38-5B42-FF6F15B34442}"/>
              </a:ext>
            </a:extLst>
          </p:cNvPr>
          <p:cNvSpPr>
            <a:spLocks noGrp="1"/>
          </p:cNvSpPr>
          <p:nvPr>
            <p:ph type="dt" sz="half" idx="10"/>
          </p:nvPr>
        </p:nvSpPr>
        <p:spPr>
          <a:xfrm>
            <a:off x="7295738" y="6356350"/>
            <a:ext cx="3033829" cy="365125"/>
          </a:xfrm>
        </p:spPr>
        <p:txBody>
          <a:bodyPr rtlCol="0"/>
          <a:lstStyle/>
          <a:p>
            <a:pPr lvl="0" rtl="0"/>
            <a:r>
              <a:rPr lang="en-GB" dirty="0"/>
              <a:t>2025</a:t>
            </a:r>
          </a:p>
        </p:txBody>
      </p:sp>
      <p:sp>
        <p:nvSpPr>
          <p:cNvPr id="5" name="Slide Number Placeholder 4">
            <a:extLst>
              <a:ext uri="{FF2B5EF4-FFF2-40B4-BE49-F238E27FC236}">
                <a16:creationId xmlns:a16="http://schemas.microsoft.com/office/drawing/2014/main" id="{755C7A63-57F3-E5AD-26BA-40582643FA1D}"/>
              </a:ext>
            </a:extLst>
          </p:cNvPr>
          <p:cNvSpPr>
            <a:spLocks noGrp="1"/>
          </p:cNvSpPr>
          <p:nvPr>
            <p:ph type="sldNum" sz="quarter" idx="12"/>
          </p:nvPr>
        </p:nvSpPr>
        <p:spPr>
          <a:xfrm>
            <a:off x="10707939" y="6356350"/>
            <a:ext cx="844649" cy="365125"/>
          </a:xfrm>
        </p:spPr>
        <p:txBody>
          <a:bodyPr rtlCol="0"/>
          <a:lstStyle/>
          <a:p>
            <a:pPr lvl="0" rtl="0"/>
            <a:fld id="{E20EFF4B-E35B-4DE6-97A9-05E54E649A15}" type="slidenum">
              <a:rPr lang="en-GB" smtClean="0"/>
              <a:pPr lvl="0" rtl="0"/>
              <a:t>23</a:t>
            </a:fld>
            <a:endParaRPr lang="en-GB"/>
          </a:p>
        </p:txBody>
      </p:sp>
      <p:sp>
        <p:nvSpPr>
          <p:cNvPr id="2" name="TextBox 1">
            <a:extLst>
              <a:ext uri="{FF2B5EF4-FFF2-40B4-BE49-F238E27FC236}">
                <a16:creationId xmlns:a16="http://schemas.microsoft.com/office/drawing/2014/main" id="{6F314FFD-2837-9BB3-7DD5-7ABB91BC62F1}"/>
              </a:ext>
            </a:extLst>
          </p:cNvPr>
          <p:cNvSpPr txBox="1"/>
          <p:nvPr/>
        </p:nvSpPr>
        <p:spPr>
          <a:xfrm>
            <a:off x="541175" y="1518457"/>
            <a:ext cx="10451290" cy="461665"/>
          </a:xfrm>
          <a:prstGeom prst="rect">
            <a:avLst/>
          </a:prstGeom>
          <a:noFill/>
        </p:spPr>
        <p:txBody>
          <a:bodyPr wrap="square" rtlCol="0">
            <a:spAutoFit/>
          </a:bodyPr>
          <a:lstStyle/>
          <a:p>
            <a:pPr marL="342900" indent="-342900">
              <a:buFont typeface="Wingdings" panose="05000000000000000000" pitchFamily="2" charset="2"/>
              <a:buChar char="Ø"/>
            </a:pPr>
            <a:r>
              <a:rPr lang="en-GB" sz="2400" b="0" i="0" dirty="0">
                <a:solidFill>
                  <a:srgbClr val="111111"/>
                </a:solidFill>
                <a:effectLst/>
                <a:latin typeface="SourceSansPro"/>
              </a:rPr>
              <a:t>Measures a business’ ability to meet its long-term debt obligations</a:t>
            </a:r>
            <a:endParaRPr lang="en-GB" sz="2400" dirty="0">
              <a:latin typeface="Calibri" panose="020F0502020204030204" pitchFamily="34" charset="0"/>
              <a:ea typeface="Calibri" panose="020F0502020204030204" pitchFamily="34" charset="0"/>
              <a:cs typeface="Calibri" panose="020F0502020204030204" pitchFamily="34" charset="0"/>
            </a:endParaRPr>
          </a:p>
        </p:txBody>
      </p:sp>
      <p:graphicFrame>
        <p:nvGraphicFramePr>
          <p:cNvPr id="7" name="Table 6">
            <a:extLst>
              <a:ext uri="{FF2B5EF4-FFF2-40B4-BE49-F238E27FC236}">
                <a16:creationId xmlns:a16="http://schemas.microsoft.com/office/drawing/2014/main" id="{6E99B85A-E737-405E-78A0-7B882EE97B86}"/>
              </a:ext>
            </a:extLst>
          </p:cNvPr>
          <p:cNvGraphicFramePr>
            <a:graphicFrameLocks noGrp="1"/>
          </p:cNvGraphicFramePr>
          <p:nvPr>
            <p:extLst>
              <p:ext uri="{D42A27DB-BD31-4B8C-83A1-F6EECF244321}">
                <p14:modId xmlns:p14="http://schemas.microsoft.com/office/powerpoint/2010/main" val="538526455"/>
              </p:ext>
            </p:extLst>
          </p:nvPr>
        </p:nvGraphicFramePr>
        <p:xfrm>
          <a:off x="869868" y="2459424"/>
          <a:ext cx="10443524" cy="1463040"/>
        </p:xfrm>
        <a:graphic>
          <a:graphicData uri="http://schemas.openxmlformats.org/drawingml/2006/table">
            <a:tbl>
              <a:tblPr firstRow="1" bandRow="1">
                <a:tableStyleId>{7DF18680-E054-41AD-8BC1-D1AEF772440D}</a:tableStyleId>
              </a:tblPr>
              <a:tblGrid>
                <a:gridCol w="2345336">
                  <a:extLst>
                    <a:ext uri="{9D8B030D-6E8A-4147-A177-3AD203B41FA5}">
                      <a16:colId xmlns:a16="http://schemas.microsoft.com/office/drawing/2014/main" val="3177939865"/>
                    </a:ext>
                  </a:extLst>
                </a:gridCol>
                <a:gridCol w="1970862">
                  <a:extLst>
                    <a:ext uri="{9D8B030D-6E8A-4147-A177-3AD203B41FA5}">
                      <a16:colId xmlns:a16="http://schemas.microsoft.com/office/drawing/2014/main" val="866281112"/>
                    </a:ext>
                  </a:extLst>
                </a:gridCol>
                <a:gridCol w="1955545">
                  <a:extLst>
                    <a:ext uri="{9D8B030D-6E8A-4147-A177-3AD203B41FA5}">
                      <a16:colId xmlns:a16="http://schemas.microsoft.com/office/drawing/2014/main" val="2895252130"/>
                    </a:ext>
                  </a:extLst>
                </a:gridCol>
                <a:gridCol w="2030398">
                  <a:extLst>
                    <a:ext uri="{9D8B030D-6E8A-4147-A177-3AD203B41FA5}">
                      <a16:colId xmlns:a16="http://schemas.microsoft.com/office/drawing/2014/main" val="2968441476"/>
                    </a:ext>
                  </a:extLst>
                </a:gridCol>
                <a:gridCol w="2141383">
                  <a:extLst>
                    <a:ext uri="{9D8B030D-6E8A-4147-A177-3AD203B41FA5}">
                      <a16:colId xmlns:a16="http://schemas.microsoft.com/office/drawing/2014/main" val="4071404439"/>
                    </a:ext>
                  </a:extLst>
                </a:gridCol>
              </a:tblGrid>
              <a:tr h="322156">
                <a:tc>
                  <a:txBody>
                    <a:bodyPr/>
                    <a:lstStyle/>
                    <a:p>
                      <a:r>
                        <a:rPr lang="en-GB" sz="1800" dirty="0">
                          <a:latin typeface="Calibri" panose="020F0502020204030204" pitchFamily="34" charset="0"/>
                          <a:cs typeface="Calibri" panose="020F0502020204030204" pitchFamily="34" charset="0"/>
                        </a:rPr>
                        <a:t>Financial Calculations</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a:latin typeface="Calibri" panose="020F0502020204030204" pitchFamily="34" charset="0"/>
                          <a:cs typeface="Calibri" panose="020F0502020204030204" pitchFamily="34" charset="0"/>
                        </a:rPr>
                        <a:t>31/03/2024</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31/03/2023</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31/03/2022</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31/03/2021</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1413365312"/>
                  </a:ext>
                </a:extLst>
              </a:tr>
              <a:tr h="322156">
                <a:tc>
                  <a:txBody>
                    <a:bodyPr/>
                    <a:lstStyle/>
                    <a:p>
                      <a:r>
                        <a:rPr lang="en-GB" sz="1800" b="1" dirty="0">
                          <a:latin typeface="Calibri" panose="020F0502020204030204" pitchFamily="34" charset="0"/>
                          <a:cs typeface="Calibri" panose="020F0502020204030204" pitchFamily="34" charset="0"/>
                        </a:rPr>
                        <a:t>Shareholder’s fund</a:t>
                      </a:r>
                      <a:endParaRPr lang="en-GB" sz="18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a:t>
                      </a:r>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612,200,000</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a:t>
                      </a:r>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587,400,000</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a:t>
                      </a:r>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595,200,000</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a:t>
                      </a:r>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593,900,000</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163632017"/>
                  </a:ext>
                </a:extLst>
              </a:tr>
              <a:tr h="322156">
                <a:tc>
                  <a:txBody>
                    <a:bodyPr/>
                    <a:lstStyle/>
                    <a:p>
                      <a:r>
                        <a:rPr lang="en-GB" sz="1800" b="1" dirty="0">
                          <a:latin typeface="Calibri" panose="020F0502020204030204" pitchFamily="34" charset="0"/>
                          <a:cs typeface="Calibri" panose="020F0502020204030204" pitchFamily="34" charset="0"/>
                        </a:rPr>
                        <a:t>Proprietary Ratio</a:t>
                      </a:r>
                      <a:endParaRPr lang="en-GB" sz="18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1" dirty="0">
                          <a:latin typeface="Calibri" panose="020F0502020204030204" pitchFamily="34" charset="0"/>
                          <a:cs typeface="Calibri" panose="020F0502020204030204" pitchFamily="34" charset="0"/>
                        </a:rPr>
                        <a:t>-0.47</a:t>
                      </a:r>
                      <a:endParaRPr lang="en-GB" sz="18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1" dirty="0">
                          <a:latin typeface="Calibri" panose="020F0502020204030204" pitchFamily="34" charset="0"/>
                          <a:cs typeface="Calibri" panose="020F0502020204030204" pitchFamily="34" charset="0"/>
                        </a:rPr>
                        <a:t>-0.43</a:t>
                      </a:r>
                      <a:endParaRPr lang="en-GB" sz="18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1" dirty="0">
                          <a:latin typeface="Calibri" panose="020F0502020204030204" pitchFamily="34" charset="0"/>
                          <a:cs typeface="Calibri" panose="020F0502020204030204" pitchFamily="34" charset="0"/>
                        </a:rPr>
                        <a:t>-0.45</a:t>
                      </a:r>
                      <a:endParaRPr lang="en-GB" sz="18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1" dirty="0">
                          <a:latin typeface="Calibri" panose="020F0502020204030204" pitchFamily="34" charset="0"/>
                          <a:cs typeface="Calibri" panose="020F0502020204030204" pitchFamily="34" charset="0"/>
                        </a:rPr>
                        <a:t>-0.43</a:t>
                      </a:r>
                      <a:endParaRPr lang="en-GB" sz="1800" b="1"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164549849"/>
                  </a:ext>
                </a:extLst>
              </a:tr>
              <a:tr h="322156">
                <a:tc>
                  <a:txBody>
                    <a:bodyPr/>
                    <a:lstStyle/>
                    <a:p>
                      <a:r>
                        <a:rPr lang="en-GB" sz="1800" b="1">
                          <a:latin typeface="Calibri" panose="020F0502020204030204" pitchFamily="34" charset="0"/>
                          <a:cs typeface="Calibri" panose="020F0502020204030204" pitchFamily="34" charset="0"/>
                        </a:rPr>
                        <a:t>Debt Equity Ratio</a:t>
                      </a:r>
                      <a:endParaRPr lang="en-GB" sz="18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0" kern="1200" dirty="0">
                          <a:solidFill>
                            <a:schemeClr val="dk1"/>
                          </a:solidFill>
                          <a:effectLst/>
                          <a:latin typeface="Calibri" panose="020F0502020204030204" pitchFamily="34" charset="0"/>
                          <a:cs typeface="Calibri" panose="020F0502020204030204" pitchFamily="34" charset="0"/>
                        </a:rPr>
                        <a:t>-€</a:t>
                      </a:r>
                      <a:r>
                        <a:rPr lang="en-GB" sz="1800" b="0" dirty="0">
                          <a:latin typeface="Calibri" panose="020F0502020204030204" pitchFamily="34" charset="0"/>
                          <a:cs typeface="Calibri" panose="020F0502020204030204" pitchFamily="34" charset="0"/>
                        </a:rPr>
                        <a:t>3.15:</a:t>
                      </a:r>
                      <a:r>
                        <a:rPr lang="en-GB" sz="1800" b="0" kern="1200" dirty="0">
                          <a:solidFill>
                            <a:schemeClr val="dk1"/>
                          </a:solidFill>
                          <a:effectLst/>
                          <a:latin typeface="Calibri" panose="020F0502020204030204" pitchFamily="34" charset="0"/>
                          <a:cs typeface="Calibri" panose="020F0502020204030204" pitchFamily="34" charset="0"/>
                        </a:rPr>
                        <a:t>€1</a:t>
                      </a:r>
                      <a:endParaRPr lang="en-GB" sz="1800" b="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0" kern="1200" dirty="0">
                          <a:solidFill>
                            <a:schemeClr val="dk1"/>
                          </a:solidFill>
                          <a:effectLst/>
                          <a:latin typeface="Calibri" panose="020F0502020204030204" pitchFamily="34" charset="0"/>
                          <a:cs typeface="Calibri" panose="020F0502020204030204" pitchFamily="34" charset="0"/>
                        </a:rPr>
                        <a:t>-€</a:t>
                      </a:r>
                      <a:r>
                        <a:rPr lang="en-GB" sz="1800" b="0" dirty="0">
                          <a:latin typeface="Calibri" panose="020F0502020204030204" pitchFamily="34" charset="0"/>
                          <a:cs typeface="Calibri" panose="020F0502020204030204" pitchFamily="34" charset="0"/>
                        </a:rPr>
                        <a:t>3.35:</a:t>
                      </a:r>
                      <a:r>
                        <a:rPr lang="en-GB" sz="1800" b="0" kern="1200" dirty="0">
                          <a:solidFill>
                            <a:schemeClr val="dk1"/>
                          </a:solidFill>
                          <a:effectLst/>
                          <a:latin typeface="Calibri" panose="020F0502020204030204" pitchFamily="34" charset="0"/>
                          <a:cs typeface="Calibri" panose="020F0502020204030204" pitchFamily="34" charset="0"/>
                        </a:rPr>
                        <a:t>€1</a:t>
                      </a:r>
                      <a:endParaRPr lang="en-GB" sz="1800" b="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0" kern="1200" dirty="0">
                          <a:solidFill>
                            <a:schemeClr val="dk1"/>
                          </a:solidFill>
                          <a:effectLst/>
                          <a:latin typeface="Calibri" panose="020F0502020204030204" pitchFamily="34" charset="0"/>
                          <a:cs typeface="Calibri" panose="020F0502020204030204" pitchFamily="34" charset="0"/>
                        </a:rPr>
                        <a:t>-€</a:t>
                      </a:r>
                      <a:r>
                        <a:rPr lang="en-GB" sz="1800" b="0" dirty="0">
                          <a:latin typeface="Calibri" panose="020F0502020204030204" pitchFamily="34" charset="0"/>
                          <a:cs typeface="Calibri" panose="020F0502020204030204" pitchFamily="34" charset="0"/>
                        </a:rPr>
                        <a:t>3.16:</a:t>
                      </a:r>
                      <a:r>
                        <a:rPr lang="en-GB" sz="1800" b="0" kern="1200" dirty="0">
                          <a:solidFill>
                            <a:schemeClr val="dk1"/>
                          </a:solidFill>
                          <a:effectLst/>
                          <a:latin typeface="Calibri" panose="020F0502020204030204" pitchFamily="34" charset="0"/>
                          <a:cs typeface="Calibri" panose="020F0502020204030204" pitchFamily="34" charset="0"/>
                        </a:rPr>
                        <a:t>€1</a:t>
                      </a:r>
                      <a:endParaRPr lang="en-GB" sz="1800" b="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0" kern="1200" dirty="0">
                          <a:solidFill>
                            <a:schemeClr val="dk1"/>
                          </a:solidFill>
                          <a:effectLst/>
                          <a:latin typeface="Calibri" panose="020F0502020204030204" pitchFamily="34" charset="0"/>
                          <a:cs typeface="Calibri" panose="020F0502020204030204" pitchFamily="34" charset="0"/>
                        </a:rPr>
                        <a:t>-€</a:t>
                      </a:r>
                      <a:r>
                        <a:rPr lang="en-GB" sz="1800" b="0" dirty="0">
                          <a:latin typeface="Calibri" panose="020F0502020204030204" pitchFamily="34" charset="0"/>
                          <a:cs typeface="Calibri" panose="020F0502020204030204" pitchFamily="34" charset="0"/>
                        </a:rPr>
                        <a:t>3.29:</a:t>
                      </a:r>
                      <a:r>
                        <a:rPr lang="en-GB" sz="1800" b="0" kern="1200" dirty="0">
                          <a:solidFill>
                            <a:schemeClr val="dk1"/>
                          </a:solidFill>
                          <a:effectLst/>
                          <a:latin typeface="Calibri" panose="020F0502020204030204" pitchFamily="34" charset="0"/>
                          <a:cs typeface="Calibri" panose="020F0502020204030204" pitchFamily="34" charset="0"/>
                        </a:rPr>
                        <a:t>€1</a:t>
                      </a:r>
                      <a:endParaRPr lang="en-GB" sz="1800" b="0"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246888444"/>
                  </a:ext>
                </a:extLst>
              </a:tr>
            </a:tbl>
          </a:graphicData>
        </a:graphic>
      </p:graphicFrame>
      <p:sp>
        <p:nvSpPr>
          <p:cNvPr id="8" name="TextBox 7">
            <a:extLst>
              <a:ext uri="{FF2B5EF4-FFF2-40B4-BE49-F238E27FC236}">
                <a16:creationId xmlns:a16="http://schemas.microsoft.com/office/drawing/2014/main" id="{56EC4556-A83A-8A08-0AA0-8C20C515954D}"/>
              </a:ext>
            </a:extLst>
          </p:cNvPr>
          <p:cNvSpPr txBox="1"/>
          <p:nvPr/>
        </p:nvSpPr>
        <p:spPr>
          <a:xfrm>
            <a:off x="608591" y="4256773"/>
            <a:ext cx="9920748" cy="400110"/>
          </a:xfrm>
          <a:prstGeom prst="rect">
            <a:avLst/>
          </a:prstGeom>
          <a:noFill/>
        </p:spPr>
        <p:txBody>
          <a:bodyPr wrap="square" rtlCol="0">
            <a:spAutoFit/>
          </a:bodyPr>
          <a:lstStyle/>
          <a:p>
            <a:pPr marL="342900" indent="-342900">
              <a:buFont typeface="Wingdings" panose="05000000000000000000" pitchFamily="2" charset="2"/>
              <a:buChar char="Ø"/>
            </a:pPr>
            <a:r>
              <a:rPr lang="en-GB" sz="2000" b="0" i="0" dirty="0">
                <a:solidFill>
                  <a:srgbClr val="111111"/>
                </a:solidFill>
                <a:effectLst/>
                <a:latin typeface="Calibri" panose="020F0502020204030204" pitchFamily="34" charset="0"/>
                <a:ea typeface="Calibri" panose="020F0502020204030204" pitchFamily="34" charset="0"/>
                <a:cs typeface="Calibri" panose="020F0502020204030204" pitchFamily="34" charset="0"/>
              </a:rPr>
              <a:t>Proprietary Ratio = </a:t>
            </a:r>
            <a:r>
              <a:rPr lang="en-GB" sz="2000" b="0" i="0" dirty="0">
                <a:solidFill>
                  <a:srgbClr val="151414"/>
                </a:solidFill>
                <a:effectLst/>
                <a:latin typeface="Calibri" panose="020F0502020204030204" pitchFamily="34" charset="0"/>
                <a:ea typeface="Calibri" panose="020F0502020204030204" pitchFamily="34" charset="0"/>
                <a:cs typeface="Calibri" panose="020F0502020204030204" pitchFamily="34" charset="0"/>
              </a:rPr>
              <a:t>company's total assets that are financed by shareholders' equity</a:t>
            </a:r>
            <a:endParaRPr lang="en-GB" sz="2000" dirty="0">
              <a:latin typeface="Calibri" panose="020F0502020204030204" pitchFamily="34" charset="0"/>
              <a:ea typeface="Calibri" panose="020F0502020204030204" pitchFamily="34" charset="0"/>
              <a:cs typeface="Calibri" panose="020F0502020204030204" pitchFamily="34" charset="0"/>
            </a:endParaRPr>
          </a:p>
        </p:txBody>
      </p:sp>
      <p:pic>
        <p:nvPicPr>
          <p:cNvPr id="9" name="Picture 8">
            <a:extLst>
              <a:ext uri="{FF2B5EF4-FFF2-40B4-BE49-F238E27FC236}">
                <a16:creationId xmlns:a16="http://schemas.microsoft.com/office/drawing/2014/main" id="{35245A80-C79D-9AA4-E99D-3A46CD31AE50}"/>
              </a:ext>
            </a:extLst>
          </p:cNvPr>
          <p:cNvPicPr>
            <a:picLocks noChangeAspect="1"/>
          </p:cNvPicPr>
          <p:nvPr/>
        </p:nvPicPr>
        <p:blipFill>
          <a:blip r:embed="rId3"/>
          <a:stretch>
            <a:fillRect/>
          </a:stretch>
        </p:blipFill>
        <p:spPr>
          <a:xfrm>
            <a:off x="2570961" y="7079908"/>
            <a:ext cx="5996008" cy="3608783"/>
          </a:xfrm>
          <a:prstGeom prst="rect">
            <a:avLst/>
          </a:prstGeom>
        </p:spPr>
      </p:pic>
      <p:sp>
        <p:nvSpPr>
          <p:cNvPr id="12" name="TextBox 11">
            <a:extLst>
              <a:ext uri="{FF2B5EF4-FFF2-40B4-BE49-F238E27FC236}">
                <a16:creationId xmlns:a16="http://schemas.microsoft.com/office/drawing/2014/main" id="{DAAA7C2A-BD42-7DE7-844D-7A5A2CB80518}"/>
              </a:ext>
            </a:extLst>
          </p:cNvPr>
          <p:cNvSpPr txBox="1"/>
          <p:nvPr/>
        </p:nvSpPr>
        <p:spPr>
          <a:xfrm>
            <a:off x="639413" y="4724341"/>
            <a:ext cx="9920748" cy="400110"/>
          </a:xfrm>
          <a:prstGeom prst="rect">
            <a:avLst/>
          </a:prstGeom>
          <a:noFill/>
        </p:spPr>
        <p:txBody>
          <a:bodyPr wrap="square" rtlCol="0">
            <a:spAutoFit/>
          </a:bodyPr>
          <a:lstStyle/>
          <a:p>
            <a:pPr marL="342900" indent="-342900">
              <a:buFont typeface="Wingdings" panose="05000000000000000000" pitchFamily="2" charset="2"/>
              <a:buChar char="Ø"/>
            </a:pPr>
            <a:r>
              <a:rPr lang="en-GB" sz="2000" dirty="0">
                <a:solidFill>
                  <a:srgbClr val="111111"/>
                </a:solidFill>
                <a:latin typeface="Calibri" panose="020F0502020204030204" pitchFamily="34" charset="0"/>
                <a:ea typeface="Calibri" panose="020F0502020204030204" pitchFamily="34" charset="0"/>
                <a:cs typeface="Calibri" panose="020F0502020204030204" pitchFamily="34" charset="0"/>
              </a:rPr>
              <a:t>High dependence on external sources of funding</a:t>
            </a:r>
            <a:endParaRPr lang="en-GB" sz="20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533302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2">
                                            <p:txEl>
                                              <p:pRg st="0" end="0"/>
                                            </p:txEl>
                                          </p:spTgt>
                                        </p:tgtEl>
                                        <p:attrNameLst>
                                          <p:attrName>style.visibility</p:attrName>
                                        </p:attrNameLst>
                                      </p:cBhvr>
                                      <p:to>
                                        <p:strVal val="visible"/>
                                      </p:to>
                                    </p:set>
                                    <p:animEffect transition="in" filter="fade">
                                      <p:cBhvr>
                                        <p:cTn id="12" dur="500"/>
                                        <p:tgtEl>
                                          <p:spTgt spid="1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2CABE4-45A4-67FC-E4D1-5808F1EA1D4E}"/>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4B0AA5CD-1D3D-9870-81D0-5DD5725A7CF7}"/>
              </a:ext>
            </a:extLst>
          </p:cNvPr>
          <p:cNvSpPr>
            <a:spLocks noGrp="1"/>
          </p:cNvSpPr>
          <p:nvPr>
            <p:ph type="title"/>
          </p:nvPr>
        </p:nvSpPr>
        <p:spPr>
          <a:xfrm>
            <a:off x="639413" y="476086"/>
            <a:ext cx="10904435" cy="689608"/>
          </a:xfrm>
        </p:spPr>
        <p:txBody>
          <a:bodyPr rtlCol="0">
            <a:normAutofit/>
          </a:bodyPr>
          <a:lstStyle/>
          <a:p>
            <a:pPr rtl="0"/>
            <a:r>
              <a:rPr lang="en-GB" sz="3200" dirty="0">
                <a:latin typeface="Calibri" panose="020F0502020204030204" pitchFamily="34" charset="0"/>
                <a:ea typeface="Calibri" panose="020F0502020204030204" pitchFamily="34" charset="0"/>
                <a:cs typeface="Calibri" panose="020F0502020204030204" pitchFamily="34" charset="0"/>
              </a:rPr>
              <a:t>SONY Europe Financial Solvency Ratio Analysis</a:t>
            </a:r>
          </a:p>
        </p:txBody>
      </p:sp>
      <p:sp>
        <p:nvSpPr>
          <p:cNvPr id="3" name="Footer Placeholder 2">
            <a:extLst>
              <a:ext uri="{FF2B5EF4-FFF2-40B4-BE49-F238E27FC236}">
                <a16:creationId xmlns:a16="http://schemas.microsoft.com/office/drawing/2014/main" id="{E759CA48-F319-4623-7A0F-9DE9EC63B7AF}"/>
              </a:ext>
            </a:extLst>
          </p:cNvPr>
          <p:cNvSpPr>
            <a:spLocks noGrp="1"/>
          </p:cNvSpPr>
          <p:nvPr>
            <p:ph type="ftr" sz="quarter" idx="11"/>
          </p:nvPr>
        </p:nvSpPr>
        <p:spPr>
          <a:xfrm>
            <a:off x="639413" y="6356350"/>
            <a:ext cx="6291108" cy="365125"/>
          </a:xfrm>
        </p:spPr>
        <p:txBody>
          <a:bodyPr rtlCol="0"/>
          <a:lstStyle/>
          <a:p>
            <a:pPr rtl="0">
              <a:spcAft>
                <a:spcPts val="600"/>
              </a:spcAft>
            </a:pPr>
            <a:r>
              <a:rPr lang="en-GB" noProof="0" dirty="0"/>
              <a:t>Finance Management</a:t>
            </a:r>
          </a:p>
        </p:txBody>
      </p:sp>
      <p:sp>
        <p:nvSpPr>
          <p:cNvPr id="4" name="Date Placeholder 3">
            <a:extLst>
              <a:ext uri="{FF2B5EF4-FFF2-40B4-BE49-F238E27FC236}">
                <a16:creationId xmlns:a16="http://schemas.microsoft.com/office/drawing/2014/main" id="{0332109B-DC1E-E458-68D9-E5D9F9E48A61}"/>
              </a:ext>
            </a:extLst>
          </p:cNvPr>
          <p:cNvSpPr>
            <a:spLocks noGrp="1"/>
          </p:cNvSpPr>
          <p:nvPr>
            <p:ph type="dt" sz="half" idx="10"/>
          </p:nvPr>
        </p:nvSpPr>
        <p:spPr>
          <a:xfrm>
            <a:off x="7295738" y="6356350"/>
            <a:ext cx="3033829" cy="365125"/>
          </a:xfrm>
        </p:spPr>
        <p:txBody>
          <a:bodyPr rtlCol="0"/>
          <a:lstStyle/>
          <a:p>
            <a:pPr lvl="0" rtl="0"/>
            <a:r>
              <a:rPr lang="en-GB" dirty="0"/>
              <a:t>2025</a:t>
            </a:r>
          </a:p>
        </p:txBody>
      </p:sp>
      <p:sp>
        <p:nvSpPr>
          <p:cNvPr id="5" name="Slide Number Placeholder 4">
            <a:extLst>
              <a:ext uri="{FF2B5EF4-FFF2-40B4-BE49-F238E27FC236}">
                <a16:creationId xmlns:a16="http://schemas.microsoft.com/office/drawing/2014/main" id="{43DFA342-3C8B-4F5C-705D-3305086465CB}"/>
              </a:ext>
            </a:extLst>
          </p:cNvPr>
          <p:cNvSpPr>
            <a:spLocks noGrp="1"/>
          </p:cNvSpPr>
          <p:nvPr>
            <p:ph type="sldNum" sz="quarter" idx="12"/>
          </p:nvPr>
        </p:nvSpPr>
        <p:spPr>
          <a:xfrm>
            <a:off x="10707939" y="6356350"/>
            <a:ext cx="844649" cy="365125"/>
          </a:xfrm>
        </p:spPr>
        <p:txBody>
          <a:bodyPr rtlCol="0"/>
          <a:lstStyle/>
          <a:p>
            <a:pPr lvl="0" rtl="0"/>
            <a:fld id="{E20EFF4B-E35B-4DE6-97A9-05E54E649A15}" type="slidenum">
              <a:rPr lang="en-GB" smtClean="0"/>
              <a:pPr lvl="0" rtl="0"/>
              <a:t>24</a:t>
            </a:fld>
            <a:endParaRPr lang="en-GB"/>
          </a:p>
        </p:txBody>
      </p:sp>
      <p:sp>
        <p:nvSpPr>
          <p:cNvPr id="2" name="TextBox 1">
            <a:extLst>
              <a:ext uri="{FF2B5EF4-FFF2-40B4-BE49-F238E27FC236}">
                <a16:creationId xmlns:a16="http://schemas.microsoft.com/office/drawing/2014/main" id="{419E8E77-331D-C714-7873-9FB8FA6E641D}"/>
              </a:ext>
            </a:extLst>
          </p:cNvPr>
          <p:cNvSpPr txBox="1"/>
          <p:nvPr/>
        </p:nvSpPr>
        <p:spPr>
          <a:xfrm>
            <a:off x="541175" y="1518457"/>
            <a:ext cx="10451290" cy="461665"/>
          </a:xfrm>
          <a:prstGeom prst="rect">
            <a:avLst/>
          </a:prstGeom>
          <a:noFill/>
        </p:spPr>
        <p:txBody>
          <a:bodyPr wrap="square" rtlCol="0">
            <a:spAutoFit/>
          </a:bodyPr>
          <a:lstStyle/>
          <a:p>
            <a:pPr marL="342900" indent="-342900">
              <a:buFont typeface="Wingdings" panose="05000000000000000000" pitchFamily="2" charset="2"/>
              <a:buChar char="Ø"/>
            </a:pPr>
            <a:r>
              <a:rPr lang="en-GB" sz="2400" b="0" i="0" dirty="0">
                <a:solidFill>
                  <a:srgbClr val="111111"/>
                </a:solidFill>
                <a:effectLst/>
                <a:latin typeface="SourceSansPro"/>
              </a:rPr>
              <a:t>Measures a business’ ability to meet its long-term debt obligations</a:t>
            </a:r>
            <a:endParaRPr lang="en-GB" sz="2400" dirty="0">
              <a:latin typeface="Calibri" panose="020F0502020204030204" pitchFamily="34" charset="0"/>
              <a:ea typeface="Calibri" panose="020F0502020204030204" pitchFamily="34" charset="0"/>
              <a:cs typeface="Calibri" panose="020F0502020204030204" pitchFamily="34" charset="0"/>
            </a:endParaRPr>
          </a:p>
        </p:txBody>
      </p:sp>
      <p:graphicFrame>
        <p:nvGraphicFramePr>
          <p:cNvPr id="7" name="Table 6">
            <a:extLst>
              <a:ext uri="{FF2B5EF4-FFF2-40B4-BE49-F238E27FC236}">
                <a16:creationId xmlns:a16="http://schemas.microsoft.com/office/drawing/2014/main" id="{2998ED15-E034-FCB2-1755-015F4D1EE612}"/>
              </a:ext>
            </a:extLst>
          </p:cNvPr>
          <p:cNvGraphicFramePr>
            <a:graphicFrameLocks noGrp="1"/>
          </p:cNvGraphicFramePr>
          <p:nvPr/>
        </p:nvGraphicFramePr>
        <p:xfrm>
          <a:off x="869868" y="2459424"/>
          <a:ext cx="10443524" cy="1463040"/>
        </p:xfrm>
        <a:graphic>
          <a:graphicData uri="http://schemas.openxmlformats.org/drawingml/2006/table">
            <a:tbl>
              <a:tblPr firstRow="1" bandRow="1">
                <a:tableStyleId>{7DF18680-E054-41AD-8BC1-D1AEF772440D}</a:tableStyleId>
              </a:tblPr>
              <a:tblGrid>
                <a:gridCol w="2345336">
                  <a:extLst>
                    <a:ext uri="{9D8B030D-6E8A-4147-A177-3AD203B41FA5}">
                      <a16:colId xmlns:a16="http://schemas.microsoft.com/office/drawing/2014/main" val="3177939865"/>
                    </a:ext>
                  </a:extLst>
                </a:gridCol>
                <a:gridCol w="1970862">
                  <a:extLst>
                    <a:ext uri="{9D8B030D-6E8A-4147-A177-3AD203B41FA5}">
                      <a16:colId xmlns:a16="http://schemas.microsoft.com/office/drawing/2014/main" val="866281112"/>
                    </a:ext>
                  </a:extLst>
                </a:gridCol>
                <a:gridCol w="1955545">
                  <a:extLst>
                    <a:ext uri="{9D8B030D-6E8A-4147-A177-3AD203B41FA5}">
                      <a16:colId xmlns:a16="http://schemas.microsoft.com/office/drawing/2014/main" val="2895252130"/>
                    </a:ext>
                  </a:extLst>
                </a:gridCol>
                <a:gridCol w="2030398">
                  <a:extLst>
                    <a:ext uri="{9D8B030D-6E8A-4147-A177-3AD203B41FA5}">
                      <a16:colId xmlns:a16="http://schemas.microsoft.com/office/drawing/2014/main" val="2968441476"/>
                    </a:ext>
                  </a:extLst>
                </a:gridCol>
                <a:gridCol w="2141383">
                  <a:extLst>
                    <a:ext uri="{9D8B030D-6E8A-4147-A177-3AD203B41FA5}">
                      <a16:colId xmlns:a16="http://schemas.microsoft.com/office/drawing/2014/main" val="4071404439"/>
                    </a:ext>
                  </a:extLst>
                </a:gridCol>
              </a:tblGrid>
              <a:tr h="322156">
                <a:tc>
                  <a:txBody>
                    <a:bodyPr/>
                    <a:lstStyle/>
                    <a:p>
                      <a:r>
                        <a:rPr lang="en-GB" sz="1800" dirty="0">
                          <a:latin typeface="Calibri" panose="020F0502020204030204" pitchFamily="34" charset="0"/>
                          <a:cs typeface="Calibri" panose="020F0502020204030204" pitchFamily="34" charset="0"/>
                        </a:rPr>
                        <a:t>Financial Calculations</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31/03/2024</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31/03/2023</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31/03/2022</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31/03/2021</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1413365312"/>
                  </a:ext>
                </a:extLst>
              </a:tr>
              <a:tr h="322156">
                <a:tc>
                  <a:txBody>
                    <a:bodyPr/>
                    <a:lstStyle/>
                    <a:p>
                      <a:r>
                        <a:rPr lang="en-GB" sz="1800" b="1" dirty="0">
                          <a:latin typeface="Calibri" panose="020F0502020204030204" pitchFamily="34" charset="0"/>
                          <a:cs typeface="Calibri" panose="020F0502020204030204" pitchFamily="34" charset="0"/>
                        </a:rPr>
                        <a:t>Shareholder’s fund</a:t>
                      </a:r>
                      <a:endParaRPr lang="en-GB" sz="18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a:t>
                      </a:r>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612,200,000</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a:t>
                      </a:r>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587,400,000</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a:t>
                      </a:r>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595,200,000</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a:t>
                      </a:r>
                      <a:r>
                        <a:rPr lang="en-GB" sz="1800" b="0" kern="1200" dirty="0">
                          <a:solidFill>
                            <a:schemeClr val="dk1"/>
                          </a:solidFill>
                          <a:effectLst/>
                          <a:latin typeface="Calibri" panose="020F0502020204030204" pitchFamily="34" charset="0"/>
                          <a:cs typeface="Calibri" panose="020F0502020204030204" pitchFamily="34" charset="0"/>
                        </a:rPr>
                        <a:t>€</a:t>
                      </a:r>
                      <a:r>
                        <a:rPr lang="en-GB" sz="1800" dirty="0">
                          <a:latin typeface="Calibri" panose="020F0502020204030204" pitchFamily="34" charset="0"/>
                          <a:cs typeface="Calibri" panose="020F0502020204030204" pitchFamily="34" charset="0"/>
                        </a:rPr>
                        <a:t>593,900,000</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163632017"/>
                  </a:ext>
                </a:extLst>
              </a:tr>
              <a:tr h="322156">
                <a:tc>
                  <a:txBody>
                    <a:bodyPr/>
                    <a:lstStyle/>
                    <a:p>
                      <a:r>
                        <a:rPr lang="en-GB" sz="1800" b="1" dirty="0">
                          <a:latin typeface="Calibri" panose="020F0502020204030204" pitchFamily="34" charset="0"/>
                          <a:cs typeface="Calibri" panose="020F0502020204030204" pitchFamily="34" charset="0"/>
                        </a:rPr>
                        <a:t>Proprietary Ratio</a:t>
                      </a:r>
                      <a:endParaRPr lang="en-GB" sz="18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0" dirty="0">
                          <a:latin typeface="Calibri" panose="020F0502020204030204" pitchFamily="34" charset="0"/>
                          <a:cs typeface="Calibri" panose="020F0502020204030204" pitchFamily="34" charset="0"/>
                        </a:rPr>
                        <a:t>-0.47</a:t>
                      </a:r>
                      <a:endParaRPr lang="en-GB" sz="1800" b="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0" dirty="0">
                          <a:latin typeface="Calibri" panose="020F0502020204030204" pitchFamily="34" charset="0"/>
                          <a:cs typeface="Calibri" panose="020F0502020204030204" pitchFamily="34" charset="0"/>
                        </a:rPr>
                        <a:t>-0.43</a:t>
                      </a:r>
                      <a:endParaRPr lang="en-GB" sz="1800" b="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0" dirty="0">
                          <a:latin typeface="Calibri" panose="020F0502020204030204" pitchFamily="34" charset="0"/>
                          <a:cs typeface="Calibri" panose="020F0502020204030204" pitchFamily="34" charset="0"/>
                        </a:rPr>
                        <a:t>-0.45</a:t>
                      </a:r>
                      <a:endParaRPr lang="en-GB" sz="1800" b="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0" dirty="0">
                          <a:latin typeface="Calibri" panose="020F0502020204030204" pitchFamily="34" charset="0"/>
                          <a:cs typeface="Calibri" panose="020F0502020204030204" pitchFamily="34" charset="0"/>
                        </a:rPr>
                        <a:t>-0.43</a:t>
                      </a:r>
                      <a:endParaRPr lang="en-GB" sz="1800" b="0"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164549849"/>
                  </a:ext>
                </a:extLst>
              </a:tr>
              <a:tr h="322156">
                <a:tc>
                  <a:txBody>
                    <a:bodyPr/>
                    <a:lstStyle/>
                    <a:p>
                      <a:r>
                        <a:rPr lang="en-GB" sz="1800" b="1" dirty="0">
                          <a:latin typeface="Calibri" panose="020F0502020204030204" pitchFamily="34" charset="0"/>
                          <a:cs typeface="Calibri" panose="020F0502020204030204" pitchFamily="34" charset="0"/>
                        </a:rPr>
                        <a:t>Debt Equity Ratio</a:t>
                      </a:r>
                      <a:endParaRPr lang="en-GB" sz="18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1" kern="1200" dirty="0">
                          <a:solidFill>
                            <a:schemeClr val="dk1"/>
                          </a:solidFill>
                          <a:effectLst/>
                          <a:latin typeface="Calibri" panose="020F0502020204030204" pitchFamily="34" charset="0"/>
                          <a:cs typeface="Calibri" panose="020F0502020204030204" pitchFamily="34" charset="0"/>
                        </a:rPr>
                        <a:t>-€</a:t>
                      </a:r>
                      <a:r>
                        <a:rPr lang="en-GB" sz="1800" b="1" dirty="0">
                          <a:latin typeface="Calibri" panose="020F0502020204030204" pitchFamily="34" charset="0"/>
                          <a:cs typeface="Calibri" panose="020F0502020204030204" pitchFamily="34" charset="0"/>
                        </a:rPr>
                        <a:t>3.15:</a:t>
                      </a:r>
                      <a:r>
                        <a:rPr lang="en-GB" sz="1800" b="1" kern="1200" dirty="0">
                          <a:solidFill>
                            <a:schemeClr val="dk1"/>
                          </a:solidFill>
                          <a:effectLst/>
                          <a:latin typeface="Calibri" panose="020F0502020204030204" pitchFamily="34" charset="0"/>
                          <a:cs typeface="Calibri" panose="020F0502020204030204" pitchFamily="34" charset="0"/>
                        </a:rPr>
                        <a:t>€1</a:t>
                      </a:r>
                      <a:endParaRPr lang="en-GB" sz="18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1" kern="1200" dirty="0">
                          <a:solidFill>
                            <a:schemeClr val="dk1"/>
                          </a:solidFill>
                          <a:effectLst/>
                          <a:latin typeface="Calibri" panose="020F0502020204030204" pitchFamily="34" charset="0"/>
                          <a:cs typeface="Calibri" panose="020F0502020204030204" pitchFamily="34" charset="0"/>
                        </a:rPr>
                        <a:t>-€</a:t>
                      </a:r>
                      <a:r>
                        <a:rPr lang="en-GB" sz="1800" b="1" dirty="0">
                          <a:latin typeface="Calibri" panose="020F0502020204030204" pitchFamily="34" charset="0"/>
                          <a:cs typeface="Calibri" panose="020F0502020204030204" pitchFamily="34" charset="0"/>
                        </a:rPr>
                        <a:t>3.35:</a:t>
                      </a:r>
                      <a:r>
                        <a:rPr lang="en-GB" sz="1800" b="1" kern="1200" dirty="0">
                          <a:solidFill>
                            <a:schemeClr val="dk1"/>
                          </a:solidFill>
                          <a:effectLst/>
                          <a:latin typeface="Calibri" panose="020F0502020204030204" pitchFamily="34" charset="0"/>
                          <a:cs typeface="Calibri" panose="020F0502020204030204" pitchFamily="34" charset="0"/>
                        </a:rPr>
                        <a:t>€1</a:t>
                      </a:r>
                      <a:endParaRPr lang="en-GB" sz="18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1" kern="1200" dirty="0">
                          <a:solidFill>
                            <a:schemeClr val="dk1"/>
                          </a:solidFill>
                          <a:effectLst/>
                          <a:latin typeface="Calibri" panose="020F0502020204030204" pitchFamily="34" charset="0"/>
                          <a:cs typeface="Calibri" panose="020F0502020204030204" pitchFamily="34" charset="0"/>
                        </a:rPr>
                        <a:t>-€</a:t>
                      </a:r>
                      <a:r>
                        <a:rPr lang="en-GB" sz="1800" b="1" dirty="0">
                          <a:latin typeface="Calibri" panose="020F0502020204030204" pitchFamily="34" charset="0"/>
                          <a:cs typeface="Calibri" panose="020F0502020204030204" pitchFamily="34" charset="0"/>
                        </a:rPr>
                        <a:t>3.16:</a:t>
                      </a:r>
                      <a:r>
                        <a:rPr lang="en-GB" sz="1800" b="1" kern="1200" dirty="0">
                          <a:solidFill>
                            <a:schemeClr val="dk1"/>
                          </a:solidFill>
                          <a:effectLst/>
                          <a:latin typeface="Calibri" panose="020F0502020204030204" pitchFamily="34" charset="0"/>
                          <a:cs typeface="Calibri" panose="020F0502020204030204" pitchFamily="34" charset="0"/>
                        </a:rPr>
                        <a:t>€1</a:t>
                      </a:r>
                      <a:endParaRPr lang="en-GB" sz="18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1" kern="1200" dirty="0">
                          <a:solidFill>
                            <a:schemeClr val="dk1"/>
                          </a:solidFill>
                          <a:effectLst/>
                          <a:latin typeface="Calibri" panose="020F0502020204030204" pitchFamily="34" charset="0"/>
                          <a:cs typeface="Calibri" panose="020F0502020204030204" pitchFamily="34" charset="0"/>
                        </a:rPr>
                        <a:t>-€</a:t>
                      </a:r>
                      <a:r>
                        <a:rPr lang="en-GB" sz="1800" b="1" dirty="0">
                          <a:latin typeface="Calibri" panose="020F0502020204030204" pitchFamily="34" charset="0"/>
                          <a:cs typeface="Calibri" panose="020F0502020204030204" pitchFamily="34" charset="0"/>
                        </a:rPr>
                        <a:t>3.29:</a:t>
                      </a:r>
                      <a:r>
                        <a:rPr lang="en-GB" sz="1800" b="1" kern="1200" dirty="0">
                          <a:solidFill>
                            <a:schemeClr val="dk1"/>
                          </a:solidFill>
                          <a:effectLst/>
                          <a:latin typeface="Calibri" panose="020F0502020204030204" pitchFamily="34" charset="0"/>
                          <a:cs typeface="Calibri" panose="020F0502020204030204" pitchFamily="34" charset="0"/>
                        </a:rPr>
                        <a:t>€1</a:t>
                      </a:r>
                      <a:endParaRPr lang="en-GB" sz="1800" b="1"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246888444"/>
                  </a:ext>
                </a:extLst>
              </a:tr>
            </a:tbl>
          </a:graphicData>
        </a:graphic>
      </p:graphicFrame>
      <p:sp>
        <p:nvSpPr>
          <p:cNvPr id="8" name="TextBox 7">
            <a:extLst>
              <a:ext uri="{FF2B5EF4-FFF2-40B4-BE49-F238E27FC236}">
                <a16:creationId xmlns:a16="http://schemas.microsoft.com/office/drawing/2014/main" id="{29EC65DF-BB9B-1442-DAC8-425A5E5081CB}"/>
              </a:ext>
            </a:extLst>
          </p:cNvPr>
          <p:cNvSpPr txBox="1"/>
          <p:nvPr/>
        </p:nvSpPr>
        <p:spPr>
          <a:xfrm>
            <a:off x="608591" y="4256773"/>
            <a:ext cx="9920748" cy="400110"/>
          </a:xfrm>
          <a:prstGeom prst="rect">
            <a:avLst/>
          </a:prstGeom>
          <a:noFill/>
        </p:spPr>
        <p:txBody>
          <a:bodyPr wrap="square" rtlCol="0">
            <a:spAutoFit/>
          </a:bodyPr>
          <a:lstStyle/>
          <a:p>
            <a:pPr marL="342900" indent="-342900">
              <a:buFont typeface="Wingdings" panose="05000000000000000000" pitchFamily="2" charset="2"/>
              <a:buChar char="Ø"/>
            </a:pPr>
            <a:r>
              <a:rPr lang="en-GB" sz="2000" b="0" i="0" dirty="0">
                <a:solidFill>
                  <a:srgbClr val="111111"/>
                </a:solidFill>
                <a:effectLst/>
                <a:latin typeface="Calibri" panose="020F0502020204030204" pitchFamily="34" charset="0"/>
                <a:ea typeface="Calibri" panose="020F0502020204030204" pitchFamily="34" charset="0"/>
                <a:cs typeface="Calibri" panose="020F0502020204030204" pitchFamily="34" charset="0"/>
              </a:rPr>
              <a:t>Debt Equity Ratio = </a:t>
            </a:r>
            <a:r>
              <a:rPr lang="en-GB" sz="2000" b="0" i="0" dirty="0">
                <a:solidFill>
                  <a:srgbClr val="111111"/>
                </a:solidFill>
                <a:effectLst/>
                <a:latin typeface="SourceSansPro"/>
              </a:rPr>
              <a:t>degree of which a company is financing its operations through debt</a:t>
            </a:r>
            <a:endParaRPr lang="en-GB" sz="2000" dirty="0">
              <a:latin typeface="Calibri" panose="020F0502020204030204" pitchFamily="34" charset="0"/>
              <a:ea typeface="Calibri" panose="020F0502020204030204" pitchFamily="34" charset="0"/>
              <a:cs typeface="Calibri" panose="020F0502020204030204" pitchFamily="34" charset="0"/>
            </a:endParaRPr>
          </a:p>
        </p:txBody>
      </p:sp>
      <p:pic>
        <p:nvPicPr>
          <p:cNvPr id="9" name="Picture 8">
            <a:extLst>
              <a:ext uri="{FF2B5EF4-FFF2-40B4-BE49-F238E27FC236}">
                <a16:creationId xmlns:a16="http://schemas.microsoft.com/office/drawing/2014/main" id="{F999FD0A-3A7C-F37E-5145-75D16D4E4C30}"/>
              </a:ext>
            </a:extLst>
          </p:cNvPr>
          <p:cNvPicPr>
            <a:picLocks noChangeAspect="1"/>
          </p:cNvPicPr>
          <p:nvPr/>
        </p:nvPicPr>
        <p:blipFill>
          <a:blip r:embed="rId3"/>
          <a:stretch>
            <a:fillRect/>
          </a:stretch>
        </p:blipFill>
        <p:spPr>
          <a:xfrm>
            <a:off x="2570961" y="7079908"/>
            <a:ext cx="5996008" cy="3608783"/>
          </a:xfrm>
          <a:prstGeom prst="rect">
            <a:avLst/>
          </a:prstGeom>
        </p:spPr>
      </p:pic>
      <p:sp>
        <p:nvSpPr>
          <p:cNvPr id="11" name="TextBox 10">
            <a:extLst>
              <a:ext uri="{FF2B5EF4-FFF2-40B4-BE49-F238E27FC236}">
                <a16:creationId xmlns:a16="http://schemas.microsoft.com/office/drawing/2014/main" id="{3EA86EF7-95F6-FD2C-DEB2-3122682B20BE}"/>
              </a:ext>
            </a:extLst>
          </p:cNvPr>
          <p:cNvSpPr txBox="1"/>
          <p:nvPr/>
        </p:nvSpPr>
        <p:spPr>
          <a:xfrm>
            <a:off x="12528917" y="4656883"/>
            <a:ext cx="4998781" cy="400110"/>
          </a:xfrm>
          <a:prstGeom prst="rect">
            <a:avLst/>
          </a:prstGeom>
          <a:noFill/>
        </p:spPr>
        <p:txBody>
          <a:bodyPr wrap="square" rtlCol="0">
            <a:spAutoFit/>
          </a:bodyPr>
          <a:lstStyle/>
          <a:p>
            <a:pPr marL="342900" indent="-342900">
              <a:buFont typeface="Wingdings" panose="05000000000000000000" pitchFamily="2" charset="2"/>
              <a:buChar char="Ø"/>
            </a:pPr>
            <a:r>
              <a:rPr lang="en-GB" sz="2000" dirty="0">
                <a:latin typeface="Calibri" panose="020F0502020204030204" pitchFamily="34" charset="0"/>
                <a:ea typeface="Calibri" panose="020F0502020204030204" pitchFamily="34" charset="0"/>
                <a:cs typeface="Calibri" panose="020F0502020204030204" pitchFamily="34" charset="0"/>
              </a:rPr>
              <a:t>Indicates financial distress</a:t>
            </a:r>
            <a:endParaRPr lang="en-GB" sz="2000" b="1" dirty="0">
              <a:latin typeface="Calibri" panose="020F0502020204030204" pitchFamily="34" charset="0"/>
              <a:ea typeface="Calibri" panose="020F0502020204030204" pitchFamily="34" charset="0"/>
              <a:cs typeface="Calibri" panose="020F0502020204030204" pitchFamily="34" charset="0"/>
            </a:endParaRPr>
          </a:p>
        </p:txBody>
      </p:sp>
      <p:pic>
        <p:nvPicPr>
          <p:cNvPr id="10" name="Picture 9">
            <a:extLst>
              <a:ext uri="{FF2B5EF4-FFF2-40B4-BE49-F238E27FC236}">
                <a16:creationId xmlns:a16="http://schemas.microsoft.com/office/drawing/2014/main" id="{E3E7336A-3AE4-81F4-8A44-9F60B88C64FE}"/>
              </a:ext>
            </a:extLst>
          </p:cNvPr>
          <p:cNvPicPr>
            <a:picLocks noChangeAspect="1"/>
          </p:cNvPicPr>
          <p:nvPr/>
        </p:nvPicPr>
        <p:blipFill>
          <a:blip r:embed="rId4"/>
          <a:stretch>
            <a:fillRect/>
          </a:stretch>
        </p:blipFill>
        <p:spPr>
          <a:xfrm>
            <a:off x="-5875687" y="3723464"/>
            <a:ext cx="4313587" cy="2596194"/>
          </a:xfrm>
          <a:prstGeom prst="rect">
            <a:avLst/>
          </a:prstGeom>
        </p:spPr>
      </p:pic>
    </p:spTree>
    <p:extLst>
      <p:ext uri="{BB962C8B-B14F-4D97-AF65-F5344CB8AC3E}">
        <p14:creationId xmlns:p14="http://schemas.microsoft.com/office/powerpoint/2010/main" val="2618427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xEl>
                                              <p:pRg st="0" end="0"/>
                                            </p:txEl>
                                          </p:spTgt>
                                        </p:tgtEl>
                                        <p:attrNameLst>
                                          <p:attrName>style.visibility</p:attrName>
                                        </p:attrNameLst>
                                      </p:cBhvr>
                                      <p:to>
                                        <p:strVal val="visible"/>
                                      </p:to>
                                    </p:set>
                                    <p:animEffect transition="in" filter="fade">
                                      <p:cBhvr>
                                        <p:cTn id="12" dur="500"/>
                                        <p:tgtEl>
                                          <p:spTgt spid="1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AFA7A4-883A-235E-E54A-F88C3272A230}"/>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28A18F11-84DC-3D30-8232-84721EBA3096}"/>
              </a:ext>
            </a:extLst>
          </p:cNvPr>
          <p:cNvSpPr>
            <a:spLocks noGrp="1"/>
          </p:cNvSpPr>
          <p:nvPr>
            <p:ph type="title"/>
          </p:nvPr>
        </p:nvSpPr>
        <p:spPr>
          <a:xfrm>
            <a:off x="639413" y="476086"/>
            <a:ext cx="10904435" cy="689608"/>
          </a:xfrm>
        </p:spPr>
        <p:txBody>
          <a:bodyPr rtlCol="0">
            <a:normAutofit/>
          </a:bodyPr>
          <a:lstStyle/>
          <a:p>
            <a:pPr rtl="0"/>
            <a:r>
              <a:rPr lang="en-GB" sz="3200" dirty="0">
                <a:latin typeface="Calibri" panose="020F0502020204030204" pitchFamily="34" charset="0"/>
                <a:ea typeface="Calibri" panose="020F0502020204030204" pitchFamily="34" charset="0"/>
                <a:cs typeface="Calibri" panose="020F0502020204030204" pitchFamily="34" charset="0"/>
              </a:rPr>
              <a:t>SONY Europe Financial Solvency Ratio Analysis</a:t>
            </a:r>
          </a:p>
        </p:txBody>
      </p:sp>
      <p:sp>
        <p:nvSpPr>
          <p:cNvPr id="3" name="Footer Placeholder 2">
            <a:extLst>
              <a:ext uri="{FF2B5EF4-FFF2-40B4-BE49-F238E27FC236}">
                <a16:creationId xmlns:a16="http://schemas.microsoft.com/office/drawing/2014/main" id="{C4EB9E46-07A5-FA4A-4626-4119F64CA062}"/>
              </a:ext>
            </a:extLst>
          </p:cNvPr>
          <p:cNvSpPr>
            <a:spLocks noGrp="1"/>
          </p:cNvSpPr>
          <p:nvPr>
            <p:ph type="ftr" sz="quarter" idx="11"/>
          </p:nvPr>
        </p:nvSpPr>
        <p:spPr>
          <a:xfrm>
            <a:off x="639413" y="6356350"/>
            <a:ext cx="6291108" cy="365125"/>
          </a:xfrm>
        </p:spPr>
        <p:txBody>
          <a:bodyPr rtlCol="0"/>
          <a:lstStyle/>
          <a:p>
            <a:pPr rtl="0">
              <a:spcAft>
                <a:spcPts val="600"/>
              </a:spcAft>
            </a:pPr>
            <a:r>
              <a:rPr lang="en-GB" noProof="0" dirty="0"/>
              <a:t>Finance Management</a:t>
            </a:r>
          </a:p>
        </p:txBody>
      </p:sp>
      <p:sp>
        <p:nvSpPr>
          <p:cNvPr id="4" name="Date Placeholder 3">
            <a:extLst>
              <a:ext uri="{FF2B5EF4-FFF2-40B4-BE49-F238E27FC236}">
                <a16:creationId xmlns:a16="http://schemas.microsoft.com/office/drawing/2014/main" id="{3F02B32E-3DB0-E716-3BCA-574977E28CAE}"/>
              </a:ext>
            </a:extLst>
          </p:cNvPr>
          <p:cNvSpPr>
            <a:spLocks noGrp="1"/>
          </p:cNvSpPr>
          <p:nvPr>
            <p:ph type="dt" sz="half" idx="10"/>
          </p:nvPr>
        </p:nvSpPr>
        <p:spPr>
          <a:xfrm>
            <a:off x="7295738" y="6356350"/>
            <a:ext cx="3033829" cy="365125"/>
          </a:xfrm>
        </p:spPr>
        <p:txBody>
          <a:bodyPr rtlCol="0"/>
          <a:lstStyle/>
          <a:p>
            <a:pPr lvl="0" rtl="0"/>
            <a:r>
              <a:rPr lang="en-GB" dirty="0"/>
              <a:t>2025</a:t>
            </a:r>
          </a:p>
        </p:txBody>
      </p:sp>
      <p:sp>
        <p:nvSpPr>
          <p:cNvPr id="5" name="Slide Number Placeholder 4">
            <a:extLst>
              <a:ext uri="{FF2B5EF4-FFF2-40B4-BE49-F238E27FC236}">
                <a16:creationId xmlns:a16="http://schemas.microsoft.com/office/drawing/2014/main" id="{7170BF1A-904D-C5DE-74A0-7A169273B100}"/>
              </a:ext>
            </a:extLst>
          </p:cNvPr>
          <p:cNvSpPr>
            <a:spLocks noGrp="1"/>
          </p:cNvSpPr>
          <p:nvPr>
            <p:ph type="sldNum" sz="quarter" idx="12"/>
          </p:nvPr>
        </p:nvSpPr>
        <p:spPr>
          <a:xfrm>
            <a:off x="10707939" y="6356350"/>
            <a:ext cx="844649" cy="365125"/>
          </a:xfrm>
        </p:spPr>
        <p:txBody>
          <a:bodyPr rtlCol="0"/>
          <a:lstStyle/>
          <a:p>
            <a:pPr lvl="0" rtl="0"/>
            <a:fld id="{E20EFF4B-E35B-4DE6-97A9-05E54E649A15}" type="slidenum">
              <a:rPr lang="en-GB" smtClean="0"/>
              <a:pPr lvl="0" rtl="0"/>
              <a:t>25</a:t>
            </a:fld>
            <a:endParaRPr lang="en-GB"/>
          </a:p>
        </p:txBody>
      </p:sp>
      <p:sp>
        <p:nvSpPr>
          <p:cNvPr id="2" name="TextBox 1">
            <a:extLst>
              <a:ext uri="{FF2B5EF4-FFF2-40B4-BE49-F238E27FC236}">
                <a16:creationId xmlns:a16="http://schemas.microsoft.com/office/drawing/2014/main" id="{3FA912FA-02B1-648B-22A3-8E407FCA7F44}"/>
              </a:ext>
            </a:extLst>
          </p:cNvPr>
          <p:cNvSpPr txBox="1"/>
          <p:nvPr/>
        </p:nvSpPr>
        <p:spPr>
          <a:xfrm>
            <a:off x="541175" y="1518457"/>
            <a:ext cx="10451290" cy="461665"/>
          </a:xfrm>
          <a:prstGeom prst="rect">
            <a:avLst/>
          </a:prstGeom>
          <a:noFill/>
        </p:spPr>
        <p:txBody>
          <a:bodyPr wrap="square" rtlCol="0">
            <a:spAutoFit/>
          </a:bodyPr>
          <a:lstStyle/>
          <a:p>
            <a:pPr marL="342900" indent="-342900">
              <a:buFont typeface="Wingdings" panose="05000000000000000000" pitchFamily="2" charset="2"/>
              <a:buChar char="Ø"/>
            </a:pPr>
            <a:r>
              <a:rPr lang="en-GB" sz="2400" b="0" i="0" dirty="0">
                <a:solidFill>
                  <a:srgbClr val="111111"/>
                </a:solidFill>
                <a:effectLst/>
                <a:latin typeface="SourceSansPro"/>
              </a:rPr>
              <a:t>Measures a business’ ability to meet its long-term debt obligations</a:t>
            </a:r>
            <a:endParaRPr lang="en-GB" sz="2400" dirty="0">
              <a:latin typeface="Calibri" panose="020F0502020204030204" pitchFamily="34" charset="0"/>
              <a:ea typeface="Calibri" panose="020F0502020204030204" pitchFamily="34" charset="0"/>
              <a:cs typeface="Calibri" panose="020F0502020204030204" pitchFamily="34" charset="0"/>
            </a:endParaRPr>
          </a:p>
        </p:txBody>
      </p:sp>
      <p:graphicFrame>
        <p:nvGraphicFramePr>
          <p:cNvPr id="7" name="Table 6">
            <a:extLst>
              <a:ext uri="{FF2B5EF4-FFF2-40B4-BE49-F238E27FC236}">
                <a16:creationId xmlns:a16="http://schemas.microsoft.com/office/drawing/2014/main" id="{9F2A0FCE-D536-B03B-42D9-06C592D4E2A4}"/>
              </a:ext>
            </a:extLst>
          </p:cNvPr>
          <p:cNvGraphicFramePr>
            <a:graphicFrameLocks noGrp="1"/>
          </p:cNvGraphicFramePr>
          <p:nvPr>
            <p:extLst>
              <p:ext uri="{D42A27DB-BD31-4B8C-83A1-F6EECF244321}">
                <p14:modId xmlns:p14="http://schemas.microsoft.com/office/powerpoint/2010/main" val="1543701795"/>
              </p:ext>
            </p:extLst>
          </p:nvPr>
        </p:nvGraphicFramePr>
        <p:xfrm>
          <a:off x="869869" y="1965960"/>
          <a:ext cx="9838070" cy="731520"/>
        </p:xfrm>
        <a:graphic>
          <a:graphicData uri="http://schemas.openxmlformats.org/drawingml/2006/table">
            <a:tbl>
              <a:tblPr firstRow="1" bandRow="1">
                <a:tableStyleId>{7DF18680-E054-41AD-8BC1-D1AEF772440D}</a:tableStyleId>
              </a:tblPr>
              <a:tblGrid>
                <a:gridCol w="2377829">
                  <a:extLst>
                    <a:ext uri="{9D8B030D-6E8A-4147-A177-3AD203B41FA5}">
                      <a16:colId xmlns:a16="http://schemas.microsoft.com/office/drawing/2014/main" val="3177939865"/>
                    </a:ext>
                  </a:extLst>
                </a:gridCol>
                <a:gridCol w="1688141">
                  <a:extLst>
                    <a:ext uri="{9D8B030D-6E8A-4147-A177-3AD203B41FA5}">
                      <a16:colId xmlns:a16="http://schemas.microsoft.com/office/drawing/2014/main" val="866281112"/>
                    </a:ext>
                  </a:extLst>
                </a:gridCol>
                <a:gridCol w="1842174">
                  <a:extLst>
                    <a:ext uri="{9D8B030D-6E8A-4147-A177-3AD203B41FA5}">
                      <a16:colId xmlns:a16="http://schemas.microsoft.com/office/drawing/2014/main" val="2895252130"/>
                    </a:ext>
                  </a:extLst>
                </a:gridCol>
                <a:gridCol w="1912688">
                  <a:extLst>
                    <a:ext uri="{9D8B030D-6E8A-4147-A177-3AD203B41FA5}">
                      <a16:colId xmlns:a16="http://schemas.microsoft.com/office/drawing/2014/main" val="2968441476"/>
                    </a:ext>
                  </a:extLst>
                </a:gridCol>
                <a:gridCol w="2017238">
                  <a:extLst>
                    <a:ext uri="{9D8B030D-6E8A-4147-A177-3AD203B41FA5}">
                      <a16:colId xmlns:a16="http://schemas.microsoft.com/office/drawing/2014/main" val="4071404439"/>
                    </a:ext>
                  </a:extLst>
                </a:gridCol>
              </a:tblGrid>
              <a:tr h="325288">
                <a:tc>
                  <a:txBody>
                    <a:bodyPr/>
                    <a:lstStyle/>
                    <a:p>
                      <a:r>
                        <a:rPr lang="en-GB" sz="1800" dirty="0">
                          <a:latin typeface="Calibri" panose="020F0502020204030204" pitchFamily="34" charset="0"/>
                          <a:cs typeface="Calibri" panose="020F0502020204030204" pitchFamily="34" charset="0"/>
                        </a:rPr>
                        <a:t>Financial Calculations</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31/03/2024</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31/03/2023</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31/03/2022</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dirty="0">
                          <a:latin typeface="Calibri" panose="020F0502020204030204" pitchFamily="34" charset="0"/>
                          <a:cs typeface="Calibri" panose="020F0502020204030204" pitchFamily="34" charset="0"/>
                        </a:rPr>
                        <a:t>31/03/2021</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1413365312"/>
                  </a:ext>
                </a:extLst>
              </a:tr>
              <a:tr h="325288">
                <a:tc>
                  <a:txBody>
                    <a:bodyPr/>
                    <a:lstStyle/>
                    <a:p>
                      <a:r>
                        <a:rPr lang="en-GB" sz="1800" b="1" dirty="0">
                          <a:latin typeface="Calibri" panose="020F0502020204030204" pitchFamily="34" charset="0"/>
                          <a:cs typeface="Calibri" panose="020F0502020204030204" pitchFamily="34" charset="0"/>
                        </a:rPr>
                        <a:t>Debt Equity Ratio</a:t>
                      </a:r>
                      <a:endParaRPr lang="en-GB" sz="18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1" kern="1200" dirty="0">
                          <a:solidFill>
                            <a:schemeClr val="dk1"/>
                          </a:solidFill>
                          <a:effectLst/>
                          <a:latin typeface="Calibri" panose="020F0502020204030204" pitchFamily="34" charset="0"/>
                          <a:cs typeface="Calibri" panose="020F0502020204030204" pitchFamily="34" charset="0"/>
                        </a:rPr>
                        <a:t>-€</a:t>
                      </a:r>
                      <a:r>
                        <a:rPr lang="en-GB" sz="1800" b="1" dirty="0">
                          <a:latin typeface="Calibri" panose="020F0502020204030204" pitchFamily="34" charset="0"/>
                          <a:cs typeface="Calibri" panose="020F0502020204030204" pitchFamily="34" charset="0"/>
                        </a:rPr>
                        <a:t>3.15:</a:t>
                      </a:r>
                      <a:r>
                        <a:rPr lang="en-GB" sz="1800" b="1" kern="1200" dirty="0">
                          <a:solidFill>
                            <a:schemeClr val="dk1"/>
                          </a:solidFill>
                          <a:effectLst/>
                          <a:latin typeface="Calibri" panose="020F0502020204030204" pitchFamily="34" charset="0"/>
                          <a:cs typeface="Calibri" panose="020F0502020204030204" pitchFamily="34" charset="0"/>
                        </a:rPr>
                        <a:t>€1</a:t>
                      </a:r>
                      <a:endParaRPr lang="en-GB" sz="18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1" kern="1200" dirty="0">
                          <a:solidFill>
                            <a:schemeClr val="dk1"/>
                          </a:solidFill>
                          <a:effectLst/>
                          <a:latin typeface="Calibri" panose="020F0502020204030204" pitchFamily="34" charset="0"/>
                          <a:cs typeface="Calibri" panose="020F0502020204030204" pitchFamily="34" charset="0"/>
                        </a:rPr>
                        <a:t>-€</a:t>
                      </a:r>
                      <a:r>
                        <a:rPr lang="en-GB" sz="1800" b="1" dirty="0">
                          <a:latin typeface="Calibri" panose="020F0502020204030204" pitchFamily="34" charset="0"/>
                          <a:cs typeface="Calibri" panose="020F0502020204030204" pitchFamily="34" charset="0"/>
                        </a:rPr>
                        <a:t>3.35:</a:t>
                      </a:r>
                      <a:r>
                        <a:rPr lang="en-GB" sz="1800" b="1" kern="1200" dirty="0">
                          <a:solidFill>
                            <a:schemeClr val="dk1"/>
                          </a:solidFill>
                          <a:effectLst/>
                          <a:latin typeface="Calibri" panose="020F0502020204030204" pitchFamily="34" charset="0"/>
                          <a:cs typeface="Calibri" panose="020F0502020204030204" pitchFamily="34" charset="0"/>
                        </a:rPr>
                        <a:t>€1</a:t>
                      </a:r>
                      <a:endParaRPr lang="en-GB" sz="18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1" kern="1200" dirty="0">
                          <a:solidFill>
                            <a:schemeClr val="dk1"/>
                          </a:solidFill>
                          <a:effectLst/>
                          <a:latin typeface="Calibri" panose="020F0502020204030204" pitchFamily="34" charset="0"/>
                          <a:cs typeface="Calibri" panose="020F0502020204030204" pitchFamily="34" charset="0"/>
                        </a:rPr>
                        <a:t>-€</a:t>
                      </a:r>
                      <a:r>
                        <a:rPr lang="en-GB" sz="1800" b="1" dirty="0">
                          <a:latin typeface="Calibri" panose="020F0502020204030204" pitchFamily="34" charset="0"/>
                          <a:cs typeface="Calibri" panose="020F0502020204030204" pitchFamily="34" charset="0"/>
                        </a:rPr>
                        <a:t>3.16:</a:t>
                      </a:r>
                      <a:r>
                        <a:rPr lang="en-GB" sz="1800" b="1" kern="1200" dirty="0">
                          <a:solidFill>
                            <a:schemeClr val="dk1"/>
                          </a:solidFill>
                          <a:effectLst/>
                          <a:latin typeface="Calibri" panose="020F0502020204030204" pitchFamily="34" charset="0"/>
                          <a:cs typeface="Calibri" panose="020F0502020204030204" pitchFamily="34" charset="0"/>
                        </a:rPr>
                        <a:t>€1</a:t>
                      </a:r>
                      <a:endParaRPr lang="en-GB" sz="18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1800" b="1" kern="1200" dirty="0">
                          <a:solidFill>
                            <a:schemeClr val="dk1"/>
                          </a:solidFill>
                          <a:effectLst/>
                          <a:latin typeface="Calibri" panose="020F0502020204030204" pitchFamily="34" charset="0"/>
                          <a:cs typeface="Calibri" panose="020F0502020204030204" pitchFamily="34" charset="0"/>
                        </a:rPr>
                        <a:t>-€</a:t>
                      </a:r>
                      <a:r>
                        <a:rPr lang="en-GB" sz="1800" b="1" dirty="0">
                          <a:latin typeface="Calibri" panose="020F0502020204030204" pitchFamily="34" charset="0"/>
                          <a:cs typeface="Calibri" panose="020F0502020204030204" pitchFamily="34" charset="0"/>
                        </a:rPr>
                        <a:t>3.29:</a:t>
                      </a:r>
                      <a:r>
                        <a:rPr lang="en-GB" sz="1800" b="1" kern="1200" dirty="0">
                          <a:solidFill>
                            <a:schemeClr val="dk1"/>
                          </a:solidFill>
                          <a:effectLst/>
                          <a:latin typeface="Calibri" panose="020F0502020204030204" pitchFamily="34" charset="0"/>
                          <a:cs typeface="Calibri" panose="020F0502020204030204" pitchFamily="34" charset="0"/>
                        </a:rPr>
                        <a:t>€1</a:t>
                      </a:r>
                      <a:endParaRPr lang="en-GB" sz="1800" b="1"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246888444"/>
                  </a:ext>
                </a:extLst>
              </a:tr>
            </a:tbl>
          </a:graphicData>
        </a:graphic>
      </p:graphicFrame>
      <p:pic>
        <p:nvPicPr>
          <p:cNvPr id="9" name="Picture 8">
            <a:extLst>
              <a:ext uri="{FF2B5EF4-FFF2-40B4-BE49-F238E27FC236}">
                <a16:creationId xmlns:a16="http://schemas.microsoft.com/office/drawing/2014/main" id="{792E372D-A10D-15FD-E205-456E187360B6}"/>
              </a:ext>
            </a:extLst>
          </p:cNvPr>
          <p:cNvPicPr>
            <a:picLocks noChangeAspect="1"/>
          </p:cNvPicPr>
          <p:nvPr/>
        </p:nvPicPr>
        <p:blipFill>
          <a:blip r:embed="rId3"/>
          <a:stretch>
            <a:fillRect/>
          </a:stretch>
        </p:blipFill>
        <p:spPr>
          <a:xfrm>
            <a:off x="2570961" y="7079908"/>
            <a:ext cx="5996008" cy="3608783"/>
          </a:xfrm>
          <a:prstGeom prst="rect">
            <a:avLst/>
          </a:prstGeom>
        </p:spPr>
      </p:pic>
      <p:sp>
        <p:nvSpPr>
          <p:cNvPr id="11" name="TextBox 10">
            <a:extLst>
              <a:ext uri="{FF2B5EF4-FFF2-40B4-BE49-F238E27FC236}">
                <a16:creationId xmlns:a16="http://schemas.microsoft.com/office/drawing/2014/main" id="{D21A157A-D4F2-DADF-7D82-EF8A734993FE}"/>
              </a:ext>
            </a:extLst>
          </p:cNvPr>
          <p:cNvSpPr txBox="1"/>
          <p:nvPr/>
        </p:nvSpPr>
        <p:spPr>
          <a:xfrm>
            <a:off x="6633271" y="3228945"/>
            <a:ext cx="4998781" cy="1697068"/>
          </a:xfrm>
          <a:prstGeom prst="rect">
            <a:avLst/>
          </a:prstGeom>
          <a:noFill/>
        </p:spPr>
        <p:txBody>
          <a:bodyPr wrap="square" rtlCol="0">
            <a:spAutoFit/>
          </a:bodyPr>
          <a:lstStyle/>
          <a:p>
            <a:pPr marL="342900" indent="-342900">
              <a:lnSpc>
                <a:spcPct val="150000"/>
              </a:lnSpc>
              <a:buFont typeface="Wingdings" panose="05000000000000000000" pitchFamily="2" charset="2"/>
              <a:buChar char="Ø"/>
            </a:pPr>
            <a:r>
              <a:rPr lang="en-GB" sz="2400" dirty="0">
                <a:latin typeface="Calibri" panose="020F0502020204030204" pitchFamily="34" charset="0"/>
                <a:ea typeface="Calibri" panose="020F0502020204030204" pitchFamily="34" charset="0"/>
                <a:cs typeface="Calibri" panose="020F0502020204030204" pitchFamily="34" charset="0"/>
              </a:rPr>
              <a:t>Trendline worsening</a:t>
            </a:r>
          </a:p>
          <a:p>
            <a:pPr marL="342900" indent="-342900">
              <a:lnSpc>
                <a:spcPct val="150000"/>
              </a:lnSpc>
              <a:buFont typeface="Wingdings" panose="05000000000000000000" pitchFamily="2" charset="2"/>
              <a:buChar char="Ø"/>
            </a:pPr>
            <a:r>
              <a:rPr lang="en-GB" sz="2400" dirty="0">
                <a:latin typeface="Calibri" panose="020F0502020204030204" pitchFamily="34" charset="0"/>
                <a:ea typeface="Calibri" panose="020F0502020204030204" pitchFamily="34" charset="0"/>
                <a:cs typeface="Calibri" panose="020F0502020204030204" pitchFamily="34" charset="0"/>
              </a:rPr>
              <a:t>Indicates financial distress</a:t>
            </a:r>
          </a:p>
          <a:p>
            <a:pPr marL="342900" indent="-342900">
              <a:lnSpc>
                <a:spcPct val="150000"/>
              </a:lnSpc>
              <a:buFont typeface="Wingdings" panose="05000000000000000000" pitchFamily="2" charset="2"/>
              <a:buChar char="Ø"/>
            </a:pPr>
            <a:endParaRPr lang="en-GB" sz="2400" b="1" dirty="0">
              <a:latin typeface="Calibri" panose="020F0502020204030204" pitchFamily="34" charset="0"/>
              <a:ea typeface="Calibri" panose="020F0502020204030204" pitchFamily="34" charset="0"/>
              <a:cs typeface="Calibri" panose="020F0502020204030204" pitchFamily="34" charset="0"/>
            </a:endParaRPr>
          </a:p>
        </p:txBody>
      </p:sp>
      <p:pic>
        <p:nvPicPr>
          <p:cNvPr id="12" name="Picture 11">
            <a:extLst>
              <a:ext uri="{FF2B5EF4-FFF2-40B4-BE49-F238E27FC236}">
                <a16:creationId xmlns:a16="http://schemas.microsoft.com/office/drawing/2014/main" id="{AEBBCDE8-E1F8-D0BA-3EAF-460F6F2137AE}"/>
              </a:ext>
            </a:extLst>
          </p:cNvPr>
          <p:cNvPicPr>
            <a:picLocks noChangeAspect="1"/>
          </p:cNvPicPr>
          <p:nvPr/>
        </p:nvPicPr>
        <p:blipFill>
          <a:blip r:embed="rId4"/>
          <a:stretch>
            <a:fillRect/>
          </a:stretch>
        </p:blipFill>
        <p:spPr>
          <a:xfrm>
            <a:off x="639413" y="2951617"/>
            <a:ext cx="5525416" cy="3325550"/>
          </a:xfrm>
          <a:prstGeom prst="rect">
            <a:avLst/>
          </a:prstGeom>
        </p:spPr>
      </p:pic>
    </p:spTree>
    <p:extLst>
      <p:ext uri="{BB962C8B-B14F-4D97-AF65-F5344CB8AC3E}">
        <p14:creationId xmlns:p14="http://schemas.microsoft.com/office/powerpoint/2010/main" val="131991315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Effect transition="in" filter="fade">
                                      <p:cBhvr>
                                        <p:cTn id="7" dur="500"/>
                                        <p:tgtEl>
                                          <p:spTgt spid="1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xEl>
                                              <p:pRg st="1" end="1"/>
                                            </p:txEl>
                                          </p:spTgt>
                                        </p:tgtEl>
                                        <p:attrNameLst>
                                          <p:attrName>style.visibility</p:attrName>
                                        </p:attrNameLst>
                                      </p:cBhvr>
                                      <p:to>
                                        <p:strVal val="visible"/>
                                      </p:to>
                                    </p:set>
                                    <p:animEffect transition="in" filter="fade">
                                      <p:cBhvr>
                                        <p:cTn id="12" dur="500"/>
                                        <p:tgtEl>
                                          <p:spTgt spid="11">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73E8C4-1947-43B9-FF54-AF1E3A0C26F6}"/>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7F70E336-5E88-4278-0EC7-7FF9A8E2114E}"/>
              </a:ext>
            </a:extLst>
          </p:cNvPr>
          <p:cNvSpPr>
            <a:spLocks noGrp="1"/>
          </p:cNvSpPr>
          <p:nvPr>
            <p:ph type="title"/>
          </p:nvPr>
        </p:nvSpPr>
        <p:spPr>
          <a:xfrm>
            <a:off x="639413" y="476086"/>
            <a:ext cx="10904435" cy="689608"/>
          </a:xfrm>
        </p:spPr>
        <p:txBody>
          <a:bodyPr rtlCol="0">
            <a:normAutofit/>
          </a:bodyPr>
          <a:lstStyle/>
          <a:p>
            <a:pPr rtl="0"/>
            <a:r>
              <a:rPr lang="en-GB" sz="3200" dirty="0">
                <a:latin typeface="Calibri" panose="020F0502020204030204" pitchFamily="34" charset="0"/>
                <a:ea typeface="Calibri" panose="020F0502020204030204" pitchFamily="34" charset="0"/>
                <a:cs typeface="Calibri" panose="020F0502020204030204" pitchFamily="34" charset="0"/>
              </a:rPr>
              <a:t>SONY Europe Financial Profitability Ratio Analysis</a:t>
            </a:r>
          </a:p>
        </p:txBody>
      </p:sp>
      <p:sp>
        <p:nvSpPr>
          <p:cNvPr id="3" name="Footer Placeholder 2">
            <a:extLst>
              <a:ext uri="{FF2B5EF4-FFF2-40B4-BE49-F238E27FC236}">
                <a16:creationId xmlns:a16="http://schemas.microsoft.com/office/drawing/2014/main" id="{504FF2CB-053B-D9BD-E320-E6315AD96F05}"/>
              </a:ext>
            </a:extLst>
          </p:cNvPr>
          <p:cNvSpPr>
            <a:spLocks noGrp="1"/>
          </p:cNvSpPr>
          <p:nvPr>
            <p:ph type="ftr" sz="quarter" idx="11"/>
          </p:nvPr>
        </p:nvSpPr>
        <p:spPr>
          <a:xfrm>
            <a:off x="639413" y="6356350"/>
            <a:ext cx="6291108" cy="365125"/>
          </a:xfrm>
        </p:spPr>
        <p:txBody>
          <a:bodyPr rtlCol="0"/>
          <a:lstStyle/>
          <a:p>
            <a:pPr rtl="0">
              <a:spcAft>
                <a:spcPts val="600"/>
              </a:spcAft>
            </a:pPr>
            <a:r>
              <a:rPr lang="en-GB" noProof="0" dirty="0"/>
              <a:t>Finance Management</a:t>
            </a:r>
          </a:p>
        </p:txBody>
      </p:sp>
      <p:sp>
        <p:nvSpPr>
          <p:cNvPr id="4" name="Date Placeholder 3">
            <a:extLst>
              <a:ext uri="{FF2B5EF4-FFF2-40B4-BE49-F238E27FC236}">
                <a16:creationId xmlns:a16="http://schemas.microsoft.com/office/drawing/2014/main" id="{7109D796-538D-219A-EE4F-099F9FEBA7DA}"/>
              </a:ext>
            </a:extLst>
          </p:cNvPr>
          <p:cNvSpPr>
            <a:spLocks noGrp="1"/>
          </p:cNvSpPr>
          <p:nvPr>
            <p:ph type="dt" sz="half" idx="10"/>
          </p:nvPr>
        </p:nvSpPr>
        <p:spPr>
          <a:xfrm>
            <a:off x="7295738" y="6356350"/>
            <a:ext cx="3033829" cy="365125"/>
          </a:xfrm>
        </p:spPr>
        <p:txBody>
          <a:bodyPr rtlCol="0"/>
          <a:lstStyle/>
          <a:p>
            <a:pPr lvl="0" rtl="0"/>
            <a:r>
              <a:rPr lang="en-GB" dirty="0"/>
              <a:t>2025</a:t>
            </a:r>
          </a:p>
        </p:txBody>
      </p:sp>
      <p:sp>
        <p:nvSpPr>
          <p:cNvPr id="5" name="Slide Number Placeholder 4">
            <a:extLst>
              <a:ext uri="{FF2B5EF4-FFF2-40B4-BE49-F238E27FC236}">
                <a16:creationId xmlns:a16="http://schemas.microsoft.com/office/drawing/2014/main" id="{3CD8F1B3-2307-9A2B-67E0-75CA2936B0F6}"/>
              </a:ext>
            </a:extLst>
          </p:cNvPr>
          <p:cNvSpPr>
            <a:spLocks noGrp="1"/>
          </p:cNvSpPr>
          <p:nvPr>
            <p:ph type="sldNum" sz="quarter" idx="12"/>
          </p:nvPr>
        </p:nvSpPr>
        <p:spPr>
          <a:xfrm>
            <a:off x="10707939" y="6356350"/>
            <a:ext cx="844649" cy="365125"/>
          </a:xfrm>
        </p:spPr>
        <p:txBody>
          <a:bodyPr rtlCol="0"/>
          <a:lstStyle/>
          <a:p>
            <a:pPr lvl="0" rtl="0"/>
            <a:fld id="{E20EFF4B-E35B-4DE6-97A9-05E54E649A15}" type="slidenum">
              <a:rPr lang="en-GB" smtClean="0"/>
              <a:pPr lvl="0" rtl="0"/>
              <a:t>26</a:t>
            </a:fld>
            <a:endParaRPr lang="en-GB"/>
          </a:p>
        </p:txBody>
      </p:sp>
      <p:sp>
        <p:nvSpPr>
          <p:cNvPr id="2" name="TextBox 1">
            <a:extLst>
              <a:ext uri="{FF2B5EF4-FFF2-40B4-BE49-F238E27FC236}">
                <a16:creationId xmlns:a16="http://schemas.microsoft.com/office/drawing/2014/main" id="{336B9961-A01D-DE34-DA33-BF1B521196B2}"/>
              </a:ext>
            </a:extLst>
          </p:cNvPr>
          <p:cNvSpPr txBox="1"/>
          <p:nvPr/>
        </p:nvSpPr>
        <p:spPr>
          <a:xfrm>
            <a:off x="541176" y="1477478"/>
            <a:ext cx="2929812" cy="461665"/>
          </a:xfrm>
          <a:prstGeom prst="rect">
            <a:avLst/>
          </a:prstGeom>
          <a:noFill/>
        </p:spPr>
        <p:txBody>
          <a:bodyPr wrap="square" rtlCol="0">
            <a:spAutoFit/>
          </a:bodyPr>
          <a:lstStyle/>
          <a:p>
            <a:r>
              <a:rPr lang="en-GB" sz="2400" dirty="0">
                <a:latin typeface="Calibri" panose="020F0502020204030204" pitchFamily="34" charset="0"/>
                <a:ea typeface="Calibri" panose="020F0502020204030204" pitchFamily="34" charset="0"/>
                <a:cs typeface="Calibri" panose="020F0502020204030204" pitchFamily="34" charset="0"/>
              </a:rPr>
              <a:t>Profitability Ratios</a:t>
            </a:r>
          </a:p>
        </p:txBody>
      </p:sp>
      <p:pic>
        <p:nvPicPr>
          <p:cNvPr id="7" name="Picture 6">
            <a:extLst>
              <a:ext uri="{FF2B5EF4-FFF2-40B4-BE49-F238E27FC236}">
                <a16:creationId xmlns:a16="http://schemas.microsoft.com/office/drawing/2014/main" id="{2D01C340-5B47-CD76-3DC2-AAC0C7609FFE}"/>
              </a:ext>
            </a:extLst>
          </p:cNvPr>
          <p:cNvPicPr>
            <a:picLocks noChangeAspect="1"/>
          </p:cNvPicPr>
          <p:nvPr/>
        </p:nvPicPr>
        <p:blipFill>
          <a:blip r:embed="rId3"/>
          <a:stretch>
            <a:fillRect/>
          </a:stretch>
        </p:blipFill>
        <p:spPr>
          <a:xfrm>
            <a:off x="408421" y="1980122"/>
            <a:ext cx="6753091" cy="4064444"/>
          </a:xfrm>
          <a:prstGeom prst="rect">
            <a:avLst/>
          </a:prstGeom>
        </p:spPr>
      </p:pic>
      <p:sp>
        <p:nvSpPr>
          <p:cNvPr id="8" name="TextBox 7">
            <a:extLst>
              <a:ext uri="{FF2B5EF4-FFF2-40B4-BE49-F238E27FC236}">
                <a16:creationId xmlns:a16="http://schemas.microsoft.com/office/drawing/2014/main" id="{114A2ACB-AA36-93BA-A880-12A03CFB1D06}"/>
              </a:ext>
            </a:extLst>
          </p:cNvPr>
          <p:cNvSpPr txBox="1"/>
          <p:nvPr/>
        </p:nvSpPr>
        <p:spPr>
          <a:xfrm>
            <a:off x="7249952" y="2624166"/>
            <a:ext cx="4551319" cy="3785652"/>
          </a:xfrm>
          <a:prstGeom prst="rect">
            <a:avLst/>
          </a:prstGeom>
          <a:noFill/>
        </p:spPr>
        <p:txBody>
          <a:bodyPr wrap="square" rtlCol="0">
            <a:spAutoFit/>
          </a:bodyPr>
          <a:lstStyle/>
          <a:p>
            <a:pPr marL="342900" indent="-342900">
              <a:buFont typeface="Wingdings" panose="05000000000000000000" pitchFamily="2" charset="2"/>
              <a:buChar char="Ø"/>
            </a:pPr>
            <a:r>
              <a:rPr lang="en-GB" sz="2400" dirty="0">
                <a:latin typeface="Calibri" panose="020F0502020204030204" pitchFamily="34" charset="0"/>
                <a:ea typeface="Calibri" panose="020F0502020204030204" pitchFamily="34" charset="0"/>
                <a:cs typeface="Calibri" panose="020F0502020204030204" pitchFamily="34" charset="0"/>
              </a:rPr>
              <a:t>Gross Profit Margin trend improving – consistent FY23-24</a:t>
            </a:r>
          </a:p>
          <a:p>
            <a:endParaRPr lang="en-GB" sz="2400" dirty="0">
              <a:latin typeface="Calibri" panose="020F0502020204030204" pitchFamily="34" charset="0"/>
              <a:ea typeface="Calibri" panose="020F0502020204030204" pitchFamily="34" charset="0"/>
              <a:cs typeface="Calibri" panose="020F0502020204030204" pitchFamily="34" charset="0"/>
            </a:endParaRPr>
          </a:p>
          <a:p>
            <a:pPr marL="457200" indent="-457200">
              <a:buFont typeface="Wingdings" panose="05000000000000000000" pitchFamily="2" charset="2"/>
              <a:buChar char="Ø"/>
            </a:pPr>
            <a:r>
              <a:rPr lang="en-GB" sz="2400" dirty="0">
                <a:latin typeface="Calibri" panose="020F0502020204030204" pitchFamily="34" charset="0"/>
                <a:ea typeface="Calibri" panose="020F0502020204030204" pitchFamily="34" charset="0"/>
                <a:cs typeface="Calibri" panose="020F0502020204030204" pitchFamily="34" charset="0"/>
              </a:rPr>
              <a:t>Increased Interest Rates led to 340% increase (Net financial expense)</a:t>
            </a:r>
          </a:p>
          <a:p>
            <a:pPr marL="457200" indent="-457200">
              <a:buFont typeface="Wingdings" panose="05000000000000000000" pitchFamily="2" charset="2"/>
              <a:buChar char="Ø"/>
            </a:pPr>
            <a:endParaRPr lang="en-GB" sz="2400" dirty="0">
              <a:latin typeface="Calibri" panose="020F0502020204030204" pitchFamily="34" charset="0"/>
              <a:ea typeface="Calibri" panose="020F0502020204030204" pitchFamily="34" charset="0"/>
              <a:cs typeface="Calibri" panose="020F0502020204030204" pitchFamily="34" charset="0"/>
            </a:endParaRPr>
          </a:p>
          <a:p>
            <a:pPr marL="457200" indent="-457200">
              <a:buFont typeface="Wingdings" panose="05000000000000000000" pitchFamily="2" charset="2"/>
              <a:buChar char="Ø"/>
            </a:pPr>
            <a:r>
              <a:rPr lang="en-GB" sz="2400" dirty="0">
                <a:latin typeface="Calibri" panose="020F0502020204030204" pitchFamily="34" charset="0"/>
                <a:ea typeface="Calibri" panose="020F0502020204030204" pitchFamily="34" charset="0"/>
                <a:cs typeface="Calibri" panose="020F0502020204030204" pitchFamily="34" charset="0"/>
              </a:rPr>
              <a:t>Aim to increase sales without increasing expenses</a:t>
            </a:r>
          </a:p>
          <a:p>
            <a:pPr marL="457200" indent="-457200">
              <a:buFont typeface="Wingdings" panose="05000000000000000000" pitchFamily="2" charset="2"/>
              <a:buChar char="Ø"/>
            </a:pPr>
            <a:endParaRPr lang="en-GB" sz="2400" dirty="0">
              <a:latin typeface="Calibri" panose="020F0502020204030204" pitchFamily="34" charset="0"/>
              <a:ea typeface="Calibri" panose="020F0502020204030204" pitchFamily="34" charset="0"/>
              <a:cs typeface="Calibri" panose="020F0502020204030204" pitchFamily="34" charset="0"/>
            </a:endParaRPr>
          </a:p>
        </p:txBody>
      </p:sp>
      <p:pic>
        <p:nvPicPr>
          <p:cNvPr id="9" name="Picture 8">
            <a:extLst>
              <a:ext uri="{FF2B5EF4-FFF2-40B4-BE49-F238E27FC236}">
                <a16:creationId xmlns:a16="http://schemas.microsoft.com/office/drawing/2014/main" id="{CD77A6EC-52B2-1C3A-5D97-05D01AC8BF02}"/>
              </a:ext>
            </a:extLst>
          </p:cNvPr>
          <p:cNvPicPr>
            <a:picLocks noChangeAspect="1"/>
          </p:cNvPicPr>
          <p:nvPr/>
        </p:nvPicPr>
        <p:blipFill>
          <a:blip r:embed="rId4"/>
          <a:stretch>
            <a:fillRect/>
          </a:stretch>
        </p:blipFill>
        <p:spPr>
          <a:xfrm>
            <a:off x="12587702" y="1980122"/>
            <a:ext cx="6573311" cy="3950980"/>
          </a:xfrm>
          <a:prstGeom prst="rect">
            <a:avLst/>
          </a:prstGeom>
        </p:spPr>
      </p:pic>
    </p:spTree>
    <p:extLst>
      <p:ext uri="{BB962C8B-B14F-4D97-AF65-F5344CB8AC3E}">
        <p14:creationId xmlns:p14="http://schemas.microsoft.com/office/powerpoint/2010/main" val="792486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xEl>
                                              <p:pRg st="2" end="2"/>
                                            </p:txEl>
                                          </p:spTgt>
                                        </p:tgtEl>
                                        <p:attrNameLst>
                                          <p:attrName>style.visibility</p:attrName>
                                        </p:attrNameLst>
                                      </p:cBhvr>
                                      <p:to>
                                        <p:strVal val="visible"/>
                                      </p:to>
                                    </p:set>
                                    <p:animEffect transition="in" filter="fade">
                                      <p:cBhvr>
                                        <p:cTn id="12" dur="500"/>
                                        <p:tgtEl>
                                          <p:spTgt spid="8">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xEl>
                                              <p:pRg st="4" end="4"/>
                                            </p:txEl>
                                          </p:spTgt>
                                        </p:tgtEl>
                                        <p:attrNameLst>
                                          <p:attrName>style.visibility</p:attrName>
                                        </p:attrNameLst>
                                      </p:cBhvr>
                                      <p:to>
                                        <p:strVal val="visible"/>
                                      </p:to>
                                    </p:set>
                                    <p:animEffect transition="in" filter="fade">
                                      <p:cBhvr>
                                        <p:cTn id="17" dur="500"/>
                                        <p:tgtEl>
                                          <p:spTgt spid="8">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73E8C4-1947-43B9-FF54-AF1E3A0C26F6}"/>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7F70E336-5E88-4278-0EC7-7FF9A8E2114E}"/>
              </a:ext>
            </a:extLst>
          </p:cNvPr>
          <p:cNvSpPr>
            <a:spLocks noGrp="1"/>
          </p:cNvSpPr>
          <p:nvPr>
            <p:ph type="title"/>
          </p:nvPr>
        </p:nvSpPr>
        <p:spPr>
          <a:xfrm>
            <a:off x="639413" y="476086"/>
            <a:ext cx="10904435" cy="689608"/>
          </a:xfrm>
        </p:spPr>
        <p:txBody>
          <a:bodyPr rtlCol="0">
            <a:normAutofit/>
          </a:bodyPr>
          <a:lstStyle/>
          <a:p>
            <a:pPr rtl="0"/>
            <a:r>
              <a:rPr lang="en-GB" sz="3200" dirty="0">
                <a:latin typeface="Calibri" panose="020F0502020204030204" pitchFamily="34" charset="0"/>
                <a:ea typeface="Calibri" panose="020F0502020204030204" pitchFamily="34" charset="0"/>
                <a:cs typeface="Calibri" panose="020F0502020204030204" pitchFamily="34" charset="0"/>
              </a:rPr>
              <a:t>SONY Europe Financial Profitability Ratio Analysis</a:t>
            </a:r>
          </a:p>
        </p:txBody>
      </p:sp>
      <p:sp>
        <p:nvSpPr>
          <p:cNvPr id="3" name="Footer Placeholder 2">
            <a:extLst>
              <a:ext uri="{FF2B5EF4-FFF2-40B4-BE49-F238E27FC236}">
                <a16:creationId xmlns:a16="http://schemas.microsoft.com/office/drawing/2014/main" id="{504FF2CB-053B-D9BD-E320-E6315AD96F05}"/>
              </a:ext>
            </a:extLst>
          </p:cNvPr>
          <p:cNvSpPr>
            <a:spLocks noGrp="1"/>
          </p:cNvSpPr>
          <p:nvPr>
            <p:ph type="ftr" sz="quarter" idx="11"/>
          </p:nvPr>
        </p:nvSpPr>
        <p:spPr>
          <a:xfrm>
            <a:off x="639413" y="6356350"/>
            <a:ext cx="6291108" cy="365125"/>
          </a:xfrm>
        </p:spPr>
        <p:txBody>
          <a:bodyPr rtlCol="0"/>
          <a:lstStyle/>
          <a:p>
            <a:pPr rtl="0">
              <a:spcAft>
                <a:spcPts val="600"/>
              </a:spcAft>
            </a:pPr>
            <a:r>
              <a:rPr lang="en-GB" noProof="0" dirty="0"/>
              <a:t>Finance Management</a:t>
            </a:r>
          </a:p>
        </p:txBody>
      </p:sp>
      <p:sp>
        <p:nvSpPr>
          <p:cNvPr id="4" name="Date Placeholder 3">
            <a:extLst>
              <a:ext uri="{FF2B5EF4-FFF2-40B4-BE49-F238E27FC236}">
                <a16:creationId xmlns:a16="http://schemas.microsoft.com/office/drawing/2014/main" id="{7109D796-538D-219A-EE4F-099F9FEBA7DA}"/>
              </a:ext>
            </a:extLst>
          </p:cNvPr>
          <p:cNvSpPr>
            <a:spLocks noGrp="1"/>
          </p:cNvSpPr>
          <p:nvPr>
            <p:ph type="dt" sz="half" idx="10"/>
          </p:nvPr>
        </p:nvSpPr>
        <p:spPr>
          <a:xfrm>
            <a:off x="7295738" y="6356350"/>
            <a:ext cx="3033829" cy="365125"/>
          </a:xfrm>
        </p:spPr>
        <p:txBody>
          <a:bodyPr rtlCol="0"/>
          <a:lstStyle/>
          <a:p>
            <a:pPr lvl="0" rtl="0"/>
            <a:r>
              <a:rPr lang="en-GB" dirty="0"/>
              <a:t>2025</a:t>
            </a:r>
          </a:p>
        </p:txBody>
      </p:sp>
      <p:sp>
        <p:nvSpPr>
          <p:cNvPr id="5" name="Slide Number Placeholder 4">
            <a:extLst>
              <a:ext uri="{FF2B5EF4-FFF2-40B4-BE49-F238E27FC236}">
                <a16:creationId xmlns:a16="http://schemas.microsoft.com/office/drawing/2014/main" id="{3CD8F1B3-2307-9A2B-67E0-75CA2936B0F6}"/>
              </a:ext>
            </a:extLst>
          </p:cNvPr>
          <p:cNvSpPr>
            <a:spLocks noGrp="1"/>
          </p:cNvSpPr>
          <p:nvPr>
            <p:ph type="sldNum" sz="quarter" idx="12"/>
          </p:nvPr>
        </p:nvSpPr>
        <p:spPr>
          <a:xfrm>
            <a:off x="10707939" y="6356350"/>
            <a:ext cx="844649" cy="365125"/>
          </a:xfrm>
        </p:spPr>
        <p:txBody>
          <a:bodyPr rtlCol="0"/>
          <a:lstStyle/>
          <a:p>
            <a:pPr lvl="0" rtl="0"/>
            <a:fld id="{E20EFF4B-E35B-4DE6-97A9-05E54E649A15}" type="slidenum">
              <a:rPr lang="en-GB" smtClean="0"/>
              <a:pPr lvl="0" rtl="0"/>
              <a:t>27</a:t>
            </a:fld>
            <a:endParaRPr lang="en-GB"/>
          </a:p>
        </p:txBody>
      </p:sp>
      <p:sp>
        <p:nvSpPr>
          <p:cNvPr id="2" name="TextBox 1">
            <a:extLst>
              <a:ext uri="{FF2B5EF4-FFF2-40B4-BE49-F238E27FC236}">
                <a16:creationId xmlns:a16="http://schemas.microsoft.com/office/drawing/2014/main" id="{336B9961-A01D-DE34-DA33-BF1B521196B2}"/>
              </a:ext>
            </a:extLst>
          </p:cNvPr>
          <p:cNvSpPr txBox="1"/>
          <p:nvPr/>
        </p:nvSpPr>
        <p:spPr>
          <a:xfrm>
            <a:off x="541176" y="1477478"/>
            <a:ext cx="2929812" cy="461665"/>
          </a:xfrm>
          <a:prstGeom prst="rect">
            <a:avLst/>
          </a:prstGeom>
          <a:noFill/>
        </p:spPr>
        <p:txBody>
          <a:bodyPr wrap="square" rtlCol="0">
            <a:spAutoFit/>
          </a:bodyPr>
          <a:lstStyle/>
          <a:p>
            <a:r>
              <a:rPr lang="en-GB" sz="2400" dirty="0">
                <a:latin typeface="Calibri" panose="020F0502020204030204" pitchFamily="34" charset="0"/>
                <a:ea typeface="Calibri" panose="020F0502020204030204" pitchFamily="34" charset="0"/>
                <a:cs typeface="Calibri" panose="020F0502020204030204" pitchFamily="34" charset="0"/>
              </a:rPr>
              <a:t>Profitability Ratios</a:t>
            </a:r>
          </a:p>
        </p:txBody>
      </p:sp>
      <p:pic>
        <p:nvPicPr>
          <p:cNvPr id="7" name="Picture 6">
            <a:extLst>
              <a:ext uri="{FF2B5EF4-FFF2-40B4-BE49-F238E27FC236}">
                <a16:creationId xmlns:a16="http://schemas.microsoft.com/office/drawing/2014/main" id="{2D01C340-5B47-CD76-3DC2-AAC0C7609FFE}"/>
              </a:ext>
            </a:extLst>
          </p:cNvPr>
          <p:cNvPicPr>
            <a:picLocks noChangeAspect="1"/>
          </p:cNvPicPr>
          <p:nvPr/>
        </p:nvPicPr>
        <p:blipFill>
          <a:blip r:embed="rId3"/>
          <a:stretch>
            <a:fillRect/>
          </a:stretch>
        </p:blipFill>
        <p:spPr>
          <a:xfrm>
            <a:off x="246497" y="2665394"/>
            <a:ext cx="4287404" cy="2580435"/>
          </a:xfrm>
          <a:prstGeom prst="rect">
            <a:avLst/>
          </a:prstGeom>
        </p:spPr>
      </p:pic>
      <p:pic>
        <p:nvPicPr>
          <p:cNvPr id="9" name="Picture 8">
            <a:extLst>
              <a:ext uri="{FF2B5EF4-FFF2-40B4-BE49-F238E27FC236}">
                <a16:creationId xmlns:a16="http://schemas.microsoft.com/office/drawing/2014/main" id="{CD77A6EC-52B2-1C3A-5D97-05D01AC8BF02}"/>
              </a:ext>
            </a:extLst>
          </p:cNvPr>
          <p:cNvPicPr>
            <a:picLocks noChangeAspect="1"/>
          </p:cNvPicPr>
          <p:nvPr/>
        </p:nvPicPr>
        <p:blipFill>
          <a:blip r:embed="rId4"/>
          <a:stretch>
            <a:fillRect/>
          </a:stretch>
        </p:blipFill>
        <p:spPr>
          <a:xfrm>
            <a:off x="5158202" y="2112143"/>
            <a:ext cx="6573311" cy="3950980"/>
          </a:xfrm>
          <a:prstGeom prst="rect">
            <a:avLst/>
          </a:prstGeom>
        </p:spPr>
      </p:pic>
      <p:sp>
        <p:nvSpPr>
          <p:cNvPr id="11" name="Rectangle 10">
            <a:extLst>
              <a:ext uri="{FF2B5EF4-FFF2-40B4-BE49-F238E27FC236}">
                <a16:creationId xmlns:a16="http://schemas.microsoft.com/office/drawing/2014/main" id="{C8978DAE-C53F-0C3C-6EF4-478E459CA231}"/>
              </a:ext>
            </a:extLst>
          </p:cNvPr>
          <p:cNvSpPr/>
          <p:nvPr/>
        </p:nvSpPr>
        <p:spPr>
          <a:xfrm>
            <a:off x="7909942" y="3941583"/>
            <a:ext cx="1924050" cy="55767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Focus Shifted</a:t>
            </a:r>
          </a:p>
        </p:txBody>
      </p:sp>
    </p:spTree>
    <p:extLst>
      <p:ext uri="{BB962C8B-B14F-4D97-AF65-F5344CB8AC3E}">
        <p14:creationId xmlns:p14="http://schemas.microsoft.com/office/powerpoint/2010/main" val="124146591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07B9B3-97D1-B870-6ECE-7DCDA19A5316}"/>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9B26EADB-891D-DFFB-A5C6-3E03E5C462E7}"/>
              </a:ext>
            </a:extLst>
          </p:cNvPr>
          <p:cNvSpPr>
            <a:spLocks noGrp="1"/>
          </p:cNvSpPr>
          <p:nvPr>
            <p:ph type="title"/>
          </p:nvPr>
        </p:nvSpPr>
        <p:spPr>
          <a:xfrm>
            <a:off x="639413" y="476086"/>
            <a:ext cx="10904435" cy="689608"/>
          </a:xfrm>
        </p:spPr>
        <p:txBody>
          <a:bodyPr rtlCol="0">
            <a:normAutofit/>
          </a:bodyPr>
          <a:lstStyle/>
          <a:p>
            <a:pPr rtl="0"/>
            <a:r>
              <a:rPr lang="en-GB" sz="3200" dirty="0">
                <a:latin typeface="Calibri" panose="020F0502020204030204" pitchFamily="34" charset="0"/>
                <a:ea typeface="Calibri" panose="020F0502020204030204" pitchFamily="34" charset="0"/>
                <a:cs typeface="Calibri" panose="020F0502020204030204" pitchFamily="34" charset="0"/>
              </a:rPr>
              <a:t>SONY Europe Financial Profitability Ratio Analysis</a:t>
            </a:r>
          </a:p>
        </p:txBody>
      </p:sp>
      <p:sp>
        <p:nvSpPr>
          <p:cNvPr id="3" name="Footer Placeholder 2">
            <a:extLst>
              <a:ext uri="{FF2B5EF4-FFF2-40B4-BE49-F238E27FC236}">
                <a16:creationId xmlns:a16="http://schemas.microsoft.com/office/drawing/2014/main" id="{4ED7FA4F-0C13-6839-9B5E-D785FD156DF2}"/>
              </a:ext>
            </a:extLst>
          </p:cNvPr>
          <p:cNvSpPr>
            <a:spLocks noGrp="1"/>
          </p:cNvSpPr>
          <p:nvPr>
            <p:ph type="ftr" sz="quarter" idx="11"/>
          </p:nvPr>
        </p:nvSpPr>
        <p:spPr>
          <a:xfrm>
            <a:off x="639413" y="6356350"/>
            <a:ext cx="6291108" cy="365125"/>
          </a:xfrm>
        </p:spPr>
        <p:txBody>
          <a:bodyPr rtlCol="0"/>
          <a:lstStyle/>
          <a:p>
            <a:pPr rtl="0">
              <a:spcAft>
                <a:spcPts val="600"/>
              </a:spcAft>
            </a:pPr>
            <a:r>
              <a:rPr lang="en-GB" noProof="0" dirty="0"/>
              <a:t>Finance Management</a:t>
            </a:r>
          </a:p>
        </p:txBody>
      </p:sp>
      <p:sp>
        <p:nvSpPr>
          <p:cNvPr id="4" name="Date Placeholder 3">
            <a:extLst>
              <a:ext uri="{FF2B5EF4-FFF2-40B4-BE49-F238E27FC236}">
                <a16:creationId xmlns:a16="http://schemas.microsoft.com/office/drawing/2014/main" id="{B1385B99-58D4-20F5-76F7-3AAB02AD17ED}"/>
              </a:ext>
            </a:extLst>
          </p:cNvPr>
          <p:cNvSpPr>
            <a:spLocks noGrp="1"/>
          </p:cNvSpPr>
          <p:nvPr>
            <p:ph type="dt" sz="half" idx="10"/>
          </p:nvPr>
        </p:nvSpPr>
        <p:spPr>
          <a:xfrm>
            <a:off x="7295738" y="6356350"/>
            <a:ext cx="3033829" cy="365125"/>
          </a:xfrm>
        </p:spPr>
        <p:txBody>
          <a:bodyPr rtlCol="0"/>
          <a:lstStyle/>
          <a:p>
            <a:pPr lvl="0" rtl="0"/>
            <a:r>
              <a:rPr lang="en-GB" dirty="0"/>
              <a:t>2025</a:t>
            </a:r>
          </a:p>
        </p:txBody>
      </p:sp>
      <p:sp>
        <p:nvSpPr>
          <p:cNvPr id="5" name="Slide Number Placeholder 4">
            <a:extLst>
              <a:ext uri="{FF2B5EF4-FFF2-40B4-BE49-F238E27FC236}">
                <a16:creationId xmlns:a16="http://schemas.microsoft.com/office/drawing/2014/main" id="{A4C770F7-E446-B96A-6BC5-20A8866FD158}"/>
              </a:ext>
            </a:extLst>
          </p:cNvPr>
          <p:cNvSpPr>
            <a:spLocks noGrp="1"/>
          </p:cNvSpPr>
          <p:nvPr>
            <p:ph type="sldNum" sz="quarter" idx="12"/>
          </p:nvPr>
        </p:nvSpPr>
        <p:spPr>
          <a:xfrm>
            <a:off x="10707939" y="6356350"/>
            <a:ext cx="844649" cy="365125"/>
          </a:xfrm>
        </p:spPr>
        <p:txBody>
          <a:bodyPr rtlCol="0"/>
          <a:lstStyle/>
          <a:p>
            <a:pPr lvl="0" rtl="0"/>
            <a:fld id="{E20EFF4B-E35B-4DE6-97A9-05E54E649A15}" type="slidenum">
              <a:rPr lang="en-GB" smtClean="0"/>
              <a:pPr lvl="0" rtl="0"/>
              <a:t>28</a:t>
            </a:fld>
            <a:endParaRPr lang="en-GB"/>
          </a:p>
        </p:txBody>
      </p:sp>
      <p:sp>
        <p:nvSpPr>
          <p:cNvPr id="2" name="TextBox 1">
            <a:extLst>
              <a:ext uri="{FF2B5EF4-FFF2-40B4-BE49-F238E27FC236}">
                <a16:creationId xmlns:a16="http://schemas.microsoft.com/office/drawing/2014/main" id="{BFDC2E56-72FF-CE07-FCF2-3BEC65832B24}"/>
              </a:ext>
            </a:extLst>
          </p:cNvPr>
          <p:cNvSpPr txBox="1"/>
          <p:nvPr/>
        </p:nvSpPr>
        <p:spPr>
          <a:xfrm>
            <a:off x="541176" y="1477478"/>
            <a:ext cx="2929812" cy="461665"/>
          </a:xfrm>
          <a:prstGeom prst="rect">
            <a:avLst/>
          </a:prstGeom>
          <a:noFill/>
        </p:spPr>
        <p:txBody>
          <a:bodyPr wrap="square" rtlCol="0">
            <a:spAutoFit/>
          </a:bodyPr>
          <a:lstStyle/>
          <a:p>
            <a:r>
              <a:rPr lang="en-GB" sz="2400" dirty="0">
                <a:latin typeface="Calibri" panose="020F0502020204030204" pitchFamily="34" charset="0"/>
                <a:ea typeface="Calibri" panose="020F0502020204030204" pitchFamily="34" charset="0"/>
                <a:cs typeface="Calibri" panose="020F0502020204030204" pitchFamily="34" charset="0"/>
              </a:rPr>
              <a:t>Profitability Ratios</a:t>
            </a:r>
          </a:p>
        </p:txBody>
      </p:sp>
      <p:graphicFrame>
        <p:nvGraphicFramePr>
          <p:cNvPr id="10" name="Table 9">
            <a:extLst>
              <a:ext uri="{FF2B5EF4-FFF2-40B4-BE49-F238E27FC236}">
                <a16:creationId xmlns:a16="http://schemas.microsoft.com/office/drawing/2014/main" id="{F288593B-8AB7-7A49-A7FB-75FF063B6051}"/>
              </a:ext>
            </a:extLst>
          </p:cNvPr>
          <p:cNvGraphicFramePr>
            <a:graphicFrameLocks noGrp="1"/>
          </p:cNvGraphicFramePr>
          <p:nvPr>
            <p:extLst>
              <p:ext uri="{D42A27DB-BD31-4B8C-83A1-F6EECF244321}">
                <p14:modId xmlns:p14="http://schemas.microsoft.com/office/powerpoint/2010/main" val="2300876107"/>
              </p:ext>
            </p:extLst>
          </p:nvPr>
        </p:nvGraphicFramePr>
        <p:xfrm>
          <a:off x="639413" y="2085673"/>
          <a:ext cx="10443524" cy="1584960"/>
        </p:xfrm>
        <a:graphic>
          <a:graphicData uri="http://schemas.openxmlformats.org/drawingml/2006/table">
            <a:tbl>
              <a:tblPr firstRow="1" bandRow="1">
                <a:tableStyleId>{7DF18680-E054-41AD-8BC1-D1AEF772440D}</a:tableStyleId>
              </a:tblPr>
              <a:tblGrid>
                <a:gridCol w="2692366">
                  <a:extLst>
                    <a:ext uri="{9D8B030D-6E8A-4147-A177-3AD203B41FA5}">
                      <a16:colId xmlns:a16="http://schemas.microsoft.com/office/drawing/2014/main" val="3352727665"/>
                    </a:ext>
                  </a:extLst>
                </a:gridCol>
                <a:gridCol w="1623832">
                  <a:extLst>
                    <a:ext uri="{9D8B030D-6E8A-4147-A177-3AD203B41FA5}">
                      <a16:colId xmlns:a16="http://schemas.microsoft.com/office/drawing/2014/main" val="570294361"/>
                    </a:ext>
                  </a:extLst>
                </a:gridCol>
                <a:gridCol w="1955545">
                  <a:extLst>
                    <a:ext uri="{9D8B030D-6E8A-4147-A177-3AD203B41FA5}">
                      <a16:colId xmlns:a16="http://schemas.microsoft.com/office/drawing/2014/main" val="3308343818"/>
                    </a:ext>
                  </a:extLst>
                </a:gridCol>
                <a:gridCol w="2030398">
                  <a:extLst>
                    <a:ext uri="{9D8B030D-6E8A-4147-A177-3AD203B41FA5}">
                      <a16:colId xmlns:a16="http://schemas.microsoft.com/office/drawing/2014/main" val="1272250694"/>
                    </a:ext>
                  </a:extLst>
                </a:gridCol>
                <a:gridCol w="2141383">
                  <a:extLst>
                    <a:ext uri="{9D8B030D-6E8A-4147-A177-3AD203B41FA5}">
                      <a16:colId xmlns:a16="http://schemas.microsoft.com/office/drawing/2014/main" val="343136278"/>
                    </a:ext>
                  </a:extLst>
                </a:gridCol>
              </a:tblGrid>
              <a:tr h="322156">
                <a:tc>
                  <a:txBody>
                    <a:bodyPr/>
                    <a:lstStyle/>
                    <a:p>
                      <a:r>
                        <a:rPr lang="en-GB" sz="2000" dirty="0">
                          <a:latin typeface="Calibri" panose="020F0502020204030204" pitchFamily="34" charset="0"/>
                          <a:cs typeface="Calibri" panose="020F0502020204030204" pitchFamily="34" charset="0"/>
                        </a:rPr>
                        <a:t>Financial Calculations</a:t>
                      </a:r>
                      <a:endParaRPr lang="en-GB" sz="20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2000" dirty="0">
                          <a:latin typeface="Calibri" panose="020F0502020204030204" pitchFamily="34" charset="0"/>
                          <a:cs typeface="Calibri" panose="020F0502020204030204" pitchFamily="34" charset="0"/>
                        </a:rPr>
                        <a:t>31/03/2024</a:t>
                      </a:r>
                      <a:endParaRPr lang="en-GB" sz="20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2000" dirty="0">
                          <a:latin typeface="Calibri" panose="020F0502020204030204" pitchFamily="34" charset="0"/>
                          <a:cs typeface="Calibri" panose="020F0502020204030204" pitchFamily="34" charset="0"/>
                        </a:rPr>
                        <a:t>31/03/2023</a:t>
                      </a:r>
                      <a:endParaRPr lang="en-GB" sz="20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2000" dirty="0">
                          <a:latin typeface="Calibri" panose="020F0502020204030204" pitchFamily="34" charset="0"/>
                          <a:cs typeface="Calibri" panose="020F0502020204030204" pitchFamily="34" charset="0"/>
                        </a:rPr>
                        <a:t>31/03/2022</a:t>
                      </a:r>
                      <a:endParaRPr lang="en-GB" sz="20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2000" dirty="0">
                          <a:latin typeface="Calibri" panose="020F0502020204030204" pitchFamily="34" charset="0"/>
                          <a:cs typeface="Calibri" panose="020F0502020204030204" pitchFamily="34" charset="0"/>
                        </a:rPr>
                        <a:t>31/03/2021</a:t>
                      </a:r>
                      <a:endParaRPr lang="en-GB" sz="2000"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2844262882"/>
                  </a:ext>
                </a:extLst>
              </a:tr>
              <a:tr h="322156">
                <a:tc>
                  <a:txBody>
                    <a:bodyPr/>
                    <a:lstStyle/>
                    <a:p>
                      <a:r>
                        <a:rPr lang="en-GB" sz="2000" b="1" dirty="0">
                          <a:latin typeface="Calibri" panose="020F0502020204030204" pitchFamily="34" charset="0"/>
                          <a:cs typeface="Calibri" panose="020F0502020204030204" pitchFamily="34" charset="0"/>
                        </a:rPr>
                        <a:t>Gross Profit Ratio</a:t>
                      </a:r>
                      <a:endParaRPr lang="en-GB" sz="20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2000" dirty="0">
                          <a:latin typeface="Calibri" panose="020F0502020204030204" pitchFamily="34" charset="0"/>
                          <a:cs typeface="Calibri" panose="020F0502020204030204" pitchFamily="34" charset="0"/>
                        </a:rPr>
                        <a:t>19.9%</a:t>
                      </a:r>
                      <a:endParaRPr lang="en-GB" sz="20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2000" dirty="0">
                          <a:latin typeface="Calibri" panose="020F0502020204030204" pitchFamily="34" charset="0"/>
                          <a:cs typeface="Calibri" panose="020F0502020204030204" pitchFamily="34" charset="0"/>
                        </a:rPr>
                        <a:t>20.1%</a:t>
                      </a:r>
                      <a:endParaRPr lang="en-GB" sz="20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2000" dirty="0">
                          <a:latin typeface="Calibri" panose="020F0502020204030204" pitchFamily="34" charset="0"/>
                          <a:cs typeface="Calibri" panose="020F0502020204030204" pitchFamily="34" charset="0"/>
                        </a:rPr>
                        <a:t>17.9%</a:t>
                      </a:r>
                      <a:endParaRPr lang="en-GB" sz="20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2000" dirty="0">
                          <a:latin typeface="Calibri" panose="020F0502020204030204" pitchFamily="34" charset="0"/>
                          <a:cs typeface="Calibri" panose="020F0502020204030204" pitchFamily="34" charset="0"/>
                        </a:rPr>
                        <a:t>17.0%</a:t>
                      </a:r>
                      <a:endParaRPr lang="en-GB" sz="2000"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1317709206"/>
                  </a:ext>
                </a:extLst>
              </a:tr>
              <a:tr h="322156">
                <a:tc>
                  <a:txBody>
                    <a:bodyPr/>
                    <a:lstStyle/>
                    <a:p>
                      <a:r>
                        <a:rPr lang="en-GB" sz="2000" b="1">
                          <a:latin typeface="Calibri" panose="020F0502020204030204" pitchFamily="34" charset="0"/>
                          <a:cs typeface="Calibri" panose="020F0502020204030204" pitchFamily="34" charset="0"/>
                        </a:rPr>
                        <a:t>Net Profit Ratio</a:t>
                      </a:r>
                      <a:endParaRPr lang="en-GB" sz="2000" b="1"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2000">
                          <a:latin typeface="Calibri" panose="020F0502020204030204" pitchFamily="34" charset="0"/>
                          <a:cs typeface="Calibri" panose="020F0502020204030204" pitchFamily="34" charset="0"/>
                        </a:rPr>
                        <a:t>-0.36%</a:t>
                      </a:r>
                      <a:endParaRPr lang="en-GB" sz="20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2000" dirty="0">
                          <a:latin typeface="Calibri" panose="020F0502020204030204" pitchFamily="34" charset="0"/>
                          <a:cs typeface="Calibri" panose="020F0502020204030204" pitchFamily="34" charset="0"/>
                        </a:rPr>
                        <a:t>0.33%</a:t>
                      </a:r>
                      <a:endParaRPr lang="en-GB" sz="20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2000" dirty="0">
                          <a:latin typeface="Calibri" panose="020F0502020204030204" pitchFamily="34" charset="0"/>
                          <a:cs typeface="Calibri" panose="020F0502020204030204" pitchFamily="34" charset="0"/>
                        </a:rPr>
                        <a:t>0.24%</a:t>
                      </a:r>
                      <a:endParaRPr lang="en-GB" sz="20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2000" dirty="0">
                          <a:latin typeface="Calibri" panose="020F0502020204030204" pitchFamily="34" charset="0"/>
                          <a:cs typeface="Calibri" panose="020F0502020204030204" pitchFamily="34" charset="0"/>
                        </a:rPr>
                        <a:t>-1.71%</a:t>
                      </a:r>
                      <a:endParaRPr lang="en-GB" sz="2000" dirty="0">
                        <a:latin typeface="Calibri" panose="020F0502020204030204" pitchFamily="34" charset="0"/>
                        <a:ea typeface="Calibri" panose="020F0502020204030204" pitchFamily="34" charset="0"/>
                        <a:cs typeface="Calibri" panose="020F0502020204030204" pitchFamily="34" charset="0"/>
                      </a:endParaRPr>
                    </a:p>
                  </a:txBody>
                  <a:tcPr/>
                </a:tc>
                <a:extLst>
                  <a:ext uri="{0D108BD9-81ED-4DB2-BD59-A6C34878D82A}">
                    <a16:rowId xmlns:a16="http://schemas.microsoft.com/office/drawing/2014/main" val="3269736668"/>
                  </a:ext>
                </a:extLst>
              </a:tr>
              <a:tr h="322156">
                <a:tc>
                  <a:txBody>
                    <a:bodyPr/>
                    <a:lstStyle/>
                    <a:p>
                      <a:r>
                        <a:rPr lang="en-GB" sz="2000" b="1" dirty="0">
                          <a:latin typeface="Calibri" panose="020F0502020204030204" pitchFamily="34" charset="0"/>
                          <a:ea typeface="Calibri" panose="020F0502020204030204" pitchFamily="34" charset="0"/>
                          <a:cs typeface="Calibri" panose="020F0502020204030204" pitchFamily="34" charset="0"/>
                        </a:rPr>
                        <a:t>Return on Equity Ratio</a:t>
                      </a:r>
                    </a:p>
                  </a:txBody>
                  <a:tcPr/>
                </a:tc>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-0.47%</a:t>
                      </a:r>
                    </a:p>
                  </a:txBody>
                  <a:tcPr/>
                </a:tc>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0.47%</a:t>
                      </a:r>
                    </a:p>
                  </a:txBody>
                  <a:tcPr/>
                </a:tc>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0.37%</a:t>
                      </a:r>
                    </a:p>
                  </a:txBody>
                  <a:tcPr/>
                </a:tc>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-2.49%</a:t>
                      </a:r>
                    </a:p>
                  </a:txBody>
                  <a:tcPr/>
                </a:tc>
                <a:extLst>
                  <a:ext uri="{0D108BD9-81ED-4DB2-BD59-A6C34878D82A}">
                    <a16:rowId xmlns:a16="http://schemas.microsoft.com/office/drawing/2014/main" val="3768399668"/>
                  </a:ext>
                </a:extLst>
              </a:tr>
            </a:tbl>
          </a:graphicData>
        </a:graphic>
      </p:graphicFrame>
    </p:spTree>
    <p:extLst>
      <p:ext uri="{BB962C8B-B14F-4D97-AF65-F5344CB8AC3E}">
        <p14:creationId xmlns:p14="http://schemas.microsoft.com/office/powerpoint/2010/main" val="166612877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3D6E4B-B8A9-008A-CEDD-C69A249497A0}"/>
            </a:ext>
          </a:extLst>
        </p:cNvPr>
        <p:cNvGrpSpPr/>
        <p:nvPr/>
      </p:nvGrpSpPr>
      <p:grpSpPr>
        <a:xfrm>
          <a:off x="0" y="0"/>
          <a:ext cx="0" cy="0"/>
          <a:chOff x="0" y="0"/>
          <a:chExt cx="0" cy="0"/>
        </a:xfrm>
      </p:grpSpPr>
      <p:sp>
        <p:nvSpPr>
          <p:cNvPr id="41" name="Rectangle 40">
            <a:extLst>
              <a:ext uri="{FF2B5EF4-FFF2-40B4-BE49-F238E27FC236}">
                <a16:creationId xmlns:a16="http://schemas.microsoft.com/office/drawing/2014/main" id="{4CE7ECD8-F629-B9A9-A8BD-5D99F8BF078E}"/>
              </a:ext>
            </a:extLst>
          </p:cNvPr>
          <p:cNvSpPr/>
          <p:nvPr/>
        </p:nvSpPr>
        <p:spPr>
          <a:xfrm>
            <a:off x="7823436" y="3813369"/>
            <a:ext cx="3038475" cy="110258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High Inflation Rates</a:t>
            </a:r>
          </a:p>
        </p:txBody>
      </p:sp>
      <p:sp>
        <p:nvSpPr>
          <p:cNvPr id="34" name="Rectangle 33">
            <a:extLst>
              <a:ext uri="{FF2B5EF4-FFF2-40B4-BE49-F238E27FC236}">
                <a16:creationId xmlns:a16="http://schemas.microsoft.com/office/drawing/2014/main" id="{3F690349-A3EC-A01F-2105-169B13738260}"/>
              </a:ext>
            </a:extLst>
          </p:cNvPr>
          <p:cNvSpPr/>
          <p:nvPr/>
        </p:nvSpPr>
        <p:spPr>
          <a:xfrm>
            <a:off x="4620218" y="3812249"/>
            <a:ext cx="3038475" cy="110258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Global Semiconductor shortages</a:t>
            </a:r>
          </a:p>
        </p:txBody>
      </p:sp>
      <p:sp>
        <p:nvSpPr>
          <p:cNvPr id="40" name="Rectangle 39">
            <a:extLst>
              <a:ext uri="{FF2B5EF4-FFF2-40B4-BE49-F238E27FC236}">
                <a16:creationId xmlns:a16="http://schemas.microsoft.com/office/drawing/2014/main" id="{AF3E5F79-F969-D435-A19A-166857C776F4}"/>
              </a:ext>
            </a:extLst>
          </p:cNvPr>
          <p:cNvSpPr/>
          <p:nvPr/>
        </p:nvSpPr>
        <p:spPr>
          <a:xfrm>
            <a:off x="1417000" y="3812249"/>
            <a:ext cx="3038475" cy="110258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Covid-19 Outbreak</a:t>
            </a:r>
          </a:p>
        </p:txBody>
      </p:sp>
      <p:grpSp>
        <p:nvGrpSpPr>
          <p:cNvPr id="38" name="Group 37">
            <a:extLst>
              <a:ext uri="{FF2B5EF4-FFF2-40B4-BE49-F238E27FC236}">
                <a16:creationId xmlns:a16="http://schemas.microsoft.com/office/drawing/2014/main" id="{0627462C-E894-B0D4-4184-56E821721694}"/>
              </a:ext>
            </a:extLst>
          </p:cNvPr>
          <p:cNvGrpSpPr/>
          <p:nvPr/>
        </p:nvGrpSpPr>
        <p:grpSpPr>
          <a:xfrm>
            <a:off x="778948" y="1714261"/>
            <a:ext cx="10625364" cy="561626"/>
            <a:chOff x="778948" y="2154981"/>
            <a:chExt cx="10625364" cy="561626"/>
          </a:xfrm>
        </p:grpSpPr>
        <p:grpSp>
          <p:nvGrpSpPr>
            <p:cNvPr id="31" name="Group 30">
              <a:extLst>
                <a:ext uri="{FF2B5EF4-FFF2-40B4-BE49-F238E27FC236}">
                  <a16:creationId xmlns:a16="http://schemas.microsoft.com/office/drawing/2014/main" id="{42EBCFDC-7B0E-21EE-DF88-1F9F542168D2}"/>
                </a:ext>
              </a:extLst>
            </p:cNvPr>
            <p:cNvGrpSpPr/>
            <p:nvPr/>
          </p:nvGrpSpPr>
          <p:grpSpPr>
            <a:xfrm>
              <a:off x="778948" y="2154981"/>
              <a:ext cx="10625364" cy="544607"/>
              <a:chOff x="778948" y="2154981"/>
              <a:chExt cx="10625364" cy="544607"/>
            </a:xfrm>
          </p:grpSpPr>
          <p:sp>
            <p:nvSpPr>
              <p:cNvPr id="12" name="Rectangle: Rounded Corners 11">
                <a:extLst>
                  <a:ext uri="{FF2B5EF4-FFF2-40B4-BE49-F238E27FC236}">
                    <a16:creationId xmlns:a16="http://schemas.microsoft.com/office/drawing/2014/main" id="{2B7CDE93-9DE7-1726-5D16-28584063B762}"/>
                  </a:ext>
                </a:extLst>
              </p:cNvPr>
              <p:cNvSpPr/>
              <p:nvPr/>
            </p:nvSpPr>
            <p:spPr>
              <a:xfrm>
                <a:off x="778948" y="2154981"/>
                <a:ext cx="10625364" cy="544607"/>
              </a:xfrm>
              <a:prstGeom prst="roundRect">
                <a:avLst>
                  <a:gd name="adj" fmla="val 10000"/>
                </a:avLst>
              </a:prstGeom>
            </p:spPr>
            <p:style>
              <a:lnRef idx="0">
                <a:schemeClr val="accent2">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endParaRPr lang="en-GB" sz="2400"/>
              </a:p>
            </p:txBody>
          </p:sp>
          <p:sp>
            <p:nvSpPr>
              <p:cNvPr id="13" name="Rectangle 12" descr="Dollar">
                <a:extLst>
                  <a:ext uri="{FF2B5EF4-FFF2-40B4-BE49-F238E27FC236}">
                    <a16:creationId xmlns:a16="http://schemas.microsoft.com/office/drawing/2014/main" id="{DC5AC9BC-B8B1-2C5C-C381-EE496B1E922C}"/>
                  </a:ext>
                </a:extLst>
              </p:cNvPr>
              <p:cNvSpPr/>
              <p:nvPr/>
            </p:nvSpPr>
            <p:spPr>
              <a:xfrm>
                <a:off x="943691" y="2277518"/>
                <a:ext cx="299826" cy="299534"/>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sz="2400"/>
              </a:p>
            </p:txBody>
          </p:sp>
        </p:grpSp>
        <p:sp>
          <p:nvSpPr>
            <p:cNvPr id="14" name="Freeform: Shape 13">
              <a:extLst>
                <a:ext uri="{FF2B5EF4-FFF2-40B4-BE49-F238E27FC236}">
                  <a16:creationId xmlns:a16="http://schemas.microsoft.com/office/drawing/2014/main" id="{3FC40274-0142-3EEC-4D8B-E2164D4A71A3}"/>
                </a:ext>
              </a:extLst>
            </p:cNvPr>
            <p:cNvSpPr/>
            <p:nvPr/>
          </p:nvSpPr>
          <p:spPr>
            <a:xfrm>
              <a:off x="1408262" y="2154981"/>
              <a:ext cx="9986358" cy="561626"/>
            </a:xfrm>
            <a:custGeom>
              <a:avLst/>
              <a:gdLst>
                <a:gd name="connsiteX0" fmla="*/ 0 w 9986358"/>
                <a:gd name="connsiteY0" fmla="*/ 0 h 561626"/>
                <a:gd name="connsiteX1" fmla="*/ 9986358 w 9986358"/>
                <a:gd name="connsiteY1" fmla="*/ 0 h 561626"/>
                <a:gd name="connsiteX2" fmla="*/ 9986358 w 9986358"/>
                <a:gd name="connsiteY2" fmla="*/ 561626 h 561626"/>
                <a:gd name="connsiteX3" fmla="*/ 0 w 9986358"/>
                <a:gd name="connsiteY3" fmla="*/ 561626 h 561626"/>
                <a:gd name="connsiteX4" fmla="*/ 0 w 9986358"/>
                <a:gd name="connsiteY4" fmla="*/ 0 h 5616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86358" h="561626">
                  <a:moveTo>
                    <a:pt x="0" y="0"/>
                  </a:moveTo>
                  <a:lnTo>
                    <a:pt x="9986358" y="0"/>
                  </a:lnTo>
                  <a:lnTo>
                    <a:pt x="9986358" y="561626"/>
                  </a:lnTo>
                  <a:lnTo>
                    <a:pt x="0" y="56162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59439" tIns="59439" rIns="59439" bIns="59439" numCol="1" spcCol="1270" anchor="ctr" anchorCtr="0">
              <a:noAutofit/>
            </a:bodyPr>
            <a:lstStyle/>
            <a:p>
              <a:pPr marL="0" lvl="0" indent="0" algn="l" defTabSz="711200">
                <a:lnSpc>
                  <a:spcPct val="90000"/>
                </a:lnSpc>
                <a:spcBef>
                  <a:spcPct val="0"/>
                </a:spcBef>
                <a:spcAft>
                  <a:spcPct val="35000"/>
                </a:spcAft>
                <a:buNone/>
              </a:pPr>
              <a:r>
                <a:rPr lang="en-GB" sz="2400" kern="1200" dirty="0">
                  <a:latin typeface="Calibri" panose="020F0502020204030204" pitchFamily="34" charset="0"/>
                  <a:cs typeface="Calibri" panose="020F0502020204030204" pitchFamily="34" charset="0"/>
                </a:rPr>
                <a:t>SONY Europe has high debt</a:t>
              </a:r>
              <a:endParaRPr lang="en-US" sz="2400" kern="1200" dirty="0">
                <a:latin typeface="Calibri" panose="020F0502020204030204" pitchFamily="34" charset="0"/>
                <a:cs typeface="Calibri" panose="020F0502020204030204" pitchFamily="34" charset="0"/>
              </a:endParaRPr>
            </a:p>
          </p:txBody>
        </p:sp>
      </p:grpSp>
      <p:sp>
        <p:nvSpPr>
          <p:cNvPr id="6" name="Title 5">
            <a:extLst>
              <a:ext uri="{FF2B5EF4-FFF2-40B4-BE49-F238E27FC236}">
                <a16:creationId xmlns:a16="http://schemas.microsoft.com/office/drawing/2014/main" id="{D8C8D403-1360-172B-B8DF-C28C4CE2E543}"/>
              </a:ext>
            </a:extLst>
          </p:cNvPr>
          <p:cNvSpPr>
            <a:spLocks noGrp="1"/>
          </p:cNvSpPr>
          <p:nvPr>
            <p:ph type="title"/>
          </p:nvPr>
        </p:nvSpPr>
        <p:spPr>
          <a:xfrm>
            <a:off x="639413" y="476086"/>
            <a:ext cx="10904435" cy="689608"/>
          </a:xfrm>
        </p:spPr>
        <p:txBody>
          <a:bodyPr vert="horz" lIns="109728" tIns="109728" rIns="109728" bIns="91440" rtlCol="0" anchor="ctr">
            <a:normAutofit/>
          </a:bodyPr>
          <a:lstStyle/>
          <a:p>
            <a:r>
              <a:rPr lang="en-GB" sz="3200" dirty="0">
                <a:latin typeface="Calibri" panose="020F0502020204030204" pitchFamily="34" charset="0"/>
                <a:ea typeface="Calibri" panose="020F0502020204030204" pitchFamily="34" charset="0"/>
                <a:cs typeface="Calibri" panose="020F0502020204030204" pitchFamily="34" charset="0"/>
              </a:rPr>
              <a:t>SONY Europe Financial Ratio Summary</a:t>
            </a:r>
          </a:p>
        </p:txBody>
      </p:sp>
      <p:sp>
        <p:nvSpPr>
          <p:cNvPr id="3" name="Footer Placeholder 2">
            <a:extLst>
              <a:ext uri="{FF2B5EF4-FFF2-40B4-BE49-F238E27FC236}">
                <a16:creationId xmlns:a16="http://schemas.microsoft.com/office/drawing/2014/main" id="{4388148A-9B56-C15C-3978-13EDADB338C6}"/>
              </a:ext>
            </a:extLst>
          </p:cNvPr>
          <p:cNvSpPr>
            <a:spLocks noGrp="1"/>
          </p:cNvSpPr>
          <p:nvPr>
            <p:ph type="ftr" sz="quarter" idx="11"/>
          </p:nvPr>
        </p:nvSpPr>
        <p:spPr>
          <a:xfrm>
            <a:off x="639413" y="6356350"/>
            <a:ext cx="6291108" cy="365125"/>
          </a:xfrm>
        </p:spPr>
        <p:txBody>
          <a:bodyPr vert="horz" lIns="91440" tIns="45720" rIns="91440" bIns="45720" rtlCol="0" anchor="ctr">
            <a:normAutofit/>
          </a:bodyPr>
          <a:lstStyle/>
          <a:p>
            <a:pPr>
              <a:spcAft>
                <a:spcPts val="600"/>
              </a:spcAft>
            </a:pPr>
            <a:r>
              <a:rPr lang="en-GB" kern="1200"/>
              <a:t>Finance Management</a:t>
            </a:r>
          </a:p>
        </p:txBody>
      </p:sp>
      <p:sp>
        <p:nvSpPr>
          <p:cNvPr id="4" name="Date Placeholder 3">
            <a:extLst>
              <a:ext uri="{FF2B5EF4-FFF2-40B4-BE49-F238E27FC236}">
                <a16:creationId xmlns:a16="http://schemas.microsoft.com/office/drawing/2014/main" id="{9BC33082-32BB-43C5-AD4D-CE8E393EB8E1}"/>
              </a:ext>
            </a:extLst>
          </p:cNvPr>
          <p:cNvSpPr>
            <a:spLocks noGrp="1"/>
          </p:cNvSpPr>
          <p:nvPr>
            <p:ph type="dt" sz="half" idx="10"/>
          </p:nvPr>
        </p:nvSpPr>
        <p:spPr>
          <a:xfrm>
            <a:off x="7295738" y="6356350"/>
            <a:ext cx="3033829" cy="365125"/>
          </a:xfrm>
        </p:spPr>
        <p:txBody>
          <a:bodyPr vert="horz" lIns="91440" tIns="45720" rIns="91440" bIns="45720" rtlCol="0" anchor="ctr">
            <a:normAutofit/>
          </a:bodyPr>
          <a:lstStyle/>
          <a:p>
            <a:pPr lvl="0">
              <a:spcAft>
                <a:spcPts val="600"/>
              </a:spcAft>
              <a:defRPr/>
            </a:pPr>
            <a:r>
              <a:rPr lang="en-GB" kern="1200">
                <a:solidFill>
                  <a:srgbClr val="232323">
                    <a:lumMod val="90000"/>
                    <a:lumOff val="10000"/>
                  </a:srgbClr>
                </a:solidFill>
              </a:rPr>
              <a:t>2025</a:t>
            </a:r>
          </a:p>
        </p:txBody>
      </p:sp>
      <p:sp>
        <p:nvSpPr>
          <p:cNvPr id="5" name="Slide Number Placeholder 4">
            <a:extLst>
              <a:ext uri="{FF2B5EF4-FFF2-40B4-BE49-F238E27FC236}">
                <a16:creationId xmlns:a16="http://schemas.microsoft.com/office/drawing/2014/main" id="{48D1C436-1306-81D6-620E-9C0447BCFEC5}"/>
              </a:ext>
            </a:extLst>
          </p:cNvPr>
          <p:cNvSpPr>
            <a:spLocks noGrp="1"/>
          </p:cNvSpPr>
          <p:nvPr>
            <p:ph type="sldNum" sz="quarter" idx="12"/>
          </p:nvPr>
        </p:nvSpPr>
        <p:spPr>
          <a:xfrm>
            <a:off x="10707939" y="6356350"/>
            <a:ext cx="844649" cy="365125"/>
          </a:xfrm>
        </p:spPr>
        <p:txBody>
          <a:bodyPr vert="horz" lIns="91440" tIns="45720" rIns="91440" bIns="45720" rtlCol="0" anchor="ctr">
            <a:normAutofit/>
          </a:bodyPr>
          <a:lstStyle/>
          <a:p>
            <a:pPr>
              <a:spcAft>
                <a:spcPts val="600"/>
              </a:spcAft>
              <a:defRPr/>
            </a:pPr>
            <a:fld id="{E20EFF4B-E35B-4DE6-97A9-05E54E649A15}" type="slidenum">
              <a:rPr lang="en-GB" smtClean="0">
                <a:solidFill>
                  <a:srgbClr val="232323">
                    <a:lumMod val="90000"/>
                    <a:lumOff val="10000"/>
                  </a:srgbClr>
                </a:solidFill>
              </a:rPr>
              <a:pPr>
                <a:spcAft>
                  <a:spcPts val="600"/>
                </a:spcAft>
                <a:defRPr/>
              </a:pPr>
              <a:t>29</a:t>
            </a:fld>
            <a:endParaRPr lang="en-GB">
              <a:solidFill>
                <a:srgbClr val="232323">
                  <a:lumMod val="90000"/>
                  <a:lumOff val="10000"/>
                </a:srgbClr>
              </a:solidFill>
            </a:endParaRPr>
          </a:p>
        </p:txBody>
      </p:sp>
      <p:grpSp>
        <p:nvGrpSpPr>
          <p:cNvPr id="39" name="Group 38">
            <a:extLst>
              <a:ext uri="{FF2B5EF4-FFF2-40B4-BE49-F238E27FC236}">
                <a16:creationId xmlns:a16="http://schemas.microsoft.com/office/drawing/2014/main" id="{4FEA3824-27A8-5289-E66F-ABA8C217967D}"/>
              </a:ext>
            </a:extLst>
          </p:cNvPr>
          <p:cNvGrpSpPr/>
          <p:nvPr/>
        </p:nvGrpSpPr>
        <p:grpSpPr>
          <a:xfrm>
            <a:off x="769256" y="2485332"/>
            <a:ext cx="10625364" cy="561626"/>
            <a:chOff x="778948" y="1452948"/>
            <a:chExt cx="10625364" cy="561626"/>
          </a:xfrm>
        </p:grpSpPr>
        <p:grpSp>
          <p:nvGrpSpPr>
            <p:cNvPr id="30" name="Group 29">
              <a:extLst>
                <a:ext uri="{FF2B5EF4-FFF2-40B4-BE49-F238E27FC236}">
                  <a16:creationId xmlns:a16="http://schemas.microsoft.com/office/drawing/2014/main" id="{0B37139F-377D-E5E1-0466-82BE9986DCD0}"/>
                </a:ext>
              </a:extLst>
            </p:cNvPr>
            <p:cNvGrpSpPr/>
            <p:nvPr/>
          </p:nvGrpSpPr>
          <p:grpSpPr>
            <a:xfrm>
              <a:off x="778948" y="1452948"/>
              <a:ext cx="10625364" cy="544607"/>
              <a:chOff x="778948" y="1452948"/>
              <a:chExt cx="10625364" cy="544607"/>
            </a:xfrm>
          </p:grpSpPr>
          <p:sp>
            <p:nvSpPr>
              <p:cNvPr id="9" name="Rectangle: Rounded Corners 8">
                <a:extLst>
                  <a:ext uri="{FF2B5EF4-FFF2-40B4-BE49-F238E27FC236}">
                    <a16:creationId xmlns:a16="http://schemas.microsoft.com/office/drawing/2014/main" id="{E501B779-A066-C96F-69FA-56DB2FBCC6C2}"/>
                  </a:ext>
                </a:extLst>
              </p:cNvPr>
              <p:cNvSpPr/>
              <p:nvPr/>
            </p:nvSpPr>
            <p:spPr>
              <a:xfrm>
                <a:off x="778948" y="1452948"/>
                <a:ext cx="10625364" cy="544607"/>
              </a:xfrm>
              <a:prstGeom prst="roundRect">
                <a:avLst>
                  <a:gd name="adj" fmla="val 10000"/>
                </a:avLst>
              </a:prstGeom>
            </p:spPr>
            <p:style>
              <a:lnRef idx="0">
                <a:schemeClr val="accent2">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endParaRPr lang="en-GB" sz="2000"/>
              </a:p>
            </p:txBody>
          </p:sp>
          <p:sp>
            <p:nvSpPr>
              <p:cNvPr id="10" name="Rectangle 9" descr="Downward trend graph with solid fill">
                <a:extLst>
                  <a:ext uri="{FF2B5EF4-FFF2-40B4-BE49-F238E27FC236}">
                    <a16:creationId xmlns:a16="http://schemas.microsoft.com/office/drawing/2014/main" id="{D0FD628B-AEE1-CAE1-55C7-250B93E18E8A}"/>
                  </a:ext>
                </a:extLst>
              </p:cNvPr>
              <p:cNvSpPr/>
              <p:nvPr/>
            </p:nvSpPr>
            <p:spPr>
              <a:xfrm>
                <a:off x="943691" y="1575485"/>
                <a:ext cx="299826" cy="299534"/>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sz="2000"/>
              </a:p>
            </p:txBody>
          </p:sp>
        </p:grpSp>
        <p:sp>
          <p:nvSpPr>
            <p:cNvPr id="11" name="Freeform: Shape 10">
              <a:extLst>
                <a:ext uri="{FF2B5EF4-FFF2-40B4-BE49-F238E27FC236}">
                  <a16:creationId xmlns:a16="http://schemas.microsoft.com/office/drawing/2014/main" id="{D80DC2E3-0B87-CE4C-A0E1-26B7715A00C9}"/>
                </a:ext>
              </a:extLst>
            </p:cNvPr>
            <p:cNvSpPr/>
            <p:nvPr/>
          </p:nvSpPr>
          <p:spPr>
            <a:xfrm>
              <a:off x="1408262" y="1452948"/>
              <a:ext cx="9986358" cy="561626"/>
            </a:xfrm>
            <a:custGeom>
              <a:avLst/>
              <a:gdLst>
                <a:gd name="connsiteX0" fmla="*/ 0 w 9986358"/>
                <a:gd name="connsiteY0" fmla="*/ 0 h 561626"/>
                <a:gd name="connsiteX1" fmla="*/ 9986358 w 9986358"/>
                <a:gd name="connsiteY1" fmla="*/ 0 h 561626"/>
                <a:gd name="connsiteX2" fmla="*/ 9986358 w 9986358"/>
                <a:gd name="connsiteY2" fmla="*/ 561626 h 561626"/>
                <a:gd name="connsiteX3" fmla="*/ 0 w 9986358"/>
                <a:gd name="connsiteY3" fmla="*/ 561626 h 561626"/>
                <a:gd name="connsiteX4" fmla="*/ 0 w 9986358"/>
                <a:gd name="connsiteY4" fmla="*/ 0 h 5616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86358" h="561626">
                  <a:moveTo>
                    <a:pt x="0" y="0"/>
                  </a:moveTo>
                  <a:lnTo>
                    <a:pt x="9986358" y="0"/>
                  </a:lnTo>
                  <a:lnTo>
                    <a:pt x="9986358" y="561626"/>
                  </a:lnTo>
                  <a:lnTo>
                    <a:pt x="0" y="56162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59439" tIns="59439" rIns="59439" bIns="59439" numCol="1" spcCol="1270" anchor="ctr" anchorCtr="0">
              <a:noAutofit/>
            </a:bodyPr>
            <a:lstStyle/>
            <a:p>
              <a:pPr marL="0" lvl="0" indent="0" algn="l" defTabSz="711200">
                <a:lnSpc>
                  <a:spcPct val="90000"/>
                </a:lnSpc>
                <a:spcBef>
                  <a:spcPct val="0"/>
                </a:spcBef>
                <a:spcAft>
                  <a:spcPct val="35000"/>
                </a:spcAft>
                <a:buNone/>
              </a:pPr>
              <a:r>
                <a:rPr lang="en-GB" sz="2400" kern="1200" dirty="0">
                  <a:latin typeface="Calibri" panose="020F0502020204030204" pitchFamily="34" charset="0"/>
                  <a:cs typeface="Calibri" panose="020F0502020204030204" pitchFamily="34" charset="0"/>
                </a:rPr>
                <a:t>Credit Control is poor</a:t>
              </a:r>
              <a:endParaRPr lang="en-US" sz="2400" kern="1200" dirty="0">
                <a:latin typeface="Calibri" panose="020F0502020204030204" pitchFamily="34" charset="0"/>
                <a:cs typeface="Calibri" panose="020F0502020204030204" pitchFamily="34" charset="0"/>
              </a:endParaRPr>
            </a:p>
          </p:txBody>
        </p:sp>
      </p:grpSp>
      <p:grpSp>
        <p:nvGrpSpPr>
          <p:cNvPr id="37" name="Group 36">
            <a:extLst>
              <a:ext uri="{FF2B5EF4-FFF2-40B4-BE49-F238E27FC236}">
                <a16:creationId xmlns:a16="http://schemas.microsoft.com/office/drawing/2014/main" id="{D05A11AC-1912-FFE5-7F9C-942D67A4FFB9}"/>
              </a:ext>
            </a:extLst>
          </p:cNvPr>
          <p:cNvGrpSpPr/>
          <p:nvPr/>
        </p:nvGrpSpPr>
        <p:grpSpPr>
          <a:xfrm>
            <a:off x="787688" y="3876338"/>
            <a:ext cx="10625364" cy="561626"/>
            <a:chOff x="778948" y="2857014"/>
            <a:chExt cx="10625364" cy="561626"/>
          </a:xfrm>
        </p:grpSpPr>
        <p:grpSp>
          <p:nvGrpSpPr>
            <p:cNvPr id="32" name="Group 31">
              <a:extLst>
                <a:ext uri="{FF2B5EF4-FFF2-40B4-BE49-F238E27FC236}">
                  <a16:creationId xmlns:a16="http://schemas.microsoft.com/office/drawing/2014/main" id="{C1B3B7B2-FBBF-9A2C-8AD2-EC256A54E34F}"/>
                </a:ext>
              </a:extLst>
            </p:cNvPr>
            <p:cNvGrpSpPr/>
            <p:nvPr/>
          </p:nvGrpSpPr>
          <p:grpSpPr>
            <a:xfrm>
              <a:off x="778948" y="2857014"/>
              <a:ext cx="10625364" cy="544607"/>
              <a:chOff x="778948" y="2857014"/>
              <a:chExt cx="10625364" cy="544607"/>
            </a:xfrm>
          </p:grpSpPr>
          <p:sp>
            <p:nvSpPr>
              <p:cNvPr id="15" name="Rectangle: Rounded Corners 14">
                <a:extLst>
                  <a:ext uri="{FF2B5EF4-FFF2-40B4-BE49-F238E27FC236}">
                    <a16:creationId xmlns:a16="http://schemas.microsoft.com/office/drawing/2014/main" id="{D589FB27-A8FB-109D-3CD0-2C1B1F2DB066}"/>
                  </a:ext>
                </a:extLst>
              </p:cNvPr>
              <p:cNvSpPr/>
              <p:nvPr/>
            </p:nvSpPr>
            <p:spPr>
              <a:xfrm>
                <a:off x="778948" y="2857014"/>
                <a:ext cx="10625364" cy="544607"/>
              </a:xfrm>
              <a:prstGeom prst="roundRect">
                <a:avLst>
                  <a:gd name="adj" fmla="val 10000"/>
                </a:avLst>
              </a:prstGeom>
            </p:spPr>
            <p:style>
              <a:lnRef idx="0">
                <a:schemeClr val="accent2">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endParaRPr lang="en-GB" sz="2000"/>
              </a:p>
            </p:txBody>
          </p:sp>
          <p:sp>
            <p:nvSpPr>
              <p:cNvPr id="16" name="Rectangle 15" descr="Hierarchy">
                <a:extLst>
                  <a:ext uri="{FF2B5EF4-FFF2-40B4-BE49-F238E27FC236}">
                    <a16:creationId xmlns:a16="http://schemas.microsoft.com/office/drawing/2014/main" id="{22CEF474-3082-9804-5688-93987507187B}"/>
                  </a:ext>
                </a:extLst>
              </p:cNvPr>
              <p:cNvSpPr/>
              <p:nvPr/>
            </p:nvSpPr>
            <p:spPr>
              <a:xfrm>
                <a:off x="943691" y="2979551"/>
                <a:ext cx="299826" cy="299534"/>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sz="2000"/>
              </a:p>
            </p:txBody>
          </p:sp>
        </p:grpSp>
        <p:sp>
          <p:nvSpPr>
            <p:cNvPr id="17" name="Freeform: Shape 16">
              <a:extLst>
                <a:ext uri="{FF2B5EF4-FFF2-40B4-BE49-F238E27FC236}">
                  <a16:creationId xmlns:a16="http://schemas.microsoft.com/office/drawing/2014/main" id="{468E9EDE-BE0A-7CA2-E334-6A69F7764F53}"/>
                </a:ext>
              </a:extLst>
            </p:cNvPr>
            <p:cNvSpPr/>
            <p:nvPr/>
          </p:nvSpPr>
          <p:spPr>
            <a:xfrm>
              <a:off x="1408262" y="2857014"/>
              <a:ext cx="9986358" cy="561626"/>
            </a:xfrm>
            <a:custGeom>
              <a:avLst/>
              <a:gdLst>
                <a:gd name="connsiteX0" fmla="*/ 0 w 9986358"/>
                <a:gd name="connsiteY0" fmla="*/ 0 h 561626"/>
                <a:gd name="connsiteX1" fmla="*/ 9986358 w 9986358"/>
                <a:gd name="connsiteY1" fmla="*/ 0 h 561626"/>
                <a:gd name="connsiteX2" fmla="*/ 9986358 w 9986358"/>
                <a:gd name="connsiteY2" fmla="*/ 561626 h 561626"/>
                <a:gd name="connsiteX3" fmla="*/ 0 w 9986358"/>
                <a:gd name="connsiteY3" fmla="*/ 561626 h 561626"/>
                <a:gd name="connsiteX4" fmla="*/ 0 w 9986358"/>
                <a:gd name="connsiteY4" fmla="*/ 0 h 5616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86358" h="561626">
                  <a:moveTo>
                    <a:pt x="0" y="0"/>
                  </a:moveTo>
                  <a:lnTo>
                    <a:pt x="9986358" y="0"/>
                  </a:lnTo>
                  <a:lnTo>
                    <a:pt x="9986358" y="561626"/>
                  </a:lnTo>
                  <a:lnTo>
                    <a:pt x="0" y="56162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59439" tIns="59439" rIns="59439" bIns="59439" numCol="1" spcCol="1270" anchor="ctr" anchorCtr="0">
              <a:noAutofit/>
            </a:bodyPr>
            <a:lstStyle/>
            <a:p>
              <a:pPr marL="0" lvl="0" indent="0" algn="l" defTabSz="711200">
                <a:lnSpc>
                  <a:spcPct val="90000"/>
                </a:lnSpc>
                <a:spcBef>
                  <a:spcPct val="0"/>
                </a:spcBef>
                <a:spcAft>
                  <a:spcPct val="35000"/>
                </a:spcAft>
                <a:buNone/>
              </a:pPr>
              <a:r>
                <a:rPr lang="en-GB" sz="2400" kern="1200" dirty="0">
                  <a:latin typeface="Calibri" panose="020F0502020204030204" pitchFamily="34" charset="0"/>
                  <a:cs typeface="Calibri" panose="020F0502020204030204" pitchFamily="34" charset="0"/>
                </a:rPr>
                <a:t>Company undergoing restructuring</a:t>
              </a:r>
              <a:endParaRPr lang="en-US" sz="2400" kern="1200" dirty="0">
                <a:latin typeface="Calibri" panose="020F0502020204030204" pitchFamily="34" charset="0"/>
                <a:cs typeface="Calibri" panose="020F0502020204030204" pitchFamily="34" charset="0"/>
              </a:endParaRPr>
            </a:p>
          </p:txBody>
        </p:sp>
      </p:grpSp>
      <p:grpSp>
        <p:nvGrpSpPr>
          <p:cNvPr id="33" name="Group 32">
            <a:extLst>
              <a:ext uri="{FF2B5EF4-FFF2-40B4-BE49-F238E27FC236}">
                <a16:creationId xmlns:a16="http://schemas.microsoft.com/office/drawing/2014/main" id="{3457BD63-5592-E2B7-0BD4-FF28C398C73A}"/>
              </a:ext>
            </a:extLst>
          </p:cNvPr>
          <p:cNvGrpSpPr/>
          <p:nvPr/>
        </p:nvGrpSpPr>
        <p:grpSpPr>
          <a:xfrm>
            <a:off x="769256" y="3178571"/>
            <a:ext cx="10625364" cy="561626"/>
            <a:chOff x="778948" y="3559047"/>
            <a:chExt cx="10625364" cy="561626"/>
          </a:xfrm>
        </p:grpSpPr>
        <p:sp>
          <p:nvSpPr>
            <p:cNvPr id="18" name="Rectangle: Rounded Corners 17">
              <a:extLst>
                <a:ext uri="{FF2B5EF4-FFF2-40B4-BE49-F238E27FC236}">
                  <a16:creationId xmlns:a16="http://schemas.microsoft.com/office/drawing/2014/main" id="{237281CA-2491-8638-9B00-419905D88916}"/>
                </a:ext>
              </a:extLst>
            </p:cNvPr>
            <p:cNvSpPr/>
            <p:nvPr/>
          </p:nvSpPr>
          <p:spPr>
            <a:xfrm>
              <a:off x="778948" y="3559047"/>
              <a:ext cx="10625364" cy="544607"/>
            </a:xfrm>
            <a:prstGeom prst="roundRect">
              <a:avLst>
                <a:gd name="adj" fmla="val 10000"/>
              </a:avLst>
            </a:prstGeom>
          </p:spPr>
          <p:style>
            <a:lnRef idx="0">
              <a:schemeClr val="accent2">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endParaRPr lang="en-GB" sz="2000"/>
            </a:p>
          </p:txBody>
        </p:sp>
        <p:sp>
          <p:nvSpPr>
            <p:cNvPr id="19" name="Rectangle 18" descr="Earth Globe Europe-Africa">
              <a:extLst>
                <a:ext uri="{FF2B5EF4-FFF2-40B4-BE49-F238E27FC236}">
                  <a16:creationId xmlns:a16="http://schemas.microsoft.com/office/drawing/2014/main" id="{7A276FBA-7475-24C4-0C20-04169906F09F}"/>
                </a:ext>
              </a:extLst>
            </p:cNvPr>
            <p:cNvSpPr/>
            <p:nvPr/>
          </p:nvSpPr>
          <p:spPr>
            <a:xfrm>
              <a:off x="943691" y="3681583"/>
              <a:ext cx="299826" cy="299534"/>
            </a:xfrm>
            <a:prstGeom prst="rect">
              <a:avLst/>
            </a:prstGeom>
            <a: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sz="2000"/>
            </a:p>
          </p:txBody>
        </p:sp>
        <p:sp>
          <p:nvSpPr>
            <p:cNvPr id="20" name="Freeform: Shape 19">
              <a:extLst>
                <a:ext uri="{FF2B5EF4-FFF2-40B4-BE49-F238E27FC236}">
                  <a16:creationId xmlns:a16="http://schemas.microsoft.com/office/drawing/2014/main" id="{FD14D353-80AA-1679-226C-1E28FD7A2030}"/>
                </a:ext>
              </a:extLst>
            </p:cNvPr>
            <p:cNvSpPr/>
            <p:nvPr/>
          </p:nvSpPr>
          <p:spPr>
            <a:xfrm>
              <a:off x="1408262" y="3559047"/>
              <a:ext cx="9986358" cy="561626"/>
            </a:xfrm>
            <a:custGeom>
              <a:avLst/>
              <a:gdLst>
                <a:gd name="connsiteX0" fmla="*/ 0 w 9986358"/>
                <a:gd name="connsiteY0" fmla="*/ 0 h 561626"/>
                <a:gd name="connsiteX1" fmla="*/ 9986358 w 9986358"/>
                <a:gd name="connsiteY1" fmla="*/ 0 h 561626"/>
                <a:gd name="connsiteX2" fmla="*/ 9986358 w 9986358"/>
                <a:gd name="connsiteY2" fmla="*/ 561626 h 561626"/>
                <a:gd name="connsiteX3" fmla="*/ 0 w 9986358"/>
                <a:gd name="connsiteY3" fmla="*/ 561626 h 561626"/>
                <a:gd name="connsiteX4" fmla="*/ 0 w 9986358"/>
                <a:gd name="connsiteY4" fmla="*/ 0 h 5616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86358" h="561626">
                  <a:moveTo>
                    <a:pt x="0" y="0"/>
                  </a:moveTo>
                  <a:lnTo>
                    <a:pt x="9986358" y="0"/>
                  </a:lnTo>
                  <a:lnTo>
                    <a:pt x="9986358" y="561626"/>
                  </a:lnTo>
                  <a:lnTo>
                    <a:pt x="0" y="56162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59439" tIns="59439" rIns="59439" bIns="59439" numCol="1" spcCol="1270" anchor="ctr" anchorCtr="0">
              <a:noAutofit/>
            </a:bodyPr>
            <a:lstStyle/>
            <a:p>
              <a:pPr marL="0" lvl="0" indent="0" algn="l" defTabSz="711200">
                <a:lnSpc>
                  <a:spcPct val="90000"/>
                </a:lnSpc>
                <a:spcBef>
                  <a:spcPct val="0"/>
                </a:spcBef>
                <a:spcAft>
                  <a:spcPct val="35000"/>
                </a:spcAft>
                <a:buNone/>
              </a:pPr>
              <a:r>
                <a:rPr lang="en-GB" sz="2400" kern="1200" dirty="0">
                  <a:latin typeface="Calibri" panose="020F0502020204030204" pitchFamily="34" charset="0"/>
                  <a:cs typeface="Calibri" panose="020F0502020204030204" pitchFamily="34" charset="0"/>
                </a:rPr>
                <a:t>Reduction in sales</a:t>
              </a:r>
              <a:endParaRPr lang="en-US" sz="2400" kern="1200" dirty="0">
                <a:latin typeface="Calibri" panose="020F0502020204030204" pitchFamily="34" charset="0"/>
                <a:cs typeface="Calibri" panose="020F0502020204030204" pitchFamily="34" charset="0"/>
              </a:endParaRPr>
            </a:p>
          </p:txBody>
        </p:sp>
      </p:grpSp>
      <p:grpSp>
        <p:nvGrpSpPr>
          <p:cNvPr id="35" name="Group 34">
            <a:extLst>
              <a:ext uri="{FF2B5EF4-FFF2-40B4-BE49-F238E27FC236}">
                <a16:creationId xmlns:a16="http://schemas.microsoft.com/office/drawing/2014/main" id="{4C13B210-CF45-0F15-3C7D-1BD083679A5E}"/>
              </a:ext>
            </a:extLst>
          </p:cNvPr>
          <p:cNvGrpSpPr/>
          <p:nvPr/>
        </p:nvGrpSpPr>
        <p:grpSpPr>
          <a:xfrm>
            <a:off x="778948" y="4582113"/>
            <a:ext cx="10625364" cy="561626"/>
            <a:chOff x="778948" y="4963113"/>
            <a:chExt cx="10625364" cy="561626"/>
          </a:xfrm>
        </p:grpSpPr>
        <p:sp>
          <p:nvSpPr>
            <p:cNvPr id="24" name="Rectangle: Rounded Corners 23">
              <a:extLst>
                <a:ext uri="{FF2B5EF4-FFF2-40B4-BE49-F238E27FC236}">
                  <a16:creationId xmlns:a16="http://schemas.microsoft.com/office/drawing/2014/main" id="{76366FC9-00D9-C338-2C3A-CC5682EC1D45}"/>
                </a:ext>
              </a:extLst>
            </p:cNvPr>
            <p:cNvSpPr/>
            <p:nvPr/>
          </p:nvSpPr>
          <p:spPr>
            <a:xfrm>
              <a:off x="778948" y="4963113"/>
              <a:ext cx="10625364" cy="544607"/>
            </a:xfrm>
            <a:prstGeom prst="roundRect">
              <a:avLst>
                <a:gd name="adj" fmla="val 10000"/>
              </a:avLst>
            </a:prstGeom>
          </p:spPr>
          <p:style>
            <a:lnRef idx="0">
              <a:schemeClr val="accent2">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endParaRPr lang="en-GB" sz="2000"/>
            </a:p>
          </p:txBody>
        </p:sp>
        <p:sp>
          <p:nvSpPr>
            <p:cNvPr id="25" name="Rectangle 24" descr="Artificial Intelligence with solid fill">
              <a:extLst>
                <a:ext uri="{FF2B5EF4-FFF2-40B4-BE49-F238E27FC236}">
                  <a16:creationId xmlns:a16="http://schemas.microsoft.com/office/drawing/2014/main" id="{AC1027F7-8B77-2828-C4D3-645B871C082F}"/>
                </a:ext>
              </a:extLst>
            </p:cNvPr>
            <p:cNvSpPr/>
            <p:nvPr/>
          </p:nvSpPr>
          <p:spPr>
            <a:xfrm>
              <a:off x="943691" y="5085649"/>
              <a:ext cx="299826" cy="299534"/>
            </a:xfrm>
            <a:prstGeom prst="rect">
              <a:avLst/>
            </a:prstGeom>
            <a: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sz="2000"/>
            </a:p>
          </p:txBody>
        </p:sp>
        <p:sp>
          <p:nvSpPr>
            <p:cNvPr id="26" name="Freeform: Shape 25">
              <a:extLst>
                <a:ext uri="{FF2B5EF4-FFF2-40B4-BE49-F238E27FC236}">
                  <a16:creationId xmlns:a16="http://schemas.microsoft.com/office/drawing/2014/main" id="{0A381EA7-B6C5-F6B3-8694-D8373FFCF6E6}"/>
                </a:ext>
              </a:extLst>
            </p:cNvPr>
            <p:cNvSpPr/>
            <p:nvPr/>
          </p:nvSpPr>
          <p:spPr>
            <a:xfrm>
              <a:off x="1408262" y="4963113"/>
              <a:ext cx="9986358" cy="561626"/>
            </a:xfrm>
            <a:custGeom>
              <a:avLst/>
              <a:gdLst>
                <a:gd name="connsiteX0" fmla="*/ 0 w 9986358"/>
                <a:gd name="connsiteY0" fmla="*/ 0 h 561626"/>
                <a:gd name="connsiteX1" fmla="*/ 9986358 w 9986358"/>
                <a:gd name="connsiteY1" fmla="*/ 0 h 561626"/>
                <a:gd name="connsiteX2" fmla="*/ 9986358 w 9986358"/>
                <a:gd name="connsiteY2" fmla="*/ 561626 h 561626"/>
                <a:gd name="connsiteX3" fmla="*/ 0 w 9986358"/>
                <a:gd name="connsiteY3" fmla="*/ 561626 h 561626"/>
                <a:gd name="connsiteX4" fmla="*/ 0 w 9986358"/>
                <a:gd name="connsiteY4" fmla="*/ 0 h 5616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86358" h="561626">
                  <a:moveTo>
                    <a:pt x="0" y="0"/>
                  </a:moveTo>
                  <a:lnTo>
                    <a:pt x="9986358" y="0"/>
                  </a:lnTo>
                  <a:lnTo>
                    <a:pt x="9986358" y="561626"/>
                  </a:lnTo>
                  <a:lnTo>
                    <a:pt x="0" y="56162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59439" tIns="59439" rIns="59439" bIns="59439" numCol="1" spcCol="1270" anchor="ctr" anchorCtr="0">
              <a:noAutofit/>
            </a:bodyPr>
            <a:lstStyle/>
            <a:p>
              <a:pPr marL="0" lvl="0" indent="0" algn="l" defTabSz="711200">
                <a:lnSpc>
                  <a:spcPct val="90000"/>
                </a:lnSpc>
                <a:spcBef>
                  <a:spcPct val="0"/>
                </a:spcBef>
                <a:spcAft>
                  <a:spcPct val="35000"/>
                </a:spcAft>
                <a:buNone/>
              </a:pPr>
              <a:r>
                <a:rPr lang="en-US" sz="2400" b="0" i="0" kern="1200" dirty="0">
                  <a:latin typeface="Calibri" panose="020F0502020204030204" pitchFamily="34" charset="0"/>
                  <a:cs typeface="Calibri" panose="020F0502020204030204" pitchFamily="34" charset="0"/>
                </a:rPr>
                <a:t>Gross Profit stable, Net Profit needs improvement</a:t>
              </a:r>
              <a:endParaRPr lang="en-GB" sz="2400" kern="1200" dirty="0">
                <a:latin typeface="Calibri" panose="020F0502020204030204" pitchFamily="34" charset="0"/>
                <a:cs typeface="Calibri" panose="020F0502020204030204" pitchFamily="34" charset="0"/>
              </a:endParaRPr>
            </a:p>
          </p:txBody>
        </p:sp>
      </p:grpSp>
      <p:grpSp>
        <p:nvGrpSpPr>
          <p:cNvPr id="2" name="Group 1">
            <a:extLst>
              <a:ext uri="{FF2B5EF4-FFF2-40B4-BE49-F238E27FC236}">
                <a16:creationId xmlns:a16="http://schemas.microsoft.com/office/drawing/2014/main" id="{5A3FFBFD-5FBA-F190-BC39-D1CD66F0A4D9}"/>
              </a:ext>
            </a:extLst>
          </p:cNvPr>
          <p:cNvGrpSpPr/>
          <p:nvPr/>
        </p:nvGrpSpPr>
        <p:grpSpPr>
          <a:xfrm>
            <a:off x="777996" y="5337234"/>
            <a:ext cx="10625364" cy="561626"/>
            <a:chOff x="778948" y="4963113"/>
            <a:chExt cx="10625364" cy="561626"/>
          </a:xfrm>
        </p:grpSpPr>
        <p:sp>
          <p:nvSpPr>
            <p:cNvPr id="7" name="Rectangle: Rounded Corners 6">
              <a:extLst>
                <a:ext uri="{FF2B5EF4-FFF2-40B4-BE49-F238E27FC236}">
                  <a16:creationId xmlns:a16="http://schemas.microsoft.com/office/drawing/2014/main" id="{6F1CFBED-2A3A-467A-CAC3-7E800DB7B1BD}"/>
                </a:ext>
              </a:extLst>
            </p:cNvPr>
            <p:cNvSpPr/>
            <p:nvPr/>
          </p:nvSpPr>
          <p:spPr>
            <a:xfrm>
              <a:off x="778948" y="4963113"/>
              <a:ext cx="10625364" cy="544607"/>
            </a:xfrm>
            <a:prstGeom prst="roundRect">
              <a:avLst>
                <a:gd name="adj" fmla="val 10000"/>
              </a:avLst>
            </a:prstGeom>
          </p:spPr>
          <p:style>
            <a:lnRef idx="0">
              <a:schemeClr val="accent2">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endParaRPr lang="en-GB" sz="2000"/>
            </a:p>
          </p:txBody>
        </p:sp>
        <p:sp>
          <p:nvSpPr>
            <p:cNvPr id="21" name="Freeform: Shape 20">
              <a:extLst>
                <a:ext uri="{FF2B5EF4-FFF2-40B4-BE49-F238E27FC236}">
                  <a16:creationId xmlns:a16="http://schemas.microsoft.com/office/drawing/2014/main" id="{8A93DAC7-C498-C5B7-E0ED-B8C98543C359}"/>
                </a:ext>
              </a:extLst>
            </p:cNvPr>
            <p:cNvSpPr/>
            <p:nvPr/>
          </p:nvSpPr>
          <p:spPr>
            <a:xfrm>
              <a:off x="788640" y="4963113"/>
              <a:ext cx="10605980" cy="561626"/>
            </a:xfrm>
            <a:custGeom>
              <a:avLst/>
              <a:gdLst>
                <a:gd name="connsiteX0" fmla="*/ 0 w 9986358"/>
                <a:gd name="connsiteY0" fmla="*/ 0 h 561626"/>
                <a:gd name="connsiteX1" fmla="*/ 9986358 w 9986358"/>
                <a:gd name="connsiteY1" fmla="*/ 0 h 561626"/>
                <a:gd name="connsiteX2" fmla="*/ 9986358 w 9986358"/>
                <a:gd name="connsiteY2" fmla="*/ 561626 h 561626"/>
                <a:gd name="connsiteX3" fmla="*/ 0 w 9986358"/>
                <a:gd name="connsiteY3" fmla="*/ 561626 h 561626"/>
                <a:gd name="connsiteX4" fmla="*/ 0 w 9986358"/>
                <a:gd name="connsiteY4" fmla="*/ 0 h 5616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86358" h="561626">
                  <a:moveTo>
                    <a:pt x="0" y="0"/>
                  </a:moveTo>
                  <a:lnTo>
                    <a:pt x="9986358" y="0"/>
                  </a:lnTo>
                  <a:lnTo>
                    <a:pt x="9986358" y="561626"/>
                  </a:lnTo>
                  <a:lnTo>
                    <a:pt x="0" y="56162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59439" tIns="59439" rIns="59439" bIns="59439" numCol="1" spcCol="1270" anchor="ctr" anchorCtr="0">
              <a:noAutofit/>
            </a:bodyPr>
            <a:lstStyle/>
            <a:p>
              <a:pPr marL="0" lvl="0" indent="0" algn="l" defTabSz="711200">
                <a:lnSpc>
                  <a:spcPct val="90000"/>
                </a:lnSpc>
                <a:spcBef>
                  <a:spcPct val="0"/>
                </a:spcBef>
                <a:spcAft>
                  <a:spcPct val="35000"/>
                </a:spcAft>
                <a:buNone/>
              </a:pPr>
              <a:r>
                <a:rPr lang="en-US" sz="2400" b="0" i="0" kern="1200" dirty="0">
                  <a:latin typeface="Calibri" panose="020F0502020204030204" pitchFamily="34" charset="0"/>
                  <a:cs typeface="Calibri" panose="020F0502020204030204" pitchFamily="34" charset="0"/>
                </a:rPr>
                <a:t>Problems are Getting Lost in-between </a:t>
              </a:r>
              <a:r>
                <a:rPr lang="en-US" sz="2400" dirty="0">
                  <a:latin typeface="Calibri" panose="020F0502020204030204" pitchFamily="34" charset="0"/>
                  <a:cs typeface="Calibri" panose="020F0502020204030204" pitchFamily="34" charset="0"/>
                </a:rPr>
                <a:t>d</a:t>
              </a:r>
              <a:r>
                <a:rPr lang="en-US" sz="2400" b="0" i="0" kern="1200" dirty="0">
                  <a:latin typeface="Calibri" panose="020F0502020204030204" pitchFamily="34" charset="0"/>
                  <a:cs typeface="Calibri" panose="020F0502020204030204" pitchFamily="34" charset="0"/>
                </a:rPr>
                <a:t>ifferent SONY Sites</a:t>
              </a:r>
              <a:endParaRPr lang="en-GB" sz="2400" kern="1200" dirty="0">
                <a:latin typeface="Calibri" panose="020F0502020204030204" pitchFamily="34" charset="0"/>
                <a:cs typeface="Calibri" panose="020F0502020204030204" pitchFamily="34" charset="0"/>
              </a:endParaRPr>
            </a:p>
          </p:txBody>
        </p:sp>
      </p:grpSp>
    </p:spTree>
    <p:extLst>
      <p:ext uri="{BB962C8B-B14F-4D97-AF65-F5344CB8AC3E}">
        <p14:creationId xmlns:p14="http://schemas.microsoft.com/office/powerpoint/2010/main" val="3095030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8"/>
                                        </p:tgtEl>
                                        <p:attrNameLst>
                                          <p:attrName>style.visibility</p:attrName>
                                        </p:attrNameLst>
                                      </p:cBhvr>
                                      <p:to>
                                        <p:strVal val="visible"/>
                                      </p:to>
                                    </p:set>
                                    <p:animEffect transition="in" filter="fade">
                                      <p:cBhvr>
                                        <p:cTn id="7" dur="500"/>
                                        <p:tgtEl>
                                          <p:spTgt spid="3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9"/>
                                        </p:tgtEl>
                                        <p:attrNameLst>
                                          <p:attrName>style.visibility</p:attrName>
                                        </p:attrNameLst>
                                      </p:cBhvr>
                                      <p:to>
                                        <p:strVal val="visible"/>
                                      </p:to>
                                    </p:set>
                                    <p:animEffect transition="in" filter="fade">
                                      <p:cBhvr>
                                        <p:cTn id="12" dur="500"/>
                                        <p:tgtEl>
                                          <p:spTgt spid="3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3"/>
                                        </p:tgtEl>
                                        <p:attrNameLst>
                                          <p:attrName>style.visibility</p:attrName>
                                        </p:attrNameLst>
                                      </p:cBhvr>
                                      <p:to>
                                        <p:strVal val="visible"/>
                                      </p:to>
                                    </p:set>
                                    <p:animEffect transition="in" filter="fade">
                                      <p:cBhvr>
                                        <p:cTn id="17" dur="500"/>
                                        <p:tgtEl>
                                          <p:spTgt spid="3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0"/>
                                        </p:tgtEl>
                                        <p:attrNameLst>
                                          <p:attrName>style.visibility</p:attrName>
                                        </p:attrNameLst>
                                      </p:cBhvr>
                                      <p:to>
                                        <p:strVal val="visible"/>
                                      </p:to>
                                    </p:set>
                                    <p:animEffect transition="in" filter="fade">
                                      <p:cBhvr>
                                        <p:cTn id="22" dur="500"/>
                                        <p:tgtEl>
                                          <p:spTgt spid="4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4"/>
                                        </p:tgtEl>
                                        <p:attrNameLst>
                                          <p:attrName>style.visibility</p:attrName>
                                        </p:attrNameLst>
                                      </p:cBhvr>
                                      <p:to>
                                        <p:strVal val="visible"/>
                                      </p:to>
                                    </p:set>
                                    <p:animEffect transition="in" filter="fade">
                                      <p:cBhvr>
                                        <p:cTn id="27" dur="500"/>
                                        <p:tgtEl>
                                          <p:spTgt spid="34"/>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1"/>
                                        </p:tgtEl>
                                        <p:attrNameLst>
                                          <p:attrName>style.visibility</p:attrName>
                                        </p:attrNameLst>
                                      </p:cBhvr>
                                      <p:to>
                                        <p:strVal val="visible"/>
                                      </p:to>
                                    </p:set>
                                    <p:animEffect transition="in" filter="fade">
                                      <p:cBhvr>
                                        <p:cTn id="32" dur="500"/>
                                        <p:tgtEl>
                                          <p:spTgt spid="41"/>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7"/>
                                        </p:tgtEl>
                                        <p:attrNameLst>
                                          <p:attrName>style.visibility</p:attrName>
                                        </p:attrNameLst>
                                      </p:cBhvr>
                                      <p:to>
                                        <p:strVal val="visible"/>
                                      </p:to>
                                    </p:set>
                                    <p:animEffect transition="in" filter="fade">
                                      <p:cBhvr>
                                        <p:cTn id="37" dur="500"/>
                                        <p:tgtEl>
                                          <p:spTgt spid="37"/>
                                        </p:tgtEl>
                                      </p:cBhvr>
                                    </p:animEffect>
                                  </p:childTnLst>
                                </p:cTn>
                              </p:par>
                              <p:par>
                                <p:cTn id="38" presetID="10" presetClass="exit" presetSubtype="0" fill="hold" grpId="1" nodeType="withEffect">
                                  <p:stCondLst>
                                    <p:cond delay="0"/>
                                  </p:stCondLst>
                                  <p:childTnLst>
                                    <p:animEffect transition="out" filter="fade">
                                      <p:cBhvr>
                                        <p:cTn id="39" dur="500"/>
                                        <p:tgtEl>
                                          <p:spTgt spid="40"/>
                                        </p:tgtEl>
                                      </p:cBhvr>
                                    </p:animEffect>
                                    <p:set>
                                      <p:cBhvr>
                                        <p:cTn id="40" dur="1" fill="hold">
                                          <p:stCondLst>
                                            <p:cond delay="499"/>
                                          </p:stCondLst>
                                        </p:cTn>
                                        <p:tgtEl>
                                          <p:spTgt spid="40"/>
                                        </p:tgtEl>
                                        <p:attrNameLst>
                                          <p:attrName>style.visibility</p:attrName>
                                        </p:attrNameLst>
                                      </p:cBhvr>
                                      <p:to>
                                        <p:strVal val="hidden"/>
                                      </p:to>
                                    </p:set>
                                  </p:childTnLst>
                                </p:cTn>
                              </p:par>
                              <p:par>
                                <p:cTn id="41" presetID="10" presetClass="exit" presetSubtype="0" fill="hold" grpId="1" nodeType="withEffect">
                                  <p:stCondLst>
                                    <p:cond delay="0"/>
                                  </p:stCondLst>
                                  <p:childTnLst>
                                    <p:animEffect transition="out" filter="fade">
                                      <p:cBhvr>
                                        <p:cTn id="42" dur="500"/>
                                        <p:tgtEl>
                                          <p:spTgt spid="34"/>
                                        </p:tgtEl>
                                      </p:cBhvr>
                                    </p:animEffect>
                                    <p:set>
                                      <p:cBhvr>
                                        <p:cTn id="43" dur="1" fill="hold">
                                          <p:stCondLst>
                                            <p:cond delay="499"/>
                                          </p:stCondLst>
                                        </p:cTn>
                                        <p:tgtEl>
                                          <p:spTgt spid="34"/>
                                        </p:tgtEl>
                                        <p:attrNameLst>
                                          <p:attrName>style.visibility</p:attrName>
                                        </p:attrNameLst>
                                      </p:cBhvr>
                                      <p:to>
                                        <p:strVal val="hidden"/>
                                      </p:to>
                                    </p:set>
                                  </p:childTnLst>
                                </p:cTn>
                              </p:par>
                              <p:par>
                                <p:cTn id="44" presetID="10" presetClass="exit" presetSubtype="0" fill="hold" grpId="1" nodeType="withEffect">
                                  <p:stCondLst>
                                    <p:cond delay="0"/>
                                  </p:stCondLst>
                                  <p:childTnLst>
                                    <p:animEffect transition="out" filter="fade">
                                      <p:cBhvr>
                                        <p:cTn id="45" dur="500"/>
                                        <p:tgtEl>
                                          <p:spTgt spid="41"/>
                                        </p:tgtEl>
                                      </p:cBhvr>
                                    </p:animEffect>
                                    <p:set>
                                      <p:cBhvr>
                                        <p:cTn id="46" dur="1" fill="hold">
                                          <p:stCondLst>
                                            <p:cond delay="499"/>
                                          </p:stCondLst>
                                        </p:cTn>
                                        <p:tgtEl>
                                          <p:spTgt spid="41"/>
                                        </p:tgtEl>
                                        <p:attrNameLst>
                                          <p:attrName>style.visibility</p:attrName>
                                        </p:attrNameLst>
                                      </p:cBhvr>
                                      <p:to>
                                        <p:strVal val="hidden"/>
                                      </p:to>
                                    </p:se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nodeType="clickEffect">
                                  <p:stCondLst>
                                    <p:cond delay="0"/>
                                  </p:stCondLst>
                                  <p:childTnLst>
                                    <p:set>
                                      <p:cBhvr>
                                        <p:cTn id="50" dur="1" fill="hold">
                                          <p:stCondLst>
                                            <p:cond delay="0"/>
                                          </p:stCondLst>
                                        </p:cTn>
                                        <p:tgtEl>
                                          <p:spTgt spid="35"/>
                                        </p:tgtEl>
                                        <p:attrNameLst>
                                          <p:attrName>style.visibility</p:attrName>
                                        </p:attrNameLst>
                                      </p:cBhvr>
                                      <p:to>
                                        <p:strVal val="visible"/>
                                      </p:to>
                                    </p:set>
                                    <p:animEffect transition="in" filter="fade">
                                      <p:cBhvr>
                                        <p:cTn id="51" dur="500"/>
                                        <p:tgtEl>
                                          <p:spTgt spid="35"/>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nodeType="clickEffect">
                                  <p:stCondLst>
                                    <p:cond delay="0"/>
                                  </p:stCondLst>
                                  <p:childTnLst>
                                    <p:set>
                                      <p:cBhvr>
                                        <p:cTn id="55" dur="1" fill="hold">
                                          <p:stCondLst>
                                            <p:cond delay="0"/>
                                          </p:stCondLst>
                                        </p:cTn>
                                        <p:tgtEl>
                                          <p:spTgt spid="2"/>
                                        </p:tgtEl>
                                        <p:attrNameLst>
                                          <p:attrName>style.visibility</p:attrName>
                                        </p:attrNameLst>
                                      </p:cBhvr>
                                      <p:to>
                                        <p:strVal val="visible"/>
                                      </p:to>
                                    </p:set>
                                    <p:animEffect transition="in" filter="fade">
                                      <p:cBhvr>
                                        <p:cTn id="56"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 grpId="0" animBg="1"/>
      <p:bldP spid="41" grpId="1" animBg="1"/>
      <p:bldP spid="34" grpId="0" animBg="1"/>
      <p:bldP spid="34" grpId="1" animBg="1"/>
      <p:bldP spid="40" grpId="0" animBg="1"/>
      <p:bldP spid="40" grpId="1"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909E59-7F4B-3679-6229-05CCD81D0C8A}"/>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CA7A3901-8EBA-BDF9-57E9-5DD2E2D9A39C}"/>
              </a:ext>
            </a:extLst>
          </p:cNvPr>
          <p:cNvSpPr>
            <a:spLocks noGrp="1"/>
          </p:cNvSpPr>
          <p:nvPr>
            <p:ph type="title"/>
          </p:nvPr>
        </p:nvSpPr>
        <p:spPr>
          <a:xfrm>
            <a:off x="639413" y="476086"/>
            <a:ext cx="10904435" cy="689608"/>
          </a:xfrm>
        </p:spPr>
        <p:txBody>
          <a:bodyPr vert="horz" lIns="109728" tIns="109728" rIns="109728" bIns="91440" rtlCol="0" anchor="ctr">
            <a:normAutofit/>
          </a:bodyPr>
          <a:lstStyle/>
          <a:p>
            <a:r>
              <a:rPr lang="en-GB" sz="3200" dirty="0">
                <a:latin typeface="Calibri" panose="020F0502020204030204" pitchFamily="34" charset="0"/>
                <a:ea typeface="Calibri" panose="020F0502020204030204" pitchFamily="34" charset="0"/>
                <a:cs typeface="Calibri" panose="020F0502020204030204" pitchFamily="34" charset="0"/>
              </a:rPr>
              <a:t>SONY Europe Financial Ratio Suggestions</a:t>
            </a:r>
          </a:p>
        </p:txBody>
      </p:sp>
      <p:sp>
        <p:nvSpPr>
          <p:cNvPr id="3" name="Footer Placeholder 2">
            <a:extLst>
              <a:ext uri="{FF2B5EF4-FFF2-40B4-BE49-F238E27FC236}">
                <a16:creationId xmlns:a16="http://schemas.microsoft.com/office/drawing/2014/main" id="{D76DA70A-D2A9-0169-E743-FB38E5256DD5}"/>
              </a:ext>
            </a:extLst>
          </p:cNvPr>
          <p:cNvSpPr>
            <a:spLocks noGrp="1"/>
          </p:cNvSpPr>
          <p:nvPr>
            <p:ph type="ftr" sz="quarter" idx="11"/>
          </p:nvPr>
        </p:nvSpPr>
        <p:spPr>
          <a:xfrm>
            <a:off x="639413" y="6356350"/>
            <a:ext cx="6291108" cy="365125"/>
          </a:xfrm>
        </p:spPr>
        <p:txBody>
          <a:bodyPr vert="horz" lIns="91440" tIns="45720" rIns="91440" bIns="45720" rtlCol="0" anchor="ctr">
            <a:normAutofit/>
          </a:bodyPr>
          <a:lstStyle/>
          <a:p>
            <a:pPr>
              <a:spcAft>
                <a:spcPts val="600"/>
              </a:spcAft>
            </a:pPr>
            <a:r>
              <a:rPr lang="en-GB" kern="1200"/>
              <a:t>Finance Management</a:t>
            </a:r>
          </a:p>
        </p:txBody>
      </p:sp>
      <p:sp>
        <p:nvSpPr>
          <p:cNvPr id="4" name="Date Placeholder 3">
            <a:extLst>
              <a:ext uri="{FF2B5EF4-FFF2-40B4-BE49-F238E27FC236}">
                <a16:creationId xmlns:a16="http://schemas.microsoft.com/office/drawing/2014/main" id="{D00246D7-2754-9C62-D772-8822B958BDF9}"/>
              </a:ext>
            </a:extLst>
          </p:cNvPr>
          <p:cNvSpPr>
            <a:spLocks noGrp="1"/>
          </p:cNvSpPr>
          <p:nvPr>
            <p:ph type="dt" sz="half" idx="10"/>
          </p:nvPr>
        </p:nvSpPr>
        <p:spPr>
          <a:xfrm>
            <a:off x="7295738" y="6356350"/>
            <a:ext cx="3033829" cy="365125"/>
          </a:xfrm>
        </p:spPr>
        <p:txBody>
          <a:bodyPr vert="horz" lIns="91440" tIns="45720" rIns="91440" bIns="45720" rtlCol="0" anchor="ctr">
            <a:normAutofit/>
          </a:bodyPr>
          <a:lstStyle/>
          <a:p>
            <a:pPr lvl="0">
              <a:spcAft>
                <a:spcPts val="600"/>
              </a:spcAft>
              <a:defRPr/>
            </a:pPr>
            <a:r>
              <a:rPr lang="en-GB" kern="1200">
                <a:solidFill>
                  <a:srgbClr val="232323">
                    <a:lumMod val="90000"/>
                    <a:lumOff val="10000"/>
                  </a:srgbClr>
                </a:solidFill>
              </a:rPr>
              <a:t>2025</a:t>
            </a:r>
          </a:p>
        </p:txBody>
      </p:sp>
      <p:sp>
        <p:nvSpPr>
          <p:cNvPr id="5" name="Slide Number Placeholder 4">
            <a:extLst>
              <a:ext uri="{FF2B5EF4-FFF2-40B4-BE49-F238E27FC236}">
                <a16:creationId xmlns:a16="http://schemas.microsoft.com/office/drawing/2014/main" id="{13C741DD-AC7F-4FC1-E2D5-D67F48353270}"/>
              </a:ext>
            </a:extLst>
          </p:cNvPr>
          <p:cNvSpPr>
            <a:spLocks noGrp="1"/>
          </p:cNvSpPr>
          <p:nvPr>
            <p:ph type="sldNum" sz="quarter" idx="12"/>
          </p:nvPr>
        </p:nvSpPr>
        <p:spPr>
          <a:xfrm>
            <a:off x="10707939" y="6356350"/>
            <a:ext cx="844649" cy="365125"/>
          </a:xfrm>
        </p:spPr>
        <p:txBody>
          <a:bodyPr vert="horz" lIns="91440" tIns="45720" rIns="91440" bIns="45720" rtlCol="0" anchor="ctr">
            <a:normAutofit/>
          </a:bodyPr>
          <a:lstStyle/>
          <a:p>
            <a:pPr>
              <a:spcAft>
                <a:spcPts val="600"/>
              </a:spcAft>
              <a:defRPr/>
            </a:pPr>
            <a:fld id="{E20EFF4B-E35B-4DE6-97A9-05E54E649A15}" type="slidenum">
              <a:rPr lang="en-GB" smtClean="0">
                <a:solidFill>
                  <a:srgbClr val="232323">
                    <a:lumMod val="90000"/>
                    <a:lumOff val="10000"/>
                  </a:srgbClr>
                </a:solidFill>
              </a:rPr>
              <a:pPr>
                <a:spcAft>
                  <a:spcPts val="600"/>
                </a:spcAft>
                <a:defRPr/>
              </a:pPr>
              <a:t>30</a:t>
            </a:fld>
            <a:endParaRPr lang="en-GB">
              <a:solidFill>
                <a:srgbClr val="232323">
                  <a:lumMod val="90000"/>
                  <a:lumOff val="10000"/>
                </a:srgbClr>
              </a:solidFill>
            </a:endParaRPr>
          </a:p>
        </p:txBody>
      </p:sp>
      <p:grpSp>
        <p:nvGrpSpPr>
          <p:cNvPr id="21" name="Group 20">
            <a:extLst>
              <a:ext uri="{FF2B5EF4-FFF2-40B4-BE49-F238E27FC236}">
                <a16:creationId xmlns:a16="http://schemas.microsoft.com/office/drawing/2014/main" id="{D188999D-8665-85ED-4878-29CCAAFC67BA}"/>
              </a:ext>
            </a:extLst>
          </p:cNvPr>
          <p:cNvGrpSpPr/>
          <p:nvPr/>
        </p:nvGrpSpPr>
        <p:grpSpPr>
          <a:xfrm>
            <a:off x="788164" y="1697592"/>
            <a:ext cx="10625364" cy="561626"/>
            <a:chOff x="779424" y="2226529"/>
            <a:chExt cx="10625364" cy="561626"/>
          </a:xfrm>
        </p:grpSpPr>
        <p:grpSp>
          <p:nvGrpSpPr>
            <p:cNvPr id="30" name="Group 29">
              <a:extLst>
                <a:ext uri="{FF2B5EF4-FFF2-40B4-BE49-F238E27FC236}">
                  <a16:creationId xmlns:a16="http://schemas.microsoft.com/office/drawing/2014/main" id="{5F7FC3E2-DA01-398C-81D9-6313E060EFB8}"/>
                </a:ext>
              </a:extLst>
            </p:cNvPr>
            <p:cNvGrpSpPr/>
            <p:nvPr/>
          </p:nvGrpSpPr>
          <p:grpSpPr>
            <a:xfrm>
              <a:off x="779424" y="2226529"/>
              <a:ext cx="10625364" cy="544607"/>
              <a:chOff x="778948" y="1452948"/>
              <a:chExt cx="10625364" cy="544607"/>
            </a:xfrm>
          </p:grpSpPr>
          <p:sp>
            <p:nvSpPr>
              <p:cNvPr id="9" name="Rectangle: Rounded Corners 8">
                <a:extLst>
                  <a:ext uri="{FF2B5EF4-FFF2-40B4-BE49-F238E27FC236}">
                    <a16:creationId xmlns:a16="http://schemas.microsoft.com/office/drawing/2014/main" id="{6E8942F4-4826-BDDC-6DFC-EF95AC6E438F}"/>
                  </a:ext>
                </a:extLst>
              </p:cNvPr>
              <p:cNvSpPr/>
              <p:nvPr/>
            </p:nvSpPr>
            <p:spPr>
              <a:xfrm>
                <a:off x="778948" y="1452948"/>
                <a:ext cx="10625364" cy="544607"/>
              </a:xfrm>
              <a:prstGeom prst="roundRect">
                <a:avLst>
                  <a:gd name="adj" fmla="val 10000"/>
                </a:avLst>
              </a:prstGeom>
            </p:spPr>
            <p:style>
              <a:lnRef idx="0">
                <a:schemeClr val="accent2">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endParaRPr lang="en-GB" sz="2000" dirty="0"/>
              </a:p>
            </p:txBody>
          </p:sp>
          <p:sp>
            <p:nvSpPr>
              <p:cNvPr id="10" name="Rectangle 9" descr="Downward trend graph with solid fill">
                <a:extLst>
                  <a:ext uri="{FF2B5EF4-FFF2-40B4-BE49-F238E27FC236}">
                    <a16:creationId xmlns:a16="http://schemas.microsoft.com/office/drawing/2014/main" id="{1387003F-A300-CE98-8304-6F07D2CB602C}"/>
                  </a:ext>
                </a:extLst>
              </p:cNvPr>
              <p:cNvSpPr/>
              <p:nvPr/>
            </p:nvSpPr>
            <p:spPr>
              <a:xfrm>
                <a:off x="943691" y="1575485"/>
                <a:ext cx="299826" cy="299534"/>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sz="2000"/>
              </a:p>
            </p:txBody>
          </p:sp>
        </p:grpSp>
        <p:sp>
          <p:nvSpPr>
            <p:cNvPr id="11" name="Freeform: Shape 10">
              <a:extLst>
                <a:ext uri="{FF2B5EF4-FFF2-40B4-BE49-F238E27FC236}">
                  <a16:creationId xmlns:a16="http://schemas.microsoft.com/office/drawing/2014/main" id="{20E2FF1C-FD55-A71F-2348-C2BA5A54D3AB}"/>
                </a:ext>
              </a:extLst>
            </p:cNvPr>
            <p:cNvSpPr/>
            <p:nvPr/>
          </p:nvSpPr>
          <p:spPr>
            <a:xfrm>
              <a:off x="1408738" y="2226529"/>
              <a:ext cx="9986358" cy="561626"/>
            </a:xfrm>
            <a:custGeom>
              <a:avLst/>
              <a:gdLst>
                <a:gd name="connsiteX0" fmla="*/ 0 w 9986358"/>
                <a:gd name="connsiteY0" fmla="*/ 0 h 561626"/>
                <a:gd name="connsiteX1" fmla="*/ 9986358 w 9986358"/>
                <a:gd name="connsiteY1" fmla="*/ 0 h 561626"/>
                <a:gd name="connsiteX2" fmla="*/ 9986358 w 9986358"/>
                <a:gd name="connsiteY2" fmla="*/ 561626 h 561626"/>
                <a:gd name="connsiteX3" fmla="*/ 0 w 9986358"/>
                <a:gd name="connsiteY3" fmla="*/ 561626 h 561626"/>
                <a:gd name="connsiteX4" fmla="*/ 0 w 9986358"/>
                <a:gd name="connsiteY4" fmla="*/ 0 h 5616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86358" h="561626">
                  <a:moveTo>
                    <a:pt x="0" y="0"/>
                  </a:moveTo>
                  <a:lnTo>
                    <a:pt x="9986358" y="0"/>
                  </a:lnTo>
                  <a:lnTo>
                    <a:pt x="9986358" y="561626"/>
                  </a:lnTo>
                  <a:lnTo>
                    <a:pt x="0" y="56162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59439" tIns="59439" rIns="59439" bIns="59439" numCol="1" spcCol="1270" anchor="ctr" anchorCtr="0">
              <a:noAutofit/>
            </a:bodyPr>
            <a:lstStyle/>
            <a:p>
              <a:pPr marL="0" lvl="0" indent="0" algn="l" defTabSz="711200">
                <a:lnSpc>
                  <a:spcPct val="90000"/>
                </a:lnSpc>
                <a:spcBef>
                  <a:spcPct val="0"/>
                </a:spcBef>
                <a:spcAft>
                  <a:spcPct val="35000"/>
                </a:spcAft>
                <a:buNone/>
              </a:pPr>
              <a:r>
                <a:rPr lang="en-GB" sz="2400" kern="1200" dirty="0">
                  <a:latin typeface="Calibri" panose="020F0502020204030204" pitchFamily="34" charset="0"/>
                  <a:cs typeface="Calibri" panose="020F0502020204030204" pitchFamily="34" charset="0"/>
                </a:rPr>
                <a:t>Implement better credit control practices</a:t>
              </a:r>
              <a:endParaRPr lang="en-US" sz="2400" kern="1200" dirty="0">
                <a:latin typeface="Calibri" panose="020F0502020204030204" pitchFamily="34" charset="0"/>
                <a:cs typeface="Calibri" panose="020F0502020204030204" pitchFamily="34" charset="0"/>
              </a:endParaRPr>
            </a:p>
          </p:txBody>
        </p:sp>
      </p:grpSp>
      <p:grpSp>
        <p:nvGrpSpPr>
          <p:cNvPr id="38" name="Group 37">
            <a:extLst>
              <a:ext uri="{FF2B5EF4-FFF2-40B4-BE49-F238E27FC236}">
                <a16:creationId xmlns:a16="http://schemas.microsoft.com/office/drawing/2014/main" id="{01D13A2D-2B3C-8B33-2F43-86781DCA46B2}"/>
              </a:ext>
            </a:extLst>
          </p:cNvPr>
          <p:cNvGrpSpPr/>
          <p:nvPr/>
        </p:nvGrpSpPr>
        <p:grpSpPr>
          <a:xfrm>
            <a:off x="778948" y="2646745"/>
            <a:ext cx="10625364" cy="561626"/>
            <a:chOff x="778948" y="2154981"/>
            <a:chExt cx="10625364" cy="561626"/>
          </a:xfrm>
        </p:grpSpPr>
        <p:grpSp>
          <p:nvGrpSpPr>
            <p:cNvPr id="31" name="Group 30">
              <a:extLst>
                <a:ext uri="{FF2B5EF4-FFF2-40B4-BE49-F238E27FC236}">
                  <a16:creationId xmlns:a16="http://schemas.microsoft.com/office/drawing/2014/main" id="{C2CDE111-C4D7-498F-6DCA-CDF0E47EE07A}"/>
                </a:ext>
              </a:extLst>
            </p:cNvPr>
            <p:cNvGrpSpPr/>
            <p:nvPr/>
          </p:nvGrpSpPr>
          <p:grpSpPr>
            <a:xfrm>
              <a:off x="778948" y="2154981"/>
              <a:ext cx="10625364" cy="544607"/>
              <a:chOff x="778948" y="2154981"/>
              <a:chExt cx="10625364" cy="544607"/>
            </a:xfrm>
          </p:grpSpPr>
          <p:sp>
            <p:nvSpPr>
              <p:cNvPr id="12" name="Rectangle: Rounded Corners 11">
                <a:extLst>
                  <a:ext uri="{FF2B5EF4-FFF2-40B4-BE49-F238E27FC236}">
                    <a16:creationId xmlns:a16="http://schemas.microsoft.com/office/drawing/2014/main" id="{6E0B2864-B35B-A9BF-EF39-44A30EAF4DA4}"/>
                  </a:ext>
                </a:extLst>
              </p:cNvPr>
              <p:cNvSpPr/>
              <p:nvPr/>
            </p:nvSpPr>
            <p:spPr>
              <a:xfrm>
                <a:off x="778948" y="2154981"/>
                <a:ext cx="10625364" cy="544607"/>
              </a:xfrm>
              <a:prstGeom prst="roundRect">
                <a:avLst>
                  <a:gd name="adj" fmla="val 10000"/>
                </a:avLst>
              </a:prstGeom>
            </p:spPr>
            <p:style>
              <a:lnRef idx="0">
                <a:schemeClr val="accent2">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endParaRPr lang="en-GB" sz="2000"/>
              </a:p>
            </p:txBody>
          </p:sp>
          <p:sp>
            <p:nvSpPr>
              <p:cNvPr id="13" name="Rectangle 12" descr="Dollar">
                <a:extLst>
                  <a:ext uri="{FF2B5EF4-FFF2-40B4-BE49-F238E27FC236}">
                    <a16:creationId xmlns:a16="http://schemas.microsoft.com/office/drawing/2014/main" id="{FBDACA72-8F96-126E-9F7E-B92C69D77DFD}"/>
                  </a:ext>
                </a:extLst>
              </p:cNvPr>
              <p:cNvSpPr/>
              <p:nvPr/>
            </p:nvSpPr>
            <p:spPr>
              <a:xfrm>
                <a:off x="943691" y="2277518"/>
                <a:ext cx="299826" cy="299534"/>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sz="2000"/>
              </a:p>
            </p:txBody>
          </p:sp>
        </p:grpSp>
        <p:sp>
          <p:nvSpPr>
            <p:cNvPr id="14" name="Freeform: Shape 13">
              <a:extLst>
                <a:ext uri="{FF2B5EF4-FFF2-40B4-BE49-F238E27FC236}">
                  <a16:creationId xmlns:a16="http://schemas.microsoft.com/office/drawing/2014/main" id="{A2E26406-9DB1-8BC5-758B-ABF53344F308}"/>
                </a:ext>
              </a:extLst>
            </p:cNvPr>
            <p:cNvSpPr/>
            <p:nvPr/>
          </p:nvSpPr>
          <p:spPr>
            <a:xfrm>
              <a:off x="1408262" y="2154981"/>
              <a:ext cx="9986358" cy="561626"/>
            </a:xfrm>
            <a:custGeom>
              <a:avLst/>
              <a:gdLst>
                <a:gd name="connsiteX0" fmla="*/ 0 w 9986358"/>
                <a:gd name="connsiteY0" fmla="*/ 0 h 561626"/>
                <a:gd name="connsiteX1" fmla="*/ 9986358 w 9986358"/>
                <a:gd name="connsiteY1" fmla="*/ 0 h 561626"/>
                <a:gd name="connsiteX2" fmla="*/ 9986358 w 9986358"/>
                <a:gd name="connsiteY2" fmla="*/ 561626 h 561626"/>
                <a:gd name="connsiteX3" fmla="*/ 0 w 9986358"/>
                <a:gd name="connsiteY3" fmla="*/ 561626 h 561626"/>
                <a:gd name="connsiteX4" fmla="*/ 0 w 9986358"/>
                <a:gd name="connsiteY4" fmla="*/ 0 h 5616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86358" h="561626">
                  <a:moveTo>
                    <a:pt x="0" y="0"/>
                  </a:moveTo>
                  <a:lnTo>
                    <a:pt x="9986358" y="0"/>
                  </a:lnTo>
                  <a:lnTo>
                    <a:pt x="9986358" y="561626"/>
                  </a:lnTo>
                  <a:lnTo>
                    <a:pt x="0" y="56162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59439" tIns="59439" rIns="59439" bIns="59439" numCol="1" spcCol="1270" anchor="ctr" anchorCtr="0">
              <a:noAutofit/>
            </a:bodyPr>
            <a:lstStyle/>
            <a:p>
              <a:pPr marL="0" lvl="0" indent="0" algn="l" defTabSz="711200">
                <a:lnSpc>
                  <a:spcPct val="90000"/>
                </a:lnSpc>
                <a:spcBef>
                  <a:spcPct val="0"/>
                </a:spcBef>
                <a:spcAft>
                  <a:spcPct val="35000"/>
                </a:spcAft>
                <a:buNone/>
              </a:pPr>
              <a:r>
                <a:rPr lang="en-GB" sz="2400" dirty="0">
                  <a:latin typeface="Calibri" panose="020F0502020204030204" pitchFamily="34" charset="0"/>
                  <a:cs typeface="Calibri" panose="020F0502020204030204" pitchFamily="34" charset="0"/>
                </a:rPr>
                <a:t>Speed up receivable collections from SONY Group</a:t>
              </a:r>
              <a:endParaRPr lang="en-US" sz="2400" kern="1200" dirty="0">
                <a:latin typeface="Calibri" panose="020F0502020204030204" pitchFamily="34" charset="0"/>
                <a:cs typeface="Calibri" panose="020F0502020204030204" pitchFamily="34" charset="0"/>
              </a:endParaRPr>
            </a:p>
          </p:txBody>
        </p:sp>
      </p:grpSp>
      <p:grpSp>
        <p:nvGrpSpPr>
          <p:cNvPr id="37" name="Group 36">
            <a:extLst>
              <a:ext uri="{FF2B5EF4-FFF2-40B4-BE49-F238E27FC236}">
                <a16:creationId xmlns:a16="http://schemas.microsoft.com/office/drawing/2014/main" id="{03016954-D84A-3A84-CD46-4D8E6AA614E9}"/>
              </a:ext>
            </a:extLst>
          </p:cNvPr>
          <p:cNvGrpSpPr/>
          <p:nvPr/>
        </p:nvGrpSpPr>
        <p:grpSpPr>
          <a:xfrm>
            <a:off x="788164" y="4515726"/>
            <a:ext cx="10625364" cy="561626"/>
            <a:chOff x="778948" y="2857014"/>
            <a:chExt cx="10625364" cy="561626"/>
          </a:xfrm>
        </p:grpSpPr>
        <p:grpSp>
          <p:nvGrpSpPr>
            <p:cNvPr id="32" name="Group 31">
              <a:extLst>
                <a:ext uri="{FF2B5EF4-FFF2-40B4-BE49-F238E27FC236}">
                  <a16:creationId xmlns:a16="http://schemas.microsoft.com/office/drawing/2014/main" id="{76013728-FFCC-25DA-3973-B2E152BBA9E3}"/>
                </a:ext>
              </a:extLst>
            </p:cNvPr>
            <p:cNvGrpSpPr/>
            <p:nvPr/>
          </p:nvGrpSpPr>
          <p:grpSpPr>
            <a:xfrm>
              <a:off x="778948" y="2857014"/>
              <a:ext cx="10625364" cy="544607"/>
              <a:chOff x="778948" y="2857014"/>
              <a:chExt cx="10625364" cy="544607"/>
            </a:xfrm>
          </p:grpSpPr>
          <p:sp>
            <p:nvSpPr>
              <p:cNvPr id="15" name="Rectangle: Rounded Corners 14">
                <a:extLst>
                  <a:ext uri="{FF2B5EF4-FFF2-40B4-BE49-F238E27FC236}">
                    <a16:creationId xmlns:a16="http://schemas.microsoft.com/office/drawing/2014/main" id="{BB47111C-B6B9-E856-C333-D97A60241413}"/>
                  </a:ext>
                </a:extLst>
              </p:cNvPr>
              <p:cNvSpPr/>
              <p:nvPr/>
            </p:nvSpPr>
            <p:spPr>
              <a:xfrm>
                <a:off x="778948" y="2857014"/>
                <a:ext cx="10625364" cy="544607"/>
              </a:xfrm>
              <a:prstGeom prst="roundRect">
                <a:avLst>
                  <a:gd name="adj" fmla="val 10000"/>
                </a:avLst>
              </a:prstGeom>
            </p:spPr>
            <p:style>
              <a:lnRef idx="0">
                <a:schemeClr val="accent2">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endParaRPr lang="en-GB" sz="2000"/>
              </a:p>
            </p:txBody>
          </p:sp>
          <p:sp>
            <p:nvSpPr>
              <p:cNvPr id="16" name="Rectangle 15" descr="Hierarchy">
                <a:extLst>
                  <a:ext uri="{FF2B5EF4-FFF2-40B4-BE49-F238E27FC236}">
                    <a16:creationId xmlns:a16="http://schemas.microsoft.com/office/drawing/2014/main" id="{4C209E84-B858-5A7D-25D7-85A970D1CC4F}"/>
                  </a:ext>
                </a:extLst>
              </p:cNvPr>
              <p:cNvSpPr/>
              <p:nvPr/>
            </p:nvSpPr>
            <p:spPr>
              <a:xfrm>
                <a:off x="943691" y="2979551"/>
                <a:ext cx="299826" cy="299534"/>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sz="2000"/>
              </a:p>
            </p:txBody>
          </p:sp>
        </p:grpSp>
        <p:sp>
          <p:nvSpPr>
            <p:cNvPr id="17" name="Freeform: Shape 16">
              <a:extLst>
                <a:ext uri="{FF2B5EF4-FFF2-40B4-BE49-F238E27FC236}">
                  <a16:creationId xmlns:a16="http://schemas.microsoft.com/office/drawing/2014/main" id="{85583A7D-6703-B8D1-7CDF-A014CF6F77E7}"/>
                </a:ext>
              </a:extLst>
            </p:cNvPr>
            <p:cNvSpPr/>
            <p:nvPr/>
          </p:nvSpPr>
          <p:spPr>
            <a:xfrm>
              <a:off x="1408262" y="2857014"/>
              <a:ext cx="9986358" cy="561626"/>
            </a:xfrm>
            <a:custGeom>
              <a:avLst/>
              <a:gdLst>
                <a:gd name="connsiteX0" fmla="*/ 0 w 9986358"/>
                <a:gd name="connsiteY0" fmla="*/ 0 h 561626"/>
                <a:gd name="connsiteX1" fmla="*/ 9986358 w 9986358"/>
                <a:gd name="connsiteY1" fmla="*/ 0 h 561626"/>
                <a:gd name="connsiteX2" fmla="*/ 9986358 w 9986358"/>
                <a:gd name="connsiteY2" fmla="*/ 561626 h 561626"/>
                <a:gd name="connsiteX3" fmla="*/ 0 w 9986358"/>
                <a:gd name="connsiteY3" fmla="*/ 561626 h 561626"/>
                <a:gd name="connsiteX4" fmla="*/ 0 w 9986358"/>
                <a:gd name="connsiteY4" fmla="*/ 0 h 5616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86358" h="561626">
                  <a:moveTo>
                    <a:pt x="0" y="0"/>
                  </a:moveTo>
                  <a:lnTo>
                    <a:pt x="9986358" y="0"/>
                  </a:lnTo>
                  <a:lnTo>
                    <a:pt x="9986358" y="561626"/>
                  </a:lnTo>
                  <a:lnTo>
                    <a:pt x="0" y="56162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59439" tIns="59439" rIns="59439" bIns="59439" numCol="1" spcCol="1270" anchor="ctr" anchorCtr="0">
              <a:noAutofit/>
            </a:bodyPr>
            <a:lstStyle/>
            <a:p>
              <a:pPr marL="0" lvl="0" indent="0" algn="l" defTabSz="711200">
                <a:lnSpc>
                  <a:spcPct val="90000"/>
                </a:lnSpc>
                <a:spcBef>
                  <a:spcPct val="0"/>
                </a:spcBef>
                <a:spcAft>
                  <a:spcPct val="35000"/>
                </a:spcAft>
                <a:buNone/>
              </a:pPr>
              <a:r>
                <a:rPr lang="en-GB" sz="2400" b="0" i="0" kern="1200" dirty="0">
                  <a:latin typeface="Calibri" panose="020F0502020204030204" pitchFamily="34" charset="0"/>
                  <a:cs typeface="Calibri" panose="020F0502020204030204" pitchFamily="34" charset="0"/>
                </a:rPr>
                <a:t>Explore new revenue streams</a:t>
              </a:r>
              <a:endParaRPr lang="en-GB" sz="2400" kern="1200" dirty="0">
                <a:latin typeface="Calibri" panose="020F0502020204030204" pitchFamily="34" charset="0"/>
                <a:cs typeface="Calibri" panose="020F0502020204030204" pitchFamily="34" charset="0"/>
              </a:endParaRPr>
            </a:p>
          </p:txBody>
        </p:sp>
      </p:grpSp>
      <p:grpSp>
        <p:nvGrpSpPr>
          <p:cNvPr id="7" name="Group 6">
            <a:extLst>
              <a:ext uri="{FF2B5EF4-FFF2-40B4-BE49-F238E27FC236}">
                <a16:creationId xmlns:a16="http://schemas.microsoft.com/office/drawing/2014/main" id="{809BAE83-B73E-0479-0C4D-7F1D5BD7A00C}"/>
              </a:ext>
            </a:extLst>
          </p:cNvPr>
          <p:cNvGrpSpPr/>
          <p:nvPr/>
        </p:nvGrpSpPr>
        <p:grpSpPr>
          <a:xfrm>
            <a:off x="769256" y="3617464"/>
            <a:ext cx="10625364" cy="561626"/>
            <a:chOff x="769256" y="3617464"/>
            <a:chExt cx="10625364" cy="561626"/>
          </a:xfrm>
        </p:grpSpPr>
        <p:grpSp>
          <p:nvGrpSpPr>
            <p:cNvPr id="33" name="Group 32">
              <a:extLst>
                <a:ext uri="{FF2B5EF4-FFF2-40B4-BE49-F238E27FC236}">
                  <a16:creationId xmlns:a16="http://schemas.microsoft.com/office/drawing/2014/main" id="{751B040B-1245-54AD-BAF3-80C45149E3DD}"/>
                </a:ext>
              </a:extLst>
            </p:cNvPr>
            <p:cNvGrpSpPr/>
            <p:nvPr/>
          </p:nvGrpSpPr>
          <p:grpSpPr>
            <a:xfrm>
              <a:off x="769256" y="3617464"/>
              <a:ext cx="10625364" cy="561626"/>
              <a:chOff x="778948" y="3559047"/>
              <a:chExt cx="10625364" cy="561626"/>
            </a:xfrm>
          </p:grpSpPr>
          <p:sp>
            <p:nvSpPr>
              <p:cNvPr id="18" name="Rectangle: Rounded Corners 17">
                <a:extLst>
                  <a:ext uri="{FF2B5EF4-FFF2-40B4-BE49-F238E27FC236}">
                    <a16:creationId xmlns:a16="http://schemas.microsoft.com/office/drawing/2014/main" id="{AE237671-D743-2788-C47C-E7EC2F0B6F82}"/>
                  </a:ext>
                </a:extLst>
              </p:cNvPr>
              <p:cNvSpPr/>
              <p:nvPr/>
            </p:nvSpPr>
            <p:spPr>
              <a:xfrm>
                <a:off x="778948" y="3559047"/>
                <a:ext cx="10625364" cy="544607"/>
              </a:xfrm>
              <a:prstGeom prst="roundRect">
                <a:avLst>
                  <a:gd name="adj" fmla="val 10000"/>
                </a:avLst>
              </a:prstGeom>
            </p:spPr>
            <p:style>
              <a:lnRef idx="0">
                <a:schemeClr val="accent2">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endParaRPr lang="en-GB" sz="2000"/>
              </a:p>
            </p:txBody>
          </p:sp>
          <p:sp>
            <p:nvSpPr>
              <p:cNvPr id="20" name="Freeform: Shape 19">
                <a:extLst>
                  <a:ext uri="{FF2B5EF4-FFF2-40B4-BE49-F238E27FC236}">
                    <a16:creationId xmlns:a16="http://schemas.microsoft.com/office/drawing/2014/main" id="{D1961E68-08FE-EB61-9ACA-0AF2CC11AB4F}"/>
                  </a:ext>
                </a:extLst>
              </p:cNvPr>
              <p:cNvSpPr/>
              <p:nvPr/>
            </p:nvSpPr>
            <p:spPr>
              <a:xfrm>
                <a:off x="1408262" y="3559047"/>
                <a:ext cx="9986358" cy="561626"/>
              </a:xfrm>
              <a:custGeom>
                <a:avLst/>
                <a:gdLst>
                  <a:gd name="connsiteX0" fmla="*/ 0 w 9986358"/>
                  <a:gd name="connsiteY0" fmla="*/ 0 h 561626"/>
                  <a:gd name="connsiteX1" fmla="*/ 9986358 w 9986358"/>
                  <a:gd name="connsiteY1" fmla="*/ 0 h 561626"/>
                  <a:gd name="connsiteX2" fmla="*/ 9986358 w 9986358"/>
                  <a:gd name="connsiteY2" fmla="*/ 561626 h 561626"/>
                  <a:gd name="connsiteX3" fmla="*/ 0 w 9986358"/>
                  <a:gd name="connsiteY3" fmla="*/ 561626 h 561626"/>
                  <a:gd name="connsiteX4" fmla="*/ 0 w 9986358"/>
                  <a:gd name="connsiteY4" fmla="*/ 0 h 5616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86358" h="561626">
                    <a:moveTo>
                      <a:pt x="0" y="0"/>
                    </a:moveTo>
                    <a:lnTo>
                      <a:pt x="9986358" y="0"/>
                    </a:lnTo>
                    <a:lnTo>
                      <a:pt x="9986358" y="561626"/>
                    </a:lnTo>
                    <a:lnTo>
                      <a:pt x="0" y="56162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59439" tIns="59439" rIns="59439" bIns="59439" numCol="1" spcCol="1270" anchor="ctr" anchorCtr="0">
                <a:noAutofit/>
              </a:bodyPr>
              <a:lstStyle/>
              <a:p>
                <a:pPr defTabSz="711200">
                  <a:lnSpc>
                    <a:spcPct val="90000"/>
                  </a:lnSpc>
                  <a:spcBef>
                    <a:spcPct val="0"/>
                  </a:spcBef>
                  <a:spcAft>
                    <a:spcPct val="35000"/>
                  </a:spcAft>
                </a:pPr>
                <a:r>
                  <a:rPr lang="en-US" sz="2400" dirty="0">
                    <a:latin typeface="Calibri" panose="020F0502020204030204" pitchFamily="34" charset="0"/>
                    <a:cs typeface="Calibri" panose="020F0502020204030204" pitchFamily="34" charset="0"/>
                  </a:rPr>
                  <a:t>Conduct a r</a:t>
                </a:r>
                <a:r>
                  <a:rPr lang="en-US" sz="2400" b="0" i="0" kern="1200" dirty="0">
                    <a:latin typeface="Calibri" panose="020F0502020204030204" pitchFamily="34" charset="0"/>
                    <a:cs typeface="Calibri" panose="020F0502020204030204" pitchFamily="34" charset="0"/>
                  </a:rPr>
                  <a:t>eview of all expenses</a:t>
                </a:r>
                <a:endParaRPr lang="en-GB" sz="2400" kern="1200" dirty="0">
                  <a:latin typeface="Calibri" panose="020F0502020204030204" pitchFamily="34" charset="0"/>
                  <a:cs typeface="Calibri" panose="020F0502020204030204" pitchFamily="34" charset="0"/>
                </a:endParaRPr>
              </a:p>
            </p:txBody>
          </p:sp>
        </p:grpSp>
        <p:sp>
          <p:nvSpPr>
            <p:cNvPr id="2" name="Rectangle 1" descr="Artificial Intelligence with solid fill">
              <a:extLst>
                <a:ext uri="{FF2B5EF4-FFF2-40B4-BE49-F238E27FC236}">
                  <a16:creationId xmlns:a16="http://schemas.microsoft.com/office/drawing/2014/main" id="{545C31E7-5C97-F69D-D8DC-1AD8121B18E4}"/>
                </a:ext>
              </a:extLst>
            </p:cNvPr>
            <p:cNvSpPr/>
            <p:nvPr/>
          </p:nvSpPr>
          <p:spPr>
            <a:xfrm>
              <a:off x="943691" y="3748510"/>
              <a:ext cx="299826" cy="299534"/>
            </a:xfrm>
            <a:prstGeom prst="rect">
              <a:avLst/>
            </a:prstGeom>
            <a: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sz="2000" dirty="0"/>
            </a:p>
          </p:txBody>
        </p:sp>
      </p:grpSp>
      <p:grpSp>
        <p:nvGrpSpPr>
          <p:cNvPr id="8" name="Group 7">
            <a:extLst>
              <a:ext uri="{FF2B5EF4-FFF2-40B4-BE49-F238E27FC236}">
                <a16:creationId xmlns:a16="http://schemas.microsoft.com/office/drawing/2014/main" id="{DAC5AD49-EFF4-6343-71AF-36AE4BD9156B}"/>
              </a:ext>
            </a:extLst>
          </p:cNvPr>
          <p:cNvGrpSpPr/>
          <p:nvPr/>
        </p:nvGrpSpPr>
        <p:grpSpPr>
          <a:xfrm>
            <a:off x="759564" y="5453372"/>
            <a:ext cx="10625364" cy="561626"/>
            <a:chOff x="759564" y="5453372"/>
            <a:chExt cx="10625364" cy="561626"/>
          </a:xfrm>
        </p:grpSpPr>
        <p:grpSp>
          <p:nvGrpSpPr>
            <p:cNvPr id="22" name="Group 21">
              <a:extLst>
                <a:ext uri="{FF2B5EF4-FFF2-40B4-BE49-F238E27FC236}">
                  <a16:creationId xmlns:a16="http://schemas.microsoft.com/office/drawing/2014/main" id="{B74B97FB-3548-EB54-0261-C16C20BD5298}"/>
                </a:ext>
              </a:extLst>
            </p:cNvPr>
            <p:cNvGrpSpPr/>
            <p:nvPr/>
          </p:nvGrpSpPr>
          <p:grpSpPr>
            <a:xfrm>
              <a:off x="759564" y="5453372"/>
              <a:ext cx="10625364" cy="561626"/>
              <a:chOff x="778948" y="2857014"/>
              <a:chExt cx="10625364" cy="561626"/>
            </a:xfrm>
          </p:grpSpPr>
          <p:sp>
            <p:nvSpPr>
              <p:cNvPr id="43" name="Rectangle: Rounded Corners 42">
                <a:extLst>
                  <a:ext uri="{FF2B5EF4-FFF2-40B4-BE49-F238E27FC236}">
                    <a16:creationId xmlns:a16="http://schemas.microsoft.com/office/drawing/2014/main" id="{C2EF1000-39C4-2BCC-2022-3663793DFA94}"/>
                  </a:ext>
                </a:extLst>
              </p:cNvPr>
              <p:cNvSpPr/>
              <p:nvPr/>
            </p:nvSpPr>
            <p:spPr>
              <a:xfrm>
                <a:off x="778948" y="2857014"/>
                <a:ext cx="10625364" cy="544607"/>
              </a:xfrm>
              <a:prstGeom prst="roundRect">
                <a:avLst>
                  <a:gd name="adj" fmla="val 10000"/>
                </a:avLst>
              </a:prstGeom>
            </p:spPr>
            <p:style>
              <a:lnRef idx="0">
                <a:schemeClr val="accent2">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endParaRPr lang="en-GB" sz="2000"/>
              </a:p>
            </p:txBody>
          </p:sp>
          <p:sp>
            <p:nvSpPr>
              <p:cNvPr id="42" name="Freeform: Shape 41">
                <a:extLst>
                  <a:ext uri="{FF2B5EF4-FFF2-40B4-BE49-F238E27FC236}">
                    <a16:creationId xmlns:a16="http://schemas.microsoft.com/office/drawing/2014/main" id="{C7615427-4AF3-6715-577F-CD6B2FF454DF}"/>
                  </a:ext>
                </a:extLst>
              </p:cNvPr>
              <p:cNvSpPr/>
              <p:nvPr/>
            </p:nvSpPr>
            <p:spPr>
              <a:xfrm>
                <a:off x="1408262" y="2857014"/>
                <a:ext cx="9986358" cy="561626"/>
              </a:xfrm>
              <a:custGeom>
                <a:avLst/>
                <a:gdLst>
                  <a:gd name="connsiteX0" fmla="*/ 0 w 9986358"/>
                  <a:gd name="connsiteY0" fmla="*/ 0 h 561626"/>
                  <a:gd name="connsiteX1" fmla="*/ 9986358 w 9986358"/>
                  <a:gd name="connsiteY1" fmla="*/ 0 h 561626"/>
                  <a:gd name="connsiteX2" fmla="*/ 9986358 w 9986358"/>
                  <a:gd name="connsiteY2" fmla="*/ 561626 h 561626"/>
                  <a:gd name="connsiteX3" fmla="*/ 0 w 9986358"/>
                  <a:gd name="connsiteY3" fmla="*/ 561626 h 561626"/>
                  <a:gd name="connsiteX4" fmla="*/ 0 w 9986358"/>
                  <a:gd name="connsiteY4" fmla="*/ 0 h 5616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86358" h="561626">
                    <a:moveTo>
                      <a:pt x="0" y="0"/>
                    </a:moveTo>
                    <a:lnTo>
                      <a:pt x="9986358" y="0"/>
                    </a:lnTo>
                    <a:lnTo>
                      <a:pt x="9986358" y="561626"/>
                    </a:lnTo>
                    <a:lnTo>
                      <a:pt x="0" y="56162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59439" tIns="59439" rIns="59439" bIns="59439" numCol="1" spcCol="1270" anchor="ctr" anchorCtr="0">
                <a:noAutofit/>
              </a:bodyPr>
              <a:lstStyle/>
              <a:p>
                <a:pPr marL="0" lvl="0" indent="0" algn="l" defTabSz="711200">
                  <a:lnSpc>
                    <a:spcPct val="90000"/>
                  </a:lnSpc>
                  <a:spcBef>
                    <a:spcPct val="0"/>
                  </a:spcBef>
                  <a:spcAft>
                    <a:spcPct val="35000"/>
                  </a:spcAft>
                  <a:buNone/>
                </a:pPr>
                <a:r>
                  <a:rPr lang="en-GB" sz="2400" b="0" i="0" kern="1200" dirty="0">
                    <a:latin typeface="Calibri" panose="020F0502020204030204" pitchFamily="34" charset="0"/>
                    <a:cs typeface="Calibri" panose="020F0502020204030204" pitchFamily="34" charset="0"/>
                  </a:rPr>
                  <a:t>Improve process efficiencies</a:t>
                </a:r>
                <a:endParaRPr lang="en-GB" sz="2400" kern="1200" dirty="0">
                  <a:latin typeface="Calibri" panose="020F0502020204030204" pitchFamily="34" charset="0"/>
                  <a:cs typeface="Calibri" panose="020F0502020204030204" pitchFamily="34" charset="0"/>
                </a:endParaRPr>
              </a:p>
            </p:txBody>
          </p:sp>
        </p:grpSp>
        <p:sp>
          <p:nvSpPr>
            <p:cNvPr id="45" name="Rectangle 44" descr="Dollar">
              <a:extLst>
                <a:ext uri="{FF2B5EF4-FFF2-40B4-BE49-F238E27FC236}">
                  <a16:creationId xmlns:a16="http://schemas.microsoft.com/office/drawing/2014/main" id="{1424C386-0FBD-382C-7794-05A4C2340F1D}"/>
                </a:ext>
              </a:extLst>
            </p:cNvPr>
            <p:cNvSpPr/>
            <p:nvPr/>
          </p:nvSpPr>
          <p:spPr>
            <a:xfrm>
              <a:off x="952907" y="5584418"/>
              <a:ext cx="299826" cy="299534"/>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sz="2000"/>
            </a:p>
          </p:txBody>
        </p:sp>
      </p:grpSp>
    </p:spTree>
    <p:extLst>
      <p:ext uri="{BB962C8B-B14F-4D97-AF65-F5344CB8AC3E}">
        <p14:creationId xmlns:p14="http://schemas.microsoft.com/office/powerpoint/2010/main" val="1926231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fade">
                                      <p:cBhvr>
                                        <p:cTn id="7" dur="500"/>
                                        <p:tgtEl>
                                          <p:spTgt spid="2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8"/>
                                        </p:tgtEl>
                                        <p:attrNameLst>
                                          <p:attrName>style.visibility</p:attrName>
                                        </p:attrNameLst>
                                      </p:cBhvr>
                                      <p:to>
                                        <p:strVal val="visible"/>
                                      </p:to>
                                    </p:set>
                                    <p:animEffect transition="in" filter="fade">
                                      <p:cBhvr>
                                        <p:cTn id="12" dur="500"/>
                                        <p:tgtEl>
                                          <p:spTgt spid="3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7"/>
                                        </p:tgtEl>
                                        <p:attrNameLst>
                                          <p:attrName>style.visibility</p:attrName>
                                        </p:attrNameLst>
                                      </p:cBhvr>
                                      <p:to>
                                        <p:strVal val="visible"/>
                                      </p:to>
                                    </p:set>
                                    <p:animEffect transition="in" filter="fade">
                                      <p:cBhvr>
                                        <p:cTn id="22" dur="500"/>
                                        <p:tgtEl>
                                          <p:spTgt spid="3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4F4B4C-3B7C-47AC-6F4E-668268E5E06E}"/>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41578FC7-FDF1-0247-F6CD-0F99A3BCD7D7}"/>
              </a:ext>
            </a:extLst>
          </p:cNvPr>
          <p:cNvSpPr>
            <a:spLocks noGrp="1"/>
          </p:cNvSpPr>
          <p:nvPr>
            <p:ph type="title"/>
          </p:nvPr>
        </p:nvSpPr>
        <p:spPr>
          <a:xfrm>
            <a:off x="639413" y="476086"/>
            <a:ext cx="10904435" cy="689608"/>
          </a:xfrm>
        </p:spPr>
        <p:txBody>
          <a:bodyPr rtlCol="0">
            <a:normAutofit/>
          </a:bodyPr>
          <a:lstStyle/>
          <a:p>
            <a:pPr rtl="0"/>
            <a:r>
              <a:rPr lang="en-GB" sz="3200" dirty="0">
                <a:latin typeface="Calibri" panose="020F0502020204030204" pitchFamily="34" charset="0"/>
                <a:ea typeface="Calibri" panose="020F0502020204030204" pitchFamily="34" charset="0"/>
                <a:cs typeface="Calibri" panose="020F0502020204030204" pitchFamily="34" charset="0"/>
              </a:rPr>
              <a:t>SONY Europe Financial Working Capital Requirements</a:t>
            </a:r>
          </a:p>
        </p:txBody>
      </p:sp>
      <p:sp>
        <p:nvSpPr>
          <p:cNvPr id="3" name="Footer Placeholder 2">
            <a:extLst>
              <a:ext uri="{FF2B5EF4-FFF2-40B4-BE49-F238E27FC236}">
                <a16:creationId xmlns:a16="http://schemas.microsoft.com/office/drawing/2014/main" id="{D42CCF39-6B30-5E66-50AA-E8B2B60A6839}"/>
              </a:ext>
            </a:extLst>
          </p:cNvPr>
          <p:cNvSpPr>
            <a:spLocks noGrp="1"/>
          </p:cNvSpPr>
          <p:nvPr>
            <p:ph type="ftr" sz="quarter" idx="11"/>
          </p:nvPr>
        </p:nvSpPr>
        <p:spPr>
          <a:xfrm>
            <a:off x="639413" y="6356350"/>
            <a:ext cx="6291108" cy="365125"/>
          </a:xfrm>
        </p:spPr>
        <p:txBody>
          <a:bodyPr rtlCol="0"/>
          <a:lstStyle/>
          <a:p>
            <a:pPr rtl="0">
              <a:spcAft>
                <a:spcPts val="600"/>
              </a:spcAft>
            </a:pPr>
            <a:r>
              <a:rPr lang="en-GB" noProof="0" dirty="0"/>
              <a:t>Finance Management</a:t>
            </a:r>
          </a:p>
        </p:txBody>
      </p:sp>
      <p:sp>
        <p:nvSpPr>
          <p:cNvPr id="4" name="Date Placeholder 3">
            <a:extLst>
              <a:ext uri="{FF2B5EF4-FFF2-40B4-BE49-F238E27FC236}">
                <a16:creationId xmlns:a16="http://schemas.microsoft.com/office/drawing/2014/main" id="{5E8E7DAB-17A2-6E62-938E-89E749732A25}"/>
              </a:ext>
            </a:extLst>
          </p:cNvPr>
          <p:cNvSpPr>
            <a:spLocks noGrp="1"/>
          </p:cNvSpPr>
          <p:nvPr>
            <p:ph type="dt" sz="half" idx="10"/>
          </p:nvPr>
        </p:nvSpPr>
        <p:spPr>
          <a:xfrm>
            <a:off x="7295738" y="6356350"/>
            <a:ext cx="3033829" cy="365125"/>
          </a:xfrm>
        </p:spPr>
        <p:txBody>
          <a:bodyPr rtlCol="0"/>
          <a:lstStyle/>
          <a:p>
            <a:pPr lvl="0" rtl="0"/>
            <a:r>
              <a:rPr lang="en-GB" dirty="0"/>
              <a:t>2025</a:t>
            </a:r>
          </a:p>
        </p:txBody>
      </p:sp>
      <p:sp>
        <p:nvSpPr>
          <p:cNvPr id="5" name="Slide Number Placeholder 4">
            <a:extLst>
              <a:ext uri="{FF2B5EF4-FFF2-40B4-BE49-F238E27FC236}">
                <a16:creationId xmlns:a16="http://schemas.microsoft.com/office/drawing/2014/main" id="{82760ADB-5D01-2EDF-9F7F-AD901EF4DB8C}"/>
              </a:ext>
            </a:extLst>
          </p:cNvPr>
          <p:cNvSpPr>
            <a:spLocks noGrp="1"/>
          </p:cNvSpPr>
          <p:nvPr>
            <p:ph type="sldNum" sz="quarter" idx="12"/>
          </p:nvPr>
        </p:nvSpPr>
        <p:spPr>
          <a:xfrm>
            <a:off x="10707939" y="6356350"/>
            <a:ext cx="844649" cy="365125"/>
          </a:xfrm>
        </p:spPr>
        <p:txBody>
          <a:bodyPr rtlCol="0"/>
          <a:lstStyle/>
          <a:p>
            <a:pPr lvl="0" rtl="0"/>
            <a:fld id="{E20EFF4B-E35B-4DE6-97A9-05E54E649A15}" type="slidenum">
              <a:rPr lang="en-GB" smtClean="0"/>
              <a:pPr lvl="0" rtl="0"/>
              <a:t>31</a:t>
            </a:fld>
            <a:endParaRPr lang="en-GB"/>
          </a:p>
        </p:txBody>
      </p:sp>
      <p:sp>
        <p:nvSpPr>
          <p:cNvPr id="7" name="Rectangle 6">
            <a:extLst>
              <a:ext uri="{FF2B5EF4-FFF2-40B4-BE49-F238E27FC236}">
                <a16:creationId xmlns:a16="http://schemas.microsoft.com/office/drawing/2014/main" id="{4271FD1A-17C1-BDC1-FC87-66C0E84FBCEE}"/>
              </a:ext>
            </a:extLst>
          </p:cNvPr>
          <p:cNvSpPr/>
          <p:nvPr/>
        </p:nvSpPr>
        <p:spPr>
          <a:xfrm>
            <a:off x="2276475" y="1473980"/>
            <a:ext cx="7486650" cy="446962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latin typeface="Calibri" panose="020F0502020204030204" pitchFamily="34" charset="0"/>
                <a:ea typeface="Calibri" panose="020F0502020204030204" pitchFamily="34" charset="0"/>
                <a:cs typeface="Calibri" panose="020F0502020204030204" pitchFamily="34" charset="0"/>
              </a:rPr>
              <a:t>SONY Working Capital Requirements = £2,396,547.29</a:t>
            </a:r>
          </a:p>
          <a:p>
            <a:pPr algn="ctr"/>
            <a:endParaRPr lang="en-GB" sz="2400" dirty="0">
              <a:latin typeface="Calibri" panose="020F0502020204030204" pitchFamily="34" charset="0"/>
              <a:ea typeface="Calibri" panose="020F0502020204030204" pitchFamily="34" charset="0"/>
              <a:cs typeface="Calibri" panose="020F0502020204030204" pitchFamily="34" charset="0"/>
            </a:endParaRPr>
          </a:p>
          <a:p>
            <a:pPr algn="ctr"/>
            <a:r>
              <a:rPr lang="en-GB" sz="2400" dirty="0">
                <a:latin typeface="Calibri" panose="020F0502020204030204" pitchFamily="34" charset="0"/>
                <a:ea typeface="Calibri" panose="020F0502020204030204" pitchFamily="34" charset="0"/>
                <a:cs typeface="Calibri" panose="020F0502020204030204" pitchFamily="34" charset="0"/>
              </a:rPr>
              <a:t>(6*32118750)/52=3706009.62</a:t>
            </a:r>
          </a:p>
          <a:p>
            <a:pPr algn="ctr"/>
            <a:r>
              <a:rPr lang="en-GB" sz="2400" dirty="0">
                <a:latin typeface="Calibri" panose="020F0502020204030204" pitchFamily="34" charset="0"/>
                <a:ea typeface="Calibri" panose="020F0502020204030204" pitchFamily="34" charset="0"/>
                <a:cs typeface="Calibri" panose="020F0502020204030204" pitchFamily="34" charset="0"/>
              </a:rPr>
              <a:t>(10*32118750)/52=6176676.92</a:t>
            </a:r>
          </a:p>
          <a:p>
            <a:pPr algn="ctr"/>
            <a:r>
              <a:rPr lang="en-GB" sz="2400" dirty="0">
                <a:latin typeface="Calibri" panose="020F0502020204030204" pitchFamily="34" charset="0"/>
                <a:ea typeface="Calibri" panose="020F0502020204030204" pitchFamily="34" charset="0"/>
                <a:cs typeface="Calibri" panose="020F0502020204030204" pitchFamily="34" charset="0"/>
              </a:rPr>
              <a:t>3706009.62+6176676.92=9882686.54</a:t>
            </a:r>
          </a:p>
          <a:p>
            <a:pPr algn="ctr"/>
            <a:endParaRPr lang="en-GB" sz="2400" dirty="0">
              <a:latin typeface="Calibri" panose="020F0502020204030204" pitchFamily="34" charset="0"/>
              <a:ea typeface="Calibri" panose="020F0502020204030204" pitchFamily="34" charset="0"/>
              <a:cs typeface="Calibri" panose="020F0502020204030204" pitchFamily="34" charset="0"/>
            </a:endParaRPr>
          </a:p>
          <a:p>
            <a:pPr algn="ctr"/>
            <a:r>
              <a:rPr lang="en-GB" sz="2400" dirty="0">
                <a:latin typeface="Calibri" panose="020F0502020204030204" pitchFamily="34" charset="0"/>
                <a:ea typeface="Calibri" panose="020F0502020204030204" pitchFamily="34" charset="0"/>
                <a:cs typeface="Calibri" panose="020F0502020204030204" pitchFamily="34" charset="0"/>
              </a:rPr>
              <a:t>(32118750*12)/52=7412019.23</a:t>
            </a:r>
          </a:p>
          <a:p>
            <a:pPr algn="ctr"/>
            <a:endParaRPr lang="en-GB" sz="2400" dirty="0">
              <a:latin typeface="Calibri" panose="020F0502020204030204" pitchFamily="34" charset="0"/>
              <a:ea typeface="Calibri" panose="020F0502020204030204" pitchFamily="34" charset="0"/>
              <a:cs typeface="Calibri" panose="020F0502020204030204" pitchFamily="34" charset="0"/>
            </a:endParaRPr>
          </a:p>
          <a:p>
            <a:pPr algn="ctr"/>
            <a:r>
              <a:rPr lang="en-GB" sz="2400" dirty="0">
                <a:latin typeface="Calibri" panose="020F0502020204030204" pitchFamily="34" charset="0"/>
                <a:ea typeface="Calibri" panose="020F0502020204030204" pitchFamily="34" charset="0"/>
                <a:cs typeface="Calibri" panose="020F0502020204030204" pitchFamily="34" charset="0"/>
              </a:rPr>
              <a:t>9882686.54-7412019.23=2470667.31</a:t>
            </a:r>
          </a:p>
          <a:p>
            <a:pPr algn="ctr"/>
            <a:endParaRPr lang="en-GB" sz="2400" dirty="0">
              <a:latin typeface="Calibri" panose="020F0502020204030204" pitchFamily="34" charset="0"/>
              <a:ea typeface="Calibri" panose="020F0502020204030204" pitchFamily="34" charset="0"/>
              <a:cs typeface="Calibri" panose="020F0502020204030204" pitchFamily="34" charset="0"/>
            </a:endParaRPr>
          </a:p>
          <a:p>
            <a:pPr algn="ctr"/>
            <a:r>
              <a:rPr lang="en-GB" sz="2400" dirty="0">
                <a:latin typeface="Calibri" panose="020F0502020204030204" pitchFamily="34" charset="0"/>
                <a:ea typeface="Calibri" panose="020F0502020204030204" pitchFamily="34" charset="0"/>
                <a:cs typeface="Calibri" panose="020F0502020204030204" pitchFamily="34" charset="0"/>
              </a:rPr>
              <a:t>2470667.31*0.97=2396547.29</a:t>
            </a:r>
          </a:p>
        </p:txBody>
      </p:sp>
    </p:spTree>
    <p:extLst>
      <p:ext uri="{BB962C8B-B14F-4D97-AF65-F5344CB8AC3E}">
        <p14:creationId xmlns:p14="http://schemas.microsoft.com/office/powerpoint/2010/main" val="33217191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71D6587-8AF5-448C-83D4-C2E108C24B4A}"/>
              </a:ext>
            </a:extLst>
          </p:cNvPr>
          <p:cNvSpPr>
            <a:spLocks noGrp="1"/>
          </p:cNvSpPr>
          <p:nvPr>
            <p:ph type="ctrTitle"/>
          </p:nvPr>
        </p:nvSpPr>
        <p:spPr>
          <a:xfrm>
            <a:off x="2711869" y="2152244"/>
            <a:ext cx="6769706" cy="1910972"/>
          </a:xfrm>
        </p:spPr>
        <p:txBody>
          <a:bodyPr rtlCol="0"/>
          <a:lstStyle/>
          <a:p>
            <a:pPr rtl="0"/>
            <a:r>
              <a:rPr lang="en-GB" dirty="0"/>
              <a:t>Case Study Questions</a:t>
            </a:r>
          </a:p>
        </p:txBody>
      </p:sp>
      <p:sp>
        <p:nvSpPr>
          <p:cNvPr id="10" name="Subtitle 9">
            <a:extLst>
              <a:ext uri="{FF2B5EF4-FFF2-40B4-BE49-F238E27FC236}">
                <a16:creationId xmlns:a16="http://schemas.microsoft.com/office/drawing/2014/main" id="{5A33D22B-0709-4581-B1B7-765D39675AED}"/>
              </a:ext>
            </a:extLst>
          </p:cNvPr>
          <p:cNvSpPr>
            <a:spLocks noGrp="1"/>
          </p:cNvSpPr>
          <p:nvPr>
            <p:ph type="body" sz="quarter" idx="14"/>
          </p:nvPr>
        </p:nvSpPr>
        <p:spPr>
          <a:xfrm>
            <a:off x="2712095" y="3994995"/>
            <a:ext cx="6769100" cy="731838"/>
          </a:xfrm>
        </p:spPr>
        <p:txBody>
          <a:bodyPr rtlCol="0"/>
          <a:lstStyle/>
          <a:p>
            <a:pPr rtl="0"/>
            <a:r>
              <a:rPr lang="en-GB" dirty="0"/>
              <a:t>Analysis of Questions </a:t>
            </a:r>
          </a:p>
        </p:txBody>
      </p:sp>
      <p:sp>
        <p:nvSpPr>
          <p:cNvPr id="18" name="Footer Placeholder 17">
            <a:extLst>
              <a:ext uri="{FF2B5EF4-FFF2-40B4-BE49-F238E27FC236}">
                <a16:creationId xmlns:a16="http://schemas.microsoft.com/office/drawing/2014/main" id="{B06CFDBA-8935-4FC2-B439-E90EFC101404}"/>
              </a:ext>
            </a:extLst>
          </p:cNvPr>
          <p:cNvSpPr>
            <a:spLocks noGrp="1"/>
          </p:cNvSpPr>
          <p:nvPr>
            <p:ph type="ftr" sz="quarter" idx="4294967295"/>
          </p:nvPr>
        </p:nvSpPr>
        <p:spPr>
          <a:xfrm>
            <a:off x="639413" y="6356350"/>
            <a:ext cx="6291108" cy="365125"/>
          </a:xfrm>
        </p:spPr>
        <p:txBody>
          <a:bodyPr rtlCol="0"/>
          <a:lstStyle/>
          <a:p>
            <a:pPr rtl="0">
              <a:spcAft>
                <a:spcPts val="600"/>
              </a:spcAft>
            </a:pPr>
            <a:r>
              <a:rPr lang="en-GB" noProof="0" dirty="0"/>
              <a:t>Finance Management</a:t>
            </a:r>
          </a:p>
        </p:txBody>
      </p:sp>
      <p:sp>
        <p:nvSpPr>
          <p:cNvPr id="17" name="Date Placeholder 16">
            <a:extLst>
              <a:ext uri="{FF2B5EF4-FFF2-40B4-BE49-F238E27FC236}">
                <a16:creationId xmlns:a16="http://schemas.microsoft.com/office/drawing/2014/main" id="{FC407FFA-31A5-43E6-B29C-D01B7D1233E7}"/>
              </a:ext>
            </a:extLst>
          </p:cNvPr>
          <p:cNvSpPr>
            <a:spLocks noGrp="1"/>
          </p:cNvSpPr>
          <p:nvPr>
            <p:ph type="dt" sz="half" idx="4294967295"/>
          </p:nvPr>
        </p:nvSpPr>
        <p:spPr>
          <a:xfrm>
            <a:off x="7295738" y="6356350"/>
            <a:ext cx="3033829" cy="365125"/>
          </a:xfrm>
        </p:spPr>
        <p:txBody>
          <a:bodyPr rtlCol="0"/>
          <a:lstStyle/>
          <a:p>
            <a:pPr rtl="0"/>
            <a:r>
              <a:rPr lang="en-GB" dirty="0"/>
              <a:t>2025</a:t>
            </a:r>
          </a:p>
        </p:txBody>
      </p:sp>
      <p:sp>
        <p:nvSpPr>
          <p:cNvPr id="19" name="Slide Number Placeholder 18">
            <a:extLst>
              <a:ext uri="{FF2B5EF4-FFF2-40B4-BE49-F238E27FC236}">
                <a16:creationId xmlns:a16="http://schemas.microsoft.com/office/drawing/2014/main" id="{A2ECA2BA-98A9-44F9-9896-D3FC04AC971D}"/>
              </a:ext>
            </a:extLst>
          </p:cNvPr>
          <p:cNvSpPr>
            <a:spLocks noGrp="1"/>
          </p:cNvSpPr>
          <p:nvPr>
            <p:ph type="sldNum" sz="quarter" idx="4294967295"/>
          </p:nvPr>
        </p:nvSpPr>
        <p:spPr>
          <a:xfrm>
            <a:off x="10707939" y="6356350"/>
            <a:ext cx="844649" cy="365125"/>
          </a:xfrm>
        </p:spPr>
        <p:txBody>
          <a:bodyPr rtlCol="0"/>
          <a:lstStyle/>
          <a:p>
            <a:pPr rtl="0"/>
            <a:fld id="{6E16B81F-97CD-4934-852B-F0AECFD05DB5}" type="slidenum">
              <a:rPr lang="en-GB" smtClean="0"/>
              <a:pPr rtl="0"/>
              <a:t>32</a:t>
            </a:fld>
            <a:endParaRPr lang="en-GB"/>
          </a:p>
        </p:txBody>
      </p:sp>
    </p:spTree>
    <p:extLst>
      <p:ext uri="{BB962C8B-B14F-4D97-AF65-F5344CB8AC3E}">
        <p14:creationId xmlns:p14="http://schemas.microsoft.com/office/powerpoint/2010/main" val="270675633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BF2B60A-FF9F-4101-8456-4B64D3B77E90}"/>
              </a:ext>
            </a:extLst>
          </p:cNvPr>
          <p:cNvSpPr>
            <a:spLocks noGrp="1"/>
          </p:cNvSpPr>
          <p:nvPr>
            <p:ph type="title"/>
          </p:nvPr>
        </p:nvSpPr>
        <p:spPr>
          <a:xfrm>
            <a:off x="521267" y="338526"/>
            <a:ext cx="11149465" cy="845050"/>
          </a:xfrm>
        </p:spPr>
        <p:txBody>
          <a:bodyPr rtlCol="0">
            <a:normAutofit/>
          </a:bodyPr>
          <a:lstStyle/>
          <a:p>
            <a:pPr rtl="0"/>
            <a:r>
              <a:rPr lang="en-GB" sz="3200" dirty="0">
                <a:latin typeface="Calibri" panose="020F0502020204030204" pitchFamily="34" charset="0"/>
                <a:ea typeface="Calibri" panose="020F0502020204030204" pitchFamily="34" charset="0"/>
                <a:cs typeface="Calibri" panose="020F0502020204030204" pitchFamily="34" charset="0"/>
              </a:rPr>
              <a:t>Case Study Question XYZ Industries LTD’s Financial Ratios</a:t>
            </a:r>
          </a:p>
        </p:txBody>
      </p:sp>
      <p:graphicFrame>
        <p:nvGraphicFramePr>
          <p:cNvPr id="20" name="Content Placeholder 19">
            <a:extLst>
              <a:ext uri="{FF2B5EF4-FFF2-40B4-BE49-F238E27FC236}">
                <a16:creationId xmlns:a16="http://schemas.microsoft.com/office/drawing/2014/main" id="{4D7D48D7-00A1-43C2-BB26-E52A27ED6F02}"/>
              </a:ext>
            </a:extLst>
          </p:cNvPr>
          <p:cNvGraphicFramePr>
            <a:graphicFrameLocks noGrp="1"/>
          </p:cNvGraphicFramePr>
          <p:nvPr>
            <p:ph sz="quarter" idx="13"/>
            <p:extLst>
              <p:ext uri="{D42A27DB-BD31-4B8C-83A1-F6EECF244321}">
                <p14:modId xmlns:p14="http://schemas.microsoft.com/office/powerpoint/2010/main" val="89961298"/>
              </p:ext>
            </p:extLst>
          </p:nvPr>
        </p:nvGraphicFramePr>
        <p:xfrm>
          <a:off x="768339" y="1308645"/>
          <a:ext cx="5918704" cy="5486400"/>
        </p:xfrm>
        <a:graphic>
          <a:graphicData uri="http://schemas.openxmlformats.org/drawingml/2006/table">
            <a:tbl>
              <a:tblPr firstRow="1" bandRow="1">
                <a:tableStyleId>{5FD0F851-EC5A-4D38-B0AD-8093EC10F338}</a:tableStyleId>
              </a:tblPr>
              <a:tblGrid>
                <a:gridCol w="3726426">
                  <a:extLst>
                    <a:ext uri="{9D8B030D-6E8A-4147-A177-3AD203B41FA5}">
                      <a16:colId xmlns:a16="http://schemas.microsoft.com/office/drawing/2014/main" val="1517755082"/>
                    </a:ext>
                  </a:extLst>
                </a:gridCol>
                <a:gridCol w="2192278">
                  <a:extLst>
                    <a:ext uri="{9D8B030D-6E8A-4147-A177-3AD203B41FA5}">
                      <a16:colId xmlns:a16="http://schemas.microsoft.com/office/drawing/2014/main" val="2446386500"/>
                    </a:ext>
                  </a:extLst>
                </a:gridCol>
              </a:tblGrid>
              <a:tr h="0">
                <a:tc>
                  <a:txBody>
                    <a:bodyPr/>
                    <a:lstStyle/>
                    <a:p>
                      <a:pPr algn="ctr" rtl="0"/>
                      <a:r>
                        <a:rPr lang="en-GB" sz="1800" spc="150" baseline="0" noProof="0" dirty="0">
                          <a:latin typeface="Calibri" panose="020F0502020204030204" pitchFamily="34" charset="0"/>
                          <a:ea typeface="Calibri" panose="020F0502020204030204" pitchFamily="34" charset="0"/>
                          <a:cs typeface="Calibri" panose="020F0502020204030204" pitchFamily="34" charset="0"/>
                        </a:rPr>
                        <a:t>Ratios</a:t>
                      </a:r>
                    </a:p>
                  </a:txBody>
                  <a:tcPr anchor="ctr"/>
                </a:tc>
                <a:tc>
                  <a:txBody>
                    <a:bodyPr/>
                    <a:lstStyle/>
                    <a:p>
                      <a:pPr algn="l" rtl="0"/>
                      <a:r>
                        <a:rPr lang="en-GB" sz="1800" b="1" spc="150" noProof="0" dirty="0">
                          <a:solidFill>
                            <a:schemeClr val="accent5"/>
                          </a:solidFill>
                          <a:latin typeface="Calibri" panose="020F0502020204030204" pitchFamily="34" charset="0"/>
                          <a:ea typeface="Calibri" panose="020F0502020204030204" pitchFamily="34" charset="0"/>
                          <a:cs typeface="Calibri" panose="020F0502020204030204" pitchFamily="34" charset="0"/>
                        </a:rPr>
                        <a:t>2022</a:t>
                      </a:r>
                      <a:endParaRPr lang="en-GB" sz="1800" b="1" spc="150" baseline="0" noProof="0" dirty="0">
                        <a:solidFill>
                          <a:schemeClr val="accent5"/>
                        </a:solidFill>
                        <a:latin typeface="Calibri" panose="020F0502020204030204" pitchFamily="34" charset="0"/>
                        <a:ea typeface="Calibri" panose="020F0502020204030204" pitchFamily="34" charset="0"/>
                        <a:cs typeface="Calibri" panose="020F0502020204030204" pitchFamily="34" charset="0"/>
                      </a:endParaRPr>
                    </a:p>
                  </a:txBody>
                  <a:tcPr anchor="ctr"/>
                </a:tc>
                <a:extLst>
                  <a:ext uri="{0D108BD9-81ED-4DB2-BD59-A6C34878D82A}">
                    <a16:rowId xmlns:a16="http://schemas.microsoft.com/office/drawing/2014/main" val="3100351803"/>
                  </a:ext>
                </a:extLst>
              </a:tr>
              <a:tr h="0">
                <a:tc>
                  <a:txBody>
                    <a:bodyPr/>
                    <a:lstStyle/>
                    <a:p>
                      <a:pPr rtl="0"/>
                      <a:r>
                        <a:rPr lang="en-GB" sz="1800" spc="150" noProof="0" dirty="0">
                          <a:latin typeface="Calibri" panose="020F0502020204030204" pitchFamily="34" charset="0"/>
                          <a:ea typeface="Calibri" panose="020F0502020204030204" pitchFamily="34" charset="0"/>
                          <a:cs typeface="Calibri" panose="020F0502020204030204" pitchFamily="34" charset="0"/>
                        </a:rPr>
                        <a:t>Current Ratio</a:t>
                      </a:r>
                    </a:p>
                  </a:txBody>
                  <a:tcPr anchor="ctr"/>
                </a:tc>
                <a:tc>
                  <a:txBody>
                    <a:bodyPr/>
                    <a:lstStyle/>
                    <a:p>
                      <a:pPr rtl="0"/>
                      <a:r>
                        <a:rPr lang="en-GB" sz="1800" spc="150" noProof="0" dirty="0">
                          <a:latin typeface="Calibri" panose="020F0502020204030204" pitchFamily="34" charset="0"/>
                          <a:ea typeface="Calibri" panose="020F0502020204030204" pitchFamily="34" charset="0"/>
                          <a:cs typeface="Calibri" panose="020F0502020204030204" pitchFamily="34" charset="0"/>
                        </a:rPr>
                        <a:t>£2.33:£1</a:t>
                      </a:r>
                    </a:p>
                  </a:txBody>
                  <a:tcPr anchor="ctr"/>
                </a:tc>
                <a:extLst>
                  <a:ext uri="{0D108BD9-81ED-4DB2-BD59-A6C34878D82A}">
                    <a16:rowId xmlns:a16="http://schemas.microsoft.com/office/drawing/2014/main" val="2801628125"/>
                  </a:ext>
                </a:extLst>
              </a:tr>
              <a:tr h="0">
                <a:tc>
                  <a:txBody>
                    <a:bodyPr/>
                    <a:lstStyle/>
                    <a:p>
                      <a:pPr rtl="0"/>
                      <a:r>
                        <a:rPr lang="en-GB" sz="1800" spc="150" noProof="0" dirty="0">
                          <a:latin typeface="Calibri" panose="020F0502020204030204" pitchFamily="34" charset="0"/>
                          <a:ea typeface="Calibri" panose="020F0502020204030204" pitchFamily="34" charset="0"/>
                          <a:cs typeface="Calibri" panose="020F0502020204030204" pitchFamily="34" charset="0"/>
                        </a:rPr>
                        <a:t>Liquid Ratio</a:t>
                      </a:r>
                    </a:p>
                  </a:txBody>
                  <a:tcPr anchor="ctr"/>
                </a:tc>
                <a:tc>
                  <a:txBody>
                    <a:bodyPr/>
                    <a:lstStyle/>
                    <a:p>
                      <a:pPr rtl="0"/>
                      <a:r>
                        <a:rPr lang="en-GB" sz="1800" spc="150" noProof="0" dirty="0">
                          <a:latin typeface="Calibri" panose="020F0502020204030204" pitchFamily="34" charset="0"/>
                          <a:ea typeface="Calibri" panose="020F0502020204030204" pitchFamily="34" charset="0"/>
                          <a:cs typeface="Calibri" panose="020F0502020204030204" pitchFamily="34" charset="0"/>
                        </a:rPr>
                        <a:t>£1.33:£1</a:t>
                      </a:r>
                    </a:p>
                  </a:txBody>
                  <a:tcPr anchor="ctr"/>
                </a:tc>
                <a:extLst>
                  <a:ext uri="{0D108BD9-81ED-4DB2-BD59-A6C34878D82A}">
                    <a16:rowId xmlns:a16="http://schemas.microsoft.com/office/drawing/2014/main" val="522315634"/>
                  </a:ext>
                </a:extLst>
              </a:tr>
              <a:tr h="0">
                <a:tc>
                  <a:txBody>
                    <a:bodyPr/>
                    <a:lstStyle/>
                    <a:p>
                      <a:pPr rtl="0"/>
                      <a:r>
                        <a:rPr lang="en-GB" sz="1800" spc="150" noProof="0" dirty="0">
                          <a:latin typeface="Calibri" panose="020F0502020204030204" pitchFamily="34" charset="0"/>
                          <a:ea typeface="Calibri" panose="020F0502020204030204" pitchFamily="34" charset="0"/>
                          <a:cs typeface="Calibri" panose="020F0502020204030204" pitchFamily="34" charset="0"/>
                        </a:rPr>
                        <a:t>Proprietary Ratio</a:t>
                      </a:r>
                    </a:p>
                  </a:txBody>
                  <a:tcPr anchor="ctr"/>
                </a:tc>
                <a:tc>
                  <a:txBody>
                    <a:bodyPr/>
                    <a:lstStyle/>
                    <a:p>
                      <a:pPr rtl="0"/>
                      <a:r>
                        <a:rPr lang="en-GB" sz="1800" spc="150" noProof="0" dirty="0">
                          <a:latin typeface="Calibri" panose="020F0502020204030204" pitchFamily="34" charset="0"/>
                          <a:ea typeface="Calibri" panose="020F0502020204030204" pitchFamily="34" charset="0"/>
                          <a:cs typeface="Calibri" panose="020F0502020204030204" pitchFamily="34" charset="0"/>
                        </a:rPr>
                        <a:t>0.5 (50%)</a:t>
                      </a:r>
                    </a:p>
                  </a:txBody>
                  <a:tcPr anchor="ctr"/>
                </a:tc>
                <a:extLst>
                  <a:ext uri="{0D108BD9-81ED-4DB2-BD59-A6C34878D82A}">
                    <a16:rowId xmlns:a16="http://schemas.microsoft.com/office/drawing/2014/main" val="3923311043"/>
                  </a:ext>
                </a:extLst>
              </a:tr>
              <a:tr h="0">
                <a:tc>
                  <a:txBody>
                    <a:bodyPr/>
                    <a:lstStyle/>
                    <a:p>
                      <a:pPr rtl="0"/>
                      <a:r>
                        <a:rPr lang="en-GB" sz="1800" spc="150" noProof="0" dirty="0">
                          <a:latin typeface="Calibri" panose="020F0502020204030204" pitchFamily="34" charset="0"/>
                          <a:ea typeface="Calibri" panose="020F0502020204030204" pitchFamily="34" charset="0"/>
                          <a:cs typeface="Calibri" panose="020F0502020204030204" pitchFamily="34" charset="0"/>
                        </a:rPr>
                        <a:t>Shareholder’s Fund</a:t>
                      </a:r>
                    </a:p>
                  </a:txBody>
                  <a:tcPr anchor="ctr"/>
                </a:tc>
                <a:tc>
                  <a:txBody>
                    <a:bodyPr/>
                    <a:lstStyle/>
                    <a:p>
                      <a:pPr rtl="0"/>
                      <a:r>
                        <a:rPr lang="en-GB" sz="1800" spc="150" noProof="0" dirty="0">
                          <a:latin typeface="Calibri" panose="020F0502020204030204" pitchFamily="34" charset="0"/>
                          <a:ea typeface="Calibri" panose="020F0502020204030204" pitchFamily="34" charset="0"/>
                          <a:cs typeface="Calibri" panose="020F0502020204030204" pitchFamily="34" charset="0"/>
                        </a:rPr>
                        <a:t>£20000</a:t>
                      </a:r>
                    </a:p>
                  </a:txBody>
                  <a:tcPr anchor="ctr"/>
                </a:tc>
                <a:extLst>
                  <a:ext uri="{0D108BD9-81ED-4DB2-BD59-A6C34878D82A}">
                    <a16:rowId xmlns:a16="http://schemas.microsoft.com/office/drawing/2014/main" val="2046739586"/>
                  </a:ext>
                </a:extLst>
              </a:tr>
              <a:tr h="0">
                <a:tc>
                  <a:txBody>
                    <a:bodyPr/>
                    <a:lstStyle/>
                    <a:p>
                      <a:pPr rtl="0"/>
                      <a:r>
                        <a:rPr lang="en-GB" sz="1800" spc="150" noProof="0" dirty="0">
                          <a:latin typeface="Calibri" panose="020F0502020204030204" pitchFamily="34" charset="0"/>
                          <a:ea typeface="Calibri" panose="020F0502020204030204" pitchFamily="34" charset="0"/>
                          <a:cs typeface="Calibri" panose="020F0502020204030204" pitchFamily="34" charset="0"/>
                        </a:rPr>
                        <a:t>Debt Equity Ratio</a:t>
                      </a:r>
                    </a:p>
                  </a:txBody>
                  <a:tcPr anchor="ctr"/>
                </a:tc>
                <a:tc>
                  <a:txBody>
                    <a:bodyPr/>
                    <a:lstStyle/>
                    <a:p>
                      <a:pPr rtl="0"/>
                      <a:r>
                        <a:rPr lang="en-GB" sz="1800" spc="150" noProof="0" dirty="0">
                          <a:latin typeface="Calibri" panose="020F0502020204030204" pitchFamily="34" charset="0"/>
                          <a:ea typeface="Calibri" panose="020F0502020204030204" pitchFamily="34" charset="0"/>
                          <a:cs typeface="Calibri" panose="020F0502020204030204" pitchFamily="34" charset="0"/>
                        </a:rPr>
                        <a:t>£2:£1</a:t>
                      </a:r>
                    </a:p>
                  </a:txBody>
                  <a:tcPr anchor="ctr"/>
                </a:tc>
                <a:extLst>
                  <a:ext uri="{0D108BD9-81ED-4DB2-BD59-A6C34878D82A}">
                    <a16:rowId xmlns:a16="http://schemas.microsoft.com/office/drawing/2014/main" val="3747769175"/>
                  </a:ext>
                </a:extLst>
              </a:tr>
              <a:tr h="0">
                <a:tc>
                  <a:txBody>
                    <a:bodyPr/>
                    <a:lstStyle/>
                    <a:p>
                      <a:pPr rtl="0"/>
                      <a:r>
                        <a:rPr lang="en-GB" sz="1800" spc="150" noProof="0" dirty="0">
                          <a:latin typeface="Calibri" panose="020F0502020204030204" pitchFamily="34" charset="0"/>
                          <a:ea typeface="Calibri" panose="020F0502020204030204" pitchFamily="34" charset="0"/>
                          <a:cs typeface="Calibri" panose="020F0502020204030204" pitchFamily="34" charset="0"/>
                        </a:rPr>
                        <a:t>Interest Coverage</a:t>
                      </a:r>
                    </a:p>
                  </a:txBody>
                  <a:tcPr anchor="ctr"/>
                </a:tc>
                <a:tc>
                  <a:txBody>
                    <a:bodyPr/>
                    <a:lstStyle/>
                    <a:p>
                      <a:pPr rtl="0"/>
                      <a:r>
                        <a:rPr lang="en-GB" sz="1800" spc="150" noProof="0" dirty="0">
                          <a:latin typeface="Calibri" panose="020F0502020204030204" pitchFamily="34" charset="0"/>
                          <a:ea typeface="Calibri" panose="020F0502020204030204" pitchFamily="34" charset="0"/>
                          <a:cs typeface="Calibri" panose="020F0502020204030204" pitchFamily="34" charset="0"/>
                        </a:rPr>
                        <a:t>£2:£1</a:t>
                      </a:r>
                    </a:p>
                  </a:txBody>
                  <a:tcPr anchor="ctr"/>
                </a:tc>
                <a:extLst>
                  <a:ext uri="{0D108BD9-81ED-4DB2-BD59-A6C34878D82A}">
                    <a16:rowId xmlns:a16="http://schemas.microsoft.com/office/drawing/2014/main" val="2277563579"/>
                  </a:ext>
                </a:extLst>
              </a:tr>
              <a:tr h="0">
                <a:tc>
                  <a:txBody>
                    <a:bodyPr/>
                    <a:lstStyle/>
                    <a:p>
                      <a:pPr rtl="0"/>
                      <a:r>
                        <a:rPr lang="en-GB" sz="1800" spc="150" noProof="0" dirty="0">
                          <a:latin typeface="Calibri" panose="020F0502020204030204" pitchFamily="34" charset="0"/>
                          <a:ea typeface="Calibri" panose="020F0502020204030204" pitchFamily="34" charset="0"/>
                          <a:cs typeface="Calibri" panose="020F0502020204030204" pitchFamily="34" charset="0"/>
                        </a:rPr>
                        <a:t>Fixed Interest Charges</a:t>
                      </a:r>
                    </a:p>
                  </a:txBody>
                  <a:tcPr anchor="ctr"/>
                </a:tc>
                <a:tc>
                  <a:txBody>
                    <a:bodyPr/>
                    <a:lstStyle/>
                    <a:p>
                      <a:pPr rtl="0"/>
                      <a:r>
                        <a:rPr lang="en-GB" sz="1800" spc="150" noProof="0" dirty="0">
                          <a:latin typeface="Calibri" panose="020F0502020204030204" pitchFamily="34" charset="0"/>
                          <a:ea typeface="Calibri" panose="020F0502020204030204" pitchFamily="34" charset="0"/>
                          <a:cs typeface="Calibri" panose="020F0502020204030204" pitchFamily="34" charset="0"/>
                        </a:rPr>
                        <a:t>1.5</a:t>
                      </a:r>
                    </a:p>
                  </a:txBody>
                  <a:tcPr anchor="ctr"/>
                </a:tc>
                <a:extLst>
                  <a:ext uri="{0D108BD9-81ED-4DB2-BD59-A6C34878D82A}">
                    <a16:rowId xmlns:a16="http://schemas.microsoft.com/office/drawing/2014/main" val="2771805448"/>
                  </a:ext>
                </a:extLst>
              </a:tr>
              <a:tr h="0">
                <a:tc>
                  <a:txBody>
                    <a:bodyPr/>
                    <a:lstStyle/>
                    <a:p>
                      <a:pPr rtl="0"/>
                      <a:r>
                        <a:rPr lang="en-GB" sz="1800" spc="150" noProof="0" dirty="0">
                          <a:latin typeface="Calibri" panose="020F0502020204030204" pitchFamily="34" charset="0"/>
                          <a:ea typeface="Calibri" panose="020F0502020204030204" pitchFamily="34" charset="0"/>
                          <a:cs typeface="Calibri" panose="020F0502020204030204" pitchFamily="34" charset="0"/>
                        </a:rPr>
                        <a:t>Stock Turnover Ratio</a:t>
                      </a:r>
                    </a:p>
                  </a:txBody>
                  <a:tcPr anchor="ctr"/>
                </a:tc>
                <a:tc>
                  <a:txBody>
                    <a:bodyPr/>
                    <a:lstStyle/>
                    <a:p>
                      <a:pPr rtl="0"/>
                      <a:r>
                        <a:rPr lang="en-GB" sz="1800" spc="150" noProof="0" dirty="0">
                          <a:latin typeface="Calibri" panose="020F0502020204030204" pitchFamily="34" charset="0"/>
                          <a:ea typeface="Calibri" panose="020F0502020204030204" pitchFamily="34" charset="0"/>
                          <a:cs typeface="Calibri" panose="020F0502020204030204" pitchFamily="34" charset="0"/>
                        </a:rPr>
                        <a:t>42 Days</a:t>
                      </a:r>
                    </a:p>
                  </a:txBody>
                  <a:tcPr anchor="ctr"/>
                </a:tc>
                <a:extLst>
                  <a:ext uri="{0D108BD9-81ED-4DB2-BD59-A6C34878D82A}">
                    <a16:rowId xmlns:a16="http://schemas.microsoft.com/office/drawing/2014/main" val="3113619287"/>
                  </a:ext>
                </a:extLst>
              </a:tr>
              <a:tr h="0">
                <a:tc>
                  <a:txBody>
                    <a:bodyPr/>
                    <a:lstStyle/>
                    <a:p>
                      <a:pPr rtl="0"/>
                      <a:r>
                        <a:rPr lang="en-GB" sz="1800" spc="150" noProof="0" dirty="0">
                          <a:latin typeface="Calibri" panose="020F0502020204030204" pitchFamily="34" charset="0"/>
                          <a:ea typeface="Calibri" panose="020F0502020204030204" pitchFamily="34" charset="0"/>
                          <a:cs typeface="Calibri" panose="020F0502020204030204" pitchFamily="34" charset="0"/>
                        </a:rPr>
                        <a:t>Debtors Turnover Ratio</a:t>
                      </a:r>
                    </a:p>
                  </a:txBody>
                  <a:tcPr anchor="ctr"/>
                </a:tc>
                <a:tc>
                  <a:txBody>
                    <a:bodyPr/>
                    <a:lstStyle/>
                    <a:p>
                      <a:pPr rtl="0"/>
                      <a:r>
                        <a:rPr lang="en-GB" sz="1800" spc="150" noProof="0" dirty="0">
                          <a:latin typeface="Calibri" panose="020F0502020204030204" pitchFamily="34" charset="0"/>
                          <a:ea typeface="Calibri" panose="020F0502020204030204" pitchFamily="34" charset="0"/>
                          <a:cs typeface="Calibri" panose="020F0502020204030204" pitchFamily="34" charset="0"/>
                        </a:rPr>
                        <a:t>24 Days</a:t>
                      </a:r>
                    </a:p>
                  </a:txBody>
                  <a:tcPr anchor="ctr"/>
                </a:tc>
                <a:extLst>
                  <a:ext uri="{0D108BD9-81ED-4DB2-BD59-A6C34878D82A}">
                    <a16:rowId xmlns:a16="http://schemas.microsoft.com/office/drawing/2014/main" val="2147348593"/>
                  </a:ext>
                </a:extLst>
              </a:tr>
              <a:tr h="0">
                <a:tc>
                  <a:txBody>
                    <a:bodyPr/>
                    <a:lstStyle/>
                    <a:p>
                      <a:pPr rtl="0"/>
                      <a:r>
                        <a:rPr lang="en-GB" sz="1800" spc="150" noProof="0" dirty="0">
                          <a:latin typeface="Calibri" panose="020F0502020204030204" pitchFamily="34" charset="0"/>
                          <a:ea typeface="Calibri" panose="020F0502020204030204" pitchFamily="34" charset="0"/>
                          <a:cs typeface="Calibri" panose="020F0502020204030204" pitchFamily="34" charset="0"/>
                        </a:rPr>
                        <a:t>Creditors Turnover Ratio</a:t>
                      </a:r>
                    </a:p>
                  </a:txBody>
                  <a:tcPr anchor="ctr"/>
                </a:tc>
                <a:tc>
                  <a:txBody>
                    <a:bodyPr/>
                    <a:lstStyle/>
                    <a:p>
                      <a:pPr rtl="0"/>
                      <a:r>
                        <a:rPr lang="en-GB" sz="1800" spc="150" noProof="0" dirty="0">
                          <a:latin typeface="Calibri" panose="020F0502020204030204" pitchFamily="34" charset="0"/>
                          <a:ea typeface="Calibri" panose="020F0502020204030204" pitchFamily="34" charset="0"/>
                          <a:cs typeface="Calibri" panose="020F0502020204030204" pitchFamily="34" charset="0"/>
                        </a:rPr>
                        <a:t>14 Days</a:t>
                      </a:r>
                    </a:p>
                  </a:txBody>
                  <a:tcPr anchor="ctr"/>
                </a:tc>
                <a:extLst>
                  <a:ext uri="{0D108BD9-81ED-4DB2-BD59-A6C34878D82A}">
                    <a16:rowId xmlns:a16="http://schemas.microsoft.com/office/drawing/2014/main" val="2698416007"/>
                  </a:ext>
                </a:extLst>
              </a:tr>
              <a:tr h="0">
                <a:tc>
                  <a:txBody>
                    <a:bodyPr/>
                    <a:lstStyle/>
                    <a:p>
                      <a:pPr rtl="0"/>
                      <a:r>
                        <a:rPr lang="en-GB" sz="1800" spc="150" noProof="0" dirty="0">
                          <a:latin typeface="Calibri" panose="020F0502020204030204" pitchFamily="34" charset="0"/>
                          <a:ea typeface="Calibri" panose="020F0502020204030204" pitchFamily="34" charset="0"/>
                          <a:cs typeface="Calibri" panose="020F0502020204030204" pitchFamily="34" charset="0"/>
                        </a:rPr>
                        <a:t>Working Capital Turnover Ratio</a:t>
                      </a:r>
                    </a:p>
                  </a:txBody>
                  <a:tcPr anchor="ctr"/>
                </a:tc>
                <a:tc>
                  <a:txBody>
                    <a:bodyPr/>
                    <a:lstStyle/>
                    <a:p>
                      <a:pPr rtl="0"/>
                      <a:r>
                        <a:rPr lang="en-GB" sz="1800" spc="150" noProof="0" dirty="0">
                          <a:latin typeface="Calibri" panose="020F0502020204030204" pitchFamily="34" charset="0"/>
                          <a:ea typeface="Calibri" panose="020F0502020204030204" pitchFamily="34" charset="0"/>
                          <a:cs typeface="Calibri" panose="020F0502020204030204" pitchFamily="34" charset="0"/>
                        </a:rPr>
                        <a:t>7.5</a:t>
                      </a:r>
                    </a:p>
                  </a:txBody>
                  <a:tcPr anchor="ctr"/>
                </a:tc>
                <a:extLst>
                  <a:ext uri="{0D108BD9-81ED-4DB2-BD59-A6C34878D82A}">
                    <a16:rowId xmlns:a16="http://schemas.microsoft.com/office/drawing/2014/main" val="2231757262"/>
                  </a:ext>
                </a:extLst>
              </a:tr>
              <a:tr h="0">
                <a:tc>
                  <a:txBody>
                    <a:bodyPr/>
                    <a:lstStyle/>
                    <a:p>
                      <a:pPr rtl="0"/>
                      <a:r>
                        <a:rPr lang="en-GB" sz="1800" spc="150" noProof="0" dirty="0">
                          <a:latin typeface="Calibri" panose="020F0502020204030204" pitchFamily="34" charset="0"/>
                          <a:ea typeface="Calibri" panose="020F0502020204030204" pitchFamily="34" charset="0"/>
                          <a:cs typeface="Calibri" panose="020F0502020204030204" pitchFamily="34" charset="0"/>
                        </a:rPr>
                        <a:t>Gross Profit Ratio</a:t>
                      </a:r>
                    </a:p>
                  </a:txBody>
                  <a:tcPr anchor="ctr"/>
                </a:tc>
                <a:tc>
                  <a:txBody>
                    <a:bodyPr/>
                    <a:lstStyle/>
                    <a:p>
                      <a:pPr rtl="0"/>
                      <a:r>
                        <a:rPr lang="en-GB" sz="1800" spc="150" noProof="0" dirty="0">
                          <a:latin typeface="Calibri" panose="020F0502020204030204" pitchFamily="34" charset="0"/>
                          <a:ea typeface="Calibri" panose="020F0502020204030204" pitchFamily="34" charset="0"/>
                          <a:cs typeface="Calibri" panose="020F0502020204030204" pitchFamily="34" charset="0"/>
                        </a:rPr>
                        <a:t>14%</a:t>
                      </a:r>
                    </a:p>
                  </a:txBody>
                  <a:tcPr anchor="ctr"/>
                </a:tc>
                <a:extLst>
                  <a:ext uri="{0D108BD9-81ED-4DB2-BD59-A6C34878D82A}">
                    <a16:rowId xmlns:a16="http://schemas.microsoft.com/office/drawing/2014/main" val="1417884517"/>
                  </a:ext>
                </a:extLst>
              </a:tr>
              <a:tr h="0">
                <a:tc>
                  <a:txBody>
                    <a:bodyPr/>
                    <a:lstStyle/>
                    <a:p>
                      <a:pPr rtl="0"/>
                      <a:r>
                        <a:rPr lang="en-GB" sz="1800" spc="150" noProof="0" dirty="0">
                          <a:latin typeface="Calibri" panose="020F0502020204030204" pitchFamily="34" charset="0"/>
                          <a:ea typeface="Calibri" panose="020F0502020204030204" pitchFamily="34" charset="0"/>
                          <a:cs typeface="Calibri" panose="020F0502020204030204" pitchFamily="34" charset="0"/>
                        </a:rPr>
                        <a:t>Net Profit Ratio</a:t>
                      </a:r>
                    </a:p>
                  </a:txBody>
                  <a:tcPr anchor="ctr"/>
                </a:tc>
                <a:tc>
                  <a:txBody>
                    <a:bodyPr/>
                    <a:lstStyle/>
                    <a:p>
                      <a:pPr rtl="0"/>
                      <a:r>
                        <a:rPr lang="en-GB" sz="1800" spc="150" noProof="0" dirty="0">
                          <a:latin typeface="Calibri" panose="020F0502020204030204" pitchFamily="34" charset="0"/>
                          <a:ea typeface="Calibri" panose="020F0502020204030204" pitchFamily="34" charset="0"/>
                          <a:cs typeface="Calibri" panose="020F0502020204030204" pitchFamily="34" charset="0"/>
                        </a:rPr>
                        <a:t>3.3%</a:t>
                      </a:r>
                    </a:p>
                  </a:txBody>
                  <a:tcPr anchor="ctr"/>
                </a:tc>
                <a:extLst>
                  <a:ext uri="{0D108BD9-81ED-4DB2-BD59-A6C34878D82A}">
                    <a16:rowId xmlns:a16="http://schemas.microsoft.com/office/drawing/2014/main" val="478954165"/>
                  </a:ext>
                </a:extLst>
              </a:tr>
              <a:tr h="0">
                <a:tc>
                  <a:txBody>
                    <a:bodyPr/>
                    <a:lstStyle/>
                    <a:p>
                      <a:pPr rtl="0"/>
                      <a:r>
                        <a:rPr lang="en-GB" sz="1800" spc="150" noProof="0" dirty="0">
                          <a:latin typeface="Calibri" panose="020F0502020204030204" pitchFamily="34" charset="0"/>
                          <a:ea typeface="Calibri" panose="020F0502020204030204" pitchFamily="34" charset="0"/>
                          <a:cs typeface="Calibri" panose="020F0502020204030204" pitchFamily="34" charset="0"/>
                        </a:rPr>
                        <a:t>Return on Equity Ratio</a:t>
                      </a:r>
                    </a:p>
                  </a:txBody>
                  <a:tcPr anchor="ctr"/>
                </a:tc>
                <a:tc>
                  <a:txBody>
                    <a:bodyPr/>
                    <a:lstStyle/>
                    <a:p>
                      <a:pPr rtl="0"/>
                      <a:r>
                        <a:rPr lang="en-GB" sz="1800" spc="150" noProof="0" dirty="0">
                          <a:latin typeface="Calibri" panose="020F0502020204030204" pitchFamily="34" charset="0"/>
                          <a:ea typeface="Calibri" panose="020F0502020204030204" pitchFamily="34" charset="0"/>
                          <a:cs typeface="Calibri" panose="020F0502020204030204" pitchFamily="34" charset="0"/>
                        </a:rPr>
                        <a:t>10%</a:t>
                      </a:r>
                    </a:p>
                  </a:txBody>
                  <a:tcPr anchor="ctr"/>
                </a:tc>
                <a:extLst>
                  <a:ext uri="{0D108BD9-81ED-4DB2-BD59-A6C34878D82A}">
                    <a16:rowId xmlns:a16="http://schemas.microsoft.com/office/drawing/2014/main" val="3594986596"/>
                  </a:ext>
                </a:extLst>
              </a:tr>
            </a:tbl>
          </a:graphicData>
        </a:graphic>
      </p:graphicFrame>
      <p:sp>
        <p:nvSpPr>
          <p:cNvPr id="4" name="Date Placeholder 3">
            <a:extLst>
              <a:ext uri="{FF2B5EF4-FFF2-40B4-BE49-F238E27FC236}">
                <a16:creationId xmlns:a16="http://schemas.microsoft.com/office/drawing/2014/main" id="{1FD35E11-A82C-4547-AB81-A216F29CD068}"/>
              </a:ext>
            </a:extLst>
          </p:cNvPr>
          <p:cNvSpPr>
            <a:spLocks noGrp="1"/>
          </p:cNvSpPr>
          <p:nvPr>
            <p:ph type="dt" sz="half" idx="10"/>
          </p:nvPr>
        </p:nvSpPr>
        <p:spPr>
          <a:xfrm>
            <a:off x="7295738" y="6356350"/>
            <a:ext cx="3033829" cy="365125"/>
          </a:xfrm>
        </p:spPr>
        <p:txBody>
          <a:bodyPr rtlCol="0"/>
          <a:lstStyle/>
          <a:p>
            <a:pPr lvl="0" rtl="0"/>
            <a:r>
              <a:rPr lang="en-GB" dirty="0"/>
              <a:t>2025</a:t>
            </a:r>
          </a:p>
        </p:txBody>
      </p:sp>
      <p:sp>
        <p:nvSpPr>
          <p:cNvPr id="5" name="Slide Number Placeholder 4">
            <a:extLst>
              <a:ext uri="{FF2B5EF4-FFF2-40B4-BE49-F238E27FC236}">
                <a16:creationId xmlns:a16="http://schemas.microsoft.com/office/drawing/2014/main" id="{AA393BC7-497F-4081-83BD-AF606B532881}"/>
              </a:ext>
            </a:extLst>
          </p:cNvPr>
          <p:cNvSpPr>
            <a:spLocks noGrp="1"/>
          </p:cNvSpPr>
          <p:nvPr>
            <p:ph type="sldNum" sz="quarter" idx="12"/>
          </p:nvPr>
        </p:nvSpPr>
        <p:spPr>
          <a:xfrm>
            <a:off x="10707939" y="6356350"/>
            <a:ext cx="844649" cy="365125"/>
          </a:xfrm>
        </p:spPr>
        <p:txBody>
          <a:bodyPr rtlCol="0"/>
          <a:lstStyle/>
          <a:p>
            <a:pPr lvl="0" rtl="0"/>
            <a:fld id="{E20EFF4B-E35B-4DE6-97A9-05E54E649A15}" type="slidenum">
              <a:rPr lang="en-GB" smtClean="0"/>
              <a:pPr lvl="0" rtl="0"/>
              <a:t>33</a:t>
            </a:fld>
            <a:endParaRPr lang="en-GB"/>
          </a:p>
        </p:txBody>
      </p:sp>
      <p:sp>
        <p:nvSpPr>
          <p:cNvPr id="9" name="Rectangle 8">
            <a:extLst>
              <a:ext uri="{FF2B5EF4-FFF2-40B4-BE49-F238E27FC236}">
                <a16:creationId xmlns:a16="http://schemas.microsoft.com/office/drawing/2014/main" id="{A7383F6A-64E6-A4B9-F3F5-6ACB3A1B4891}"/>
              </a:ext>
            </a:extLst>
          </p:cNvPr>
          <p:cNvSpPr/>
          <p:nvPr/>
        </p:nvSpPr>
        <p:spPr>
          <a:xfrm>
            <a:off x="7736895" y="1782269"/>
            <a:ext cx="3815693" cy="4198374"/>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200000"/>
              </a:lnSpc>
            </a:pPr>
            <a:r>
              <a:rPr lang="en-GB" sz="2000" dirty="0">
                <a:solidFill>
                  <a:schemeClr val="tx1"/>
                </a:solidFill>
                <a:latin typeface="Calibri" panose="020F0502020204030204" pitchFamily="34" charset="0"/>
                <a:ea typeface="Calibri" panose="020F0502020204030204" pitchFamily="34" charset="0"/>
                <a:cs typeface="Calibri" panose="020F0502020204030204" pitchFamily="34" charset="0"/>
              </a:rPr>
              <a:t>Findings:</a:t>
            </a:r>
          </a:p>
          <a:p>
            <a:pPr marL="342900" indent="-342900" algn="ctr">
              <a:lnSpc>
                <a:spcPct val="200000"/>
              </a:lnSpc>
              <a:buFont typeface="Arial" panose="020B0604020202020204" pitchFamily="34" charset="0"/>
              <a:buChar char="•"/>
            </a:pPr>
            <a:r>
              <a:rPr lang="en-GB" sz="2000" dirty="0">
                <a:solidFill>
                  <a:schemeClr val="tx1"/>
                </a:solidFill>
                <a:latin typeface="Calibri" panose="020F0502020204030204" pitchFamily="34" charset="0"/>
                <a:ea typeface="Calibri" panose="020F0502020204030204" pitchFamily="34" charset="0"/>
                <a:cs typeface="Calibri" panose="020F0502020204030204" pitchFamily="34" charset="0"/>
              </a:rPr>
              <a:t>Healthy Liquidity Position</a:t>
            </a:r>
          </a:p>
          <a:p>
            <a:pPr marL="342900" indent="-342900" algn="ctr">
              <a:lnSpc>
                <a:spcPct val="200000"/>
              </a:lnSpc>
              <a:buFont typeface="Arial" panose="020B0604020202020204" pitchFamily="34" charset="0"/>
              <a:buChar char="•"/>
            </a:pPr>
            <a:r>
              <a:rPr lang="en-GB" sz="2000" dirty="0">
                <a:solidFill>
                  <a:schemeClr val="tx1"/>
                </a:solidFill>
                <a:latin typeface="Calibri" panose="020F0502020204030204" pitchFamily="34" charset="0"/>
                <a:ea typeface="Calibri" panose="020F0502020204030204" pitchFamily="34" charset="0"/>
                <a:cs typeface="Calibri" panose="020F0502020204030204" pitchFamily="34" charset="0"/>
              </a:rPr>
              <a:t>Short Activity Ratio Cycles</a:t>
            </a:r>
          </a:p>
          <a:p>
            <a:pPr marL="342900" indent="-342900" algn="ctr">
              <a:lnSpc>
                <a:spcPct val="200000"/>
              </a:lnSpc>
              <a:buFont typeface="Arial" panose="020B0604020202020204" pitchFamily="34" charset="0"/>
              <a:buChar char="•"/>
            </a:pPr>
            <a:r>
              <a:rPr lang="en-GB" sz="2000" dirty="0">
                <a:solidFill>
                  <a:schemeClr val="tx1"/>
                </a:solidFill>
                <a:latin typeface="Calibri" panose="020F0502020204030204" pitchFamily="34" charset="0"/>
                <a:ea typeface="Calibri" panose="020F0502020204030204" pitchFamily="34" charset="0"/>
                <a:cs typeface="Calibri" panose="020F0502020204030204" pitchFamily="34" charset="0"/>
              </a:rPr>
              <a:t>Profitable Business</a:t>
            </a:r>
          </a:p>
          <a:p>
            <a:pPr marL="342900" indent="-342900" algn="ctr">
              <a:lnSpc>
                <a:spcPct val="200000"/>
              </a:lnSpc>
              <a:buFont typeface="Arial" panose="020B0604020202020204" pitchFamily="34" charset="0"/>
              <a:buChar char="•"/>
            </a:pPr>
            <a:r>
              <a:rPr lang="en-GB" sz="2000" dirty="0">
                <a:solidFill>
                  <a:schemeClr val="tx1"/>
                </a:solidFill>
                <a:latin typeface="Calibri" panose="020F0502020204030204" pitchFamily="34" charset="0"/>
                <a:ea typeface="Calibri" panose="020F0502020204030204" pitchFamily="34" charset="0"/>
                <a:cs typeface="Calibri" panose="020F0502020204030204" pitchFamily="34" charset="0"/>
              </a:rPr>
              <a:t>Financed equally through shareholders fund &amp; debt</a:t>
            </a:r>
          </a:p>
          <a:p>
            <a:pPr marL="342900" indent="-342900" algn="ctr">
              <a:buFont typeface="Arial" panose="020B0604020202020204" pitchFamily="34" charset="0"/>
              <a:buChar char="•"/>
            </a:pPr>
            <a:endParaRPr lang="en-GB" sz="2000" dirty="0">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390657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xEl>
                                              <p:pRg st="1" end="1"/>
                                            </p:txEl>
                                          </p:spTgt>
                                        </p:tgtEl>
                                        <p:attrNameLst>
                                          <p:attrName>style.visibility</p:attrName>
                                        </p:attrNameLst>
                                      </p:cBhvr>
                                      <p:to>
                                        <p:strVal val="visible"/>
                                      </p:to>
                                    </p:set>
                                    <p:animEffect transition="in" filter="fade">
                                      <p:cBhvr>
                                        <p:cTn id="7" dur="500"/>
                                        <p:tgtEl>
                                          <p:spTgt spid="9">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xEl>
                                              <p:pRg st="2" end="2"/>
                                            </p:txEl>
                                          </p:spTgt>
                                        </p:tgtEl>
                                        <p:attrNameLst>
                                          <p:attrName>style.visibility</p:attrName>
                                        </p:attrNameLst>
                                      </p:cBhvr>
                                      <p:to>
                                        <p:strVal val="visible"/>
                                      </p:to>
                                    </p:set>
                                    <p:animEffect transition="in" filter="fade">
                                      <p:cBhvr>
                                        <p:cTn id="12" dur="500"/>
                                        <p:tgtEl>
                                          <p:spTgt spid="9">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
                                            <p:txEl>
                                              <p:pRg st="3" end="3"/>
                                            </p:txEl>
                                          </p:spTgt>
                                        </p:tgtEl>
                                        <p:attrNameLst>
                                          <p:attrName>style.visibility</p:attrName>
                                        </p:attrNameLst>
                                      </p:cBhvr>
                                      <p:to>
                                        <p:strVal val="visible"/>
                                      </p:to>
                                    </p:set>
                                    <p:animEffect transition="in" filter="fade">
                                      <p:cBhvr>
                                        <p:cTn id="17" dur="500"/>
                                        <p:tgtEl>
                                          <p:spTgt spid="9">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9">
                                            <p:txEl>
                                              <p:pRg st="4" end="4"/>
                                            </p:txEl>
                                          </p:spTgt>
                                        </p:tgtEl>
                                        <p:attrNameLst>
                                          <p:attrName>style.visibility</p:attrName>
                                        </p:attrNameLst>
                                      </p:cBhvr>
                                      <p:to>
                                        <p:strVal val="visible"/>
                                      </p:to>
                                    </p:set>
                                    <p:animEffect transition="in" filter="fade">
                                      <p:cBhvr>
                                        <p:cTn id="22" dur="500"/>
                                        <p:tgtEl>
                                          <p:spTgt spid="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3332BF-40A9-375F-FD2E-A45D8AD1BEE3}"/>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18E05619-7AA7-988F-AE60-05E022C97057}"/>
              </a:ext>
            </a:extLst>
          </p:cNvPr>
          <p:cNvSpPr>
            <a:spLocks noGrp="1"/>
          </p:cNvSpPr>
          <p:nvPr>
            <p:ph type="title"/>
          </p:nvPr>
        </p:nvSpPr>
        <p:spPr>
          <a:xfrm>
            <a:off x="639413" y="476086"/>
            <a:ext cx="10904435" cy="689608"/>
          </a:xfrm>
        </p:spPr>
        <p:txBody>
          <a:bodyPr rtlCol="0">
            <a:normAutofit/>
          </a:bodyPr>
          <a:lstStyle/>
          <a:p>
            <a:pPr rtl="0"/>
            <a:r>
              <a:rPr lang="en-GB" sz="3200" dirty="0">
                <a:latin typeface="Calibri" panose="020F0502020204030204" pitchFamily="34" charset="0"/>
                <a:ea typeface="Calibri" panose="020F0502020204030204" pitchFamily="34" charset="0"/>
                <a:cs typeface="Calibri" panose="020F0502020204030204" pitchFamily="34" charset="0"/>
              </a:rPr>
              <a:t>Case Study Questions – W.C.R</a:t>
            </a:r>
          </a:p>
        </p:txBody>
      </p:sp>
      <p:sp>
        <p:nvSpPr>
          <p:cNvPr id="3" name="Footer Placeholder 2">
            <a:extLst>
              <a:ext uri="{FF2B5EF4-FFF2-40B4-BE49-F238E27FC236}">
                <a16:creationId xmlns:a16="http://schemas.microsoft.com/office/drawing/2014/main" id="{DB336E12-6BD2-A5A7-01A7-FCA235FFE577}"/>
              </a:ext>
            </a:extLst>
          </p:cNvPr>
          <p:cNvSpPr>
            <a:spLocks noGrp="1"/>
          </p:cNvSpPr>
          <p:nvPr>
            <p:ph type="ftr" sz="quarter" idx="11"/>
          </p:nvPr>
        </p:nvSpPr>
        <p:spPr>
          <a:xfrm>
            <a:off x="639413" y="6356350"/>
            <a:ext cx="6291108" cy="365125"/>
          </a:xfrm>
        </p:spPr>
        <p:txBody>
          <a:bodyPr rtlCol="0"/>
          <a:lstStyle/>
          <a:p>
            <a:pPr rtl="0">
              <a:spcAft>
                <a:spcPts val="600"/>
              </a:spcAft>
            </a:pPr>
            <a:r>
              <a:rPr lang="en-GB" noProof="0" dirty="0"/>
              <a:t>Finance Management</a:t>
            </a:r>
          </a:p>
        </p:txBody>
      </p:sp>
      <p:sp>
        <p:nvSpPr>
          <p:cNvPr id="4" name="Date Placeholder 3">
            <a:extLst>
              <a:ext uri="{FF2B5EF4-FFF2-40B4-BE49-F238E27FC236}">
                <a16:creationId xmlns:a16="http://schemas.microsoft.com/office/drawing/2014/main" id="{CCA170E1-2B8C-15A1-3CBE-07AAB36200E0}"/>
              </a:ext>
            </a:extLst>
          </p:cNvPr>
          <p:cNvSpPr>
            <a:spLocks noGrp="1"/>
          </p:cNvSpPr>
          <p:nvPr>
            <p:ph type="dt" sz="half" idx="10"/>
          </p:nvPr>
        </p:nvSpPr>
        <p:spPr>
          <a:xfrm>
            <a:off x="7295738" y="6356350"/>
            <a:ext cx="3033829" cy="365125"/>
          </a:xfrm>
        </p:spPr>
        <p:txBody>
          <a:bodyPr rtlCol="0"/>
          <a:lstStyle/>
          <a:p>
            <a:pPr lvl="0" rtl="0"/>
            <a:r>
              <a:rPr lang="en-GB" dirty="0"/>
              <a:t>2025</a:t>
            </a:r>
          </a:p>
        </p:txBody>
      </p:sp>
      <p:sp>
        <p:nvSpPr>
          <p:cNvPr id="5" name="Slide Number Placeholder 4">
            <a:extLst>
              <a:ext uri="{FF2B5EF4-FFF2-40B4-BE49-F238E27FC236}">
                <a16:creationId xmlns:a16="http://schemas.microsoft.com/office/drawing/2014/main" id="{C0203258-D480-D3BE-F1B1-F5C5256F886C}"/>
              </a:ext>
            </a:extLst>
          </p:cNvPr>
          <p:cNvSpPr>
            <a:spLocks noGrp="1"/>
          </p:cNvSpPr>
          <p:nvPr>
            <p:ph type="sldNum" sz="quarter" idx="12"/>
          </p:nvPr>
        </p:nvSpPr>
        <p:spPr>
          <a:xfrm>
            <a:off x="10707939" y="6356350"/>
            <a:ext cx="844649" cy="365125"/>
          </a:xfrm>
        </p:spPr>
        <p:txBody>
          <a:bodyPr rtlCol="0"/>
          <a:lstStyle/>
          <a:p>
            <a:pPr lvl="0" rtl="0"/>
            <a:fld id="{E20EFF4B-E35B-4DE6-97A9-05E54E649A15}" type="slidenum">
              <a:rPr lang="en-GB" smtClean="0"/>
              <a:pPr lvl="0" rtl="0"/>
              <a:t>34</a:t>
            </a:fld>
            <a:endParaRPr lang="en-GB"/>
          </a:p>
        </p:txBody>
      </p:sp>
      <p:sp>
        <p:nvSpPr>
          <p:cNvPr id="7" name="Content Placeholder 6">
            <a:extLst>
              <a:ext uri="{FF2B5EF4-FFF2-40B4-BE49-F238E27FC236}">
                <a16:creationId xmlns:a16="http://schemas.microsoft.com/office/drawing/2014/main" id="{F6CA0124-D4EA-201B-54F4-EA258295D7E3}"/>
              </a:ext>
            </a:extLst>
          </p:cNvPr>
          <p:cNvSpPr>
            <a:spLocks noGrp="1"/>
          </p:cNvSpPr>
          <p:nvPr>
            <p:ph sz="quarter" idx="13"/>
          </p:nvPr>
        </p:nvSpPr>
        <p:spPr>
          <a:xfrm>
            <a:off x="786581" y="1474839"/>
            <a:ext cx="10395156" cy="4483510"/>
          </a:xfrm>
        </p:spPr>
        <p:txBody>
          <a:bodyPr>
            <a:normAutofit/>
          </a:bodyPr>
          <a:lstStyle/>
          <a:p>
            <a:r>
              <a:rPr lang="en-GB" sz="2000" b="0" dirty="0">
                <a:latin typeface="Calibri" panose="020F0502020204030204" pitchFamily="34" charset="0"/>
                <a:ea typeface="Calibri" panose="020F0502020204030204" pitchFamily="34" charset="0"/>
                <a:cs typeface="Calibri" panose="020F0502020204030204" pitchFamily="34" charset="0"/>
              </a:rPr>
              <a:t>You are required to estimate working capital requirements:</a:t>
            </a:r>
          </a:p>
          <a:p>
            <a:r>
              <a:rPr lang="en-GB" sz="2000" b="0" dirty="0">
                <a:latin typeface="Calibri" panose="020F0502020204030204" pitchFamily="34" charset="0"/>
                <a:ea typeface="Calibri" panose="020F0502020204030204" pitchFamily="34" charset="0"/>
                <a:cs typeface="Calibri" panose="020F0502020204030204" pitchFamily="34" charset="0"/>
              </a:rPr>
              <a:t>512000x10/52=98461.54</a:t>
            </a:r>
          </a:p>
          <a:p>
            <a:r>
              <a:rPr lang="en-GB" sz="2000" b="0" dirty="0">
                <a:latin typeface="Calibri" panose="020F0502020204030204" pitchFamily="34" charset="0"/>
                <a:ea typeface="Calibri" panose="020F0502020204030204" pitchFamily="34" charset="0"/>
                <a:cs typeface="Calibri" panose="020F0502020204030204" pitchFamily="34" charset="0"/>
              </a:rPr>
              <a:t>512000x10/52=98461.54</a:t>
            </a:r>
          </a:p>
          <a:p>
            <a:r>
              <a:rPr lang="en-GB" sz="2000" b="0" dirty="0">
                <a:latin typeface="Calibri" panose="020F0502020204030204" pitchFamily="34" charset="0"/>
                <a:ea typeface="Calibri" panose="020F0502020204030204" pitchFamily="34" charset="0"/>
                <a:cs typeface="Calibri" panose="020F0502020204030204" pitchFamily="34" charset="0"/>
              </a:rPr>
              <a:t>512000x8/52=78769.23</a:t>
            </a:r>
          </a:p>
          <a:p>
            <a:r>
              <a:rPr lang="en-GB" sz="2000" b="0" dirty="0">
                <a:latin typeface="Calibri" panose="020F0502020204030204" pitchFamily="34" charset="0"/>
                <a:ea typeface="Calibri" panose="020F0502020204030204" pitchFamily="34" charset="0"/>
                <a:cs typeface="Calibri" panose="020F0502020204030204" pitchFamily="34" charset="0"/>
              </a:rPr>
              <a:t>98461.54+98461.54=196923.08</a:t>
            </a:r>
          </a:p>
          <a:p>
            <a:r>
              <a:rPr lang="en-GB" sz="2000" b="0" dirty="0">
                <a:latin typeface="Calibri" panose="020F0502020204030204" pitchFamily="34" charset="0"/>
                <a:ea typeface="Calibri" panose="020F0502020204030204" pitchFamily="34" charset="0"/>
                <a:cs typeface="Calibri" panose="020F0502020204030204" pitchFamily="34" charset="0"/>
              </a:rPr>
              <a:t>196923.08-78769.323=118153.85</a:t>
            </a:r>
          </a:p>
          <a:p>
            <a:r>
              <a:rPr lang="en-GB" sz="2000" b="0" dirty="0">
                <a:latin typeface="Calibri" panose="020F0502020204030204" pitchFamily="34" charset="0"/>
                <a:ea typeface="Calibri" panose="020F0502020204030204" pitchFamily="34" charset="0"/>
                <a:cs typeface="Calibri" panose="020F0502020204030204" pitchFamily="34" charset="0"/>
              </a:rPr>
              <a:t>118153.85x1.2=</a:t>
            </a:r>
            <a:r>
              <a:rPr lang="en-GB" sz="2400" dirty="0">
                <a:latin typeface="Calibri" panose="020F0502020204030204" pitchFamily="34" charset="0"/>
                <a:ea typeface="Calibri" panose="020F0502020204030204" pitchFamily="34" charset="0"/>
                <a:cs typeface="Calibri" panose="020F0502020204030204" pitchFamily="34" charset="0"/>
              </a:rPr>
              <a:t>141784.62</a:t>
            </a:r>
            <a:endParaRPr lang="en-GB" sz="20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36671745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7FA549-C3E3-4FA0-FD6A-30F57A19A4E0}"/>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95097E03-CB53-8BFF-7944-C3F551306574}"/>
              </a:ext>
            </a:extLst>
          </p:cNvPr>
          <p:cNvSpPr>
            <a:spLocks noGrp="1"/>
          </p:cNvSpPr>
          <p:nvPr>
            <p:ph type="title"/>
          </p:nvPr>
        </p:nvSpPr>
        <p:spPr>
          <a:xfrm>
            <a:off x="639413" y="476086"/>
            <a:ext cx="10904435" cy="689608"/>
          </a:xfrm>
        </p:spPr>
        <p:txBody>
          <a:bodyPr rtlCol="0">
            <a:normAutofit/>
          </a:bodyPr>
          <a:lstStyle/>
          <a:p>
            <a:pPr rtl="0"/>
            <a:r>
              <a:rPr lang="en-GB" sz="3200" dirty="0">
                <a:latin typeface="Calibri" panose="020F0502020204030204" pitchFamily="34" charset="0"/>
                <a:ea typeface="Calibri" panose="020F0502020204030204" pitchFamily="34" charset="0"/>
                <a:cs typeface="Calibri" panose="020F0502020204030204" pitchFamily="34" charset="0"/>
              </a:rPr>
              <a:t>Case Study Questions – Pay Back Period</a:t>
            </a:r>
          </a:p>
        </p:txBody>
      </p:sp>
      <p:sp>
        <p:nvSpPr>
          <p:cNvPr id="3" name="Footer Placeholder 2">
            <a:extLst>
              <a:ext uri="{FF2B5EF4-FFF2-40B4-BE49-F238E27FC236}">
                <a16:creationId xmlns:a16="http://schemas.microsoft.com/office/drawing/2014/main" id="{AAC6A687-27B1-907A-DFBC-867FBB4C68E0}"/>
              </a:ext>
            </a:extLst>
          </p:cNvPr>
          <p:cNvSpPr>
            <a:spLocks noGrp="1"/>
          </p:cNvSpPr>
          <p:nvPr>
            <p:ph type="ftr" sz="quarter" idx="11"/>
          </p:nvPr>
        </p:nvSpPr>
        <p:spPr>
          <a:xfrm>
            <a:off x="639413" y="6356350"/>
            <a:ext cx="6291108" cy="365125"/>
          </a:xfrm>
        </p:spPr>
        <p:txBody>
          <a:bodyPr rtlCol="0"/>
          <a:lstStyle/>
          <a:p>
            <a:pPr rtl="0">
              <a:spcAft>
                <a:spcPts val="600"/>
              </a:spcAft>
            </a:pPr>
            <a:r>
              <a:rPr lang="en-GB" noProof="0" dirty="0"/>
              <a:t>Finance Management</a:t>
            </a:r>
          </a:p>
        </p:txBody>
      </p:sp>
      <p:sp>
        <p:nvSpPr>
          <p:cNvPr id="4" name="Date Placeholder 3">
            <a:extLst>
              <a:ext uri="{FF2B5EF4-FFF2-40B4-BE49-F238E27FC236}">
                <a16:creationId xmlns:a16="http://schemas.microsoft.com/office/drawing/2014/main" id="{6D042904-5390-6798-0647-AABC8A765BD2}"/>
              </a:ext>
            </a:extLst>
          </p:cNvPr>
          <p:cNvSpPr>
            <a:spLocks noGrp="1"/>
          </p:cNvSpPr>
          <p:nvPr>
            <p:ph type="dt" sz="half" idx="10"/>
          </p:nvPr>
        </p:nvSpPr>
        <p:spPr>
          <a:xfrm>
            <a:off x="7295738" y="6356350"/>
            <a:ext cx="3033829" cy="365125"/>
          </a:xfrm>
        </p:spPr>
        <p:txBody>
          <a:bodyPr rtlCol="0"/>
          <a:lstStyle/>
          <a:p>
            <a:pPr lvl="0" rtl="0"/>
            <a:r>
              <a:rPr lang="en-GB" dirty="0"/>
              <a:t>2025</a:t>
            </a:r>
          </a:p>
        </p:txBody>
      </p:sp>
      <p:sp>
        <p:nvSpPr>
          <p:cNvPr id="5" name="Slide Number Placeholder 4">
            <a:extLst>
              <a:ext uri="{FF2B5EF4-FFF2-40B4-BE49-F238E27FC236}">
                <a16:creationId xmlns:a16="http://schemas.microsoft.com/office/drawing/2014/main" id="{D595BA86-75C5-58C4-B090-F33DB9FD03B3}"/>
              </a:ext>
            </a:extLst>
          </p:cNvPr>
          <p:cNvSpPr>
            <a:spLocks noGrp="1"/>
          </p:cNvSpPr>
          <p:nvPr>
            <p:ph type="sldNum" sz="quarter" idx="12"/>
          </p:nvPr>
        </p:nvSpPr>
        <p:spPr>
          <a:xfrm>
            <a:off x="10707939" y="6356350"/>
            <a:ext cx="844649" cy="365125"/>
          </a:xfrm>
        </p:spPr>
        <p:txBody>
          <a:bodyPr rtlCol="0"/>
          <a:lstStyle/>
          <a:p>
            <a:pPr lvl="0" rtl="0"/>
            <a:fld id="{E20EFF4B-E35B-4DE6-97A9-05E54E649A15}" type="slidenum">
              <a:rPr lang="en-GB" smtClean="0"/>
              <a:pPr lvl="0" rtl="0"/>
              <a:t>35</a:t>
            </a:fld>
            <a:endParaRPr lang="en-GB"/>
          </a:p>
        </p:txBody>
      </p:sp>
      <p:sp>
        <p:nvSpPr>
          <p:cNvPr id="7" name="Content Placeholder 6">
            <a:extLst>
              <a:ext uri="{FF2B5EF4-FFF2-40B4-BE49-F238E27FC236}">
                <a16:creationId xmlns:a16="http://schemas.microsoft.com/office/drawing/2014/main" id="{99E90FF5-C2CA-F630-A15E-3621B94B9A85}"/>
              </a:ext>
            </a:extLst>
          </p:cNvPr>
          <p:cNvSpPr>
            <a:spLocks noGrp="1"/>
          </p:cNvSpPr>
          <p:nvPr>
            <p:ph sz="quarter" idx="13"/>
          </p:nvPr>
        </p:nvSpPr>
        <p:spPr>
          <a:xfrm>
            <a:off x="6155077" y="1529268"/>
            <a:ext cx="5797437" cy="4483510"/>
          </a:xfrm>
        </p:spPr>
        <p:txBody>
          <a:bodyPr>
            <a:normAutofit/>
          </a:bodyPr>
          <a:lstStyle/>
          <a:p>
            <a:r>
              <a:rPr lang="en-GB" sz="2000" b="0" dirty="0">
                <a:latin typeface="Calibri" panose="020F0502020204030204" pitchFamily="34" charset="0"/>
                <a:ea typeface="Calibri" panose="020F0502020204030204" pitchFamily="34" charset="0"/>
                <a:cs typeface="Calibri" panose="020F0502020204030204" pitchFamily="34" charset="0"/>
              </a:rPr>
              <a:t>Exercise 2:</a:t>
            </a:r>
          </a:p>
          <a:p>
            <a:r>
              <a:rPr lang="en-GB" sz="2000" b="0" dirty="0">
                <a:latin typeface="Calibri" panose="020F0502020204030204" pitchFamily="34" charset="0"/>
                <a:ea typeface="Calibri" panose="020F0502020204030204" pitchFamily="34" charset="0"/>
                <a:cs typeface="Calibri" panose="020F0502020204030204" pitchFamily="34" charset="0"/>
              </a:rPr>
              <a:t>£2000000/400000= 5 Years</a:t>
            </a:r>
          </a:p>
          <a:p>
            <a:r>
              <a:rPr lang="en-GB" sz="2000" b="0" dirty="0">
                <a:latin typeface="Calibri" panose="020F0502020204030204" pitchFamily="34" charset="0"/>
                <a:ea typeface="Calibri" panose="020F0502020204030204" pitchFamily="34" charset="0"/>
                <a:cs typeface="Calibri" panose="020F0502020204030204" pitchFamily="34" charset="0"/>
              </a:rPr>
              <a:t>Exercise 4:</a:t>
            </a:r>
          </a:p>
          <a:p>
            <a:r>
              <a:rPr lang="en-GB" sz="2000" b="0" dirty="0">
                <a:latin typeface="Calibri" panose="020F0502020204030204" pitchFamily="34" charset="0"/>
                <a:ea typeface="Calibri" panose="020F0502020204030204" pitchFamily="34" charset="0"/>
                <a:cs typeface="Calibri" panose="020F0502020204030204" pitchFamily="34" charset="0"/>
              </a:rPr>
              <a:t>A) Pay Back Period = 4 Years</a:t>
            </a:r>
          </a:p>
          <a:p>
            <a:r>
              <a:rPr lang="en-GB" sz="2000" b="0" dirty="0">
                <a:latin typeface="Calibri" panose="020F0502020204030204" pitchFamily="34" charset="0"/>
                <a:ea typeface="Calibri" panose="020F0502020204030204" pitchFamily="34" charset="0"/>
                <a:cs typeface="Calibri" panose="020F0502020204030204" pitchFamily="34" charset="0"/>
              </a:rPr>
              <a:t>A) Post Pay Back Profitability = £50000</a:t>
            </a:r>
          </a:p>
          <a:p>
            <a:r>
              <a:rPr lang="en-GB" sz="2000" b="0" dirty="0">
                <a:latin typeface="Calibri" panose="020F0502020204030204" pitchFamily="34" charset="0"/>
                <a:ea typeface="Calibri" panose="020F0502020204030204" pitchFamily="34" charset="0"/>
                <a:cs typeface="Calibri" panose="020F0502020204030204" pitchFamily="34" charset="0"/>
              </a:rPr>
              <a:t>A) Post Pay Back Profitability Index = 50%</a:t>
            </a:r>
          </a:p>
          <a:p>
            <a:r>
              <a:rPr lang="en-GB" sz="2000" b="0" dirty="0">
                <a:latin typeface="Calibri" panose="020F0502020204030204" pitchFamily="34" charset="0"/>
                <a:ea typeface="Calibri" panose="020F0502020204030204" pitchFamily="34" charset="0"/>
                <a:cs typeface="Calibri" panose="020F0502020204030204" pitchFamily="34" charset="0"/>
              </a:rPr>
              <a:t>Continued</a:t>
            </a:r>
          </a:p>
        </p:txBody>
      </p:sp>
      <p:graphicFrame>
        <p:nvGraphicFramePr>
          <p:cNvPr id="8" name="Table 7">
            <a:extLst>
              <a:ext uri="{FF2B5EF4-FFF2-40B4-BE49-F238E27FC236}">
                <a16:creationId xmlns:a16="http://schemas.microsoft.com/office/drawing/2014/main" id="{776E0965-FB4F-5410-14C3-9481EF429802}"/>
              </a:ext>
            </a:extLst>
          </p:cNvPr>
          <p:cNvGraphicFramePr>
            <a:graphicFrameLocks noGrp="1"/>
          </p:cNvGraphicFramePr>
          <p:nvPr>
            <p:extLst>
              <p:ext uri="{D42A27DB-BD31-4B8C-83A1-F6EECF244321}">
                <p14:modId xmlns:p14="http://schemas.microsoft.com/office/powerpoint/2010/main" val="4101170840"/>
              </p:ext>
            </p:extLst>
          </p:nvPr>
        </p:nvGraphicFramePr>
        <p:xfrm>
          <a:off x="938981" y="3450084"/>
          <a:ext cx="4634505" cy="1854200"/>
        </p:xfrm>
        <a:graphic>
          <a:graphicData uri="http://schemas.openxmlformats.org/drawingml/2006/table">
            <a:tbl>
              <a:tblPr firstRow="1" bandRow="1">
                <a:tableStyleId>{5C22544A-7EE6-4342-B048-85BDC9FD1C3A}</a:tableStyleId>
              </a:tblPr>
              <a:tblGrid>
                <a:gridCol w="927919">
                  <a:extLst>
                    <a:ext uri="{9D8B030D-6E8A-4147-A177-3AD203B41FA5}">
                      <a16:colId xmlns:a16="http://schemas.microsoft.com/office/drawing/2014/main" val="2260581591"/>
                    </a:ext>
                  </a:extLst>
                </a:gridCol>
                <a:gridCol w="1502229">
                  <a:extLst>
                    <a:ext uri="{9D8B030D-6E8A-4147-A177-3AD203B41FA5}">
                      <a16:colId xmlns:a16="http://schemas.microsoft.com/office/drawing/2014/main" val="221749264"/>
                    </a:ext>
                  </a:extLst>
                </a:gridCol>
                <a:gridCol w="2204357">
                  <a:extLst>
                    <a:ext uri="{9D8B030D-6E8A-4147-A177-3AD203B41FA5}">
                      <a16:colId xmlns:a16="http://schemas.microsoft.com/office/drawing/2014/main" val="206801481"/>
                    </a:ext>
                  </a:extLst>
                </a:gridCol>
              </a:tblGrid>
              <a:tr h="370840">
                <a:tc>
                  <a:txBody>
                    <a:bodyPr/>
                    <a:lstStyle/>
                    <a:p>
                      <a:r>
                        <a:rPr lang="en-GB" dirty="0"/>
                        <a:t>Year</a:t>
                      </a:r>
                    </a:p>
                  </a:txBody>
                  <a:tcPr/>
                </a:tc>
                <a:tc>
                  <a:txBody>
                    <a:bodyPr/>
                    <a:lstStyle/>
                    <a:p>
                      <a:r>
                        <a:rPr lang="en-GB" dirty="0"/>
                        <a:t>Inflows(£)</a:t>
                      </a:r>
                    </a:p>
                  </a:txBody>
                  <a:tcPr/>
                </a:tc>
                <a:tc>
                  <a:txBody>
                    <a:bodyPr/>
                    <a:lstStyle/>
                    <a:p>
                      <a:r>
                        <a:rPr lang="en-GB" dirty="0"/>
                        <a:t>Accumulative(£)</a:t>
                      </a:r>
                    </a:p>
                  </a:txBody>
                  <a:tcPr/>
                </a:tc>
                <a:extLst>
                  <a:ext uri="{0D108BD9-81ED-4DB2-BD59-A6C34878D82A}">
                    <a16:rowId xmlns:a16="http://schemas.microsoft.com/office/drawing/2014/main" val="260123563"/>
                  </a:ext>
                </a:extLst>
              </a:tr>
              <a:tr h="370840">
                <a:tc>
                  <a:txBody>
                    <a:bodyPr/>
                    <a:lstStyle/>
                    <a:p>
                      <a:r>
                        <a:rPr lang="en-GB" dirty="0"/>
                        <a:t>1</a:t>
                      </a:r>
                    </a:p>
                  </a:txBody>
                  <a:tcPr/>
                </a:tc>
                <a:tc>
                  <a:txBody>
                    <a:bodyPr/>
                    <a:lstStyle/>
                    <a:p>
                      <a:r>
                        <a:rPr lang="en-GB" dirty="0"/>
                        <a:t>5000</a:t>
                      </a:r>
                    </a:p>
                  </a:txBody>
                  <a:tcPr/>
                </a:tc>
                <a:tc>
                  <a:txBody>
                    <a:bodyPr/>
                    <a:lstStyle/>
                    <a:p>
                      <a:r>
                        <a:rPr lang="en-GB" dirty="0"/>
                        <a:t>5000</a:t>
                      </a:r>
                    </a:p>
                  </a:txBody>
                  <a:tcPr/>
                </a:tc>
                <a:extLst>
                  <a:ext uri="{0D108BD9-81ED-4DB2-BD59-A6C34878D82A}">
                    <a16:rowId xmlns:a16="http://schemas.microsoft.com/office/drawing/2014/main" val="3285756742"/>
                  </a:ext>
                </a:extLst>
              </a:tr>
              <a:tr h="370840">
                <a:tc>
                  <a:txBody>
                    <a:bodyPr/>
                    <a:lstStyle/>
                    <a:p>
                      <a:r>
                        <a:rPr lang="en-GB" dirty="0"/>
                        <a:t>2</a:t>
                      </a:r>
                    </a:p>
                  </a:txBody>
                  <a:tcPr/>
                </a:tc>
                <a:tc>
                  <a:txBody>
                    <a:bodyPr/>
                    <a:lstStyle/>
                    <a:p>
                      <a:r>
                        <a:rPr lang="en-GB" dirty="0"/>
                        <a:t>8000</a:t>
                      </a:r>
                    </a:p>
                  </a:txBody>
                  <a:tcPr/>
                </a:tc>
                <a:tc>
                  <a:txBody>
                    <a:bodyPr/>
                    <a:lstStyle/>
                    <a:p>
                      <a:r>
                        <a:rPr lang="en-GB" dirty="0"/>
                        <a:t>13000</a:t>
                      </a:r>
                    </a:p>
                  </a:txBody>
                  <a:tcPr/>
                </a:tc>
                <a:extLst>
                  <a:ext uri="{0D108BD9-81ED-4DB2-BD59-A6C34878D82A}">
                    <a16:rowId xmlns:a16="http://schemas.microsoft.com/office/drawing/2014/main" val="2782829418"/>
                  </a:ext>
                </a:extLst>
              </a:tr>
              <a:tr h="370840">
                <a:tc>
                  <a:txBody>
                    <a:bodyPr/>
                    <a:lstStyle/>
                    <a:p>
                      <a:r>
                        <a:rPr lang="en-GB" dirty="0"/>
                        <a:t>3</a:t>
                      </a:r>
                    </a:p>
                  </a:txBody>
                  <a:tcPr/>
                </a:tc>
                <a:tc>
                  <a:txBody>
                    <a:bodyPr/>
                    <a:lstStyle/>
                    <a:p>
                      <a:r>
                        <a:rPr lang="en-GB" dirty="0"/>
                        <a:t>10000</a:t>
                      </a:r>
                    </a:p>
                  </a:txBody>
                  <a:tcPr/>
                </a:tc>
                <a:tc>
                  <a:txBody>
                    <a:bodyPr/>
                    <a:lstStyle/>
                    <a:p>
                      <a:r>
                        <a:rPr lang="en-GB" dirty="0"/>
                        <a:t>23000</a:t>
                      </a:r>
                    </a:p>
                  </a:txBody>
                  <a:tcPr/>
                </a:tc>
                <a:extLst>
                  <a:ext uri="{0D108BD9-81ED-4DB2-BD59-A6C34878D82A}">
                    <a16:rowId xmlns:a16="http://schemas.microsoft.com/office/drawing/2014/main" val="85160691"/>
                  </a:ext>
                </a:extLst>
              </a:tr>
              <a:tr h="370840">
                <a:tc>
                  <a:txBody>
                    <a:bodyPr/>
                    <a:lstStyle/>
                    <a:p>
                      <a:r>
                        <a:rPr lang="en-GB" dirty="0"/>
                        <a:t>4</a:t>
                      </a:r>
                    </a:p>
                  </a:txBody>
                  <a:tcPr/>
                </a:tc>
                <a:tc>
                  <a:txBody>
                    <a:bodyPr/>
                    <a:lstStyle/>
                    <a:p>
                      <a:r>
                        <a:rPr lang="en-GB" dirty="0"/>
                        <a:t>12000</a:t>
                      </a:r>
                    </a:p>
                  </a:txBody>
                  <a:tcPr/>
                </a:tc>
                <a:tc>
                  <a:txBody>
                    <a:bodyPr/>
                    <a:lstStyle/>
                    <a:p>
                      <a:r>
                        <a:rPr lang="en-GB" dirty="0"/>
                        <a:t>35000</a:t>
                      </a:r>
                    </a:p>
                  </a:txBody>
                  <a:tcPr/>
                </a:tc>
                <a:extLst>
                  <a:ext uri="{0D108BD9-81ED-4DB2-BD59-A6C34878D82A}">
                    <a16:rowId xmlns:a16="http://schemas.microsoft.com/office/drawing/2014/main" val="2791425486"/>
                  </a:ext>
                </a:extLst>
              </a:tr>
            </a:tbl>
          </a:graphicData>
        </a:graphic>
      </p:graphicFrame>
      <p:sp>
        <p:nvSpPr>
          <p:cNvPr id="9" name="Content Placeholder 6">
            <a:extLst>
              <a:ext uri="{FF2B5EF4-FFF2-40B4-BE49-F238E27FC236}">
                <a16:creationId xmlns:a16="http://schemas.microsoft.com/office/drawing/2014/main" id="{ADFB2656-2225-165F-B60C-78DADA49F3DB}"/>
              </a:ext>
            </a:extLst>
          </p:cNvPr>
          <p:cNvSpPr txBox="1">
            <a:spLocks/>
          </p:cNvSpPr>
          <p:nvPr/>
        </p:nvSpPr>
        <p:spPr>
          <a:xfrm>
            <a:off x="938981" y="1529268"/>
            <a:ext cx="4634505" cy="4483510"/>
          </a:xfrm>
          <a:prstGeom prst="rect">
            <a:avLst/>
          </a:prstGeom>
        </p:spPr>
        <p:txBody>
          <a:bodyPr vert="horz" lIns="91440" tIns="45720" rIns="91440" bIns="45720" rtlCol="0">
            <a:normAutofit/>
          </a:bodyPr>
          <a:lstStyle>
            <a:lvl1pPr marL="0" indent="0" algn="l" defTabSz="914400" rtl="0" eaLnBrk="1" latinLnBrk="0" hangingPunct="1">
              <a:lnSpc>
                <a:spcPct val="150000"/>
              </a:lnSpc>
              <a:spcBef>
                <a:spcPts val="1500"/>
              </a:spcBef>
              <a:buClr>
                <a:schemeClr val="accent2"/>
              </a:buClr>
              <a:buFontTx/>
              <a:buNone/>
              <a:defRPr sz="1500" b="1" kern="1200" spc="150" baseline="0">
                <a:solidFill>
                  <a:schemeClr val="tx1"/>
                </a:solidFill>
                <a:latin typeface="+mn-lt"/>
                <a:ea typeface="+mn-ea"/>
                <a:cs typeface="+mn-cs"/>
              </a:defRPr>
            </a:lvl1pPr>
            <a:lvl2pPr marL="0" indent="0" algn="l" defTabSz="914400" rtl="0" eaLnBrk="1" latinLnBrk="0" hangingPunct="1">
              <a:lnSpc>
                <a:spcPct val="150000"/>
              </a:lnSpc>
              <a:spcBef>
                <a:spcPts val="500"/>
              </a:spcBef>
              <a:buClr>
                <a:schemeClr val="accent2"/>
              </a:buClr>
              <a:buFontTx/>
              <a:buNone/>
              <a:defRPr sz="1500" kern="1200" spc="150" baseline="0">
                <a:solidFill>
                  <a:schemeClr val="tx1"/>
                </a:solidFill>
                <a:latin typeface="+mn-lt"/>
                <a:ea typeface="+mn-ea"/>
                <a:cs typeface="+mn-cs"/>
              </a:defRPr>
            </a:lvl2pPr>
            <a:lvl3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3pPr>
            <a:lvl4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4pPr>
            <a:lvl5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b="0" dirty="0">
                <a:latin typeface="Calibri" panose="020F0502020204030204" pitchFamily="34" charset="0"/>
                <a:ea typeface="Calibri" panose="020F0502020204030204" pitchFamily="34" charset="0"/>
                <a:cs typeface="Calibri" panose="020F0502020204030204" pitchFamily="34" charset="0"/>
              </a:rPr>
              <a:t>Exercise 1:</a:t>
            </a:r>
          </a:p>
          <a:p>
            <a:r>
              <a:rPr lang="en-GB" sz="2000" b="0" dirty="0">
                <a:latin typeface="Calibri" panose="020F0502020204030204" pitchFamily="34" charset="0"/>
                <a:ea typeface="Calibri" panose="020F0502020204030204" pitchFamily="34" charset="0"/>
                <a:cs typeface="Calibri" panose="020F0502020204030204" pitchFamily="34" charset="0"/>
              </a:rPr>
              <a:t>£30000/£10000= 3 Years</a:t>
            </a:r>
          </a:p>
          <a:p>
            <a:r>
              <a:rPr lang="en-GB" sz="2000" b="0" dirty="0">
                <a:latin typeface="Calibri" panose="020F0502020204030204" pitchFamily="34" charset="0"/>
                <a:ea typeface="Calibri" panose="020F0502020204030204" pitchFamily="34" charset="0"/>
                <a:cs typeface="Calibri" panose="020F0502020204030204" pitchFamily="34" charset="0"/>
              </a:rPr>
              <a:t>Exercise 3:</a:t>
            </a:r>
          </a:p>
          <a:p>
            <a:endParaRPr lang="en-GB" sz="2000" b="0" dirty="0">
              <a:latin typeface="Calibri" panose="020F0502020204030204" pitchFamily="34" charset="0"/>
              <a:ea typeface="Calibri" panose="020F0502020204030204" pitchFamily="34" charset="0"/>
              <a:cs typeface="Calibri" panose="020F0502020204030204" pitchFamily="34" charset="0"/>
            </a:endParaRPr>
          </a:p>
          <a:p>
            <a:endParaRPr lang="en-GB" sz="2000" b="0" dirty="0">
              <a:latin typeface="Calibri" panose="020F0502020204030204" pitchFamily="34" charset="0"/>
              <a:ea typeface="Calibri" panose="020F0502020204030204" pitchFamily="34" charset="0"/>
              <a:cs typeface="Calibri" panose="020F0502020204030204" pitchFamily="34" charset="0"/>
            </a:endParaRPr>
          </a:p>
          <a:p>
            <a:endParaRPr lang="en-GB" sz="2000" b="0" dirty="0">
              <a:latin typeface="Calibri" panose="020F0502020204030204" pitchFamily="34" charset="0"/>
              <a:ea typeface="Calibri" panose="020F0502020204030204" pitchFamily="34" charset="0"/>
              <a:cs typeface="Calibri" panose="020F0502020204030204" pitchFamily="34" charset="0"/>
            </a:endParaRPr>
          </a:p>
          <a:p>
            <a:r>
              <a:rPr lang="en-GB" sz="2000" b="0" dirty="0">
                <a:latin typeface="Calibri" panose="020F0502020204030204" pitchFamily="34" charset="0"/>
                <a:ea typeface="Calibri" panose="020F0502020204030204" pitchFamily="34" charset="0"/>
                <a:cs typeface="Calibri" panose="020F0502020204030204" pitchFamily="34" charset="0"/>
              </a:rPr>
              <a:t>3 Years + 2 = 3 Years &amp; 2 Months</a:t>
            </a:r>
          </a:p>
        </p:txBody>
      </p:sp>
      <p:cxnSp>
        <p:nvCxnSpPr>
          <p:cNvPr id="11" name="Straight Connector 10">
            <a:extLst>
              <a:ext uri="{FF2B5EF4-FFF2-40B4-BE49-F238E27FC236}">
                <a16:creationId xmlns:a16="http://schemas.microsoft.com/office/drawing/2014/main" id="{43F7F7C5-B102-AA06-83B0-10270F99339A}"/>
              </a:ext>
            </a:extLst>
          </p:cNvPr>
          <p:cNvCxnSpPr/>
          <p:nvPr/>
        </p:nvCxnSpPr>
        <p:spPr>
          <a:xfrm>
            <a:off x="5879690" y="1622323"/>
            <a:ext cx="0" cy="4390455"/>
          </a:xfrm>
          <a:prstGeom prst="line">
            <a:avLst/>
          </a:prstGeom>
          <a:ln w="19050" cap="flat" cmpd="sng" algn="ctr">
            <a:solidFill>
              <a:schemeClr val="accent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12" name="Straight Connector 11">
            <a:extLst>
              <a:ext uri="{FF2B5EF4-FFF2-40B4-BE49-F238E27FC236}">
                <a16:creationId xmlns:a16="http://schemas.microsoft.com/office/drawing/2014/main" id="{B34EDD05-7CDF-2FAC-2B2C-23046286ACD4}"/>
              </a:ext>
            </a:extLst>
          </p:cNvPr>
          <p:cNvCxnSpPr>
            <a:cxnSpLocks/>
          </p:cNvCxnSpPr>
          <p:nvPr/>
        </p:nvCxnSpPr>
        <p:spPr>
          <a:xfrm>
            <a:off x="938981" y="2851355"/>
            <a:ext cx="9768958" cy="0"/>
          </a:xfrm>
          <a:prstGeom prst="line">
            <a:avLst/>
          </a:prstGeom>
          <a:ln w="19050" cap="flat" cmpd="sng" algn="ctr">
            <a:solidFill>
              <a:schemeClr val="accent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Tree>
    <p:extLst>
      <p:ext uri="{BB962C8B-B14F-4D97-AF65-F5344CB8AC3E}">
        <p14:creationId xmlns:p14="http://schemas.microsoft.com/office/powerpoint/2010/main" val="533208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7">
                                            <p:txEl>
                                              <p:pRg st="1" end="1"/>
                                            </p:txEl>
                                          </p:spTgt>
                                        </p:tgtEl>
                                        <p:attrNameLst>
                                          <p:attrName>style.visibility</p:attrName>
                                        </p:attrNameLst>
                                      </p:cBhvr>
                                      <p:to>
                                        <p:strVal val="visible"/>
                                      </p:to>
                                    </p:set>
                                    <p:animEffect transition="in" filter="fade">
                                      <p:cBhvr>
                                        <p:cTn id="10" dur="500"/>
                                        <p:tgtEl>
                                          <p:spTgt spid="7">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animEffect transition="in" filter="fade">
                                      <p:cBhvr>
                                        <p:cTn id="15" dur="500"/>
                                        <p:tgtEl>
                                          <p:spTgt spid="9">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9">
                                            <p:txEl>
                                              <p:pRg st="6" end="6"/>
                                            </p:txEl>
                                          </p:spTgt>
                                        </p:tgtEl>
                                        <p:attrNameLst>
                                          <p:attrName>style.visibility</p:attrName>
                                        </p:attrNameLst>
                                      </p:cBhvr>
                                      <p:to>
                                        <p:strVal val="visible"/>
                                      </p:to>
                                    </p:set>
                                    <p:animEffect transition="in" filter="fade">
                                      <p:cBhvr>
                                        <p:cTn id="18" dur="500"/>
                                        <p:tgtEl>
                                          <p:spTgt spid="9">
                                            <p:txEl>
                                              <p:pRg st="6" end="6"/>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500"/>
                                        <p:tgtEl>
                                          <p:spTgt spid="8"/>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7">
                                            <p:txEl>
                                              <p:pRg st="2" end="2"/>
                                            </p:txEl>
                                          </p:spTgt>
                                        </p:tgtEl>
                                        <p:attrNameLst>
                                          <p:attrName>style.visibility</p:attrName>
                                        </p:attrNameLst>
                                      </p:cBhvr>
                                      <p:to>
                                        <p:strVal val="visible"/>
                                      </p:to>
                                    </p:set>
                                    <p:animEffect transition="in" filter="fade">
                                      <p:cBhvr>
                                        <p:cTn id="26" dur="500"/>
                                        <p:tgtEl>
                                          <p:spTgt spid="7">
                                            <p:txEl>
                                              <p:pRg st="2" end="2"/>
                                            </p:txEl>
                                          </p:spTgt>
                                        </p:tgtEl>
                                      </p:cBhvr>
                                    </p:animEffect>
                                  </p:childTnLst>
                                </p:cTn>
                              </p:par>
                              <p:par>
                                <p:cTn id="27" presetID="10" presetClass="entr" presetSubtype="0" fill="hold" nodeType="withEffect">
                                  <p:stCondLst>
                                    <p:cond delay="0"/>
                                  </p:stCondLst>
                                  <p:childTnLst>
                                    <p:set>
                                      <p:cBhvr>
                                        <p:cTn id="28" dur="1" fill="hold">
                                          <p:stCondLst>
                                            <p:cond delay="0"/>
                                          </p:stCondLst>
                                        </p:cTn>
                                        <p:tgtEl>
                                          <p:spTgt spid="7">
                                            <p:txEl>
                                              <p:pRg st="3" end="3"/>
                                            </p:txEl>
                                          </p:spTgt>
                                        </p:tgtEl>
                                        <p:attrNameLst>
                                          <p:attrName>style.visibility</p:attrName>
                                        </p:attrNameLst>
                                      </p:cBhvr>
                                      <p:to>
                                        <p:strVal val="visible"/>
                                      </p:to>
                                    </p:set>
                                    <p:animEffect transition="in" filter="fade">
                                      <p:cBhvr>
                                        <p:cTn id="29" dur="500"/>
                                        <p:tgtEl>
                                          <p:spTgt spid="7">
                                            <p:txEl>
                                              <p:pRg st="3" end="3"/>
                                            </p:txEl>
                                          </p:spTgt>
                                        </p:tgtEl>
                                      </p:cBhvr>
                                    </p:animEffect>
                                  </p:childTnLst>
                                </p:cTn>
                              </p:par>
                              <p:par>
                                <p:cTn id="30" presetID="10" presetClass="entr" presetSubtype="0" fill="hold" nodeType="withEffect">
                                  <p:stCondLst>
                                    <p:cond delay="0"/>
                                  </p:stCondLst>
                                  <p:childTnLst>
                                    <p:set>
                                      <p:cBhvr>
                                        <p:cTn id="31" dur="1" fill="hold">
                                          <p:stCondLst>
                                            <p:cond delay="0"/>
                                          </p:stCondLst>
                                        </p:cTn>
                                        <p:tgtEl>
                                          <p:spTgt spid="7">
                                            <p:txEl>
                                              <p:pRg st="4" end="4"/>
                                            </p:txEl>
                                          </p:spTgt>
                                        </p:tgtEl>
                                        <p:attrNameLst>
                                          <p:attrName>style.visibility</p:attrName>
                                        </p:attrNameLst>
                                      </p:cBhvr>
                                      <p:to>
                                        <p:strVal val="visible"/>
                                      </p:to>
                                    </p:set>
                                    <p:animEffect transition="in" filter="fade">
                                      <p:cBhvr>
                                        <p:cTn id="32" dur="500"/>
                                        <p:tgtEl>
                                          <p:spTgt spid="7">
                                            <p:txEl>
                                              <p:pRg st="4" end="4"/>
                                            </p:txEl>
                                          </p:spTgt>
                                        </p:tgtEl>
                                      </p:cBhvr>
                                    </p:animEffect>
                                  </p:childTnLst>
                                </p:cTn>
                              </p:par>
                              <p:par>
                                <p:cTn id="33" presetID="10" presetClass="entr" presetSubtype="0" fill="hold" nodeType="withEffect">
                                  <p:stCondLst>
                                    <p:cond delay="0"/>
                                  </p:stCondLst>
                                  <p:childTnLst>
                                    <p:set>
                                      <p:cBhvr>
                                        <p:cTn id="34" dur="1" fill="hold">
                                          <p:stCondLst>
                                            <p:cond delay="0"/>
                                          </p:stCondLst>
                                        </p:cTn>
                                        <p:tgtEl>
                                          <p:spTgt spid="7">
                                            <p:txEl>
                                              <p:pRg st="5" end="5"/>
                                            </p:txEl>
                                          </p:spTgt>
                                        </p:tgtEl>
                                        <p:attrNameLst>
                                          <p:attrName>style.visibility</p:attrName>
                                        </p:attrNameLst>
                                      </p:cBhvr>
                                      <p:to>
                                        <p:strVal val="visible"/>
                                      </p:to>
                                    </p:set>
                                    <p:animEffect transition="in" filter="fade">
                                      <p:cBhvr>
                                        <p:cTn id="35" dur="500"/>
                                        <p:tgtEl>
                                          <p:spTgt spid="7">
                                            <p:txEl>
                                              <p:pRg st="5" end="5"/>
                                            </p:txEl>
                                          </p:spTgt>
                                        </p:tgtEl>
                                      </p:cBhvr>
                                    </p:animEffect>
                                  </p:childTnLst>
                                </p:cTn>
                              </p:par>
                              <p:par>
                                <p:cTn id="36" presetID="10" presetClass="entr" presetSubtype="0" fill="hold" nodeType="withEffect">
                                  <p:stCondLst>
                                    <p:cond delay="0"/>
                                  </p:stCondLst>
                                  <p:childTnLst>
                                    <p:set>
                                      <p:cBhvr>
                                        <p:cTn id="37" dur="1" fill="hold">
                                          <p:stCondLst>
                                            <p:cond delay="0"/>
                                          </p:stCondLst>
                                        </p:cTn>
                                        <p:tgtEl>
                                          <p:spTgt spid="7">
                                            <p:txEl>
                                              <p:pRg st="6" end="6"/>
                                            </p:txEl>
                                          </p:spTgt>
                                        </p:tgtEl>
                                        <p:attrNameLst>
                                          <p:attrName>style.visibility</p:attrName>
                                        </p:attrNameLst>
                                      </p:cBhvr>
                                      <p:to>
                                        <p:strVal val="visible"/>
                                      </p:to>
                                    </p:set>
                                    <p:animEffect transition="in" filter="fade">
                                      <p:cBhvr>
                                        <p:cTn id="38" dur="500"/>
                                        <p:tgtEl>
                                          <p:spTgt spid="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7E01DF-420E-F41F-B3CD-814530277B11}"/>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DF973CB0-4C82-E99C-DFBE-AD7CDCF8E034}"/>
              </a:ext>
            </a:extLst>
          </p:cNvPr>
          <p:cNvSpPr>
            <a:spLocks noGrp="1"/>
          </p:cNvSpPr>
          <p:nvPr>
            <p:ph type="title"/>
          </p:nvPr>
        </p:nvSpPr>
        <p:spPr>
          <a:xfrm>
            <a:off x="639413" y="476086"/>
            <a:ext cx="10904435" cy="689608"/>
          </a:xfrm>
        </p:spPr>
        <p:txBody>
          <a:bodyPr rtlCol="0">
            <a:normAutofit/>
          </a:bodyPr>
          <a:lstStyle/>
          <a:p>
            <a:pPr rtl="0"/>
            <a:r>
              <a:rPr lang="en-GB" sz="3200" dirty="0">
                <a:latin typeface="Calibri" panose="020F0502020204030204" pitchFamily="34" charset="0"/>
                <a:ea typeface="Calibri" panose="020F0502020204030204" pitchFamily="34" charset="0"/>
                <a:cs typeface="Calibri" panose="020F0502020204030204" pitchFamily="34" charset="0"/>
              </a:rPr>
              <a:t>Case Study Questions – Pay Back Period</a:t>
            </a:r>
          </a:p>
        </p:txBody>
      </p:sp>
      <p:sp>
        <p:nvSpPr>
          <p:cNvPr id="3" name="Footer Placeholder 2">
            <a:extLst>
              <a:ext uri="{FF2B5EF4-FFF2-40B4-BE49-F238E27FC236}">
                <a16:creationId xmlns:a16="http://schemas.microsoft.com/office/drawing/2014/main" id="{4BACF82D-1D3B-0C48-6D16-61B047D17E09}"/>
              </a:ext>
            </a:extLst>
          </p:cNvPr>
          <p:cNvSpPr>
            <a:spLocks noGrp="1"/>
          </p:cNvSpPr>
          <p:nvPr>
            <p:ph type="ftr" sz="quarter" idx="11"/>
          </p:nvPr>
        </p:nvSpPr>
        <p:spPr>
          <a:xfrm>
            <a:off x="639413" y="6356350"/>
            <a:ext cx="6291108" cy="365125"/>
          </a:xfrm>
        </p:spPr>
        <p:txBody>
          <a:bodyPr rtlCol="0"/>
          <a:lstStyle/>
          <a:p>
            <a:pPr rtl="0">
              <a:spcAft>
                <a:spcPts val="600"/>
              </a:spcAft>
            </a:pPr>
            <a:r>
              <a:rPr lang="en-GB" noProof="0" dirty="0"/>
              <a:t>Finance Management</a:t>
            </a:r>
          </a:p>
        </p:txBody>
      </p:sp>
      <p:sp>
        <p:nvSpPr>
          <p:cNvPr id="4" name="Date Placeholder 3">
            <a:extLst>
              <a:ext uri="{FF2B5EF4-FFF2-40B4-BE49-F238E27FC236}">
                <a16:creationId xmlns:a16="http://schemas.microsoft.com/office/drawing/2014/main" id="{8ADE2CBA-81C0-C27F-8B32-ADF5E196603E}"/>
              </a:ext>
            </a:extLst>
          </p:cNvPr>
          <p:cNvSpPr>
            <a:spLocks noGrp="1"/>
          </p:cNvSpPr>
          <p:nvPr>
            <p:ph type="dt" sz="half" idx="10"/>
          </p:nvPr>
        </p:nvSpPr>
        <p:spPr>
          <a:xfrm>
            <a:off x="7295738" y="6356350"/>
            <a:ext cx="3033829" cy="365125"/>
          </a:xfrm>
        </p:spPr>
        <p:txBody>
          <a:bodyPr rtlCol="0"/>
          <a:lstStyle/>
          <a:p>
            <a:pPr lvl="0" rtl="0"/>
            <a:r>
              <a:rPr lang="en-GB" dirty="0"/>
              <a:t>2025</a:t>
            </a:r>
          </a:p>
        </p:txBody>
      </p:sp>
      <p:sp>
        <p:nvSpPr>
          <p:cNvPr id="5" name="Slide Number Placeholder 4">
            <a:extLst>
              <a:ext uri="{FF2B5EF4-FFF2-40B4-BE49-F238E27FC236}">
                <a16:creationId xmlns:a16="http://schemas.microsoft.com/office/drawing/2014/main" id="{6FF4623B-469D-66AC-4CE8-AA27660617C9}"/>
              </a:ext>
            </a:extLst>
          </p:cNvPr>
          <p:cNvSpPr>
            <a:spLocks noGrp="1"/>
          </p:cNvSpPr>
          <p:nvPr>
            <p:ph type="sldNum" sz="quarter" idx="12"/>
          </p:nvPr>
        </p:nvSpPr>
        <p:spPr>
          <a:xfrm>
            <a:off x="10707939" y="6356350"/>
            <a:ext cx="844649" cy="365125"/>
          </a:xfrm>
        </p:spPr>
        <p:txBody>
          <a:bodyPr rtlCol="0"/>
          <a:lstStyle/>
          <a:p>
            <a:pPr lvl="0" rtl="0"/>
            <a:fld id="{E20EFF4B-E35B-4DE6-97A9-05E54E649A15}" type="slidenum">
              <a:rPr lang="en-GB" smtClean="0"/>
              <a:pPr lvl="0" rtl="0"/>
              <a:t>36</a:t>
            </a:fld>
            <a:endParaRPr lang="en-GB"/>
          </a:p>
        </p:txBody>
      </p:sp>
      <p:sp>
        <p:nvSpPr>
          <p:cNvPr id="7" name="Content Placeholder 6">
            <a:extLst>
              <a:ext uri="{FF2B5EF4-FFF2-40B4-BE49-F238E27FC236}">
                <a16:creationId xmlns:a16="http://schemas.microsoft.com/office/drawing/2014/main" id="{EB6FC97E-A191-A2EB-1B57-1F46438D6DE9}"/>
              </a:ext>
            </a:extLst>
          </p:cNvPr>
          <p:cNvSpPr>
            <a:spLocks noGrp="1"/>
          </p:cNvSpPr>
          <p:nvPr>
            <p:ph sz="quarter" idx="13"/>
          </p:nvPr>
        </p:nvSpPr>
        <p:spPr>
          <a:xfrm>
            <a:off x="6155077" y="1529268"/>
            <a:ext cx="5797437" cy="4483510"/>
          </a:xfrm>
        </p:spPr>
        <p:txBody>
          <a:bodyPr>
            <a:normAutofit/>
          </a:bodyPr>
          <a:lstStyle/>
          <a:p>
            <a:r>
              <a:rPr lang="en-GB" sz="2000" b="0" dirty="0">
                <a:latin typeface="Calibri" panose="020F0502020204030204" pitchFamily="34" charset="0"/>
                <a:ea typeface="Calibri" panose="020F0502020204030204" pitchFamily="34" charset="0"/>
                <a:cs typeface="Calibri" panose="020F0502020204030204" pitchFamily="34" charset="0"/>
              </a:rPr>
              <a:t>Pay Back Period Summary:</a:t>
            </a:r>
          </a:p>
          <a:p>
            <a:r>
              <a:rPr lang="en-GB" sz="2000" b="0" dirty="0">
                <a:latin typeface="Calibri" panose="020F0502020204030204" pitchFamily="34" charset="0"/>
                <a:ea typeface="Calibri" panose="020F0502020204030204" pitchFamily="34" charset="0"/>
                <a:cs typeface="Calibri" panose="020F0502020204030204" pitchFamily="34" charset="0"/>
              </a:rPr>
              <a:t>Shorter Pay Back Terms = More Desirable (industry dependant)</a:t>
            </a:r>
          </a:p>
          <a:p>
            <a:r>
              <a:rPr lang="en-GB" sz="2000" b="0" dirty="0">
                <a:latin typeface="Calibri" panose="020F0502020204030204" pitchFamily="34" charset="0"/>
                <a:ea typeface="Calibri" panose="020F0502020204030204" pitchFamily="34" charset="0"/>
                <a:cs typeface="Calibri" panose="020F0502020204030204" pitchFamily="34" charset="0"/>
              </a:rPr>
              <a:t>Investments usually accepted when Benefits outweigh Cost – Not always based on Financial Pay Back Terms</a:t>
            </a:r>
          </a:p>
        </p:txBody>
      </p:sp>
      <p:sp>
        <p:nvSpPr>
          <p:cNvPr id="9" name="Content Placeholder 6">
            <a:extLst>
              <a:ext uri="{FF2B5EF4-FFF2-40B4-BE49-F238E27FC236}">
                <a16:creationId xmlns:a16="http://schemas.microsoft.com/office/drawing/2014/main" id="{CFBA40B9-AA51-0E25-9893-450D18EB5DA5}"/>
              </a:ext>
            </a:extLst>
          </p:cNvPr>
          <p:cNvSpPr txBox="1">
            <a:spLocks/>
          </p:cNvSpPr>
          <p:nvPr/>
        </p:nvSpPr>
        <p:spPr>
          <a:xfrm>
            <a:off x="938980" y="1529268"/>
            <a:ext cx="4940703" cy="4483510"/>
          </a:xfrm>
          <a:prstGeom prst="rect">
            <a:avLst/>
          </a:prstGeom>
        </p:spPr>
        <p:txBody>
          <a:bodyPr vert="horz" lIns="91440" tIns="45720" rIns="91440" bIns="45720" rtlCol="0">
            <a:normAutofit/>
          </a:bodyPr>
          <a:lstStyle>
            <a:lvl1pPr marL="0" indent="0" algn="l" defTabSz="914400" rtl="0" eaLnBrk="1" latinLnBrk="0" hangingPunct="1">
              <a:lnSpc>
                <a:spcPct val="150000"/>
              </a:lnSpc>
              <a:spcBef>
                <a:spcPts val="1500"/>
              </a:spcBef>
              <a:buClr>
                <a:schemeClr val="accent2"/>
              </a:buClr>
              <a:buFontTx/>
              <a:buNone/>
              <a:defRPr sz="1500" b="1" kern="1200" spc="150" baseline="0">
                <a:solidFill>
                  <a:schemeClr val="tx1"/>
                </a:solidFill>
                <a:latin typeface="+mn-lt"/>
                <a:ea typeface="+mn-ea"/>
                <a:cs typeface="+mn-cs"/>
              </a:defRPr>
            </a:lvl1pPr>
            <a:lvl2pPr marL="0" indent="0" algn="l" defTabSz="914400" rtl="0" eaLnBrk="1" latinLnBrk="0" hangingPunct="1">
              <a:lnSpc>
                <a:spcPct val="150000"/>
              </a:lnSpc>
              <a:spcBef>
                <a:spcPts val="500"/>
              </a:spcBef>
              <a:buClr>
                <a:schemeClr val="accent2"/>
              </a:buClr>
              <a:buFontTx/>
              <a:buNone/>
              <a:defRPr sz="1500" kern="1200" spc="150" baseline="0">
                <a:solidFill>
                  <a:schemeClr val="tx1"/>
                </a:solidFill>
                <a:latin typeface="+mn-lt"/>
                <a:ea typeface="+mn-ea"/>
                <a:cs typeface="+mn-cs"/>
              </a:defRPr>
            </a:lvl2pPr>
            <a:lvl3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3pPr>
            <a:lvl4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4pPr>
            <a:lvl5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b="0" dirty="0">
                <a:latin typeface="Calibri" panose="020F0502020204030204" pitchFamily="34" charset="0"/>
                <a:ea typeface="Calibri" panose="020F0502020204030204" pitchFamily="34" charset="0"/>
                <a:cs typeface="Calibri" panose="020F0502020204030204" pitchFamily="34" charset="0"/>
              </a:rPr>
              <a:t>Exercise 4 - Continued:</a:t>
            </a:r>
          </a:p>
          <a:p>
            <a:r>
              <a:rPr lang="en-GB" sz="2000" b="0" dirty="0">
                <a:latin typeface="Calibri" panose="020F0502020204030204" pitchFamily="34" charset="0"/>
                <a:ea typeface="Calibri" panose="020F0502020204030204" pitchFamily="34" charset="0"/>
                <a:cs typeface="Calibri" panose="020F0502020204030204" pitchFamily="34" charset="0"/>
              </a:rPr>
              <a:t>Pay Back Period = 5 Years</a:t>
            </a:r>
          </a:p>
          <a:p>
            <a:r>
              <a:rPr lang="en-GB" sz="2000" b="0" dirty="0">
                <a:latin typeface="Calibri" panose="020F0502020204030204" pitchFamily="34" charset="0"/>
                <a:ea typeface="Calibri" panose="020F0502020204030204" pitchFamily="34" charset="0"/>
                <a:cs typeface="Calibri" panose="020F0502020204030204" pitchFamily="34" charset="0"/>
              </a:rPr>
              <a:t>Post Pay Back Profitability = £40000</a:t>
            </a:r>
          </a:p>
          <a:p>
            <a:r>
              <a:rPr lang="en-GB" sz="2000" b="0" dirty="0">
                <a:latin typeface="Calibri" panose="020F0502020204030204" pitchFamily="34" charset="0"/>
                <a:ea typeface="Calibri" panose="020F0502020204030204" pitchFamily="34" charset="0"/>
                <a:cs typeface="Calibri" panose="020F0502020204030204" pitchFamily="34" charset="0"/>
              </a:rPr>
              <a:t>Post Pay Back Profitability Index = 40%</a:t>
            </a:r>
          </a:p>
          <a:p>
            <a:endParaRPr lang="en-GB" sz="2000" b="0" dirty="0">
              <a:latin typeface="Calibri" panose="020F0502020204030204" pitchFamily="34" charset="0"/>
              <a:ea typeface="Calibri" panose="020F0502020204030204" pitchFamily="34" charset="0"/>
              <a:cs typeface="Calibri" panose="020F0502020204030204" pitchFamily="34" charset="0"/>
            </a:endParaRPr>
          </a:p>
        </p:txBody>
      </p:sp>
      <p:cxnSp>
        <p:nvCxnSpPr>
          <p:cNvPr id="11" name="Straight Connector 10">
            <a:extLst>
              <a:ext uri="{FF2B5EF4-FFF2-40B4-BE49-F238E27FC236}">
                <a16:creationId xmlns:a16="http://schemas.microsoft.com/office/drawing/2014/main" id="{3C7F35CE-740A-FF83-6208-3AF72F9F2388}"/>
              </a:ext>
            </a:extLst>
          </p:cNvPr>
          <p:cNvCxnSpPr/>
          <p:nvPr/>
        </p:nvCxnSpPr>
        <p:spPr>
          <a:xfrm>
            <a:off x="5879690" y="1622323"/>
            <a:ext cx="0" cy="4390455"/>
          </a:xfrm>
          <a:prstGeom prst="line">
            <a:avLst/>
          </a:prstGeom>
          <a:ln w="19050" cap="flat" cmpd="sng" algn="ctr">
            <a:solidFill>
              <a:schemeClr val="accent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Tree>
    <p:extLst>
      <p:ext uri="{BB962C8B-B14F-4D97-AF65-F5344CB8AC3E}">
        <p14:creationId xmlns:p14="http://schemas.microsoft.com/office/powerpoint/2010/main" val="2400309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fade">
                                      <p:cBhvr>
                                        <p:cTn id="12" dur="500"/>
                                        <p:tgtEl>
                                          <p:spTgt spid="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Effect transition="in" filter="fade">
                                      <p:cBhvr>
                                        <p:cTn id="17" dur="500"/>
                                        <p:tgtEl>
                                          <p:spTgt spid="7">
                                            <p:txEl>
                                              <p:pRg st="2" end="2"/>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11"/>
                                        </p:tgtEl>
                                        <p:attrNameLst>
                                          <p:attrName>style.visibility</p:attrName>
                                        </p:attrNameLst>
                                      </p:cBhvr>
                                      <p:to>
                                        <p:strVal val="visible"/>
                                      </p:to>
                                    </p:set>
                                    <p:animEffect transition="in" filter="fade">
                                      <p:cBhvr>
                                        <p:cTn id="20"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E9485C-EFF7-4EA1-FC15-9B53875A9C12}"/>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A7227488-5706-8BD2-A8A2-B46867E4A869}"/>
              </a:ext>
            </a:extLst>
          </p:cNvPr>
          <p:cNvSpPr>
            <a:spLocks noGrp="1"/>
          </p:cNvSpPr>
          <p:nvPr>
            <p:ph type="title"/>
          </p:nvPr>
        </p:nvSpPr>
        <p:spPr>
          <a:xfrm>
            <a:off x="639413" y="476086"/>
            <a:ext cx="10904435" cy="689608"/>
          </a:xfrm>
        </p:spPr>
        <p:txBody>
          <a:bodyPr rtlCol="0">
            <a:normAutofit/>
          </a:bodyPr>
          <a:lstStyle/>
          <a:p>
            <a:pPr rtl="0"/>
            <a:r>
              <a:rPr lang="en-GB" sz="3200" dirty="0">
                <a:latin typeface="Calibri" panose="020F0502020204030204" pitchFamily="34" charset="0"/>
                <a:ea typeface="Calibri" panose="020F0502020204030204" pitchFamily="34" charset="0"/>
                <a:cs typeface="Calibri" panose="020F0502020204030204" pitchFamily="34" charset="0"/>
              </a:rPr>
              <a:t>Case Study Questions – Rate of Return</a:t>
            </a:r>
          </a:p>
        </p:txBody>
      </p:sp>
      <p:sp>
        <p:nvSpPr>
          <p:cNvPr id="3" name="Footer Placeholder 2">
            <a:extLst>
              <a:ext uri="{FF2B5EF4-FFF2-40B4-BE49-F238E27FC236}">
                <a16:creationId xmlns:a16="http://schemas.microsoft.com/office/drawing/2014/main" id="{79EBA382-C0B6-CCC9-D3D6-C3707E480AB5}"/>
              </a:ext>
            </a:extLst>
          </p:cNvPr>
          <p:cNvSpPr>
            <a:spLocks noGrp="1"/>
          </p:cNvSpPr>
          <p:nvPr>
            <p:ph type="ftr" sz="quarter" idx="11"/>
          </p:nvPr>
        </p:nvSpPr>
        <p:spPr>
          <a:xfrm>
            <a:off x="639413" y="6356350"/>
            <a:ext cx="6291108" cy="365125"/>
          </a:xfrm>
        </p:spPr>
        <p:txBody>
          <a:bodyPr rtlCol="0"/>
          <a:lstStyle/>
          <a:p>
            <a:pPr rtl="0">
              <a:spcAft>
                <a:spcPts val="600"/>
              </a:spcAft>
            </a:pPr>
            <a:r>
              <a:rPr lang="en-GB" noProof="0" dirty="0"/>
              <a:t>Finance Management</a:t>
            </a:r>
          </a:p>
        </p:txBody>
      </p:sp>
      <p:sp>
        <p:nvSpPr>
          <p:cNvPr id="4" name="Date Placeholder 3">
            <a:extLst>
              <a:ext uri="{FF2B5EF4-FFF2-40B4-BE49-F238E27FC236}">
                <a16:creationId xmlns:a16="http://schemas.microsoft.com/office/drawing/2014/main" id="{FDA56AE8-8FC4-11F6-7968-E6A18ECA80E5}"/>
              </a:ext>
            </a:extLst>
          </p:cNvPr>
          <p:cNvSpPr>
            <a:spLocks noGrp="1"/>
          </p:cNvSpPr>
          <p:nvPr>
            <p:ph type="dt" sz="half" idx="10"/>
          </p:nvPr>
        </p:nvSpPr>
        <p:spPr>
          <a:xfrm>
            <a:off x="7295738" y="6356350"/>
            <a:ext cx="3033829" cy="365125"/>
          </a:xfrm>
        </p:spPr>
        <p:txBody>
          <a:bodyPr rtlCol="0"/>
          <a:lstStyle/>
          <a:p>
            <a:pPr lvl="0" rtl="0"/>
            <a:r>
              <a:rPr lang="en-GB" dirty="0"/>
              <a:t>2025</a:t>
            </a:r>
          </a:p>
        </p:txBody>
      </p:sp>
      <p:sp>
        <p:nvSpPr>
          <p:cNvPr id="5" name="Slide Number Placeholder 4">
            <a:extLst>
              <a:ext uri="{FF2B5EF4-FFF2-40B4-BE49-F238E27FC236}">
                <a16:creationId xmlns:a16="http://schemas.microsoft.com/office/drawing/2014/main" id="{EB5A5102-B4F1-E965-9113-1DC1D36D3691}"/>
              </a:ext>
            </a:extLst>
          </p:cNvPr>
          <p:cNvSpPr>
            <a:spLocks noGrp="1"/>
          </p:cNvSpPr>
          <p:nvPr>
            <p:ph type="sldNum" sz="quarter" idx="12"/>
          </p:nvPr>
        </p:nvSpPr>
        <p:spPr>
          <a:xfrm>
            <a:off x="10707939" y="6356350"/>
            <a:ext cx="844649" cy="365125"/>
          </a:xfrm>
        </p:spPr>
        <p:txBody>
          <a:bodyPr rtlCol="0"/>
          <a:lstStyle/>
          <a:p>
            <a:pPr lvl="0" rtl="0"/>
            <a:fld id="{E20EFF4B-E35B-4DE6-97A9-05E54E649A15}" type="slidenum">
              <a:rPr lang="en-GB" smtClean="0"/>
              <a:pPr lvl="0" rtl="0"/>
              <a:t>37</a:t>
            </a:fld>
            <a:endParaRPr lang="en-GB"/>
          </a:p>
        </p:txBody>
      </p:sp>
      <p:sp>
        <p:nvSpPr>
          <p:cNvPr id="7" name="Content Placeholder 6">
            <a:extLst>
              <a:ext uri="{FF2B5EF4-FFF2-40B4-BE49-F238E27FC236}">
                <a16:creationId xmlns:a16="http://schemas.microsoft.com/office/drawing/2014/main" id="{944EE187-EF42-2841-B798-C12955BAED64}"/>
              </a:ext>
            </a:extLst>
          </p:cNvPr>
          <p:cNvSpPr>
            <a:spLocks noGrp="1"/>
          </p:cNvSpPr>
          <p:nvPr>
            <p:ph sz="quarter" idx="13"/>
          </p:nvPr>
        </p:nvSpPr>
        <p:spPr>
          <a:xfrm>
            <a:off x="6155077" y="1529268"/>
            <a:ext cx="5797437" cy="4483510"/>
          </a:xfrm>
        </p:spPr>
        <p:txBody>
          <a:bodyPr>
            <a:normAutofit/>
          </a:bodyPr>
          <a:lstStyle/>
          <a:p>
            <a:r>
              <a:rPr lang="en-GB" sz="2000" b="0" dirty="0">
                <a:latin typeface="Calibri" panose="020F0502020204030204" pitchFamily="34" charset="0"/>
                <a:ea typeface="Calibri" panose="020F0502020204030204" pitchFamily="34" charset="0"/>
                <a:cs typeface="Calibri" panose="020F0502020204030204" pitchFamily="34" charset="0"/>
              </a:rPr>
              <a:t>Rate of return:</a:t>
            </a:r>
          </a:p>
          <a:p>
            <a:pPr marL="342900" indent="-342900">
              <a:buClrTx/>
              <a:buFont typeface="Wingdings" panose="05000000000000000000" pitchFamily="2" charset="2"/>
              <a:buChar char="Ø"/>
            </a:pPr>
            <a:r>
              <a:rPr lang="en-GB" sz="2000" b="0" dirty="0">
                <a:latin typeface="Calibri" panose="020F0502020204030204" pitchFamily="34" charset="0"/>
                <a:ea typeface="Calibri" panose="020F0502020204030204" pitchFamily="34" charset="0"/>
                <a:cs typeface="Calibri" panose="020F0502020204030204" pitchFamily="34" charset="0"/>
              </a:rPr>
              <a:t>Estimates the profitability of a project </a:t>
            </a:r>
            <a:r>
              <a:rPr lang="en-GB" sz="1600" b="0" dirty="0">
                <a:latin typeface="Calibri" panose="020F0502020204030204" pitchFamily="34" charset="0"/>
                <a:ea typeface="Calibri" panose="020F0502020204030204" pitchFamily="34" charset="0"/>
                <a:cs typeface="Calibri" panose="020F0502020204030204" pitchFamily="34" charset="0"/>
              </a:rPr>
              <a:t>(Mellichamp 2017)</a:t>
            </a:r>
          </a:p>
          <a:p>
            <a:pPr marL="342900" indent="-342900">
              <a:buClrTx/>
              <a:buFont typeface="Wingdings" panose="05000000000000000000" pitchFamily="2" charset="2"/>
              <a:buChar char="Ø"/>
            </a:pPr>
            <a:r>
              <a:rPr lang="en-GB" sz="2000" b="0" dirty="0">
                <a:latin typeface="Calibri" panose="020F0502020204030204" pitchFamily="34" charset="0"/>
                <a:ea typeface="Calibri" panose="020F0502020204030204" pitchFamily="34" charset="0"/>
                <a:cs typeface="Calibri" panose="020F0502020204030204" pitchFamily="34" charset="0"/>
              </a:rPr>
              <a:t>Often used by managers and consultants for investment decisions </a:t>
            </a:r>
            <a:r>
              <a:rPr lang="en-GB" sz="1600" b="0" dirty="0">
                <a:latin typeface="Calibri" panose="020F0502020204030204" pitchFamily="34" charset="0"/>
                <a:ea typeface="Calibri" panose="020F0502020204030204" pitchFamily="34" charset="0"/>
                <a:cs typeface="Calibri" panose="020F0502020204030204" pitchFamily="34" charset="0"/>
              </a:rPr>
              <a:t>(Magni 2010)</a:t>
            </a:r>
          </a:p>
          <a:p>
            <a:pPr marL="342900" indent="-342900">
              <a:buClrTx/>
              <a:buFont typeface="Wingdings" panose="05000000000000000000" pitchFamily="2" charset="2"/>
              <a:buChar char="Ø"/>
            </a:pPr>
            <a:r>
              <a:rPr lang="en-GB" sz="2000" b="0" dirty="0">
                <a:latin typeface="Calibri" panose="020F0502020204030204" pitchFamily="34" charset="0"/>
                <a:ea typeface="Calibri" panose="020F0502020204030204" pitchFamily="34" charset="0"/>
                <a:cs typeface="Calibri" panose="020F0502020204030204" pitchFamily="34" charset="0"/>
              </a:rPr>
              <a:t>Is best used paired with the Net Present Value calculation </a:t>
            </a:r>
            <a:r>
              <a:rPr lang="en-GB" sz="1600" b="0" dirty="0">
                <a:latin typeface="Calibri" panose="020F0502020204030204" pitchFamily="34" charset="0"/>
                <a:ea typeface="Calibri" panose="020F0502020204030204" pitchFamily="34" charset="0"/>
                <a:cs typeface="Calibri" panose="020F0502020204030204" pitchFamily="34" charset="0"/>
              </a:rPr>
              <a:t>(Mellichamp 2017)</a:t>
            </a:r>
            <a:endParaRPr lang="en-GB" sz="2800" b="0" dirty="0">
              <a:latin typeface="Calibri" panose="020F0502020204030204" pitchFamily="34" charset="0"/>
              <a:ea typeface="Calibri" panose="020F0502020204030204" pitchFamily="34" charset="0"/>
              <a:cs typeface="Calibri" panose="020F0502020204030204" pitchFamily="34" charset="0"/>
            </a:endParaRPr>
          </a:p>
        </p:txBody>
      </p:sp>
      <p:sp>
        <p:nvSpPr>
          <p:cNvPr id="9" name="Content Placeholder 6">
            <a:extLst>
              <a:ext uri="{FF2B5EF4-FFF2-40B4-BE49-F238E27FC236}">
                <a16:creationId xmlns:a16="http://schemas.microsoft.com/office/drawing/2014/main" id="{95F56063-15B7-D13B-25A1-81AE4F32F611}"/>
              </a:ext>
            </a:extLst>
          </p:cNvPr>
          <p:cNvSpPr txBox="1">
            <a:spLocks/>
          </p:cNvSpPr>
          <p:nvPr/>
        </p:nvSpPr>
        <p:spPr>
          <a:xfrm>
            <a:off x="938987" y="1575795"/>
            <a:ext cx="4940703" cy="4483510"/>
          </a:xfrm>
          <a:prstGeom prst="rect">
            <a:avLst/>
          </a:prstGeom>
        </p:spPr>
        <p:txBody>
          <a:bodyPr vert="horz" lIns="91440" tIns="45720" rIns="91440" bIns="45720" rtlCol="0">
            <a:normAutofit fontScale="92500" lnSpcReduction="20000"/>
          </a:bodyPr>
          <a:lstStyle>
            <a:lvl1pPr marL="0" indent="0" algn="l" defTabSz="914400" rtl="0" eaLnBrk="1" latinLnBrk="0" hangingPunct="1">
              <a:lnSpc>
                <a:spcPct val="150000"/>
              </a:lnSpc>
              <a:spcBef>
                <a:spcPts val="1500"/>
              </a:spcBef>
              <a:buClr>
                <a:schemeClr val="accent2"/>
              </a:buClr>
              <a:buFontTx/>
              <a:buNone/>
              <a:defRPr sz="1500" b="1" kern="1200" spc="150" baseline="0">
                <a:solidFill>
                  <a:schemeClr val="tx1"/>
                </a:solidFill>
                <a:latin typeface="+mn-lt"/>
                <a:ea typeface="+mn-ea"/>
                <a:cs typeface="+mn-cs"/>
              </a:defRPr>
            </a:lvl1pPr>
            <a:lvl2pPr marL="0" indent="0" algn="l" defTabSz="914400" rtl="0" eaLnBrk="1" latinLnBrk="0" hangingPunct="1">
              <a:lnSpc>
                <a:spcPct val="150000"/>
              </a:lnSpc>
              <a:spcBef>
                <a:spcPts val="500"/>
              </a:spcBef>
              <a:buClr>
                <a:schemeClr val="accent2"/>
              </a:buClr>
              <a:buFontTx/>
              <a:buNone/>
              <a:defRPr sz="1500" kern="1200" spc="150" baseline="0">
                <a:solidFill>
                  <a:schemeClr val="tx1"/>
                </a:solidFill>
                <a:latin typeface="+mn-lt"/>
                <a:ea typeface="+mn-ea"/>
                <a:cs typeface="+mn-cs"/>
              </a:defRPr>
            </a:lvl2pPr>
            <a:lvl3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3pPr>
            <a:lvl4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4pPr>
            <a:lvl5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b="0" dirty="0">
                <a:latin typeface="Calibri" panose="020F0502020204030204" pitchFamily="34" charset="0"/>
                <a:ea typeface="Calibri" panose="020F0502020204030204" pitchFamily="34" charset="0"/>
                <a:cs typeface="Calibri" panose="020F0502020204030204" pitchFamily="34" charset="0"/>
              </a:rPr>
              <a:t>Exercise 5:</a:t>
            </a:r>
          </a:p>
          <a:p>
            <a:r>
              <a:rPr lang="en-GB" sz="2000" b="0" dirty="0">
                <a:latin typeface="Calibri" panose="020F0502020204030204" pitchFamily="34" charset="0"/>
                <a:ea typeface="Calibri" panose="020F0502020204030204" pitchFamily="34" charset="0"/>
                <a:cs typeface="Calibri" panose="020F0502020204030204" pitchFamily="34" charset="0"/>
              </a:rPr>
              <a:t>The company should choose Proposal 1</a:t>
            </a:r>
          </a:p>
          <a:p>
            <a:r>
              <a:rPr lang="en-GB" sz="2000" b="0" dirty="0">
                <a:latin typeface="Calibri" panose="020F0502020204030204" pitchFamily="34" charset="0"/>
                <a:ea typeface="Calibri" panose="020F0502020204030204" pitchFamily="34" charset="0"/>
                <a:cs typeface="Calibri" panose="020F0502020204030204" pitchFamily="34" charset="0"/>
              </a:rPr>
              <a:t>Proposal 1:</a:t>
            </a:r>
          </a:p>
          <a:p>
            <a:r>
              <a:rPr lang="en-GB" sz="2000" b="0" dirty="0">
                <a:latin typeface="Calibri" panose="020F0502020204030204" pitchFamily="34" charset="0"/>
                <a:ea typeface="Calibri" panose="020F0502020204030204" pitchFamily="34" charset="0"/>
                <a:cs typeface="Calibri" panose="020F0502020204030204" pitchFamily="34" charset="0"/>
              </a:rPr>
              <a:t>Profit = </a:t>
            </a:r>
            <a:r>
              <a:rPr lang="en-GB" sz="2000" dirty="0">
                <a:latin typeface="Calibri" panose="020F0502020204030204" pitchFamily="34" charset="0"/>
                <a:ea typeface="Calibri" panose="020F0502020204030204" pitchFamily="34" charset="0"/>
                <a:cs typeface="Calibri" panose="020F0502020204030204" pitchFamily="34" charset="0"/>
              </a:rPr>
              <a:t>£24,000</a:t>
            </a:r>
          </a:p>
          <a:p>
            <a:r>
              <a:rPr lang="en-GB" sz="2000" b="0" dirty="0">
                <a:latin typeface="Calibri" panose="020F0502020204030204" pitchFamily="34" charset="0"/>
                <a:ea typeface="Calibri" panose="020F0502020204030204" pitchFamily="34" charset="0"/>
                <a:cs typeface="Calibri" panose="020F0502020204030204" pitchFamily="34" charset="0"/>
              </a:rPr>
              <a:t>ROI = 10.9%</a:t>
            </a:r>
          </a:p>
          <a:p>
            <a:r>
              <a:rPr lang="en-GB" sz="2000" b="0" dirty="0">
                <a:latin typeface="Calibri" panose="020F0502020204030204" pitchFamily="34" charset="0"/>
                <a:ea typeface="Calibri" panose="020F0502020204030204" pitchFamily="34" charset="0"/>
                <a:cs typeface="Calibri" panose="020F0502020204030204" pitchFamily="34" charset="0"/>
              </a:rPr>
              <a:t>Proposal 2:</a:t>
            </a:r>
          </a:p>
          <a:p>
            <a:r>
              <a:rPr lang="en-GB" sz="2000" b="0" dirty="0">
                <a:latin typeface="Calibri" panose="020F0502020204030204" pitchFamily="34" charset="0"/>
                <a:ea typeface="Calibri" panose="020F0502020204030204" pitchFamily="34" charset="0"/>
                <a:cs typeface="Calibri" panose="020F0502020204030204" pitchFamily="34" charset="0"/>
              </a:rPr>
              <a:t>Profit = £12,500</a:t>
            </a:r>
          </a:p>
          <a:p>
            <a:r>
              <a:rPr lang="en-GB" sz="2000" b="0" dirty="0">
                <a:latin typeface="Calibri" panose="020F0502020204030204" pitchFamily="34" charset="0"/>
                <a:ea typeface="Calibri" panose="020F0502020204030204" pitchFamily="34" charset="0"/>
                <a:cs typeface="Calibri" panose="020F0502020204030204" pitchFamily="34" charset="0"/>
              </a:rPr>
              <a:t>ROI = 20.8%</a:t>
            </a:r>
          </a:p>
          <a:p>
            <a:endParaRPr lang="en-GB" sz="2000" b="0" dirty="0">
              <a:latin typeface="Calibri" panose="020F0502020204030204" pitchFamily="34" charset="0"/>
              <a:ea typeface="Calibri" panose="020F0502020204030204" pitchFamily="34" charset="0"/>
              <a:cs typeface="Calibri" panose="020F0502020204030204" pitchFamily="34" charset="0"/>
            </a:endParaRPr>
          </a:p>
          <a:p>
            <a:endParaRPr lang="en-GB" sz="2000" b="0" dirty="0">
              <a:latin typeface="Calibri" panose="020F0502020204030204" pitchFamily="34" charset="0"/>
              <a:ea typeface="Calibri" panose="020F0502020204030204" pitchFamily="34" charset="0"/>
              <a:cs typeface="Calibri" panose="020F0502020204030204" pitchFamily="34" charset="0"/>
            </a:endParaRPr>
          </a:p>
          <a:p>
            <a:endParaRPr lang="en-GB" sz="2000" b="0" dirty="0">
              <a:latin typeface="Calibri" panose="020F0502020204030204" pitchFamily="34" charset="0"/>
              <a:ea typeface="Calibri" panose="020F0502020204030204" pitchFamily="34" charset="0"/>
              <a:cs typeface="Calibri" panose="020F0502020204030204" pitchFamily="34" charset="0"/>
            </a:endParaRPr>
          </a:p>
        </p:txBody>
      </p:sp>
      <p:cxnSp>
        <p:nvCxnSpPr>
          <p:cNvPr id="11" name="Straight Connector 10">
            <a:extLst>
              <a:ext uri="{FF2B5EF4-FFF2-40B4-BE49-F238E27FC236}">
                <a16:creationId xmlns:a16="http://schemas.microsoft.com/office/drawing/2014/main" id="{A5FFDF1A-AE38-2A43-E33C-D367763A6BE2}"/>
              </a:ext>
            </a:extLst>
          </p:cNvPr>
          <p:cNvCxnSpPr/>
          <p:nvPr/>
        </p:nvCxnSpPr>
        <p:spPr>
          <a:xfrm>
            <a:off x="5879690" y="1622323"/>
            <a:ext cx="0" cy="4390455"/>
          </a:xfrm>
          <a:prstGeom prst="line">
            <a:avLst/>
          </a:prstGeom>
          <a:ln w="19050" cap="flat" cmpd="sng" algn="ctr">
            <a:solidFill>
              <a:schemeClr val="accent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Tree>
    <p:extLst>
      <p:ext uri="{BB962C8B-B14F-4D97-AF65-F5344CB8AC3E}">
        <p14:creationId xmlns:p14="http://schemas.microsoft.com/office/powerpoint/2010/main" val="28449547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fade">
                                      <p:cBhvr>
                                        <p:cTn id="12" dur="500"/>
                                        <p:tgtEl>
                                          <p:spTgt spid="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Effect transition="in" filter="fade">
                                      <p:cBhvr>
                                        <p:cTn id="17" dur="500"/>
                                        <p:tgtEl>
                                          <p:spTgt spid="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xEl>
                                              <p:pRg st="3" end="3"/>
                                            </p:txEl>
                                          </p:spTgt>
                                        </p:tgtEl>
                                        <p:attrNameLst>
                                          <p:attrName>style.visibility</p:attrName>
                                        </p:attrNameLst>
                                      </p:cBhvr>
                                      <p:to>
                                        <p:strVal val="visible"/>
                                      </p:to>
                                    </p:set>
                                    <p:animEffect transition="in" filter="fade">
                                      <p:cBhvr>
                                        <p:cTn id="22" dur="500"/>
                                        <p:tgtEl>
                                          <p:spTgt spid="7">
                                            <p:txEl>
                                              <p:pRg st="3" end="3"/>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11"/>
                                        </p:tgtEl>
                                        <p:attrNameLst>
                                          <p:attrName>style.visibility</p:attrName>
                                        </p:attrNameLst>
                                      </p:cBhvr>
                                      <p:to>
                                        <p:strVal val="visible"/>
                                      </p:to>
                                    </p:set>
                                    <p:animEffect transition="in" filter="fade">
                                      <p:cBhvr>
                                        <p:cTn id="25"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DFD86D-A218-4D38-8764-3AD92E808EBE}"/>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E32921B1-0F99-4764-4825-170AB76D47A1}"/>
              </a:ext>
            </a:extLst>
          </p:cNvPr>
          <p:cNvSpPr>
            <a:spLocks noGrp="1"/>
          </p:cNvSpPr>
          <p:nvPr>
            <p:ph type="title"/>
          </p:nvPr>
        </p:nvSpPr>
        <p:spPr>
          <a:xfrm>
            <a:off x="639413" y="476086"/>
            <a:ext cx="10904435" cy="689608"/>
          </a:xfrm>
        </p:spPr>
        <p:txBody>
          <a:bodyPr rtlCol="0">
            <a:normAutofit/>
          </a:bodyPr>
          <a:lstStyle/>
          <a:p>
            <a:pPr rtl="0"/>
            <a:r>
              <a:rPr lang="en-GB" sz="3200" dirty="0">
                <a:latin typeface="Calibri" panose="020F0502020204030204" pitchFamily="34" charset="0"/>
                <a:ea typeface="Calibri" panose="020F0502020204030204" pitchFamily="34" charset="0"/>
                <a:cs typeface="Calibri" panose="020F0502020204030204" pitchFamily="34" charset="0"/>
              </a:rPr>
              <a:t>Case Study Questions – Rate of Return</a:t>
            </a:r>
          </a:p>
        </p:txBody>
      </p:sp>
      <p:sp>
        <p:nvSpPr>
          <p:cNvPr id="3" name="Footer Placeholder 2">
            <a:extLst>
              <a:ext uri="{FF2B5EF4-FFF2-40B4-BE49-F238E27FC236}">
                <a16:creationId xmlns:a16="http://schemas.microsoft.com/office/drawing/2014/main" id="{070B8A31-F0FB-8B0E-FE3A-3AB702407B15}"/>
              </a:ext>
            </a:extLst>
          </p:cNvPr>
          <p:cNvSpPr>
            <a:spLocks noGrp="1"/>
          </p:cNvSpPr>
          <p:nvPr>
            <p:ph type="ftr" sz="quarter" idx="11"/>
          </p:nvPr>
        </p:nvSpPr>
        <p:spPr>
          <a:xfrm>
            <a:off x="639413" y="6356350"/>
            <a:ext cx="6291108" cy="365125"/>
          </a:xfrm>
        </p:spPr>
        <p:txBody>
          <a:bodyPr rtlCol="0"/>
          <a:lstStyle/>
          <a:p>
            <a:pPr rtl="0">
              <a:spcAft>
                <a:spcPts val="600"/>
              </a:spcAft>
            </a:pPr>
            <a:r>
              <a:rPr lang="en-GB" noProof="0" dirty="0"/>
              <a:t>Finance Management</a:t>
            </a:r>
          </a:p>
        </p:txBody>
      </p:sp>
      <p:sp>
        <p:nvSpPr>
          <p:cNvPr id="4" name="Date Placeholder 3">
            <a:extLst>
              <a:ext uri="{FF2B5EF4-FFF2-40B4-BE49-F238E27FC236}">
                <a16:creationId xmlns:a16="http://schemas.microsoft.com/office/drawing/2014/main" id="{BE152671-F1A0-515D-0F5D-4D41D6E4F6BA}"/>
              </a:ext>
            </a:extLst>
          </p:cNvPr>
          <p:cNvSpPr>
            <a:spLocks noGrp="1"/>
          </p:cNvSpPr>
          <p:nvPr>
            <p:ph type="dt" sz="half" idx="10"/>
          </p:nvPr>
        </p:nvSpPr>
        <p:spPr>
          <a:xfrm>
            <a:off x="7295738" y="6356350"/>
            <a:ext cx="3033829" cy="365125"/>
          </a:xfrm>
        </p:spPr>
        <p:txBody>
          <a:bodyPr rtlCol="0"/>
          <a:lstStyle/>
          <a:p>
            <a:pPr lvl="0" rtl="0"/>
            <a:r>
              <a:rPr lang="en-GB" dirty="0"/>
              <a:t>2025</a:t>
            </a:r>
          </a:p>
        </p:txBody>
      </p:sp>
      <p:sp>
        <p:nvSpPr>
          <p:cNvPr id="5" name="Slide Number Placeholder 4">
            <a:extLst>
              <a:ext uri="{FF2B5EF4-FFF2-40B4-BE49-F238E27FC236}">
                <a16:creationId xmlns:a16="http://schemas.microsoft.com/office/drawing/2014/main" id="{477B3FEF-4749-71D9-7DED-56EF4CB1CDAC}"/>
              </a:ext>
            </a:extLst>
          </p:cNvPr>
          <p:cNvSpPr>
            <a:spLocks noGrp="1"/>
          </p:cNvSpPr>
          <p:nvPr>
            <p:ph type="sldNum" sz="quarter" idx="12"/>
          </p:nvPr>
        </p:nvSpPr>
        <p:spPr>
          <a:xfrm>
            <a:off x="10707939" y="6356350"/>
            <a:ext cx="844649" cy="365125"/>
          </a:xfrm>
        </p:spPr>
        <p:txBody>
          <a:bodyPr rtlCol="0"/>
          <a:lstStyle/>
          <a:p>
            <a:pPr lvl="0" rtl="0"/>
            <a:fld id="{E20EFF4B-E35B-4DE6-97A9-05E54E649A15}" type="slidenum">
              <a:rPr lang="en-GB" smtClean="0"/>
              <a:pPr lvl="0" rtl="0"/>
              <a:t>38</a:t>
            </a:fld>
            <a:endParaRPr lang="en-GB"/>
          </a:p>
        </p:txBody>
      </p:sp>
      <p:sp>
        <p:nvSpPr>
          <p:cNvPr id="9" name="Content Placeholder 6">
            <a:extLst>
              <a:ext uri="{FF2B5EF4-FFF2-40B4-BE49-F238E27FC236}">
                <a16:creationId xmlns:a16="http://schemas.microsoft.com/office/drawing/2014/main" id="{DAAEA39D-E529-01F7-5FD2-ACF715C30BB9}"/>
              </a:ext>
            </a:extLst>
          </p:cNvPr>
          <p:cNvSpPr txBox="1">
            <a:spLocks/>
          </p:cNvSpPr>
          <p:nvPr/>
        </p:nvSpPr>
        <p:spPr>
          <a:xfrm>
            <a:off x="938987" y="1276987"/>
            <a:ext cx="5991534" cy="689608"/>
          </a:xfrm>
          <a:prstGeom prst="rect">
            <a:avLst/>
          </a:prstGeom>
        </p:spPr>
        <p:txBody>
          <a:bodyPr vert="horz" lIns="91440" tIns="45720" rIns="91440" bIns="45720" rtlCol="0">
            <a:normAutofit/>
          </a:bodyPr>
          <a:lstStyle>
            <a:lvl1pPr marL="0" indent="0" algn="l" defTabSz="914400" rtl="0" eaLnBrk="1" latinLnBrk="0" hangingPunct="1">
              <a:lnSpc>
                <a:spcPct val="150000"/>
              </a:lnSpc>
              <a:spcBef>
                <a:spcPts val="1500"/>
              </a:spcBef>
              <a:buClr>
                <a:schemeClr val="accent2"/>
              </a:buClr>
              <a:buFontTx/>
              <a:buNone/>
              <a:defRPr sz="1500" b="1" kern="1200" spc="150" baseline="0">
                <a:solidFill>
                  <a:schemeClr val="tx1"/>
                </a:solidFill>
                <a:latin typeface="+mn-lt"/>
                <a:ea typeface="+mn-ea"/>
                <a:cs typeface="+mn-cs"/>
              </a:defRPr>
            </a:lvl1pPr>
            <a:lvl2pPr marL="0" indent="0" algn="l" defTabSz="914400" rtl="0" eaLnBrk="1" latinLnBrk="0" hangingPunct="1">
              <a:lnSpc>
                <a:spcPct val="150000"/>
              </a:lnSpc>
              <a:spcBef>
                <a:spcPts val="500"/>
              </a:spcBef>
              <a:buClr>
                <a:schemeClr val="accent2"/>
              </a:buClr>
              <a:buFontTx/>
              <a:buNone/>
              <a:defRPr sz="1500" kern="1200" spc="150" baseline="0">
                <a:solidFill>
                  <a:schemeClr val="tx1"/>
                </a:solidFill>
                <a:latin typeface="+mn-lt"/>
                <a:ea typeface="+mn-ea"/>
                <a:cs typeface="+mn-cs"/>
              </a:defRPr>
            </a:lvl2pPr>
            <a:lvl3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3pPr>
            <a:lvl4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4pPr>
            <a:lvl5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b="0" dirty="0">
                <a:latin typeface="Calibri" panose="020F0502020204030204" pitchFamily="34" charset="0"/>
                <a:ea typeface="Calibri" panose="020F0502020204030204" pitchFamily="34" charset="0"/>
                <a:cs typeface="Calibri" panose="020F0502020204030204" pitchFamily="34" charset="0"/>
              </a:rPr>
              <a:t>Exercise 6: Project Y should be accepted</a:t>
            </a:r>
          </a:p>
        </p:txBody>
      </p:sp>
      <p:graphicFrame>
        <p:nvGraphicFramePr>
          <p:cNvPr id="10" name="Table 9">
            <a:extLst>
              <a:ext uri="{FF2B5EF4-FFF2-40B4-BE49-F238E27FC236}">
                <a16:creationId xmlns:a16="http://schemas.microsoft.com/office/drawing/2014/main" id="{FC1845BC-6596-0338-BA46-005C0401E2E4}"/>
              </a:ext>
            </a:extLst>
          </p:cNvPr>
          <p:cNvGraphicFramePr>
            <a:graphicFrameLocks noGrp="1"/>
          </p:cNvGraphicFramePr>
          <p:nvPr>
            <p:extLst>
              <p:ext uri="{D42A27DB-BD31-4B8C-83A1-F6EECF244321}">
                <p14:modId xmlns:p14="http://schemas.microsoft.com/office/powerpoint/2010/main" val="772071433"/>
              </p:ext>
            </p:extLst>
          </p:nvPr>
        </p:nvGraphicFramePr>
        <p:xfrm>
          <a:off x="1017574" y="1966595"/>
          <a:ext cx="10148112" cy="3512326"/>
        </p:xfrm>
        <a:graphic>
          <a:graphicData uri="http://schemas.openxmlformats.org/drawingml/2006/table">
            <a:tbl>
              <a:tblPr firstRow="1" bandRow="1">
                <a:tableStyleId>{5C22544A-7EE6-4342-B048-85BDC9FD1C3A}</a:tableStyleId>
              </a:tblPr>
              <a:tblGrid>
                <a:gridCol w="1691352">
                  <a:extLst>
                    <a:ext uri="{9D8B030D-6E8A-4147-A177-3AD203B41FA5}">
                      <a16:colId xmlns:a16="http://schemas.microsoft.com/office/drawing/2014/main" val="2728431976"/>
                    </a:ext>
                  </a:extLst>
                </a:gridCol>
                <a:gridCol w="1691352">
                  <a:extLst>
                    <a:ext uri="{9D8B030D-6E8A-4147-A177-3AD203B41FA5}">
                      <a16:colId xmlns:a16="http://schemas.microsoft.com/office/drawing/2014/main" val="15984310"/>
                    </a:ext>
                  </a:extLst>
                </a:gridCol>
                <a:gridCol w="1691352">
                  <a:extLst>
                    <a:ext uri="{9D8B030D-6E8A-4147-A177-3AD203B41FA5}">
                      <a16:colId xmlns:a16="http://schemas.microsoft.com/office/drawing/2014/main" val="3490473121"/>
                    </a:ext>
                  </a:extLst>
                </a:gridCol>
                <a:gridCol w="1691352">
                  <a:extLst>
                    <a:ext uri="{9D8B030D-6E8A-4147-A177-3AD203B41FA5}">
                      <a16:colId xmlns:a16="http://schemas.microsoft.com/office/drawing/2014/main" val="761857414"/>
                    </a:ext>
                  </a:extLst>
                </a:gridCol>
                <a:gridCol w="1691352">
                  <a:extLst>
                    <a:ext uri="{9D8B030D-6E8A-4147-A177-3AD203B41FA5}">
                      <a16:colId xmlns:a16="http://schemas.microsoft.com/office/drawing/2014/main" val="1665365145"/>
                    </a:ext>
                  </a:extLst>
                </a:gridCol>
                <a:gridCol w="1691352">
                  <a:extLst>
                    <a:ext uri="{9D8B030D-6E8A-4147-A177-3AD203B41FA5}">
                      <a16:colId xmlns:a16="http://schemas.microsoft.com/office/drawing/2014/main" val="502147730"/>
                    </a:ext>
                  </a:extLst>
                </a:gridCol>
              </a:tblGrid>
              <a:tr h="738646">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Year</a:t>
                      </a:r>
                    </a:p>
                  </a:txBody>
                  <a:tcPr/>
                </a:tc>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Project X Cash Inflows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latin typeface="Calibri" panose="020F0502020204030204" pitchFamily="34" charset="0"/>
                          <a:ea typeface="Calibri" panose="020F0502020204030204" pitchFamily="34" charset="0"/>
                          <a:cs typeface="Calibri" panose="020F0502020204030204" pitchFamily="34" charset="0"/>
                        </a:rPr>
                        <a:t>Project Y Cash Inflows</a:t>
                      </a:r>
                    </a:p>
                  </a:txBody>
                  <a:tcPr/>
                </a:tc>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Present Value Factors</a:t>
                      </a:r>
                    </a:p>
                  </a:txBody>
                  <a:tcPr/>
                </a:tc>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Project X Present Value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latin typeface="Calibri" panose="020F0502020204030204" pitchFamily="34" charset="0"/>
                          <a:ea typeface="Calibri" panose="020F0502020204030204" pitchFamily="34" charset="0"/>
                          <a:cs typeface="Calibri" panose="020F0502020204030204" pitchFamily="34" charset="0"/>
                        </a:rPr>
                        <a:t>Project Y Present Value</a:t>
                      </a:r>
                    </a:p>
                  </a:txBody>
                  <a:tcPr/>
                </a:tc>
                <a:extLst>
                  <a:ext uri="{0D108BD9-81ED-4DB2-BD59-A6C34878D82A}">
                    <a16:rowId xmlns:a16="http://schemas.microsoft.com/office/drawing/2014/main" val="1333042442"/>
                  </a:ext>
                </a:extLst>
              </a:tr>
              <a:tr h="382756">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1</a:t>
                      </a:r>
                    </a:p>
                  </a:txBody>
                  <a:tcPr/>
                </a:tc>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5000</a:t>
                      </a:r>
                    </a:p>
                  </a:txBody>
                  <a:tcPr/>
                </a:tc>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20000</a:t>
                      </a:r>
                    </a:p>
                  </a:txBody>
                  <a:tcPr/>
                </a:tc>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0.909</a:t>
                      </a:r>
                    </a:p>
                  </a:txBody>
                  <a:tcPr/>
                </a:tc>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4545</a:t>
                      </a:r>
                    </a:p>
                  </a:txBody>
                  <a:tcPr/>
                </a:tc>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18180</a:t>
                      </a:r>
                    </a:p>
                  </a:txBody>
                  <a:tcPr/>
                </a:tc>
                <a:extLst>
                  <a:ext uri="{0D108BD9-81ED-4DB2-BD59-A6C34878D82A}">
                    <a16:rowId xmlns:a16="http://schemas.microsoft.com/office/drawing/2014/main" val="1674592209"/>
                  </a:ext>
                </a:extLst>
              </a:tr>
              <a:tr h="382756">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2</a:t>
                      </a:r>
                    </a:p>
                  </a:txBody>
                  <a:tcPr/>
                </a:tc>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10000</a:t>
                      </a:r>
                    </a:p>
                  </a:txBody>
                  <a:tcPr/>
                </a:tc>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10000</a:t>
                      </a:r>
                    </a:p>
                  </a:txBody>
                  <a:tcPr/>
                </a:tc>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0.826</a:t>
                      </a:r>
                    </a:p>
                  </a:txBody>
                  <a:tcPr/>
                </a:tc>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8260</a:t>
                      </a:r>
                    </a:p>
                  </a:txBody>
                  <a:tcPr/>
                </a:tc>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8260</a:t>
                      </a:r>
                    </a:p>
                  </a:txBody>
                  <a:tcPr/>
                </a:tc>
                <a:extLst>
                  <a:ext uri="{0D108BD9-81ED-4DB2-BD59-A6C34878D82A}">
                    <a16:rowId xmlns:a16="http://schemas.microsoft.com/office/drawing/2014/main" val="965456052"/>
                  </a:ext>
                </a:extLst>
              </a:tr>
              <a:tr h="382756">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3</a:t>
                      </a:r>
                    </a:p>
                  </a:txBody>
                  <a:tcPr/>
                </a:tc>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10000</a:t>
                      </a:r>
                    </a:p>
                  </a:txBody>
                  <a:tcPr/>
                </a:tc>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5000</a:t>
                      </a:r>
                    </a:p>
                  </a:txBody>
                  <a:tcPr/>
                </a:tc>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0.751</a:t>
                      </a:r>
                    </a:p>
                  </a:txBody>
                  <a:tcPr/>
                </a:tc>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7510</a:t>
                      </a:r>
                    </a:p>
                  </a:txBody>
                  <a:tcPr/>
                </a:tc>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3755</a:t>
                      </a:r>
                    </a:p>
                  </a:txBody>
                  <a:tcPr/>
                </a:tc>
                <a:extLst>
                  <a:ext uri="{0D108BD9-81ED-4DB2-BD59-A6C34878D82A}">
                    <a16:rowId xmlns:a16="http://schemas.microsoft.com/office/drawing/2014/main" val="2665974853"/>
                  </a:ext>
                </a:extLst>
              </a:tr>
              <a:tr h="382756">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4</a:t>
                      </a:r>
                    </a:p>
                  </a:txBody>
                  <a:tcPr/>
                </a:tc>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3000</a:t>
                      </a:r>
                    </a:p>
                  </a:txBody>
                  <a:tcPr/>
                </a:tc>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3000</a:t>
                      </a:r>
                    </a:p>
                  </a:txBody>
                  <a:tcPr/>
                </a:tc>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0.683</a:t>
                      </a:r>
                    </a:p>
                  </a:txBody>
                  <a:tcPr/>
                </a:tc>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2049</a:t>
                      </a:r>
                    </a:p>
                  </a:txBody>
                  <a:tcPr/>
                </a:tc>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2049</a:t>
                      </a:r>
                    </a:p>
                  </a:txBody>
                  <a:tcPr/>
                </a:tc>
                <a:extLst>
                  <a:ext uri="{0D108BD9-81ED-4DB2-BD59-A6C34878D82A}">
                    <a16:rowId xmlns:a16="http://schemas.microsoft.com/office/drawing/2014/main" val="3878807222"/>
                  </a:ext>
                </a:extLst>
              </a:tr>
              <a:tr h="382756">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5</a:t>
                      </a:r>
                    </a:p>
                  </a:txBody>
                  <a:tcPr/>
                </a:tc>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2000</a:t>
                      </a:r>
                    </a:p>
                  </a:txBody>
                  <a:tcPr/>
                </a:tc>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2000</a:t>
                      </a:r>
                    </a:p>
                  </a:txBody>
                  <a:tcPr/>
                </a:tc>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0.621</a:t>
                      </a:r>
                    </a:p>
                  </a:txBody>
                  <a:tcPr/>
                </a:tc>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1242</a:t>
                      </a:r>
                    </a:p>
                  </a:txBody>
                  <a:tcPr/>
                </a:tc>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1242</a:t>
                      </a:r>
                    </a:p>
                  </a:txBody>
                  <a:tcPr/>
                </a:tc>
                <a:extLst>
                  <a:ext uri="{0D108BD9-81ED-4DB2-BD59-A6C34878D82A}">
                    <a16:rowId xmlns:a16="http://schemas.microsoft.com/office/drawing/2014/main" val="1106817452"/>
                  </a:ext>
                </a:extLst>
              </a:tr>
              <a:tr h="382756">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Scrap</a:t>
                      </a:r>
                    </a:p>
                  </a:txBody>
                  <a:tcPr/>
                </a:tc>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1000</a:t>
                      </a:r>
                    </a:p>
                  </a:txBody>
                  <a:tcPr/>
                </a:tc>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2000</a:t>
                      </a:r>
                    </a:p>
                  </a:txBody>
                  <a:tcPr/>
                </a:tc>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0.621</a:t>
                      </a:r>
                    </a:p>
                  </a:txBody>
                  <a:tcPr/>
                </a:tc>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621</a:t>
                      </a:r>
                    </a:p>
                  </a:txBody>
                  <a:tcPr/>
                </a:tc>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1242</a:t>
                      </a:r>
                    </a:p>
                  </a:txBody>
                  <a:tcPr/>
                </a:tc>
                <a:extLst>
                  <a:ext uri="{0D108BD9-81ED-4DB2-BD59-A6C34878D82A}">
                    <a16:rowId xmlns:a16="http://schemas.microsoft.com/office/drawing/2014/main" val="735053512"/>
                  </a:ext>
                </a:extLst>
              </a:tr>
              <a:tr h="382756">
                <a:tc gridSpan="4">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Total</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24227</a:t>
                      </a:r>
                    </a:p>
                  </a:txBody>
                  <a:tcPr/>
                </a:tc>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34728</a:t>
                      </a:r>
                    </a:p>
                  </a:txBody>
                  <a:tcPr/>
                </a:tc>
                <a:extLst>
                  <a:ext uri="{0D108BD9-81ED-4DB2-BD59-A6C34878D82A}">
                    <a16:rowId xmlns:a16="http://schemas.microsoft.com/office/drawing/2014/main" val="2067963592"/>
                  </a:ext>
                </a:extLst>
              </a:tr>
            </a:tbl>
          </a:graphicData>
        </a:graphic>
      </p:graphicFrame>
      <p:sp>
        <p:nvSpPr>
          <p:cNvPr id="12" name="TextBox 11">
            <a:extLst>
              <a:ext uri="{FF2B5EF4-FFF2-40B4-BE49-F238E27FC236}">
                <a16:creationId xmlns:a16="http://schemas.microsoft.com/office/drawing/2014/main" id="{4C70EAB1-1441-728B-59A3-00F9DE878392}"/>
              </a:ext>
            </a:extLst>
          </p:cNvPr>
          <p:cNvSpPr txBox="1"/>
          <p:nvPr/>
        </p:nvSpPr>
        <p:spPr>
          <a:xfrm>
            <a:off x="1303730" y="5626100"/>
            <a:ext cx="4787900" cy="646331"/>
          </a:xfrm>
          <a:prstGeom prst="rect">
            <a:avLst/>
          </a:prstGeom>
          <a:noFill/>
        </p:spPr>
        <p:txBody>
          <a:bodyPr wrap="square" rtlCol="0">
            <a:spAutoFit/>
          </a:bodyPr>
          <a:lstStyle/>
          <a:p>
            <a:r>
              <a:rPr lang="en-GB" dirty="0"/>
              <a:t>Project X = 24227-20000 = £4227</a:t>
            </a:r>
          </a:p>
          <a:p>
            <a:r>
              <a:rPr lang="en-GB" dirty="0"/>
              <a:t>Project Y = 34728-30000 = £4728</a:t>
            </a:r>
          </a:p>
        </p:txBody>
      </p:sp>
    </p:spTree>
    <p:extLst>
      <p:ext uri="{BB962C8B-B14F-4D97-AF65-F5344CB8AC3E}">
        <p14:creationId xmlns:p14="http://schemas.microsoft.com/office/powerpoint/2010/main" val="343326034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BB5483-4FBA-EB9B-93E0-C3FC79D7324B}"/>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666FBD21-BF06-653D-2E05-1E9BC1D1E01C}"/>
              </a:ext>
            </a:extLst>
          </p:cNvPr>
          <p:cNvSpPr>
            <a:spLocks noGrp="1"/>
          </p:cNvSpPr>
          <p:nvPr>
            <p:ph type="title"/>
          </p:nvPr>
        </p:nvSpPr>
        <p:spPr>
          <a:xfrm>
            <a:off x="639413" y="476086"/>
            <a:ext cx="10904435" cy="689608"/>
          </a:xfrm>
        </p:spPr>
        <p:txBody>
          <a:bodyPr rtlCol="0">
            <a:normAutofit/>
          </a:bodyPr>
          <a:lstStyle/>
          <a:p>
            <a:pPr rtl="0"/>
            <a:r>
              <a:rPr lang="en-GB" sz="3200" dirty="0">
                <a:latin typeface="Calibri" panose="020F0502020204030204" pitchFamily="34" charset="0"/>
                <a:ea typeface="Calibri" panose="020F0502020204030204" pitchFamily="34" charset="0"/>
                <a:cs typeface="Calibri" panose="020F0502020204030204" pitchFamily="34" charset="0"/>
              </a:rPr>
              <a:t>Case Study Questions – Net Present Value</a:t>
            </a:r>
          </a:p>
        </p:txBody>
      </p:sp>
      <p:sp>
        <p:nvSpPr>
          <p:cNvPr id="3" name="Footer Placeholder 2">
            <a:extLst>
              <a:ext uri="{FF2B5EF4-FFF2-40B4-BE49-F238E27FC236}">
                <a16:creationId xmlns:a16="http://schemas.microsoft.com/office/drawing/2014/main" id="{F5CB19E3-0AA9-7E5F-7E15-298DBA468688}"/>
              </a:ext>
            </a:extLst>
          </p:cNvPr>
          <p:cNvSpPr>
            <a:spLocks noGrp="1"/>
          </p:cNvSpPr>
          <p:nvPr>
            <p:ph type="ftr" sz="quarter" idx="11"/>
          </p:nvPr>
        </p:nvSpPr>
        <p:spPr>
          <a:xfrm>
            <a:off x="639413" y="6356350"/>
            <a:ext cx="6291108" cy="365125"/>
          </a:xfrm>
        </p:spPr>
        <p:txBody>
          <a:bodyPr rtlCol="0"/>
          <a:lstStyle/>
          <a:p>
            <a:pPr rtl="0">
              <a:spcAft>
                <a:spcPts val="600"/>
              </a:spcAft>
            </a:pPr>
            <a:r>
              <a:rPr lang="en-GB" noProof="0" dirty="0"/>
              <a:t>Finance Management</a:t>
            </a:r>
          </a:p>
        </p:txBody>
      </p:sp>
      <p:sp>
        <p:nvSpPr>
          <p:cNvPr id="4" name="Date Placeholder 3">
            <a:extLst>
              <a:ext uri="{FF2B5EF4-FFF2-40B4-BE49-F238E27FC236}">
                <a16:creationId xmlns:a16="http://schemas.microsoft.com/office/drawing/2014/main" id="{2703F4C1-6F1B-5EBF-4BE0-A7A70CA5E61D}"/>
              </a:ext>
            </a:extLst>
          </p:cNvPr>
          <p:cNvSpPr>
            <a:spLocks noGrp="1"/>
          </p:cNvSpPr>
          <p:nvPr>
            <p:ph type="dt" sz="half" idx="10"/>
          </p:nvPr>
        </p:nvSpPr>
        <p:spPr>
          <a:xfrm>
            <a:off x="7295738" y="6356350"/>
            <a:ext cx="3033829" cy="365125"/>
          </a:xfrm>
        </p:spPr>
        <p:txBody>
          <a:bodyPr rtlCol="0"/>
          <a:lstStyle/>
          <a:p>
            <a:pPr lvl="0" rtl="0"/>
            <a:r>
              <a:rPr lang="en-GB" dirty="0"/>
              <a:t>2025</a:t>
            </a:r>
          </a:p>
        </p:txBody>
      </p:sp>
      <p:sp>
        <p:nvSpPr>
          <p:cNvPr id="5" name="Slide Number Placeholder 4">
            <a:extLst>
              <a:ext uri="{FF2B5EF4-FFF2-40B4-BE49-F238E27FC236}">
                <a16:creationId xmlns:a16="http://schemas.microsoft.com/office/drawing/2014/main" id="{7D333E1A-434E-F4DE-0443-B85673509B74}"/>
              </a:ext>
            </a:extLst>
          </p:cNvPr>
          <p:cNvSpPr>
            <a:spLocks noGrp="1"/>
          </p:cNvSpPr>
          <p:nvPr>
            <p:ph type="sldNum" sz="quarter" idx="12"/>
          </p:nvPr>
        </p:nvSpPr>
        <p:spPr>
          <a:xfrm>
            <a:off x="10707939" y="6356350"/>
            <a:ext cx="844649" cy="365125"/>
          </a:xfrm>
        </p:spPr>
        <p:txBody>
          <a:bodyPr rtlCol="0"/>
          <a:lstStyle/>
          <a:p>
            <a:pPr lvl="0" rtl="0"/>
            <a:fld id="{E20EFF4B-E35B-4DE6-97A9-05E54E649A15}" type="slidenum">
              <a:rPr lang="en-GB" smtClean="0"/>
              <a:pPr lvl="0" rtl="0"/>
              <a:t>39</a:t>
            </a:fld>
            <a:endParaRPr lang="en-GB"/>
          </a:p>
        </p:txBody>
      </p:sp>
      <p:sp>
        <p:nvSpPr>
          <p:cNvPr id="7" name="Content Placeholder 6">
            <a:extLst>
              <a:ext uri="{FF2B5EF4-FFF2-40B4-BE49-F238E27FC236}">
                <a16:creationId xmlns:a16="http://schemas.microsoft.com/office/drawing/2014/main" id="{36D441CE-CA9E-05EE-5AAA-E35FE6F994FC}"/>
              </a:ext>
            </a:extLst>
          </p:cNvPr>
          <p:cNvSpPr>
            <a:spLocks noGrp="1"/>
          </p:cNvSpPr>
          <p:nvPr>
            <p:ph sz="quarter" idx="13"/>
          </p:nvPr>
        </p:nvSpPr>
        <p:spPr>
          <a:xfrm>
            <a:off x="639413" y="1519267"/>
            <a:ext cx="5797437" cy="4483510"/>
          </a:xfrm>
        </p:spPr>
        <p:txBody>
          <a:bodyPr>
            <a:normAutofit/>
          </a:bodyPr>
          <a:lstStyle/>
          <a:p>
            <a:r>
              <a:rPr lang="en-GB" sz="2000" b="0" dirty="0">
                <a:latin typeface="Calibri" panose="020F0502020204030204" pitchFamily="34" charset="0"/>
                <a:ea typeface="Calibri" panose="020F0502020204030204" pitchFamily="34" charset="0"/>
                <a:cs typeface="Calibri" panose="020F0502020204030204" pitchFamily="34" charset="0"/>
              </a:rPr>
              <a:t>Net Present Value:</a:t>
            </a:r>
          </a:p>
          <a:p>
            <a:pPr marL="342900" indent="-342900">
              <a:buClrTx/>
              <a:buFont typeface="Wingdings" panose="05000000000000000000" pitchFamily="2" charset="2"/>
              <a:buChar char="Ø"/>
            </a:pPr>
            <a:r>
              <a:rPr lang="en-GB" sz="2000" b="0" dirty="0">
                <a:latin typeface="Calibri" panose="020F0502020204030204" pitchFamily="34" charset="0"/>
                <a:ea typeface="Calibri" panose="020F0502020204030204" pitchFamily="34" charset="0"/>
                <a:cs typeface="Calibri" panose="020F0502020204030204" pitchFamily="34" charset="0"/>
              </a:rPr>
              <a:t>Estimates the profitability of a project </a:t>
            </a:r>
            <a:r>
              <a:rPr lang="en-GB" sz="1600" b="0" dirty="0">
                <a:latin typeface="Calibri" panose="020F0502020204030204" pitchFamily="34" charset="0"/>
                <a:ea typeface="Calibri" panose="020F0502020204030204" pitchFamily="34" charset="0"/>
                <a:cs typeface="Calibri" panose="020F0502020204030204" pitchFamily="34" charset="0"/>
              </a:rPr>
              <a:t>(Mellichamp 2017)</a:t>
            </a:r>
          </a:p>
          <a:p>
            <a:pPr marL="342900" indent="-342900">
              <a:buClrTx/>
              <a:buFont typeface="Wingdings" panose="05000000000000000000" pitchFamily="2" charset="2"/>
              <a:buChar char="Ø"/>
            </a:pPr>
            <a:r>
              <a:rPr lang="en-GB" sz="2000" b="0" dirty="0">
                <a:latin typeface="Calibri" panose="020F0502020204030204" pitchFamily="34" charset="0"/>
                <a:ea typeface="Calibri" panose="020F0502020204030204" pitchFamily="34" charset="0"/>
                <a:cs typeface="Calibri" panose="020F0502020204030204" pitchFamily="34" charset="0"/>
              </a:rPr>
              <a:t>Often used by managers and consultants for investment decisions </a:t>
            </a:r>
            <a:r>
              <a:rPr lang="en-GB" sz="1600" b="0" dirty="0">
                <a:latin typeface="Calibri" panose="020F0502020204030204" pitchFamily="34" charset="0"/>
                <a:ea typeface="Calibri" panose="020F0502020204030204" pitchFamily="34" charset="0"/>
                <a:cs typeface="Calibri" panose="020F0502020204030204" pitchFamily="34" charset="0"/>
              </a:rPr>
              <a:t>(Magni 2010)</a:t>
            </a:r>
          </a:p>
          <a:p>
            <a:pPr marL="342900" indent="-342900">
              <a:buClrTx/>
              <a:buFont typeface="Wingdings" panose="05000000000000000000" pitchFamily="2" charset="2"/>
              <a:buChar char="Ø"/>
            </a:pPr>
            <a:r>
              <a:rPr lang="en-GB" sz="2000" b="0" dirty="0">
                <a:latin typeface="Calibri" panose="020F0502020204030204" pitchFamily="34" charset="0"/>
                <a:ea typeface="Calibri" panose="020F0502020204030204" pitchFamily="34" charset="0"/>
                <a:cs typeface="Calibri" panose="020F0502020204030204" pitchFamily="34" charset="0"/>
              </a:rPr>
              <a:t>Is best used paired with the Net Present Value calculation </a:t>
            </a:r>
            <a:r>
              <a:rPr lang="en-GB" sz="1600" b="0" dirty="0">
                <a:latin typeface="Calibri" panose="020F0502020204030204" pitchFamily="34" charset="0"/>
                <a:ea typeface="Calibri" panose="020F0502020204030204" pitchFamily="34" charset="0"/>
                <a:cs typeface="Calibri" panose="020F0502020204030204" pitchFamily="34" charset="0"/>
              </a:rPr>
              <a:t>(Mellichamp 2017)</a:t>
            </a:r>
            <a:endParaRPr lang="en-GB" sz="2800" b="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9581397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760535-8073-62BC-9222-8AD46D5C7FFF}"/>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82166105-7345-7AF2-E692-E462113C802A}"/>
              </a:ext>
            </a:extLst>
          </p:cNvPr>
          <p:cNvSpPr>
            <a:spLocks noGrp="1"/>
          </p:cNvSpPr>
          <p:nvPr>
            <p:ph type="title"/>
          </p:nvPr>
        </p:nvSpPr>
        <p:spPr>
          <a:xfrm>
            <a:off x="639413" y="476086"/>
            <a:ext cx="10904435" cy="689608"/>
          </a:xfrm>
        </p:spPr>
        <p:txBody>
          <a:bodyPr rtlCol="0">
            <a:normAutofit/>
          </a:bodyPr>
          <a:lstStyle/>
          <a:p>
            <a:pPr rtl="0"/>
            <a:r>
              <a:rPr lang="en-GB" sz="3200" dirty="0">
                <a:latin typeface="Calibri" panose="020F0502020204030204" pitchFamily="34" charset="0"/>
                <a:ea typeface="Calibri" panose="020F0502020204030204" pitchFamily="34" charset="0"/>
                <a:cs typeface="Calibri" panose="020F0502020204030204" pitchFamily="34" charset="0"/>
              </a:rPr>
              <a:t>Case Study Questions – Net Present Value</a:t>
            </a:r>
          </a:p>
        </p:txBody>
      </p:sp>
      <p:sp>
        <p:nvSpPr>
          <p:cNvPr id="3" name="Footer Placeholder 2">
            <a:extLst>
              <a:ext uri="{FF2B5EF4-FFF2-40B4-BE49-F238E27FC236}">
                <a16:creationId xmlns:a16="http://schemas.microsoft.com/office/drawing/2014/main" id="{64E40BE3-9B65-FD8D-BB32-B9E431C9CC1A}"/>
              </a:ext>
            </a:extLst>
          </p:cNvPr>
          <p:cNvSpPr>
            <a:spLocks noGrp="1"/>
          </p:cNvSpPr>
          <p:nvPr>
            <p:ph type="ftr" sz="quarter" idx="11"/>
          </p:nvPr>
        </p:nvSpPr>
        <p:spPr>
          <a:xfrm>
            <a:off x="639413" y="6356350"/>
            <a:ext cx="6291108" cy="365125"/>
          </a:xfrm>
        </p:spPr>
        <p:txBody>
          <a:bodyPr rtlCol="0"/>
          <a:lstStyle/>
          <a:p>
            <a:pPr rtl="0">
              <a:spcAft>
                <a:spcPts val="600"/>
              </a:spcAft>
            </a:pPr>
            <a:r>
              <a:rPr lang="en-GB" noProof="0" dirty="0"/>
              <a:t>Finance Management</a:t>
            </a:r>
          </a:p>
        </p:txBody>
      </p:sp>
      <p:sp>
        <p:nvSpPr>
          <p:cNvPr id="4" name="Date Placeholder 3">
            <a:extLst>
              <a:ext uri="{FF2B5EF4-FFF2-40B4-BE49-F238E27FC236}">
                <a16:creationId xmlns:a16="http://schemas.microsoft.com/office/drawing/2014/main" id="{C276383D-1367-3012-2BAD-26C3DB900E0E}"/>
              </a:ext>
            </a:extLst>
          </p:cNvPr>
          <p:cNvSpPr>
            <a:spLocks noGrp="1"/>
          </p:cNvSpPr>
          <p:nvPr>
            <p:ph type="dt" sz="half" idx="10"/>
          </p:nvPr>
        </p:nvSpPr>
        <p:spPr>
          <a:xfrm>
            <a:off x="7295738" y="6356350"/>
            <a:ext cx="3033829" cy="365125"/>
          </a:xfrm>
        </p:spPr>
        <p:txBody>
          <a:bodyPr rtlCol="0"/>
          <a:lstStyle/>
          <a:p>
            <a:pPr lvl="0" rtl="0"/>
            <a:r>
              <a:rPr lang="en-GB" dirty="0"/>
              <a:t>2025</a:t>
            </a:r>
          </a:p>
        </p:txBody>
      </p:sp>
      <p:sp>
        <p:nvSpPr>
          <p:cNvPr id="5" name="Slide Number Placeholder 4">
            <a:extLst>
              <a:ext uri="{FF2B5EF4-FFF2-40B4-BE49-F238E27FC236}">
                <a16:creationId xmlns:a16="http://schemas.microsoft.com/office/drawing/2014/main" id="{5B3AAEFD-C8B5-24C7-A6E8-6AFBEA865B3C}"/>
              </a:ext>
            </a:extLst>
          </p:cNvPr>
          <p:cNvSpPr>
            <a:spLocks noGrp="1"/>
          </p:cNvSpPr>
          <p:nvPr>
            <p:ph type="sldNum" sz="quarter" idx="12"/>
          </p:nvPr>
        </p:nvSpPr>
        <p:spPr>
          <a:xfrm>
            <a:off x="10707939" y="6356350"/>
            <a:ext cx="844649" cy="365125"/>
          </a:xfrm>
        </p:spPr>
        <p:txBody>
          <a:bodyPr rtlCol="0"/>
          <a:lstStyle/>
          <a:p>
            <a:pPr lvl="0" rtl="0"/>
            <a:fld id="{E20EFF4B-E35B-4DE6-97A9-05E54E649A15}" type="slidenum">
              <a:rPr lang="en-GB" smtClean="0"/>
              <a:pPr lvl="0" rtl="0"/>
              <a:t>40</a:t>
            </a:fld>
            <a:endParaRPr lang="en-GB"/>
          </a:p>
        </p:txBody>
      </p:sp>
      <p:sp>
        <p:nvSpPr>
          <p:cNvPr id="7" name="Content Placeholder 6">
            <a:extLst>
              <a:ext uri="{FF2B5EF4-FFF2-40B4-BE49-F238E27FC236}">
                <a16:creationId xmlns:a16="http://schemas.microsoft.com/office/drawing/2014/main" id="{4BD0D8AB-A556-BDC5-38F9-941E3F17A6E6}"/>
              </a:ext>
            </a:extLst>
          </p:cNvPr>
          <p:cNvSpPr>
            <a:spLocks noGrp="1"/>
          </p:cNvSpPr>
          <p:nvPr>
            <p:ph sz="quarter" idx="13"/>
          </p:nvPr>
        </p:nvSpPr>
        <p:spPr>
          <a:xfrm>
            <a:off x="7620491" y="2614306"/>
            <a:ext cx="3687423" cy="2293432"/>
          </a:xfrm>
        </p:spPr>
        <p:txBody>
          <a:bodyPr>
            <a:normAutofit/>
          </a:bodyPr>
          <a:lstStyle/>
          <a:p>
            <a:r>
              <a:rPr lang="en-GB" sz="2400" b="0" dirty="0">
                <a:latin typeface="Calibri" panose="020F0502020204030204" pitchFamily="34" charset="0"/>
                <a:ea typeface="Calibri" panose="020F0502020204030204" pitchFamily="34" charset="0"/>
                <a:cs typeface="Calibri" panose="020F0502020204030204" pitchFamily="34" charset="0"/>
              </a:rPr>
              <a:t>175000+45450=220450</a:t>
            </a:r>
          </a:p>
          <a:p>
            <a:r>
              <a:rPr lang="en-GB" sz="2400" b="0" dirty="0">
                <a:latin typeface="Calibri" panose="020F0502020204030204" pitchFamily="34" charset="0"/>
                <a:ea typeface="Calibri" panose="020F0502020204030204" pitchFamily="34" charset="0"/>
                <a:cs typeface="Calibri" panose="020F0502020204030204" pitchFamily="34" charset="0"/>
              </a:rPr>
              <a:t>237955-220450=17505</a:t>
            </a:r>
          </a:p>
        </p:txBody>
      </p:sp>
      <p:sp>
        <p:nvSpPr>
          <p:cNvPr id="9" name="Content Placeholder 6">
            <a:extLst>
              <a:ext uri="{FF2B5EF4-FFF2-40B4-BE49-F238E27FC236}">
                <a16:creationId xmlns:a16="http://schemas.microsoft.com/office/drawing/2014/main" id="{CC984098-758B-0EBE-46B4-BFEC46D6D86C}"/>
              </a:ext>
            </a:extLst>
          </p:cNvPr>
          <p:cNvSpPr txBox="1">
            <a:spLocks/>
          </p:cNvSpPr>
          <p:nvPr/>
        </p:nvSpPr>
        <p:spPr>
          <a:xfrm>
            <a:off x="938987" y="1575795"/>
            <a:ext cx="4940703" cy="4483510"/>
          </a:xfrm>
          <a:prstGeom prst="rect">
            <a:avLst/>
          </a:prstGeom>
        </p:spPr>
        <p:txBody>
          <a:bodyPr vert="horz" lIns="91440" tIns="45720" rIns="91440" bIns="45720" rtlCol="0">
            <a:normAutofit/>
          </a:bodyPr>
          <a:lstStyle>
            <a:lvl1pPr marL="0" indent="0" algn="l" defTabSz="914400" rtl="0" eaLnBrk="1" latinLnBrk="0" hangingPunct="1">
              <a:lnSpc>
                <a:spcPct val="150000"/>
              </a:lnSpc>
              <a:spcBef>
                <a:spcPts val="1500"/>
              </a:spcBef>
              <a:buClr>
                <a:schemeClr val="accent2"/>
              </a:buClr>
              <a:buFontTx/>
              <a:buNone/>
              <a:defRPr sz="1500" b="1" kern="1200" spc="150" baseline="0">
                <a:solidFill>
                  <a:schemeClr val="tx1"/>
                </a:solidFill>
                <a:latin typeface="+mn-lt"/>
                <a:ea typeface="+mn-ea"/>
                <a:cs typeface="+mn-cs"/>
              </a:defRPr>
            </a:lvl1pPr>
            <a:lvl2pPr marL="0" indent="0" algn="l" defTabSz="914400" rtl="0" eaLnBrk="1" latinLnBrk="0" hangingPunct="1">
              <a:lnSpc>
                <a:spcPct val="150000"/>
              </a:lnSpc>
              <a:spcBef>
                <a:spcPts val="500"/>
              </a:spcBef>
              <a:buClr>
                <a:schemeClr val="accent2"/>
              </a:buClr>
              <a:buFontTx/>
              <a:buNone/>
              <a:defRPr sz="1500" kern="1200" spc="150" baseline="0">
                <a:solidFill>
                  <a:schemeClr val="tx1"/>
                </a:solidFill>
                <a:latin typeface="+mn-lt"/>
                <a:ea typeface="+mn-ea"/>
                <a:cs typeface="+mn-cs"/>
              </a:defRPr>
            </a:lvl2pPr>
            <a:lvl3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3pPr>
            <a:lvl4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4pPr>
            <a:lvl5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b="0" dirty="0">
                <a:latin typeface="Calibri" panose="020F0502020204030204" pitchFamily="34" charset="0"/>
                <a:ea typeface="Calibri" panose="020F0502020204030204" pitchFamily="34" charset="0"/>
                <a:cs typeface="Calibri" panose="020F0502020204030204" pitchFamily="34" charset="0"/>
              </a:rPr>
              <a:t>Exercise 7: N.P.V = £17,505</a:t>
            </a:r>
          </a:p>
          <a:p>
            <a:endParaRPr lang="en-GB" sz="2000" b="0" dirty="0">
              <a:latin typeface="Calibri" panose="020F0502020204030204" pitchFamily="34" charset="0"/>
              <a:ea typeface="Calibri" panose="020F0502020204030204" pitchFamily="34" charset="0"/>
              <a:cs typeface="Calibri" panose="020F0502020204030204" pitchFamily="34" charset="0"/>
            </a:endParaRPr>
          </a:p>
          <a:p>
            <a:endParaRPr lang="en-GB" sz="2000" b="0" dirty="0">
              <a:latin typeface="Calibri" panose="020F0502020204030204" pitchFamily="34" charset="0"/>
              <a:ea typeface="Calibri" panose="020F0502020204030204" pitchFamily="34" charset="0"/>
              <a:cs typeface="Calibri" panose="020F0502020204030204" pitchFamily="34" charset="0"/>
            </a:endParaRPr>
          </a:p>
          <a:p>
            <a:endParaRPr lang="en-GB" sz="2000" b="0" dirty="0">
              <a:latin typeface="Calibri" panose="020F0502020204030204" pitchFamily="34" charset="0"/>
              <a:ea typeface="Calibri" panose="020F0502020204030204" pitchFamily="34" charset="0"/>
              <a:cs typeface="Calibri" panose="020F0502020204030204" pitchFamily="34" charset="0"/>
            </a:endParaRPr>
          </a:p>
          <a:p>
            <a:endParaRPr lang="en-GB" sz="2000" b="0" dirty="0">
              <a:latin typeface="Calibri" panose="020F0502020204030204" pitchFamily="34" charset="0"/>
              <a:ea typeface="Calibri" panose="020F0502020204030204" pitchFamily="34" charset="0"/>
              <a:cs typeface="Calibri" panose="020F0502020204030204" pitchFamily="34" charset="0"/>
            </a:endParaRPr>
          </a:p>
          <a:p>
            <a:endParaRPr lang="en-GB" sz="2000" b="0" dirty="0">
              <a:latin typeface="Calibri" panose="020F0502020204030204" pitchFamily="34" charset="0"/>
              <a:ea typeface="Calibri" panose="020F0502020204030204" pitchFamily="34" charset="0"/>
              <a:cs typeface="Calibri" panose="020F0502020204030204" pitchFamily="34" charset="0"/>
            </a:endParaRPr>
          </a:p>
          <a:p>
            <a:endParaRPr lang="en-GB" sz="2000" b="0" dirty="0">
              <a:latin typeface="Calibri" panose="020F0502020204030204" pitchFamily="34" charset="0"/>
              <a:ea typeface="Calibri" panose="020F0502020204030204" pitchFamily="34" charset="0"/>
              <a:cs typeface="Calibri" panose="020F0502020204030204" pitchFamily="34" charset="0"/>
            </a:endParaRPr>
          </a:p>
          <a:p>
            <a:endParaRPr lang="en-GB" sz="2000" b="0" dirty="0">
              <a:latin typeface="Calibri" panose="020F0502020204030204" pitchFamily="34" charset="0"/>
              <a:ea typeface="Calibri" panose="020F0502020204030204" pitchFamily="34" charset="0"/>
              <a:cs typeface="Calibri" panose="020F0502020204030204" pitchFamily="34" charset="0"/>
            </a:endParaRPr>
          </a:p>
          <a:p>
            <a:endParaRPr lang="en-GB" sz="2000" b="0" dirty="0">
              <a:latin typeface="Calibri" panose="020F0502020204030204" pitchFamily="34" charset="0"/>
              <a:ea typeface="Calibri" panose="020F0502020204030204" pitchFamily="34" charset="0"/>
              <a:cs typeface="Calibri" panose="020F0502020204030204" pitchFamily="34" charset="0"/>
            </a:endParaRPr>
          </a:p>
        </p:txBody>
      </p:sp>
      <p:graphicFrame>
        <p:nvGraphicFramePr>
          <p:cNvPr id="2" name="Table 1">
            <a:extLst>
              <a:ext uri="{FF2B5EF4-FFF2-40B4-BE49-F238E27FC236}">
                <a16:creationId xmlns:a16="http://schemas.microsoft.com/office/drawing/2014/main" id="{C4ACA1FD-C167-3AF0-6B92-39C426CC9D05}"/>
              </a:ext>
            </a:extLst>
          </p:cNvPr>
          <p:cNvGraphicFramePr>
            <a:graphicFrameLocks noGrp="1"/>
          </p:cNvGraphicFramePr>
          <p:nvPr>
            <p:extLst>
              <p:ext uri="{D42A27DB-BD31-4B8C-83A1-F6EECF244321}">
                <p14:modId xmlns:p14="http://schemas.microsoft.com/office/powerpoint/2010/main" val="2268458490"/>
              </p:ext>
            </p:extLst>
          </p:nvPr>
        </p:nvGraphicFramePr>
        <p:xfrm>
          <a:off x="639413" y="2257990"/>
          <a:ext cx="6681504" cy="3474720"/>
        </p:xfrm>
        <a:graphic>
          <a:graphicData uri="http://schemas.openxmlformats.org/drawingml/2006/table">
            <a:tbl>
              <a:tblPr firstRow="1" bandRow="1">
                <a:tableStyleId>{5C22544A-7EE6-4342-B048-85BDC9FD1C3A}</a:tableStyleId>
              </a:tblPr>
              <a:tblGrid>
                <a:gridCol w="1670376">
                  <a:extLst>
                    <a:ext uri="{9D8B030D-6E8A-4147-A177-3AD203B41FA5}">
                      <a16:colId xmlns:a16="http://schemas.microsoft.com/office/drawing/2014/main" val="714973924"/>
                    </a:ext>
                  </a:extLst>
                </a:gridCol>
                <a:gridCol w="1670376">
                  <a:extLst>
                    <a:ext uri="{9D8B030D-6E8A-4147-A177-3AD203B41FA5}">
                      <a16:colId xmlns:a16="http://schemas.microsoft.com/office/drawing/2014/main" val="1738689161"/>
                    </a:ext>
                  </a:extLst>
                </a:gridCol>
                <a:gridCol w="1670376">
                  <a:extLst>
                    <a:ext uri="{9D8B030D-6E8A-4147-A177-3AD203B41FA5}">
                      <a16:colId xmlns:a16="http://schemas.microsoft.com/office/drawing/2014/main" val="2858521056"/>
                    </a:ext>
                  </a:extLst>
                </a:gridCol>
                <a:gridCol w="1670376">
                  <a:extLst>
                    <a:ext uri="{9D8B030D-6E8A-4147-A177-3AD203B41FA5}">
                      <a16:colId xmlns:a16="http://schemas.microsoft.com/office/drawing/2014/main" val="739279589"/>
                    </a:ext>
                  </a:extLst>
                </a:gridCol>
              </a:tblGrid>
              <a:tr h="370840">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Year</a:t>
                      </a:r>
                    </a:p>
                  </a:txBody>
                  <a:tcPr/>
                </a:tc>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Inflows</a:t>
                      </a:r>
                    </a:p>
                  </a:txBody>
                  <a:tcPr/>
                </a:tc>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Present Value Factor</a:t>
                      </a:r>
                    </a:p>
                  </a:txBody>
                  <a:tcPr/>
                </a:tc>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Present Value (Cash Inflows)</a:t>
                      </a:r>
                    </a:p>
                  </a:txBody>
                  <a:tcPr/>
                </a:tc>
                <a:extLst>
                  <a:ext uri="{0D108BD9-81ED-4DB2-BD59-A6C34878D82A}">
                    <a16:rowId xmlns:a16="http://schemas.microsoft.com/office/drawing/2014/main" val="2995948743"/>
                  </a:ext>
                </a:extLst>
              </a:tr>
              <a:tr h="370840">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1</a:t>
                      </a:r>
                    </a:p>
                  </a:txBody>
                  <a:tcPr/>
                </a:tc>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35000</a:t>
                      </a:r>
                    </a:p>
                  </a:txBody>
                  <a:tcPr/>
                </a:tc>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0.909</a:t>
                      </a:r>
                    </a:p>
                  </a:txBody>
                  <a:tcPr/>
                </a:tc>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31815</a:t>
                      </a:r>
                    </a:p>
                  </a:txBody>
                  <a:tcPr/>
                </a:tc>
                <a:extLst>
                  <a:ext uri="{0D108BD9-81ED-4DB2-BD59-A6C34878D82A}">
                    <a16:rowId xmlns:a16="http://schemas.microsoft.com/office/drawing/2014/main" val="1188856625"/>
                  </a:ext>
                </a:extLst>
              </a:tr>
              <a:tr h="370840">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2</a:t>
                      </a:r>
                    </a:p>
                  </a:txBody>
                  <a:tcPr/>
                </a:tc>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45000</a:t>
                      </a:r>
                    </a:p>
                  </a:txBody>
                  <a:tcPr/>
                </a:tc>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0.826</a:t>
                      </a:r>
                    </a:p>
                  </a:txBody>
                  <a:tcPr/>
                </a:tc>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37170</a:t>
                      </a:r>
                    </a:p>
                  </a:txBody>
                  <a:tcPr/>
                </a:tc>
                <a:extLst>
                  <a:ext uri="{0D108BD9-81ED-4DB2-BD59-A6C34878D82A}">
                    <a16:rowId xmlns:a16="http://schemas.microsoft.com/office/drawing/2014/main" val="1427489350"/>
                  </a:ext>
                </a:extLst>
              </a:tr>
              <a:tr h="370840">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3</a:t>
                      </a:r>
                    </a:p>
                  </a:txBody>
                  <a:tcPr/>
                </a:tc>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65000</a:t>
                      </a:r>
                    </a:p>
                  </a:txBody>
                  <a:tcPr/>
                </a:tc>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0.751</a:t>
                      </a:r>
                    </a:p>
                  </a:txBody>
                  <a:tcPr/>
                </a:tc>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48815</a:t>
                      </a:r>
                    </a:p>
                  </a:txBody>
                  <a:tcPr/>
                </a:tc>
                <a:extLst>
                  <a:ext uri="{0D108BD9-81ED-4DB2-BD59-A6C34878D82A}">
                    <a16:rowId xmlns:a16="http://schemas.microsoft.com/office/drawing/2014/main" val="3052023536"/>
                  </a:ext>
                </a:extLst>
              </a:tr>
              <a:tr h="370840">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4</a:t>
                      </a:r>
                    </a:p>
                  </a:txBody>
                  <a:tcPr/>
                </a:tc>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85000</a:t>
                      </a:r>
                    </a:p>
                  </a:txBody>
                  <a:tcPr/>
                </a:tc>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0.683</a:t>
                      </a:r>
                    </a:p>
                  </a:txBody>
                  <a:tcPr/>
                </a:tc>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58055</a:t>
                      </a:r>
                    </a:p>
                  </a:txBody>
                  <a:tcPr/>
                </a:tc>
                <a:extLst>
                  <a:ext uri="{0D108BD9-81ED-4DB2-BD59-A6C34878D82A}">
                    <a16:rowId xmlns:a16="http://schemas.microsoft.com/office/drawing/2014/main" val="1940805496"/>
                  </a:ext>
                </a:extLst>
              </a:tr>
              <a:tr h="370840">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5</a:t>
                      </a:r>
                    </a:p>
                  </a:txBody>
                  <a:tcPr/>
                </a:tc>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50000</a:t>
                      </a:r>
                    </a:p>
                  </a:txBody>
                  <a:tcPr/>
                </a:tc>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0.621</a:t>
                      </a:r>
                    </a:p>
                  </a:txBody>
                  <a:tcPr/>
                </a:tc>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31050</a:t>
                      </a:r>
                    </a:p>
                  </a:txBody>
                  <a:tcPr/>
                </a:tc>
                <a:extLst>
                  <a:ext uri="{0D108BD9-81ED-4DB2-BD59-A6C34878D82A}">
                    <a16:rowId xmlns:a16="http://schemas.microsoft.com/office/drawing/2014/main" val="3495593230"/>
                  </a:ext>
                </a:extLst>
              </a:tr>
              <a:tr h="370840">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5</a:t>
                      </a:r>
                    </a:p>
                  </a:txBody>
                  <a:tcPr/>
                </a:tc>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50000</a:t>
                      </a:r>
                    </a:p>
                  </a:txBody>
                  <a:tcPr/>
                </a:tc>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0.621</a:t>
                      </a:r>
                    </a:p>
                  </a:txBody>
                  <a:tcPr/>
                </a:tc>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31050</a:t>
                      </a:r>
                    </a:p>
                  </a:txBody>
                  <a:tcPr/>
                </a:tc>
                <a:extLst>
                  <a:ext uri="{0D108BD9-81ED-4DB2-BD59-A6C34878D82A}">
                    <a16:rowId xmlns:a16="http://schemas.microsoft.com/office/drawing/2014/main" val="1112343837"/>
                  </a:ext>
                </a:extLst>
              </a:tr>
              <a:tr h="370840">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Total</a:t>
                      </a:r>
                    </a:p>
                  </a:txBody>
                  <a:tcPr/>
                </a:tc>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330000</a:t>
                      </a:r>
                    </a:p>
                  </a:txBody>
                  <a:tcPr/>
                </a:tc>
                <a:tc>
                  <a:txBody>
                    <a:bodyPr/>
                    <a:lstStyle/>
                    <a:p>
                      <a:endParaRPr lang="en-GB" sz="2000" dirty="0">
                        <a:latin typeface="Calibri" panose="020F0502020204030204" pitchFamily="34" charset="0"/>
                        <a:ea typeface="Calibri" panose="020F0502020204030204" pitchFamily="34" charset="0"/>
                        <a:cs typeface="Calibri" panose="020F0502020204030204" pitchFamily="34" charset="0"/>
                      </a:endParaRPr>
                    </a:p>
                  </a:txBody>
                  <a:tcPr/>
                </a:tc>
                <a:tc>
                  <a:txBody>
                    <a:bodyPr/>
                    <a:lstStyle/>
                    <a:p>
                      <a:r>
                        <a:rPr lang="en-GB" sz="2000" dirty="0">
                          <a:latin typeface="Calibri" panose="020F0502020204030204" pitchFamily="34" charset="0"/>
                          <a:ea typeface="Calibri" panose="020F0502020204030204" pitchFamily="34" charset="0"/>
                          <a:cs typeface="Calibri" panose="020F0502020204030204" pitchFamily="34" charset="0"/>
                        </a:rPr>
                        <a:t>237955</a:t>
                      </a:r>
                    </a:p>
                  </a:txBody>
                  <a:tcPr/>
                </a:tc>
                <a:extLst>
                  <a:ext uri="{0D108BD9-81ED-4DB2-BD59-A6C34878D82A}">
                    <a16:rowId xmlns:a16="http://schemas.microsoft.com/office/drawing/2014/main" val="920946966"/>
                  </a:ext>
                </a:extLst>
              </a:tr>
            </a:tbl>
          </a:graphicData>
        </a:graphic>
      </p:graphicFrame>
    </p:spTree>
    <p:extLst>
      <p:ext uri="{BB962C8B-B14F-4D97-AF65-F5344CB8AC3E}">
        <p14:creationId xmlns:p14="http://schemas.microsoft.com/office/powerpoint/2010/main" val="249332649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9CAC90-7363-2AF9-E430-719167DC8815}"/>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FEF59E15-57F3-B63D-BB69-D54AEC141A2A}"/>
              </a:ext>
            </a:extLst>
          </p:cNvPr>
          <p:cNvSpPr>
            <a:spLocks noGrp="1"/>
          </p:cNvSpPr>
          <p:nvPr>
            <p:ph type="title"/>
          </p:nvPr>
        </p:nvSpPr>
        <p:spPr>
          <a:xfrm>
            <a:off x="639413" y="476086"/>
            <a:ext cx="10904435" cy="689608"/>
          </a:xfrm>
        </p:spPr>
        <p:txBody>
          <a:bodyPr rtlCol="0">
            <a:normAutofit/>
          </a:bodyPr>
          <a:lstStyle/>
          <a:p>
            <a:pPr rtl="0"/>
            <a:r>
              <a:rPr lang="en-GB" sz="3200" dirty="0">
                <a:latin typeface="Calibri" panose="020F0502020204030204" pitchFamily="34" charset="0"/>
                <a:ea typeface="Calibri" panose="020F0502020204030204" pitchFamily="34" charset="0"/>
                <a:cs typeface="Calibri" panose="020F0502020204030204" pitchFamily="34" charset="0"/>
              </a:rPr>
              <a:t>Case Study Questions – Net Present Value</a:t>
            </a:r>
          </a:p>
        </p:txBody>
      </p:sp>
      <p:sp>
        <p:nvSpPr>
          <p:cNvPr id="3" name="Footer Placeholder 2">
            <a:extLst>
              <a:ext uri="{FF2B5EF4-FFF2-40B4-BE49-F238E27FC236}">
                <a16:creationId xmlns:a16="http://schemas.microsoft.com/office/drawing/2014/main" id="{8E99D468-B036-4EB5-5E9E-483915A17AB0}"/>
              </a:ext>
            </a:extLst>
          </p:cNvPr>
          <p:cNvSpPr>
            <a:spLocks noGrp="1"/>
          </p:cNvSpPr>
          <p:nvPr>
            <p:ph type="ftr" sz="quarter" idx="11"/>
          </p:nvPr>
        </p:nvSpPr>
        <p:spPr>
          <a:xfrm>
            <a:off x="639413" y="6356350"/>
            <a:ext cx="6291108" cy="365125"/>
          </a:xfrm>
        </p:spPr>
        <p:txBody>
          <a:bodyPr rtlCol="0"/>
          <a:lstStyle/>
          <a:p>
            <a:pPr rtl="0">
              <a:spcAft>
                <a:spcPts val="600"/>
              </a:spcAft>
            </a:pPr>
            <a:r>
              <a:rPr lang="en-GB" noProof="0" dirty="0"/>
              <a:t>Finance Management</a:t>
            </a:r>
          </a:p>
        </p:txBody>
      </p:sp>
      <p:sp>
        <p:nvSpPr>
          <p:cNvPr id="4" name="Date Placeholder 3">
            <a:extLst>
              <a:ext uri="{FF2B5EF4-FFF2-40B4-BE49-F238E27FC236}">
                <a16:creationId xmlns:a16="http://schemas.microsoft.com/office/drawing/2014/main" id="{662FC45B-4770-BA03-B878-E2C782D2FA0E}"/>
              </a:ext>
            </a:extLst>
          </p:cNvPr>
          <p:cNvSpPr>
            <a:spLocks noGrp="1"/>
          </p:cNvSpPr>
          <p:nvPr>
            <p:ph type="dt" sz="half" idx="10"/>
          </p:nvPr>
        </p:nvSpPr>
        <p:spPr>
          <a:xfrm>
            <a:off x="7295738" y="6356350"/>
            <a:ext cx="3033829" cy="365125"/>
          </a:xfrm>
        </p:spPr>
        <p:txBody>
          <a:bodyPr rtlCol="0"/>
          <a:lstStyle/>
          <a:p>
            <a:pPr lvl="0" rtl="0"/>
            <a:r>
              <a:rPr lang="en-GB" dirty="0"/>
              <a:t>2025</a:t>
            </a:r>
          </a:p>
        </p:txBody>
      </p:sp>
      <p:sp>
        <p:nvSpPr>
          <p:cNvPr id="5" name="Slide Number Placeholder 4">
            <a:extLst>
              <a:ext uri="{FF2B5EF4-FFF2-40B4-BE49-F238E27FC236}">
                <a16:creationId xmlns:a16="http://schemas.microsoft.com/office/drawing/2014/main" id="{8786EFEF-E92D-12AA-3BDC-518A4F2F61EA}"/>
              </a:ext>
            </a:extLst>
          </p:cNvPr>
          <p:cNvSpPr>
            <a:spLocks noGrp="1"/>
          </p:cNvSpPr>
          <p:nvPr>
            <p:ph type="sldNum" sz="quarter" idx="12"/>
          </p:nvPr>
        </p:nvSpPr>
        <p:spPr>
          <a:xfrm>
            <a:off x="10707939" y="6356350"/>
            <a:ext cx="844649" cy="365125"/>
          </a:xfrm>
        </p:spPr>
        <p:txBody>
          <a:bodyPr rtlCol="0"/>
          <a:lstStyle/>
          <a:p>
            <a:pPr lvl="0" rtl="0"/>
            <a:fld id="{E20EFF4B-E35B-4DE6-97A9-05E54E649A15}" type="slidenum">
              <a:rPr lang="en-GB" smtClean="0"/>
              <a:pPr lvl="0" rtl="0"/>
              <a:t>41</a:t>
            </a:fld>
            <a:endParaRPr lang="en-GB"/>
          </a:p>
        </p:txBody>
      </p:sp>
      <p:sp>
        <p:nvSpPr>
          <p:cNvPr id="7" name="Content Placeholder 6">
            <a:extLst>
              <a:ext uri="{FF2B5EF4-FFF2-40B4-BE49-F238E27FC236}">
                <a16:creationId xmlns:a16="http://schemas.microsoft.com/office/drawing/2014/main" id="{3EA2D0B8-E341-21FD-AEA3-6E701AA8F91F}"/>
              </a:ext>
            </a:extLst>
          </p:cNvPr>
          <p:cNvSpPr>
            <a:spLocks noGrp="1"/>
          </p:cNvSpPr>
          <p:nvPr>
            <p:ph sz="quarter" idx="13"/>
          </p:nvPr>
        </p:nvSpPr>
        <p:spPr>
          <a:xfrm>
            <a:off x="639413" y="1519267"/>
            <a:ext cx="5797437" cy="4483510"/>
          </a:xfrm>
        </p:spPr>
        <p:txBody>
          <a:bodyPr>
            <a:normAutofit/>
          </a:bodyPr>
          <a:lstStyle/>
          <a:p>
            <a:r>
              <a:rPr lang="en-GB" sz="2000" b="0" dirty="0">
                <a:latin typeface="Calibri" panose="020F0502020204030204" pitchFamily="34" charset="0"/>
                <a:ea typeface="Calibri" panose="020F0502020204030204" pitchFamily="34" charset="0"/>
                <a:cs typeface="Calibri" panose="020F0502020204030204" pitchFamily="34" charset="0"/>
              </a:rPr>
              <a:t>Question 8:</a:t>
            </a:r>
          </a:p>
          <a:p>
            <a:pPr marL="342900" indent="-342900">
              <a:buClrTx/>
              <a:buFont typeface="Wingdings" panose="05000000000000000000" pitchFamily="2" charset="2"/>
              <a:buChar char="Ø"/>
            </a:pPr>
            <a:r>
              <a:rPr lang="en-GB" sz="2000" b="0" dirty="0">
                <a:latin typeface="Calibri" panose="020F0502020204030204" pitchFamily="34" charset="0"/>
                <a:ea typeface="Calibri" panose="020F0502020204030204" pitchFamily="34" charset="0"/>
                <a:cs typeface="Calibri" panose="020F0502020204030204" pitchFamily="34" charset="0"/>
              </a:rPr>
              <a:t>Depreciation is (100000-10000)/5=£18000</a:t>
            </a:r>
          </a:p>
          <a:p>
            <a:pPr>
              <a:buClrTx/>
            </a:pPr>
            <a:r>
              <a:rPr lang="en-GB" sz="2000" b="0" dirty="0">
                <a:latin typeface="Calibri" panose="020F0502020204030204" pitchFamily="34" charset="0"/>
                <a:ea typeface="Calibri" panose="020F0502020204030204" pitchFamily="34" charset="0"/>
                <a:cs typeface="Calibri" panose="020F0502020204030204" pitchFamily="34" charset="0"/>
              </a:rPr>
              <a:t>21816+26432+31542+23222+11178=114190</a:t>
            </a:r>
          </a:p>
          <a:p>
            <a:pPr>
              <a:buClrTx/>
            </a:pPr>
            <a:r>
              <a:rPr lang="en-GB" sz="2000" b="0" dirty="0">
                <a:latin typeface="Calibri" panose="020F0502020204030204" pitchFamily="34" charset="0"/>
                <a:ea typeface="Calibri" panose="020F0502020204030204" pitchFamily="34" charset="0"/>
                <a:cs typeface="Calibri" panose="020F0502020204030204" pitchFamily="34" charset="0"/>
              </a:rPr>
              <a:t>NPV is 114190-100000 = 14190</a:t>
            </a:r>
          </a:p>
          <a:p>
            <a:pPr marL="342900" indent="-342900">
              <a:buClrTx/>
              <a:buFont typeface="Wingdings" panose="05000000000000000000" pitchFamily="2" charset="2"/>
              <a:buChar char="Ø"/>
            </a:pPr>
            <a:r>
              <a:rPr lang="en-GB" sz="2000" b="0" dirty="0">
                <a:latin typeface="Calibri" panose="020F0502020204030204" pitchFamily="34" charset="0"/>
                <a:ea typeface="Calibri" panose="020F0502020204030204" pitchFamily="34" charset="0"/>
                <a:cs typeface="Calibri" panose="020F0502020204030204" pitchFamily="34" charset="0"/>
              </a:rPr>
              <a:t>NPV is £14,190</a:t>
            </a:r>
          </a:p>
        </p:txBody>
      </p:sp>
      <p:graphicFrame>
        <p:nvGraphicFramePr>
          <p:cNvPr id="8" name="Table 7">
            <a:extLst>
              <a:ext uri="{FF2B5EF4-FFF2-40B4-BE49-F238E27FC236}">
                <a16:creationId xmlns:a16="http://schemas.microsoft.com/office/drawing/2014/main" id="{F5852DF7-AD64-AF21-A91E-4FECF580F6B5}"/>
              </a:ext>
            </a:extLst>
          </p:cNvPr>
          <p:cNvGraphicFramePr>
            <a:graphicFrameLocks noGrp="1"/>
          </p:cNvGraphicFramePr>
          <p:nvPr>
            <p:extLst>
              <p:ext uri="{D42A27DB-BD31-4B8C-83A1-F6EECF244321}">
                <p14:modId xmlns:p14="http://schemas.microsoft.com/office/powerpoint/2010/main" val="2270821327"/>
              </p:ext>
            </p:extLst>
          </p:nvPr>
        </p:nvGraphicFramePr>
        <p:xfrm>
          <a:off x="6930521" y="1665515"/>
          <a:ext cx="4570528" cy="2876458"/>
        </p:xfrm>
        <a:graphic>
          <a:graphicData uri="http://schemas.openxmlformats.org/drawingml/2006/table">
            <a:tbl>
              <a:tblPr/>
              <a:tblGrid>
                <a:gridCol w="1142632">
                  <a:extLst>
                    <a:ext uri="{9D8B030D-6E8A-4147-A177-3AD203B41FA5}">
                      <a16:colId xmlns:a16="http://schemas.microsoft.com/office/drawing/2014/main" val="182115900"/>
                    </a:ext>
                  </a:extLst>
                </a:gridCol>
                <a:gridCol w="1142632">
                  <a:extLst>
                    <a:ext uri="{9D8B030D-6E8A-4147-A177-3AD203B41FA5}">
                      <a16:colId xmlns:a16="http://schemas.microsoft.com/office/drawing/2014/main" val="3839337446"/>
                    </a:ext>
                  </a:extLst>
                </a:gridCol>
                <a:gridCol w="1142632">
                  <a:extLst>
                    <a:ext uri="{9D8B030D-6E8A-4147-A177-3AD203B41FA5}">
                      <a16:colId xmlns:a16="http://schemas.microsoft.com/office/drawing/2014/main" val="2160090461"/>
                    </a:ext>
                  </a:extLst>
                </a:gridCol>
                <a:gridCol w="1142632">
                  <a:extLst>
                    <a:ext uri="{9D8B030D-6E8A-4147-A177-3AD203B41FA5}">
                      <a16:colId xmlns:a16="http://schemas.microsoft.com/office/drawing/2014/main" val="1303050368"/>
                    </a:ext>
                  </a:extLst>
                </a:gridCol>
              </a:tblGrid>
              <a:tr h="221266">
                <a:tc>
                  <a:txBody>
                    <a:bodyPr/>
                    <a:lstStyle/>
                    <a:p>
                      <a:pPr algn="ctr" fontAlgn="ctr"/>
                      <a:r>
                        <a:rPr lang="en-GB" sz="1100" b="0" i="0" u="none" strike="noStrike">
                          <a:solidFill>
                            <a:srgbClr val="000000"/>
                          </a:solidFill>
                          <a:effectLst/>
                          <a:latin typeface="Aptos Narrow" panose="020B0004020202020204" pitchFamily="34" charset="0"/>
                        </a:rPr>
                        <a:t>Year</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Profit</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Depreciation</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Cash Inflow</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592145633"/>
                  </a:ext>
                </a:extLst>
              </a:tr>
              <a:tr h="221266">
                <a:tc>
                  <a:txBody>
                    <a:bodyPr/>
                    <a:lstStyle/>
                    <a:p>
                      <a:pPr algn="ctr" fontAlgn="ctr"/>
                      <a:r>
                        <a:rPr lang="en-GB" sz="1100" b="0" i="0" u="none" strike="noStrike">
                          <a:solidFill>
                            <a:srgbClr val="000000"/>
                          </a:solidFill>
                          <a:effectLst/>
                          <a:latin typeface="Aptos Narrow" panose="020B0004020202020204" pitchFamily="34" charset="0"/>
                        </a:rPr>
                        <a:t>1</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6000</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18000</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24000</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4728233"/>
                  </a:ext>
                </a:extLst>
              </a:tr>
              <a:tr h="221266">
                <a:tc>
                  <a:txBody>
                    <a:bodyPr/>
                    <a:lstStyle/>
                    <a:p>
                      <a:pPr algn="ctr" fontAlgn="ctr"/>
                      <a:r>
                        <a:rPr lang="en-GB" sz="1100" b="0" i="0" u="none" strike="noStrike">
                          <a:solidFill>
                            <a:srgbClr val="000000"/>
                          </a:solidFill>
                          <a:effectLst/>
                          <a:latin typeface="Aptos Narrow" panose="020B0004020202020204" pitchFamily="34" charset="0"/>
                        </a:rPr>
                        <a:t>2</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14000</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18000</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32000</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632422761"/>
                  </a:ext>
                </a:extLst>
              </a:tr>
              <a:tr h="221266">
                <a:tc>
                  <a:txBody>
                    <a:bodyPr/>
                    <a:lstStyle/>
                    <a:p>
                      <a:pPr algn="ctr" fontAlgn="ctr"/>
                      <a:r>
                        <a:rPr lang="en-GB" sz="1100" b="0" i="0" u="none" strike="noStrike">
                          <a:solidFill>
                            <a:srgbClr val="000000"/>
                          </a:solidFill>
                          <a:effectLst/>
                          <a:latin typeface="Aptos Narrow" panose="020B0004020202020204" pitchFamily="34" charset="0"/>
                        </a:rPr>
                        <a:t>3</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24000</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18000</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42000</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9737791"/>
                  </a:ext>
                </a:extLst>
              </a:tr>
              <a:tr h="221266">
                <a:tc>
                  <a:txBody>
                    <a:bodyPr/>
                    <a:lstStyle/>
                    <a:p>
                      <a:pPr algn="ctr" fontAlgn="ctr"/>
                      <a:r>
                        <a:rPr lang="en-GB" sz="1100" b="0" i="0" u="none" strike="noStrike">
                          <a:solidFill>
                            <a:srgbClr val="000000"/>
                          </a:solidFill>
                          <a:effectLst/>
                          <a:latin typeface="Aptos Narrow" panose="020B0004020202020204" pitchFamily="34" charset="0"/>
                        </a:rPr>
                        <a:t>4</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16000</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18000</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34000</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557888586"/>
                  </a:ext>
                </a:extLst>
              </a:tr>
              <a:tr h="221266">
                <a:tc>
                  <a:txBody>
                    <a:bodyPr/>
                    <a:lstStyle/>
                    <a:p>
                      <a:pPr algn="ctr" fontAlgn="ctr"/>
                      <a:r>
                        <a:rPr lang="en-GB" sz="1100" b="0" i="0" u="none" strike="noStrike">
                          <a:solidFill>
                            <a:srgbClr val="000000"/>
                          </a:solidFill>
                          <a:effectLst/>
                          <a:latin typeface="Aptos Narrow" panose="020B0004020202020204" pitchFamily="34" charset="0"/>
                        </a:rPr>
                        <a:t>5</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0</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18000</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18000</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507491894"/>
                  </a:ext>
                </a:extLst>
              </a:tr>
              <a:tr h="221266">
                <a:tc>
                  <a:txBody>
                    <a:bodyPr/>
                    <a:lstStyle/>
                    <a:p>
                      <a:pPr algn="ctr" fontAlgn="ctr"/>
                      <a:endParaRPr lang="en-GB" sz="1100" b="0" i="0" u="none" strike="noStrike">
                        <a:solidFill>
                          <a:srgbClr val="000000"/>
                        </a:solidFill>
                        <a:effectLst/>
                        <a:latin typeface="Aptos Narrow" panose="020B0004020202020204" pitchFamily="34" charset="0"/>
                      </a:endParaRPr>
                    </a:p>
                  </a:txBody>
                  <a:tcPr marL="7620" marR="7620" marT="7620"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endParaRPr lang="en-GB" sz="1100" b="0" i="0" u="none" strike="noStrike">
                        <a:solidFill>
                          <a:srgbClr val="000000"/>
                        </a:solidFill>
                        <a:effectLst/>
                        <a:latin typeface="Aptos Narrow" panose="020B0004020202020204" pitchFamily="34" charset="0"/>
                      </a:endParaRPr>
                    </a:p>
                  </a:txBody>
                  <a:tcPr marL="7620" marR="7620" marT="7620"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endParaRPr lang="en-GB" sz="1100" b="0" i="0" u="none" strike="noStrike">
                        <a:solidFill>
                          <a:srgbClr val="000000"/>
                        </a:solidFill>
                        <a:effectLst/>
                        <a:latin typeface="Aptos Narrow" panose="020B0004020202020204" pitchFamily="34" charset="0"/>
                      </a:endParaRPr>
                    </a:p>
                  </a:txBody>
                  <a:tcPr marL="7620" marR="7620" marT="7620"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endParaRPr lang="en-GB" sz="1100" b="0" i="0" u="none" strike="noStrike">
                        <a:solidFill>
                          <a:srgbClr val="000000"/>
                        </a:solidFill>
                        <a:effectLst/>
                        <a:latin typeface="Aptos Narrow" panose="020B0004020202020204" pitchFamily="34" charset="0"/>
                      </a:endParaRPr>
                    </a:p>
                  </a:txBody>
                  <a:tcPr marL="7620" marR="7620" marT="7620"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945021514"/>
                  </a:ext>
                </a:extLst>
              </a:tr>
              <a:tr h="221266">
                <a:tc>
                  <a:txBody>
                    <a:bodyPr/>
                    <a:lstStyle/>
                    <a:p>
                      <a:pPr algn="ctr" fontAlgn="ctr"/>
                      <a:r>
                        <a:rPr lang="en-GB" sz="1100" b="0" i="0" u="none" strike="noStrike">
                          <a:solidFill>
                            <a:srgbClr val="000000"/>
                          </a:solidFill>
                          <a:effectLst/>
                          <a:latin typeface="Aptos Narrow" panose="020B0004020202020204" pitchFamily="34" charset="0"/>
                        </a:rPr>
                        <a:t>Year</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Inflow</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Depreciation</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Cash Inflow</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144962517"/>
                  </a:ext>
                </a:extLst>
              </a:tr>
              <a:tr h="221266">
                <a:tc>
                  <a:txBody>
                    <a:bodyPr/>
                    <a:lstStyle/>
                    <a:p>
                      <a:pPr algn="ctr" fontAlgn="ctr"/>
                      <a:r>
                        <a:rPr lang="en-GB" sz="1100" b="0" i="0" u="none" strike="noStrike">
                          <a:solidFill>
                            <a:srgbClr val="000000"/>
                          </a:solidFill>
                          <a:effectLst/>
                          <a:latin typeface="Aptos Narrow" panose="020B0004020202020204" pitchFamily="34" charset="0"/>
                        </a:rPr>
                        <a:t>1</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24000</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0.909</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21816</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836169794"/>
                  </a:ext>
                </a:extLst>
              </a:tr>
              <a:tr h="221266">
                <a:tc>
                  <a:txBody>
                    <a:bodyPr/>
                    <a:lstStyle/>
                    <a:p>
                      <a:pPr algn="ctr" fontAlgn="ctr"/>
                      <a:r>
                        <a:rPr lang="en-GB" sz="1100" b="0" i="0" u="none" strike="noStrike">
                          <a:solidFill>
                            <a:srgbClr val="000000"/>
                          </a:solidFill>
                          <a:effectLst/>
                          <a:latin typeface="Aptos Narrow" panose="020B0004020202020204" pitchFamily="34" charset="0"/>
                        </a:rPr>
                        <a:t>2</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32000</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0.826</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26432</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64216289"/>
                  </a:ext>
                </a:extLst>
              </a:tr>
              <a:tr h="221266">
                <a:tc>
                  <a:txBody>
                    <a:bodyPr/>
                    <a:lstStyle/>
                    <a:p>
                      <a:pPr algn="ctr" fontAlgn="ctr"/>
                      <a:r>
                        <a:rPr lang="en-GB" sz="1100" b="0" i="0" u="none" strike="noStrike">
                          <a:solidFill>
                            <a:srgbClr val="000000"/>
                          </a:solidFill>
                          <a:effectLst/>
                          <a:latin typeface="Aptos Narrow" panose="020B0004020202020204" pitchFamily="34" charset="0"/>
                        </a:rPr>
                        <a:t>3</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42000</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0.751</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31542</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819145213"/>
                  </a:ext>
                </a:extLst>
              </a:tr>
              <a:tr h="221266">
                <a:tc>
                  <a:txBody>
                    <a:bodyPr/>
                    <a:lstStyle/>
                    <a:p>
                      <a:pPr algn="ctr" fontAlgn="ctr"/>
                      <a:r>
                        <a:rPr lang="en-GB" sz="1100" b="0" i="0" u="none" strike="noStrike">
                          <a:solidFill>
                            <a:srgbClr val="000000"/>
                          </a:solidFill>
                          <a:effectLst/>
                          <a:latin typeface="Aptos Narrow" panose="020B0004020202020204" pitchFamily="34" charset="0"/>
                        </a:rPr>
                        <a:t>4</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34000</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0.683</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23222</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927284842"/>
                  </a:ext>
                </a:extLst>
              </a:tr>
              <a:tr h="221266">
                <a:tc>
                  <a:txBody>
                    <a:bodyPr/>
                    <a:lstStyle/>
                    <a:p>
                      <a:pPr algn="ctr" fontAlgn="ctr"/>
                      <a:r>
                        <a:rPr lang="en-GB" sz="1100" b="0" i="0" u="none" strike="noStrike">
                          <a:solidFill>
                            <a:srgbClr val="000000"/>
                          </a:solidFill>
                          <a:effectLst/>
                          <a:latin typeface="Aptos Narrow" panose="020B0004020202020204" pitchFamily="34" charset="0"/>
                        </a:rPr>
                        <a:t>5</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18000</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0.621</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dirty="0">
                          <a:solidFill>
                            <a:srgbClr val="000000"/>
                          </a:solidFill>
                          <a:effectLst/>
                          <a:latin typeface="Aptos Narrow" panose="020B0004020202020204" pitchFamily="34" charset="0"/>
                        </a:rPr>
                        <a:t>11178</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915826815"/>
                  </a:ext>
                </a:extLst>
              </a:tr>
            </a:tbl>
          </a:graphicData>
        </a:graphic>
      </p:graphicFrame>
    </p:spTree>
    <p:extLst>
      <p:ext uri="{BB962C8B-B14F-4D97-AF65-F5344CB8AC3E}">
        <p14:creationId xmlns:p14="http://schemas.microsoft.com/office/powerpoint/2010/main" val="390391676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00370A-534D-B233-13EE-E5EFBADB9933}"/>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A40BE208-BB29-1326-C344-CF659B301C4A}"/>
              </a:ext>
            </a:extLst>
          </p:cNvPr>
          <p:cNvSpPr>
            <a:spLocks noGrp="1"/>
          </p:cNvSpPr>
          <p:nvPr>
            <p:ph type="title"/>
          </p:nvPr>
        </p:nvSpPr>
        <p:spPr>
          <a:xfrm>
            <a:off x="639413" y="476086"/>
            <a:ext cx="10904435" cy="689608"/>
          </a:xfrm>
        </p:spPr>
        <p:txBody>
          <a:bodyPr rtlCol="0">
            <a:normAutofit/>
          </a:bodyPr>
          <a:lstStyle/>
          <a:p>
            <a:pPr rtl="0"/>
            <a:r>
              <a:rPr lang="en-GB" sz="3200" dirty="0">
                <a:latin typeface="Calibri" panose="020F0502020204030204" pitchFamily="34" charset="0"/>
                <a:ea typeface="Calibri" panose="020F0502020204030204" pitchFamily="34" charset="0"/>
                <a:cs typeface="Calibri" panose="020F0502020204030204" pitchFamily="34" charset="0"/>
              </a:rPr>
              <a:t>Case Study Questions – Internal Rate of Return</a:t>
            </a:r>
          </a:p>
        </p:txBody>
      </p:sp>
      <p:sp>
        <p:nvSpPr>
          <p:cNvPr id="3" name="Footer Placeholder 2">
            <a:extLst>
              <a:ext uri="{FF2B5EF4-FFF2-40B4-BE49-F238E27FC236}">
                <a16:creationId xmlns:a16="http://schemas.microsoft.com/office/drawing/2014/main" id="{D5C70E61-0E87-343E-4CE9-7769B068816D}"/>
              </a:ext>
            </a:extLst>
          </p:cNvPr>
          <p:cNvSpPr>
            <a:spLocks noGrp="1"/>
          </p:cNvSpPr>
          <p:nvPr>
            <p:ph type="ftr" sz="quarter" idx="11"/>
          </p:nvPr>
        </p:nvSpPr>
        <p:spPr>
          <a:xfrm>
            <a:off x="639413" y="6356350"/>
            <a:ext cx="6291108" cy="365125"/>
          </a:xfrm>
        </p:spPr>
        <p:txBody>
          <a:bodyPr rtlCol="0"/>
          <a:lstStyle/>
          <a:p>
            <a:pPr rtl="0">
              <a:spcAft>
                <a:spcPts val="600"/>
              </a:spcAft>
            </a:pPr>
            <a:r>
              <a:rPr lang="en-GB" noProof="0" dirty="0"/>
              <a:t>Finance Management</a:t>
            </a:r>
          </a:p>
        </p:txBody>
      </p:sp>
      <p:sp>
        <p:nvSpPr>
          <p:cNvPr id="4" name="Date Placeholder 3">
            <a:extLst>
              <a:ext uri="{FF2B5EF4-FFF2-40B4-BE49-F238E27FC236}">
                <a16:creationId xmlns:a16="http://schemas.microsoft.com/office/drawing/2014/main" id="{EAB0AFDD-ECF9-8D15-59D1-9E9A72207121}"/>
              </a:ext>
            </a:extLst>
          </p:cNvPr>
          <p:cNvSpPr>
            <a:spLocks noGrp="1"/>
          </p:cNvSpPr>
          <p:nvPr>
            <p:ph type="dt" sz="half" idx="10"/>
          </p:nvPr>
        </p:nvSpPr>
        <p:spPr>
          <a:xfrm>
            <a:off x="7295738" y="6356350"/>
            <a:ext cx="3033829" cy="365125"/>
          </a:xfrm>
        </p:spPr>
        <p:txBody>
          <a:bodyPr rtlCol="0"/>
          <a:lstStyle/>
          <a:p>
            <a:pPr lvl="0" rtl="0"/>
            <a:r>
              <a:rPr lang="en-GB" dirty="0"/>
              <a:t>2025</a:t>
            </a:r>
          </a:p>
        </p:txBody>
      </p:sp>
      <p:sp>
        <p:nvSpPr>
          <p:cNvPr id="5" name="Slide Number Placeholder 4">
            <a:extLst>
              <a:ext uri="{FF2B5EF4-FFF2-40B4-BE49-F238E27FC236}">
                <a16:creationId xmlns:a16="http://schemas.microsoft.com/office/drawing/2014/main" id="{24E78BD1-1D40-363B-FCD7-2CFB726FEBFA}"/>
              </a:ext>
            </a:extLst>
          </p:cNvPr>
          <p:cNvSpPr>
            <a:spLocks noGrp="1"/>
          </p:cNvSpPr>
          <p:nvPr>
            <p:ph type="sldNum" sz="quarter" idx="12"/>
          </p:nvPr>
        </p:nvSpPr>
        <p:spPr>
          <a:xfrm>
            <a:off x="10707939" y="6356350"/>
            <a:ext cx="844649" cy="365125"/>
          </a:xfrm>
        </p:spPr>
        <p:txBody>
          <a:bodyPr rtlCol="0"/>
          <a:lstStyle/>
          <a:p>
            <a:pPr lvl="0" rtl="0"/>
            <a:fld id="{E20EFF4B-E35B-4DE6-97A9-05E54E649A15}" type="slidenum">
              <a:rPr lang="en-GB" smtClean="0"/>
              <a:pPr lvl="0" rtl="0"/>
              <a:t>42</a:t>
            </a:fld>
            <a:endParaRPr lang="en-GB"/>
          </a:p>
        </p:txBody>
      </p:sp>
      <p:sp>
        <p:nvSpPr>
          <p:cNvPr id="7" name="Content Placeholder 6">
            <a:extLst>
              <a:ext uri="{FF2B5EF4-FFF2-40B4-BE49-F238E27FC236}">
                <a16:creationId xmlns:a16="http://schemas.microsoft.com/office/drawing/2014/main" id="{06FA2324-B393-DCA7-6493-BAEE33ACB197}"/>
              </a:ext>
            </a:extLst>
          </p:cNvPr>
          <p:cNvSpPr>
            <a:spLocks noGrp="1"/>
          </p:cNvSpPr>
          <p:nvPr>
            <p:ph sz="quarter" idx="13"/>
          </p:nvPr>
        </p:nvSpPr>
        <p:spPr>
          <a:xfrm>
            <a:off x="639413" y="1519267"/>
            <a:ext cx="7800394" cy="4483510"/>
          </a:xfrm>
        </p:spPr>
        <p:txBody>
          <a:bodyPr>
            <a:normAutofit/>
          </a:bodyPr>
          <a:lstStyle/>
          <a:p>
            <a:r>
              <a:rPr lang="en-GB" sz="2400" b="0" dirty="0">
                <a:latin typeface="Calibri" panose="020F0502020204030204" pitchFamily="34" charset="0"/>
                <a:ea typeface="Calibri" panose="020F0502020204030204" pitchFamily="34" charset="0"/>
                <a:cs typeface="Calibri" panose="020F0502020204030204" pitchFamily="34" charset="0"/>
              </a:rPr>
              <a:t>Internal Rate of Return</a:t>
            </a:r>
          </a:p>
          <a:p>
            <a:r>
              <a:rPr lang="en-GB" sz="2400" b="0" i="0" dirty="0">
                <a:solidFill>
                  <a:srgbClr val="1F1F1F"/>
                </a:solidFill>
                <a:effectLst/>
                <a:latin typeface="Calibri" panose="020F0502020204030204" pitchFamily="34" charset="0"/>
                <a:ea typeface="Calibri" panose="020F0502020204030204" pitchFamily="34" charset="0"/>
                <a:cs typeface="Calibri" panose="020F0502020204030204" pitchFamily="34" charset="0"/>
              </a:rPr>
              <a:t>Method is used by economists and engineers to estimate the profitability of projects</a:t>
            </a:r>
            <a:r>
              <a:rPr lang="en-GB" sz="1800" dirty="0">
                <a:effectLst/>
                <a:latin typeface="Aptos" panose="020B0004020202020204" pitchFamily="34" charset="0"/>
                <a:ea typeface="Aptos" panose="020B0004020202020204" pitchFamily="34" charset="0"/>
                <a:cs typeface="Times New Roman" panose="02020603050405020304" pitchFamily="18" charset="0"/>
              </a:rPr>
              <a:t> </a:t>
            </a:r>
            <a:r>
              <a:rPr lang="en-GB" sz="1600" b="0" dirty="0">
                <a:effectLst/>
                <a:latin typeface="Calibri" panose="020F0502020204030204" pitchFamily="34" charset="0"/>
                <a:ea typeface="Calibri" panose="020F0502020204030204" pitchFamily="34" charset="0"/>
                <a:cs typeface="Calibri" panose="020F0502020204030204" pitchFamily="34" charset="0"/>
              </a:rPr>
              <a:t>(Mellichamp, 2017)</a:t>
            </a:r>
            <a:endParaRPr lang="en-GB" sz="1600" b="0" dirty="0">
              <a:latin typeface="Calibri" panose="020F0502020204030204" pitchFamily="34" charset="0"/>
              <a:ea typeface="Calibri" panose="020F0502020204030204" pitchFamily="34" charset="0"/>
              <a:cs typeface="Calibri" panose="020F0502020204030204" pitchFamily="34" charset="0"/>
            </a:endParaRPr>
          </a:p>
          <a:p>
            <a:r>
              <a:rPr lang="en-GB" sz="2400" b="0" dirty="0">
                <a:latin typeface="Calibri" panose="020F0502020204030204" pitchFamily="34" charset="0"/>
                <a:ea typeface="Calibri" panose="020F0502020204030204" pitchFamily="34" charset="0"/>
                <a:cs typeface="Calibri" panose="020F0502020204030204" pitchFamily="34" charset="0"/>
              </a:rPr>
              <a:t>Covers the gaps from other methods</a:t>
            </a:r>
          </a:p>
        </p:txBody>
      </p:sp>
    </p:spTree>
    <p:extLst>
      <p:ext uri="{BB962C8B-B14F-4D97-AF65-F5344CB8AC3E}">
        <p14:creationId xmlns:p14="http://schemas.microsoft.com/office/powerpoint/2010/main" val="210986551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C433A4-37E8-12C9-2F42-11687585693F}"/>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D1AB4C37-5919-ABD1-14F1-9EBF941621AA}"/>
              </a:ext>
            </a:extLst>
          </p:cNvPr>
          <p:cNvSpPr>
            <a:spLocks noGrp="1"/>
          </p:cNvSpPr>
          <p:nvPr>
            <p:ph type="title"/>
          </p:nvPr>
        </p:nvSpPr>
        <p:spPr>
          <a:xfrm>
            <a:off x="639413" y="476086"/>
            <a:ext cx="10904435" cy="689608"/>
          </a:xfrm>
        </p:spPr>
        <p:txBody>
          <a:bodyPr rtlCol="0">
            <a:normAutofit/>
          </a:bodyPr>
          <a:lstStyle/>
          <a:p>
            <a:pPr rtl="0"/>
            <a:r>
              <a:rPr lang="en-GB" sz="3200" dirty="0">
                <a:latin typeface="Calibri" panose="020F0502020204030204" pitchFamily="34" charset="0"/>
                <a:ea typeface="Calibri" panose="020F0502020204030204" pitchFamily="34" charset="0"/>
                <a:cs typeface="Calibri" panose="020F0502020204030204" pitchFamily="34" charset="0"/>
              </a:rPr>
              <a:t>Case Study Questions – Internal Rate of Return</a:t>
            </a:r>
          </a:p>
        </p:txBody>
      </p:sp>
      <p:sp>
        <p:nvSpPr>
          <p:cNvPr id="3" name="Footer Placeholder 2">
            <a:extLst>
              <a:ext uri="{FF2B5EF4-FFF2-40B4-BE49-F238E27FC236}">
                <a16:creationId xmlns:a16="http://schemas.microsoft.com/office/drawing/2014/main" id="{9ED72CE2-BB2A-66FA-3E70-0088CE8F7A08}"/>
              </a:ext>
            </a:extLst>
          </p:cNvPr>
          <p:cNvSpPr>
            <a:spLocks noGrp="1"/>
          </p:cNvSpPr>
          <p:nvPr>
            <p:ph type="ftr" sz="quarter" idx="11"/>
          </p:nvPr>
        </p:nvSpPr>
        <p:spPr>
          <a:xfrm>
            <a:off x="639413" y="6356350"/>
            <a:ext cx="6291108" cy="365125"/>
          </a:xfrm>
        </p:spPr>
        <p:txBody>
          <a:bodyPr rtlCol="0"/>
          <a:lstStyle/>
          <a:p>
            <a:pPr rtl="0">
              <a:spcAft>
                <a:spcPts val="600"/>
              </a:spcAft>
            </a:pPr>
            <a:r>
              <a:rPr lang="en-GB" noProof="0" dirty="0"/>
              <a:t>Finance Management</a:t>
            </a:r>
          </a:p>
        </p:txBody>
      </p:sp>
      <p:sp>
        <p:nvSpPr>
          <p:cNvPr id="4" name="Date Placeholder 3">
            <a:extLst>
              <a:ext uri="{FF2B5EF4-FFF2-40B4-BE49-F238E27FC236}">
                <a16:creationId xmlns:a16="http://schemas.microsoft.com/office/drawing/2014/main" id="{DEE05C4E-5EA5-5B55-695C-1740BD1EFB41}"/>
              </a:ext>
            </a:extLst>
          </p:cNvPr>
          <p:cNvSpPr>
            <a:spLocks noGrp="1"/>
          </p:cNvSpPr>
          <p:nvPr>
            <p:ph type="dt" sz="half" idx="10"/>
          </p:nvPr>
        </p:nvSpPr>
        <p:spPr>
          <a:xfrm>
            <a:off x="7295738" y="6356350"/>
            <a:ext cx="3033829" cy="365125"/>
          </a:xfrm>
        </p:spPr>
        <p:txBody>
          <a:bodyPr rtlCol="0"/>
          <a:lstStyle/>
          <a:p>
            <a:pPr lvl="0" rtl="0"/>
            <a:r>
              <a:rPr lang="en-GB" dirty="0"/>
              <a:t>2025</a:t>
            </a:r>
          </a:p>
        </p:txBody>
      </p:sp>
      <p:sp>
        <p:nvSpPr>
          <p:cNvPr id="5" name="Slide Number Placeholder 4">
            <a:extLst>
              <a:ext uri="{FF2B5EF4-FFF2-40B4-BE49-F238E27FC236}">
                <a16:creationId xmlns:a16="http://schemas.microsoft.com/office/drawing/2014/main" id="{8C23103C-11EE-40BA-EB4F-81FA243F0BF9}"/>
              </a:ext>
            </a:extLst>
          </p:cNvPr>
          <p:cNvSpPr>
            <a:spLocks noGrp="1"/>
          </p:cNvSpPr>
          <p:nvPr>
            <p:ph type="sldNum" sz="quarter" idx="12"/>
          </p:nvPr>
        </p:nvSpPr>
        <p:spPr>
          <a:xfrm>
            <a:off x="10707939" y="6356350"/>
            <a:ext cx="844649" cy="365125"/>
          </a:xfrm>
        </p:spPr>
        <p:txBody>
          <a:bodyPr rtlCol="0"/>
          <a:lstStyle/>
          <a:p>
            <a:pPr lvl="0" rtl="0"/>
            <a:fld id="{E20EFF4B-E35B-4DE6-97A9-05E54E649A15}" type="slidenum">
              <a:rPr lang="en-GB" smtClean="0"/>
              <a:pPr lvl="0" rtl="0"/>
              <a:t>43</a:t>
            </a:fld>
            <a:endParaRPr lang="en-GB"/>
          </a:p>
        </p:txBody>
      </p:sp>
      <p:sp>
        <p:nvSpPr>
          <p:cNvPr id="7" name="Content Placeholder 6">
            <a:extLst>
              <a:ext uri="{FF2B5EF4-FFF2-40B4-BE49-F238E27FC236}">
                <a16:creationId xmlns:a16="http://schemas.microsoft.com/office/drawing/2014/main" id="{9C905611-B5AE-E176-FF7D-D1BC59E3C941}"/>
              </a:ext>
            </a:extLst>
          </p:cNvPr>
          <p:cNvSpPr>
            <a:spLocks noGrp="1"/>
          </p:cNvSpPr>
          <p:nvPr>
            <p:ph sz="quarter" idx="13"/>
          </p:nvPr>
        </p:nvSpPr>
        <p:spPr>
          <a:xfrm>
            <a:off x="1656487" y="1519267"/>
            <a:ext cx="5797437" cy="4483510"/>
          </a:xfrm>
        </p:spPr>
        <p:txBody>
          <a:bodyPr>
            <a:normAutofit/>
          </a:bodyPr>
          <a:lstStyle/>
          <a:p>
            <a:r>
              <a:rPr lang="en-GB" sz="2000" b="0" dirty="0">
                <a:latin typeface="Calibri" panose="020F0502020204030204" pitchFamily="34" charset="0"/>
                <a:ea typeface="Calibri" panose="020F0502020204030204" pitchFamily="34" charset="0"/>
                <a:cs typeface="Calibri" panose="020F0502020204030204" pitchFamily="34" charset="0"/>
              </a:rPr>
              <a:t>Question 9:</a:t>
            </a:r>
          </a:p>
          <a:p>
            <a:pPr>
              <a:buClrTx/>
            </a:pPr>
            <a:r>
              <a:rPr lang="en-GB" sz="2000" b="0" dirty="0">
                <a:latin typeface="Calibri" panose="020F0502020204030204" pitchFamily="34" charset="0"/>
                <a:ea typeface="Calibri" panose="020F0502020204030204" pitchFamily="34" charset="0"/>
                <a:cs typeface="Calibri" panose="020F0502020204030204" pitchFamily="34" charset="0"/>
              </a:rPr>
              <a:t>Project A</a:t>
            </a:r>
          </a:p>
          <a:p>
            <a:pPr marL="342900" indent="-342900">
              <a:buClrTx/>
              <a:buFont typeface="Wingdings" panose="05000000000000000000" pitchFamily="2" charset="2"/>
              <a:buChar char="Ø"/>
            </a:pPr>
            <a:r>
              <a:rPr lang="en-GB" sz="2000" b="0" dirty="0">
                <a:latin typeface="Calibri" panose="020F0502020204030204" pitchFamily="34" charset="0"/>
                <a:ea typeface="Calibri" panose="020F0502020204030204" pitchFamily="34" charset="0"/>
                <a:cs typeface="Calibri" panose="020F0502020204030204" pitchFamily="34" charset="0"/>
              </a:rPr>
              <a:t>28000/4 years = 7000</a:t>
            </a:r>
          </a:p>
          <a:p>
            <a:pPr marL="342900" indent="-342900">
              <a:buClrTx/>
              <a:buFont typeface="Wingdings" panose="05000000000000000000" pitchFamily="2" charset="2"/>
              <a:buChar char="Ø"/>
            </a:pPr>
            <a:r>
              <a:rPr lang="en-GB" sz="2000" b="0" dirty="0">
                <a:latin typeface="Calibri" panose="020F0502020204030204" pitchFamily="34" charset="0"/>
                <a:ea typeface="Calibri" panose="020F0502020204030204" pitchFamily="34" charset="0"/>
                <a:cs typeface="Calibri" panose="020F0502020204030204" pitchFamily="34" charset="0"/>
              </a:rPr>
              <a:t>22000/7000=3.14</a:t>
            </a:r>
          </a:p>
          <a:p>
            <a:pPr marL="342900" indent="-342900">
              <a:buClrTx/>
              <a:buFont typeface="Wingdings" panose="05000000000000000000" pitchFamily="2" charset="2"/>
              <a:buChar char="Ø"/>
            </a:pPr>
            <a:endParaRPr lang="en-GB" sz="2000" b="0" dirty="0">
              <a:latin typeface="Calibri" panose="020F0502020204030204" pitchFamily="34" charset="0"/>
              <a:ea typeface="Calibri" panose="020F0502020204030204" pitchFamily="34" charset="0"/>
              <a:cs typeface="Calibri" panose="020F0502020204030204" pitchFamily="34" charset="0"/>
            </a:endParaRPr>
          </a:p>
          <a:p>
            <a:pPr marL="342900" indent="-342900">
              <a:buClrTx/>
              <a:buFont typeface="Wingdings" panose="05000000000000000000" pitchFamily="2" charset="2"/>
              <a:buChar char="Ø"/>
            </a:pPr>
            <a:endParaRPr lang="en-GB" sz="2000" b="0" dirty="0">
              <a:latin typeface="Calibri" panose="020F0502020204030204" pitchFamily="34" charset="0"/>
              <a:ea typeface="Calibri" panose="020F0502020204030204" pitchFamily="34" charset="0"/>
              <a:cs typeface="Calibri" panose="020F0502020204030204" pitchFamily="34" charset="0"/>
            </a:endParaRPr>
          </a:p>
          <a:p>
            <a:pPr marL="342900" indent="-342900">
              <a:buClrTx/>
              <a:buFont typeface="Wingdings" panose="05000000000000000000" pitchFamily="2" charset="2"/>
              <a:buChar char="Ø"/>
            </a:pPr>
            <a:r>
              <a:rPr lang="en-GB" sz="2000" b="0" dirty="0">
                <a:latin typeface="Calibri" panose="020F0502020204030204" pitchFamily="34" charset="0"/>
                <a:ea typeface="Calibri" panose="020F0502020204030204" pitchFamily="34" charset="0"/>
                <a:cs typeface="Calibri" panose="020F0502020204030204" pitchFamily="34" charset="0"/>
              </a:rPr>
              <a:t>22544-22000=£544</a:t>
            </a:r>
          </a:p>
          <a:p>
            <a:pPr>
              <a:buClrTx/>
            </a:pPr>
            <a:endParaRPr lang="en-GB" sz="2000" b="0" dirty="0">
              <a:latin typeface="Calibri" panose="020F0502020204030204" pitchFamily="34" charset="0"/>
              <a:ea typeface="Calibri" panose="020F0502020204030204" pitchFamily="34" charset="0"/>
              <a:cs typeface="Calibri" panose="020F0502020204030204" pitchFamily="34" charset="0"/>
            </a:endParaRPr>
          </a:p>
        </p:txBody>
      </p:sp>
      <p:graphicFrame>
        <p:nvGraphicFramePr>
          <p:cNvPr id="2" name="Table 1">
            <a:extLst>
              <a:ext uri="{FF2B5EF4-FFF2-40B4-BE49-F238E27FC236}">
                <a16:creationId xmlns:a16="http://schemas.microsoft.com/office/drawing/2014/main" id="{299F0553-DD19-BA84-B66D-737C18D63331}"/>
              </a:ext>
            </a:extLst>
          </p:cNvPr>
          <p:cNvGraphicFramePr>
            <a:graphicFrameLocks noGrp="1"/>
          </p:cNvGraphicFramePr>
          <p:nvPr>
            <p:extLst>
              <p:ext uri="{D42A27DB-BD31-4B8C-83A1-F6EECF244321}">
                <p14:modId xmlns:p14="http://schemas.microsoft.com/office/powerpoint/2010/main" val="775118247"/>
              </p:ext>
            </p:extLst>
          </p:nvPr>
        </p:nvGraphicFramePr>
        <p:xfrm>
          <a:off x="1656487" y="4116314"/>
          <a:ext cx="3806938" cy="1375500"/>
        </p:xfrm>
        <a:graphic>
          <a:graphicData uri="http://schemas.openxmlformats.org/drawingml/2006/table">
            <a:tbl>
              <a:tblPr/>
              <a:tblGrid>
                <a:gridCol w="847481">
                  <a:extLst>
                    <a:ext uri="{9D8B030D-6E8A-4147-A177-3AD203B41FA5}">
                      <a16:colId xmlns:a16="http://schemas.microsoft.com/office/drawing/2014/main" val="1002414331"/>
                    </a:ext>
                  </a:extLst>
                </a:gridCol>
                <a:gridCol w="847481">
                  <a:extLst>
                    <a:ext uri="{9D8B030D-6E8A-4147-A177-3AD203B41FA5}">
                      <a16:colId xmlns:a16="http://schemas.microsoft.com/office/drawing/2014/main" val="502369522"/>
                    </a:ext>
                  </a:extLst>
                </a:gridCol>
                <a:gridCol w="1210687">
                  <a:extLst>
                    <a:ext uri="{9D8B030D-6E8A-4147-A177-3AD203B41FA5}">
                      <a16:colId xmlns:a16="http://schemas.microsoft.com/office/drawing/2014/main" val="2326988883"/>
                    </a:ext>
                  </a:extLst>
                </a:gridCol>
                <a:gridCol w="901289">
                  <a:extLst>
                    <a:ext uri="{9D8B030D-6E8A-4147-A177-3AD203B41FA5}">
                      <a16:colId xmlns:a16="http://schemas.microsoft.com/office/drawing/2014/main" val="2980597336"/>
                    </a:ext>
                  </a:extLst>
                </a:gridCol>
              </a:tblGrid>
              <a:tr h="229250">
                <a:tc>
                  <a:txBody>
                    <a:bodyPr/>
                    <a:lstStyle/>
                    <a:p>
                      <a:pPr algn="ctr" fontAlgn="ctr"/>
                      <a:r>
                        <a:rPr lang="en-GB" sz="1100" b="0" i="0" u="none" strike="noStrike">
                          <a:solidFill>
                            <a:srgbClr val="000000"/>
                          </a:solidFill>
                          <a:effectLst/>
                          <a:latin typeface="Aptos Narrow" panose="020B0004020202020204" pitchFamily="34" charset="0"/>
                        </a:rPr>
                        <a:t>Year</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Inflow</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Discount Factor</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Present  Value</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790051212"/>
                  </a:ext>
                </a:extLst>
              </a:tr>
              <a:tr h="229250">
                <a:tc>
                  <a:txBody>
                    <a:bodyPr/>
                    <a:lstStyle/>
                    <a:p>
                      <a:pPr algn="ctr" fontAlgn="ctr"/>
                      <a:r>
                        <a:rPr lang="en-GB" sz="1100" b="0" i="0" u="none" strike="noStrike">
                          <a:solidFill>
                            <a:srgbClr val="000000"/>
                          </a:solidFill>
                          <a:effectLst/>
                          <a:latin typeface="Aptos Narrow" panose="020B0004020202020204" pitchFamily="34" charset="0"/>
                        </a:rPr>
                        <a:t>1</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12000</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0.909</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10908</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48132150"/>
                  </a:ext>
                </a:extLst>
              </a:tr>
              <a:tr h="229250">
                <a:tc>
                  <a:txBody>
                    <a:bodyPr/>
                    <a:lstStyle/>
                    <a:p>
                      <a:pPr algn="ctr" fontAlgn="ctr"/>
                      <a:r>
                        <a:rPr lang="en-GB" sz="1100" b="0" i="0" u="none" strike="noStrike">
                          <a:solidFill>
                            <a:srgbClr val="000000"/>
                          </a:solidFill>
                          <a:effectLst/>
                          <a:latin typeface="Aptos Narrow" panose="020B0004020202020204" pitchFamily="34" charset="0"/>
                        </a:rPr>
                        <a:t>2</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4000</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0.826</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3304</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335097001"/>
                  </a:ext>
                </a:extLst>
              </a:tr>
              <a:tr h="229250">
                <a:tc>
                  <a:txBody>
                    <a:bodyPr/>
                    <a:lstStyle/>
                    <a:p>
                      <a:pPr algn="ctr" fontAlgn="ctr"/>
                      <a:r>
                        <a:rPr lang="en-GB" sz="1100" b="0" i="0" u="none" strike="noStrike">
                          <a:solidFill>
                            <a:srgbClr val="000000"/>
                          </a:solidFill>
                          <a:effectLst/>
                          <a:latin typeface="Aptos Narrow" panose="020B0004020202020204" pitchFamily="34" charset="0"/>
                        </a:rPr>
                        <a:t>3</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2000</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0.751</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1502</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132803953"/>
                  </a:ext>
                </a:extLst>
              </a:tr>
              <a:tr h="229250">
                <a:tc>
                  <a:txBody>
                    <a:bodyPr/>
                    <a:lstStyle/>
                    <a:p>
                      <a:pPr algn="ctr" fontAlgn="ctr"/>
                      <a:r>
                        <a:rPr lang="en-GB" sz="1100" b="0" i="0" u="none" strike="noStrike">
                          <a:solidFill>
                            <a:srgbClr val="000000"/>
                          </a:solidFill>
                          <a:effectLst/>
                          <a:latin typeface="Aptos Narrow" panose="020B0004020202020204" pitchFamily="34" charset="0"/>
                        </a:rPr>
                        <a:t>4</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10000</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0.683</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6830</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42528432"/>
                  </a:ext>
                </a:extLst>
              </a:tr>
              <a:tr h="229250">
                <a:tc>
                  <a:txBody>
                    <a:bodyPr/>
                    <a:lstStyle/>
                    <a:p>
                      <a:pPr algn="ctr" fontAlgn="ctr"/>
                      <a:r>
                        <a:rPr lang="en-GB" sz="1100" b="0" i="0" u="none" strike="noStrike">
                          <a:solidFill>
                            <a:srgbClr val="000000"/>
                          </a:solidFill>
                          <a:effectLst/>
                          <a:latin typeface="Aptos Narrow" panose="020B0004020202020204" pitchFamily="34" charset="0"/>
                        </a:rPr>
                        <a:t> </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 </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 </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dirty="0">
                          <a:solidFill>
                            <a:srgbClr val="000000"/>
                          </a:solidFill>
                          <a:effectLst/>
                          <a:latin typeface="Aptos Narrow" panose="020B0004020202020204" pitchFamily="34" charset="0"/>
                        </a:rPr>
                        <a:t>22544</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067591574"/>
                  </a:ext>
                </a:extLst>
              </a:tr>
            </a:tbl>
          </a:graphicData>
        </a:graphic>
      </p:graphicFrame>
      <p:graphicFrame>
        <p:nvGraphicFramePr>
          <p:cNvPr id="9" name="Table 8">
            <a:extLst>
              <a:ext uri="{FF2B5EF4-FFF2-40B4-BE49-F238E27FC236}">
                <a16:creationId xmlns:a16="http://schemas.microsoft.com/office/drawing/2014/main" id="{CDE60370-B223-54BC-0ABC-573BCA4E934E}"/>
              </a:ext>
            </a:extLst>
          </p:cNvPr>
          <p:cNvGraphicFramePr>
            <a:graphicFrameLocks noGrp="1"/>
          </p:cNvGraphicFramePr>
          <p:nvPr>
            <p:extLst>
              <p:ext uri="{D42A27DB-BD31-4B8C-83A1-F6EECF244321}">
                <p14:modId xmlns:p14="http://schemas.microsoft.com/office/powerpoint/2010/main" val="3777991061"/>
              </p:ext>
            </p:extLst>
          </p:nvPr>
        </p:nvGraphicFramePr>
        <p:xfrm>
          <a:off x="7295738" y="2694878"/>
          <a:ext cx="3594100" cy="1097280"/>
        </p:xfrm>
        <a:graphic>
          <a:graphicData uri="http://schemas.openxmlformats.org/drawingml/2006/table">
            <a:tbl>
              <a:tblPr/>
              <a:tblGrid>
                <a:gridCol w="800100">
                  <a:extLst>
                    <a:ext uri="{9D8B030D-6E8A-4147-A177-3AD203B41FA5}">
                      <a16:colId xmlns:a16="http://schemas.microsoft.com/office/drawing/2014/main" val="3442892650"/>
                    </a:ext>
                  </a:extLst>
                </a:gridCol>
                <a:gridCol w="800100">
                  <a:extLst>
                    <a:ext uri="{9D8B030D-6E8A-4147-A177-3AD203B41FA5}">
                      <a16:colId xmlns:a16="http://schemas.microsoft.com/office/drawing/2014/main" val="3677334405"/>
                    </a:ext>
                  </a:extLst>
                </a:gridCol>
                <a:gridCol w="1143000">
                  <a:extLst>
                    <a:ext uri="{9D8B030D-6E8A-4147-A177-3AD203B41FA5}">
                      <a16:colId xmlns:a16="http://schemas.microsoft.com/office/drawing/2014/main" val="1496825469"/>
                    </a:ext>
                  </a:extLst>
                </a:gridCol>
                <a:gridCol w="850900">
                  <a:extLst>
                    <a:ext uri="{9D8B030D-6E8A-4147-A177-3AD203B41FA5}">
                      <a16:colId xmlns:a16="http://schemas.microsoft.com/office/drawing/2014/main" val="4036613553"/>
                    </a:ext>
                  </a:extLst>
                </a:gridCol>
              </a:tblGrid>
              <a:tr h="182880">
                <a:tc>
                  <a:txBody>
                    <a:bodyPr/>
                    <a:lstStyle/>
                    <a:p>
                      <a:pPr algn="ctr" fontAlgn="ctr"/>
                      <a:r>
                        <a:rPr lang="en-GB" sz="1100" b="0" i="0" u="none" strike="noStrike">
                          <a:solidFill>
                            <a:srgbClr val="000000"/>
                          </a:solidFill>
                          <a:effectLst/>
                          <a:latin typeface="Aptos Narrow" panose="020B0004020202020204" pitchFamily="34" charset="0"/>
                        </a:rPr>
                        <a:t>Year</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Inflow</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Discount Factor</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Present  Value</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734887525"/>
                  </a:ext>
                </a:extLst>
              </a:tr>
              <a:tr h="182880">
                <a:tc>
                  <a:txBody>
                    <a:bodyPr/>
                    <a:lstStyle/>
                    <a:p>
                      <a:pPr algn="ctr" fontAlgn="ctr"/>
                      <a:r>
                        <a:rPr lang="en-GB" sz="1100" b="0" i="0" u="none" strike="noStrike">
                          <a:solidFill>
                            <a:srgbClr val="000000"/>
                          </a:solidFill>
                          <a:effectLst/>
                          <a:latin typeface="Aptos Narrow" panose="020B0004020202020204" pitchFamily="34" charset="0"/>
                        </a:rPr>
                        <a:t>1</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12000</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0.893</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10716</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206583987"/>
                  </a:ext>
                </a:extLst>
              </a:tr>
              <a:tr h="182880">
                <a:tc>
                  <a:txBody>
                    <a:bodyPr/>
                    <a:lstStyle/>
                    <a:p>
                      <a:pPr algn="ctr" fontAlgn="ctr"/>
                      <a:r>
                        <a:rPr lang="en-GB" sz="1100" b="0" i="0" u="none" strike="noStrike">
                          <a:solidFill>
                            <a:srgbClr val="000000"/>
                          </a:solidFill>
                          <a:effectLst/>
                          <a:latin typeface="Aptos Narrow" panose="020B0004020202020204" pitchFamily="34" charset="0"/>
                        </a:rPr>
                        <a:t>2</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4000</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0.794</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3176</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93913412"/>
                  </a:ext>
                </a:extLst>
              </a:tr>
              <a:tr h="182880">
                <a:tc>
                  <a:txBody>
                    <a:bodyPr/>
                    <a:lstStyle/>
                    <a:p>
                      <a:pPr algn="ctr" fontAlgn="ctr"/>
                      <a:r>
                        <a:rPr lang="en-GB" sz="1100" b="0" i="0" u="none" strike="noStrike">
                          <a:solidFill>
                            <a:srgbClr val="000000"/>
                          </a:solidFill>
                          <a:effectLst/>
                          <a:latin typeface="Aptos Narrow" panose="020B0004020202020204" pitchFamily="34" charset="0"/>
                        </a:rPr>
                        <a:t>3</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2000</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0.712</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1424</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68622011"/>
                  </a:ext>
                </a:extLst>
              </a:tr>
              <a:tr h="182880">
                <a:tc>
                  <a:txBody>
                    <a:bodyPr/>
                    <a:lstStyle/>
                    <a:p>
                      <a:pPr algn="ctr" fontAlgn="ctr"/>
                      <a:r>
                        <a:rPr lang="en-GB" sz="1100" b="0" i="0" u="none" strike="noStrike">
                          <a:solidFill>
                            <a:srgbClr val="000000"/>
                          </a:solidFill>
                          <a:effectLst/>
                          <a:latin typeface="Aptos Narrow" panose="020B0004020202020204" pitchFamily="34" charset="0"/>
                        </a:rPr>
                        <a:t>4</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10000</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0.636</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6360</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878222802"/>
                  </a:ext>
                </a:extLst>
              </a:tr>
              <a:tr h="182880">
                <a:tc>
                  <a:txBody>
                    <a:bodyPr/>
                    <a:lstStyle/>
                    <a:p>
                      <a:pPr algn="ctr" fontAlgn="ctr"/>
                      <a:r>
                        <a:rPr lang="en-GB" sz="1100" b="0" i="0" u="none" strike="noStrike">
                          <a:solidFill>
                            <a:srgbClr val="000000"/>
                          </a:solidFill>
                          <a:effectLst/>
                          <a:latin typeface="Aptos Narrow" panose="020B0004020202020204" pitchFamily="34" charset="0"/>
                        </a:rPr>
                        <a:t> </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 </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 </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dirty="0">
                          <a:solidFill>
                            <a:srgbClr val="000000"/>
                          </a:solidFill>
                          <a:effectLst/>
                          <a:latin typeface="Aptos Narrow" panose="020B0004020202020204" pitchFamily="34" charset="0"/>
                        </a:rPr>
                        <a:t>21676</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496066153"/>
                  </a:ext>
                </a:extLst>
              </a:tr>
            </a:tbl>
          </a:graphicData>
        </a:graphic>
      </p:graphicFrame>
      <p:sp>
        <p:nvSpPr>
          <p:cNvPr id="10" name="Content Placeholder 6">
            <a:extLst>
              <a:ext uri="{FF2B5EF4-FFF2-40B4-BE49-F238E27FC236}">
                <a16:creationId xmlns:a16="http://schemas.microsoft.com/office/drawing/2014/main" id="{C1101A7C-EEFD-4276-66F8-EA229CBE4753}"/>
              </a:ext>
            </a:extLst>
          </p:cNvPr>
          <p:cNvSpPr txBox="1">
            <a:spLocks/>
          </p:cNvSpPr>
          <p:nvPr/>
        </p:nvSpPr>
        <p:spPr>
          <a:xfrm>
            <a:off x="7774070" y="1964662"/>
            <a:ext cx="3356193" cy="689608"/>
          </a:xfrm>
          <a:prstGeom prst="rect">
            <a:avLst/>
          </a:prstGeom>
        </p:spPr>
        <p:txBody>
          <a:bodyPr vert="horz" lIns="91440" tIns="45720" rIns="91440" bIns="45720" rtlCol="0">
            <a:normAutofit/>
          </a:bodyPr>
          <a:lstStyle>
            <a:lvl1pPr marL="0" indent="0" algn="l" defTabSz="914400" rtl="0" eaLnBrk="1" latinLnBrk="0" hangingPunct="1">
              <a:lnSpc>
                <a:spcPct val="150000"/>
              </a:lnSpc>
              <a:spcBef>
                <a:spcPts val="1500"/>
              </a:spcBef>
              <a:buClr>
                <a:schemeClr val="accent2"/>
              </a:buClr>
              <a:buFontTx/>
              <a:buNone/>
              <a:defRPr sz="1500" b="1" kern="1200" spc="150" baseline="0">
                <a:solidFill>
                  <a:schemeClr val="tx1"/>
                </a:solidFill>
                <a:latin typeface="+mn-lt"/>
                <a:ea typeface="+mn-ea"/>
                <a:cs typeface="+mn-cs"/>
              </a:defRPr>
            </a:lvl1pPr>
            <a:lvl2pPr marL="0" indent="0" algn="l" defTabSz="914400" rtl="0" eaLnBrk="1" latinLnBrk="0" hangingPunct="1">
              <a:lnSpc>
                <a:spcPct val="150000"/>
              </a:lnSpc>
              <a:spcBef>
                <a:spcPts val="500"/>
              </a:spcBef>
              <a:buClr>
                <a:schemeClr val="accent2"/>
              </a:buClr>
              <a:buFontTx/>
              <a:buNone/>
              <a:defRPr sz="1500" kern="1200" spc="150" baseline="0">
                <a:solidFill>
                  <a:schemeClr val="tx1"/>
                </a:solidFill>
                <a:latin typeface="+mn-lt"/>
                <a:ea typeface="+mn-ea"/>
                <a:cs typeface="+mn-cs"/>
              </a:defRPr>
            </a:lvl2pPr>
            <a:lvl3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3pPr>
            <a:lvl4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4pPr>
            <a:lvl5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b="0" dirty="0">
                <a:latin typeface="Calibri" panose="020F0502020204030204" pitchFamily="34" charset="0"/>
                <a:ea typeface="Calibri" panose="020F0502020204030204" pitchFamily="34" charset="0"/>
                <a:cs typeface="Calibri" panose="020F0502020204030204" pitchFamily="34" charset="0"/>
              </a:rPr>
              <a:t>12.6% discount factor:</a:t>
            </a:r>
          </a:p>
          <a:p>
            <a:pPr>
              <a:buClrTx/>
            </a:pPr>
            <a:endParaRPr lang="en-GB" sz="2000" b="0" dirty="0">
              <a:latin typeface="Calibri" panose="020F0502020204030204" pitchFamily="34" charset="0"/>
              <a:ea typeface="Calibri" panose="020F0502020204030204" pitchFamily="34" charset="0"/>
              <a:cs typeface="Calibri" panose="020F0502020204030204" pitchFamily="34" charset="0"/>
            </a:endParaRPr>
          </a:p>
        </p:txBody>
      </p:sp>
      <p:sp>
        <p:nvSpPr>
          <p:cNvPr id="11" name="Content Placeholder 6">
            <a:extLst>
              <a:ext uri="{FF2B5EF4-FFF2-40B4-BE49-F238E27FC236}">
                <a16:creationId xmlns:a16="http://schemas.microsoft.com/office/drawing/2014/main" id="{E7FC7D89-752A-7491-C134-4CAD115FE134}"/>
              </a:ext>
            </a:extLst>
          </p:cNvPr>
          <p:cNvSpPr txBox="1">
            <a:spLocks/>
          </p:cNvSpPr>
          <p:nvPr/>
        </p:nvSpPr>
        <p:spPr>
          <a:xfrm>
            <a:off x="7453924" y="3854461"/>
            <a:ext cx="3356193" cy="2253845"/>
          </a:xfrm>
          <a:prstGeom prst="rect">
            <a:avLst/>
          </a:prstGeom>
        </p:spPr>
        <p:txBody>
          <a:bodyPr vert="horz" lIns="91440" tIns="45720" rIns="91440" bIns="45720" rtlCol="0">
            <a:normAutofit/>
          </a:bodyPr>
          <a:lstStyle>
            <a:lvl1pPr marL="0" indent="0" algn="l" defTabSz="914400" rtl="0" eaLnBrk="1" latinLnBrk="0" hangingPunct="1">
              <a:lnSpc>
                <a:spcPct val="150000"/>
              </a:lnSpc>
              <a:spcBef>
                <a:spcPts val="1500"/>
              </a:spcBef>
              <a:buClr>
                <a:schemeClr val="accent2"/>
              </a:buClr>
              <a:buFontTx/>
              <a:buNone/>
              <a:defRPr sz="1500" b="1" kern="1200" spc="150" baseline="0">
                <a:solidFill>
                  <a:schemeClr val="tx1"/>
                </a:solidFill>
                <a:latin typeface="+mn-lt"/>
                <a:ea typeface="+mn-ea"/>
                <a:cs typeface="+mn-cs"/>
              </a:defRPr>
            </a:lvl1pPr>
            <a:lvl2pPr marL="0" indent="0" algn="l" defTabSz="914400" rtl="0" eaLnBrk="1" latinLnBrk="0" hangingPunct="1">
              <a:lnSpc>
                <a:spcPct val="150000"/>
              </a:lnSpc>
              <a:spcBef>
                <a:spcPts val="500"/>
              </a:spcBef>
              <a:buClr>
                <a:schemeClr val="accent2"/>
              </a:buClr>
              <a:buFontTx/>
              <a:buNone/>
              <a:defRPr sz="1500" kern="1200" spc="150" baseline="0">
                <a:solidFill>
                  <a:schemeClr val="tx1"/>
                </a:solidFill>
                <a:latin typeface="+mn-lt"/>
                <a:ea typeface="+mn-ea"/>
                <a:cs typeface="+mn-cs"/>
              </a:defRPr>
            </a:lvl2pPr>
            <a:lvl3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3pPr>
            <a:lvl4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4pPr>
            <a:lvl5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b="0" dirty="0">
                <a:latin typeface="Calibri" panose="020F0502020204030204" pitchFamily="34" charset="0"/>
                <a:ea typeface="Calibri" panose="020F0502020204030204" pitchFamily="34" charset="0"/>
                <a:cs typeface="Calibri" panose="020F0502020204030204" pitchFamily="34" charset="0"/>
              </a:rPr>
              <a:t>21676-22000= -324</a:t>
            </a:r>
          </a:p>
          <a:p>
            <a:r>
              <a:rPr lang="en-GB" sz="2000" b="0" dirty="0">
                <a:latin typeface="Calibri" panose="020F0502020204030204" pitchFamily="34" charset="0"/>
                <a:ea typeface="Calibri" panose="020F0502020204030204" pitchFamily="34" charset="0"/>
                <a:cs typeface="Calibri" panose="020F0502020204030204" pitchFamily="34" charset="0"/>
              </a:rPr>
              <a:t>10%+544/(544-  -324)x2%</a:t>
            </a:r>
          </a:p>
          <a:p>
            <a:r>
              <a:rPr lang="en-GB" sz="2000" b="0" dirty="0">
                <a:latin typeface="Calibri" panose="020F0502020204030204" pitchFamily="34" charset="0"/>
                <a:ea typeface="Calibri" panose="020F0502020204030204" pitchFamily="34" charset="0"/>
                <a:cs typeface="Calibri" panose="020F0502020204030204" pitchFamily="34" charset="0"/>
              </a:rPr>
              <a:t>= 11.2%</a:t>
            </a:r>
          </a:p>
          <a:p>
            <a:pPr>
              <a:buClrTx/>
            </a:pPr>
            <a:endParaRPr lang="en-GB" sz="2000" b="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20330387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0BDEB4-937F-4EFB-3F12-D6759CFC82A4}"/>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1F9DC1F8-2247-7570-0495-13B747060A11}"/>
              </a:ext>
            </a:extLst>
          </p:cNvPr>
          <p:cNvSpPr>
            <a:spLocks noGrp="1"/>
          </p:cNvSpPr>
          <p:nvPr>
            <p:ph type="title"/>
          </p:nvPr>
        </p:nvSpPr>
        <p:spPr>
          <a:xfrm>
            <a:off x="639413" y="476086"/>
            <a:ext cx="10904435" cy="689608"/>
          </a:xfrm>
        </p:spPr>
        <p:txBody>
          <a:bodyPr rtlCol="0">
            <a:normAutofit/>
          </a:bodyPr>
          <a:lstStyle/>
          <a:p>
            <a:pPr rtl="0"/>
            <a:r>
              <a:rPr lang="en-GB" sz="3200" dirty="0">
                <a:latin typeface="Calibri" panose="020F0502020204030204" pitchFamily="34" charset="0"/>
                <a:ea typeface="Calibri" panose="020F0502020204030204" pitchFamily="34" charset="0"/>
                <a:cs typeface="Calibri" panose="020F0502020204030204" pitchFamily="34" charset="0"/>
              </a:rPr>
              <a:t>Case Study Questions – Internal Rate of Return</a:t>
            </a:r>
          </a:p>
        </p:txBody>
      </p:sp>
      <p:sp>
        <p:nvSpPr>
          <p:cNvPr id="3" name="Footer Placeholder 2">
            <a:extLst>
              <a:ext uri="{FF2B5EF4-FFF2-40B4-BE49-F238E27FC236}">
                <a16:creationId xmlns:a16="http://schemas.microsoft.com/office/drawing/2014/main" id="{0C399502-8149-4599-3146-F7981587A745}"/>
              </a:ext>
            </a:extLst>
          </p:cNvPr>
          <p:cNvSpPr>
            <a:spLocks noGrp="1"/>
          </p:cNvSpPr>
          <p:nvPr>
            <p:ph type="ftr" sz="quarter" idx="11"/>
          </p:nvPr>
        </p:nvSpPr>
        <p:spPr>
          <a:xfrm>
            <a:off x="639413" y="6356350"/>
            <a:ext cx="6291108" cy="365125"/>
          </a:xfrm>
        </p:spPr>
        <p:txBody>
          <a:bodyPr rtlCol="0"/>
          <a:lstStyle/>
          <a:p>
            <a:pPr rtl="0">
              <a:spcAft>
                <a:spcPts val="600"/>
              </a:spcAft>
            </a:pPr>
            <a:r>
              <a:rPr lang="en-GB" noProof="0" dirty="0"/>
              <a:t>Finance Management</a:t>
            </a:r>
          </a:p>
        </p:txBody>
      </p:sp>
      <p:sp>
        <p:nvSpPr>
          <p:cNvPr id="4" name="Date Placeholder 3">
            <a:extLst>
              <a:ext uri="{FF2B5EF4-FFF2-40B4-BE49-F238E27FC236}">
                <a16:creationId xmlns:a16="http://schemas.microsoft.com/office/drawing/2014/main" id="{D18B5A0A-A9F6-A1E1-530B-700BD6434D67}"/>
              </a:ext>
            </a:extLst>
          </p:cNvPr>
          <p:cNvSpPr>
            <a:spLocks noGrp="1"/>
          </p:cNvSpPr>
          <p:nvPr>
            <p:ph type="dt" sz="half" idx="10"/>
          </p:nvPr>
        </p:nvSpPr>
        <p:spPr>
          <a:xfrm>
            <a:off x="7295738" y="6356350"/>
            <a:ext cx="3033829" cy="365125"/>
          </a:xfrm>
        </p:spPr>
        <p:txBody>
          <a:bodyPr rtlCol="0"/>
          <a:lstStyle/>
          <a:p>
            <a:pPr lvl="0" rtl="0"/>
            <a:r>
              <a:rPr lang="en-GB" dirty="0"/>
              <a:t>2025</a:t>
            </a:r>
          </a:p>
        </p:txBody>
      </p:sp>
      <p:sp>
        <p:nvSpPr>
          <p:cNvPr id="5" name="Slide Number Placeholder 4">
            <a:extLst>
              <a:ext uri="{FF2B5EF4-FFF2-40B4-BE49-F238E27FC236}">
                <a16:creationId xmlns:a16="http://schemas.microsoft.com/office/drawing/2014/main" id="{0ED828EC-5151-F4FD-99F1-8B5C4F24579A}"/>
              </a:ext>
            </a:extLst>
          </p:cNvPr>
          <p:cNvSpPr>
            <a:spLocks noGrp="1"/>
          </p:cNvSpPr>
          <p:nvPr>
            <p:ph type="sldNum" sz="quarter" idx="12"/>
          </p:nvPr>
        </p:nvSpPr>
        <p:spPr>
          <a:xfrm>
            <a:off x="10707939" y="6356350"/>
            <a:ext cx="844649" cy="365125"/>
          </a:xfrm>
        </p:spPr>
        <p:txBody>
          <a:bodyPr rtlCol="0"/>
          <a:lstStyle/>
          <a:p>
            <a:pPr lvl="0" rtl="0"/>
            <a:fld id="{E20EFF4B-E35B-4DE6-97A9-05E54E649A15}" type="slidenum">
              <a:rPr lang="en-GB" smtClean="0"/>
              <a:pPr lvl="0" rtl="0"/>
              <a:t>44</a:t>
            </a:fld>
            <a:endParaRPr lang="en-GB"/>
          </a:p>
        </p:txBody>
      </p:sp>
      <p:sp>
        <p:nvSpPr>
          <p:cNvPr id="7" name="Content Placeholder 6">
            <a:extLst>
              <a:ext uri="{FF2B5EF4-FFF2-40B4-BE49-F238E27FC236}">
                <a16:creationId xmlns:a16="http://schemas.microsoft.com/office/drawing/2014/main" id="{1BA582F7-EBF6-4E21-4D75-40107B66CBD5}"/>
              </a:ext>
            </a:extLst>
          </p:cNvPr>
          <p:cNvSpPr>
            <a:spLocks noGrp="1"/>
          </p:cNvSpPr>
          <p:nvPr>
            <p:ph sz="quarter" idx="13"/>
          </p:nvPr>
        </p:nvSpPr>
        <p:spPr>
          <a:xfrm>
            <a:off x="1879634" y="1531357"/>
            <a:ext cx="5797437" cy="4483510"/>
          </a:xfrm>
        </p:spPr>
        <p:txBody>
          <a:bodyPr>
            <a:normAutofit/>
          </a:bodyPr>
          <a:lstStyle/>
          <a:p>
            <a:r>
              <a:rPr lang="en-GB" sz="2000" b="0" dirty="0">
                <a:latin typeface="Calibri" panose="020F0502020204030204" pitchFamily="34" charset="0"/>
                <a:ea typeface="Calibri" panose="020F0502020204030204" pitchFamily="34" charset="0"/>
                <a:cs typeface="Calibri" panose="020F0502020204030204" pitchFamily="34" charset="0"/>
              </a:rPr>
              <a:t>Question 9:</a:t>
            </a:r>
          </a:p>
          <a:p>
            <a:pPr>
              <a:buClrTx/>
            </a:pPr>
            <a:r>
              <a:rPr lang="en-GB" sz="2000" b="0" dirty="0">
                <a:latin typeface="Calibri" panose="020F0502020204030204" pitchFamily="34" charset="0"/>
                <a:ea typeface="Calibri" panose="020F0502020204030204" pitchFamily="34" charset="0"/>
                <a:cs typeface="Calibri" panose="020F0502020204030204" pitchFamily="34" charset="0"/>
              </a:rPr>
              <a:t>Project B</a:t>
            </a:r>
          </a:p>
          <a:p>
            <a:pPr marL="342900" indent="-342900">
              <a:buClrTx/>
              <a:buFont typeface="Wingdings" panose="05000000000000000000" pitchFamily="2" charset="2"/>
              <a:buChar char="Ø"/>
            </a:pPr>
            <a:r>
              <a:rPr lang="en-GB" sz="2000" b="0" dirty="0">
                <a:latin typeface="Calibri" panose="020F0502020204030204" pitchFamily="34" charset="0"/>
                <a:ea typeface="Calibri" panose="020F0502020204030204" pitchFamily="34" charset="0"/>
                <a:cs typeface="Calibri" panose="020F0502020204030204" pitchFamily="34" charset="0"/>
              </a:rPr>
              <a:t>28000/4 years = 7000</a:t>
            </a:r>
          </a:p>
          <a:p>
            <a:pPr marL="342900" indent="-342900">
              <a:buClrTx/>
              <a:buFont typeface="Wingdings" panose="05000000000000000000" pitchFamily="2" charset="2"/>
              <a:buChar char="Ø"/>
            </a:pPr>
            <a:r>
              <a:rPr lang="en-GB" sz="2000" b="0" dirty="0">
                <a:latin typeface="Calibri" panose="020F0502020204030204" pitchFamily="34" charset="0"/>
                <a:ea typeface="Calibri" panose="020F0502020204030204" pitchFamily="34" charset="0"/>
                <a:cs typeface="Calibri" panose="020F0502020204030204" pitchFamily="34" charset="0"/>
              </a:rPr>
              <a:t>20000/7000=2.86</a:t>
            </a:r>
          </a:p>
          <a:p>
            <a:pPr marL="342900" indent="-342900">
              <a:buClrTx/>
              <a:buFont typeface="Wingdings" panose="05000000000000000000" pitchFamily="2" charset="2"/>
              <a:buChar char="Ø"/>
            </a:pPr>
            <a:endParaRPr lang="en-GB" sz="2000" b="0" dirty="0">
              <a:latin typeface="Calibri" panose="020F0502020204030204" pitchFamily="34" charset="0"/>
              <a:ea typeface="Calibri" panose="020F0502020204030204" pitchFamily="34" charset="0"/>
              <a:cs typeface="Calibri" panose="020F0502020204030204" pitchFamily="34" charset="0"/>
            </a:endParaRPr>
          </a:p>
          <a:p>
            <a:pPr marL="342900" indent="-342900">
              <a:buClrTx/>
              <a:buFont typeface="Wingdings" panose="05000000000000000000" pitchFamily="2" charset="2"/>
              <a:buChar char="Ø"/>
            </a:pPr>
            <a:endParaRPr lang="en-GB" sz="2000" b="0" dirty="0">
              <a:latin typeface="Calibri" panose="020F0502020204030204" pitchFamily="34" charset="0"/>
              <a:ea typeface="Calibri" panose="020F0502020204030204" pitchFamily="34" charset="0"/>
              <a:cs typeface="Calibri" panose="020F0502020204030204" pitchFamily="34" charset="0"/>
            </a:endParaRPr>
          </a:p>
          <a:p>
            <a:pPr marL="342900" indent="-342900">
              <a:buClrTx/>
              <a:buFont typeface="Wingdings" panose="05000000000000000000" pitchFamily="2" charset="2"/>
              <a:buChar char="Ø"/>
            </a:pPr>
            <a:r>
              <a:rPr lang="en-GB" sz="2000" b="0" dirty="0">
                <a:latin typeface="Calibri" panose="020F0502020204030204" pitchFamily="34" charset="0"/>
                <a:ea typeface="Calibri" panose="020F0502020204030204" pitchFamily="34" charset="0"/>
                <a:cs typeface="Calibri" panose="020F0502020204030204" pitchFamily="34" charset="0"/>
              </a:rPr>
              <a:t>20134-20000=£134</a:t>
            </a:r>
          </a:p>
          <a:p>
            <a:pPr>
              <a:buClrTx/>
            </a:pPr>
            <a:endParaRPr lang="en-GB" sz="2000" b="0" dirty="0">
              <a:latin typeface="Calibri" panose="020F0502020204030204" pitchFamily="34" charset="0"/>
              <a:ea typeface="Calibri" panose="020F0502020204030204" pitchFamily="34" charset="0"/>
              <a:cs typeface="Calibri" panose="020F0502020204030204" pitchFamily="34" charset="0"/>
            </a:endParaRPr>
          </a:p>
        </p:txBody>
      </p:sp>
      <p:sp>
        <p:nvSpPr>
          <p:cNvPr id="11" name="Content Placeholder 6">
            <a:extLst>
              <a:ext uri="{FF2B5EF4-FFF2-40B4-BE49-F238E27FC236}">
                <a16:creationId xmlns:a16="http://schemas.microsoft.com/office/drawing/2014/main" id="{7B70B149-0750-0A42-B36A-A0A3C639F10A}"/>
              </a:ext>
            </a:extLst>
          </p:cNvPr>
          <p:cNvSpPr txBox="1">
            <a:spLocks/>
          </p:cNvSpPr>
          <p:nvPr/>
        </p:nvSpPr>
        <p:spPr>
          <a:xfrm>
            <a:off x="6923943" y="1987608"/>
            <a:ext cx="3777418" cy="2253845"/>
          </a:xfrm>
          <a:prstGeom prst="rect">
            <a:avLst/>
          </a:prstGeom>
        </p:spPr>
        <p:txBody>
          <a:bodyPr vert="horz" lIns="91440" tIns="45720" rIns="91440" bIns="45720" rtlCol="0">
            <a:normAutofit/>
          </a:bodyPr>
          <a:lstStyle>
            <a:lvl1pPr marL="0" indent="0" algn="l" defTabSz="914400" rtl="0" eaLnBrk="1" latinLnBrk="0" hangingPunct="1">
              <a:lnSpc>
                <a:spcPct val="150000"/>
              </a:lnSpc>
              <a:spcBef>
                <a:spcPts val="1500"/>
              </a:spcBef>
              <a:buClr>
                <a:schemeClr val="accent2"/>
              </a:buClr>
              <a:buFontTx/>
              <a:buNone/>
              <a:defRPr sz="1500" b="1" kern="1200" spc="150" baseline="0">
                <a:solidFill>
                  <a:schemeClr val="tx1"/>
                </a:solidFill>
                <a:latin typeface="+mn-lt"/>
                <a:ea typeface="+mn-ea"/>
                <a:cs typeface="+mn-cs"/>
              </a:defRPr>
            </a:lvl1pPr>
            <a:lvl2pPr marL="0" indent="0" algn="l" defTabSz="914400" rtl="0" eaLnBrk="1" latinLnBrk="0" hangingPunct="1">
              <a:lnSpc>
                <a:spcPct val="150000"/>
              </a:lnSpc>
              <a:spcBef>
                <a:spcPts val="500"/>
              </a:spcBef>
              <a:buClr>
                <a:schemeClr val="accent2"/>
              </a:buClr>
              <a:buFontTx/>
              <a:buNone/>
              <a:defRPr sz="1500" kern="1200" spc="150" baseline="0">
                <a:solidFill>
                  <a:schemeClr val="tx1"/>
                </a:solidFill>
                <a:latin typeface="+mn-lt"/>
                <a:ea typeface="+mn-ea"/>
                <a:cs typeface="+mn-cs"/>
              </a:defRPr>
            </a:lvl2pPr>
            <a:lvl3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3pPr>
            <a:lvl4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4pPr>
            <a:lvl5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b="0" dirty="0">
                <a:latin typeface="Calibri" panose="020F0502020204030204" pitchFamily="34" charset="0"/>
                <a:ea typeface="Calibri" panose="020F0502020204030204" pitchFamily="34" charset="0"/>
                <a:cs typeface="Calibri" panose="020F0502020204030204" pitchFamily="34" charset="0"/>
              </a:rPr>
              <a:t>10%+134/(134-  -2676)x5%</a:t>
            </a:r>
          </a:p>
          <a:p>
            <a:r>
              <a:rPr lang="en-GB" sz="2000" b="0" dirty="0">
                <a:latin typeface="Calibri" panose="020F0502020204030204" pitchFamily="34" charset="0"/>
                <a:ea typeface="Calibri" panose="020F0502020204030204" pitchFamily="34" charset="0"/>
                <a:cs typeface="Calibri" panose="020F0502020204030204" pitchFamily="34" charset="0"/>
              </a:rPr>
              <a:t>= 10.2%</a:t>
            </a:r>
          </a:p>
        </p:txBody>
      </p:sp>
      <p:graphicFrame>
        <p:nvGraphicFramePr>
          <p:cNvPr id="8" name="Table 7">
            <a:extLst>
              <a:ext uri="{FF2B5EF4-FFF2-40B4-BE49-F238E27FC236}">
                <a16:creationId xmlns:a16="http://schemas.microsoft.com/office/drawing/2014/main" id="{4BBF401B-0F03-8E0F-91D1-93C147C8C4D1}"/>
              </a:ext>
            </a:extLst>
          </p:cNvPr>
          <p:cNvGraphicFramePr>
            <a:graphicFrameLocks noGrp="1"/>
          </p:cNvGraphicFramePr>
          <p:nvPr>
            <p:extLst>
              <p:ext uri="{D42A27DB-BD31-4B8C-83A1-F6EECF244321}">
                <p14:modId xmlns:p14="http://schemas.microsoft.com/office/powerpoint/2010/main" val="4178790452"/>
              </p:ext>
            </p:extLst>
          </p:nvPr>
        </p:nvGraphicFramePr>
        <p:xfrm>
          <a:off x="1889858" y="4241453"/>
          <a:ext cx="3378200" cy="1097280"/>
        </p:xfrm>
        <a:graphic>
          <a:graphicData uri="http://schemas.openxmlformats.org/drawingml/2006/table">
            <a:tbl>
              <a:tblPr/>
              <a:tblGrid>
                <a:gridCol w="736600">
                  <a:extLst>
                    <a:ext uri="{9D8B030D-6E8A-4147-A177-3AD203B41FA5}">
                      <a16:colId xmlns:a16="http://schemas.microsoft.com/office/drawing/2014/main" val="2111405881"/>
                    </a:ext>
                  </a:extLst>
                </a:gridCol>
                <a:gridCol w="736600">
                  <a:extLst>
                    <a:ext uri="{9D8B030D-6E8A-4147-A177-3AD203B41FA5}">
                      <a16:colId xmlns:a16="http://schemas.microsoft.com/office/drawing/2014/main" val="3313005107"/>
                    </a:ext>
                  </a:extLst>
                </a:gridCol>
                <a:gridCol w="1003300">
                  <a:extLst>
                    <a:ext uri="{9D8B030D-6E8A-4147-A177-3AD203B41FA5}">
                      <a16:colId xmlns:a16="http://schemas.microsoft.com/office/drawing/2014/main" val="4083239140"/>
                    </a:ext>
                  </a:extLst>
                </a:gridCol>
                <a:gridCol w="901700">
                  <a:extLst>
                    <a:ext uri="{9D8B030D-6E8A-4147-A177-3AD203B41FA5}">
                      <a16:colId xmlns:a16="http://schemas.microsoft.com/office/drawing/2014/main" val="1605159748"/>
                    </a:ext>
                  </a:extLst>
                </a:gridCol>
              </a:tblGrid>
              <a:tr h="182880">
                <a:tc>
                  <a:txBody>
                    <a:bodyPr/>
                    <a:lstStyle/>
                    <a:p>
                      <a:pPr algn="ctr" fontAlgn="ctr"/>
                      <a:r>
                        <a:rPr lang="en-GB" sz="1100" b="0" i="0" u="none" strike="noStrike">
                          <a:solidFill>
                            <a:srgbClr val="000000"/>
                          </a:solidFill>
                          <a:effectLst/>
                          <a:latin typeface="Aptos Narrow" panose="020B0004020202020204" pitchFamily="34" charset="0"/>
                        </a:rPr>
                        <a:t>Year</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Inflow</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Discount Factor</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Present  Value</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82604540"/>
                  </a:ext>
                </a:extLst>
              </a:tr>
              <a:tr h="182880">
                <a:tc>
                  <a:txBody>
                    <a:bodyPr/>
                    <a:lstStyle/>
                    <a:p>
                      <a:pPr algn="ctr" fontAlgn="ctr"/>
                      <a:r>
                        <a:rPr lang="en-GB" sz="1100" b="0" i="0" u="none" strike="noStrike">
                          <a:solidFill>
                            <a:srgbClr val="000000"/>
                          </a:solidFill>
                          <a:effectLst/>
                          <a:latin typeface="Aptos Narrow" panose="020B0004020202020204" pitchFamily="34" charset="0"/>
                        </a:rPr>
                        <a:t>1</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2000</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0.909</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1818</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217985191"/>
                  </a:ext>
                </a:extLst>
              </a:tr>
              <a:tr h="182880">
                <a:tc>
                  <a:txBody>
                    <a:bodyPr/>
                    <a:lstStyle/>
                    <a:p>
                      <a:pPr algn="ctr" fontAlgn="ctr"/>
                      <a:r>
                        <a:rPr lang="en-GB" sz="1100" b="0" i="0" u="none" strike="noStrike">
                          <a:solidFill>
                            <a:srgbClr val="000000"/>
                          </a:solidFill>
                          <a:effectLst/>
                          <a:latin typeface="Aptos Narrow" panose="020B0004020202020204" pitchFamily="34" charset="0"/>
                        </a:rPr>
                        <a:t>2</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2000</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0.826</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1652</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97978688"/>
                  </a:ext>
                </a:extLst>
              </a:tr>
              <a:tr h="182880">
                <a:tc>
                  <a:txBody>
                    <a:bodyPr/>
                    <a:lstStyle/>
                    <a:p>
                      <a:pPr algn="ctr" fontAlgn="ctr"/>
                      <a:r>
                        <a:rPr lang="en-GB" sz="1100" b="0" i="0" u="none" strike="noStrike">
                          <a:solidFill>
                            <a:srgbClr val="000000"/>
                          </a:solidFill>
                          <a:effectLst/>
                          <a:latin typeface="Aptos Narrow" panose="020B0004020202020204" pitchFamily="34" charset="0"/>
                        </a:rPr>
                        <a:t>3</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4000</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0.751</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3004</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354314611"/>
                  </a:ext>
                </a:extLst>
              </a:tr>
              <a:tr h="182880">
                <a:tc>
                  <a:txBody>
                    <a:bodyPr/>
                    <a:lstStyle/>
                    <a:p>
                      <a:pPr algn="ctr" fontAlgn="ctr"/>
                      <a:r>
                        <a:rPr lang="en-GB" sz="1100" b="0" i="0" u="none" strike="noStrike">
                          <a:solidFill>
                            <a:srgbClr val="000000"/>
                          </a:solidFill>
                          <a:effectLst/>
                          <a:latin typeface="Aptos Narrow" panose="020B0004020202020204" pitchFamily="34" charset="0"/>
                        </a:rPr>
                        <a:t>4</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20000</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0.683</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100" b="0" i="0" u="none" strike="noStrike">
                          <a:solidFill>
                            <a:srgbClr val="000000"/>
                          </a:solidFill>
                          <a:effectLst/>
                          <a:latin typeface="Aptos Narrow" panose="020B0004020202020204" pitchFamily="34" charset="0"/>
                        </a:rPr>
                        <a:t>13660</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97977984"/>
                  </a:ext>
                </a:extLst>
              </a:tr>
              <a:tr h="182880">
                <a:tc>
                  <a:txBody>
                    <a:bodyPr/>
                    <a:lstStyle/>
                    <a:p>
                      <a:pPr algn="l" fontAlgn="b"/>
                      <a:endParaRPr lang="en-GB" sz="1100" b="0" i="0" u="none" strike="noStrike">
                        <a:solidFill>
                          <a:srgbClr val="000000"/>
                        </a:solidFill>
                        <a:effectLst/>
                        <a:latin typeface="Aptos Narrow" panose="020B0004020202020204" pitchFamily="34" charset="0"/>
                      </a:endParaRPr>
                    </a:p>
                  </a:txBody>
                  <a:tcPr marL="7620" marR="7620" marT="7620" marB="0" anchor="b">
                    <a:lnL>
                      <a:noFill/>
                    </a:lnL>
                    <a:lnR>
                      <a:noFill/>
                    </a:lnR>
                    <a:lnT w="6350" cap="flat" cmpd="sng" algn="ctr">
                      <a:solidFill>
                        <a:srgbClr val="000000"/>
                      </a:solidFill>
                      <a:prstDash val="solid"/>
                      <a:round/>
                      <a:headEnd type="none" w="med" len="med"/>
                      <a:tailEnd type="none" w="med" len="med"/>
                    </a:lnT>
                    <a:lnB>
                      <a:noFill/>
                    </a:lnB>
                    <a:noFill/>
                  </a:tcPr>
                </a:tc>
                <a:tc>
                  <a:txBody>
                    <a:bodyPr/>
                    <a:lstStyle/>
                    <a:p>
                      <a:pPr algn="l" fontAlgn="b"/>
                      <a:endParaRPr lang="en-GB" sz="1100" b="0" i="0" u="none" strike="noStrike">
                        <a:solidFill>
                          <a:srgbClr val="000000"/>
                        </a:solidFill>
                        <a:effectLst/>
                        <a:latin typeface="Aptos Narrow" panose="020B0004020202020204" pitchFamily="34" charset="0"/>
                      </a:endParaRPr>
                    </a:p>
                  </a:txBody>
                  <a:tcPr marL="7620" marR="7620" marT="7620" marB="0" anchor="b">
                    <a:lnL>
                      <a:noFill/>
                    </a:lnL>
                    <a:lnR>
                      <a:noFill/>
                    </a:lnR>
                    <a:lnT w="6350" cap="flat" cmpd="sng" algn="ctr">
                      <a:solidFill>
                        <a:srgbClr val="000000"/>
                      </a:solidFill>
                      <a:prstDash val="solid"/>
                      <a:round/>
                      <a:headEnd type="none" w="med" len="med"/>
                      <a:tailEnd type="none" w="med" len="med"/>
                    </a:lnT>
                    <a:lnB>
                      <a:noFill/>
                    </a:lnB>
                    <a:noFill/>
                  </a:tcPr>
                </a:tc>
                <a:tc>
                  <a:txBody>
                    <a:bodyPr/>
                    <a:lstStyle/>
                    <a:p>
                      <a:pPr algn="l" fontAlgn="b"/>
                      <a:endParaRPr lang="en-GB" sz="1100" b="0" i="0" u="none" strike="noStrike">
                        <a:solidFill>
                          <a:srgbClr val="000000"/>
                        </a:solidFill>
                        <a:effectLst/>
                        <a:latin typeface="Aptos Narrow" panose="020B0004020202020204" pitchFamily="34" charset="0"/>
                      </a:endParaRPr>
                    </a:p>
                  </a:txBody>
                  <a:tcPr marL="7620" marR="7620" marT="7620" marB="0" anchor="b">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noFill/>
                  </a:tcPr>
                </a:tc>
                <a:tc>
                  <a:txBody>
                    <a:bodyPr/>
                    <a:lstStyle/>
                    <a:p>
                      <a:pPr algn="ctr" fontAlgn="ctr"/>
                      <a:r>
                        <a:rPr lang="en-GB" sz="1100" b="0" i="0" u="none" strike="noStrike" dirty="0">
                          <a:solidFill>
                            <a:srgbClr val="000000"/>
                          </a:solidFill>
                          <a:effectLst/>
                          <a:latin typeface="Aptos Narrow" panose="020B0004020202020204" pitchFamily="34" charset="0"/>
                        </a:rPr>
                        <a:t>20134</a:t>
                      </a:r>
                    </a:p>
                  </a:txBody>
                  <a:tcPr marL="7620" marR="7620" marT="762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263402219"/>
                  </a:ext>
                </a:extLst>
              </a:tr>
            </a:tbl>
          </a:graphicData>
        </a:graphic>
      </p:graphicFrame>
      <p:sp>
        <p:nvSpPr>
          <p:cNvPr id="12" name="Content Placeholder 6">
            <a:extLst>
              <a:ext uri="{FF2B5EF4-FFF2-40B4-BE49-F238E27FC236}">
                <a16:creationId xmlns:a16="http://schemas.microsoft.com/office/drawing/2014/main" id="{E05E966F-111F-5408-0E23-C69FA106092D}"/>
              </a:ext>
            </a:extLst>
          </p:cNvPr>
          <p:cNvSpPr txBox="1">
            <a:spLocks/>
          </p:cNvSpPr>
          <p:nvPr/>
        </p:nvSpPr>
        <p:spPr>
          <a:xfrm>
            <a:off x="6923943" y="3761022"/>
            <a:ext cx="3777418" cy="2253845"/>
          </a:xfrm>
          <a:prstGeom prst="rect">
            <a:avLst/>
          </a:prstGeom>
        </p:spPr>
        <p:txBody>
          <a:bodyPr vert="horz" lIns="91440" tIns="45720" rIns="91440" bIns="45720" rtlCol="0">
            <a:normAutofit/>
          </a:bodyPr>
          <a:lstStyle>
            <a:lvl1pPr marL="0" indent="0" algn="l" defTabSz="914400" rtl="0" eaLnBrk="1" latinLnBrk="0" hangingPunct="1">
              <a:lnSpc>
                <a:spcPct val="150000"/>
              </a:lnSpc>
              <a:spcBef>
                <a:spcPts val="1500"/>
              </a:spcBef>
              <a:buClr>
                <a:schemeClr val="accent2"/>
              </a:buClr>
              <a:buFontTx/>
              <a:buNone/>
              <a:defRPr sz="1500" b="1" kern="1200" spc="150" baseline="0">
                <a:solidFill>
                  <a:schemeClr val="tx1"/>
                </a:solidFill>
                <a:latin typeface="+mn-lt"/>
                <a:ea typeface="+mn-ea"/>
                <a:cs typeface="+mn-cs"/>
              </a:defRPr>
            </a:lvl1pPr>
            <a:lvl2pPr marL="0" indent="0" algn="l" defTabSz="914400" rtl="0" eaLnBrk="1" latinLnBrk="0" hangingPunct="1">
              <a:lnSpc>
                <a:spcPct val="150000"/>
              </a:lnSpc>
              <a:spcBef>
                <a:spcPts val="500"/>
              </a:spcBef>
              <a:buClr>
                <a:schemeClr val="accent2"/>
              </a:buClr>
              <a:buFontTx/>
              <a:buNone/>
              <a:defRPr sz="1500" kern="1200" spc="150" baseline="0">
                <a:solidFill>
                  <a:schemeClr val="tx1"/>
                </a:solidFill>
                <a:latin typeface="+mn-lt"/>
                <a:ea typeface="+mn-ea"/>
                <a:cs typeface="+mn-cs"/>
              </a:defRPr>
            </a:lvl2pPr>
            <a:lvl3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3pPr>
            <a:lvl4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4pPr>
            <a:lvl5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b="0" dirty="0">
                <a:latin typeface="Calibri" panose="020F0502020204030204" pitchFamily="34" charset="0"/>
                <a:ea typeface="Calibri" panose="020F0502020204030204" pitchFamily="34" charset="0"/>
                <a:cs typeface="Calibri" panose="020F0502020204030204" pitchFamily="34" charset="0"/>
              </a:rPr>
              <a:t>Internal Rate of Return is higher on Project A (1%).</a:t>
            </a:r>
          </a:p>
        </p:txBody>
      </p:sp>
    </p:spTree>
    <p:extLst>
      <p:ext uri="{BB962C8B-B14F-4D97-AF65-F5344CB8AC3E}">
        <p14:creationId xmlns:p14="http://schemas.microsoft.com/office/powerpoint/2010/main" val="64207040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7614CF-69CB-AF74-46D4-B31E9D8D1CFC}"/>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FA4C80F7-7038-FF3D-32F8-9052925ECCB0}"/>
              </a:ext>
            </a:extLst>
          </p:cNvPr>
          <p:cNvSpPr>
            <a:spLocks noGrp="1"/>
          </p:cNvSpPr>
          <p:nvPr>
            <p:ph type="title"/>
          </p:nvPr>
        </p:nvSpPr>
        <p:spPr>
          <a:xfrm>
            <a:off x="639413" y="476086"/>
            <a:ext cx="10904435" cy="689608"/>
          </a:xfrm>
        </p:spPr>
        <p:txBody>
          <a:bodyPr rtlCol="0">
            <a:normAutofit/>
          </a:bodyPr>
          <a:lstStyle/>
          <a:p>
            <a:pPr rtl="0"/>
            <a:r>
              <a:rPr lang="en-GB" sz="3200" dirty="0">
                <a:latin typeface="Calibri" panose="020F0502020204030204" pitchFamily="34" charset="0"/>
                <a:ea typeface="Calibri" panose="020F0502020204030204" pitchFamily="34" charset="0"/>
                <a:cs typeface="Calibri" panose="020F0502020204030204" pitchFamily="34" charset="0"/>
              </a:rPr>
              <a:t>Case Study Questions – Interest Rate of Return</a:t>
            </a:r>
          </a:p>
        </p:txBody>
      </p:sp>
      <p:sp>
        <p:nvSpPr>
          <p:cNvPr id="3" name="Footer Placeholder 2">
            <a:extLst>
              <a:ext uri="{FF2B5EF4-FFF2-40B4-BE49-F238E27FC236}">
                <a16:creationId xmlns:a16="http://schemas.microsoft.com/office/drawing/2014/main" id="{0020ED9C-E6D7-F15F-26F1-57201D83EB1A}"/>
              </a:ext>
            </a:extLst>
          </p:cNvPr>
          <p:cNvSpPr>
            <a:spLocks noGrp="1"/>
          </p:cNvSpPr>
          <p:nvPr>
            <p:ph type="ftr" sz="quarter" idx="11"/>
          </p:nvPr>
        </p:nvSpPr>
        <p:spPr>
          <a:xfrm>
            <a:off x="639413" y="6356350"/>
            <a:ext cx="6291108" cy="365125"/>
          </a:xfrm>
        </p:spPr>
        <p:txBody>
          <a:bodyPr rtlCol="0"/>
          <a:lstStyle/>
          <a:p>
            <a:pPr rtl="0">
              <a:spcAft>
                <a:spcPts val="600"/>
              </a:spcAft>
            </a:pPr>
            <a:r>
              <a:rPr lang="en-GB" noProof="0" dirty="0"/>
              <a:t>Finance Management</a:t>
            </a:r>
          </a:p>
        </p:txBody>
      </p:sp>
      <p:sp>
        <p:nvSpPr>
          <p:cNvPr id="4" name="Date Placeholder 3">
            <a:extLst>
              <a:ext uri="{FF2B5EF4-FFF2-40B4-BE49-F238E27FC236}">
                <a16:creationId xmlns:a16="http://schemas.microsoft.com/office/drawing/2014/main" id="{2F483A6A-03CD-9C0A-50CE-03EB647A9110}"/>
              </a:ext>
            </a:extLst>
          </p:cNvPr>
          <p:cNvSpPr>
            <a:spLocks noGrp="1"/>
          </p:cNvSpPr>
          <p:nvPr>
            <p:ph type="dt" sz="half" idx="10"/>
          </p:nvPr>
        </p:nvSpPr>
        <p:spPr>
          <a:xfrm>
            <a:off x="7295738" y="6356350"/>
            <a:ext cx="3033829" cy="365125"/>
          </a:xfrm>
        </p:spPr>
        <p:txBody>
          <a:bodyPr rtlCol="0"/>
          <a:lstStyle/>
          <a:p>
            <a:pPr lvl="0" rtl="0"/>
            <a:r>
              <a:rPr lang="en-GB" dirty="0"/>
              <a:t>2025</a:t>
            </a:r>
          </a:p>
        </p:txBody>
      </p:sp>
      <p:sp>
        <p:nvSpPr>
          <p:cNvPr id="5" name="Slide Number Placeholder 4">
            <a:extLst>
              <a:ext uri="{FF2B5EF4-FFF2-40B4-BE49-F238E27FC236}">
                <a16:creationId xmlns:a16="http://schemas.microsoft.com/office/drawing/2014/main" id="{88A00FD3-E97C-CB3E-8AF2-75E641CAE45B}"/>
              </a:ext>
            </a:extLst>
          </p:cNvPr>
          <p:cNvSpPr>
            <a:spLocks noGrp="1"/>
          </p:cNvSpPr>
          <p:nvPr>
            <p:ph type="sldNum" sz="quarter" idx="12"/>
          </p:nvPr>
        </p:nvSpPr>
        <p:spPr>
          <a:xfrm>
            <a:off x="10707939" y="6356350"/>
            <a:ext cx="844649" cy="365125"/>
          </a:xfrm>
        </p:spPr>
        <p:txBody>
          <a:bodyPr rtlCol="0"/>
          <a:lstStyle/>
          <a:p>
            <a:pPr lvl="0" rtl="0"/>
            <a:fld id="{E20EFF4B-E35B-4DE6-97A9-05E54E649A15}" type="slidenum">
              <a:rPr lang="en-GB" smtClean="0"/>
              <a:pPr lvl="0" rtl="0"/>
              <a:t>45</a:t>
            </a:fld>
            <a:endParaRPr lang="en-GB"/>
          </a:p>
        </p:txBody>
      </p:sp>
      <p:sp>
        <p:nvSpPr>
          <p:cNvPr id="7" name="Content Placeholder 6">
            <a:extLst>
              <a:ext uri="{FF2B5EF4-FFF2-40B4-BE49-F238E27FC236}">
                <a16:creationId xmlns:a16="http://schemas.microsoft.com/office/drawing/2014/main" id="{BB25E8EC-DC2B-FA64-153F-A6E29569955C}"/>
              </a:ext>
            </a:extLst>
          </p:cNvPr>
          <p:cNvSpPr>
            <a:spLocks noGrp="1"/>
          </p:cNvSpPr>
          <p:nvPr>
            <p:ph sz="quarter" idx="13"/>
          </p:nvPr>
        </p:nvSpPr>
        <p:spPr>
          <a:xfrm>
            <a:off x="2447192" y="1624370"/>
            <a:ext cx="5075587" cy="4483510"/>
          </a:xfrm>
        </p:spPr>
        <p:txBody>
          <a:bodyPr>
            <a:normAutofit/>
          </a:bodyPr>
          <a:lstStyle/>
          <a:p>
            <a:r>
              <a:rPr lang="en-GB" sz="2000" b="0" dirty="0">
                <a:latin typeface="Calibri" panose="020F0502020204030204" pitchFamily="34" charset="0"/>
                <a:ea typeface="Calibri" panose="020F0502020204030204" pitchFamily="34" charset="0"/>
                <a:cs typeface="Calibri" panose="020F0502020204030204" pitchFamily="34" charset="0"/>
              </a:rPr>
              <a:t>Question 10:</a:t>
            </a:r>
          </a:p>
          <a:p>
            <a:pPr>
              <a:buClrTx/>
            </a:pPr>
            <a:r>
              <a:rPr lang="en-GB" sz="2000" b="0" dirty="0">
                <a:latin typeface="Calibri" panose="020F0502020204030204" pitchFamily="34" charset="0"/>
                <a:ea typeface="Calibri" panose="020F0502020204030204" pitchFamily="34" charset="0"/>
                <a:cs typeface="Calibri" panose="020F0502020204030204" pitchFamily="34" charset="0"/>
              </a:rPr>
              <a:t>16000/4000=4</a:t>
            </a:r>
          </a:p>
          <a:p>
            <a:pPr>
              <a:buClrTx/>
            </a:pPr>
            <a:r>
              <a:rPr lang="en-GB" sz="2000" b="0" dirty="0">
                <a:latin typeface="Calibri" panose="020F0502020204030204" pitchFamily="34" charset="0"/>
                <a:ea typeface="Calibri" panose="020F0502020204030204" pitchFamily="34" charset="0"/>
                <a:cs typeface="Calibri" panose="020F0502020204030204" pitchFamily="34" charset="0"/>
              </a:rPr>
              <a:t>6% = 4.22</a:t>
            </a:r>
          </a:p>
          <a:p>
            <a:pPr>
              <a:buClrTx/>
            </a:pPr>
            <a:r>
              <a:rPr lang="en-GB" sz="2000" b="0" dirty="0">
                <a:latin typeface="Calibri" panose="020F0502020204030204" pitchFamily="34" charset="0"/>
                <a:ea typeface="Calibri" panose="020F0502020204030204" pitchFamily="34" charset="0"/>
                <a:cs typeface="Calibri" panose="020F0502020204030204" pitchFamily="34" charset="0"/>
              </a:rPr>
              <a:t>9% = 3.99</a:t>
            </a:r>
          </a:p>
          <a:p>
            <a:pPr>
              <a:buClrTx/>
            </a:pPr>
            <a:r>
              <a:rPr lang="en-GB" sz="2000" b="0" dirty="0">
                <a:latin typeface="Calibri" panose="020F0502020204030204" pitchFamily="34" charset="0"/>
                <a:ea typeface="Calibri" panose="020F0502020204030204" pitchFamily="34" charset="0"/>
                <a:cs typeface="Calibri" panose="020F0502020204030204" pitchFamily="34" charset="0"/>
              </a:rPr>
              <a:t>4.22*4000=16880</a:t>
            </a:r>
          </a:p>
          <a:p>
            <a:pPr>
              <a:buClrTx/>
            </a:pPr>
            <a:r>
              <a:rPr lang="en-GB" sz="2000" b="0" dirty="0">
                <a:latin typeface="Calibri" panose="020F0502020204030204" pitchFamily="34" charset="0"/>
                <a:ea typeface="Calibri" panose="020F0502020204030204" pitchFamily="34" charset="0"/>
                <a:cs typeface="Calibri" panose="020F0502020204030204" pitchFamily="34" charset="0"/>
              </a:rPr>
              <a:t>3.99*4000=15960</a:t>
            </a:r>
          </a:p>
          <a:p>
            <a:pPr>
              <a:buClrTx/>
            </a:pPr>
            <a:endParaRPr lang="en-GB" sz="2000" b="0" dirty="0">
              <a:latin typeface="Calibri" panose="020F0502020204030204" pitchFamily="34" charset="0"/>
              <a:ea typeface="Calibri" panose="020F0502020204030204" pitchFamily="34" charset="0"/>
              <a:cs typeface="Calibri" panose="020F0502020204030204" pitchFamily="34" charset="0"/>
            </a:endParaRPr>
          </a:p>
        </p:txBody>
      </p:sp>
      <p:sp>
        <p:nvSpPr>
          <p:cNvPr id="11" name="Content Placeholder 6">
            <a:extLst>
              <a:ext uri="{FF2B5EF4-FFF2-40B4-BE49-F238E27FC236}">
                <a16:creationId xmlns:a16="http://schemas.microsoft.com/office/drawing/2014/main" id="{F40C5DE4-86E8-472C-2496-8CF242DAD198}"/>
              </a:ext>
            </a:extLst>
          </p:cNvPr>
          <p:cNvSpPr txBox="1">
            <a:spLocks/>
          </p:cNvSpPr>
          <p:nvPr/>
        </p:nvSpPr>
        <p:spPr>
          <a:xfrm>
            <a:off x="6923943" y="1987608"/>
            <a:ext cx="3777418" cy="2706312"/>
          </a:xfrm>
          <a:prstGeom prst="rect">
            <a:avLst/>
          </a:prstGeom>
        </p:spPr>
        <p:txBody>
          <a:bodyPr vert="horz" lIns="91440" tIns="45720" rIns="91440" bIns="45720" rtlCol="0">
            <a:normAutofit/>
          </a:bodyPr>
          <a:lstStyle>
            <a:lvl1pPr marL="0" indent="0" algn="l" defTabSz="914400" rtl="0" eaLnBrk="1" latinLnBrk="0" hangingPunct="1">
              <a:lnSpc>
                <a:spcPct val="150000"/>
              </a:lnSpc>
              <a:spcBef>
                <a:spcPts val="1500"/>
              </a:spcBef>
              <a:buClr>
                <a:schemeClr val="accent2"/>
              </a:buClr>
              <a:buFontTx/>
              <a:buNone/>
              <a:defRPr sz="1500" b="1" kern="1200" spc="150" baseline="0">
                <a:solidFill>
                  <a:schemeClr val="tx1"/>
                </a:solidFill>
                <a:latin typeface="+mn-lt"/>
                <a:ea typeface="+mn-ea"/>
                <a:cs typeface="+mn-cs"/>
              </a:defRPr>
            </a:lvl1pPr>
            <a:lvl2pPr marL="0" indent="0" algn="l" defTabSz="914400" rtl="0" eaLnBrk="1" latinLnBrk="0" hangingPunct="1">
              <a:lnSpc>
                <a:spcPct val="150000"/>
              </a:lnSpc>
              <a:spcBef>
                <a:spcPts val="500"/>
              </a:spcBef>
              <a:buClr>
                <a:schemeClr val="accent2"/>
              </a:buClr>
              <a:buFontTx/>
              <a:buNone/>
              <a:defRPr sz="1500" kern="1200" spc="150" baseline="0">
                <a:solidFill>
                  <a:schemeClr val="tx1"/>
                </a:solidFill>
                <a:latin typeface="+mn-lt"/>
                <a:ea typeface="+mn-ea"/>
                <a:cs typeface="+mn-cs"/>
              </a:defRPr>
            </a:lvl2pPr>
            <a:lvl3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3pPr>
            <a:lvl4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4pPr>
            <a:lvl5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b="0" dirty="0">
                <a:latin typeface="Calibri" panose="020F0502020204030204" pitchFamily="34" charset="0"/>
                <a:ea typeface="Calibri" panose="020F0502020204030204" pitchFamily="34" charset="0"/>
                <a:cs typeface="Calibri" panose="020F0502020204030204" pitchFamily="34" charset="0"/>
              </a:rPr>
              <a:t>16880-16000=880</a:t>
            </a:r>
          </a:p>
          <a:p>
            <a:r>
              <a:rPr lang="en-GB" sz="2000" b="0" dirty="0">
                <a:latin typeface="Calibri" panose="020F0502020204030204" pitchFamily="34" charset="0"/>
                <a:ea typeface="Calibri" panose="020F0502020204030204" pitchFamily="34" charset="0"/>
                <a:cs typeface="Calibri" panose="020F0502020204030204" pitchFamily="34" charset="0"/>
              </a:rPr>
              <a:t>15960-16000=-40</a:t>
            </a:r>
          </a:p>
          <a:p>
            <a:r>
              <a:rPr lang="en-GB" sz="2000" b="0" dirty="0">
                <a:latin typeface="Calibri" panose="020F0502020204030204" pitchFamily="34" charset="0"/>
                <a:ea typeface="Calibri" panose="020F0502020204030204" pitchFamily="34" charset="0"/>
                <a:cs typeface="Calibri" panose="020F0502020204030204" pitchFamily="34" charset="0"/>
              </a:rPr>
              <a:t>6+880/880-  -40 x2</a:t>
            </a:r>
          </a:p>
          <a:p>
            <a:r>
              <a:rPr lang="en-GB" sz="2000" b="0" dirty="0">
                <a:latin typeface="Calibri" panose="020F0502020204030204" pitchFamily="34" charset="0"/>
                <a:ea typeface="Calibri" panose="020F0502020204030204" pitchFamily="34" charset="0"/>
                <a:cs typeface="Calibri" panose="020F0502020204030204" pitchFamily="34" charset="0"/>
              </a:rPr>
              <a:t>=8.1%</a:t>
            </a:r>
          </a:p>
        </p:txBody>
      </p:sp>
    </p:spTree>
    <p:extLst>
      <p:ext uri="{BB962C8B-B14F-4D97-AF65-F5344CB8AC3E}">
        <p14:creationId xmlns:p14="http://schemas.microsoft.com/office/powerpoint/2010/main" val="8932316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EE56CC-18CD-2DE3-AD7A-FCA7C04A121E}"/>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554A4AC7-F212-7C3F-8450-002781B241E5}"/>
              </a:ext>
            </a:extLst>
          </p:cNvPr>
          <p:cNvSpPr>
            <a:spLocks noGrp="1"/>
          </p:cNvSpPr>
          <p:nvPr>
            <p:ph type="title"/>
          </p:nvPr>
        </p:nvSpPr>
        <p:spPr>
          <a:xfrm>
            <a:off x="639413" y="476086"/>
            <a:ext cx="10904435" cy="689608"/>
          </a:xfrm>
        </p:spPr>
        <p:txBody>
          <a:bodyPr rtlCol="0">
            <a:normAutofit/>
          </a:bodyPr>
          <a:lstStyle/>
          <a:p>
            <a:pPr rtl="0"/>
            <a:r>
              <a:rPr lang="en-GB" sz="3200" dirty="0">
                <a:latin typeface="Calibri" panose="020F0502020204030204" pitchFamily="34" charset="0"/>
                <a:ea typeface="Calibri" panose="020F0502020204030204" pitchFamily="34" charset="0"/>
                <a:cs typeface="Calibri" panose="020F0502020204030204" pitchFamily="34" charset="0"/>
              </a:rPr>
              <a:t>Case Study Questions – Excess Present Value</a:t>
            </a:r>
          </a:p>
        </p:txBody>
      </p:sp>
      <p:sp>
        <p:nvSpPr>
          <p:cNvPr id="3" name="Footer Placeholder 2">
            <a:extLst>
              <a:ext uri="{FF2B5EF4-FFF2-40B4-BE49-F238E27FC236}">
                <a16:creationId xmlns:a16="http://schemas.microsoft.com/office/drawing/2014/main" id="{B6E98683-4C25-71F0-90C5-66A28868E2A4}"/>
              </a:ext>
            </a:extLst>
          </p:cNvPr>
          <p:cNvSpPr>
            <a:spLocks noGrp="1"/>
          </p:cNvSpPr>
          <p:nvPr>
            <p:ph type="ftr" sz="quarter" idx="11"/>
          </p:nvPr>
        </p:nvSpPr>
        <p:spPr>
          <a:xfrm>
            <a:off x="639413" y="6371590"/>
            <a:ext cx="6291108" cy="365125"/>
          </a:xfrm>
        </p:spPr>
        <p:txBody>
          <a:bodyPr rtlCol="0"/>
          <a:lstStyle/>
          <a:p>
            <a:pPr rtl="0">
              <a:spcAft>
                <a:spcPts val="600"/>
              </a:spcAft>
            </a:pPr>
            <a:r>
              <a:rPr lang="en-GB" noProof="0" dirty="0"/>
              <a:t>Finance Management</a:t>
            </a:r>
          </a:p>
        </p:txBody>
      </p:sp>
      <p:sp>
        <p:nvSpPr>
          <p:cNvPr id="4" name="Date Placeholder 3">
            <a:extLst>
              <a:ext uri="{FF2B5EF4-FFF2-40B4-BE49-F238E27FC236}">
                <a16:creationId xmlns:a16="http://schemas.microsoft.com/office/drawing/2014/main" id="{06D45706-40BA-85F4-A289-380C1A1F6122}"/>
              </a:ext>
            </a:extLst>
          </p:cNvPr>
          <p:cNvSpPr>
            <a:spLocks noGrp="1"/>
          </p:cNvSpPr>
          <p:nvPr>
            <p:ph type="dt" sz="half" idx="10"/>
          </p:nvPr>
        </p:nvSpPr>
        <p:spPr>
          <a:xfrm>
            <a:off x="7295738" y="6356350"/>
            <a:ext cx="3033829" cy="365125"/>
          </a:xfrm>
        </p:spPr>
        <p:txBody>
          <a:bodyPr rtlCol="0"/>
          <a:lstStyle/>
          <a:p>
            <a:pPr lvl="0" rtl="0"/>
            <a:r>
              <a:rPr lang="en-GB" dirty="0"/>
              <a:t>2025</a:t>
            </a:r>
          </a:p>
        </p:txBody>
      </p:sp>
      <p:sp>
        <p:nvSpPr>
          <p:cNvPr id="5" name="Slide Number Placeholder 4">
            <a:extLst>
              <a:ext uri="{FF2B5EF4-FFF2-40B4-BE49-F238E27FC236}">
                <a16:creationId xmlns:a16="http://schemas.microsoft.com/office/drawing/2014/main" id="{E555A46B-07A7-E95E-912C-8D03FCFF9F2C}"/>
              </a:ext>
            </a:extLst>
          </p:cNvPr>
          <p:cNvSpPr>
            <a:spLocks noGrp="1"/>
          </p:cNvSpPr>
          <p:nvPr>
            <p:ph type="sldNum" sz="quarter" idx="12"/>
          </p:nvPr>
        </p:nvSpPr>
        <p:spPr>
          <a:xfrm>
            <a:off x="10707939" y="6356350"/>
            <a:ext cx="844649" cy="365125"/>
          </a:xfrm>
        </p:spPr>
        <p:txBody>
          <a:bodyPr rtlCol="0"/>
          <a:lstStyle/>
          <a:p>
            <a:pPr lvl="0" rtl="0"/>
            <a:fld id="{E20EFF4B-E35B-4DE6-97A9-05E54E649A15}" type="slidenum">
              <a:rPr lang="en-GB" smtClean="0"/>
              <a:pPr lvl="0" rtl="0"/>
              <a:t>46</a:t>
            </a:fld>
            <a:endParaRPr lang="en-GB"/>
          </a:p>
        </p:txBody>
      </p:sp>
      <p:sp>
        <p:nvSpPr>
          <p:cNvPr id="7" name="Content Placeholder 6">
            <a:extLst>
              <a:ext uri="{FF2B5EF4-FFF2-40B4-BE49-F238E27FC236}">
                <a16:creationId xmlns:a16="http://schemas.microsoft.com/office/drawing/2014/main" id="{0AABC8B6-4982-F42D-2B2A-BBCEC2481EE7}"/>
              </a:ext>
            </a:extLst>
          </p:cNvPr>
          <p:cNvSpPr>
            <a:spLocks noGrp="1"/>
          </p:cNvSpPr>
          <p:nvPr>
            <p:ph sz="quarter" idx="13"/>
          </p:nvPr>
        </p:nvSpPr>
        <p:spPr>
          <a:xfrm>
            <a:off x="639413" y="1519267"/>
            <a:ext cx="5075587" cy="4483510"/>
          </a:xfrm>
        </p:spPr>
        <p:txBody>
          <a:bodyPr>
            <a:normAutofit/>
          </a:bodyPr>
          <a:lstStyle/>
          <a:p>
            <a:r>
              <a:rPr lang="en-GB" sz="2000" b="0" dirty="0">
                <a:latin typeface="Calibri" panose="020F0502020204030204" pitchFamily="34" charset="0"/>
                <a:ea typeface="Calibri" panose="020F0502020204030204" pitchFamily="34" charset="0"/>
                <a:cs typeface="Calibri" panose="020F0502020204030204" pitchFamily="34" charset="0"/>
              </a:rPr>
              <a:t>Question 11:</a:t>
            </a:r>
          </a:p>
          <a:p>
            <a:pPr>
              <a:buClrTx/>
            </a:pPr>
            <a:r>
              <a:rPr lang="en-GB" sz="2000" b="0" dirty="0">
                <a:latin typeface="Calibri" panose="020F0502020204030204" pitchFamily="34" charset="0"/>
                <a:ea typeface="Calibri" panose="020F0502020204030204" pitchFamily="34" charset="0"/>
                <a:cs typeface="Calibri" panose="020F0502020204030204" pitchFamily="34" charset="0"/>
              </a:rPr>
              <a:t>11732/10000=1.17</a:t>
            </a:r>
          </a:p>
          <a:p>
            <a:pPr>
              <a:buClrTx/>
            </a:pPr>
            <a:r>
              <a:rPr lang="en-GB" sz="2000" b="0" dirty="0">
                <a:latin typeface="Calibri" panose="020F0502020204030204" pitchFamily="34" charset="0"/>
                <a:ea typeface="Calibri" panose="020F0502020204030204" pitchFamily="34" charset="0"/>
                <a:cs typeface="Calibri" panose="020F0502020204030204" pitchFamily="34" charset="0"/>
              </a:rPr>
              <a:t>1.17*100=117%</a:t>
            </a:r>
          </a:p>
        </p:txBody>
      </p:sp>
      <p:sp>
        <p:nvSpPr>
          <p:cNvPr id="2" name="Content Placeholder 6">
            <a:extLst>
              <a:ext uri="{FF2B5EF4-FFF2-40B4-BE49-F238E27FC236}">
                <a16:creationId xmlns:a16="http://schemas.microsoft.com/office/drawing/2014/main" id="{FB68040E-3FD1-B68A-5183-FF5B1F7941E9}"/>
              </a:ext>
            </a:extLst>
          </p:cNvPr>
          <p:cNvSpPr txBox="1">
            <a:spLocks/>
          </p:cNvSpPr>
          <p:nvPr/>
        </p:nvSpPr>
        <p:spPr>
          <a:xfrm>
            <a:off x="6274858" y="1534507"/>
            <a:ext cx="5075587" cy="4483510"/>
          </a:xfrm>
          <a:prstGeom prst="rect">
            <a:avLst/>
          </a:prstGeom>
        </p:spPr>
        <p:txBody>
          <a:bodyPr vert="horz" lIns="91440" tIns="45720" rIns="91440" bIns="45720" rtlCol="0">
            <a:normAutofit/>
          </a:bodyPr>
          <a:lstStyle>
            <a:lvl1pPr marL="0" indent="0" algn="l" defTabSz="914400" rtl="0" eaLnBrk="1" latinLnBrk="0" hangingPunct="1">
              <a:lnSpc>
                <a:spcPct val="150000"/>
              </a:lnSpc>
              <a:spcBef>
                <a:spcPts val="1500"/>
              </a:spcBef>
              <a:buClr>
                <a:schemeClr val="accent2"/>
              </a:buClr>
              <a:buFontTx/>
              <a:buNone/>
              <a:defRPr sz="1500" b="1" kern="1200" spc="150" baseline="0">
                <a:solidFill>
                  <a:schemeClr val="tx1"/>
                </a:solidFill>
                <a:latin typeface="+mn-lt"/>
                <a:ea typeface="+mn-ea"/>
                <a:cs typeface="+mn-cs"/>
              </a:defRPr>
            </a:lvl1pPr>
            <a:lvl2pPr marL="0" indent="0" algn="l" defTabSz="914400" rtl="0" eaLnBrk="1" latinLnBrk="0" hangingPunct="1">
              <a:lnSpc>
                <a:spcPct val="150000"/>
              </a:lnSpc>
              <a:spcBef>
                <a:spcPts val="500"/>
              </a:spcBef>
              <a:buClr>
                <a:schemeClr val="accent2"/>
              </a:buClr>
              <a:buFontTx/>
              <a:buNone/>
              <a:defRPr sz="1500" kern="1200" spc="150" baseline="0">
                <a:solidFill>
                  <a:schemeClr val="tx1"/>
                </a:solidFill>
                <a:latin typeface="+mn-lt"/>
                <a:ea typeface="+mn-ea"/>
                <a:cs typeface="+mn-cs"/>
              </a:defRPr>
            </a:lvl2pPr>
            <a:lvl3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3pPr>
            <a:lvl4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4pPr>
            <a:lvl5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b="0" dirty="0">
                <a:latin typeface="Calibri" panose="020F0502020204030204" pitchFamily="34" charset="0"/>
                <a:ea typeface="Calibri" panose="020F0502020204030204" pitchFamily="34" charset="0"/>
                <a:cs typeface="Calibri" panose="020F0502020204030204" pitchFamily="34" charset="0"/>
              </a:rPr>
              <a:t>Question 12:</a:t>
            </a:r>
          </a:p>
          <a:p>
            <a:r>
              <a:rPr lang="en-GB" sz="2000" b="0" dirty="0">
                <a:latin typeface="Calibri" panose="020F0502020204030204" pitchFamily="34" charset="0"/>
                <a:ea typeface="Calibri" panose="020F0502020204030204" pitchFamily="34" charset="0"/>
                <a:cs typeface="Calibri" panose="020F0502020204030204" pitchFamily="34" charset="0"/>
              </a:rPr>
              <a:t>Capital Rationing</a:t>
            </a:r>
          </a:p>
          <a:p>
            <a:pPr>
              <a:buClrTx/>
            </a:pPr>
            <a:r>
              <a:rPr lang="en-GB" sz="2000" b="0" dirty="0">
                <a:latin typeface="Calibri" panose="020F0502020204030204" pitchFamily="34" charset="0"/>
                <a:ea typeface="Calibri" panose="020F0502020204030204" pitchFamily="34" charset="0"/>
                <a:cs typeface="Calibri" panose="020F0502020204030204" pitchFamily="34" charset="0"/>
              </a:rPr>
              <a:t>Proposal 2 is not profitable as profitability index given is .098</a:t>
            </a:r>
          </a:p>
          <a:p>
            <a:pPr>
              <a:buClrTx/>
            </a:pPr>
            <a:r>
              <a:rPr lang="en-GB" sz="2000" b="0" dirty="0">
                <a:latin typeface="Calibri" panose="020F0502020204030204" pitchFamily="34" charset="0"/>
                <a:ea typeface="Calibri" panose="020F0502020204030204" pitchFamily="34" charset="0"/>
                <a:cs typeface="Calibri" panose="020F0502020204030204" pitchFamily="34" charset="0"/>
              </a:rPr>
              <a:t>Firm doesn’t have enough funding available to undertake all projects</a:t>
            </a:r>
          </a:p>
        </p:txBody>
      </p:sp>
      <p:cxnSp>
        <p:nvCxnSpPr>
          <p:cNvPr id="8" name="Straight Connector 7">
            <a:extLst>
              <a:ext uri="{FF2B5EF4-FFF2-40B4-BE49-F238E27FC236}">
                <a16:creationId xmlns:a16="http://schemas.microsoft.com/office/drawing/2014/main" id="{205F4EF7-C663-3A37-0DB6-00AB575044FD}"/>
              </a:ext>
            </a:extLst>
          </p:cNvPr>
          <p:cNvCxnSpPr/>
          <p:nvPr/>
        </p:nvCxnSpPr>
        <p:spPr>
          <a:xfrm>
            <a:off x="5143966" y="1627562"/>
            <a:ext cx="0" cy="4390455"/>
          </a:xfrm>
          <a:prstGeom prst="line">
            <a:avLst/>
          </a:prstGeom>
          <a:ln w="19050" cap="flat" cmpd="sng" algn="ctr">
            <a:solidFill>
              <a:schemeClr val="accent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Tree>
    <p:extLst>
      <p:ext uri="{BB962C8B-B14F-4D97-AF65-F5344CB8AC3E}">
        <p14:creationId xmlns:p14="http://schemas.microsoft.com/office/powerpoint/2010/main" val="4144590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913263-7DA0-627C-AF5E-7402C5A4301C}"/>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F5A7F788-05C7-1B40-20DD-DE687808D14A}"/>
              </a:ext>
            </a:extLst>
          </p:cNvPr>
          <p:cNvSpPr>
            <a:spLocks noGrp="1"/>
          </p:cNvSpPr>
          <p:nvPr>
            <p:ph type="title"/>
          </p:nvPr>
        </p:nvSpPr>
        <p:spPr>
          <a:xfrm>
            <a:off x="639413" y="476086"/>
            <a:ext cx="10904435" cy="689608"/>
          </a:xfrm>
        </p:spPr>
        <p:txBody>
          <a:bodyPr rtlCol="0">
            <a:normAutofit/>
          </a:bodyPr>
          <a:lstStyle/>
          <a:p>
            <a:pPr rtl="0"/>
            <a:r>
              <a:rPr lang="en-GB" sz="3200" dirty="0">
                <a:latin typeface="Calibri" panose="020F0502020204030204" pitchFamily="34" charset="0"/>
                <a:ea typeface="Calibri" panose="020F0502020204030204" pitchFamily="34" charset="0"/>
                <a:cs typeface="Calibri" panose="020F0502020204030204" pitchFamily="34" charset="0"/>
              </a:rPr>
              <a:t>Case Study Questions – Risk Adjusted Cutoff Rate</a:t>
            </a:r>
          </a:p>
        </p:txBody>
      </p:sp>
      <p:sp>
        <p:nvSpPr>
          <p:cNvPr id="3" name="Footer Placeholder 2">
            <a:extLst>
              <a:ext uri="{FF2B5EF4-FFF2-40B4-BE49-F238E27FC236}">
                <a16:creationId xmlns:a16="http://schemas.microsoft.com/office/drawing/2014/main" id="{783EA035-5E32-34DB-2374-7B7DE5BBC543}"/>
              </a:ext>
            </a:extLst>
          </p:cNvPr>
          <p:cNvSpPr>
            <a:spLocks noGrp="1"/>
          </p:cNvSpPr>
          <p:nvPr>
            <p:ph type="ftr" sz="quarter" idx="11"/>
          </p:nvPr>
        </p:nvSpPr>
        <p:spPr>
          <a:xfrm>
            <a:off x="639413" y="6371590"/>
            <a:ext cx="6291108" cy="365125"/>
          </a:xfrm>
        </p:spPr>
        <p:txBody>
          <a:bodyPr rtlCol="0"/>
          <a:lstStyle/>
          <a:p>
            <a:pPr rtl="0">
              <a:spcAft>
                <a:spcPts val="600"/>
              </a:spcAft>
            </a:pPr>
            <a:r>
              <a:rPr lang="en-GB" noProof="0" dirty="0"/>
              <a:t>Finance Management</a:t>
            </a:r>
          </a:p>
        </p:txBody>
      </p:sp>
      <p:sp>
        <p:nvSpPr>
          <p:cNvPr id="4" name="Date Placeholder 3">
            <a:extLst>
              <a:ext uri="{FF2B5EF4-FFF2-40B4-BE49-F238E27FC236}">
                <a16:creationId xmlns:a16="http://schemas.microsoft.com/office/drawing/2014/main" id="{96CAC517-D38A-3428-E9C2-5B53214AD8CC}"/>
              </a:ext>
            </a:extLst>
          </p:cNvPr>
          <p:cNvSpPr>
            <a:spLocks noGrp="1"/>
          </p:cNvSpPr>
          <p:nvPr>
            <p:ph type="dt" sz="half" idx="10"/>
          </p:nvPr>
        </p:nvSpPr>
        <p:spPr>
          <a:xfrm>
            <a:off x="7295738" y="6356350"/>
            <a:ext cx="3033829" cy="365125"/>
          </a:xfrm>
        </p:spPr>
        <p:txBody>
          <a:bodyPr rtlCol="0"/>
          <a:lstStyle/>
          <a:p>
            <a:pPr lvl="0" rtl="0"/>
            <a:r>
              <a:rPr lang="en-GB" dirty="0"/>
              <a:t>2025</a:t>
            </a:r>
          </a:p>
        </p:txBody>
      </p:sp>
      <p:sp>
        <p:nvSpPr>
          <p:cNvPr id="5" name="Slide Number Placeholder 4">
            <a:extLst>
              <a:ext uri="{FF2B5EF4-FFF2-40B4-BE49-F238E27FC236}">
                <a16:creationId xmlns:a16="http://schemas.microsoft.com/office/drawing/2014/main" id="{2E521F72-847B-3B1E-7DAC-99B8D72FD345}"/>
              </a:ext>
            </a:extLst>
          </p:cNvPr>
          <p:cNvSpPr>
            <a:spLocks noGrp="1"/>
          </p:cNvSpPr>
          <p:nvPr>
            <p:ph type="sldNum" sz="quarter" idx="12"/>
          </p:nvPr>
        </p:nvSpPr>
        <p:spPr>
          <a:xfrm>
            <a:off x="10707939" y="6356350"/>
            <a:ext cx="844649" cy="365125"/>
          </a:xfrm>
        </p:spPr>
        <p:txBody>
          <a:bodyPr rtlCol="0"/>
          <a:lstStyle/>
          <a:p>
            <a:pPr lvl="0" rtl="0"/>
            <a:fld id="{E20EFF4B-E35B-4DE6-97A9-05E54E649A15}" type="slidenum">
              <a:rPr lang="en-GB" smtClean="0"/>
              <a:pPr lvl="0" rtl="0"/>
              <a:t>47</a:t>
            </a:fld>
            <a:endParaRPr lang="en-GB"/>
          </a:p>
        </p:txBody>
      </p:sp>
      <p:sp>
        <p:nvSpPr>
          <p:cNvPr id="7" name="Content Placeholder 6">
            <a:extLst>
              <a:ext uri="{FF2B5EF4-FFF2-40B4-BE49-F238E27FC236}">
                <a16:creationId xmlns:a16="http://schemas.microsoft.com/office/drawing/2014/main" id="{2A25E76F-D919-D7C0-AA5E-6A3BEBA18944}"/>
              </a:ext>
            </a:extLst>
          </p:cNvPr>
          <p:cNvSpPr>
            <a:spLocks noGrp="1"/>
          </p:cNvSpPr>
          <p:nvPr>
            <p:ph sz="quarter" idx="13"/>
          </p:nvPr>
        </p:nvSpPr>
        <p:spPr>
          <a:xfrm>
            <a:off x="639413" y="1519267"/>
            <a:ext cx="5635445" cy="4483510"/>
          </a:xfrm>
        </p:spPr>
        <p:txBody>
          <a:bodyPr>
            <a:normAutofit/>
          </a:bodyPr>
          <a:lstStyle/>
          <a:p>
            <a:r>
              <a:rPr lang="en-GB" sz="2000" b="0" dirty="0">
                <a:latin typeface="Calibri" panose="020F0502020204030204" pitchFamily="34" charset="0"/>
                <a:ea typeface="Calibri" panose="020F0502020204030204" pitchFamily="34" charset="0"/>
                <a:cs typeface="Calibri" panose="020F0502020204030204" pitchFamily="34" charset="0"/>
              </a:rPr>
              <a:t>Question 13: Investment Y should be chosen</a:t>
            </a:r>
          </a:p>
          <a:p>
            <a:pPr>
              <a:buClrTx/>
            </a:pPr>
            <a:r>
              <a:rPr lang="en-GB" sz="2000" b="0" dirty="0">
                <a:latin typeface="Calibri" panose="020F0502020204030204" pitchFamily="34" charset="0"/>
                <a:ea typeface="Calibri" panose="020F0502020204030204" pitchFamily="34" charset="0"/>
                <a:cs typeface="Calibri" panose="020F0502020204030204" pitchFamily="34" charset="0"/>
              </a:rPr>
              <a:t>Investment X</a:t>
            </a:r>
          </a:p>
          <a:p>
            <a:pPr>
              <a:buClrTx/>
            </a:pPr>
            <a:endParaRPr lang="en-GB" sz="2000" b="0" dirty="0">
              <a:latin typeface="Calibri" panose="020F0502020204030204" pitchFamily="34" charset="0"/>
              <a:ea typeface="Calibri" panose="020F0502020204030204" pitchFamily="34" charset="0"/>
              <a:cs typeface="Calibri" panose="020F0502020204030204" pitchFamily="34" charset="0"/>
            </a:endParaRPr>
          </a:p>
          <a:p>
            <a:pPr>
              <a:buClrTx/>
            </a:pPr>
            <a:endParaRPr lang="en-GB" sz="2000" b="0" dirty="0">
              <a:latin typeface="Calibri" panose="020F0502020204030204" pitchFamily="34" charset="0"/>
              <a:ea typeface="Calibri" panose="020F0502020204030204" pitchFamily="34" charset="0"/>
              <a:cs typeface="Calibri" panose="020F0502020204030204" pitchFamily="34" charset="0"/>
            </a:endParaRPr>
          </a:p>
          <a:p>
            <a:pPr>
              <a:buClrTx/>
            </a:pPr>
            <a:endParaRPr lang="en-GB" sz="2000" b="0" dirty="0">
              <a:latin typeface="Calibri" panose="020F0502020204030204" pitchFamily="34" charset="0"/>
              <a:ea typeface="Calibri" panose="020F0502020204030204" pitchFamily="34" charset="0"/>
              <a:cs typeface="Calibri" panose="020F0502020204030204" pitchFamily="34" charset="0"/>
            </a:endParaRPr>
          </a:p>
          <a:p>
            <a:pPr>
              <a:buClrTx/>
            </a:pPr>
            <a:r>
              <a:rPr lang="en-GB" sz="2000" b="0" dirty="0">
                <a:latin typeface="Calibri" panose="020F0502020204030204" pitchFamily="34" charset="0"/>
                <a:ea typeface="Calibri" panose="020F0502020204030204" pitchFamily="34" charset="0"/>
                <a:cs typeface="Calibri" panose="020F0502020204030204" pitchFamily="34" charset="0"/>
              </a:rPr>
              <a:t>133415-150000 = £-16585</a:t>
            </a:r>
          </a:p>
          <a:p>
            <a:pPr>
              <a:buClrTx/>
            </a:pPr>
            <a:endParaRPr lang="en-GB" sz="2000" b="0" dirty="0">
              <a:latin typeface="Calibri" panose="020F0502020204030204" pitchFamily="34" charset="0"/>
              <a:ea typeface="Calibri" panose="020F0502020204030204" pitchFamily="34" charset="0"/>
              <a:cs typeface="Calibri" panose="020F0502020204030204" pitchFamily="34" charset="0"/>
            </a:endParaRPr>
          </a:p>
        </p:txBody>
      </p:sp>
      <p:sp>
        <p:nvSpPr>
          <p:cNvPr id="2" name="Content Placeholder 6">
            <a:extLst>
              <a:ext uri="{FF2B5EF4-FFF2-40B4-BE49-F238E27FC236}">
                <a16:creationId xmlns:a16="http://schemas.microsoft.com/office/drawing/2014/main" id="{4D0C7DFA-6184-0E8B-04FE-ECF185CF1DB9}"/>
              </a:ext>
            </a:extLst>
          </p:cNvPr>
          <p:cNvSpPr txBox="1">
            <a:spLocks/>
          </p:cNvSpPr>
          <p:nvPr/>
        </p:nvSpPr>
        <p:spPr>
          <a:xfrm>
            <a:off x="6274858" y="2161765"/>
            <a:ext cx="5075587" cy="4483510"/>
          </a:xfrm>
          <a:prstGeom prst="rect">
            <a:avLst/>
          </a:prstGeom>
        </p:spPr>
        <p:txBody>
          <a:bodyPr vert="horz" lIns="91440" tIns="45720" rIns="91440" bIns="45720" rtlCol="0">
            <a:normAutofit/>
          </a:bodyPr>
          <a:lstStyle>
            <a:lvl1pPr marL="0" indent="0" algn="l" defTabSz="914400" rtl="0" eaLnBrk="1" latinLnBrk="0" hangingPunct="1">
              <a:lnSpc>
                <a:spcPct val="150000"/>
              </a:lnSpc>
              <a:spcBef>
                <a:spcPts val="1500"/>
              </a:spcBef>
              <a:buClr>
                <a:schemeClr val="accent2"/>
              </a:buClr>
              <a:buFontTx/>
              <a:buNone/>
              <a:defRPr sz="1500" b="1" kern="1200" spc="150" baseline="0">
                <a:solidFill>
                  <a:schemeClr val="tx1"/>
                </a:solidFill>
                <a:latin typeface="+mn-lt"/>
                <a:ea typeface="+mn-ea"/>
                <a:cs typeface="+mn-cs"/>
              </a:defRPr>
            </a:lvl1pPr>
            <a:lvl2pPr marL="0" indent="0" algn="l" defTabSz="914400" rtl="0" eaLnBrk="1" latinLnBrk="0" hangingPunct="1">
              <a:lnSpc>
                <a:spcPct val="150000"/>
              </a:lnSpc>
              <a:spcBef>
                <a:spcPts val="500"/>
              </a:spcBef>
              <a:buClr>
                <a:schemeClr val="accent2"/>
              </a:buClr>
              <a:buFontTx/>
              <a:buNone/>
              <a:defRPr sz="1500" kern="1200" spc="150" baseline="0">
                <a:solidFill>
                  <a:schemeClr val="tx1"/>
                </a:solidFill>
                <a:latin typeface="+mn-lt"/>
                <a:ea typeface="+mn-ea"/>
                <a:cs typeface="+mn-cs"/>
              </a:defRPr>
            </a:lvl2pPr>
            <a:lvl3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3pPr>
            <a:lvl4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4pPr>
            <a:lvl5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b="0" dirty="0">
                <a:latin typeface="Calibri" panose="020F0502020204030204" pitchFamily="34" charset="0"/>
                <a:ea typeface="Calibri" panose="020F0502020204030204" pitchFamily="34" charset="0"/>
                <a:cs typeface="Calibri" panose="020F0502020204030204" pitchFamily="34" charset="0"/>
              </a:rPr>
              <a:t>Investment Y</a:t>
            </a:r>
          </a:p>
          <a:p>
            <a:endParaRPr lang="en-GB" sz="2000" b="0" dirty="0">
              <a:latin typeface="Calibri" panose="020F0502020204030204" pitchFamily="34" charset="0"/>
              <a:ea typeface="Calibri" panose="020F0502020204030204" pitchFamily="34" charset="0"/>
              <a:cs typeface="Calibri" panose="020F0502020204030204" pitchFamily="34" charset="0"/>
            </a:endParaRPr>
          </a:p>
          <a:p>
            <a:endParaRPr lang="en-GB" sz="2000" b="0" dirty="0">
              <a:latin typeface="Calibri" panose="020F0502020204030204" pitchFamily="34" charset="0"/>
              <a:ea typeface="Calibri" panose="020F0502020204030204" pitchFamily="34" charset="0"/>
              <a:cs typeface="Calibri" panose="020F0502020204030204" pitchFamily="34" charset="0"/>
            </a:endParaRPr>
          </a:p>
          <a:p>
            <a:endParaRPr lang="en-GB" sz="2000" b="0" dirty="0">
              <a:latin typeface="Calibri" panose="020F0502020204030204" pitchFamily="34" charset="0"/>
              <a:ea typeface="Calibri" panose="020F0502020204030204" pitchFamily="34" charset="0"/>
              <a:cs typeface="Calibri" panose="020F0502020204030204" pitchFamily="34" charset="0"/>
            </a:endParaRPr>
          </a:p>
          <a:p>
            <a:r>
              <a:rPr lang="en-GB" sz="2000" b="0" dirty="0">
                <a:latin typeface="Calibri" panose="020F0502020204030204" pitchFamily="34" charset="0"/>
                <a:ea typeface="Calibri" panose="020F0502020204030204" pitchFamily="34" charset="0"/>
                <a:cs typeface="Calibri" panose="020F0502020204030204" pitchFamily="34" charset="0"/>
              </a:rPr>
              <a:t>156485-150000=£6485</a:t>
            </a:r>
          </a:p>
          <a:p>
            <a:endParaRPr lang="en-GB" sz="2000" b="0" dirty="0">
              <a:latin typeface="Calibri" panose="020F0502020204030204" pitchFamily="34" charset="0"/>
              <a:ea typeface="Calibri" panose="020F0502020204030204" pitchFamily="34" charset="0"/>
              <a:cs typeface="Calibri" panose="020F0502020204030204" pitchFamily="34" charset="0"/>
            </a:endParaRPr>
          </a:p>
        </p:txBody>
      </p:sp>
      <p:graphicFrame>
        <p:nvGraphicFramePr>
          <p:cNvPr id="9" name="Table 8">
            <a:extLst>
              <a:ext uri="{FF2B5EF4-FFF2-40B4-BE49-F238E27FC236}">
                <a16:creationId xmlns:a16="http://schemas.microsoft.com/office/drawing/2014/main" id="{9DB16ED6-156D-A087-B97E-C20DEAD020EE}"/>
              </a:ext>
            </a:extLst>
          </p:cNvPr>
          <p:cNvGraphicFramePr>
            <a:graphicFrameLocks noGrp="1"/>
          </p:cNvGraphicFramePr>
          <p:nvPr>
            <p:extLst>
              <p:ext uri="{D42A27DB-BD31-4B8C-83A1-F6EECF244321}">
                <p14:modId xmlns:p14="http://schemas.microsoft.com/office/powerpoint/2010/main" val="2225825184"/>
              </p:ext>
            </p:extLst>
          </p:nvPr>
        </p:nvGraphicFramePr>
        <p:xfrm>
          <a:off x="639413" y="2880360"/>
          <a:ext cx="4195346" cy="1752600"/>
        </p:xfrm>
        <a:graphic>
          <a:graphicData uri="http://schemas.openxmlformats.org/drawingml/2006/table">
            <a:tbl>
              <a:tblPr/>
              <a:tblGrid>
                <a:gridCol w="754220">
                  <a:extLst>
                    <a:ext uri="{9D8B030D-6E8A-4147-A177-3AD203B41FA5}">
                      <a16:colId xmlns:a16="http://schemas.microsoft.com/office/drawing/2014/main" val="4238020377"/>
                    </a:ext>
                  </a:extLst>
                </a:gridCol>
                <a:gridCol w="1147042">
                  <a:extLst>
                    <a:ext uri="{9D8B030D-6E8A-4147-A177-3AD203B41FA5}">
                      <a16:colId xmlns:a16="http://schemas.microsoft.com/office/drawing/2014/main" val="4238162601"/>
                    </a:ext>
                  </a:extLst>
                </a:gridCol>
                <a:gridCol w="1147042">
                  <a:extLst>
                    <a:ext uri="{9D8B030D-6E8A-4147-A177-3AD203B41FA5}">
                      <a16:colId xmlns:a16="http://schemas.microsoft.com/office/drawing/2014/main" val="3756085984"/>
                    </a:ext>
                  </a:extLst>
                </a:gridCol>
                <a:gridCol w="1147042">
                  <a:extLst>
                    <a:ext uri="{9D8B030D-6E8A-4147-A177-3AD203B41FA5}">
                      <a16:colId xmlns:a16="http://schemas.microsoft.com/office/drawing/2014/main" val="981658074"/>
                    </a:ext>
                  </a:extLst>
                </a:gridCol>
              </a:tblGrid>
              <a:tr h="182880">
                <a:tc>
                  <a:txBody>
                    <a:bodyPr/>
                    <a:lstStyle/>
                    <a:p>
                      <a:pPr algn="l" fontAlgn="b"/>
                      <a:r>
                        <a:rPr lang="en-GB" sz="1600" b="0" i="0" u="none" strike="noStrike">
                          <a:solidFill>
                            <a:srgbClr val="000000"/>
                          </a:solidFill>
                          <a:effectLst/>
                          <a:latin typeface="Aptos Narrow" panose="020B0004020202020204" pitchFamily="34" charset="0"/>
                        </a:rPr>
                        <a:t>Year</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600" b="0" i="0" u="none" strike="noStrike">
                          <a:solidFill>
                            <a:srgbClr val="000000"/>
                          </a:solidFill>
                          <a:effectLst/>
                          <a:latin typeface="Aptos Narrow" panose="020B0004020202020204" pitchFamily="34" charset="0"/>
                        </a:rPr>
                        <a:t>Discount Factor</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600" b="0" i="0" u="none" strike="noStrike">
                          <a:solidFill>
                            <a:srgbClr val="000000"/>
                          </a:solidFill>
                          <a:effectLst/>
                          <a:latin typeface="Aptos Narrow" panose="020B0004020202020204" pitchFamily="34" charset="0"/>
                        </a:rPr>
                        <a:t>Inflow £</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600" b="0" i="0" u="none" strike="noStrike">
                          <a:solidFill>
                            <a:srgbClr val="000000"/>
                          </a:solidFill>
                          <a:effectLst/>
                          <a:latin typeface="Aptos Narrow" panose="020B0004020202020204" pitchFamily="34" charset="0"/>
                        </a:rPr>
                        <a:t>Present Value</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530096510"/>
                  </a:ext>
                </a:extLst>
              </a:tr>
              <a:tr h="182880">
                <a:tc>
                  <a:txBody>
                    <a:bodyPr/>
                    <a:lstStyle/>
                    <a:p>
                      <a:pPr algn="r" fontAlgn="b"/>
                      <a:r>
                        <a:rPr lang="en-GB" sz="1600" b="0" i="0" u="none" strike="noStrike">
                          <a:solidFill>
                            <a:srgbClr val="000000"/>
                          </a:solidFill>
                          <a:effectLst/>
                          <a:latin typeface="Aptos Narrow" panose="020B0004020202020204" pitchFamily="34" charset="0"/>
                        </a:rPr>
                        <a:t>1</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600" b="0" i="0" u="none" strike="noStrike">
                          <a:solidFill>
                            <a:srgbClr val="000000"/>
                          </a:solidFill>
                          <a:effectLst/>
                          <a:latin typeface="Aptos Narrow" panose="020B0004020202020204" pitchFamily="34" charset="0"/>
                        </a:rPr>
                        <a:t>0.893</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600" b="0" i="0" u="none" strike="noStrike" dirty="0">
                          <a:solidFill>
                            <a:srgbClr val="000000"/>
                          </a:solidFill>
                          <a:effectLst/>
                          <a:latin typeface="Aptos Narrow" panose="020B0004020202020204" pitchFamily="34" charset="0"/>
                        </a:rPr>
                        <a:t>60000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600" b="0" i="0" u="none" strike="noStrike">
                          <a:solidFill>
                            <a:srgbClr val="000000"/>
                          </a:solidFill>
                          <a:effectLst/>
                          <a:latin typeface="Aptos Narrow" panose="020B0004020202020204" pitchFamily="34" charset="0"/>
                        </a:rPr>
                        <a:t>53580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179740714"/>
                  </a:ext>
                </a:extLst>
              </a:tr>
              <a:tr h="182880">
                <a:tc>
                  <a:txBody>
                    <a:bodyPr/>
                    <a:lstStyle/>
                    <a:p>
                      <a:pPr algn="r" fontAlgn="b"/>
                      <a:r>
                        <a:rPr lang="en-GB" sz="1600" b="0" i="0" u="none" strike="noStrike">
                          <a:solidFill>
                            <a:srgbClr val="000000"/>
                          </a:solidFill>
                          <a:effectLst/>
                          <a:latin typeface="Aptos Narrow" panose="020B0004020202020204" pitchFamily="34" charset="0"/>
                        </a:rPr>
                        <a:t>2</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600" b="0" i="0" u="none" strike="noStrike">
                          <a:solidFill>
                            <a:srgbClr val="000000"/>
                          </a:solidFill>
                          <a:effectLst/>
                          <a:latin typeface="Aptos Narrow" panose="020B0004020202020204" pitchFamily="34" charset="0"/>
                        </a:rPr>
                        <a:t>0.797</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600" b="0" i="0" u="none" strike="noStrike">
                          <a:solidFill>
                            <a:srgbClr val="000000"/>
                          </a:solidFill>
                          <a:effectLst/>
                          <a:latin typeface="Aptos Narrow" panose="020B0004020202020204" pitchFamily="34" charset="0"/>
                        </a:rPr>
                        <a:t>45000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600" b="0" i="0" u="none" strike="noStrike">
                          <a:solidFill>
                            <a:srgbClr val="000000"/>
                          </a:solidFill>
                          <a:effectLst/>
                          <a:latin typeface="Aptos Narrow" panose="020B0004020202020204" pitchFamily="34" charset="0"/>
                        </a:rPr>
                        <a:t>35865</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965790755"/>
                  </a:ext>
                </a:extLst>
              </a:tr>
              <a:tr h="182880">
                <a:tc>
                  <a:txBody>
                    <a:bodyPr/>
                    <a:lstStyle/>
                    <a:p>
                      <a:pPr algn="r" fontAlgn="b"/>
                      <a:r>
                        <a:rPr lang="en-GB" sz="1600" b="0" i="0" u="none" strike="noStrike">
                          <a:solidFill>
                            <a:srgbClr val="000000"/>
                          </a:solidFill>
                          <a:effectLst/>
                          <a:latin typeface="Aptos Narrow" panose="020B0004020202020204" pitchFamily="34" charset="0"/>
                        </a:rPr>
                        <a:t>3</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600" b="0" i="0" u="none" strike="noStrike">
                          <a:solidFill>
                            <a:srgbClr val="000000"/>
                          </a:solidFill>
                          <a:effectLst/>
                          <a:latin typeface="Aptos Narrow" panose="020B0004020202020204" pitchFamily="34" charset="0"/>
                        </a:rPr>
                        <a:t>0.712</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600" b="0" i="0" u="none" strike="noStrike">
                          <a:solidFill>
                            <a:srgbClr val="000000"/>
                          </a:solidFill>
                          <a:effectLst/>
                          <a:latin typeface="Aptos Narrow" panose="020B0004020202020204" pitchFamily="34" charset="0"/>
                        </a:rPr>
                        <a:t>35000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600" b="0" i="0" u="none" strike="noStrike">
                          <a:solidFill>
                            <a:srgbClr val="000000"/>
                          </a:solidFill>
                          <a:effectLst/>
                          <a:latin typeface="Aptos Narrow" panose="020B0004020202020204" pitchFamily="34" charset="0"/>
                        </a:rPr>
                        <a:t>24920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343962312"/>
                  </a:ext>
                </a:extLst>
              </a:tr>
              <a:tr h="182880">
                <a:tc>
                  <a:txBody>
                    <a:bodyPr/>
                    <a:lstStyle/>
                    <a:p>
                      <a:pPr algn="r" fontAlgn="b"/>
                      <a:r>
                        <a:rPr lang="en-GB" sz="1600" b="0" i="0" u="none" strike="noStrike">
                          <a:solidFill>
                            <a:srgbClr val="000000"/>
                          </a:solidFill>
                          <a:effectLst/>
                          <a:latin typeface="Aptos Narrow" panose="020B0004020202020204" pitchFamily="34" charset="0"/>
                        </a:rPr>
                        <a:t>4</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600" b="0" i="0" u="none" strike="noStrike">
                          <a:solidFill>
                            <a:srgbClr val="000000"/>
                          </a:solidFill>
                          <a:effectLst/>
                          <a:latin typeface="Aptos Narrow" panose="020B0004020202020204" pitchFamily="34" charset="0"/>
                        </a:rPr>
                        <a:t>0.635</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600" b="0" i="0" u="none" strike="noStrike">
                          <a:solidFill>
                            <a:srgbClr val="000000"/>
                          </a:solidFill>
                          <a:effectLst/>
                          <a:latin typeface="Aptos Narrow" panose="020B0004020202020204" pitchFamily="34" charset="0"/>
                        </a:rPr>
                        <a:t>30000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600" b="0" i="0" u="none" strike="noStrike">
                          <a:solidFill>
                            <a:srgbClr val="000000"/>
                          </a:solidFill>
                          <a:effectLst/>
                          <a:latin typeface="Aptos Narrow" panose="020B0004020202020204" pitchFamily="34" charset="0"/>
                        </a:rPr>
                        <a:t>19050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645606008"/>
                  </a:ext>
                </a:extLst>
              </a:tr>
              <a:tr h="182880">
                <a:tc>
                  <a:txBody>
                    <a:bodyPr/>
                    <a:lstStyle/>
                    <a:p>
                      <a:pPr algn="l" fontAlgn="b"/>
                      <a:r>
                        <a:rPr lang="en-GB" sz="1600" b="0" i="0" u="none" strike="noStrike">
                          <a:solidFill>
                            <a:srgbClr val="000000"/>
                          </a:solidFill>
                          <a:effectLst/>
                          <a:latin typeface="Aptos Narrow" panose="020B0004020202020204" pitchFamily="34" charset="0"/>
                        </a:rPr>
                        <a:t> </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600" b="0" i="0" u="none" strike="noStrike">
                          <a:solidFill>
                            <a:srgbClr val="000000"/>
                          </a:solidFill>
                          <a:effectLst/>
                          <a:latin typeface="Aptos Narrow" panose="020B0004020202020204" pitchFamily="34" charset="0"/>
                        </a:rPr>
                        <a:t> </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600" b="0" i="0" u="none" strike="noStrike" dirty="0">
                          <a:solidFill>
                            <a:srgbClr val="000000"/>
                          </a:solidFill>
                          <a:effectLst/>
                          <a:latin typeface="Aptos Narrow" panose="020B0004020202020204" pitchFamily="34" charset="0"/>
                        </a:rPr>
                        <a:t> </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600" b="0" i="0" u="none" strike="noStrike" dirty="0">
                          <a:solidFill>
                            <a:srgbClr val="000000"/>
                          </a:solidFill>
                          <a:effectLst/>
                          <a:latin typeface="Aptos Narrow" panose="020B0004020202020204" pitchFamily="34" charset="0"/>
                        </a:rPr>
                        <a:t>133415</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741982202"/>
                  </a:ext>
                </a:extLst>
              </a:tr>
            </a:tbl>
          </a:graphicData>
        </a:graphic>
      </p:graphicFrame>
      <p:graphicFrame>
        <p:nvGraphicFramePr>
          <p:cNvPr id="10" name="Table 9">
            <a:extLst>
              <a:ext uri="{FF2B5EF4-FFF2-40B4-BE49-F238E27FC236}">
                <a16:creationId xmlns:a16="http://schemas.microsoft.com/office/drawing/2014/main" id="{A3AF225B-4257-5463-0F16-0BE07C2D0BC6}"/>
              </a:ext>
            </a:extLst>
          </p:cNvPr>
          <p:cNvGraphicFramePr>
            <a:graphicFrameLocks noGrp="1"/>
          </p:cNvGraphicFramePr>
          <p:nvPr>
            <p:extLst>
              <p:ext uri="{D42A27DB-BD31-4B8C-83A1-F6EECF244321}">
                <p14:modId xmlns:p14="http://schemas.microsoft.com/office/powerpoint/2010/main" val="2667297171"/>
              </p:ext>
            </p:extLst>
          </p:nvPr>
        </p:nvGraphicFramePr>
        <p:xfrm>
          <a:off x="6091630" y="2925558"/>
          <a:ext cx="4502798" cy="1752600"/>
        </p:xfrm>
        <a:graphic>
          <a:graphicData uri="http://schemas.openxmlformats.org/drawingml/2006/table">
            <a:tbl>
              <a:tblPr/>
              <a:tblGrid>
                <a:gridCol w="809492">
                  <a:extLst>
                    <a:ext uri="{9D8B030D-6E8A-4147-A177-3AD203B41FA5}">
                      <a16:colId xmlns:a16="http://schemas.microsoft.com/office/drawing/2014/main" val="488739672"/>
                    </a:ext>
                  </a:extLst>
                </a:gridCol>
                <a:gridCol w="1231102">
                  <a:extLst>
                    <a:ext uri="{9D8B030D-6E8A-4147-A177-3AD203B41FA5}">
                      <a16:colId xmlns:a16="http://schemas.microsoft.com/office/drawing/2014/main" val="2878364405"/>
                    </a:ext>
                  </a:extLst>
                </a:gridCol>
                <a:gridCol w="1231102">
                  <a:extLst>
                    <a:ext uri="{9D8B030D-6E8A-4147-A177-3AD203B41FA5}">
                      <a16:colId xmlns:a16="http://schemas.microsoft.com/office/drawing/2014/main" val="4137484873"/>
                    </a:ext>
                  </a:extLst>
                </a:gridCol>
                <a:gridCol w="1231102">
                  <a:extLst>
                    <a:ext uri="{9D8B030D-6E8A-4147-A177-3AD203B41FA5}">
                      <a16:colId xmlns:a16="http://schemas.microsoft.com/office/drawing/2014/main" val="1487629746"/>
                    </a:ext>
                  </a:extLst>
                </a:gridCol>
              </a:tblGrid>
              <a:tr h="182880">
                <a:tc>
                  <a:txBody>
                    <a:bodyPr/>
                    <a:lstStyle/>
                    <a:p>
                      <a:pPr algn="l" fontAlgn="b"/>
                      <a:r>
                        <a:rPr lang="en-GB" sz="1600" b="0" i="0" u="none" strike="noStrike">
                          <a:solidFill>
                            <a:srgbClr val="000000"/>
                          </a:solidFill>
                          <a:effectLst/>
                          <a:latin typeface="Aptos Narrow" panose="020B0004020202020204" pitchFamily="34" charset="0"/>
                        </a:rPr>
                        <a:t>Year</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600" b="0" i="0" u="none" strike="noStrike">
                          <a:solidFill>
                            <a:srgbClr val="000000"/>
                          </a:solidFill>
                          <a:effectLst/>
                          <a:latin typeface="Aptos Narrow" panose="020B0004020202020204" pitchFamily="34" charset="0"/>
                        </a:rPr>
                        <a:t>Discount Factor</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600" b="0" i="0" u="none" strike="noStrike">
                          <a:solidFill>
                            <a:srgbClr val="000000"/>
                          </a:solidFill>
                          <a:effectLst/>
                          <a:latin typeface="Aptos Narrow" panose="020B0004020202020204" pitchFamily="34" charset="0"/>
                        </a:rPr>
                        <a:t>Inflow £</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600" b="0" i="0" u="none" strike="noStrike">
                          <a:solidFill>
                            <a:srgbClr val="000000"/>
                          </a:solidFill>
                          <a:effectLst/>
                          <a:latin typeface="Aptos Narrow" panose="020B0004020202020204" pitchFamily="34" charset="0"/>
                        </a:rPr>
                        <a:t>Present Value</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155389313"/>
                  </a:ext>
                </a:extLst>
              </a:tr>
              <a:tr h="182880">
                <a:tc>
                  <a:txBody>
                    <a:bodyPr/>
                    <a:lstStyle/>
                    <a:p>
                      <a:pPr algn="r" fontAlgn="b"/>
                      <a:r>
                        <a:rPr lang="en-GB" sz="1600" b="0" i="0" u="none" strike="noStrike">
                          <a:solidFill>
                            <a:srgbClr val="000000"/>
                          </a:solidFill>
                          <a:effectLst/>
                          <a:latin typeface="Aptos Narrow" panose="020B0004020202020204" pitchFamily="34" charset="0"/>
                        </a:rPr>
                        <a:t>1</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600" b="0" i="0" u="none" strike="noStrike">
                          <a:solidFill>
                            <a:srgbClr val="000000"/>
                          </a:solidFill>
                          <a:effectLst/>
                          <a:latin typeface="Aptos Narrow" panose="020B0004020202020204" pitchFamily="34" charset="0"/>
                        </a:rPr>
                        <a:t>0.847</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600" b="0" i="0" u="none" strike="noStrike">
                          <a:solidFill>
                            <a:srgbClr val="000000"/>
                          </a:solidFill>
                          <a:effectLst/>
                          <a:latin typeface="Aptos Narrow" panose="020B0004020202020204" pitchFamily="34" charset="0"/>
                        </a:rPr>
                        <a:t>85000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600" b="0" i="0" u="none" strike="noStrike">
                          <a:solidFill>
                            <a:srgbClr val="000000"/>
                          </a:solidFill>
                          <a:effectLst/>
                          <a:latin typeface="Aptos Narrow" panose="020B0004020202020204" pitchFamily="34" charset="0"/>
                        </a:rPr>
                        <a:t>71995</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368581531"/>
                  </a:ext>
                </a:extLst>
              </a:tr>
              <a:tr h="182880">
                <a:tc>
                  <a:txBody>
                    <a:bodyPr/>
                    <a:lstStyle/>
                    <a:p>
                      <a:pPr algn="r" fontAlgn="b"/>
                      <a:r>
                        <a:rPr lang="en-GB" sz="1600" b="0" i="0" u="none" strike="noStrike">
                          <a:solidFill>
                            <a:srgbClr val="000000"/>
                          </a:solidFill>
                          <a:effectLst/>
                          <a:latin typeface="Aptos Narrow" panose="020B0004020202020204" pitchFamily="34" charset="0"/>
                        </a:rPr>
                        <a:t>2</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600" b="0" i="0" u="none" strike="noStrike">
                          <a:solidFill>
                            <a:srgbClr val="000000"/>
                          </a:solidFill>
                          <a:effectLst/>
                          <a:latin typeface="Aptos Narrow" panose="020B0004020202020204" pitchFamily="34" charset="0"/>
                        </a:rPr>
                        <a:t>0.718</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600" b="0" i="0" u="none" strike="noStrike">
                          <a:solidFill>
                            <a:srgbClr val="000000"/>
                          </a:solidFill>
                          <a:effectLst/>
                          <a:latin typeface="Aptos Narrow" panose="020B0004020202020204" pitchFamily="34" charset="0"/>
                        </a:rPr>
                        <a:t>55000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600" b="0" i="0" u="none" strike="noStrike">
                          <a:solidFill>
                            <a:srgbClr val="000000"/>
                          </a:solidFill>
                          <a:effectLst/>
                          <a:latin typeface="Aptos Narrow" panose="020B0004020202020204" pitchFamily="34" charset="0"/>
                        </a:rPr>
                        <a:t>39490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340196864"/>
                  </a:ext>
                </a:extLst>
              </a:tr>
              <a:tr h="182880">
                <a:tc>
                  <a:txBody>
                    <a:bodyPr/>
                    <a:lstStyle/>
                    <a:p>
                      <a:pPr algn="r" fontAlgn="b"/>
                      <a:r>
                        <a:rPr lang="en-GB" sz="1600" b="0" i="0" u="none" strike="noStrike">
                          <a:solidFill>
                            <a:srgbClr val="000000"/>
                          </a:solidFill>
                          <a:effectLst/>
                          <a:latin typeface="Aptos Narrow" panose="020B0004020202020204" pitchFamily="34" charset="0"/>
                        </a:rPr>
                        <a:t>3</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600" b="0" i="0" u="none" strike="noStrike">
                          <a:solidFill>
                            <a:srgbClr val="000000"/>
                          </a:solidFill>
                          <a:effectLst/>
                          <a:latin typeface="Aptos Narrow" panose="020B0004020202020204" pitchFamily="34" charset="0"/>
                        </a:rPr>
                        <a:t>0.609</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600" b="0" i="0" u="none" strike="noStrike">
                          <a:solidFill>
                            <a:srgbClr val="000000"/>
                          </a:solidFill>
                          <a:effectLst/>
                          <a:latin typeface="Aptos Narrow" panose="020B0004020202020204" pitchFamily="34" charset="0"/>
                        </a:rPr>
                        <a:t>40000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600" b="0" i="0" u="none" strike="noStrike">
                          <a:solidFill>
                            <a:srgbClr val="000000"/>
                          </a:solidFill>
                          <a:effectLst/>
                          <a:latin typeface="Aptos Narrow" panose="020B0004020202020204" pitchFamily="34" charset="0"/>
                        </a:rPr>
                        <a:t>24360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760992638"/>
                  </a:ext>
                </a:extLst>
              </a:tr>
              <a:tr h="182880">
                <a:tc>
                  <a:txBody>
                    <a:bodyPr/>
                    <a:lstStyle/>
                    <a:p>
                      <a:pPr algn="r" fontAlgn="b"/>
                      <a:r>
                        <a:rPr lang="en-GB" sz="1600" b="0" i="0" u="none" strike="noStrike">
                          <a:solidFill>
                            <a:srgbClr val="000000"/>
                          </a:solidFill>
                          <a:effectLst/>
                          <a:latin typeface="Aptos Narrow" panose="020B0004020202020204" pitchFamily="34" charset="0"/>
                        </a:rPr>
                        <a:t>4</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600" b="0" i="0" u="none" strike="noStrike">
                          <a:solidFill>
                            <a:srgbClr val="000000"/>
                          </a:solidFill>
                          <a:effectLst/>
                          <a:latin typeface="Aptos Narrow" panose="020B0004020202020204" pitchFamily="34" charset="0"/>
                        </a:rPr>
                        <a:t>0.516</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600" b="0" i="0" u="none" strike="noStrike">
                          <a:solidFill>
                            <a:srgbClr val="000000"/>
                          </a:solidFill>
                          <a:effectLst/>
                          <a:latin typeface="Aptos Narrow" panose="020B0004020202020204" pitchFamily="34" charset="0"/>
                        </a:rPr>
                        <a:t>40000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600" b="0" i="0" u="none" strike="noStrike">
                          <a:solidFill>
                            <a:srgbClr val="000000"/>
                          </a:solidFill>
                          <a:effectLst/>
                          <a:latin typeface="Aptos Narrow" panose="020B0004020202020204" pitchFamily="34" charset="0"/>
                        </a:rPr>
                        <a:t>20640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27350384"/>
                  </a:ext>
                </a:extLst>
              </a:tr>
              <a:tr h="182880">
                <a:tc>
                  <a:txBody>
                    <a:bodyPr/>
                    <a:lstStyle/>
                    <a:p>
                      <a:pPr algn="l" fontAlgn="b"/>
                      <a:r>
                        <a:rPr lang="en-GB" sz="1600" b="0" i="0" u="none" strike="noStrike">
                          <a:solidFill>
                            <a:srgbClr val="000000"/>
                          </a:solidFill>
                          <a:effectLst/>
                          <a:latin typeface="Aptos Narrow" panose="020B0004020202020204" pitchFamily="34" charset="0"/>
                        </a:rPr>
                        <a:t> </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600" b="0" i="0" u="none" strike="noStrike">
                          <a:solidFill>
                            <a:srgbClr val="000000"/>
                          </a:solidFill>
                          <a:effectLst/>
                          <a:latin typeface="Aptos Narrow" panose="020B0004020202020204" pitchFamily="34" charset="0"/>
                        </a:rPr>
                        <a:t> </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600" b="0" i="0" u="none" strike="noStrike">
                          <a:solidFill>
                            <a:srgbClr val="000000"/>
                          </a:solidFill>
                          <a:effectLst/>
                          <a:latin typeface="Aptos Narrow" panose="020B0004020202020204" pitchFamily="34" charset="0"/>
                        </a:rPr>
                        <a:t> </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600" b="0" i="0" u="none" strike="noStrike" dirty="0">
                          <a:solidFill>
                            <a:srgbClr val="000000"/>
                          </a:solidFill>
                          <a:effectLst/>
                          <a:latin typeface="Aptos Narrow" panose="020B0004020202020204" pitchFamily="34" charset="0"/>
                        </a:rPr>
                        <a:t>156485</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215217175"/>
                  </a:ext>
                </a:extLst>
              </a:tr>
            </a:tbl>
          </a:graphicData>
        </a:graphic>
      </p:graphicFrame>
      <p:cxnSp>
        <p:nvCxnSpPr>
          <p:cNvPr id="8" name="Straight Connector 7">
            <a:extLst>
              <a:ext uri="{FF2B5EF4-FFF2-40B4-BE49-F238E27FC236}">
                <a16:creationId xmlns:a16="http://schemas.microsoft.com/office/drawing/2014/main" id="{3E2E13AC-36E0-BCA6-2FCD-21F32B05C2D3}"/>
              </a:ext>
            </a:extLst>
          </p:cNvPr>
          <p:cNvCxnSpPr/>
          <p:nvPr/>
        </p:nvCxnSpPr>
        <p:spPr>
          <a:xfrm>
            <a:off x="5522338" y="2161765"/>
            <a:ext cx="0" cy="4390455"/>
          </a:xfrm>
          <a:prstGeom prst="line">
            <a:avLst/>
          </a:prstGeom>
          <a:ln w="19050" cap="flat" cmpd="sng" algn="ctr">
            <a:solidFill>
              <a:schemeClr val="accent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Tree>
    <p:extLst>
      <p:ext uri="{BB962C8B-B14F-4D97-AF65-F5344CB8AC3E}">
        <p14:creationId xmlns:p14="http://schemas.microsoft.com/office/powerpoint/2010/main" val="331183000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68FF3C-035C-7E69-4B90-6D267FA07FE8}"/>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989EE536-D69F-CF74-6BCF-672551F18FD8}"/>
              </a:ext>
            </a:extLst>
          </p:cNvPr>
          <p:cNvSpPr>
            <a:spLocks noGrp="1"/>
          </p:cNvSpPr>
          <p:nvPr>
            <p:ph type="title"/>
          </p:nvPr>
        </p:nvSpPr>
        <p:spPr>
          <a:xfrm>
            <a:off x="639413" y="476086"/>
            <a:ext cx="10904435" cy="689608"/>
          </a:xfrm>
        </p:spPr>
        <p:txBody>
          <a:bodyPr rtlCol="0">
            <a:normAutofit/>
          </a:bodyPr>
          <a:lstStyle/>
          <a:p>
            <a:pPr rtl="0"/>
            <a:r>
              <a:rPr lang="en-GB" sz="3200" dirty="0">
                <a:latin typeface="Calibri" panose="020F0502020204030204" pitchFamily="34" charset="0"/>
                <a:ea typeface="Calibri" panose="020F0502020204030204" pitchFamily="34" charset="0"/>
                <a:cs typeface="Calibri" panose="020F0502020204030204" pitchFamily="34" charset="0"/>
              </a:rPr>
              <a:t>Case Study Questions – Certainty Equivalent Method</a:t>
            </a:r>
          </a:p>
        </p:txBody>
      </p:sp>
      <p:sp>
        <p:nvSpPr>
          <p:cNvPr id="3" name="Footer Placeholder 2">
            <a:extLst>
              <a:ext uri="{FF2B5EF4-FFF2-40B4-BE49-F238E27FC236}">
                <a16:creationId xmlns:a16="http://schemas.microsoft.com/office/drawing/2014/main" id="{556BEABF-BFDA-39C7-09E5-AF7151EB358B}"/>
              </a:ext>
            </a:extLst>
          </p:cNvPr>
          <p:cNvSpPr>
            <a:spLocks noGrp="1"/>
          </p:cNvSpPr>
          <p:nvPr>
            <p:ph type="ftr" sz="quarter" idx="11"/>
          </p:nvPr>
        </p:nvSpPr>
        <p:spPr>
          <a:xfrm>
            <a:off x="639413" y="6371590"/>
            <a:ext cx="6291108" cy="365125"/>
          </a:xfrm>
        </p:spPr>
        <p:txBody>
          <a:bodyPr rtlCol="0"/>
          <a:lstStyle/>
          <a:p>
            <a:pPr rtl="0">
              <a:spcAft>
                <a:spcPts val="600"/>
              </a:spcAft>
            </a:pPr>
            <a:r>
              <a:rPr lang="en-GB" noProof="0" dirty="0"/>
              <a:t>Finance Management</a:t>
            </a:r>
          </a:p>
        </p:txBody>
      </p:sp>
      <p:sp>
        <p:nvSpPr>
          <p:cNvPr id="4" name="Date Placeholder 3">
            <a:extLst>
              <a:ext uri="{FF2B5EF4-FFF2-40B4-BE49-F238E27FC236}">
                <a16:creationId xmlns:a16="http://schemas.microsoft.com/office/drawing/2014/main" id="{1B4AF162-6211-5E52-DF50-53CC03B94D0C}"/>
              </a:ext>
            </a:extLst>
          </p:cNvPr>
          <p:cNvSpPr>
            <a:spLocks noGrp="1"/>
          </p:cNvSpPr>
          <p:nvPr>
            <p:ph type="dt" sz="half" idx="10"/>
          </p:nvPr>
        </p:nvSpPr>
        <p:spPr>
          <a:xfrm>
            <a:off x="7295738" y="6356350"/>
            <a:ext cx="3033829" cy="365125"/>
          </a:xfrm>
        </p:spPr>
        <p:txBody>
          <a:bodyPr rtlCol="0"/>
          <a:lstStyle/>
          <a:p>
            <a:pPr lvl="0" rtl="0"/>
            <a:r>
              <a:rPr lang="en-GB" dirty="0"/>
              <a:t>2025</a:t>
            </a:r>
          </a:p>
        </p:txBody>
      </p:sp>
      <p:sp>
        <p:nvSpPr>
          <p:cNvPr id="5" name="Slide Number Placeholder 4">
            <a:extLst>
              <a:ext uri="{FF2B5EF4-FFF2-40B4-BE49-F238E27FC236}">
                <a16:creationId xmlns:a16="http://schemas.microsoft.com/office/drawing/2014/main" id="{4D3E990E-1290-183F-9158-25AEBB1E4BE1}"/>
              </a:ext>
            </a:extLst>
          </p:cNvPr>
          <p:cNvSpPr>
            <a:spLocks noGrp="1"/>
          </p:cNvSpPr>
          <p:nvPr>
            <p:ph type="sldNum" sz="quarter" idx="12"/>
          </p:nvPr>
        </p:nvSpPr>
        <p:spPr>
          <a:xfrm>
            <a:off x="10707939" y="6356350"/>
            <a:ext cx="844649" cy="365125"/>
          </a:xfrm>
        </p:spPr>
        <p:txBody>
          <a:bodyPr rtlCol="0"/>
          <a:lstStyle/>
          <a:p>
            <a:pPr lvl="0" rtl="0"/>
            <a:fld id="{E20EFF4B-E35B-4DE6-97A9-05E54E649A15}" type="slidenum">
              <a:rPr lang="en-GB" smtClean="0"/>
              <a:pPr lvl="0" rtl="0"/>
              <a:t>48</a:t>
            </a:fld>
            <a:endParaRPr lang="en-GB"/>
          </a:p>
        </p:txBody>
      </p:sp>
      <p:sp>
        <p:nvSpPr>
          <p:cNvPr id="7" name="Content Placeholder 6">
            <a:extLst>
              <a:ext uri="{FF2B5EF4-FFF2-40B4-BE49-F238E27FC236}">
                <a16:creationId xmlns:a16="http://schemas.microsoft.com/office/drawing/2014/main" id="{D00B1D3B-3E48-D777-32BA-7ADF7219510B}"/>
              </a:ext>
            </a:extLst>
          </p:cNvPr>
          <p:cNvSpPr>
            <a:spLocks noGrp="1"/>
          </p:cNvSpPr>
          <p:nvPr>
            <p:ph sz="quarter" idx="13"/>
          </p:nvPr>
        </p:nvSpPr>
        <p:spPr>
          <a:xfrm>
            <a:off x="558318" y="1720497"/>
            <a:ext cx="7056787" cy="4483510"/>
          </a:xfrm>
        </p:spPr>
        <p:txBody>
          <a:bodyPr>
            <a:normAutofit fontScale="92500"/>
          </a:bodyPr>
          <a:lstStyle/>
          <a:p>
            <a:r>
              <a:rPr lang="en-GB" sz="2000" b="0" dirty="0">
                <a:latin typeface="Calibri" panose="020F0502020204030204" pitchFamily="34" charset="0"/>
                <a:ea typeface="Calibri" panose="020F0502020204030204" pitchFamily="34" charset="0"/>
                <a:cs typeface="Calibri" panose="020F0502020204030204" pitchFamily="34" charset="0"/>
              </a:rPr>
              <a:t>Question 14: Net Present Value of Investment A is higher</a:t>
            </a:r>
          </a:p>
          <a:p>
            <a:pPr>
              <a:buClrTx/>
            </a:pPr>
            <a:r>
              <a:rPr lang="en-GB" sz="2000" b="0" dirty="0">
                <a:latin typeface="Calibri" panose="020F0502020204030204" pitchFamily="34" charset="0"/>
                <a:ea typeface="Calibri" panose="020F0502020204030204" pitchFamily="34" charset="0"/>
                <a:cs typeface="Calibri" panose="020F0502020204030204" pitchFamily="34" charset="0"/>
              </a:rPr>
              <a:t>Investment A</a:t>
            </a:r>
          </a:p>
          <a:p>
            <a:pPr>
              <a:buClrTx/>
            </a:pPr>
            <a:endParaRPr lang="en-GB" sz="2000" b="0" dirty="0">
              <a:latin typeface="Calibri" panose="020F0502020204030204" pitchFamily="34" charset="0"/>
              <a:ea typeface="Calibri" panose="020F0502020204030204" pitchFamily="34" charset="0"/>
              <a:cs typeface="Calibri" panose="020F0502020204030204" pitchFamily="34" charset="0"/>
            </a:endParaRPr>
          </a:p>
          <a:p>
            <a:pPr>
              <a:buClrTx/>
            </a:pPr>
            <a:endParaRPr lang="en-GB" sz="2000" b="0" dirty="0">
              <a:latin typeface="Calibri" panose="020F0502020204030204" pitchFamily="34" charset="0"/>
              <a:ea typeface="Calibri" panose="020F0502020204030204" pitchFamily="34" charset="0"/>
              <a:cs typeface="Calibri" panose="020F0502020204030204" pitchFamily="34" charset="0"/>
            </a:endParaRPr>
          </a:p>
          <a:p>
            <a:pPr>
              <a:buClrTx/>
            </a:pPr>
            <a:endParaRPr lang="en-GB" sz="2000" b="0" dirty="0">
              <a:latin typeface="Calibri" panose="020F0502020204030204" pitchFamily="34" charset="0"/>
              <a:ea typeface="Calibri" panose="020F0502020204030204" pitchFamily="34" charset="0"/>
              <a:cs typeface="Calibri" panose="020F0502020204030204" pitchFamily="34" charset="0"/>
            </a:endParaRPr>
          </a:p>
          <a:p>
            <a:pPr>
              <a:buClrTx/>
            </a:pPr>
            <a:endParaRPr lang="en-GB" sz="2000" b="0" dirty="0">
              <a:latin typeface="Calibri" panose="020F0502020204030204" pitchFamily="34" charset="0"/>
              <a:ea typeface="Calibri" panose="020F0502020204030204" pitchFamily="34" charset="0"/>
              <a:cs typeface="Calibri" panose="020F0502020204030204" pitchFamily="34" charset="0"/>
            </a:endParaRPr>
          </a:p>
          <a:p>
            <a:pPr>
              <a:buClrTx/>
            </a:pPr>
            <a:r>
              <a:rPr lang="en-GB" sz="2000" b="0" dirty="0">
                <a:latin typeface="Calibri" panose="020F0502020204030204" pitchFamily="34" charset="0"/>
                <a:ea typeface="Calibri" panose="020F0502020204030204" pitchFamily="34" charset="0"/>
                <a:cs typeface="Calibri" panose="020F0502020204030204" pitchFamily="34" charset="0"/>
              </a:rPr>
              <a:t>56316-50000=£6316</a:t>
            </a:r>
          </a:p>
          <a:p>
            <a:pPr>
              <a:buClrTx/>
            </a:pPr>
            <a:endParaRPr lang="en-GB" sz="2000" b="0" dirty="0">
              <a:latin typeface="Calibri" panose="020F0502020204030204" pitchFamily="34" charset="0"/>
              <a:ea typeface="Calibri" panose="020F0502020204030204" pitchFamily="34" charset="0"/>
              <a:cs typeface="Calibri" panose="020F0502020204030204" pitchFamily="34" charset="0"/>
            </a:endParaRPr>
          </a:p>
        </p:txBody>
      </p:sp>
      <p:sp>
        <p:nvSpPr>
          <p:cNvPr id="2" name="Content Placeholder 6">
            <a:extLst>
              <a:ext uri="{FF2B5EF4-FFF2-40B4-BE49-F238E27FC236}">
                <a16:creationId xmlns:a16="http://schemas.microsoft.com/office/drawing/2014/main" id="{7D4BB0B9-4B4D-C664-16BE-1BE759047F98}"/>
              </a:ext>
            </a:extLst>
          </p:cNvPr>
          <p:cNvSpPr txBox="1">
            <a:spLocks/>
          </p:cNvSpPr>
          <p:nvPr/>
        </p:nvSpPr>
        <p:spPr>
          <a:xfrm>
            <a:off x="6636248" y="2237965"/>
            <a:ext cx="5075587" cy="4483510"/>
          </a:xfrm>
          <a:prstGeom prst="rect">
            <a:avLst/>
          </a:prstGeom>
        </p:spPr>
        <p:txBody>
          <a:bodyPr vert="horz" lIns="91440" tIns="45720" rIns="91440" bIns="45720" rtlCol="0">
            <a:normAutofit/>
          </a:bodyPr>
          <a:lstStyle>
            <a:lvl1pPr marL="0" indent="0" algn="l" defTabSz="914400" rtl="0" eaLnBrk="1" latinLnBrk="0" hangingPunct="1">
              <a:lnSpc>
                <a:spcPct val="150000"/>
              </a:lnSpc>
              <a:spcBef>
                <a:spcPts val="1500"/>
              </a:spcBef>
              <a:buClr>
                <a:schemeClr val="accent2"/>
              </a:buClr>
              <a:buFontTx/>
              <a:buNone/>
              <a:defRPr sz="1500" b="1" kern="1200" spc="150" baseline="0">
                <a:solidFill>
                  <a:schemeClr val="tx1"/>
                </a:solidFill>
                <a:latin typeface="+mn-lt"/>
                <a:ea typeface="+mn-ea"/>
                <a:cs typeface="+mn-cs"/>
              </a:defRPr>
            </a:lvl1pPr>
            <a:lvl2pPr marL="0" indent="0" algn="l" defTabSz="914400" rtl="0" eaLnBrk="1" latinLnBrk="0" hangingPunct="1">
              <a:lnSpc>
                <a:spcPct val="150000"/>
              </a:lnSpc>
              <a:spcBef>
                <a:spcPts val="500"/>
              </a:spcBef>
              <a:buClr>
                <a:schemeClr val="accent2"/>
              </a:buClr>
              <a:buFontTx/>
              <a:buNone/>
              <a:defRPr sz="1500" kern="1200" spc="150" baseline="0">
                <a:solidFill>
                  <a:schemeClr val="tx1"/>
                </a:solidFill>
                <a:latin typeface="+mn-lt"/>
                <a:ea typeface="+mn-ea"/>
                <a:cs typeface="+mn-cs"/>
              </a:defRPr>
            </a:lvl2pPr>
            <a:lvl3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3pPr>
            <a:lvl4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4pPr>
            <a:lvl5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b="0" dirty="0">
                <a:latin typeface="Calibri" panose="020F0502020204030204" pitchFamily="34" charset="0"/>
                <a:ea typeface="Calibri" panose="020F0502020204030204" pitchFamily="34" charset="0"/>
                <a:cs typeface="Calibri" panose="020F0502020204030204" pitchFamily="34" charset="0"/>
              </a:rPr>
              <a:t>Investment B</a:t>
            </a:r>
          </a:p>
          <a:p>
            <a:endParaRPr lang="en-GB" sz="2000" b="0" dirty="0">
              <a:latin typeface="Calibri" panose="020F0502020204030204" pitchFamily="34" charset="0"/>
              <a:ea typeface="Calibri" panose="020F0502020204030204" pitchFamily="34" charset="0"/>
              <a:cs typeface="Calibri" panose="020F0502020204030204" pitchFamily="34" charset="0"/>
            </a:endParaRPr>
          </a:p>
          <a:p>
            <a:endParaRPr lang="en-GB" sz="2000" b="0" dirty="0">
              <a:latin typeface="Calibri" panose="020F0502020204030204" pitchFamily="34" charset="0"/>
              <a:ea typeface="Calibri" panose="020F0502020204030204" pitchFamily="34" charset="0"/>
              <a:cs typeface="Calibri" panose="020F0502020204030204" pitchFamily="34" charset="0"/>
            </a:endParaRPr>
          </a:p>
          <a:p>
            <a:endParaRPr lang="en-GB" sz="2000" b="0" dirty="0">
              <a:latin typeface="Calibri" panose="020F0502020204030204" pitchFamily="34" charset="0"/>
              <a:ea typeface="Calibri" panose="020F0502020204030204" pitchFamily="34" charset="0"/>
              <a:cs typeface="Calibri" panose="020F0502020204030204" pitchFamily="34" charset="0"/>
            </a:endParaRPr>
          </a:p>
          <a:p>
            <a:endParaRPr lang="en-GB" sz="2000" b="0" dirty="0">
              <a:latin typeface="Calibri" panose="020F0502020204030204" pitchFamily="34" charset="0"/>
              <a:ea typeface="Calibri" panose="020F0502020204030204" pitchFamily="34" charset="0"/>
              <a:cs typeface="Calibri" panose="020F0502020204030204" pitchFamily="34" charset="0"/>
            </a:endParaRPr>
          </a:p>
          <a:p>
            <a:r>
              <a:rPr lang="en-GB" sz="2000" b="0" dirty="0">
                <a:latin typeface="Calibri" panose="020F0502020204030204" pitchFamily="34" charset="0"/>
                <a:ea typeface="Calibri" panose="020F0502020204030204" pitchFamily="34" charset="0"/>
                <a:cs typeface="Calibri" panose="020F0502020204030204" pitchFamily="34" charset="0"/>
              </a:rPr>
              <a:t>54094.5-50000= £4094.5</a:t>
            </a:r>
          </a:p>
          <a:p>
            <a:endParaRPr lang="en-GB" sz="2000" b="0" dirty="0">
              <a:latin typeface="Calibri" panose="020F0502020204030204" pitchFamily="34" charset="0"/>
              <a:ea typeface="Calibri" panose="020F0502020204030204" pitchFamily="34" charset="0"/>
              <a:cs typeface="Calibri" panose="020F0502020204030204" pitchFamily="34" charset="0"/>
            </a:endParaRPr>
          </a:p>
        </p:txBody>
      </p:sp>
      <p:graphicFrame>
        <p:nvGraphicFramePr>
          <p:cNvPr id="11" name="Table 10">
            <a:extLst>
              <a:ext uri="{FF2B5EF4-FFF2-40B4-BE49-F238E27FC236}">
                <a16:creationId xmlns:a16="http://schemas.microsoft.com/office/drawing/2014/main" id="{91D9D301-0982-6540-88BC-ED3FEFC4BF8B}"/>
              </a:ext>
            </a:extLst>
          </p:cNvPr>
          <p:cNvGraphicFramePr>
            <a:graphicFrameLocks noGrp="1"/>
          </p:cNvGraphicFramePr>
          <p:nvPr>
            <p:extLst>
              <p:ext uri="{D42A27DB-BD31-4B8C-83A1-F6EECF244321}">
                <p14:modId xmlns:p14="http://schemas.microsoft.com/office/powerpoint/2010/main" val="1693696636"/>
              </p:ext>
            </p:extLst>
          </p:nvPr>
        </p:nvGraphicFramePr>
        <p:xfrm>
          <a:off x="698562" y="3047852"/>
          <a:ext cx="3606800" cy="914400"/>
        </p:xfrm>
        <a:graphic>
          <a:graphicData uri="http://schemas.openxmlformats.org/drawingml/2006/table">
            <a:tbl>
              <a:tblPr/>
              <a:tblGrid>
                <a:gridCol w="609600">
                  <a:extLst>
                    <a:ext uri="{9D8B030D-6E8A-4147-A177-3AD203B41FA5}">
                      <a16:colId xmlns:a16="http://schemas.microsoft.com/office/drawing/2014/main" val="282225399"/>
                    </a:ext>
                  </a:extLst>
                </a:gridCol>
                <a:gridCol w="927100">
                  <a:extLst>
                    <a:ext uri="{9D8B030D-6E8A-4147-A177-3AD203B41FA5}">
                      <a16:colId xmlns:a16="http://schemas.microsoft.com/office/drawing/2014/main" val="1562526417"/>
                    </a:ext>
                  </a:extLst>
                </a:gridCol>
                <a:gridCol w="927100">
                  <a:extLst>
                    <a:ext uri="{9D8B030D-6E8A-4147-A177-3AD203B41FA5}">
                      <a16:colId xmlns:a16="http://schemas.microsoft.com/office/drawing/2014/main" val="3296874652"/>
                    </a:ext>
                  </a:extLst>
                </a:gridCol>
                <a:gridCol w="1143000">
                  <a:extLst>
                    <a:ext uri="{9D8B030D-6E8A-4147-A177-3AD203B41FA5}">
                      <a16:colId xmlns:a16="http://schemas.microsoft.com/office/drawing/2014/main" val="2395028683"/>
                    </a:ext>
                  </a:extLst>
                </a:gridCol>
              </a:tblGrid>
              <a:tr h="182880">
                <a:tc>
                  <a:txBody>
                    <a:bodyPr/>
                    <a:lstStyle/>
                    <a:p>
                      <a:pPr algn="l" fontAlgn="b"/>
                      <a:r>
                        <a:rPr lang="en-GB" sz="1100" b="0" i="0" u="none" strike="noStrike">
                          <a:solidFill>
                            <a:srgbClr val="000000"/>
                          </a:solidFill>
                          <a:effectLst/>
                          <a:latin typeface="Aptos Narrow" panose="020B0004020202020204" pitchFamily="34" charset="0"/>
                        </a:rPr>
                        <a:t>Year</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100" b="0" i="0" u="none" strike="noStrike">
                          <a:solidFill>
                            <a:srgbClr val="000000"/>
                          </a:solidFill>
                          <a:effectLst/>
                          <a:latin typeface="Aptos Narrow" panose="020B0004020202020204" pitchFamily="34" charset="0"/>
                        </a:rPr>
                        <a:t>Inflow</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100" b="0" i="0" u="none" strike="noStrike">
                          <a:solidFill>
                            <a:srgbClr val="000000"/>
                          </a:solidFill>
                          <a:effectLst/>
                          <a:latin typeface="Aptos Narrow" panose="020B0004020202020204" pitchFamily="34" charset="0"/>
                        </a:rPr>
                        <a:t>Co-efficient</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100" b="0" i="0" u="none" strike="noStrike">
                          <a:solidFill>
                            <a:srgbClr val="000000"/>
                          </a:solidFill>
                          <a:effectLst/>
                          <a:latin typeface="Aptos Narrow" panose="020B0004020202020204" pitchFamily="34" charset="0"/>
                        </a:rPr>
                        <a:t>Certain Cash Inflow</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929253397"/>
                  </a:ext>
                </a:extLst>
              </a:tr>
              <a:tr h="182880">
                <a:tc>
                  <a:txBody>
                    <a:bodyPr/>
                    <a:lstStyle/>
                    <a:p>
                      <a:pPr algn="r" fontAlgn="b"/>
                      <a:r>
                        <a:rPr lang="en-GB" sz="1100" b="0" i="0" u="none" strike="noStrike">
                          <a:solidFill>
                            <a:srgbClr val="000000"/>
                          </a:solidFill>
                          <a:effectLst/>
                          <a:latin typeface="Aptos Narrow" panose="020B0004020202020204" pitchFamily="34" charset="0"/>
                        </a:rPr>
                        <a:t>1</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100" b="0" i="0" u="none" strike="noStrike">
                          <a:solidFill>
                            <a:srgbClr val="000000"/>
                          </a:solidFill>
                          <a:effectLst/>
                          <a:latin typeface="Aptos Narrow" panose="020B0004020202020204" pitchFamily="34" charset="0"/>
                        </a:rPr>
                        <a:t>35000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100" b="0" i="0" u="none" strike="noStrike">
                          <a:solidFill>
                            <a:srgbClr val="000000"/>
                          </a:solidFill>
                          <a:effectLst/>
                          <a:latin typeface="Aptos Narrow" panose="020B0004020202020204" pitchFamily="34" charset="0"/>
                        </a:rPr>
                        <a:t>0.8</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100" b="0" i="0" u="none" strike="noStrike">
                          <a:solidFill>
                            <a:srgbClr val="000000"/>
                          </a:solidFill>
                          <a:effectLst/>
                          <a:latin typeface="Aptos Narrow" panose="020B0004020202020204" pitchFamily="34" charset="0"/>
                        </a:rPr>
                        <a:t>28000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4073103"/>
                  </a:ext>
                </a:extLst>
              </a:tr>
              <a:tr h="182880">
                <a:tc>
                  <a:txBody>
                    <a:bodyPr/>
                    <a:lstStyle/>
                    <a:p>
                      <a:pPr algn="r" fontAlgn="b"/>
                      <a:r>
                        <a:rPr lang="en-GB" sz="1100" b="0" i="0" u="none" strike="noStrike">
                          <a:solidFill>
                            <a:srgbClr val="000000"/>
                          </a:solidFill>
                          <a:effectLst/>
                          <a:latin typeface="Aptos Narrow" panose="020B0004020202020204" pitchFamily="34" charset="0"/>
                        </a:rPr>
                        <a:t>2</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100" b="0" i="0" u="none" strike="noStrike">
                          <a:solidFill>
                            <a:srgbClr val="000000"/>
                          </a:solidFill>
                          <a:effectLst/>
                          <a:latin typeface="Aptos Narrow" panose="020B0004020202020204" pitchFamily="34" charset="0"/>
                        </a:rPr>
                        <a:t>30000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100" b="0" i="0" u="none" strike="noStrike">
                          <a:solidFill>
                            <a:srgbClr val="000000"/>
                          </a:solidFill>
                          <a:effectLst/>
                          <a:latin typeface="Aptos Narrow" panose="020B0004020202020204" pitchFamily="34" charset="0"/>
                        </a:rPr>
                        <a:t>0.7</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100" b="0" i="0" u="none" strike="noStrike">
                          <a:solidFill>
                            <a:srgbClr val="000000"/>
                          </a:solidFill>
                          <a:effectLst/>
                          <a:latin typeface="Aptos Narrow" panose="020B0004020202020204" pitchFamily="34" charset="0"/>
                        </a:rPr>
                        <a:t>21000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35323598"/>
                  </a:ext>
                </a:extLst>
              </a:tr>
              <a:tr h="182880">
                <a:tc>
                  <a:txBody>
                    <a:bodyPr/>
                    <a:lstStyle/>
                    <a:p>
                      <a:pPr algn="r" fontAlgn="b"/>
                      <a:r>
                        <a:rPr lang="en-GB" sz="1100" b="0" i="0" u="none" strike="noStrike">
                          <a:solidFill>
                            <a:srgbClr val="000000"/>
                          </a:solidFill>
                          <a:effectLst/>
                          <a:latin typeface="Aptos Narrow" panose="020B0004020202020204" pitchFamily="34" charset="0"/>
                        </a:rPr>
                        <a:t>3</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100" b="0" i="0" u="none" strike="noStrike">
                          <a:solidFill>
                            <a:srgbClr val="000000"/>
                          </a:solidFill>
                          <a:effectLst/>
                          <a:latin typeface="Aptos Narrow" panose="020B0004020202020204" pitchFamily="34" charset="0"/>
                        </a:rPr>
                        <a:t>20000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100" b="0" i="0" u="none" strike="noStrike">
                          <a:solidFill>
                            <a:srgbClr val="000000"/>
                          </a:solidFill>
                          <a:effectLst/>
                          <a:latin typeface="Aptos Narrow" panose="020B0004020202020204" pitchFamily="34" charset="0"/>
                        </a:rPr>
                        <a:t>0.9</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100" b="0" i="0" u="none" strike="noStrike">
                          <a:solidFill>
                            <a:srgbClr val="000000"/>
                          </a:solidFill>
                          <a:effectLst/>
                          <a:latin typeface="Aptos Narrow" panose="020B0004020202020204" pitchFamily="34" charset="0"/>
                        </a:rPr>
                        <a:t>18000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884804728"/>
                  </a:ext>
                </a:extLst>
              </a:tr>
              <a:tr h="182880">
                <a:tc>
                  <a:txBody>
                    <a:bodyPr/>
                    <a:lstStyle/>
                    <a:p>
                      <a:pPr algn="l" fontAlgn="b"/>
                      <a:endParaRPr lang="en-GB" sz="1100" b="0" i="0" u="none" strike="noStrike">
                        <a:solidFill>
                          <a:srgbClr val="000000"/>
                        </a:solidFill>
                        <a:effectLst/>
                        <a:latin typeface="Aptos Narrow" panose="020B0004020202020204" pitchFamily="34" charset="0"/>
                      </a:endParaRPr>
                    </a:p>
                  </a:txBody>
                  <a:tcPr marL="7620" marR="7620" marT="7620" marB="0" anchor="b">
                    <a:lnL>
                      <a:noFill/>
                    </a:lnL>
                    <a:lnR>
                      <a:noFill/>
                    </a:lnR>
                    <a:lnT w="6350" cap="flat" cmpd="sng" algn="ctr">
                      <a:solidFill>
                        <a:srgbClr val="000000"/>
                      </a:solidFill>
                      <a:prstDash val="solid"/>
                      <a:round/>
                      <a:headEnd type="none" w="med" len="med"/>
                      <a:tailEnd type="none" w="med" len="med"/>
                    </a:lnT>
                    <a:lnB>
                      <a:noFill/>
                    </a:lnB>
                    <a:noFill/>
                  </a:tcPr>
                </a:tc>
                <a:tc>
                  <a:txBody>
                    <a:bodyPr/>
                    <a:lstStyle/>
                    <a:p>
                      <a:pPr algn="l" fontAlgn="b"/>
                      <a:endParaRPr lang="en-GB" sz="1100" b="0" i="0" u="none" strike="noStrike">
                        <a:solidFill>
                          <a:srgbClr val="000000"/>
                        </a:solidFill>
                        <a:effectLst/>
                        <a:latin typeface="Aptos Narrow" panose="020B0004020202020204" pitchFamily="34" charset="0"/>
                      </a:endParaRPr>
                    </a:p>
                  </a:txBody>
                  <a:tcPr marL="7620" marR="7620" marT="7620" marB="0" anchor="b">
                    <a:lnL>
                      <a:noFill/>
                    </a:lnL>
                    <a:lnR>
                      <a:noFill/>
                    </a:lnR>
                    <a:lnT w="6350" cap="flat" cmpd="sng" algn="ctr">
                      <a:solidFill>
                        <a:srgbClr val="000000"/>
                      </a:solidFill>
                      <a:prstDash val="solid"/>
                      <a:round/>
                      <a:headEnd type="none" w="med" len="med"/>
                      <a:tailEnd type="none" w="med" len="med"/>
                    </a:lnT>
                    <a:lnB>
                      <a:noFill/>
                    </a:lnB>
                    <a:noFill/>
                  </a:tcPr>
                </a:tc>
                <a:tc>
                  <a:txBody>
                    <a:bodyPr/>
                    <a:lstStyle/>
                    <a:p>
                      <a:pPr algn="l" fontAlgn="b"/>
                      <a:endParaRPr lang="en-GB" sz="1100" b="0" i="0" u="none" strike="noStrike">
                        <a:solidFill>
                          <a:srgbClr val="000000"/>
                        </a:solidFill>
                        <a:effectLst/>
                        <a:latin typeface="Aptos Narrow" panose="020B0004020202020204" pitchFamily="34" charset="0"/>
                      </a:endParaRPr>
                    </a:p>
                  </a:txBody>
                  <a:tcPr marL="7620" marR="7620" marT="7620" marB="0" anchor="b">
                    <a:lnL>
                      <a:noFill/>
                    </a:lnL>
                    <a:lnR>
                      <a:noFill/>
                    </a:lnR>
                    <a:lnT w="6350" cap="flat" cmpd="sng" algn="ctr">
                      <a:solidFill>
                        <a:srgbClr val="000000"/>
                      </a:solidFill>
                      <a:prstDash val="solid"/>
                      <a:round/>
                      <a:headEnd type="none" w="med" len="med"/>
                      <a:tailEnd type="none" w="med" len="med"/>
                    </a:lnT>
                    <a:lnB>
                      <a:noFill/>
                    </a:lnB>
                    <a:noFill/>
                  </a:tcPr>
                </a:tc>
                <a:tc>
                  <a:txBody>
                    <a:bodyPr/>
                    <a:lstStyle/>
                    <a:p>
                      <a:pPr algn="r" fontAlgn="b"/>
                      <a:r>
                        <a:rPr lang="en-GB" sz="1100" b="0" i="0" u="none" strike="noStrike" dirty="0">
                          <a:solidFill>
                            <a:srgbClr val="000000"/>
                          </a:solidFill>
                          <a:effectLst/>
                          <a:latin typeface="Aptos Narrow" panose="020B0004020202020204" pitchFamily="34" charset="0"/>
                        </a:rPr>
                        <a:t>67000</a:t>
                      </a:r>
                    </a:p>
                  </a:txBody>
                  <a:tcPr marL="7620" marR="7620" marT="7620" marB="0" anchor="b">
                    <a:lnL>
                      <a:noFill/>
                    </a:lnL>
                    <a:lnR>
                      <a:noFill/>
                    </a:lnR>
                    <a:lnT w="6350" cap="flat" cmpd="sng" algn="ctr">
                      <a:solidFill>
                        <a:srgbClr val="000000"/>
                      </a:solidFill>
                      <a:prstDash val="solid"/>
                      <a:round/>
                      <a:headEnd type="none" w="med" len="med"/>
                      <a:tailEnd type="none" w="med" len="med"/>
                    </a:lnT>
                    <a:lnB>
                      <a:noFill/>
                    </a:lnB>
                    <a:noFill/>
                  </a:tcPr>
                </a:tc>
                <a:extLst>
                  <a:ext uri="{0D108BD9-81ED-4DB2-BD59-A6C34878D82A}">
                    <a16:rowId xmlns:a16="http://schemas.microsoft.com/office/drawing/2014/main" val="3903356035"/>
                  </a:ext>
                </a:extLst>
              </a:tr>
            </a:tbl>
          </a:graphicData>
        </a:graphic>
      </p:graphicFrame>
      <p:graphicFrame>
        <p:nvGraphicFramePr>
          <p:cNvPr id="12" name="Table 11">
            <a:extLst>
              <a:ext uri="{FF2B5EF4-FFF2-40B4-BE49-F238E27FC236}">
                <a16:creationId xmlns:a16="http://schemas.microsoft.com/office/drawing/2014/main" id="{6195E16D-300E-30C6-7AB2-01C83076F8BF}"/>
              </a:ext>
            </a:extLst>
          </p:cNvPr>
          <p:cNvGraphicFramePr>
            <a:graphicFrameLocks noGrp="1"/>
          </p:cNvGraphicFramePr>
          <p:nvPr>
            <p:extLst>
              <p:ext uri="{D42A27DB-BD31-4B8C-83A1-F6EECF244321}">
                <p14:modId xmlns:p14="http://schemas.microsoft.com/office/powerpoint/2010/main" val="2970710017"/>
              </p:ext>
            </p:extLst>
          </p:nvPr>
        </p:nvGraphicFramePr>
        <p:xfrm>
          <a:off x="6930521" y="3047852"/>
          <a:ext cx="3606800" cy="914400"/>
        </p:xfrm>
        <a:graphic>
          <a:graphicData uri="http://schemas.openxmlformats.org/drawingml/2006/table">
            <a:tbl>
              <a:tblPr/>
              <a:tblGrid>
                <a:gridCol w="609600">
                  <a:extLst>
                    <a:ext uri="{9D8B030D-6E8A-4147-A177-3AD203B41FA5}">
                      <a16:colId xmlns:a16="http://schemas.microsoft.com/office/drawing/2014/main" val="728068474"/>
                    </a:ext>
                  </a:extLst>
                </a:gridCol>
                <a:gridCol w="927100">
                  <a:extLst>
                    <a:ext uri="{9D8B030D-6E8A-4147-A177-3AD203B41FA5}">
                      <a16:colId xmlns:a16="http://schemas.microsoft.com/office/drawing/2014/main" val="1202260368"/>
                    </a:ext>
                  </a:extLst>
                </a:gridCol>
                <a:gridCol w="927100">
                  <a:extLst>
                    <a:ext uri="{9D8B030D-6E8A-4147-A177-3AD203B41FA5}">
                      <a16:colId xmlns:a16="http://schemas.microsoft.com/office/drawing/2014/main" val="1869139559"/>
                    </a:ext>
                  </a:extLst>
                </a:gridCol>
                <a:gridCol w="1143000">
                  <a:extLst>
                    <a:ext uri="{9D8B030D-6E8A-4147-A177-3AD203B41FA5}">
                      <a16:colId xmlns:a16="http://schemas.microsoft.com/office/drawing/2014/main" val="230775248"/>
                    </a:ext>
                  </a:extLst>
                </a:gridCol>
              </a:tblGrid>
              <a:tr h="182880">
                <a:tc>
                  <a:txBody>
                    <a:bodyPr/>
                    <a:lstStyle/>
                    <a:p>
                      <a:pPr algn="l" fontAlgn="b"/>
                      <a:r>
                        <a:rPr lang="en-GB" sz="1100" b="0" i="0" u="none" strike="noStrike">
                          <a:solidFill>
                            <a:srgbClr val="000000"/>
                          </a:solidFill>
                          <a:effectLst/>
                          <a:latin typeface="Aptos Narrow" panose="020B0004020202020204" pitchFamily="34" charset="0"/>
                        </a:rPr>
                        <a:t>Year</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100" b="0" i="0" u="none" strike="noStrike">
                          <a:solidFill>
                            <a:srgbClr val="000000"/>
                          </a:solidFill>
                          <a:effectLst/>
                          <a:latin typeface="Aptos Narrow" panose="020B0004020202020204" pitchFamily="34" charset="0"/>
                        </a:rPr>
                        <a:t>Inflow</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100" b="0" i="0" u="none" strike="noStrike">
                          <a:solidFill>
                            <a:srgbClr val="000000"/>
                          </a:solidFill>
                          <a:effectLst/>
                          <a:latin typeface="Aptos Narrow" panose="020B0004020202020204" pitchFamily="34" charset="0"/>
                        </a:rPr>
                        <a:t>Co-efficient</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100" b="0" i="0" u="none" strike="noStrike">
                          <a:solidFill>
                            <a:srgbClr val="000000"/>
                          </a:solidFill>
                          <a:effectLst/>
                          <a:latin typeface="Aptos Narrow" panose="020B0004020202020204" pitchFamily="34" charset="0"/>
                        </a:rPr>
                        <a:t>Certain Cash Inflow</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42752541"/>
                  </a:ext>
                </a:extLst>
              </a:tr>
              <a:tr h="182880">
                <a:tc>
                  <a:txBody>
                    <a:bodyPr/>
                    <a:lstStyle/>
                    <a:p>
                      <a:pPr algn="r" fontAlgn="b"/>
                      <a:r>
                        <a:rPr lang="en-GB" sz="1100" b="0" i="0" u="none" strike="noStrike">
                          <a:solidFill>
                            <a:srgbClr val="000000"/>
                          </a:solidFill>
                          <a:effectLst/>
                          <a:latin typeface="Aptos Narrow" panose="020B0004020202020204" pitchFamily="34" charset="0"/>
                        </a:rPr>
                        <a:t>1</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100" b="0" i="0" u="none" strike="noStrike">
                          <a:solidFill>
                            <a:srgbClr val="000000"/>
                          </a:solidFill>
                          <a:effectLst/>
                          <a:latin typeface="Aptos Narrow" panose="020B0004020202020204" pitchFamily="34" charset="0"/>
                        </a:rPr>
                        <a:t>25000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100" b="0" i="0" u="none" strike="noStrike">
                          <a:solidFill>
                            <a:srgbClr val="000000"/>
                          </a:solidFill>
                          <a:effectLst/>
                          <a:latin typeface="Aptos Narrow" panose="020B0004020202020204" pitchFamily="34" charset="0"/>
                        </a:rPr>
                        <a:t>0.9</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100" b="0" i="0" u="none" strike="noStrike">
                          <a:solidFill>
                            <a:srgbClr val="000000"/>
                          </a:solidFill>
                          <a:effectLst/>
                          <a:latin typeface="Aptos Narrow" panose="020B0004020202020204" pitchFamily="34" charset="0"/>
                        </a:rPr>
                        <a:t>22500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181681232"/>
                  </a:ext>
                </a:extLst>
              </a:tr>
              <a:tr h="182880">
                <a:tc>
                  <a:txBody>
                    <a:bodyPr/>
                    <a:lstStyle/>
                    <a:p>
                      <a:pPr algn="r" fontAlgn="b"/>
                      <a:r>
                        <a:rPr lang="en-GB" sz="1100" b="0" i="0" u="none" strike="noStrike">
                          <a:solidFill>
                            <a:srgbClr val="000000"/>
                          </a:solidFill>
                          <a:effectLst/>
                          <a:latin typeface="Aptos Narrow" panose="020B0004020202020204" pitchFamily="34" charset="0"/>
                        </a:rPr>
                        <a:t>2</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100" b="0" i="0" u="none" strike="noStrike">
                          <a:solidFill>
                            <a:srgbClr val="000000"/>
                          </a:solidFill>
                          <a:effectLst/>
                          <a:latin typeface="Aptos Narrow" panose="020B0004020202020204" pitchFamily="34" charset="0"/>
                        </a:rPr>
                        <a:t>35000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100" b="0" i="0" u="none" strike="noStrike">
                          <a:solidFill>
                            <a:srgbClr val="000000"/>
                          </a:solidFill>
                          <a:effectLst/>
                          <a:latin typeface="Aptos Narrow" panose="020B0004020202020204" pitchFamily="34" charset="0"/>
                        </a:rPr>
                        <a:t>0.8</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100" b="0" i="0" u="none" strike="noStrike">
                          <a:solidFill>
                            <a:srgbClr val="000000"/>
                          </a:solidFill>
                          <a:effectLst/>
                          <a:latin typeface="Aptos Narrow" panose="020B0004020202020204" pitchFamily="34" charset="0"/>
                        </a:rPr>
                        <a:t>28000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397640031"/>
                  </a:ext>
                </a:extLst>
              </a:tr>
              <a:tr h="182880">
                <a:tc>
                  <a:txBody>
                    <a:bodyPr/>
                    <a:lstStyle/>
                    <a:p>
                      <a:pPr algn="r" fontAlgn="b"/>
                      <a:r>
                        <a:rPr lang="en-GB" sz="1100" b="0" i="0" u="none" strike="noStrike">
                          <a:solidFill>
                            <a:srgbClr val="000000"/>
                          </a:solidFill>
                          <a:effectLst/>
                          <a:latin typeface="Aptos Narrow" panose="020B0004020202020204" pitchFamily="34" charset="0"/>
                        </a:rPr>
                        <a:t>3</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100" b="0" i="0" u="none" strike="noStrike">
                          <a:solidFill>
                            <a:srgbClr val="000000"/>
                          </a:solidFill>
                          <a:effectLst/>
                          <a:latin typeface="Aptos Narrow" panose="020B0004020202020204" pitchFamily="34" charset="0"/>
                        </a:rPr>
                        <a:t>20000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100" b="0" i="0" u="none" strike="noStrike">
                          <a:solidFill>
                            <a:srgbClr val="000000"/>
                          </a:solidFill>
                          <a:effectLst/>
                          <a:latin typeface="Aptos Narrow" panose="020B0004020202020204" pitchFamily="34" charset="0"/>
                        </a:rPr>
                        <a:t>0.7</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100" b="0" i="0" u="none" strike="noStrike">
                          <a:solidFill>
                            <a:srgbClr val="000000"/>
                          </a:solidFill>
                          <a:effectLst/>
                          <a:latin typeface="Aptos Narrow" panose="020B0004020202020204" pitchFamily="34" charset="0"/>
                        </a:rPr>
                        <a:t>14000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62521161"/>
                  </a:ext>
                </a:extLst>
              </a:tr>
              <a:tr h="182880">
                <a:tc>
                  <a:txBody>
                    <a:bodyPr/>
                    <a:lstStyle/>
                    <a:p>
                      <a:pPr algn="l" fontAlgn="b"/>
                      <a:endParaRPr lang="en-GB" sz="1100" b="0" i="0" u="none" strike="noStrike">
                        <a:solidFill>
                          <a:srgbClr val="000000"/>
                        </a:solidFill>
                        <a:effectLst/>
                        <a:latin typeface="Aptos Narrow" panose="020B0004020202020204" pitchFamily="34" charset="0"/>
                      </a:endParaRPr>
                    </a:p>
                  </a:txBody>
                  <a:tcPr marL="7620" marR="7620" marT="7620" marB="0" anchor="b">
                    <a:lnL>
                      <a:noFill/>
                    </a:lnL>
                    <a:lnR>
                      <a:noFill/>
                    </a:lnR>
                    <a:lnT w="6350" cap="flat" cmpd="sng" algn="ctr">
                      <a:solidFill>
                        <a:srgbClr val="000000"/>
                      </a:solidFill>
                      <a:prstDash val="solid"/>
                      <a:round/>
                      <a:headEnd type="none" w="med" len="med"/>
                      <a:tailEnd type="none" w="med" len="med"/>
                    </a:lnT>
                    <a:lnB>
                      <a:noFill/>
                    </a:lnB>
                    <a:noFill/>
                  </a:tcPr>
                </a:tc>
                <a:tc>
                  <a:txBody>
                    <a:bodyPr/>
                    <a:lstStyle/>
                    <a:p>
                      <a:pPr algn="l" fontAlgn="b"/>
                      <a:endParaRPr lang="en-GB" sz="1100" b="0" i="0" u="none" strike="noStrike">
                        <a:solidFill>
                          <a:srgbClr val="000000"/>
                        </a:solidFill>
                        <a:effectLst/>
                        <a:latin typeface="Aptos Narrow" panose="020B0004020202020204" pitchFamily="34" charset="0"/>
                      </a:endParaRPr>
                    </a:p>
                  </a:txBody>
                  <a:tcPr marL="7620" marR="7620" marT="7620" marB="0" anchor="b">
                    <a:lnL>
                      <a:noFill/>
                    </a:lnL>
                    <a:lnR>
                      <a:noFill/>
                    </a:lnR>
                    <a:lnT w="6350" cap="flat" cmpd="sng" algn="ctr">
                      <a:solidFill>
                        <a:srgbClr val="000000"/>
                      </a:solidFill>
                      <a:prstDash val="solid"/>
                      <a:round/>
                      <a:headEnd type="none" w="med" len="med"/>
                      <a:tailEnd type="none" w="med" len="med"/>
                    </a:lnT>
                    <a:lnB>
                      <a:noFill/>
                    </a:lnB>
                    <a:noFill/>
                  </a:tcPr>
                </a:tc>
                <a:tc>
                  <a:txBody>
                    <a:bodyPr/>
                    <a:lstStyle/>
                    <a:p>
                      <a:pPr algn="l" fontAlgn="b"/>
                      <a:endParaRPr lang="en-GB" sz="1100" b="0" i="0" u="none" strike="noStrike">
                        <a:solidFill>
                          <a:srgbClr val="000000"/>
                        </a:solidFill>
                        <a:effectLst/>
                        <a:latin typeface="Aptos Narrow" panose="020B0004020202020204" pitchFamily="34" charset="0"/>
                      </a:endParaRPr>
                    </a:p>
                  </a:txBody>
                  <a:tcPr marL="7620" marR="7620" marT="7620" marB="0" anchor="b">
                    <a:lnL>
                      <a:noFill/>
                    </a:lnL>
                    <a:lnR>
                      <a:noFill/>
                    </a:lnR>
                    <a:lnT w="6350" cap="flat" cmpd="sng" algn="ctr">
                      <a:solidFill>
                        <a:srgbClr val="000000"/>
                      </a:solidFill>
                      <a:prstDash val="solid"/>
                      <a:round/>
                      <a:headEnd type="none" w="med" len="med"/>
                      <a:tailEnd type="none" w="med" len="med"/>
                    </a:lnT>
                    <a:lnB>
                      <a:noFill/>
                    </a:lnB>
                    <a:noFill/>
                  </a:tcPr>
                </a:tc>
                <a:tc>
                  <a:txBody>
                    <a:bodyPr/>
                    <a:lstStyle/>
                    <a:p>
                      <a:pPr algn="r" fontAlgn="b"/>
                      <a:r>
                        <a:rPr lang="en-GB" sz="1100" b="0" i="0" u="none" strike="noStrike" dirty="0">
                          <a:solidFill>
                            <a:srgbClr val="000000"/>
                          </a:solidFill>
                          <a:effectLst/>
                          <a:latin typeface="Aptos Narrow" panose="020B0004020202020204" pitchFamily="34" charset="0"/>
                        </a:rPr>
                        <a:t>64500</a:t>
                      </a:r>
                    </a:p>
                  </a:txBody>
                  <a:tcPr marL="7620" marR="7620" marT="7620" marB="0" anchor="b">
                    <a:lnL>
                      <a:noFill/>
                    </a:lnL>
                    <a:lnR>
                      <a:noFill/>
                    </a:lnR>
                    <a:lnT w="6350" cap="flat" cmpd="sng" algn="ctr">
                      <a:solidFill>
                        <a:srgbClr val="000000"/>
                      </a:solidFill>
                      <a:prstDash val="solid"/>
                      <a:round/>
                      <a:headEnd type="none" w="med" len="med"/>
                      <a:tailEnd type="none" w="med" len="med"/>
                    </a:lnT>
                    <a:lnB>
                      <a:noFill/>
                    </a:lnB>
                    <a:noFill/>
                  </a:tcPr>
                </a:tc>
                <a:extLst>
                  <a:ext uri="{0D108BD9-81ED-4DB2-BD59-A6C34878D82A}">
                    <a16:rowId xmlns:a16="http://schemas.microsoft.com/office/drawing/2014/main" val="88916221"/>
                  </a:ext>
                </a:extLst>
              </a:tr>
            </a:tbl>
          </a:graphicData>
        </a:graphic>
      </p:graphicFrame>
      <p:graphicFrame>
        <p:nvGraphicFramePr>
          <p:cNvPr id="13" name="Table 12">
            <a:extLst>
              <a:ext uri="{FF2B5EF4-FFF2-40B4-BE49-F238E27FC236}">
                <a16:creationId xmlns:a16="http://schemas.microsoft.com/office/drawing/2014/main" id="{2907C6A9-0601-E878-93B4-2256FC6CDDF6}"/>
              </a:ext>
            </a:extLst>
          </p:cNvPr>
          <p:cNvGraphicFramePr>
            <a:graphicFrameLocks noGrp="1"/>
          </p:cNvGraphicFramePr>
          <p:nvPr>
            <p:extLst>
              <p:ext uri="{D42A27DB-BD31-4B8C-83A1-F6EECF244321}">
                <p14:modId xmlns:p14="http://schemas.microsoft.com/office/powerpoint/2010/main" val="3729657541"/>
              </p:ext>
            </p:extLst>
          </p:nvPr>
        </p:nvGraphicFramePr>
        <p:xfrm>
          <a:off x="698562" y="4252521"/>
          <a:ext cx="3606800" cy="914400"/>
        </p:xfrm>
        <a:graphic>
          <a:graphicData uri="http://schemas.openxmlformats.org/drawingml/2006/table">
            <a:tbl>
              <a:tblPr/>
              <a:tblGrid>
                <a:gridCol w="609600">
                  <a:extLst>
                    <a:ext uri="{9D8B030D-6E8A-4147-A177-3AD203B41FA5}">
                      <a16:colId xmlns:a16="http://schemas.microsoft.com/office/drawing/2014/main" val="15041608"/>
                    </a:ext>
                  </a:extLst>
                </a:gridCol>
                <a:gridCol w="927100">
                  <a:extLst>
                    <a:ext uri="{9D8B030D-6E8A-4147-A177-3AD203B41FA5}">
                      <a16:colId xmlns:a16="http://schemas.microsoft.com/office/drawing/2014/main" val="3154203207"/>
                    </a:ext>
                  </a:extLst>
                </a:gridCol>
                <a:gridCol w="927100">
                  <a:extLst>
                    <a:ext uri="{9D8B030D-6E8A-4147-A177-3AD203B41FA5}">
                      <a16:colId xmlns:a16="http://schemas.microsoft.com/office/drawing/2014/main" val="1890529133"/>
                    </a:ext>
                  </a:extLst>
                </a:gridCol>
                <a:gridCol w="1143000">
                  <a:extLst>
                    <a:ext uri="{9D8B030D-6E8A-4147-A177-3AD203B41FA5}">
                      <a16:colId xmlns:a16="http://schemas.microsoft.com/office/drawing/2014/main" val="3670971873"/>
                    </a:ext>
                  </a:extLst>
                </a:gridCol>
              </a:tblGrid>
              <a:tr h="182880">
                <a:tc>
                  <a:txBody>
                    <a:bodyPr/>
                    <a:lstStyle/>
                    <a:p>
                      <a:pPr algn="l" fontAlgn="b"/>
                      <a:r>
                        <a:rPr lang="en-GB" sz="1100" b="0" i="0" u="none" strike="noStrike">
                          <a:solidFill>
                            <a:srgbClr val="000000"/>
                          </a:solidFill>
                          <a:effectLst/>
                          <a:latin typeface="Aptos Narrow" panose="020B0004020202020204" pitchFamily="34" charset="0"/>
                        </a:rPr>
                        <a:t>Year</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100" b="0" i="0" u="none" strike="noStrike">
                          <a:solidFill>
                            <a:srgbClr val="000000"/>
                          </a:solidFill>
                          <a:effectLst/>
                          <a:latin typeface="Aptos Narrow" panose="020B0004020202020204" pitchFamily="34" charset="0"/>
                        </a:rPr>
                        <a:t>Discount Factor</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100" b="0" i="0" u="none" strike="noStrike">
                          <a:solidFill>
                            <a:srgbClr val="000000"/>
                          </a:solidFill>
                          <a:effectLst/>
                          <a:latin typeface="Aptos Narrow" panose="020B0004020202020204" pitchFamily="34" charset="0"/>
                        </a:rPr>
                        <a:t>Inflow £</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100" b="0" i="0" u="none" strike="noStrike">
                          <a:solidFill>
                            <a:srgbClr val="000000"/>
                          </a:solidFill>
                          <a:effectLst/>
                          <a:latin typeface="Aptos Narrow" panose="020B0004020202020204" pitchFamily="34" charset="0"/>
                        </a:rPr>
                        <a:t>Present Value</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942439342"/>
                  </a:ext>
                </a:extLst>
              </a:tr>
              <a:tr h="182880">
                <a:tc>
                  <a:txBody>
                    <a:bodyPr/>
                    <a:lstStyle/>
                    <a:p>
                      <a:pPr algn="r" fontAlgn="b"/>
                      <a:r>
                        <a:rPr lang="en-GB" sz="1100" b="0" i="0" u="none" strike="noStrike">
                          <a:solidFill>
                            <a:srgbClr val="000000"/>
                          </a:solidFill>
                          <a:effectLst/>
                          <a:latin typeface="Aptos Narrow" panose="020B0004020202020204" pitchFamily="34" charset="0"/>
                        </a:rPr>
                        <a:t>1</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100" b="0" i="0" u="none" strike="noStrike">
                          <a:solidFill>
                            <a:srgbClr val="000000"/>
                          </a:solidFill>
                          <a:effectLst/>
                          <a:latin typeface="Aptos Narrow" panose="020B0004020202020204" pitchFamily="34" charset="0"/>
                        </a:rPr>
                        <a:t>0.909</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100" b="0" i="0" u="none" strike="noStrike">
                          <a:solidFill>
                            <a:srgbClr val="000000"/>
                          </a:solidFill>
                          <a:effectLst/>
                          <a:latin typeface="Aptos Narrow" panose="020B0004020202020204" pitchFamily="34" charset="0"/>
                        </a:rPr>
                        <a:t>28000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100" b="0" i="0" u="none" strike="noStrike">
                          <a:solidFill>
                            <a:srgbClr val="000000"/>
                          </a:solidFill>
                          <a:effectLst/>
                          <a:latin typeface="Aptos Narrow" panose="020B0004020202020204" pitchFamily="34" charset="0"/>
                        </a:rPr>
                        <a:t>25452</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685041157"/>
                  </a:ext>
                </a:extLst>
              </a:tr>
              <a:tr h="182880">
                <a:tc>
                  <a:txBody>
                    <a:bodyPr/>
                    <a:lstStyle/>
                    <a:p>
                      <a:pPr algn="r" fontAlgn="b"/>
                      <a:r>
                        <a:rPr lang="en-GB" sz="1100" b="0" i="0" u="none" strike="noStrike">
                          <a:solidFill>
                            <a:srgbClr val="000000"/>
                          </a:solidFill>
                          <a:effectLst/>
                          <a:latin typeface="Aptos Narrow" panose="020B0004020202020204" pitchFamily="34" charset="0"/>
                        </a:rPr>
                        <a:t>2</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100" b="0" i="0" u="none" strike="noStrike">
                          <a:solidFill>
                            <a:srgbClr val="000000"/>
                          </a:solidFill>
                          <a:effectLst/>
                          <a:latin typeface="Aptos Narrow" panose="020B0004020202020204" pitchFamily="34" charset="0"/>
                        </a:rPr>
                        <a:t>0.826</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100" b="0" i="0" u="none" strike="noStrike">
                          <a:solidFill>
                            <a:srgbClr val="000000"/>
                          </a:solidFill>
                          <a:effectLst/>
                          <a:latin typeface="Aptos Narrow" panose="020B0004020202020204" pitchFamily="34" charset="0"/>
                        </a:rPr>
                        <a:t>21000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100" b="0" i="0" u="none" strike="noStrike">
                          <a:solidFill>
                            <a:srgbClr val="000000"/>
                          </a:solidFill>
                          <a:effectLst/>
                          <a:latin typeface="Aptos Narrow" panose="020B0004020202020204" pitchFamily="34" charset="0"/>
                        </a:rPr>
                        <a:t>17346</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99782744"/>
                  </a:ext>
                </a:extLst>
              </a:tr>
              <a:tr h="182880">
                <a:tc>
                  <a:txBody>
                    <a:bodyPr/>
                    <a:lstStyle/>
                    <a:p>
                      <a:pPr algn="r" fontAlgn="b"/>
                      <a:r>
                        <a:rPr lang="en-GB" sz="1100" b="0" i="0" u="none" strike="noStrike">
                          <a:solidFill>
                            <a:srgbClr val="000000"/>
                          </a:solidFill>
                          <a:effectLst/>
                          <a:latin typeface="Aptos Narrow" panose="020B0004020202020204" pitchFamily="34" charset="0"/>
                        </a:rPr>
                        <a:t>3</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100" b="0" i="0" u="none" strike="noStrike">
                          <a:solidFill>
                            <a:srgbClr val="000000"/>
                          </a:solidFill>
                          <a:effectLst/>
                          <a:latin typeface="Aptos Narrow" panose="020B0004020202020204" pitchFamily="34" charset="0"/>
                        </a:rPr>
                        <a:t>0.751</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100" b="0" i="0" u="none" strike="noStrike">
                          <a:solidFill>
                            <a:srgbClr val="000000"/>
                          </a:solidFill>
                          <a:effectLst/>
                          <a:latin typeface="Aptos Narrow" panose="020B0004020202020204" pitchFamily="34" charset="0"/>
                        </a:rPr>
                        <a:t>18000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100" b="0" i="0" u="none" strike="noStrike">
                          <a:solidFill>
                            <a:srgbClr val="000000"/>
                          </a:solidFill>
                          <a:effectLst/>
                          <a:latin typeface="Aptos Narrow" panose="020B0004020202020204" pitchFamily="34" charset="0"/>
                        </a:rPr>
                        <a:t>13518</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96485331"/>
                  </a:ext>
                </a:extLst>
              </a:tr>
              <a:tr h="182880">
                <a:tc>
                  <a:txBody>
                    <a:bodyPr/>
                    <a:lstStyle/>
                    <a:p>
                      <a:pPr algn="l" fontAlgn="b"/>
                      <a:endParaRPr lang="en-GB" sz="1100" b="0" i="0" u="none" strike="noStrike">
                        <a:solidFill>
                          <a:srgbClr val="000000"/>
                        </a:solidFill>
                        <a:effectLst/>
                        <a:latin typeface="Aptos Narrow" panose="020B0004020202020204" pitchFamily="34" charset="0"/>
                      </a:endParaRPr>
                    </a:p>
                  </a:txBody>
                  <a:tcPr marL="7620" marR="7620" marT="7620" marB="0" anchor="b">
                    <a:lnL>
                      <a:noFill/>
                    </a:lnL>
                    <a:lnR>
                      <a:noFill/>
                    </a:lnR>
                    <a:lnT w="6350" cap="flat" cmpd="sng" algn="ctr">
                      <a:solidFill>
                        <a:srgbClr val="000000"/>
                      </a:solidFill>
                      <a:prstDash val="solid"/>
                      <a:round/>
                      <a:headEnd type="none" w="med" len="med"/>
                      <a:tailEnd type="none" w="med" len="med"/>
                    </a:lnT>
                    <a:lnB>
                      <a:noFill/>
                    </a:lnB>
                    <a:noFill/>
                  </a:tcPr>
                </a:tc>
                <a:tc>
                  <a:txBody>
                    <a:bodyPr/>
                    <a:lstStyle/>
                    <a:p>
                      <a:pPr algn="l" fontAlgn="b"/>
                      <a:endParaRPr lang="en-GB" sz="1100" b="0" i="0" u="none" strike="noStrike">
                        <a:solidFill>
                          <a:srgbClr val="000000"/>
                        </a:solidFill>
                        <a:effectLst/>
                        <a:latin typeface="Aptos Narrow" panose="020B0004020202020204" pitchFamily="34" charset="0"/>
                      </a:endParaRPr>
                    </a:p>
                  </a:txBody>
                  <a:tcPr marL="7620" marR="7620" marT="7620" marB="0" anchor="b">
                    <a:lnL>
                      <a:noFill/>
                    </a:lnL>
                    <a:lnR>
                      <a:noFill/>
                    </a:lnR>
                    <a:lnT w="6350" cap="flat" cmpd="sng" algn="ctr">
                      <a:solidFill>
                        <a:srgbClr val="000000"/>
                      </a:solidFill>
                      <a:prstDash val="solid"/>
                      <a:round/>
                      <a:headEnd type="none" w="med" len="med"/>
                      <a:tailEnd type="none" w="med" len="med"/>
                    </a:lnT>
                    <a:lnB>
                      <a:noFill/>
                    </a:lnB>
                    <a:noFill/>
                  </a:tcPr>
                </a:tc>
                <a:tc>
                  <a:txBody>
                    <a:bodyPr/>
                    <a:lstStyle/>
                    <a:p>
                      <a:pPr algn="l" fontAlgn="b"/>
                      <a:endParaRPr lang="en-GB" sz="1100" b="0" i="0" u="none" strike="noStrike">
                        <a:solidFill>
                          <a:srgbClr val="000000"/>
                        </a:solidFill>
                        <a:effectLst/>
                        <a:latin typeface="Aptos Narrow" panose="020B0004020202020204" pitchFamily="34" charset="0"/>
                      </a:endParaRPr>
                    </a:p>
                  </a:txBody>
                  <a:tcPr marL="7620" marR="7620" marT="7620" marB="0" anchor="b">
                    <a:lnL>
                      <a:noFill/>
                    </a:lnL>
                    <a:lnR>
                      <a:noFill/>
                    </a:lnR>
                    <a:lnT w="6350" cap="flat" cmpd="sng" algn="ctr">
                      <a:solidFill>
                        <a:srgbClr val="000000"/>
                      </a:solidFill>
                      <a:prstDash val="solid"/>
                      <a:round/>
                      <a:headEnd type="none" w="med" len="med"/>
                      <a:tailEnd type="none" w="med" len="med"/>
                    </a:lnT>
                    <a:lnB>
                      <a:noFill/>
                    </a:lnB>
                    <a:noFill/>
                  </a:tcPr>
                </a:tc>
                <a:tc>
                  <a:txBody>
                    <a:bodyPr/>
                    <a:lstStyle/>
                    <a:p>
                      <a:pPr algn="r" fontAlgn="b"/>
                      <a:r>
                        <a:rPr lang="en-GB" sz="1100" b="0" i="0" u="none" strike="noStrike" dirty="0">
                          <a:solidFill>
                            <a:srgbClr val="000000"/>
                          </a:solidFill>
                          <a:effectLst/>
                          <a:latin typeface="Aptos Narrow" panose="020B0004020202020204" pitchFamily="34" charset="0"/>
                        </a:rPr>
                        <a:t>56316</a:t>
                      </a:r>
                    </a:p>
                  </a:txBody>
                  <a:tcPr marL="7620" marR="7620" marT="7620" marB="0" anchor="b">
                    <a:lnL>
                      <a:noFill/>
                    </a:lnL>
                    <a:lnR>
                      <a:noFill/>
                    </a:lnR>
                    <a:lnT w="6350" cap="flat" cmpd="sng" algn="ctr">
                      <a:solidFill>
                        <a:srgbClr val="000000"/>
                      </a:solidFill>
                      <a:prstDash val="solid"/>
                      <a:round/>
                      <a:headEnd type="none" w="med" len="med"/>
                      <a:tailEnd type="none" w="med" len="med"/>
                    </a:lnT>
                    <a:lnB>
                      <a:noFill/>
                    </a:lnB>
                    <a:noFill/>
                  </a:tcPr>
                </a:tc>
                <a:extLst>
                  <a:ext uri="{0D108BD9-81ED-4DB2-BD59-A6C34878D82A}">
                    <a16:rowId xmlns:a16="http://schemas.microsoft.com/office/drawing/2014/main" val="3232405679"/>
                  </a:ext>
                </a:extLst>
              </a:tr>
            </a:tbl>
          </a:graphicData>
        </a:graphic>
      </p:graphicFrame>
      <p:graphicFrame>
        <p:nvGraphicFramePr>
          <p:cNvPr id="14" name="Table 13">
            <a:extLst>
              <a:ext uri="{FF2B5EF4-FFF2-40B4-BE49-F238E27FC236}">
                <a16:creationId xmlns:a16="http://schemas.microsoft.com/office/drawing/2014/main" id="{D2AE56F3-614E-A9C1-8D29-F05D5F808E2A}"/>
              </a:ext>
            </a:extLst>
          </p:cNvPr>
          <p:cNvGraphicFramePr>
            <a:graphicFrameLocks noGrp="1"/>
          </p:cNvGraphicFramePr>
          <p:nvPr>
            <p:extLst>
              <p:ext uri="{D42A27DB-BD31-4B8C-83A1-F6EECF244321}">
                <p14:modId xmlns:p14="http://schemas.microsoft.com/office/powerpoint/2010/main" val="1864413645"/>
              </p:ext>
            </p:extLst>
          </p:nvPr>
        </p:nvGraphicFramePr>
        <p:xfrm>
          <a:off x="6930521" y="4252521"/>
          <a:ext cx="3606800" cy="914400"/>
        </p:xfrm>
        <a:graphic>
          <a:graphicData uri="http://schemas.openxmlformats.org/drawingml/2006/table">
            <a:tbl>
              <a:tblPr/>
              <a:tblGrid>
                <a:gridCol w="609600">
                  <a:extLst>
                    <a:ext uri="{9D8B030D-6E8A-4147-A177-3AD203B41FA5}">
                      <a16:colId xmlns:a16="http://schemas.microsoft.com/office/drawing/2014/main" val="924172514"/>
                    </a:ext>
                  </a:extLst>
                </a:gridCol>
                <a:gridCol w="927100">
                  <a:extLst>
                    <a:ext uri="{9D8B030D-6E8A-4147-A177-3AD203B41FA5}">
                      <a16:colId xmlns:a16="http://schemas.microsoft.com/office/drawing/2014/main" val="2236882710"/>
                    </a:ext>
                  </a:extLst>
                </a:gridCol>
                <a:gridCol w="927100">
                  <a:extLst>
                    <a:ext uri="{9D8B030D-6E8A-4147-A177-3AD203B41FA5}">
                      <a16:colId xmlns:a16="http://schemas.microsoft.com/office/drawing/2014/main" val="231300956"/>
                    </a:ext>
                  </a:extLst>
                </a:gridCol>
                <a:gridCol w="1143000">
                  <a:extLst>
                    <a:ext uri="{9D8B030D-6E8A-4147-A177-3AD203B41FA5}">
                      <a16:colId xmlns:a16="http://schemas.microsoft.com/office/drawing/2014/main" val="1638326773"/>
                    </a:ext>
                  </a:extLst>
                </a:gridCol>
              </a:tblGrid>
              <a:tr h="182880">
                <a:tc>
                  <a:txBody>
                    <a:bodyPr/>
                    <a:lstStyle/>
                    <a:p>
                      <a:pPr algn="l" fontAlgn="b"/>
                      <a:r>
                        <a:rPr lang="en-GB" sz="1100" b="0" i="0" u="none" strike="noStrike">
                          <a:solidFill>
                            <a:srgbClr val="000000"/>
                          </a:solidFill>
                          <a:effectLst/>
                          <a:latin typeface="Aptos Narrow" panose="020B0004020202020204" pitchFamily="34" charset="0"/>
                        </a:rPr>
                        <a:t>Year</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100" b="0" i="0" u="none" strike="noStrike">
                          <a:solidFill>
                            <a:srgbClr val="000000"/>
                          </a:solidFill>
                          <a:effectLst/>
                          <a:latin typeface="Aptos Narrow" panose="020B0004020202020204" pitchFamily="34" charset="0"/>
                        </a:rPr>
                        <a:t>Discount Factor</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100" b="0" i="0" u="none" strike="noStrike">
                          <a:solidFill>
                            <a:srgbClr val="000000"/>
                          </a:solidFill>
                          <a:effectLst/>
                          <a:latin typeface="Aptos Narrow" panose="020B0004020202020204" pitchFamily="34" charset="0"/>
                        </a:rPr>
                        <a:t>Inflow £</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100" b="0" i="0" u="none" strike="noStrike">
                          <a:solidFill>
                            <a:srgbClr val="000000"/>
                          </a:solidFill>
                          <a:effectLst/>
                          <a:latin typeface="Aptos Narrow" panose="020B0004020202020204" pitchFamily="34" charset="0"/>
                        </a:rPr>
                        <a:t>Present Value</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94476382"/>
                  </a:ext>
                </a:extLst>
              </a:tr>
              <a:tr h="182880">
                <a:tc>
                  <a:txBody>
                    <a:bodyPr/>
                    <a:lstStyle/>
                    <a:p>
                      <a:pPr algn="r" fontAlgn="b"/>
                      <a:r>
                        <a:rPr lang="en-GB" sz="1100" b="0" i="0" u="none" strike="noStrike">
                          <a:solidFill>
                            <a:srgbClr val="000000"/>
                          </a:solidFill>
                          <a:effectLst/>
                          <a:latin typeface="Aptos Narrow" panose="020B0004020202020204" pitchFamily="34" charset="0"/>
                        </a:rPr>
                        <a:t>1</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100" b="0" i="0" u="none" strike="noStrike">
                          <a:solidFill>
                            <a:srgbClr val="000000"/>
                          </a:solidFill>
                          <a:effectLst/>
                          <a:latin typeface="Aptos Narrow" panose="020B0004020202020204" pitchFamily="34" charset="0"/>
                        </a:rPr>
                        <a:t>0.909</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100" b="0" i="0" u="none" strike="noStrike">
                          <a:solidFill>
                            <a:srgbClr val="000000"/>
                          </a:solidFill>
                          <a:effectLst/>
                          <a:latin typeface="Aptos Narrow" panose="020B0004020202020204" pitchFamily="34" charset="0"/>
                        </a:rPr>
                        <a:t>22500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100" b="0" i="0" u="none" strike="noStrike">
                          <a:solidFill>
                            <a:srgbClr val="000000"/>
                          </a:solidFill>
                          <a:effectLst/>
                          <a:latin typeface="Aptos Narrow" panose="020B0004020202020204" pitchFamily="34" charset="0"/>
                        </a:rPr>
                        <a:t>20452.5</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80921530"/>
                  </a:ext>
                </a:extLst>
              </a:tr>
              <a:tr h="182880">
                <a:tc>
                  <a:txBody>
                    <a:bodyPr/>
                    <a:lstStyle/>
                    <a:p>
                      <a:pPr algn="r" fontAlgn="b"/>
                      <a:r>
                        <a:rPr lang="en-GB" sz="1100" b="0" i="0" u="none" strike="noStrike">
                          <a:solidFill>
                            <a:srgbClr val="000000"/>
                          </a:solidFill>
                          <a:effectLst/>
                          <a:latin typeface="Aptos Narrow" panose="020B0004020202020204" pitchFamily="34" charset="0"/>
                        </a:rPr>
                        <a:t>2</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100" b="0" i="0" u="none" strike="noStrike">
                          <a:solidFill>
                            <a:srgbClr val="000000"/>
                          </a:solidFill>
                          <a:effectLst/>
                          <a:latin typeface="Aptos Narrow" panose="020B0004020202020204" pitchFamily="34" charset="0"/>
                        </a:rPr>
                        <a:t>0.826</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100" b="0" i="0" u="none" strike="noStrike">
                          <a:solidFill>
                            <a:srgbClr val="000000"/>
                          </a:solidFill>
                          <a:effectLst/>
                          <a:latin typeface="Aptos Narrow" panose="020B0004020202020204" pitchFamily="34" charset="0"/>
                        </a:rPr>
                        <a:t>28000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100" b="0" i="0" u="none" strike="noStrike">
                          <a:solidFill>
                            <a:srgbClr val="000000"/>
                          </a:solidFill>
                          <a:effectLst/>
                          <a:latin typeface="Aptos Narrow" panose="020B0004020202020204" pitchFamily="34" charset="0"/>
                        </a:rPr>
                        <a:t>23128</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522726720"/>
                  </a:ext>
                </a:extLst>
              </a:tr>
              <a:tr h="182880">
                <a:tc>
                  <a:txBody>
                    <a:bodyPr/>
                    <a:lstStyle/>
                    <a:p>
                      <a:pPr algn="r" fontAlgn="b"/>
                      <a:r>
                        <a:rPr lang="en-GB" sz="1100" b="0" i="0" u="none" strike="noStrike">
                          <a:solidFill>
                            <a:srgbClr val="000000"/>
                          </a:solidFill>
                          <a:effectLst/>
                          <a:latin typeface="Aptos Narrow" panose="020B0004020202020204" pitchFamily="34" charset="0"/>
                        </a:rPr>
                        <a:t>3</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100" b="0" i="0" u="none" strike="noStrike">
                          <a:solidFill>
                            <a:srgbClr val="000000"/>
                          </a:solidFill>
                          <a:effectLst/>
                          <a:latin typeface="Aptos Narrow" panose="020B0004020202020204" pitchFamily="34" charset="0"/>
                        </a:rPr>
                        <a:t>0.751</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100" b="0" i="0" u="none" strike="noStrike">
                          <a:solidFill>
                            <a:srgbClr val="000000"/>
                          </a:solidFill>
                          <a:effectLst/>
                          <a:latin typeface="Aptos Narrow" panose="020B0004020202020204" pitchFamily="34" charset="0"/>
                        </a:rPr>
                        <a:t>14000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100" b="0" i="0" u="none" strike="noStrike">
                          <a:solidFill>
                            <a:srgbClr val="000000"/>
                          </a:solidFill>
                          <a:effectLst/>
                          <a:latin typeface="Aptos Narrow" panose="020B0004020202020204" pitchFamily="34" charset="0"/>
                        </a:rPr>
                        <a:t>10514</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56349581"/>
                  </a:ext>
                </a:extLst>
              </a:tr>
              <a:tr h="182880">
                <a:tc>
                  <a:txBody>
                    <a:bodyPr/>
                    <a:lstStyle/>
                    <a:p>
                      <a:pPr algn="l" fontAlgn="b"/>
                      <a:endParaRPr lang="en-GB" sz="1100" b="0" i="0" u="none" strike="noStrike">
                        <a:solidFill>
                          <a:srgbClr val="000000"/>
                        </a:solidFill>
                        <a:effectLst/>
                        <a:latin typeface="Aptos Narrow" panose="020B0004020202020204" pitchFamily="34" charset="0"/>
                      </a:endParaRPr>
                    </a:p>
                  </a:txBody>
                  <a:tcPr marL="7620" marR="7620" marT="7620" marB="0" anchor="b">
                    <a:lnL>
                      <a:noFill/>
                    </a:lnL>
                    <a:lnR>
                      <a:noFill/>
                    </a:lnR>
                    <a:lnT w="6350" cap="flat" cmpd="sng" algn="ctr">
                      <a:solidFill>
                        <a:srgbClr val="000000"/>
                      </a:solidFill>
                      <a:prstDash val="solid"/>
                      <a:round/>
                      <a:headEnd type="none" w="med" len="med"/>
                      <a:tailEnd type="none" w="med" len="med"/>
                    </a:lnT>
                    <a:lnB>
                      <a:noFill/>
                    </a:lnB>
                    <a:noFill/>
                  </a:tcPr>
                </a:tc>
                <a:tc>
                  <a:txBody>
                    <a:bodyPr/>
                    <a:lstStyle/>
                    <a:p>
                      <a:pPr algn="l" fontAlgn="b"/>
                      <a:endParaRPr lang="en-GB" sz="1100" b="0" i="0" u="none" strike="noStrike">
                        <a:solidFill>
                          <a:srgbClr val="000000"/>
                        </a:solidFill>
                        <a:effectLst/>
                        <a:latin typeface="Aptos Narrow" panose="020B0004020202020204" pitchFamily="34" charset="0"/>
                      </a:endParaRPr>
                    </a:p>
                  </a:txBody>
                  <a:tcPr marL="7620" marR="7620" marT="7620" marB="0" anchor="b">
                    <a:lnL>
                      <a:noFill/>
                    </a:lnL>
                    <a:lnR>
                      <a:noFill/>
                    </a:lnR>
                    <a:lnT w="6350" cap="flat" cmpd="sng" algn="ctr">
                      <a:solidFill>
                        <a:srgbClr val="000000"/>
                      </a:solidFill>
                      <a:prstDash val="solid"/>
                      <a:round/>
                      <a:headEnd type="none" w="med" len="med"/>
                      <a:tailEnd type="none" w="med" len="med"/>
                    </a:lnT>
                    <a:lnB>
                      <a:noFill/>
                    </a:lnB>
                    <a:noFill/>
                  </a:tcPr>
                </a:tc>
                <a:tc>
                  <a:txBody>
                    <a:bodyPr/>
                    <a:lstStyle/>
                    <a:p>
                      <a:pPr algn="l" fontAlgn="b"/>
                      <a:endParaRPr lang="en-GB" sz="1100" b="0" i="0" u="none" strike="noStrike">
                        <a:solidFill>
                          <a:srgbClr val="000000"/>
                        </a:solidFill>
                        <a:effectLst/>
                        <a:latin typeface="Aptos Narrow" panose="020B0004020202020204" pitchFamily="34" charset="0"/>
                      </a:endParaRPr>
                    </a:p>
                  </a:txBody>
                  <a:tcPr marL="7620" marR="7620" marT="7620" marB="0" anchor="b">
                    <a:lnL>
                      <a:noFill/>
                    </a:lnL>
                    <a:lnR>
                      <a:noFill/>
                    </a:lnR>
                    <a:lnT w="6350" cap="flat" cmpd="sng" algn="ctr">
                      <a:solidFill>
                        <a:srgbClr val="000000"/>
                      </a:solidFill>
                      <a:prstDash val="solid"/>
                      <a:round/>
                      <a:headEnd type="none" w="med" len="med"/>
                      <a:tailEnd type="none" w="med" len="med"/>
                    </a:lnT>
                    <a:lnB>
                      <a:noFill/>
                    </a:lnB>
                    <a:noFill/>
                  </a:tcPr>
                </a:tc>
                <a:tc>
                  <a:txBody>
                    <a:bodyPr/>
                    <a:lstStyle/>
                    <a:p>
                      <a:pPr algn="r" fontAlgn="b"/>
                      <a:r>
                        <a:rPr lang="en-GB" sz="1100" b="0" i="0" u="none" strike="noStrike" dirty="0">
                          <a:solidFill>
                            <a:srgbClr val="000000"/>
                          </a:solidFill>
                          <a:effectLst/>
                          <a:latin typeface="Aptos Narrow" panose="020B0004020202020204" pitchFamily="34" charset="0"/>
                        </a:rPr>
                        <a:t>54094.5</a:t>
                      </a:r>
                    </a:p>
                  </a:txBody>
                  <a:tcPr marL="7620" marR="7620" marT="7620" marB="0" anchor="b">
                    <a:lnL>
                      <a:noFill/>
                    </a:lnL>
                    <a:lnR>
                      <a:noFill/>
                    </a:lnR>
                    <a:lnT w="6350" cap="flat" cmpd="sng" algn="ctr">
                      <a:solidFill>
                        <a:srgbClr val="000000"/>
                      </a:solidFill>
                      <a:prstDash val="solid"/>
                      <a:round/>
                      <a:headEnd type="none" w="med" len="med"/>
                      <a:tailEnd type="none" w="med" len="med"/>
                    </a:lnT>
                    <a:lnB>
                      <a:noFill/>
                    </a:lnB>
                    <a:noFill/>
                  </a:tcPr>
                </a:tc>
                <a:extLst>
                  <a:ext uri="{0D108BD9-81ED-4DB2-BD59-A6C34878D82A}">
                    <a16:rowId xmlns:a16="http://schemas.microsoft.com/office/drawing/2014/main" val="1741081175"/>
                  </a:ext>
                </a:extLst>
              </a:tr>
            </a:tbl>
          </a:graphicData>
        </a:graphic>
      </p:graphicFrame>
      <p:cxnSp>
        <p:nvCxnSpPr>
          <p:cNvPr id="15" name="Straight Connector 14">
            <a:extLst>
              <a:ext uri="{FF2B5EF4-FFF2-40B4-BE49-F238E27FC236}">
                <a16:creationId xmlns:a16="http://schemas.microsoft.com/office/drawing/2014/main" id="{BEC4F2D3-BB50-2721-3E0E-1FF85C9E9DB0}"/>
              </a:ext>
            </a:extLst>
          </p:cNvPr>
          <p:cNvCxnSpPr/>
          <p:nvPr/>
        </p:nvCxnSpPr>
        <p:spPr>
          <a:xfrm>
            <a:off x="5658973" y="2237965"/>
            <a:ext cx="0" cy="4390455"/>
          </a:xfrm>
          <a:prstGeom prst="line">
            <a:avLst/>
          </a:prstGeom>
          <a:ln w="19050" cap="flat" cmpd="sng" algn="ctr">
            <a:solidFill>
              <a:schemeClr val="accent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Tree>
    <p:extLst>
      <p:ext uri="{BB962C8B-B14F-4D97-AF65-F5344CB8AC3E}">
        <p14:creationId xmlns:p14="http://schemas.microsoft.com/office/powerpoint/2010/main" val="341570968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CE2178-57DA-DED1-CA68-2652DF8ABC2C}"/>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331CB111-52A6-B2B2-744C-CF854C267E06}"/>
              </a:ext>
            </a:extLst>
          </p:cNvPr>
          <p:cNvSpPr>
            <a:spLocks noGrp="1"/>
          </p:cNvSpPr>
          <p:nvPr>
            <p:ph type="title"/>
          </p:nvPr>
        </p:nvSpPr>
        <p:spPr>
          <a:xfrm>
            <a:off x="639413" y="476086"/>
            <a:ext cx="10904435" cy="689608"/>
          </a:xfrm>
        </p:spPr>
        <p:txBody>
          <a:bodyPr rtlCol="0">
            <a:normAutofit/>
          </a:bodyPr>
          <a:lstStyle/>
          <a:p>
            <a:pPr rtl="0"/>
            <a:r>
              <a:rPr lang="en-GB" sz="3200" dirty="0">
                <a:latin typeface="Calibri" panose="020F0502020204030204" pitchFamily="34" charset="0"/>
                <a:ea typeface="Calibri" panose="020F0502020204030204" pitchFamily="34" charset="0"/>
                <a:cs typeface="Calibri" panose="020F0502020204030204" pitchFamily="34" charset="0"/>
              </a:rPr>
              <a:t>Case Study Questions – Sensitivity Technique</a:t>
            </a:r>
          </a:p>
        </p:txBody>
      </p:sp>
      <p:sp>
        <p:nvSpPr>
          <p:cNvPr id="3" name="Footer Placeholder 2">
            <a:extLst>
              <a:ext uri="{FF2B5EF4-FFF2-40B4-BE49-F238E27FC236}">
                <a16:creationId xmlns:a16="http://schemas.microsoft.com/office/drawing/2014/main" id="{24A87F1A-83D9-8E31-7650-1BFEE67C5D9A}"/>
              </a:ext>
            </a:extLst>
          </p:cNvPr>
          <p:cNvSpPr>
            <a:spLocks noGrp="1"/>
          </p:cNvSpPr>
          <p:nvPr>
            <p:ph type="ftr" sz="quarter" idx="11"/>
          </p:nvPr>
        </p:nvSpPr>
        <p:spPr>
          <a:xfrm>
            <a:off x="639413" y="6371590"/>
            <a:ext cx="6291108" cy="365125"/>
          </a:xfrm>
        </p:spPr>
        <p:txBody>
          <a:bodyPr rtlCol="0"/>
          <a:lstStyle/>
          <a:p>
            <a:pPr rtl="0">
              <a:spcAft>
                <a:spcPts val="600"/>
              </a:spcAft>
            </a:pPr>
            <a:r>
              <a:rPr lang="en-GB" noProof="0" dirty="0"/>
              <a:t>Finance Management</a:t>
            </a:r>
          </a:p>
        </p:txBody>
      </p:sp>
      <p:sp>
        <p:nvSpPr>
          <p:cNvPr id="4" name="Date Placeholder 3">
            <a:extLst>
              <a:ext uri="{FF2B5EF4-FFF2-40B4-BE49-F238E27FC236}">
                <a16:creationId xmlns:a16="http://schemas.microsoft.com/office/drawing/2014/main" id="{3D3C818C-727F-91EF-1A0E-854F76FA68DB}"/>
              </a:ext>
            </a:extLst>
          </p:cNvPr>
          <p:cNvSpPr>
            <a:spLocks noGrp="1"/>
          </p:cNvSpPr>
          <p:nvPr>
            <p:ph type="dt" sz="half" idx="10"/>
          </p:nvPr>
        </p:nvSpPr>
        <p:spPr>
          <a:xfrm>
            <a:off x="7295738" y="6356350"/>
            <a:ext cx="3033829" cy="365125"/>
          </a:xfrm>
        </p:spPr>
        <p:txBody>
          <a:bodyPr rtlCol="0"/>
          <a:lstStyle/>
          <a:p>
            <a:pPr lvl="0" rtl="0"/>
            <a:r>
              <a:rPr lang="en-GB" dirty="0"/>
              <a:t>2025</a:t>
            </a:r>
          </a:p>
        </p:txBody>
      </p:sp>
      <p:sp>
        <p:nvSpPr>
          <p:cNvPr id="5" name="Slide Number Placeholder 4">
            <a:extLst>
              <a:ext uri="{FF2B5EF4-FFF2-40B4-BE49-F238E27FC236}">
                <a16:creationId xmlns:a16="http://schemas.microsoft.com/office/drawing/2014/main" id="{14096966-50FB-3E78-5DA0-DD1B680BCC3A}"/>
              </a:ext>
            </a:extLst>
          </p:cNvPr>
          <p:cNvSpPr>
            <a:spLocks noGrp="1"/>
          </p:cNvSpPr>
          <p:nvPr>
            <p:ph type="sldNum" sz="quarter" idx="12"/>
          </p:nvPr>
        </p:nvSpPr>
        <p:spPr>
          <a:xfrm>
            <a:off x="10707939" y="6356350"/>
            <a:ext cx="844649" cy="365125"/>
          </a:xfrm>
        </p:spPr>
        <p:txBody>
          <a:bodyPr rtlCol="0"/>
          <a:lstStyle/>
          <a:p>
            <a:pPr lvl="0" rtl="0"/>
            <a:fld id="{E20EFF4B-E35B-4DE6-97A9-05E54E649A15}" type="slidenum">
              <a:rPr lang="en-GB" smtClean="0"/>
              <a:pPr lvl="0" rtl="0"/>
              <a:t>49</a:t>
            </a:fld>
            <a:endParaRPr lang="en-GB"/>
          </a:p>
        </p:txBody>
      </p:sp>
      <p:sp>
        <p:nvSpPr>
          <p:cNvPr id="7" name="Content Placeholder 6">
            <a:extLst>
              <a:ext uri="{FF2B5EF4-FFF2-40B4-BE49-F238E27FC236}">
                <a16:creationId xmlns:a16="http://schemas.microsoft.com/office/drawing/2014/main" id="{67748EFE-B559-F2DB-BC75-5111A1C332F7}"/>
              </a:ext>
            </a:extLst>
          </p:cNvPr>
          <p:cNvSpPr>
            <a:spLocks noGrp="1"/>
          </p:cNvSpPr>
          <p:nvPr>
            <p:ph sz="quarter" idx="13"/>
          </p:nvPr>
        </p:nvSpPr>
        <p:spPr>
          <a:xfrm>
            <a:off x="558317" y="1720496"/>
            <a:ext cx="10149621" cy="4661417"/>
          </a:xfrm>
        </p:spPr>
        <p:txBody>
          <a:bodyPr>
            <a:normAutofit/>
          </a:bodyPr>
          <a:lstStyle/>
          <a:p>
            <a:r>
              <a:rPr lang="en-GB" sz="2000" b="0" dirty="0">
                <a:latin typeface="Calibri" panose="020F0502020204030204" pitchFamily="34" charset="0"/>
                <a:ea typeface="Calibri" panose="020F0502020204030204" pitchFamily="34" charset="0"/>
                <a:cs typeface="Calibri" panose="020F0502020204030204" pitchFamily="34" charset="0"/>
              </a:rPr>
              <a:t>Question 15:</a:t>
            </a:r>
          </a:p>
          <a:p>
            <a:pPr>
              <a:buClrTx/>
            </a:pPr>
            <a:r>
              <a:rPr lang="en-GB" sz="2000" b="0" dirty="0">
                <a:latin typeface="Calibri" panose="020F0502020204030204" pitchFamily="34" charset="0"/>
                <a:ea typeface="Calibri" panose="020F0502020204030204" pitchFamily="34" charset="0"/>
                <a:cs typeface="Calibri" panose="020F0502020204030204" pitchFamily="34" charset="0"/>
              </a:rPr>
              <a:t>Project X</a:t>
            </a:r>
          </a:p>
          <a:p>
            <a:pPr>
              <a:buClrTx/>
            </a:pPr>
            <a:endParaRPr lang="en-GB" sz="2000" b="0" dirty="0">
              <a:latin typeface="Calibri" panose="020F0502020204030204" pitchFamily="34" charset="0"/>
              <a:ea typeface="Calibri" panose="020F0502020204030204" pitchFamily="34" charset="0"/>
              <a:cs typeface="Calibri" panose="020F0502020204030204" pitchFamily="34" charset="0"/>
            </a:endParaRPr>
          </a:p>
          <a:p>
            <a:pPr>
              <a:buClrTx/>
            </a:pPr>
            <a:endParaRPr lang="en-GB" sz="2000" b="0" dirty="0">
              <a:latin typeface="Calibri" panose="020F0502020204030204" pitchFamily="34" charset="0"/>
              <a:ea typeface="Calibri" panose="020F0502020204030204" pitchFamily="34" charset="0"/>
              <a:cs typeface="Calibri" panose="020F0502020204030204" pitchFamily="34" charset="0"/>
            </a:endParaRPr>
          </a:p>
          <a:p>
            <a:pPr>
              <a:buClrTx/>
            </a:pPr>
            <a:r>
              <a:rPr lang="en-GB" sz="2000" b="0" dirty="0">
                <a:latin typeface="Calibri" panose="020F0502020204030204" pitchFamily="34" charset="0"/>
                <a:ea typeface="Calibri" panose="020F0502020204030204" pitchFamily="34" charset="0"/>
                <a:cs typeface="Calibri" panose="020F0502020204030204" pitchFamily="34" charset="0"/>
              </a:rPr>
              <a:t>Project X should be selected </a:t>
            </a:r>
          </a:p>
          <a:p>
            <a:pPr>
              <a:buClrTx/>
            </a:pPr>
            <a:r>
              <a:rPr lang="en-GB" sz="2000" b="0" dirty="0">
                <a:latin typeface="Calibri" panose="020F0502020204030204" pitchFamily="34" charset="0"/>
                <a:ea typeface="Calibri" panose="020F0502020204030204" pitchFamily="34" charset="0"/>
                <a:cs typeface="Calibri" panose="020F0502020204030204" pitchFamily="34" charset="0"/>
              </a:rPr>
              <a:t>Higher Cash Inflows &amp; better results on options 1 &amp; 2</a:t>
            </a:r>
          </a:p>
          <a:p>
            <a:pPr>
              <a:buClrTx/>
            </a:pPr>
            <a:r>
              <a:rPr lang="en-GB" sz="2000" b="0" dirty="0">
                <a:latin typeface="Calibri" panose="020F0502020204030204" pitchFamily="34" charset="0"/>
                <a:ea typeface="Calibri" panose="020F0502020204030204" pitchFamily="34" charset="0"/>
                <a:cs typeface="Calibri" panose="020F0502020204030204" pitchFamily="34" charset="0"/>
              </a:rPr>
              <a:t>Pessimistic conditions equal on either of them so depends on risk attitude</a:t>
            </a:r>
          </a:p>
          <a:p>
            <a:pPr>
              <a:buClrTx/>
            </a:pPr>
            <a:endParaRPr lang="en-GB" sz="2000" b="0" dirty="0">
              <a:latin typeface="Calibri" panose="020F0502020204030204" pitchFamily="34" charset="0"/>
              <a:ea typeface="Calibri" panose="020F0502020204030204" pitchFamily="34" charset="0"/>
              <a:cs typeface="Calibri" panose="020F0502020204030204" pitchFamily="34" charset="0"/>
            </a:endParaRPr>
          </a:p>
        </p:txBody>
      </p:sp>
      <p:sp>
        <p:nvSpPr>
          <p:cNvPr id="2" name="Content Placeholder 6">
            <a:extLst>
              <a:ext uri="{FF2B5EF4-FFF2-40B4-BE49-F238E27FC236}">
                <a16:creationId xmlns:a16="http://schemas.microsoft.com/office/drawing/2014/main" id="{BD1E6FF0-D8CB-CAD6-E243-A1D66EDB33CA}"/>
              </a:ext>
            </a:extLst>
          </p:cNvPr>
          <p:cNvSpPr txBox="1">
            <a:spLocks/>
          </p:cNvSpPr>
          <p:nvPr/>
        </p:nvSpPr>
        <p:spPr>
          <a:xfrm>
            <a:off x="6709996" y="2374490"/>
            <a:ext cx="5075587" cy="4483510"/>
          </a:xfrm>
          <a:prstGeom prst="rect">
            <a:avLst/>
          </a:prstGeom>
        </p:spPr>
        <p:txBody>
          <a:bodyPr vert="horz" lIns="91440" tIns="45720" rIns="91440" bIns="45720" rtlCol="0">
            <a:normAutofit/>
          </a:bodyPr>
          <a:lstStyle>
            <a:lvl1pPr marL="0" indent="0" algn="l" defTabSz="914400" rtl="0" eaLnBrk="1" latinLnBrk="0" hangingPunct="1">
              <a:lnSpc>
                <a:spcPct val="150000"/>
              </a:lnSpc>
              <a:spcBef>
                <a:spcPts val="1500"/>
              </a:spcBef>
              <a:buClr>
                <a:schemeClr val="accent2"/>
              </a:buClr>
              <a:buFontTx/>
              <a:buNone/>
              <a:defRPr sz="1500" b="1" kern="1200" spc="150" baseline="0">
                <a:solidFill>
                  <a:schemeClr val="tx1"/>
                </a:solidFill>
                <a:latin typeface="+mn-lt"/>
                <a:ea typeface="+mn-ea"/>
                <a:cs typeface="+mn-cs"/>
              </a:defRPr>
            </a:lvl1pPr>
            <a:lvl2pPr marL="0" indent="0" algn="l" defTabSz="914400" rtl="0" eaLnBrk="1" latinLnBrk="0" hangingPunct="1">
              <a:lnSpc>
                <a:spcPct val="150000"/>
              </a:lnSpc>
              <a:spcBef>
                <a:spcPts val="500"/>
              </a:spcBef>
              <a:buClr>
                <a:schemeClr val="accent2"/>
              </a:buClr>
              <a:buFontTx/>
              <a:buNone/>
              <a:defRPr sz="1500" kern="1200" spc="150" baseline="0">
                <a:solidFill>
                  <a:schemeClr val="tx1"/>
                </a:solidFill>
                <a:latin typeface="+mn-lt"/>
                <a:ea typeface="+mn-ea"/>
                <a:cs typeface="+mn-cs"/>
              </a:defRPr>
            </a:lvl2pPr>
            <a:lvl3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3pPr>
            <a:lvl4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4pPr>
            <a:lvl5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b="0" dirty="0">
                <a:latin typeface="Calibri" panose="020F0502020204030204" pitchFamily="34" charset="0"/>
                <a:ea typeface="Calibri" panose="020F0502020204030204" pitchFamily="34" charset="0"/>
                <a:cs typeface="Calibri" panose="020F0502020204030204" pitchFamily="34" charset="0"/>
              </a:rPr>
              <a:t>Project Y</a:t>
            </a:r>
          </a:p>
          <a:p>
            <a:endParaRPr lang="en-GB" sz="2000" b="0" dirty="0">
              <a:latin typeface="Calibri" panose="020F0502020204030204" pitchFamily="34" charset="0"/>
              <a:ea typeface="Calibri" panose="020F0502020204030204" pitchFamily="34" charset="0"/>
              <a:cs typeface="Calibri" panose="020F0502020204030204" pitchFamily="34" charset="0"/>
            </a:endParaRPr>
          </a:p>
          <a:p>
            <a:endParaRPr lang="en-GB" sz="2000" b="0" dirty="0">
              <a:latin typeface="Calibri" panose="020F0502020204030204" pitchFamily="34" charset="0"/>
              <a:ea typeface="Calibri" panose="020F0502020204030204" pitchFamily="34" charset="0"/>
              <a:cs typeface="Calibri" panose="020F0502020204030204" pitchFamily="34" charset="0"/>
            </a:endParaRPr>
          </a:p>
          <a:p>
            <a:endParaRPr lang="en-GB" sz="2000" b="0" dirty="0">
              <a:latin typeface="Calibri" panose="020F0502020204030204" pitchFamily="34" charset="0"/>
              <a:ea typeface="Calibri" panose="020F0502020204030204" pitchFamily="34" charset="0"/>
              <a:cs typeface="Calibri" panose="020F0502020204030204" pitchFamily="34" charset="0"/>
            </a:endParaRPr>
          </a:p>
          <a:p>
            <a:endParaRPr lang="en-GB" sz="2000" b="0" dirty="0">
              <a:latin typeface="Calibri" panose="020F0502020204030204" pitchFamily="34" charset="0"/>
              <a:ea typeface="Calibri" panose="020F0502020204030204" pitchFamily="34" charset="0"/>
              <a:cs typeface="Calibri" panose="020F0502020204030204" pitchFamily="34" charset="0"/>
            </a:endParaRPr>
          </a:p>
          <a:p>
            <a:endParaRPr lang="en-GB" sz="2000" b="0" dirty="0">
              <a:latin typeface="Calibri" panose="020F0502020204030204" pitchFamily="34" charset="0"/>
              <a:ea typeface="Calibri" panose="020F0502020204030204" pitchFamily="34" charset="0"/>
              <a:cs typeface="Calibri" panose="020F0502020204030204" pitchFamily="34" charset="0"/>
            </a:endParaRPr>
          </a:p>
        </p:txBody>
      </p:sp>
      <p:graphicFrame>
        <p:nvGraphicFramePr>
          <p:cNvPr id="8" name="Table 7">
            <a:extLst>
              <a:ext uri="{FF2B5EF4-FFF2-40B4-BE49-F238E27FC236}">
                <a16:creationId xmlns:a16="http://schemas.microsoft.com/office/drawing/2014/main" id="{568FB5D7-52C7-DD4C-23EB-88CEFC40AD2A}"/>
              </a:ext>
            </a:extLst>
          </p:cNvPr>
          <p:cNvGraphicFramePr>
            <a:graphicFrameLocks noGrp="1"/>
          </p:cNvGraphicFramePr>
          <p:nvPr>
            <p:extLst>
              <p:ext uri="{D42A27DB-BD31-4B8C-83A1-F6EECF244321}">
                <p14:modId xmlns:p14="http://schemas.microsoft.com/office/powerpoint/2010/main" val="2209690694"/>
              </p:ext>
            </p:extLst>
          </p:nvPr>
        </p:nvGraphicFramePr>
        <p:xfrm>
          <a:off x="558318" y="3063240"/>
          <a:ext cx="4762500" cy="731520"/>
        </p:xfrm>
        <a:graphic>
          <a:graphicData uri="http://schemas.openxmlformats.org/drawingml/2006/table">
            <a:tbl>
              <a:tblPr/>
              <a:tblGrid>
                <a:gridCol w="749300">
                  <a:extLst>
                    <a:ext uri="{9D8B030D-6E8A-4147-A177-3AD203B41FA5}">
                      <a16:colId xmlns:a16="http://schemas.microsoft.com/office/drawing/2014/main" val="1176980066"/>
                    </a:ext>
                  </a:extLst>
                </a:gridCol>
                <a:gridCol w="749300">
                  <a:extLst>
                    <a:ext uri="{9D8B030D-6E8A-4147-A177-3AD203B41FA5}">
                      <a16:colId xmlns:a16="http://schemas.microsoft.com/office/drawing/2014/main" val="1399122277"/>
                    </a:ext>
                  </a:extLst>
                </a:gridCol>
                <a:gridCol w="952500">
                  <a:extLst>
                    <a:ext uri="{9D8B030D-6E8A-4147-A177-3AD203B41FA5}">
                      <a16:colId xmlns:a16="http://schemas.microsoft.com/office/drawing/2014/main" val="3806354906"/>
                    </a:ext>
                  </a:extLst>
                </a:gridCol>
                <a:gridCol w="952500">
                  <a:extLst>
                    <a:ext uri="{9D8B030D-6E8A-4147-A177-3AD203B41FA5}">
                      <a16:colId xmlns:a16="http://schemas.microsoft.com/office/drawing/2014/main" val="112223494"/>
                    </a:ext>
                  </a:extLst>
                </a:gridCol>
                <a:gridCol w="1358900">
                  <a:extLst>
                    <a:ext uri="{9D8B030D-6E8A-4147-A177-3AD203B41FA5}">
                      <a16:colId xmlns:a16="http://schemas.microsoft.com/office/drawing/2014/main" val="232876408"/>
                    </a:ext>
                  </a:extLst>
                </a:gridCol>
              </a:tblGrid>
              <a:tr h="182880">
                <a:tc>
                  <a:txBody>
                    <a:bodyPr/>
                    <a:lstStyle/>
                    <a:p>
                      <a:pPr algn="l" fontAlgn="b"/>
                      <a:r>
                        <a:rPr lang="en-GB" sz="1100" b="0" i="0" u="none" strike="noStrike">
                          <a:solidFill>
                            <a:srgbClr val="000000"/>
                          </a:solidFill>
                          <a:effectLst/>
                          <a:latin typeface="Aptos Narrow" panose="020B0004020202020204" pitchFamily="34" charset="0"/>
                        </a:rPr>
                        <a:t>Project X</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100" b="0" i="0" u="none" strike="noStrike">
                          <a:solidFill>
                            <a:srgbClr val="000000"/>
                          </a:solidFill>
                          <a:effectLst/>
                          <a:latin typeface="Aptos Narrow" panose="020B0004020202020204" pitchFamily="34" charset="0"/>
                        </a:rPr>
                        <a:t>Inflows</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100" b="0" i="0" u="none" strike="noStrike">
                          <a:solidFill>
                            <a:srgbClr val="000000"/>
                          </a:solidFill>
                          <a:effectLst/>
                          <a:latin typeface="Aptos Narrow" panose="020B0004020202020204" pitchFamily="34" charset="0"/>
                        </a:rPr>
                        <a:t>Discount Factor</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100" b="0" i="0" u="none" strike="noStrike">
                          <a:solidFill>
                            <a:srgbClr val="000000"/>
                          </a:solidFill>
                          <a:effectLst/>
                          <a:latin typeface="Aptos Narrow" panose="020B0004020202020204" pitchFamily="34" charset="0"/>
                        </a:rPr>
                        <a:t>Present value</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100" b="0" i="0" u="none" strike="noStrike">
                          <a:solidFill>
                            <a:srgbClr val="000000"/>
                          </a:solidFill>
                          <a:effectLst/>
                          <a:latin typeface="Aptos Narrow" panose="020B0004020202020204" pitchFamily="34" charset="0"/>
                        </a:rPr>
                        <a:t>Minus Initial Invesment</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787794"/>
                  </a:ext>
                </a:extLst>
              </a:tr>
              <a:tr h="182880">
                <a:tc>
                  <a:txBody>
                    <a:bodyPr/>
                    <a:lstStyle/>
                    <a:p>
                      <a:pPr algn="r" fontAlgn="b"/>
                      <a:r>
                        <a:rPr lang="en-GB" sz="1100" b="0" i="0" u="none" strike="noStrike">
                          <a:solidFill>
                            <a:srgbClr val="000000"/>
                          </a:solidFill>
                          <a:effectLst/>
                          <a:latin typeface="Aptos Narrow" panose="020B0004020202020204" pitchFamily="34" charset="0"/>
                        </a:rPr>
                        <a:t>1</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100" b="0" i="0" u="none" strike="noStrike">
                          <a:solidFill>
                            <a:srgbClr val="000000"/>
                          </a:solidFill>
                          <a:effectLst/>
                          <a:latin typeface="Aptos Narrow" panose="020B0004020202020204" pitchFamily="34" charset="0"/>
                        </a:rPr>
                        <a:t>60000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100" b="0" i="0" u="none" strike="noStrike">
                          <a:solidFill>
                            <a:srgbClr val="000000"/>
                          </a:solidFill>
                          <a:effectLst/>
                          <a:latin typeface="Aptos Narrow" panose="020B0004020202020204" pitchFamily="34" charset="0"/>
                        </a:rPr>
                        <a:t>3.3522</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100" b="0" i="0" u="none" strike="noStrike">
                          <a:solidFill>
                            <a:srgbClr val="000000"/>
                          </a:solidFill>
                          <a:effectLst/>
                          <a:latin typeface="Aptos Narrow" panose="020B0004020202020204" pitchFamily="34" charset="0"/>
                        </a:rPr>
                        <a:t>201132</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100" b="0" i="0" u="none" strike="noStrike">
                          <a:solidFill>
                            <a:srgbClr val="000000"/>
                          </a:solidFill>
                          <a:effectLst/>
                          <a:latin typeface="Aptos Narrow" panose="020B0004020202020204" pitchFamily="34" charset="0"/>
                        </a:rPr>
                        <a:t>101132</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988512655"/>
                  </a:ext>
                </a:extLst>
              </a:tr>
              <a:tr h="182880">
                <a:tc>
                  <a:txBody>
                    <a:bodyPr/>
                    <a:lstStyle/>
                    <a:p>
                      <a:pPr algn="r" fontAlgn="b"/>
                      <a:r>
                        <a:rPr lang="en-GB" sz="1100" b="0" i="0" u="none" strike="noStrike">
                          <a:solidFill>
                            <a:srgbClr val="000000"/>
                          </a:solidFill>
                          <a:effectLst/>
                          <a:latin typeface="Aptos Narrow" panose="020B0004020202020204" pitchFamily="34" charset="0"/>
                        </a:rPr>
                        <a:t>2</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100" b="0" i="0" u="none" strike="noStrike">
                          <a:solidFill>
                            <a:srgbClr val="000000"/>
                          </a:solidFill>
                          <a:effectLst/>
                          <a:latin typeface="Aptos Narrow" panose="020B0004020202020204" pitchFamily="34" charset="0"/>
                        </a:rPr>
                        <a:t>35000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100" b="0" i="0" u="none" strike="noStrike">
                          <a:solidFill>
                            <a:srgbClr val="000000"/>
                          </a:solidFill>
                          <a:effectLst/>
                          <a:latin typeface="Aptos Narrow" panose="020B0004020202020204" pitchFamily="34" charset="0"/>
                        </a:rPr>
                        <a:t>3.3522</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100" b="0" i="0" u="none" strike="noStrike">
                          <a:solidFill>
                            <a:srgbClr val="000000"/>
                          </a:solidFill>
                          <a:effectLst/>
                          <a:latin typeface="Aptos Narrow" panose="020B0004020202020204" pitchFamily="34" charset="0"/>
                        </a:rPr>
                        <a:t>117327</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100" b="0" i="0" u="none" strike="noStrike">
                          <a:solidFill>
                            <a:srgbClr val="000000"/>
                          </a:solidFill>
                          <a:effectLst/>
                          <a:latin typeface="Aptos Narrow" panose="020B0004020202020204" pitchFamily="34" charset="0"/>
                        </a:rPr>
                        <a:t>17327</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704484159"/>
                  </a:ext>
                </a:extLst>
              </a:tr>
              <a:tr h="182880">
                <a:tc>
                  <a:txBody>
                    <a:bodyPr/>
                    <a:lstStyle/>
                    <a:p>
                      <a:pPr algn="r" fontAlgn="b"/>
                      <a:r>
                        <a:rPr lang="en-GB" sz="1100" b="0" i="0" u="none" strike="noStrike">
                          <a:solidFill>
                            <a:srgbClr val="000000"/>
                          </a:solidFill>
                          <a:effectLst/>
                          <a:latin typeface="Aptos Narrow" panose="020B0004020202020204" pitchFamily="34" charset="0"/>
                        </a:rPr>
                        <a:t>3</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100" b="0" i="0" u="none" strike="noStrike">
                          <a:solidFill>
                            <a:srgbClr val="000000"/>
                          </a:solidFill>
                          <a:effectLst/>
                          <a:latin typeface="Aptos Narrow" panose="020B0004020202020204" pitchFamily="34" charset="0"/>
                        </a:rPr>
                        <a:t>20000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100" b="0" i="0" u="none" strike="noStrike">
                          <a:solidFill>
                            <a:srgbClr val="000000"/>
                          </a:solidFill>
                          <a:effectLst/>
                          <a:latin typeface="Aptos Narrow" panose="020B0004020202020204" pitchFamily="34" charset="0"/>
                        </a:rPr>
                        <a:t>3.3522</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100" b="0" i="0" u="none" strike="noStrike">
                          <a:solidFill>
                            <a:srgbClr val="000000"/>
                          </a:solidFill>
                          <a:effectLst/>
                          <a:latin typeface="Aptos Narrow" panose="020B0004020202020204" pitchFamily="34" charset="0"/>
                        </a:rPr>
                        <a:t>67044</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100" b="0" i="0" u="none" strike="noStrike" dirty="0">
                          <a:solidFill>
                            <a:srgbClr val="000000"/>
                          </a:solidFill>
                          <a:effectLst/>
                          <a:latin typeface="Aptos Narrow" panose="020B0004020202020204" pitchFamily="34" charset="0"/>
                        </a:rPr>
                        <a:t>-32956</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971818240"/>
                  </a:ext>
                </a:extLst>
              </a:tr>
            </a:tbl>
          </a:graphicData>
        </a:graphic>
      </p:graphicFrame>
      <p:graphicFrame>
        <p:nvGraphicFramePr>
          <p:cNvPr id="9" name="Table 8">
            <a:extLst>
              <a:ext uri="{FF2B5EF4-FFF2-40B4-BE49-F238E27FC236}">
                <a16:creationId xmlns:a16="http://schemas.microsoft.com/office/drawing/2014/main" id="{FD7888AA-CEEA-2F65-B369-811C2760DAAD}"/>
              </a:ext>
            </a:extLst>
          </p:cNvPr>
          <p:cNvGraphicFramePr>
            <a:graphicFrameLocks noGrp="1"/>
          </p:cNvGraphicFramePr>
          <p:nvPr>
            <p:extLst>
              <p:ext uri="{D42A27DB-BD31-4B8C-83A1-F6EECF244321}">
                <p14:modId xmlns:p14="http://schemas.microsoft.com/office/powerpoint/2010/main" val="1383011189"/>
              </p:ext>
            </p:extLst>
          </p:nvPr>
        </p:nvGraphicFramePr>
        <p:xfrm>
          <a:off x="6662114" y="3063240"/>
          <a:ext cx="4762500" cy="731520"/>
        </p:xfrm>
        <a:graphic>
          <a:graphicData uri="http://schemas.openxmlformats.org/drawingml/2006/table">
            <a:tbl>
              <a:tblPr/>
              <a:tblGrid>
                <a:gridCol w="749300">
                  <a:extLst>
                    <a:ext uri="{9D8B030D-6E8A-4147-A177-3AD203B41FA5}">
                      <a16:colId xmlns:a16="http://schemas.microsoft.com/office/drawing/2014/main" val="1186670496"/>
                    </a:ext>
                  </a:extLst>
                </a:gridCol>
                <a:gridCol w="749300">
                  <a:extLst>
                    <a:ext uri="{9D8B030D-6E8A-4147-A177-3AD203B41FA5}">
                      <a16:colId xmlns:a16="http://schemas.microsoft.com/office/drawing/2014/main" val="3158457106"/>
                    </a:ext>
                  </a:extLst>
                </a:gridCol>
                <a:gridCol w="952500">
                  <a:extLst>
                    <a:ext uri="{9D8B030D-6E8A-4147-A177-3AD203B41FA5}">
                      <a16:colId xmlns:a16="http://schemas.microsoft.com/office/drawing/2014/main" val="250596980"/>
                    </a:ext>
                  </a:extLst>
                </a:gridCol>
                <a:gridCol w="952500">
                  <a:extLst>
                    <a:ext uri="{9D8B030D-6E8A-4147-A177-3AD203B41FA5}">
                      <a16:colId xmlns:a16="http://schemas.microsoft.com/office/drawing/2014/main" val="4291839318"/>
                    </a:ext>
                  </a:extLst>
                </a:gridCol>
                <a:gridCol w="1358900">
                  <a:extLst>
                    <a:ext uri="{9D8B030D-6E8A-4147-A177-3AD203B41FA5}">
                      <a16:colId xmlns:a16="http://schemas.microsoft.com/office/drawing/2014/main" val="1099578749"/>
                    </a:ext>
                  </a:extLst>
                </a:gridCol>
              </a:tblGrid>
              <a:tr h="182880">
                <a:tc>
                  <a:txBody>
                    <a:bodyPr/>
                    <a:lstStyle/>
                    <a:p>
                      <a:pPr algn="l" fontAlgn="b"/>
                      <a:r>
                        <a:rPr lang="en-GB" sz="1100" b="0" i="0" u="none" strike="noStrike">
                          <a:solidFill>
                            <a:srgbClr val="000000"/>
                          </a:solidFill>
                          <a:effectLst/>
                          <a:latin typeface="Aptos Narrow" panose="020B0004020202020204" pitchFamily="34" charset="0"/>
                        </a:rPr>
                        <a:t>Project Y</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100" b="0" i="0" u="none" strike="noStrike">
                          <a:solidFill>
                            <a:srgbClr val="000000"/>
                          </a:solidFill>
                          <a:effectLst/>
                          <a:latin typeface="Aptos Narrow" panose="020B0004020202020204" pitchFamily="34" charset="0"/>
                        </a:rPr>
                        <a:t>Inflows</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100" b="0" i="0" u="none" strike="noStrike">
                          <a:solidFill>
                            <a:srgbClr val="000000"/>
                          </a:solidFill>
                          <a:effectLst/>
                          <a:latin typeface="Aptos Narrow" panose="020B0004020202020204" pitchFamily="34" charset="0"/>
                        </a:rPr>
                        <a:t>Discount Factor</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100" b="0" i="0" u="none" strike="noStrike">
                          <a:solidFill>
                            <a:srgbClr val="000000"/>
                          </a:solidFill>
                          <a:effectLst/>
                          <a:latin typeface="Aptos Narrow" panose="020B0004020202020204" pitchFamily="34" charset="0"/>
                        </a:rPr>
                        <a:t>Present value</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100" b="0" i="0" u="none" strike="noStrike">
                          <a:solidFill>
                            <a:srgbClr val="000000"/>
                          </a:solidFill>
                          <a:effectLst/>
                          <a:latin typeface="Aptos Narrow" panose="020B0004020202020204" pitchFamily="34" charset="0"/>
                        </a:rPr>
                        <a:t>Minus Initial Invesment</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5267988"/>
                  </a:ext>
                </a:extLst>
              </a:tr>
              <a:tr h="182880">
                <a:tc>
                  <a:txBody>
                    <a:bodyPr/>
                    <a:lstStyle/>
                    <a:p>
                      <a:pPr algn="r" fontAlgn="b"/>
                      <a:r>
                        <a:rPr lang="en-GB" sz="1100" b="0" i="0" u="none" strike="noStrike">
                          <a:solidFill>
                            <a:srgbClr val="000000"/>
                          </a:solidFill>
                          <a:effectLst/>
                          <a:latin typeface="Aptos Narrow" panose="020B0004020202020204" pitchFamily="34" charset="0"/>
                        </a:rPr>
                        <a:t>1</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100" b="0" i="0" u="none" strike="noStrike">
                          <a:solidFill>
                            <a:srgbClr val="000000"/>
                          </a:solidFill>
                          <a:effectLst/>
                          <a:latin typeface="Aptos Narrow" panose="020B0004020202020204" pitchFamily="34" charset="0"/>
                        </a:rPr>
                        <a:t>55000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100" b="0" i="0" u="none" strike="noStrike">
                          <a:solidFill>
                            <a:srgbClr val="000000"/>
                          </a:solidFill>
                          <a:effectLst/>
                          <a:latin typeface="Aptos Narrow" panose="020B0004020202020204" pitchFamily="34" charset="0"/>
                        </a:rPr>
                        <a:t>3.3522</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100" b="0" i="0" u="none" strike="noStrike">
                          <a:solidFill>
                            <a:srgbClr val="000000"/>
                          </a:solidFill>
                          <a:effectLst/>
                          <a:latin typeface="Aptos Narrow" panose="020B0004020202020204" pitchFamily="34" charset="0"/>
                        </a:rPr>
                        <a:t>184371</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100" b="0" i="0" u="none" strike="noStrike">
                          <a:solidFill>
                            <a:srgbClr val="000000"/>
                          </a:solidFill>
                          <a:effectLst/>
                          <a:latin typeface="Aptos Narrow" panose="020B0004020202020204" pitchFamily="34" charset="0"/>
                        </a:rPr>
                        <a:t>84371</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60517479"/>
                  </a:ext>
                </a:extLst>
              </a:tr>
              <a:tr h="182880">
                <a:tc>
                  <a:txBody>
                    <a:bodyPr/>
                    <a:lstStyle/>
                    <a:p>
                      <a:pPr algn="r" fontAlgn="b"/>
                      <a:r>
                        <a:rPr lang="en-GB" sz="1100" b="0" i="0" u="none" strike="noStrike">
                          <a:solidFill>
                            <a:srgbClr val="000000"/>
                          </a:solidFill>
                          <a:effectLst/>
                          <a:latin typeface="Aptos Narrow" panose="020B0004020202020204" pitchFamily="34" charset="0"/>
                        </a:rPr>
                        <a:t>2</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100" b="0" i="0" u="none" strike="noStrike">
                          <a:solidFill>
                            <a:srgbClr val="000000"/>
                          </a:solidFill>
                          <a:effectLst/>
                          <a:latin typeface="Aptos Narrow" panose="020B0004020202020204" pitchFamily="34" charset="0"/>
                        </a:rPr>
                        <a:t>30000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100" b="0" i="0" u="none" strike="noStrike">
                          <a:solidFill>
                            <a:srgbClr val="000000"/>
                          </a:solidFill>
                          <a:effectLst/>
                          <a:latin typeface="Aptos Narrow" panose="020B0004020202020204" pitchFamily="34" charset="0"/>
                        </a:rPr>
                        <a:t>3.3522</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100" b="0" i="0" u="none" strike="noStrike">
                          <a:solidFill>
                            <a:srgbClr val="000000"/>
                          </a:solidFill>
                          <a:effectLst/>
                          <a:latin typeface="Aptos Narrow" panose="020B0004020202020204" pitchFamily="34" charset="0"/>
                        </a:rPr>
                        <a:t>100566</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100" b="0" i="0" u="none" strike="noStrike">
                          <a:solidFill>
                            <a:srgbClr val="000000"/>
                          </a:solidFill>
                          <a:effectLst/>
                          <a:latin typeface="Aptos Narrow" panose="020B0004020202020204" pitchFamily="34" charset="0"/>
                        </a:rPr>
                        <a:t>566</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192099776"/>
                  </a:ext>
                </a:extLst>
              </a:tr>
              <a:tr h="182880">
                <a:tc>
                  <a:txBody>
                    <a:bodyPr/>
                    <a:lstStyle/>
                    <a:p>
                      <a:pPr algn="r" fontAlgn="b"/>
                      <a:r>
                        <a:rPr lang="en-GB" sz="1100" b="0" i="0" u="none" strike="noStrike">
                          <a:solidFill>
                            <a:srgbClr val="000000"/>
                          </a:solidFill>
                          <a:effectLst/>
                          <a:latin typeface="Aptos Narrow" panose="020B0004020202020204" pitchFamily="34" charset="0"/>
                        </a:rPr>
                        <a:t>3</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100" b="0" i="0" u="none" strike="noStrike">
                          <a:solidFill>
                            <a:srgbClr val="000000"/>
                          </a:solidFill>
                          <a:effectLst/>
                          <a:latin typeface="Aptos Narrow" panose="020B0004020202020204" pitchFamily="34" charset="0"/>
                        </a:rPr>
                        <a:t>20000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100" b="0" i="0" u="none" strike="noStrike">
                          <a:solidFill>
                            <a:srgbClr val="000000"/>
                          </a:solidFill>
                          <a:effectLst/>
                          <a:latin typeface="Aptos Narrow" panose="020B0004020202020204" pitchFamily="34" charset="0"/>
                        </a:rPr>
                        <a:t>3.3522</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100" b="0" i="0" u="none" strike="noStrike">
                          <a:solidFill>
                            <a:srgbClr val="000000"/>
                          </a:solidFill>
                          <a:effectLst/>
                          <a:latin typeface="Aptos Narrow" panose="020B0004020202020204" pitchFamily="34" charset="0"/>
                        </a:rPr>
                        <a:t>67044</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100" b="0" i="0" u="none" strike="noStrike" dirty="0">
                          <a:solidFill>
                            <a:srgbClr val="000000"/>
                          </a:solidFill>
                          <a:effectLst/>
                          <a:latin typeface="Aptos Narrow" panose="020B0004020202020204" pitchFamily="34" charset="0"/>
                        </a:rPr>
                        <a:t>-32956</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65312877"/>
                  </a:ext>
                </a:extLst>
              </a:tr>
            </a:tbl>
          </a:graphicData>
        </a:graphic>
      </p:graphicFrame>
      <p:cxnSp>
        <p:nvCxnSpPr>
          <p:cNvPr id="10" name="Straight Connector 9">
            <a:extLst>
              <a:ext uri="{FF2B5EF4-FFF2-40B4-BE49-F238E27FC236}">
                <a16:creationId xmlns:a16="http://schemas.microsoft.com/office/drawing/2014/main" id="{3420F06C-9D63-98D7-891F-5446E2AD2D90}"/>
              </a:ext>
            </a:extLst>
          </p:cNvPr>
          <p:cNvCxnSpPr>
            <a:cxnSpLocks/>
          </p:cNvCxnSpPr>
          <p:nvPr/>
        </p:nvCxnSpPr>
        <p:spPr>
          <a:xfrm>
            <a:off x="6089897" y="1720496"/>
            <a:ext cx="0" cy="3212436"/>
          </a:xfrm>
          <a:prstGeom prst="line">
            <a:avLst/>
          </a:prstGeom>
          <a:ln w="19050" cap="flat" cmpd="sng" algn="ctr">
            <a:solidFill>
              <a:schemeClr val="accent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Tree>
    <p:extLst>
      <p:ext uri="{BB962C8B-B14F-4D97-AF65-F5344CB8AC3E}">
        <p14:creationId xmlns:p14="http://schemas.microsoft.com/office/powerpoint/2010/main" val="272252543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E1FB21-AC22-99E1-9FBE-F79329F7853B}"/>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B8CD9F89-7226-6465-07E3-AC3398D7B243}"/>
              </a:ext>
            </a:extLst>
          </p:cNvPr>
          <p:cNvSpPr>
            <a:spLocks noGrp="1"/>
          </p:cNvSpPr>
          <p:nvPr>
            <p:ph type="title"/>
          </p:nvPr>
        </p:nvSpPr>
        <p:spPr>
          <a:xfrm>
            <a:off x="639413" y="476086"/>
            <a:ext cx="10904435" cy="689608"/>
          </a:xfrm>
        </p:spPr>
        <p:txBody>
          <a:bodyPr rtlCol="0">
            <a:normAutofit/>
          </a:bodyPr>
          <a:lstStyle/>
          <a:p>
            <a:pPr rtl="0"/>
            <a:r>
              <a:rPr lang="en-GB" sz="3200" dirty="0">
                <a:latin typeface="Calibri" panose="020F0502020204030204" pitchFamily="34" charset="0"/>
                <a:ea typeface="Calibri" panose="020F0502020204030204" pitchFamily="34" charset="0"/>
                <a:cs typeface="Calibri" panose="020F0502020204030204" pitchFamily="34" charset="0"/>
              </a:rPr>
              <a:t>Case Study Questions – Profitability Technique</a:t>
            </a:r>
          </a:p>
        </p:txBody>
      </p:sp>
      <p:sp>
        <p:nvSpPr>
          <p:cNvPr id="3" name="Footer Placeholder 2">
            <a:extLst>
              <a:ext uri="{FF2B5EF4-FFF2-40B4-BE49-F238E27FC236}">
                <a16:creationId xmlns:a16="http://schemas.microsoft.com/office/drawing/2014/main" id="{FCB09CEF-533F-21E9-46BF-B4DD35BE0BEE}"/>
              </a:ext>
            </a:extLst>
          </p:cNvPr>
          <p:cNvSpPr>
            <a:spLocks noGrp="1"/>
          </p:cNvSpPr>
          <p:nvPr>
            <p:ph type="ftr" sz="quarter" idx="11"/>
          </p:nvPr>
        </p:nvSpPr>
        <p:spPr>
          <a:xfrm>
            <a:off x="639413" y="6371590"/>
            <a:ext cx="6291108" cy="365125"/>
          </a:xfrm>
        </p:spPr>
        <p:txBody>
          <a:bodyPr rtlCol="0"/>
          <a:lstStyle/>
          <a:p>
            <a:pPr rtl="0">
              <a:spcAft>
                <a:spcPts val="600"/>
              </a:spcAft>
            </a:pPr>
            <a:r>
              <a:rPr lang="en-GB" noProof="0" dirty="0"/>
              <a:t>Finance Management</a:t>
            </a:r>
          </a:p>
        </p:txBody>
      </p:sp>
      <p:sp>
        <p:nvSpPr>
          <p:cNvPr id="4" name="Date Placeholder 3">
            <a:extLst>
              <a:ext uri="{FF2B5EF4-FFF2-40B4-BE49-F238E27FC236}">
                <a16:creationId xmlns:a16="http://schemas.microsoft.com/office/drawing/2014/main" id="{AB0CB4D9-2AAE-964E-F107-701F324ABF03}"/>
              </a:ext>
            </a:extLst>
          </p:cNvPr>
          <p:cNvSpPr>
            <a:spLocks noGrp="1"/>
          </p:cNvSpPr>
          <p:nvPr>
            <p:ph type="dt" sz="half" idx="10"/>
          </p:nvPr>
        </p:nvSpPr>
        <p:spPr>
          <a:xfrm>
            <a:off x="7295738" y="6356350"/>
            <a:ext cx="3033829" cy="365125"/>
          </a:xfrm>
        </p:spPr>
        <p:txBody>
          <a:bodyPr rtlCol="0"/>
          <a:lstStyle/>
          <a:p>
            <a:pPr lvl="0" rtl="0"/>
            <a:r>
              <a:rPr lang="en-GB" dirty="0"/>
              <a:t>2025</a:t>
            </a:r>
          </a:p>
        </p:txBody>
      </p:sp>
      <p:sp>
        <p:nvSpPr>
          <p:cNvPr id="5" name="Slide Number Placeholder 4">
            <a:extLst>
              <a:ext uri="{FF2B5EF4-FFF2-40B4-BE49-F238E27FC236}">
                <a16:creationId xmlns:a16="http://schemas.microsoft.com/office/drawing/2014/main" id="{4BFBEDE8-76F0-019C-F7AB-5988A94E6987}"/>
              </a:ext>
            </a:extLst>
          </p:cNvPr>
          <p:cNvSpPr>
            <a:spLocks noGrp="1"/>
          </p:cNvSpPr>
          <p:nvPr>
            <p:ph type="sldNum" sz="quarter" idx="12"/>
          </p:nvPr>
        </p:nvSpPr>
        <p:spPr>
          <a:xfrm>
            <a:off x="10707939" y="6356350"/>
            <a:ext cx="844649" cy="365125"/>
          </a:xfrm>
        </p:spPr>
        <p:txBody>
          <a:bodyPr rtlCol="0"/>
          <a:lstStyle/>
          <a:p>
            <a:pPr lvl="0" rtl="0"/>
            <a:fld id="{E20EFF4B-E35B-4DE6-97A9-05E54E649A15}" type="slidenum">
              <a:rPr lang="en-GB" smtClean="0"/>
              <a:pPr lvl="0" rtl="0"/>
              <a:t>50</a:t>
            </a:fld>
            <a:endParaRPr lang="en-GB"/>
          </a:p>
        </p:txBody>
      </p:sp>
      <p:sp>
        <p:nvSpPr>
          <p:cNvPr id="7" name="Content Placeholder 6">
            <a:extLst>
              <a:ext uri="{FF2B5EF4-FFF2-40B4-BE49-F238E27FC236}">
                <a16:creationId xmlns:a16="http://schemas.microsoft.com/office/drawing/2014/main" id="{BC358FEB-E56F-8B50-E456-B841E97A6E4E}"/>
              </a:ext>
            </a:extLst>
          </p:cNvPr>
          <p:cNvSpPr>
            <a:spLocks noGrp="1"/>
          </p:cNvSpPr>
          <p:nvPr>
            <p:ph sz="quarter" idx="13"/>
          </p:nvPr>
        </p:nvSpPr>
        <p:spPr>
          <a:xfrm>
            <a:off x="558317" y="1720496"/>
            <a:ext cx="10149621" cy="4661417"/>
          </a:xfrm>
        </p:spPr>
        <p:txBody>
          <a:bodyPr>
            <a:normAutofit/>
          </a:bodyPr>
          <a:lstStyle/>
          <a:p>
            <a:r>
              <a:rPr lang="en-GB" sz="2000" b="0" dirty="0">
                <a:latin typeface="Calibri" panose="020F0502020204030204" pitchFamily="34" charset="0"/>
                <a:ea typeface="Calibri" panose="020F0502020204030204" pitchFamily="34" charset="0"/>
                <a:cs typeface="Calibri" panose="020F0502020204030204" pitchFamily="34" charset="0"/>
              </a:rPr>
              <a:t>Question 16:</a:t>
            </a:r>
          </a:p>
          <a:p>
            <a:pPr>
              <a:buClrTx/>
            </a:pPr>
            <a:r>
              <a:rPr lang="en-GB" sz="2000" b="0" dirty="0">
                <a:latin typeface="Calibri" panose="020F0502020204030204" pitchFamily="34" charset="0"/>
                <a:ea typeface="Calibri" panose="020F0502020204030204" pitchFamily="34" charset="0"/>
                <a:cs typeface="Calibri" panose="020F0502020204030204" pitchFamily="34" charset="0"/>
              </a:rPr>
              <a:t>Project A:</a:t>
            </a:r>
          </a:p>
          <a:p>
            <a:pPr>
              <a:buClrTx/>
            </a:pPr>
            <a:endParaRPr lang="en-GB" sz="2000" b="0" dirty="0">
              <a:latin typeface="Calibri" panose="020F0502020204030204" pitchFamily="34" charset="0"/>
              <a:ea typeface="Calibri" panose="020F0502020204030204" pitchFamily="34" charset="0"/>
              <a:cs typeface="Calibri" panose="020F0502020204030204" pitchFamily="34" charset="0"/>
            </a:endParaRPr>
          </a:p>
          <a:p>
            <a:pPr>
              <a:buClrTx/>
            </a:pPr>
            <a:endParaRPr lang="en-GB" sz="2000" b="0" dirty="0">
              <a:latin typeface="Calibri" panose="020F0502020204030204" pitchFamily="34" charset="0"/>
              <a:ea typeface="Calibri" panose="020F0502020204030204" pitchFamily="34" charset="0"/>
              <a:cs typeface="Calibri" panose="020F0502020204030204" pitchFamily="34" charset="0"/>
            </a:endParaRPr>
          </a:p>
          <a:p>
            <a:pPr>
              <a:buClrTx/>
            </a:pPr>
            <a:r>
              <a:rPr lang="en-GB" sz="2000" b="0" dirty="0">
                <a:latin typeface="Calibri" panose="020F0502020204030204" pitchFamily="34" charset="0"/>
                <a:ea typeface="Calibri" panose="020F0502020204030204" pitchFamily="34" charset="0"/>
                <a:cs typeface="Calibri" panose="020F0502020204030204" pitchFamily="34" charset="0"/>
              </a:rPr>
              <a:t>11940.4-10000=1940.4</a:t>
            </a:r>
          </a:p>
          <a:p>
            <a:pPr>
              <a:buClrTx/>
            </a:pPr>
            <a:r>
              <a:rPr lang="en-GB" sz="2000" b="0" dirty="0">
                <a:latin typeface="Calibri" panose="020F0502020204030204" pitchFamily="34" charset="0"/>
                <a:ea typeface="Calibri" panose="020F0502020204030204" pitchFamily="34" charset="0"/>
                <a:cs typeface="Calibri" panose="020F0502020204030204" pitchFamily="34" charset="0"/>
              </a:rPr>
              <a:t>B is more profitable than Project A as Net Present Value is a higher value, after considering the probabilities</a:t>
            </a:r>
          </a:p>
        </p:txBody>
      </p:sp>
      <p:sp>
        <p:nvSpPr>
          <p:cNvPr id="2" name="Content Placeholder 6">
            <a:extLst>
              <a:ext uri="{FF2B5EF4-FFF2-40B4-BE49-F238E27FC236}">
                <a16:creationId xmlns:a16="http://schemas.microsoft.com/office/drawing/2014/main" id="{37DFE957-BD01-AE50-4A16-05BAB9537170}"/>
              </a:ext>
            </a:extLst>
          </p:cNvPr>
          <p:cNvSpPr txBox="1">
            <a:spLocks/>
          </p:cNvSpPr>
          <p:nvPr/>
        </p:nvSpPr>
        <p:spPr>
          <a:xfrm>
            <a:off x="6709996" y="2374490"/>
            <a:ext cx="5075587" cy="4483510"/>
          </a:xfrm>
          <a:prstGeom prst="rect">
            <a:avLst/>
          </a:prstGeom>
        </p:spPr>
        <p:txBody>
          <a:bodyPr vert="horz" lIns="91440" tIns="45720" rIns="91440" bIns="45720" rtlCol="0">
            <a:normAutofit/>
          </a:bodyPr>
          <a:lstStyle>
            <a:lvl1pPr marL="0" indent="0" algn="l" defTabSz="914400" rtl="0" eaLnBrk="1" latinLnBrk="0" hangingPunct="1">
              <a:lnSpc>
                <a:spcPct val="150000"/>
              </a:lnSpc>
              <a:spcBef>
                <a:spcPts val="1500"/>
              </a:spcBef>
              <a:buClr>
                <a:schemeClr val="accent2"/>
              </a:buClr>
              <a:buFontTx/>
              <a:buNone/>
              <a:defRPr sz="1500" b="1" kern="1200" spc="150" baseline="0">
                <a:solidFill>
                  <a:schemeClr val="tx1"/>
                </a:solidFill>
                <a:latin typeface="+mn-lt"/>
                <a:ea typeface="+mn-ea"/>
                <a:cs typeface="+mn-cs"/>
              </a:defRPr>
            </a:lvl1pPr>
            <a:lvl2pPr marL="0" indent="0" algn="l" defTabSz="914400" rtl="0" eaLnBrk="1" latinLnBrk="0" hangingPunct="1">
              <a:lnSpc>
                <a:spcPct val="150000"/>
              </a:lnSpc>
              <a:spcBef>
                <a:spcPts val="500"/>
              </a:spcBef>
              <a:buClr>
                <a:schemeClr val="accent2"/>
              </a:buClr>
              <a:buFontTx/>
              <a:buNone/>
              <a:defRPr sz="1500" kern="1200" spc="150" baseline="0">
                <a:solidFill>
                  <a:schemeClr val="tx1"/>
                </a:solidFill>
                <a:latin typeface="+mn-lt"/>
                <a:ea typeface="+mn-ea"/>
                <a:cs typeface="+mn-cs"/>
              </a:defRPr>
            </a:lvl2pPr>
            <a:lvl3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3pPr>
            <a:lvl4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4pPr>
            <a:lvl5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b="0" dirty="0">
                <a:latin typeface="Calibri" panose="020F0502020204030204" pitchFamily="34" charset="0"/>
                <a:ea typeface="Calibri" panose="020F0502020204030204" pitchFamily="34" charset="0"/>
                <a:cs typeface="Calibri" panose="020F0502020204030204" pitchFamily="34" charset="0"/>
              </a:rPr>
              <a:t>Project B</a:t>
            </a:r>
          </a:p>
          <a:p>
            <a:endParaRPr lang="en-GB" sz="2000" b="0" dirty="0">
              <a:latin typeface="Calibri" panose="020F0502020204030204" pitchFamily="34" charset="0"/>
              <a:ea typeface="Calibri" panose="020F0502020204030204" pitchFamily="34" charset="0"/>
              <a:cs typeface="Calibri" panose="020F0502020204030204" pitchFamily="34" charset="0"/>
            </a:endParaRPr>
          </a:p>
          <a:p>
            <a:endParaRPr lang="en-GB" sz="2000" b="0" dirty="0">
              <a:latin typeface="Calibri" panose="020F0502020204030204" pitchFamily="34" charset="0"/>
              <a:ea typeface="Calibri" panose="020F0502020204030204" pitchFamily="34" charset="0"/>
              <a:cs typeface="Calibri" panose="020F0502020204030204" pitchFamily="34" charset="0"/>
            </a:endParaRPr>
          </a:p>
          <a:p>
            <a:r>
              <a:rPr lang="en-GB" sz="2000" b="0" dirty="0">
                <a:latin typeface="Calibri" panose="020F0502020204030204" pitchFamily="34" charset="0"/>
                <a:ea typeface="Calibri" panose="020F0502020204030204" pitchFamily="34" charset="0"/>
                <a:cs typeface="Calibri" panose="020F0502020204030204" pitchFamily="34" charset="0"/>
              </a:rPr>
              <a:t>12214-10000=2214</a:t>
            </a:r>
          </a:p>
          <a:p>
            <a:endParaRPr lang="en-GB" sz="2000" b="0" dirty="0">
              <a:latin typeface="Calibri" panose="020F0502020204030204" pitchFamily="34" charset="0"/>
              <a:ea typeface="Calibri" panose="020F0502020204030204" pitchFamily="34" charset="0"/>
              <a:cs typeface="Calibri" panose="020F0502020204030204" pitchFamily="34" charset="0"/>
            </a:endParaRPr>
          </a:p>
          <a:p>
            <a:endParaRPr lang="en-GB" sz="2000" b="0" dirty="0">
              <a:latin typeface="Calibri" panose="020F0502020204030204" pitchFamily="34" charset="0"/>
              <a:ea typeface="Calibri" panose="020F0502020204030204" pitchFamily="34" charset="0"/>
              <a:cs typeface="Calibri" panose="020F0502020204030204" pitchFamily="34" charset="0"/>
            </a:endParaRPr>
          </a:p>
        </p:txBody>
      </p:sp>
      <p:graphicFrame>
        <p:nvGraphicFramePr>
          <p:cNvPr id="10" name="Table 9">
            <a:extLst>
              <a:ext uri="{FF2B5EF4-FFF2-40B4-BE49-F238E27FC236}">
                <a16:creationId xmlns:a16="http://schemas.microsoft.com/office/drawing/2014/main" id="{78C30C6E-C576-17F6-CC49-7742BE4C8FE2}"/>
              </a:ext>
            </a:extLst>
          </p:cNvPr>
          <p:cNvGraphicFramePr>
            <a:graphicFrameLocks noGrp="1"/>
          </p:cNvGraphicFramePr>
          <p:nvPr>
            <p:extLst>
              <p:ext uri="{D42A27DB-BD31-4B8C-83A1-F6EECF244321}">
                <p14:modId xmlns:p14="http://schemas.microsoft.com/office/powerpoint/2010/main" val="2255720358"/>
              </p:ext>
            </p:extLst>
          </p:nvPr>
        </p:nvGraphicFramePr>
        <p:xfrm>
          <a:off x="639413" y="3136804"/>
          <a:ext cx="3949700" cy="1135380"/>
        </p:xfrm>
        <a:graphic>
          <a:graphicData uri="http://schemas.openxmlformats.org/drawingml/2006/table">
            <a:tbl>
              <a:tblPr/>
              <a:tblGrid>
                <a:gridCol w="609600">
                  <a:extLst>
                    <a:ext uri="{9D8B030D-6E8A-4147-A177-3AD203B41FA5}">
                      <a16:colId xmlns:a16="http://schemas.microsoft.com/office/drawing/2014/main" val="427134443"/>
                    </a:ext>
                  </a:extLst>
                </a:gridCol>
                <a:gridCol w="609600">
                  <a:extLst>
                    <a:ext uri="{9D8B030D-6E8A-4147-A177-3AD203B41FA5}">
                      <a16:colId xmlns:a16="http://schemas.microsoft.com/office/drawing/2014/main" val="4282721738"/>
                    </a:ext>
                  </a:extLst>
                </a:gridCol>
                <a:gridCol w="609600">
                  <a:extLst>
                    <a:ext uri="{9D8B030D-6E8A-4147-A177-3AD203B41FA5}">
                      <a16:colId xmlns:a16="http://schemas.microsoft.com/office/drawing/2014/main" val="2704272929"/>
                    </a:ext>
                  </a:extLst>
                </a:gridCol>
                <a:gridCol w="685800">
                  <a:extLst>
                    <a:ext uri="{9D8B030D-6E8A-4147-A177-3AD203B41FA5}">
                      <a16:colId xmlns:a16="http://schemas.microsoft.com/office/drawing/2014/main" val="4055209100"/>
                    </a:ext>
                  </a:extLst>
                </a:gridCol>
                <a:gridCol w="609600">
                  <a:extLst>
                    <a:ext uri="{9D8B030D-6E8A-4147-A177-3AD203B41FA5}">
                      <a16:colId xmlns:a16="http://schemas.microsoft.com/office/drawing/2014/main" val="1137365355"/>
                    </a:ext>
                  </a:extLst>
                </a:gridCol>
                <a:gridCol w="825500">
                  <a:extLst>
                    <a:ext uri="{9D8B030D-6E8A-4147-A177-3AD203B41FA5}">
                      <a16:colId xmlns:a16="http://schemas.microsoft.com/office/drawing/2014/main" val="1089906621"/>
                    </a:ext>
                  </a:extLst>
                </a:gridCol>
              </a:tblGrid>
              <a:tr h="182880">
                <a:tc>
                  <a:txBody>
                    <a:bodyPr/>
                    <a:lstStyle/>
                    <a:p>
                      <a:pPr algn="l" fontAlgn="b"/>
                      <a:r>
                        <a:rPr lang="en-GB" sz="1200" b="0" i="0" u="none" strike="noStrike">
                          <a:solidFill>
                            <a:srgbClr val="000000"/>
                          </a:solidFill>
                          <a:effectLst/>
                          <a:latin typeface="Aptos Narrow" panose="020B0004020202020204" pitchFamily="34" charset="0"/>
                        </a:rPr>
                        <a:t>Project A</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200" b="0" i="0" u="none" strike="noStrike">
                          <a:solidFill>
                            <a:srgbClr val="000000"/>
                          </a:solidFill>
                          <a:effectLst/>
                          <a:latin typeface="Aptos Narrow" panose="020B0004020202020204" pitchFamily="34" charset="0"/>
                        </a:rPr>
                        <a:t>PV Factor</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200" b="0" i="0" u="none" strike="noStrike">
                          <a:solidFill>
                            <a:srgbClr val="000000"/>
                          </a:solidFill>
                          <a:effectLst/>
                          <a:latin typeface="Aptos Narrow" panose="020B0004020202020204" pitchFamily="34" charset="0"/>
                        </a:rPr>
                        <a:t>Inflow</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200" b="0" i="0" u="none" strike="noStrike">
                          <a:solidFill>
                            <a:srgbClr val="000000"/>
                          </a:solidFill>
                          <a:effectLst/>
                          <a:latin typeface="Aptos Narrow" panose="020B0004020202020204" pitchFamily="34" charset="0"/>
                        </a:rPr>
                        <a:t>Profitability</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200" b="0" i="0" u="none" strike="noStrike">
                          <a:solidFill>
                            <a:srgbClr val="000000"/>
                          </a:solidFill>
                          <a:effectLst/>
                          <a:latin typeface="Aptos Narrow" panose="020B0004020202020204" pitchFamily="34" charset="0"/>
                        </a:rPr>
                        <a:t>Value</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200" b="0" i="0" u="none" strike="noStrike">
                          <a:solidFill>
                            <a:srgbClr val="000000"/>
                          </a:solidFill>
                          <a:effectLst/>
                          <a:latin typeface="Aptos Narrow" panose="020B0004020202020204" pitchFamily="34" charset="0"/>
                        </a:rPr>
                        <a:t>Present Value</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34918578"/>
                  </a:ext>
                </a:extLst>
              </a:tr>
              <a:tr h="182880">
                <a:tc>
                  <a:txBody>
                    <a:bodyPr/>
                    <a:lstStyle/>
                    <a:p>
                      <a:pPr algn="r" fontAlgn="b"/>
                      <a:r>
                        <a:rPr lang="en-GB" sz="1200" b="0" i="0" u="none" strike="noStrike">
                          <a:solidFill>
                            <a:srgbClr val="000000"/>
                          </a:solidFill>
                          <a:effectLst/>
                          <a:latin typeface="Aptos Narrow" panose="020B0004020202020204" pitchFamily="34" charset="0"/>
                        </a:rPr>
                        <a:t>1</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200" b="0" i="0" u="none" strike="noStrike">
                          <a:solidFill>
                            <a:srgbClr val="000000"/>
                          </a:solidFill>
                          <a:effectLst/>
                          <a:latin typeface="Aptos Narrow" panose="020B0004020202020204" pitchFamily="34" charset="0"/>
                        </a:rPr>
                        <a:t>0.909</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200" b="0" i="0" u="none" strike="noStrike">
                          <a:solidFill>
                            <a:srgbClr val="000000"/>
                          </a:solidFill>
                          <a:effectLst/>
                          <a:latin typeface="Aptos Narrow" panose="020B0004020202020204" pitchFamily="34" charset="0"/>
                        </a:rPr>
                        <a:t>10000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200" b="0" i="0" u="none" strike="noStrike">
                          <a:solidFill>
                            <a:srgbClr val="000000"/>
                          </a:solidFill>
                          <a:effectLst/>
                          <a:latin typeface="Aptos Narrow" panose="020B0004020202020204" pitchFamily="34" charset="0"/>
                        </a:rPr>
                        <a:t>0.2</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200" b="0" i="0" u="none" strike="noStrike">
                          <a:solidFill>
                            <a:srgbClr val="000000"/>
                          </a:solidFill>
                          <a:effectLst/>
                          <a:latin typeface="Aptos Narrow" panose="020B0004020202020204" pitchFamily="34" charset="0"/>
                        </a:rPr>
                        <a:t>2000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200" b="0" i="0" u="none" strike="noStrike">
                          <a:solidFill>
                            <a:srgbClr val="000000"/>
                          </a:solidFill>
                          <a:effectLst/>
                          <a:latin typeface="Aptos Narrow" panose="020B0004020202020204" pitchFamily="34" charset="0"/>
                        </a:rPr>
                        <a:t>1818</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33304044"/>
                  </a:ext>
                </a:extLst>
              </a:tr>
              <a:tr h="182880">
                <a:tc>
                  <a:txBody>
                    <a:bodyPr/>
                    <a:lstStyle/>
                    <a:p>
                      <a:pPr algn="r" fontAlgn="b"/>
                      <a:r>
                        <a:rPr lang="en-GB" sz="1200" b="0" i="0" u="none" strike="noStrike">
                          <a:solidFill>
                            <a:srgbClr val="000000"/>
                          </a:solidFill>
                          <a:effectLst/>
                          <a:latin typeface="Aptos Narrow" panose="020B0004020202020204" pitchFamily="34" charset="0"/>
                        </a:rPr>
                        <a:t>2</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200" b="0" i="0" u="none" strike="noStrike">
                          <a:solidFill>
                            <a:srgbClr val="000000"/>
                          </a:solidFill>
                          <a:effectLst/>
                          <a:latin typeface="Aptos Narrow" panose="020B0004020202020204" pitchFamily="34" charset="0"/>
                        </a:rPr>
                        <a:t>0.826</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200" b="0" i="0" u="none" strike="noStrike">
                          <a:solidFill>
                            <a:srgbClr val="000000"/>
                          </a:solidFill>
                          <a:effectLst/>
                          <a:latin typeface="Aptos Narrow" panose="020B0004020202020204" pitchFamily="34" charset="0"/>
                        </a:rPr>
                        <a:t>18000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200" b="0" i="0" u="none" strike="noStrike">
                          <a:solidFill>
                            <a:srgbClr val="000000"/>
                          </a:solidFill>
                          <a:effectLst/>
                          <a:latin typeface="Aptos Narrow" panose="020B0004020202020204" pitchFamily="34" charset="0"/>
                        </a:rPr>
                        <a:t>0.6</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200" b="0" i="0" u="none" strike="noStrike">
                          <a:solidFill>
                            <a:srgbClr val="000000"/>
                          </a:solidFill>
                          <a:effectLst/>
                          <a:latin typeface="Aptos Narrow" panose="020B0004020202020204" pitchFamily="34" charset="0"/>
                        </a:rPr>
                        <a:t>10800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200" b="0" i="0" u="none" strike="noStrike">
                          <a:solidFill>
                            <a:srgbClr val="000000"/>
                          </a:solidFill>
                          <a:effectLst/>
                          <a:latin typeface="Aptos Narrow" panose="020B0004020202020204" pitchFamily="34" charset="0"/>
                        </a:rPr>
                        <a:t>8920.8</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313344602"/>
                  </a:ext>
                </a:extLst>
              </a:tr>
              <a:tr h="182880">
                <a:tc>
                  <a:txBody>
                    <a:bodyPr/>
                    <a:lstStyle/>
                    <a:p>
                      <a:pPr algn="r" fontAlgn="b"/>
                      <a:r>
                        <a:rPr lang="en-GB" sz="1200" b="0" i="0" u="none" strike="noStrike">
                          <a:solidFill>
                            <a:srgbClr val="000000"/>
                          </a:solidFill>
                          <a:effectLst/>
                          <a:latin typeface="Aptos Narrow" panose="020B0004020202020204" pitchFamily="34" charset="0"/>
                        </a:rPr>
                        <a:t>3</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200" b="0" i="0" u="none" strike="noStrike">
                          <a:solidFill>
                            <a:srgbClr val="000000"/>
                          </a:solidFill>
                          <a:effectLst/>
                          <a:latin typeface="Aptos Narrow" panose="020B0004020202020204" pitchFamily="34" charset="0"/>
                        </a:rPr>
                        <a:t>0.751</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200" b="0" i="0" u="none" strike="noStrike">
                          <a:solidFill>
                            <a:srgbClr val="000000"/>
                          </a:solidFill>
                          <a:effectLst/>
                          <a:latin typeface="Aptos Narrow" panose="020B0004020202020204" pitchFamily="34" charset="0"/>
                        </a:rPr>
                        <a:t>8000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200" b="0" i="0" u="none" strike="noStrike">
                          <a:solidFill>
                            <a:srgbClr val="000000"/>
                          </a:solidFill>
                          <a:effectLst/>
                          <a:latin typeface="Aptos Narrow" panose="020B0004020202020204" pitchFamily="34" charset="0"/>
                        </a:rPr>
                        <a:t>0.2</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200" b="0" i="0" u="none" strike="noStrike" dirty="0">
                          <a:solidFill>
                            <a:srgbClr val="000000"/>
                          </a:solidFill>
                          <a:effectLst/>
                          <a:latin typeface="Aptos Narrow" panose="020B0004020202020204" pitchFamily="34" charset="0"/>
                        </a:rPr>
                        <a:t>1600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200" b="0" i="0" u="none" strike="noStrike">
                          <a:solidFill>
                            <a:srgbClr val="000000"/>
                          </a:solidFill>
                          <a:effectLst/>
                          <a:latin typeface="Aptos Narrow" panose="020B0004020202020204" pitchFamily="34" charset="0"/>
                        </a:rPr>
                        <a:t>1201.6</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28314365"/>
                  </a:ext>
                </a:extLst>
              </a:tr>
              <a:tr h="182880">
                <a:tc>
                  <a:txBody>
                    <a:bodyPr/>
                    <a:lstStyle/>
                    <a:p>
                      <a:pPr algn="l" fontAlgn="b"/>
                      <a:endParaRPr lang="en-GB" sz="1200" b="0" i="0" u="none" strike="noStrike">
                        <a:solidFill>
                          <a:srgbClr val="000000"/>
                        </a:solidFill>
                        <a:effectLst/>
                        <a:latin typeface="Aptos Narrow" panose="020B0004020202020204" pitchFamily="34" charset="0"/>
                      </a:endParaRPr>
                    </a:p>
                  </a:txBody>
                  <a:tcPr marL="7620" marR="7620" marT="7620" marB="0" anchor="b">
                    <a:lnL>
                      <a:noFill/>
                    </a:lnL>
                    <a:lnR>
                      <a:noFill/>
                    </a:lnR>
                    <a:lnT w="6350" cap="flat" cmpd="sng" algn="ctr">
                      <a:solidFill>
                        <a:srgbClr val="000000"/>
                      </a:solidFill>
                      <a:prstDash val="solid"/>
                      <a:round/>
                      <a:headEnd type="none" w="med" len="med"/>
                      <a:tailEnd type="none" w="med" len="med"/>
                    </a:lnT>
                    <a:lnB>
                      <a:noFill/>
                    </a:lnB>
                    <a:noFill/>
                  </a:tcPr>
                </a:tc>
                <a:tc>
                  <a:txBody>
                    <a:bodyPr/>
                    <a:lstStyle/>
                    <a:p>
                      <a:pPr algn="l" fontAlgn="b"/>
                      <a:endParaRPr lang="en-GB" sz="1200" b="0" i="0" u="none" strike="noStrike">
                        <a:solidFill>
                          <a:srgbClr val="000000"/>
                        </a:solidFill>
                        <a:effectLst/>
                        <a:latin typeface="Aptos Narrow" panose="020B0004020202020204" pitchFamily="34" charset="0"/>
                      </a:endParaRPr>
                    </a:p>
                  </a:txBody>
                  <a:tcPr marL="7620" marR="7620" marT="7620" marB="0" anchor="b">
                    <a:lnL>
                      <a:noFill/>
                    </a:lnL>
                    <a:lnR>
                      <a:noFill/>
                    </a:lnR>
                    <a:lnT w="6350" cap="flat" cmpd="sng" algn="ctr">
                      <a:solidFill>
                        <a:srgbClr val="000000"/>
                      </a:solidFill>
                      <a:prstDash val="solid"/>
                      <a:round/>
                      <a:headEnd type="none" w="med" len="med"/>
                      <a:tailEnd type="none" w="med" len="med"/>
                    </a:lnT>
                    <a:lnB>
                      <a:noFill/>
                    </a:lnB>
                    <a:noFill/>
                  </a:tcPr>
                </a:tc>
                <a:tc>
                  <a:txBody>
                    <a:bodyPr/>
                    <a:lstStyle/>
                    <a:p>
                      <a:pPr algn="l" fontAlgn="b"/>
                      <a:endParaRPr lang="en-GB" sz="1200" b="0" i="0" u="none" strike="noStrike">
                        <a:solidFill>
                          <a:srgbClr val="000000"/>
                        </a:solidFill>
                        <a:effectLst/>
                        <a:latin typeface="Aptos Narrow" panose="020B0004020202020204" pitchFamily="34" charset="0"/>
                      </a:endParaRPr>
                    </a:p>
                  </a:txBody>
                  <a:tcPr marL="7620" marR="7620" marT="7620" marB="0" anchor="b">
                    <a:lnL>
                      <a:noFill/>
                    </a:lnL>
                    <a:lnR>
                      <a:noFill/>
                    </a:lnR>
                    <a:lnT w="6350" cap="flat" cmpd="sng" algn="ctr">
                      <a:solidFill>
                        <a:srgbClr val="000000"/>
                      </a:solidFill>
                      <a:prstDash val="solid"/>
                      <a:round/>
                      <a:headEnd type="none" w="med" len="med"/>
                      <a:tailEnd type="none" w="med" len="med"/>
                    </a:lnT>
                    <a:lnB>
                      <a:noFill/>
                    </a:lnB>
                    <a:noFill/>
                  </a:tcPr>
                </a:tc>
                <a:tc>
                  <a:txBody>
                    <a:bodyPr/>
                    <a:lstStyle/>
                    <a:p>
                      <a:pPr algn="l" fontAlgn="b"/>
                      <a:endParaRPr lang="en-GB" sz="1200" b="0" i="0" u="none" strike="noStrike">
                        <a:solidFill>
                          <a:srgbClr val="000000"/>
                        </a:solidFill>
                        <a:effectLst/>
                        <a:latin typeface="Aptos Narrow" panose="020B0004020202020204" pitchFamily="34" charset="0"/>
                      </a:endParaRPr>
                    </a:p>
                  </a:txBody>
                  <a:tcPr marL="7620" marR="7620" marT="7620" marB="0" anchor="b">
                    <a:lnL>
                      <a:noFill/>
                    </a:lnL>
                    <a:lnR>
                      <a:noFill/>
                    </a:lnR>
                    <a:lnT w="6350" cap="flat" cmpd="sng" algn="ctr">
                      <a:solidFill>
                        <a:srgbClr val="000000"/>
                      </a:solidFill>
                      <a:prstDash val="solid"/>
                      <a:round/>
                      <a:headEnd type="none" w="med" len="med"/>
                      <a:tailEnd type="none" w="med" len="med"/>
                    </a:lnT>
                    <a:lnB>
                      <a:noFill/>
                    </a:lnB>
                    <a:noFill/>
                  </a:tcPr>
                </a:tc>
                <a:tc>
                  <a:txBody>
                    <a:bodyPr/>
                    <a:lstStyle/>
                    <a:p>
                      <a:pPr algn="l" fontAlgn="b"/>
                      <a:endParaRPr lang="en-GB" sz="1200" b="0" i="0" u="none" strike="noStrike">
                        <a:solidFill>
                          <a:srgbClr val="000000"/>
                        </a:solidFill>
                        <a:effectLst/>
                        <a:latin typeface="Aptos Narrow" panose="020B0004020202020204" pitchFamily="34" charset="0"/>
                      </a:endParaRPr>
                    </a:p>
                  </a:txBody>
                  <a:tcPr marL="7620" marR="7620" marT="7620" marB="0" anchor="b">
                    <a:lnL>
                      <a:noFill/>
                    </a:lnL>
                    <a:lnR>
                      <a:noFill/>
                    </a:lnR>
                    <a:lnT w="6350" cap="flat" cmpd="sng" algn="ctr">
                      <a:solidFill>
                        <a:srgbClr val="000000"/>
                      </a:solidFill>
                      <a:prstDash val="solid"/>
                      <a:round/>
                      <a:headEnd type="none" w="med" len="med"/>
                      <a:tailEnd type="none" w="med" len="med"/>
                    </a:lnT>
                    <a:lnB>
                      <a:noFill/>
                    </a:lnB>
                    <a:noFill/>
                  </a:tcPr>
                </a:tc>
                <a:tc>
                  <a:txBody>
                    <a:bodyPr/>
                    <a:lstStyle/>
                    <a:p>
                      <a:pPr algn="r" fontAlgn="b"/>
                      <a:r>
                        <a:rPr lang="en-GB" sz="1200" b="0" i="0" u="none" strike="noStrike" dirty="0">
                          <a:solidFill>
                            <a:srgbClr val="000000"/>
                          </a:solidFill>
                          <a:effectLst/>
                          <a:latin typeface="Aptos Narrow" panose="020B0004020202020204" pitchFamily="34" charset="0"/>
                        </a:rPr>
                        <a:t>11940.4</a:t>
                      </a:r>
                    </a:p>
                  </a:txBody>
                  <a:tcPr marL="7620" marR="7620" marT="7620" marB="0" anchor="b">
                    <a:lnL>
                      <a:noFill/>
                    </a:lnL>
                    <a:lnR>
                      <a:noFill/>
                    </a:lnR>
                    <a:lnT w="6350" cap="flat" cmpd="sng" algn="ctr">
                      <a:solidFill>
                        <a:srgbClr val="000000"/>
                      </a:solidFill>
                      <a:prstDash val="solid"/>
                      <a:round/>
                      <a:headEnd type="none" w="med" len="med"/>
                      <a:tailEnd type="none" w="med" len="med"/>
                    </a:lnT>
                    <a:lnB>
                      <a:noFill/>
                    </a:lnB>
                    <a:noFill/>
                  </a:tcPr>
                </a:tc>
                <a:extLst>
                  <a:ext uri="{0D108BD9-81ED-4DB2-BD59-A6C34878D82A}">
                    <a16:rowId xmlns:a16="http://schemas.microsoft.com/office/drawing/2014/main" val="3521615077"/>
                  </a:ext>
                </a:extLst>
              </a:tr>
            </a:tbl>
          </a:graphicData>
        </a:graphic>
      </p:graphicFrame>
      <p:pic>
        <p:nvPicPr>
          <p:cNvPr id="11" name="Picture 10">
            <a:extLst>
              <a:ext uri="{FF2B5EF4-FFF2-40B4-BE49-F238E27FC236}">
                <a16:creationId xmlns:a16="http://schemas.microsoft.com/office/drawing/2014/main" id="{C2017863-459B-0C52-B79E-F2D1D7EDCD7F}"/>
              </a:ext>
            </a:extLst>
          </p:cNvPr>
          <p:cNvPicPr>
            <a:picLocks noChangeAspect="1"/>
          </p:cNvPicPr>
          <p:nvPr/>
        </p:nvPicPr>
        <p:blipFill>
          <a:blip r:embed="rId3"/>
          <a:stretch>
            <a:fillRect/>
          </a:stretch>
        </p:blipFill>
        <p:spPr>
          <a:xfrm>
            <a:off x="6778392" y="3136804"/>
            <a:ext cx="3962400" cy="929640"/>
          </a:xfrm>
          <a:prstGeom prst="rect">
            <a:avLst/>
          </a:prstGeom>
        </p:spPr>
      </p:pic>
      <p:cxnSp>
        <p:nvCxnSpPr>
          <p:cNvPr id="8" name="Straight Connector 7">
            <a:extLst>
              <a:ext uri="{FF2B5EF4-FFF2-40B4-BE49-F238E27FC236}">
                <a16:creationId xmlns:a16="http://schemas.microsoft.com/office/drawing/2014/main" id="{7C3425EA-8C80-7D08-7581-3DFEC4C5DBF0}"/>
              </a:ext>
            </a:extLst>
          </p:cNvPr>
          <p:cNvCxnSpPr>
            <a:cxnSpLocks/>
          </p:cNvCxnSpPr>
          <p:nvPr/>
        </p:nvCxnSpPr>
        <p:spPr>
          <a:xfrm>
            <a:off x="5806118" y="1720496"/>
            <a:ext cx="0" cy="3212436"/>
          </a:xfrm>
          <a:prstGeom prst="line">
            <a:avLst/>
          </a:prstGeom>
          <a:ln w="19050" cap="flat" cmpd="sng" algn="ctr">
            <a:solidFill>
              <a:schemeClr val="accent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Tree>
    <p:extLst>
      <p:ext uri="{BB962C8B-B14F-4D97-AF65-F5344CB8AC3E}">
        <p14:creationId xmlns:p14="http://schemas.microsoft.com/office/powerpoint/2010/main" val="380751880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A82265-3EB3-96E2-AC6B-6A13BC45AD4B}"/>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B26E22E2-FFA1-D667-CFD1-2A8A3351DE1F}"/>
              </a:ext>
            </a:extLst>
          </p:cNvPr>
          <p:cNvSpPr>
            <a:spLocks noGrp="1"/>
          </p:cNvSpPr>
          <p:nvPr>
            <p:ph type="title"/>
          </p:nvPr>
        </p:nvSpPr>
        <p:spPr>
          <a:xfrm>
            <a:off x="639413" y="476086"/>
            <a:ext cx="10904435" cy="689608"/>
          </a:xfrm>
        </p:spPr>
        <p:txBody>
          <a:bodyPr rtlCol="0">
            <a:normAutofit/>
          </a:bodyPr>
          <a:lstStyle/>
          <a:p>
            <a:pPr rtl="0"/>
            <a:r>
              <a:rPr lang="en-GB" sz="3200" dirty="0">
                <a:latin typeface="Calibri" panose="020F0502020204030204" pitchFamily="34" charset="0"/>
                <a:ea typeface="Calibri" panose="020F0502020204030204" pitchFamily="34" charset="0"/>
                <a:cs typeface="Calibri" panose="020F0502020204030204" pitchFamily="34" charset="0"/>
              </a:rPr>
              <a:t>Case Study Questions – Standard Deviation</a:t>
            </a:r>
          </a:p>
        </p:txBody>
      </p:sp>
      <p:sp>
        <p:nvSpPr>
          <p:cNvPr id="3" name="Footer Placeholder 2">
            <a:extLst>
              <a:ext uri="{FF2B5EF4-FFF2-40B4-BE49-F238E27FC236}">
                <a16:creationId xmlns:a16="http://schemas.microsoft.com/office/drawing/2014/main" id="{E557C76A-7265-D92F-E4CC-E2D6B5A3D4C4}"/>
              </a:ext>
            </a:extLst>
          </p:cNvPr>
          <p:cNvSpPr>
            <a:spLocks noGrp="1"/>
          </p:cNvSpPr>
          <p:nvPr>
            <p:ph type="ftr" sz="quarter" idx="11"/>
          </p:nvPr>
        </p:nvSpPr>
        <p:spPr>
          <a:xfrm>
            <a:off x="639413" y="6371590"/>
            <a:ext cx="6291108" cy="365125"/>
          </a:xfrm>
        </p:spPr>
        <p:txBody>
          <a:bodyPr rtlCol="0"/>
          <a:lstStyle/>
          <a:p>
            <a:pPr rtl="0">
              <a:spcAft>
                <a:spcPts val="600"/>
              </a:spcAft>
            </a:pPr>
            <a:r>
              <a:rPr lang="en-GB" noProof="0" dirty="0"/>
              <a:t>Finance Management</a:t>
            </a:r>
          </a:p>
        </p:txBody>
      </p:sp>
      <p:sp>
        <p:nvSpPr>
          <p:cNvPr id="4" name="Date Placeholder 3">
            <a:extLst>
              <a:ext uri="{FF2B5EF4-FFF2-40B4-BE49-F238E27FC236}">
                <a16:creationId xmlns:a16="http://schemas.microsoft.com/office/drawing/2014/main" id="{96638913-E792-8ECB-5309-32393AE3D1A2}"/>
              </a:ext>
            </a:extLst>
          </p:cNvPr>
          <p:cNvSpPr>
            <a:spLocks noGrp="1"/>
          </p:cNvSpPr>
          <p:nvPr>
            <p:ph type="dt" sz="half" idx="10"/>
          </p:nvPr>
        </p:nvSpPr>
        <p:spPr>
          <a:xfrm>
            <a:off x="7295738" y="6356350"/>
            <a:ext cx="3033829" cy="365125"/>
          </a:xfrm>
        </p:spPr>
        <p:txBody>
          <a:bodyPr rtlCol="0"/>
          <a:lstStyle/>
          <a:p>
            <a:pPr lvl="0" rtl="0"/>
            <a:r>
              <a:rPr lang="en-GB" dirty="0"/>
              <a:t>2025</a:t>
            </a:r>
          </a:p>
        </p:txBody>
      </p:sp>
      <p:sp>
        <p:nvSpPr>
          <p:cNvPr id="5" name="Slide Number Placeholder 4">
            <a:extLst>
              <a:ext uri="{FF2B5EF4-FFF2-40B4-BE49-F238E27FC236}">
                <a16:creationId xmlns:a16="http://schemas.microsoft.com/office/drawing/2014/main" id="{9DD362DF-5C69-CEC9-897F-FEBB4BBB19C2}"/>
              </a:ext>
            </a:extLst>
          </p:cNvPr>
          <p:cNvSpPr>
            <a:spLocks noGrp="1"/>
          </p:cNvSpPr>
          <p:nvPr>
            <p:ph type="sldNum" sz="quarter" idx="12"/>
          </p:nvPr>
        </p:nvSpPr>
        <p:spPr>
          <a:xfrm>
            <a:off x="10707939" y="6356350"/>
            <a:ext cx="844649" cy="365125"/>
          </a:xfrm>
        </p:spPr>
        <p:txBody>
          <a:bodyPr rtlCol="0"/>
          <a:lstStyle/>
          <a:p>
            <a:pPr lvl="0" rtl="0"/>
            <a:fld id="{E20EFF4B-E35B-4DE6-97A9-05E54E649A15}" type="slidenum">
              <a:rPr lang="en-GB" smtClean="0"/>
              <a:pPr lvl="0" rtl="0"/>
              <a:t>51</a:t>
            </a:fld>
            <a:endParaRPr lang="en-GB"/>
          </a:p>
        </p:txBody>
      </p:sp>
      <p:sp>
        <p:nvSpPr>
          <p:cNvPr id="7" name="Content Placeholder 6">
            <a:extLst>
              <a:ext uri="{FF2B5EF4-FFF2-40B4-BE49-F238E27FC236}">
                <a16:creationId xmlns:a16="http://schemas.microsoft.com/office/drawing/2014/main" id="{2ADAED29-D7F4-15B2-6C0C-BE03D05EA2D5}"/>
              </a:ext>
            </a:extLst>
          </p:cNvPr>
          <p:cNvSpPr>
            <a:spLocks noGrp="1"/>
          </p:cNvSpPr>
          <p:nvPr>
            <p:ph sz="quarter" idx="13"/>
          </p:nvPr>
        </p:nvSpPr>
        <p:spPr>
          <a:xfrm>
            <a:off x="558317" y="1720496"/>
            <a:ext cx="10149621" cy="4661417"/>
          </a:xfrm>
        </p:spPr>
        <p:txBody>
          <a:bodyPr>
            <a:normAutofit/>
          </a:bodyPr>
          <a:lstStyle/>
          <a:p>
            <a:r>
              <a:rPr lang="en-GB" sz="2000" b="0" dirty="0">
                <a:latin typeface="Calibri" panose="020F0502020204030204" pitchFamily="34" charset="0"/>
                <a:ea typeface="Calibri" panose="020F0502020204030204" pitchFamily="34" charset="0"/>
                <a:cs typeface="Calibri" panose="020F0502020204030204" pitchFamily="34" charset="0"/>
              </a:rPr>
              <a:t>Question 17: S.D on Project X is higher so X is riskier</a:t>
            </a:r>
          </a:p>
          <a:p>
            <a:pPr>
              <a:buClrTx/>
            </a:pPr>
            <a:r>
              <a:rPr lang="en-GB" sz="2000" b="0" dirty="0">
                <a:latin typeface="Calibri" panose="020F0502020204030204" pitchFamily="34" charset="0"/>
                <a:ea typeface="Calibri" panose="020F0502020204030204" pitchFamily="34" charset="0"/>
                <a:cs typeface="Calibri" panose="020F0502020204030204" pitchFamily="34" charset="0"/>
              </a:rPr>
              <a:t>Project X:</a:t>
            </a:r>
          </a:p>
          <a:p>
            <a:pPr>
              <a:buClrTx/>
            </a:pPr>
            <a:endParaRPr lang="en-GB" sz="2000" b="0" dirty="0">
              <a:latin typeface="Calibri" panose="020F0502020204030204" pitchFamily="34" charset="0"/>
              <a:ea typeface="Calibri" panose="020F0502020204030204" pitchFamily="34" charset="0"/>
              <a:cs typeface="Calibri" panose="020F0502020204030204" pitchFamily="34" charset="0"/>
            </a:endParaRPr>
          </a:p>
          <a:p>
            <a:pPr>
              <a:buClrTx/>
            </a:pPr>
            <a:endParaRPr lang="en-GB" sz="2000" b="0" dirty="0">
              <a:latin typeface="Calibri" panose="020F0502020204030204" pitchFamily="34" charset="0"/>
              <a:ea typeface="Calibri" panose="020F0502020204030204" pitchFamily="34" charset="0"/>
              <a:cs typeface="Calibri" panose="020F0502020204030204" pitchFamily="34" charset="0"/>
            </a:endParaRPr>
          </a:p>
          <a:p>
            <a:pPr>
              <a:buClrTx/>
            </a:pPr>
            <a:endParaRPr lang="en-GB" sz="2000" b="0" dirty="0">
              <a:latin typeface="Calibri" panose="020F0502020204030204" pitchFamily="34" charset="0"/>
              <a:ea typeface="Calibri" panose="020F0502020204030204" pitchFamily="34" charset="0"/>
              <a:cs typeface="Calibri" panose="020F0502020204030204" pitchFamily="34" charset="0"/>
            </a:endParaRPr>
          </a:p>
          <a:p>
            <a:pPr>
              <a:buClrTx/>
            </a:pPr>
            <a:r>
              <a:rPr lang="en-GB" sz="2000" b="0" dirty="0">
                <a:latin typeface="Calibri" panose="020F0502020204030204" pitchFamily="34" charset="0"/>
                <a:ea typeface="Calibri" panose="020F0502020204030204" pitchFamily="34" charset="0"/>
                <a:cs typeface="Calibri" panose="020F0502020204030204" pitchFamily="34" charset="0"/>
              </a:rPr>
              <a:t>Square root of 102902500</a:t>
            </a:r>
          </a:p>
          <a:p>
            <a:pPr>
              <a:buClrTx/>
            </a:pPr>
            <a:r>
              <a:rPr lang="en-GB" sz="2000" b="0" dirty="0">
                <a:latin typeface="Calibri" panose="020F0502020204030204" pitchFamily="34" charset="0"/>
                <a:ea typeface="Calibri" panose="020F0502020204030204" pitchFamily="34" charset="0"/>
                <a:cs typeface="Calibri" panose="020F0502020204030204" pitchFamily="34" charset="0"/>
              </a:rPr>
              <a:t>=10144</a:t>
            </a:r>
          </a:p>
          <a:p>
            <a:pPr>
              <a:buClrTx/>
            </a:pPr>
            <a:endParaRPr lang="en-GB" sz="2000" b="0" dirty="0">
              <a:latin typeface="Calibri" panose="020F0502020204030204" pitchFamily="34" charset="0"/>
              <a:ea typeface="Calibri" panose="020F0502020204030204" pitchFamily="34" charset="0"/>
              <a:cs typeface="Calibri" panose="020F0502020204030204" pitchFamily="34" charset="0"/>
            </a:endParaRPr>
          </a:p>
          <a:p>
            <a:pPr>
              <a:buClrTx/>
            </a:pPr>
            <a:endParaRPr lang="en-GB" sz="2000" b="0" dirty="0">
              <a:latin typeface="Calibri" panose="020F0502020204030204" pitchFamily="34" charset="0"/>
              <a:ea typeface="Calibri" panose="020F0502020204030204" pitchFamily="34" charset="0"/>
              <a:cs typeface="Calibri" panose="020F0502020204030204" pitchFamily="34" charset="0"/>
            </a:endParaRPr>
          </a:p>
        </p:txBody>
      </p:sp>
      <p:sp>
        <p:nvSpPr>
          <p:cNvPr id="2" name="Content Placeholder 6">
            <a:extLst>
              <a:ext uri="{FF2B5EF4-FFF2-40B4-BE49-F238E27FC236}">
                <a16:creationId xmlns:a16="http://schemas.microsoft.com/office/drawing/2014/main" id="{15EC91C9-E895-DA88-E81E-09DD26E1CB8A}"/>
              </a:ext>
            </a:extLst>
          </p:cNvPr>
          <p:cNvSpPr txBox="1">
            <a:spLocks/>
          </p:cNvSpPr>
          <p:nvPr/>
        </p:nvSpPr>
        <p:spPr>
          <a:xfrm>
            <a:off x="6709996" y="2374490"/>
            <a:ext cx="5075587" cy="4483510"/>
          </a:xfrm>
          <a:prstGeom prst="rect">
            <a:avLst/>
          </a:prstGeom>
        </p:spPr>
        <p:txBody>
          <a:bodyPr vert="horz" lIns="91440" tIns="45720" rIns="91440" bIns="45720" rtlCol="0">
            <a:normAutofit/>
          </a:bodyPr>
          <a:lstStyle>
            <a:lvl1pPr marL="0" indent="0" algn="l" defTabSz="914400" rtl="0" eaLnBrk="1" latinLnBrk="0" hangingPunct="1">
              <a:lnSpc>
                <a:spcPct val="150000"/>
              </a:lnSpc>
              <a:spcBef>
                <a:spcPts val="1500"/>
              </a:spcBef>
              <a:buClr>
                <a:schemeClr val="accent2"/>
              </a:buClr>
              <a:buFontTx/>
              <a:buNone/>
              <a:defRPr sz="1500" b="1" kern="1200" spc="150" baseline="0">
                <a:solidFill>
                  <a:schemeClr val="tx1"/>
                </a:solidFill>
                <a:latin typeface="+mn-lt"/>
                <a:ea typeface="+mn-ea"/>
                <a:cs typeface="+mn-cs"/>
              </a:defRPr>
            </a:lvl1pPr>
            <a:lvl2pPr marL="0" indent="0" algn="l" defTabSz="914400" rtl="0" eaLnBrk="1" latinLnBrk="0" hangingPunct="1">
              <a:lnSpc>
                <a:spcPct val="150000"/>
              </a:lnSpc>
              <a:spcBef>
                <a:spcPts val="500"/>
              </a:spcBef>
              <a:buClr>
                <a:schemeClr val="accent2"/>
              </a:buClr>
              <a:buFontTx/>
              <a:buNone/>
              <a:defRPr sz="1500" kern="1200" spc="150" baseline="0">
                <a:solidFill>
                  <a:schemeClr val="tx1"/>
                </a:solidFill>
                <a:latin typeface="+mn-lt"/>
                <a:ea typeface="+mn-ea"/>
                <a:cs typeface="+mn-cs"/>
              </a:defRPr>
            </a:lvl2pPr>
            <a:lvl3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3pPr>
            <a:lvl4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4pPr>
            <a:lvl5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b="0" dirty="0">
                <a:latin typeface="Calibri" panose="020F0502020204030204" pitchFamily="34" charset="0"/>
                <a:ea typeface="Calibri" panose="020F0502020204030204" pitchFamily="34" charset="0"/>
                <a:cs typeface="Calibri" panose="020F0502020204030204" pitchFamily="34" charset="0"/>
              </a:rPr>
              <a:t>Project Y:</a:t>
            </a:r>
          </a:p>
          <a:p>
            <a:endParaRPr lang="en-GB" sz="2000" b="0" dirty="0">
              <a:latin typeface="Calibri" panose="020F0502020204030204" pitchFamily="34" charset="0"/>
              <a:ea typeface="Calibri" panose="020F0502020204030204" pitchFamily="34" charset="0"/>
              <a:cs typeface="Calibri" panose="020F0502020204030204" pitchFamily="34" charset="0"/>
            </a:endParaRPr>
          </a:p>
          <a:p>
            <a:endParaRPr lang="en-GB" sz="2000" b="0" dirty="0">
              <a:latin typeface="Calibri" panose="020F0502020204030204" pitchFamily="34" charset="0"/>
              <a:ea typeface="Calibri" panose="020F0502020204030204" pitchFamily="34" charset="0"/>
              <a:cs typeface="Calibri" panose="020F0502020204030204" pitchFamily="34" charset="0"/>
            </a:endParaRPr>
          </a:p>
          <a:p>
            <a:endParaRPr lang="en-GB" sz="2000" b="0" dirty="0">
              <a:latin typeface="Calibri" panose="020F0502020204030204" pitchFamily="34" charset="0"/>
              <a:ea typeface="Calibri" panose="020F0502020204030204" pitchFamily="34" charset="0"/>
              <a:cs typeface="Calibri" panose="020F0502020204030204" pitchFamily="34" charset="0"/>
            </a:endParaRPr>
          </a:p>
          <a:p>
            <a:r>
              <a:rPr lang="en-GB" sz="2000" b="0" dirty="0">
                <a:latin typeface="Calibri" panose="020F0502020204030204" pitchFamily="34" charset="0"/>
                <a:ea typeface="Calibri" panose="020F0502020204030204" pitchFamily="34" charset="0"/>
                <a:cs typeface="Calibri" panose="020F0502020204030204" pitchFamily="34" charset="0"/>
              </a:rPr>
              <a:t>Square root of 76402500</a:t>
            </a:r>
          </a:p>
          <a:p>
            <a:r>
              <a:rPr lang="en-GB" sz="2000" b="0" dirty="0">
                <a:latin typeface="Calibri" panose="020F0502020204030204" pitchFamily="34" charset="0"/>
                <a:ea typeface="Calibri" panose="020F0502020204030204" pitchFamily="34" charset="0"/>
                <a:cs typeface="Calibri" panose="020F0502020204030204" pitchFamily="34" charset="0"/>
              </a:rPr>
              <a:t>=8741</a:t>
            </a:r>
          </a:p>
          <a:p>
            <a:endParaRPr lang="en-GB" sz="2000" b="0" dirty="0">
              <a:latin typeface="Calibri" panose="020F0502020204030204" pitchFamily="34" charset="0"/>
              <a:ea typeface="Calibri" panose="020F0502020204030204" pitchFamily="34" charset="0"/>
              <a:cs typeface="Calibri" panose="020F0502020204030204" pitchFamily="34" charset="0"/>
            </a:endParaRPr>
          </a:p>
          <a:p>
            <a:endParaRPr lang="en-GB" sz="2000" b="0" dirty="0">
              <a:latin typeface="Calibri" panose="020F0502020204030204" pitchFamily="34" charset="0"/>
              <a:ea typeface="Calibri" panose="020F0502020204030204" pitchFamily="34" charset="0"/>
              <a:cs typeface="Calibri" panose="020F0502020204030204" pitchFamily="34" charset="0"/>
            </a:endParaRPr>
          </a:p>
        </p:txBody>
      </p:sp>
      <p:graphicFrame>
        <p:nvGraphicFramePr>
          <p:cNvPr id="8" name="Table 7">
            <a:extLst>
              <a:ext uri="{FF2B5EF4-FFF2-40B4-BE49-F238E27FC236}">
                <a16:creationId xmlns:a16="http://schemas.microsoft.com/office/drawing/2014/main" id="{CFC74963-A026-7320-2E4D-733B8159E9E9}"/>
              </a:ext>
            </a:extLst>
          </p:cNvPr>
          <p:cNvGraphicFramePr>
            <a:graphicFrameLocks noGrp="1"/>
          </p:cNvGraphicFramePr>
          <p:nvPr>
            <p:extLst>
              <p:ext uri="{D42A27DB-BD31-4B8C-83A1-F6EECF244321}">
                <p14:modId xmlns:p14="http://schemas.microsoft.com/office/powerpoint/2010/main" val="4009014186"/>
              </p:ext>
            </p:extLst>
          </p:nvPr>
        </p:nvGraphicFramePr>
        <p:xfrm>
          <a:off x="406416" y="3092880"/>
          <a:ext cx="5075587" cy="1760220"/>
        </p:xfrm>
        <a:graphic>
          <a:graphicData uri="http://schemas.openxmlformats.org/drawingml/2006/table">
            <a:tbl>
              <a:tblPr/>
              <a:tblGrid>
                <a:gridCol w="658455">
                  <a:extLst>
                    <a:ext uri="{9D8B030D-6E8A-4147-A177-3AD203B41FA5}">
                      <a16:colId xmlns:a16="http://schemas.microsoft.com/office/drawing/2014/main" val="1853841803"/>
                    </a:ext>
                  </a:extLst>
                </a:gridCol>
                <a:gridCol w="1316909">
                  <a:extLst>
                    <a:ext uri="{9D8B030D-6E8A-4147-A177-3AD203B41FA5}">
                      <a16:colId xmlns:a16="http://schemas.microsoft.com/office/drawing/2014/main" val="3357873379"/>
                    </a:ext>
                  </a:extLst>
                </a:gridCol>
                <a:gridCol w="1138578">
                  <a:extLst>
                    <a:ext uri="{9D8B030D-6E8A-4147-A177-3AD203B41FA5}">
                      <a16:colId xmlns:a16="http://schemas.microsoft.com/office/drawing/2014/main" val="1019745560"/>
                    </a:ext>
                  </a:extLst>
                </a:gridCol>
                <a:gridCol w="740761">
                  <a:extLst>
                    <a:ext uri="{9D8B030D-6E8A-4147-A177-3AD203B41FA5}">
                      <a16:colId xmlns:a16="http://schemas.microsoft.com/office/drawing/2014/main" val="1653707194"/>
                    </a:ext>
                  </a:extLst>
                </a:gridCol>
                <a:gridCol w="1220884">
                  <a:extLst>
                    <a:ext uri="{9D8B030D-6E8A-4147-A177-3AD203B41FA5}">
                      <a16:colId xmlns:a16="http://schemas.microsoft.com/office/drawing/2014/main" val="3371849536"/>
                    </a:ext>
                  </a:extLst>
                </a:gridCol>
              </a:tblGrid>
              <a:tr h="182880">
                <a:tc>
                  <a:txBody>
                    <a:bodyPr/>
                    <a:lstStyle/>
                    <a:p>
                      <a:pPr algn="l" fontAlgn="b"/>
                      <a:r>
                        <a:rPr lang="en-GB" sz="1400" b="0" i="0" u="none" strike="noStrike">
                          <a:solidFill>
                            <a:srgbClr val="000000"/>
                          </a:solidFill>
                          <a:effectLst/>
                          <a:latin typeface="Aptos Narrow" panose="020B0004020202020204" pitchFamily="34" charset="0"/>
                        </a:rPr>
                        <a:t>Project X</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400" b="0" i="0" u="none" strike="noStrike">
                          <a:solidFill>
                            <a:srgbClr val="000000"/>
                          </a:solidFill>
                          <a:effectLst/>
                          <a:latin typeface="Aptos Narrow" panose="020B0004020202020204" pitchFamily="34" charset="0"/>
                        </a:rPr>
                        <a:t> </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400" b="0" i="0" u="none" strike="noStrike">
                          <a:solidFill>
                            <a:srgbClr val="000000"/>
                          </a:solidFill>
                          <a:effectLst/>
                          <a:latin typeface="Aptos Narrow" panose="020B0004020202020204" pitchFamily="34" charset="0"/>
                        </a:rPr>
                        <a:t> </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400" b="0" i="0" u="none" strike="noStrike">
                          <a:solidFill>
                            <a:srgbClr val="000000"/>
                          </a:solidFill>
                          <a:effectLst/>
                          <a:latin typeface="Aptos Narrow" panose="020B0004020202020204" pitchFamily="34" charset="0"/>
                        </a:rPr>
                        <a:t> </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400" b="0" i="0" u="none" strike="noStrike">
                          <a:solidFill>
                            <a:srgbClr val="000000"/>
                          </a:solidFill>
                          <a:effectLst/>
                          <a:latin typeface="Aptos Narrow" panose="020B0004020202020204" pitchFamily="34" charset="0"/>
                        </a:rPr>
                        <a:t> </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38992778"/>
                  </a:ext>
                </a:extLst>
              </a:tr>
              <a:tr h="182880">
                <a:tc>
                  <a:txBody>
                    <a:bodyPr/>
                    <a:lstStyle/>
                    <a:p>
                      <a:pPr algn="l" fontAlgn="b"/>
                      <a:r>
                        <a:rPr lang="en-GB" sz="1400" b="0" i="0" u="none" strike="noStrike">
                          <a:solidFill>
                            <a:srgbClr val="000000"/>
                          </a:solidFill>
                          <a:effectLst/>
                          <a:latin typeface="Aptos Narrow" panose="020B0004020202020204" pitchFamily="34" charset="0"/>
                        </a:rPr>
                        <a:t>Inflow</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400" b="0" i="0" u="none" strike="noStrike">
                          <a:solidFill>
                            <a:srgbClr val="000000"/>
                          </a:solidFill>
                          <a:effectLst/>
                          <a:latin typeface="Aptos Narrow" panose="020B0004020202020204" pitchFamily="34" charset="0"/>
                        </a:rPr>
                        <a:t>Deviation from mean</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400" b="0" i="0" u="none" strike="noStrike">
                          <a:solidFill>
                            <a:srgbClr val="000000"/>
                          </a:solidFill>
                          <a:effectLst/>
                          <a:latin typeface="Aptos Narrow" panose="020B0004020202020204" pitchFamily="34" charset="0"/>
                        </a:rPr>
                        <a:t>Square Deviations</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400" b="0" i="0" u="none" strike="noStrike">
                          <a:solidFill>
                            <a:srgbClr val="000000"/>
                          </a:solidFill>
                          <a:effectLst/>
                          <a:latin typeface="Aptos Narrow" panose="020B0004020202020204" pitchFamily="34" charset="0"/>
                        </a:rPr>
                        <a:t>Profitability</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400" b="0" i="0" u="none" strike="noStrike">
                          <a:solidFill>
                            <a:srgbClr val="000000"/>
                          </a:solidFill>
                          <a:effectLst/>
                          <a:latin typeface="Aptos Narrow" panose="020B0004020202020204" pitchFamily="34" charset="0"/>
                        </a:rPr>
                        <a:t>Weighted Deviation</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849056961"/>
                  </a:ext>
                </a:extLst>
              </a:tr>
              <a:tr h="182880">
                <a:tc>
                  <a:txBody>
                    <a:bodyPr/>
                    <a:lstStyle/>
                    <a:p>
                      <a:pPr algn="r" fontAlgn="b"/>
                      <a:r>
                        <a:rPr lang="en-GB" sz="1400" b="0" i="0" u="none" strike="noStrike">
                          <a:solidFill>
                            <a:srgbClr val="000000"/>
                          </a:solidFill>
                          <a:effectLst/>
                          <a:latin typeface="Aptos Narrow" panose="020B0004020202020204" pitchFamily="34" charset="0"/>
                        </a:rPr>
                        <a:t>32000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400" b="0" i="0" u="none" strike="noStrike">
                          <a:solidFill>
                            <a:srgbClr val="000000"/>
                          </a:solidFill>
                          <a:effectLst/>
                          <a:latin typeface="Aptos Narrow" panose="020B0004020202020204" pitchFamily="34" charset="0"/>
                        </a:rPr>
                        <a:t>18550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400" b="0" i="0" u="none" strike="noStrike">
                          <a:solidFill>
                            <a:srgbClr val="000000"/>
                          </a:solidFill>
                          <a:effectLst/>
                          <a:latin typeface="Aptos Narrow" panose="020B0004020202020204" pitchFamily="34" charset="0"/>
                        </a:rPr>
                        <a:t>344102500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400" b="0" i="0" u="none" strike="noStrike">
                          <a:solidFill>
                            <a:srgbClr val="000000"/>
                          </a:solidFill>
                          <a:effectLst/>
                          <a:latin typeface="Aptos Narrow" panose="020B0004020202020204" pitchFamily="34" charset="0"/>
                        </a:rPr>
                        <a:t>0.2</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400" b="0" i="0" u="none" strike="noStrike">
                          <a:solidFill>
                            <a:srgbClr val="000000"/>
                          </a:solidFill>
                          <a:effectLst/>
                          <a:latin typeface="Aptos Narrow" panose="020B0004020202020204" pitchFamily="34" charset="0"/>
                        </a:rPr>
                        <a:t>68820500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6569246"/>
                  </a:ext>
                </a:extLst>
              </a:tr>
              <a:tr h="182880">
                <a:tc>
                  <a:txBody>
                    <a:bodyPr/>
                    <a:lstStyle/>
                    <a:p>
                      <a:pPr algn="r" fontAlgn="b"/>
                      <a:r>
                        <a:rPr lang="en-GB" sz="1400" b="0" i="0" u="none" strike="noStrike">
                          <a:solidFill>
                            <a:srgbClr val="000000"/>
                          </a:solidFill>
                          <a:effectLst/>
                          <a:latin typeface="Aptos Narrow" panose="020B0004020202020204" pitchFamily="34" charset="0"/>
                        </a:rPr>
                        <a:t>5500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400" b="0" i="0" u="none" strike="noStrike">
                          <a:solidFill>
                            <a:srgbClr val="000000"/>
                          </a:solidFill>
                          <a:effectLst/>
                          <a:latin typeface="Aptos Narrow" panose="020B0004020202020204" pitchFamily="34" charset="0"/>
                        </a:rPr>
                        <a:t>-7950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400" b="0" i="0" u="none" strike="noStrike">
                          <a:solidFill>
                            <a:srgbClr val="000000"/>
                          </a:solidFill>
                          <a:effectLst/>
                          <a:latin typeface="Aptos Narrow" panose="020B0004020202020204" pitchFamily="34" charset="0"/>
                        </a:rPr>
                        <a:t>63202500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400" b="0" i="0" u="none" strike="noStrike">
                          <a:solidFill>
                            <a:srgbClr val="000000"/>
                          </a:solidFill>
                          <a:effectLst/>
                          <a:latin typeface="Aptos Narrow" panose="020B0004020202020204" pitchFamily="34" charset="0"/>
                        </a:rPr>
                        <a:t>0.3</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400" b="0" i="0" u="none" strike="noStrike">
                          <a:solidFill>
                            <a:srgbClr val="000000"/>
                          </a:solidFill>
                          <a:effectLst/>
                          <a:latin typeface="Aptos Narrow" panose="020B0004020202020204" pitchFamily="34" charset="0"/>
                        </a:rPr>
                        <a:t>18960750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943428525"/>
                  </a:ext>
                </a:extLst>
              </a:tr>
              <a:tr h="182880">
                <a:tc>
                  <a:txBody>
                    <a:bodyPr/>
                    <a:lstStyle/>
                    <a:p>
                      <a:pPr algn="r" fontAlgn="b"/>
                      <a:r>
                        <a:rPr lang="en-GB" sz="1400" b="0" i="0" u="none" strike="noStrike">
                          <a:solidFill>
                            <a:srgbClr val="000000"/>
                          </a:solidFill>
                          <a:effectLst/>
                          <a:latin typeface="Aptos Narrow" panose="020B0004020202020204" pitchFamily="34" charset="0"/>
                        </a:rPr>
                        <a:t>7400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400" b="0" i="0" u="none" strike="noStrike">
                          <a:solidFill>
                            <a:srgbClr val="000000"/>
                          </a:solidFill>
                          <a:effectLst/>
                          <a:latin typeface="Aptos Narrow" panose="020B0004020202020204" pitchFamily="34" charset="0"/>
                        </a:rPr>
                        <a:t>-6050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400" b="0" i="0" u="none" strike="noStrike">
                          <a:solidFill>
                            <a:srgbClr val="000000"/>
                          </a:solidFill>
                          <a:effectLst/>
                          <a:latin typeface="Aptos Narrow" panose="020B0004020202020204" pitchFamily="34" charset="0"/>
                        </a:rPr>
                        <a:t>36602500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400" b="0" i="0" u="none" strike="noStrike">
                          <a:solidFill>
                            <a:srgbClr val="000000"/>
                          </a:solidFill>
                          <a:effectLst/>
                          <a:latin typeface="Aptos Narrow" panose="020B0004020202020204" pitchFamily="34" charset="0"/>
                        </a:rPr>
                        <a:t>0.3</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400" b="0" i="0" u="none" strike="noStrike">
                          <a:solidFill>
                            <a:srgbClr val="000000"/>
                          </a:solidFill>
                          <a:effectLst/>
                          <a:latin typeface="Aptos Narrow" panose="020B0004020202020204" pitchFamily="34" charset="0"/>
                        </a:rPr>
                        <a:t>10980750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03926175"/>
                  </a:ext>
                </a:extLst>
              </a:tr>
              <a:tr h="182880">
                <a:tc>
                  <a:txBody>
                    <a:bodyPr/>
                    <a:lstStyle/>
                    <a:p>
                      <a:pPr algn="r" fontAlgn="b"/>
                      <a:r>
                        <a:rPr lang="en-GB" sz="1400" b="0" i="0" u="none" strike="noStrike">
                          <a:solidFill>
                            <a:srgbClr val="000000"/>
                          </a:solidFill>
                          <a:effectLst/>
                          <a:latin typeface="Aptos Narrow" panose="020B0004020202020204" pitchFamily="34" charset="0"/>
                        </a:rPr>
                        <a:t>8900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400" b="0" i="0" u="none" strike="noStrike">
                          <a:solidFill>
                            <a:srgbClr val="000000"/>
                          </a:solidFill>
                          <a:effectLst/>
                          <a:latin typeface="Aptos Narrow" panose="020B0004020202020204" pitchFamily="34" charset="0"/>
                        </a:rPr>
                        <a:t>-4550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400" b="0" i="0" u="none" strike="noStrike">
                          <a:solidFill>
                            <a:srgbClr val="000000"/>
                          </a:solidFill>
                          <a:effectLst/>
                          <a:latin typeface="Aptos Narrow" panose="020B0004020202020204" pitchFamily="34" charset="0"/>
                        </a:rPr>
                        <a:t>20702500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400" b="0" i="0" u="none" strike="noStrike">
                          <a:solidFill>
                            <a:srgbClr val="000000"/>
                          </a:solidFill>
                          <a:effectLst/>
                          <a:latin typeface="Aptos Narrow" panose="020B0004020202020204" pitchFamily="34" charset="0"/>
                        </a:rPr>
                        <a:t>0.2</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400" b="0" i="0" u="none" strike="noStrike">
                          <a:solidFill>
                            <a:srgbClr val="000000"/>
                          </a:solidFill>
                          <a:effectLst/>
                          <a:latin typeface="Aptos Narrow" panose="020B0004020202020204" pitchFamily="34" charset="0"/>
                        </a:rPr>
                        <a:t>4140500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40074965"/>
                  </a:ext>
                </a:extLst>
              </a:tr>
              <a:tr h="182880">
                <a:tc>
                  <a:txBody>
                    <a:bodyPr/>
                    <a:lstStyle/>
                    <a:p>
                      <a:pPr algn="r" fontAlgn="b"/>
                      <a:r>
                        <a:rPr lang="en-GB" sz="1400" b="0" i="0" u="none" strike="noStrike">
                          <a:solidFill>
                            <a:srgbClr val="000000"/>
                          </a:solidFill>
                          <a:effectLst/>
                          <a:latin typeface="Aptos Narrow" panose="020B0004020202020204" pitchFamily="34" charset="0"/>
                        </a:rPr>
                        <a:t>13450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400" b="0" i="0" u="none" strike="noStrike">
                          <a:solidFill>
                            <a:srgbClr val="000000"/>
                          </a:solidFill>
                          <a:effectLst/>
                          <a:latin typeface="Aptos Narrow" panose="020B0004020202020204" pitchFamily="34" charset="0"/>
                        </a:rPr>
                        <a:t> </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400" b="0" i="0" u="none" strike="noStrike">
                          <a:solidFill>
                            <a:srgbClr val="000000"/>
                          </a:solidFill>
                          <a:effectLst/>
                          <a:latin typeface="Aptos Narrow" panose="020B0004020202020204" pitchFamily="34" charset="0"/>
                        </a:rPr>
                        <a:t> </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400" b="0" i="0" u="none" strike="noStrike">
                          <a:solidFill>
                            <a:srgbClr val="000000"/>
                          </a:solidFill>
                          <a:effectLst/>
                          <a:latin typeface="Aptos Narrow" panose="020B0004020202020204" pitchFamily="34" charset="0"/>
                        </a:rPr>
                        <a:t> </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400" b="0" i="0" u="none" strike="noStrike" dirty="0">
                          <a:solidFill>
                            <a:srgbClr val="000000"/>
                          </a:solidFill>
                          <a:effectLst/>
                          <a:latin typeface="Aptos Narrow" panose="020B0004020202020204" pitchFamily="34" charset="0"/>
                        </a:rPr>
                        <a:t>102902500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917735425"/>
                  </a:ext>
                </a:extLst>
              </a:tr>
            </a:tbl>
          </a:graphicData>
        </a:graphic>
      </p:graphicFrame>
      <p:graphicFrame>
        <p:nvGraphicFramePr>
          <p:cNvPr id="9" name="Table 8">
            <a:extLst>
              <a:ext uri="{FF2B5EF4-FFF2-40B4-BE49-F238E27FC236}">
                <a16:creationId xmlns:a16="http://schemas.microsoft.com/office/drawing/2014/main" id="{C94CDBA3-9187-1355-B056-7B03E2315833}"/>
              </a:ext>
            </a:extLst>
          </p:cNvPr>
          <p:cNvGraphicFramePr>
            <a:graphicFrameLocks noGrp="1"/>
          </p:cNvGraphicFramePr>
          <p:nvPr>
            <p:extLst>
              <p:ext uri="{D42A27DB-BD31-4B8C-83A1-F6EECF244321}">
                <p14:modId xmlns:p14="http://schemas.microsoft.com/office/powerpoint/2010/main" val="2447490982"/>
              </p:ext>
            </p:extLst>
          </p:nvPr>
        </p:nvGraphicFramePr>
        <p:xfrm>
          <a:off x="6709995" y="3137125"/>
          <a:ext cx="5075587" cy="1760220"/>
        </p:xfrm>
        <a:graphic>
          <a:graphicData uri="http://schemas.openxmlformats.org/drawingml/2006/table">
            <a:tbl>
              <a:tblPr/>
              <a:tblGrid>
                <a:gridCol w="658455">
                  <a:extLst>
                    <a:ext uri="{9D8B030D-6E8A-4147-A177-3AD203B41FA5}">
                      <a16:colId xmlns:a16="http://schemas.microsoft.com/office/drawing/2014/main" val="3351809309"/>
                    </a:ext>
                  </a:extLst>
                </a:gridCol>
                <a:gridCol w="1316909">
                  <a:extLst>
                    <a:ext uri="{9D8B030D-6E8A-4147-A177-3AD203B41FA5}">
                      <a16:colId xmlns:a16="http://schemas.microsoft.com/office/drawing/2014/main" val="1647999467"/>
                    </a:ext>
                  </a:extLst>
                </a:gridCol>
                <a:gridCol w="1138578">
                  <a:extLst>
                    <a:ext uri="{9D8B030D-6E8A-4147-A177-3AD203B41FA5}">
                      <a16:colId xmlns:a16="http://schemas.microsoft.com/office/drawing/2014/main" val="2753659260"/>
                    </a:ext>
                  </a:extLst>
                </a:gridCol>
                <a:gridCol w="740761">
                  <a:extLst>
                    <a:ext uri="{9D8B030D-6E8A-4147-A177-3AD203B41FA5}">
                      <a16:colId xmlns:a16="http://schemas.microsoft.com/office/drawing/2014/main" val="3889626122"/>
                    </a:ext>
                  </a:extLst>
                </a:gridCol>
                <a:gridCol w="1220884">
                  <a:extLst>
                    <a:ext uri="{9D8B030D-6E8A-4147-A177-3AD203B41FA5}">
                      <a16:colId xmlns:a16="http://schemas.microsoft.com/office/drawing/2014/main" val="1396174873"/>
                    </a:ext>
                  </a:extLst>
                </a:gridCol>
              </a:tblGrid>
              <a:tr h="182880">
                <a:tc>
                  <a:txBody>
                    <a:bodyPr/>
                    <a:lstStyle/>
                    <a:p>
                      <a:pPr algn="l" fontAlgn="b"/>
                      <a:r>
                        <a:rPr lang="en-GB" sz="1400" b="0" i="0" u="none" strike="noStrike">
                          <a:solidFill>
                            <a:srgbClr val="000000"/>
                          </a:solidFill>
                          <a:effectLst/>
                          <a:latin typeface="Aptos Narrow" panose="020B0004020202020204" pitchFamily="34" charset="0"/>
                        </a:rPr>
                        <a:t>Project Y</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400" b="0" i="0" u="none" strike="noStrike">
                          <a:solidFill>
                            <a:srgbClr val="000000"/>
                          </a:solidFill>
                          <a:effectLst/>
                          <a:latin typeface="Aptos Narrow" panose="020B0004020202020204" pitchFamily="34" charset="0"/>
                        </a:rPr>
                        <a:t> </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400" b="0" i="0" u="none" strike="noStrike">
                          <a:solidFill>
                            <a:srgbClr val="000000"/>
                          </a:solidFill>
                          <a:effectLst/>
                          <a:latin typeface="Aptos Narrow" panose="020B0004020202020204" pitchFamily="34" charset="0"/>
                        </a:rPr>
                        <a:t> </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400" b="0" i="0" u="none" strike="noStrike">
                          <a:solidFill>
                            <a:srgbClr val="000000"/>
                          </a:solidFill>
                          <a:effectLst/>
                          <a:latin typeface="Aptos Narrow" panose="020B0004020202020204" pitchFamily="34" charset="0"/>
                        </a:rPr>
                        <a:t> </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400" b="0" i="0" u="none" strike="noStrike">
                          <a:solidFill>
                            <a:srgbClr val="000000"/>
                          </a:solidFill>
                          <a:effectLst/>
                          <a:latin typeface="Aptos Narrow" panose="020B0004020202020204" pitchFamily="34" charset="0"/>
                        </a:rPr>
                        <a:t> </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025815225"/>
                  </a:ext>
                </a:extLst>
              </a:tr>
              <a:tr h="182880">
                <a:tc>
                  <a:txBody>
                    <a:bodyPr/>
                    <a:lstStyle/>
                    <a:p>
                      <a:pPr algn="l" fontAlgn="b"/>
                      <a:r>
                        <a:rPr lang="en-GB" sz="1400" b="0" i="0" u="none" strike="noStrike">
                          <a:solidFill>
                            <a:srgbClr val="000000"/>
                          </a:solidFill>
                          <a:effectLst/>
                          <a:latin typeface="Aptos Narrow" panose="020B0004020202020204" pitchFamily="34" charset="0"/>
                        </a:rPr>
                        <a:t>Inflow</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400" b="0" i="0" u="none" strike="noStrike">
                          <a:solidFill>
                            <a:srgbClr val="000000"/>
                          </a:solidFill>
                          <a:effectLst/>
                          <a:latin typeface="Aptos Narrow" panose="020B0004020202020204" pitchFamily="34" charset="0"/>
                        </a:rPr>
                        <a:t>Deviation from mean</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400" b="0" i="0" u="none" strike="noStrike">
                          <a:solidFill>
                            <a:srgbClr val="000000"/>
                          </a:solidFill>
                          <a:effectLst/>
                          <a:latin typeface="Aptos Narrow" panose="020B0004020202020204" pitchFamily="34" charset="0"/>
                        </a:rPr>
                        <a:t>Square Deviations</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400" b="0" i="0" u="none" strike="noStrike">
                          <a:solidFill>
                            <a:srgbClr val="000000"/>
                          </a:solidFill>
                          <a:effectLst/>
                          <a:latin typeface="Aptos Narrow" panose="020B0004020202020204" pitchFamily="34" charset="0"/>
                        </a:rPr>
                        <a:t>Profitability</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400" b="0" i="0" u="none" strike="noStrike">
                          <a:solidFill>
                            <a:srgbClr val="000000"/>
                          </a:solidFill>
                          <a:effectLst/>
                          <a:latin typeface="Aptos Narrow" panose="020B0004020202020204" pitchFamily="34" charset="0"/>
                        </a:rPr>
                        <a:t>Weighted Deviation</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024132734"/>
                  </a:ext>
                </a:extLst>
              </a:tr>
              <a:tr h="182880">
                <a:tc>
                  <a:txBody>
                    <a:bodyPr/>
                    <a:lstStyle/>
                    <a:p>
                      <a:pPr algn="r" fontAlgn="b"/>
                      <a:r>
                        <a:rPr lang="en-GB" sz="1400" b="0" i="0" u="none" strike="noStrike">
                          <a:solidFill>
                            <a:srgbClr val="000000"/>
                          </a:solidFill>
                          <a:effectLst/>
                          <a:latin typeface="Aptos Narrow" panose="020B0004020202020204" pitchFamily="34" charset="0"/>
                        </a:rPr>
                        <a:t>32000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400" b="0" i="0" u="none" strike="noStrike">
                          <a:solidFill>
                            <a:srgbClr val="000000"/>
                          </a:solidFill>
                          <a:effectLst/>
                          <a:latin typeface="Aptos Narrow" panose="020B0004020202020204" pitchFamily="34" charset="0"/>
                        </a:rPr>
                        <a:t>18550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400" b="0" i="0" u="none" strike="noStrike">
                          <a:solidFill>
                            <a:srgbClr val="000000"/>
                          </a:solidFill>
                          <a:effectLst/>
                          <a:latin typeface="Aptos Narrow" panose="020B0004020202020204" pitchFamily="34" charset="0"/>
                        </a:rPr>
                        <a:t>344102500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400" b="0" i="0" u="none" strike="noStrike">
                          <a:solidFill>
                            <a:srgbClr val="000000"/>
                          </a:solidFill>
                          <a:effectLst/>
                          <a:latin typeface="Aptos Narrow" panose="020B0004020202020204" pitchFamily="34" charset="0"/>
                        </a:rPr>
                        <a:t>0.1</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400" b="0" i="0" u="none" strike="noStrike">
                          <a:solidFill>
                            <a:srgbClr val="000000"/>
                          </a:solidFill>
                          <a:effectLst/>
                          <a:latin typeface="Aptos Narrow" panose="020B0004020202020204" pitchFamily="34" charset="0"/>
                        </a:rPr>
                        <a:t>34410250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053766840"/>
                  </a:ext>
                </a:extLst>
              </a:tr>
              <a:tr h="182880">
                <a:tc>
                  <a:txBody>
                    <a:bodyPr/>
                    <a:lstStyle/>
                    <a:p>
                      <a:pPr algn="r" fontAlgn="b"/>
                      <a:r>
                        <a:rPr lang="en-GB" sz="1400" b="0" i="0" u="none" strike="noStrike">
                          <a:solidFill>
                            <a:srgbClr val="000000"/>
                          </a:solidFill>
                          <a:effectLst/>
                          <a:latin typeface="Aptos Narrow" panose="020B0004020202020204" pitchFamily="34" charset="0"/>
                        </a:rPr>
                        <a:t>5500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400" b="0" i="0" u="none" strike="noStrike">
                          <a:solidFill>
                            <a:srgbClr val="000000"/>
                          </a:solidFill>
                          <a:effectLst/>
                          <a:latin typeface="Aptos Narrow" panose="020B0004020202020204" pitchFamily="34" charset="0"/>
                        </a:rPr>
                        <a:t>-7950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400" b="0" i="0" u="none" strike="noStrike">
                          <a:solidFill>
                            <a:srgbClr val="000000"/>
                          </a:solidFill>
                          <a:effectLst/>
                          <a:latin typeface="Aptos Narrow" panose="020B0004020202020204" pitchFamily="34" charset="0"/>
                        </a:rPr>
                        <a:t>63202500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400" b="0" i="0" u="none" strike="noStrike">
                          <a:solidFill>
                            <a:srgbClr val="000000"/>
                          </a:solidFill>
                          <a:effectLst/>
                          <a:latin typeface="Aptos Narrow" panose="020B0004020202020204" pitchFamily="34" charset="0"/>
                        </a:rPr>
                        <a:t>0.4</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400" b="0" i="0" u="none" strike="noStrike">
                          <a:solidFill>
                            <a:srgbClr val="000000"/>
                          </a:solidFill>
                          <a:effectLst/>
                          <a:latin typeface="Aptos Narrow" panose="020B0004020202020204" pitchFamily="34" charset="0"/>
                        </a:rPr>
                        <a:t>25281000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997930651"/>
                  </a:ext>
                </a:extLst>
              </a:tr>
              <a:tr h="182880">
                <a:tc>
                  <a:txBody>
                    <a:bodyPr/>
                    <a:lstStyle/>
                    <a:p>
                      <a:pPr algn="r" fontAlgn="b"/>
                      <a:r>
                        <a:rPr lang="en-GB" sz="1400" b="0" i="0" u="none" strike="noStrike">
                          <a:solidFill>
                            <a:srgbClr val="000000"/>
                          </a:solidFill>
                          <a:effectLst/>
                          <a:latin typeface="Aptos Narrow" panose="020B0004020202020204" pitchFamily="34" charset="0"/>
                        </a:rPr>
                        <a:t>7400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400" b="0" i="0" u="none" strike="noStrike">
                          <a:solidFill>
                            <a:srgbClr val="000000"/>
                          </a:solidFill>
                          <a:effectLst/>
                          <a:latin typeface="Aptos Narrow" panose="020B0004020202020204" pitchFamily="34" charset="0"/>
                        </a:rPr>
                        <a:t>-6050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400" b="0" i="0" u="none" strike="noStrike">
                          <a:solidFill>
                            <a:srgbClr val="000000"/>
                          </a:solidFill>
                          <a:effectLst/>
                          <a:latin typeface="Aptos Narrow" panose="020B0004020202020204" pitchFamily="34" charset="0"/>
                        </a:rPr>
                        <a:t>36602500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400" b="0" i="0" u="none" strike="noStrike">
                          <a:solidFill>
                            <a:srgbClr val="000000"/>
                          </a:solidFill>
                          <a:effectLst/>
                          <a:latin typeface="Aptos Narrow" panose="020B0004020202020204" pitchFamily="34" charset="0"/>
                        </a:rPr>
                        <a:t>0.4</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400" b="0" i="0" u="none" strike="noStrike">
                          <a:solidFill>
                            <a:srgbClr val="000000"/>
                          </a:solidFill>
                          <a:effectLst/>
                          <a:latin typeface="Aptos Narrow" panose="020B0004020202020204" pitchFamily="34" charset="0"/>
                        </a:rPr>
                        <a:t>14641000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562307209"/>
                  </a:ext>
                </a:extLst>
              </a:tr>
              <a:tr h="182880">
                <a:tc>
                  <a:txBody>
                    <a:bodyPr/>
                    <a:lstStyle/>
                    <a:p>
                      <a:pPr algn="r" fontAlgn="b"/>
                      <a:r>
                        <a:rPr lang="en-GB" sz="1400" b="0" i="0" u="none" strike="noStrike">
                          <a:solidFill>
                            <a:srgbClr val="000000"/>
                          </a:solidFill>
                          <a:effectLst/>
                          <a:latin typeface="Aptos Narrow" panose="020B0004020202020204" pitchFamily="34" charset="0"/>
                        </a:rPr>
                        <a:t>8900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400" b="0" i="0" u="none" strike="noStrike">
                          <a:solidFill>
                            <a:srgbClr val="000000"/>
                          </a:solidFill>
                          <a:effectLst/>
                          <a:latin typeface="Aptos Narrow" panose="020B0004020202020204" pitchFamily="34" charset="0"/>
                        </a:rPr>
                        <a:t>-4550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400" b="0" i="0" u="none" strike="noStrike">
                          <a:solidFill>
                            <a:srgbClr val="000000"/>
                          </a:solidFill>
                          <a:effectLst/>
                          <a:latin typeface="Aptos Narrow" panose="020B0004020202020204" pitchFamily="34" charset="0"/>
                        </a:rPr>
                        <a:t>20702500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400" b="0" i="0" u="none" strike="noStrike">
                          <a:solidFill>
                            <a:srgbClr val="000000"/>
                          </a:solidFill>
                          <a:effectLst/>
                          <a:latin typeface="Aptos Narrow" panose="020B0004020202020204" pitchFamily="34" charset="0"/>
                        </a:rPr>
                        <a:t>0.1</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400" b="0" i="0" u="none" strike="noStrike">
                          <a:solidFill>
                            <a:srgbClr val="000000"/>
                          </a:solidFill>
                          <a:effectLst/>
                          <a:latin typeface="Aptos Narrow" panose="020B0004020202020204" pitchFamily="34" charset="0"/>
                        </a:rPr>
                        <a:t>2070250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566836862"/>
                  </a:ext>
                </a:extLst>
              </a:tr>
              <a:tr h="182880">
                <a:tc>
                  <a:txBody>
                    <a:bodyPr/>
                    <a:lstStyle/>
                    <a:p>
                      <a:pPr algn="r" fontAlgn="b"/>
                      <a:r>
                        <a:rPr lang="en-GB" sz="1400" b="0" i="0" u="none" strike="noStrike">
                          <a:solidFill>
                            <a:srgbClr val="000000"/>
                          </a:solidFill>
                          <a:effectLst/>
                          <a:latin typeface="Aptos Narrow" panose="020B0004020202020204" pitchFamily="34" charset="0"/>
                        </a:rPr>
                        <a:t>13450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400" b="0" i="0" u="none" strike="noStrike" dirty="0">
                          <a:solidFill>
                            <a:srgbClr val="000000"/>
                          </a:solidFill>
                          <a:effectLst/>
                          <a:latin typeface="Aptos Narrow" panose="020B0004020202020204" pitchFamily="34" charset="0"/>
                        </a:rPr>
                        <a:t> </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400" b="0" i="0" u="none" strike="noStrike">
                          <a:solidFill>
                            <a:srgbClr val="000000"/>
                          </a:solidFill>
                          <a:effectLst/>
                          <a:latin typeface="Aptos Narrow" panose="020B0004020202020204" pitchFamily="34" charset="0"/>
                        </a:rPr>
                        <a:t> </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b"/>
                      <a:r>
                        <a:rPr lang="en-GB" sz="1400" b="0" i="0" u="none" strike="noStrike">
                          <a:solidFill>
                            <a:srgbClr val="000000"/>
                          </a:solidFill>
                          <a:effectLst/>
                          <a:latin typeface="Aptos Narrow" panose="020B0004020202020204" pitchFamily="34" charset="0"/>
                        </a:rPr>
                        <a:t> </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r>
                        <a:rPr lang="en-GB" sz="1400" b="0" i="0" u="none" strike="noStrike" dirty="0">
                          <a:solidFill>
                            <a:srgbClr val="000000"/>
                          </a:solidFill>
                          <a:effectLst/>
                          <a:latin typeface="Aptos Narrow" panose="020B0004020202020204" pitchFamily="34" charset="0"/>
                        </a:rPr>
                        <a:t>76402500</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229703630"/>
                  </a:ext>
                </a:extLst>
              </a:tr>
            </a:tbl>
          </a:graphicData>
        </a:graphic>
      </p:graphicFrame>
      <p:cxnSp>
        <p:nvCxnSpPr>
          <p:cNvPr id="12" name="Straight Connector 11">
            <a:extLst>
              <a:ext uri="{FF2B5EF4-FFF2-40B4-BE49-F238E27FC236}">
                <a16:creationId xmlns:a16="http://schemas.microsoft.com/office/drawing/2014/main" id="{2D901F1F-7DA1-0D37-4A21-93BD43F32A74}"/>
              </a:ext>
            </a:extLst>
          </p:cNvPr>
          <p:cNvCxnSpPr>
            <a:cxnSpLocks/>
          </p:cNvCxnSpPr>
          <p:nvPr/>
        </p:nvCxnSpPr>
        <p:spPr>
          <a:xfrm>
            <a:off x="6047856" y="2729489"/>
            <a:ext cx="0" cy="3212436"/>
          </a:xfrm>
          <a:prstGeom prst="line">
            <a:avLst/>
          </a:prstGeom>
          <a:ln w="19050" cap="flat" cmpd="sng" algn="ctr">
            <a:solidFill>
              <a:schemeClr val="accent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Tree>
    <p:extLst>
      <p:ext uri="{BB962C8B-B14F-4D97-AF65-F5344CB8AC3E}">
        <p14:creationId xmlns:p14="http://schemas.microsoft.com/office/powerpoint/2010/main" val="100773191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13908B-B2EA-9C10-D669-A1D13E14945D}"/>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30B76FA1-2F99-12AE-416C-600388E0FF3D}"/>
              </a:ext>
            </a:extLst>
          </p:cNvPr>
          <p:cNvSpPr>
            <a:spLocks noGrp="1"/>
          </p:cNvSpPr>
          <p:nvPr>
            <p:ph type="title"/>
          </p:nvPr>
        </p:nvSpPr>
        <p:spPr>
          <a:xfrm>
            <a:off x="639413" y="476086"/>
            <a:ext cx="10904435" cy="689608"/>
          </a:xfrm>
        </p:spPr>
        <p:txBody>
          <a:bodyPr rtlCol="0">
            <a:normAutofit/>
          </a:bodyPr>
          <a:lstStyle/>
          <a:p>
            <a:pPr rtl="0"/>
            <a:r>
              <a:rPr lang="en-GB" sz="3200" dirty="0">
                <a:latin typeface="Calibri" panose="020F0502020204030204" pitchFamily="34" charset="0"/>
                <a:ea typeface="Calibri" panose="020F0502020204030204" pitchFamily="34" charset="0"/>
                <a:cs typeface="Calibri" panose="020F0502020204030204" pitchFamily="34" charset="0"/>
              </a:rPr>
              <a:t>Case Study Questions – Co-Efficient</a:t>
            </a:r>
          </a:p>
        </p:txBody>
      </p:sp>
      <p:sp>
        <p:nvSpPr>
          <p:cNvPr id="3" name="Footer Placeholder 2">
            <a:extLst>
              <a:ext uri="{FF2B5EF4-FFF2-40B4-BE49-F238E27FC236}">
                <a16:creationId xmlns:a16="http://schemas.microsoft.com/office/drawing/2014/main" id="{4D3BAFFC-118A-3154-A56D-E82AAEE0FA19}"/>
              </a:ext>
            </a:extLst>
          </p:cNvPr>
          <p:cNvSpPr>
            <a:spLocks noGrp="1"/>
          </p:cNvSpPr>
          <p:nvPr>
            <p:ph type="ftr" sz="quarter" idx="11"/>
          </p:nvPr>
        </p:nvSpPr>
        <p:spPr>
          <a:xfrm>
            <a:off x="639413" y="6371590"/>
            <a:ext cx="6291108" cy="365125"/>
          </a:xfrm>
        </p:spPr>
        <p:txBody>
          <a:bodyPr rtlCol="0"/>
          <a:lstStyle/>
          <a:p>
            <a:pPr rtl="0">
              <a:spcAft>
                <a:spcPts val="600"/>
              </a:spcAft>
            </a:pPr>
            <a:r>
              <a:rPr lang="en-GB" noProof="0" dirty="0"/>
              <a:t>Finance Management</a:t>
            </a:r>
          </a:p>
        </p:txBody>
      </p:sp>
      <p:sp>
        <p:nvSpPr>
          <p:cNvPr id="4" name="Date Placeholder 3">
            <a:extLst>
              <a:ext uri="{FF2B5EF4-FFF2-40B4-BE49-F238E27FC236}">
                <a16:creationId xmlns:a16="http://schemas.microsoft.com/office/drawing/2014/main" id="{0215B799-B6A2-B0FD-E6A3-3AE7C97F3A6F}"/>
              </a:ext>
            </a:extLst>
          </p:cNvPr>
          <p:cNvSpPr>
            <a:spLocks noGrp="1"/>
          </p:cNvSpPr>
          <p:nvPr>
            <p:ph type="dt" sz="half" idx="10"/>
          </p:nvPr>
        </p:nvSpPr>
        <p:spPr>
          <a:xfrm>
            <a:off x="7295738" y="6356350"/>
            <a:ext cx="3033829" cy="365125"/>
          </a:xfrm>
        </p:spPr>
        <p:txBody>
          <a:bodyPr rtlCol="0"/>
          <a:lstStyle/>
          <a:p>
            <a:pPr lvl="0" rtl="0"/>
            <a:r>
              <a:rPr lang="en-GB" dirty="0"/>
              <a:t>2025</a:t>
            </a:r>
          </a:p>
        </p:txBody>
      </p:sp>
      <p:sp>
        <p:nvSpPr>
          <p:cNvPr id="5" name="Slide Number Placeholder 4">
            <a:extLst>
              <a:ext uri="{FF2B5EF4-FFF2-40B4-BE49-F238E27FC236}">
                <a16:creationId xmlns:a16="http://schemas.microsoft.com/office/drawing/2014/main" id="{63B6A9D0-D7AE-471F-DD7B-8767C6B9B37F}"/>
              </a:ext>
            </a:extLst>
          </p:cNvPr>
          <p:cNvSpPr>
            <a:spLocks noGrp="1"/>
          </p:cNvSpPr>
          <p:nvPr>
            <p:ph type="sldNum" sz="quarter" idx="12"/>
          </p:nvPr>
        </p:nvSpPr>
        <p:spPr>
          <a:xfrm>
            <a:off x="10707939" y="6356350"/>
            <a:ext cx="844649" cy="365125"/>
          </a:xfrm>
        </p:spPr>
        <p:txBody>
          <a:bodyPr rtlCol="0"/>
          <a:lstStyle/>
          <a:p>
            <a:pPr lvl="0" rtl="0"/>
            <a:fld id="{E20EFF4B-E35B-4DE6-97A9-05E54E649A15}" type="slidenum">
              <a:rPr lang="en-GB" smtClean="0"/>
              <a:pPr lvl="0" rtl="0"/>
              <a:t>52</a:t>
            </a:fld>
            <a:endParaRPr lang="en-GB"/>
          </a:p>
        </p:txBody>
      </p:sp>
      <p:sp>
        <p:nvSpPr>
          <p:cNvPr id="7" name="Content Placeholder 6">
            <a:extLst>
              <a:ext uri="{FF2B5EF4-FFF2-40B4-BE49-F238E27FC236}">
                <a16:creationId xmlns:a16="http://schemas.microsoft.com/office/drawing/2014/main" id="{528E67F6-A999-E84A-16C0-0DB9AC11EF8C}"/>
              </a:ext>
            </a:extLst>
          </p:cNvPr>
          <p:cNvSpPr>
            <a:spLocks noGrp="1"/>
          </p:cNvSpPr>
          <p:nvPr>
            <p:ph sz="quarter" idx="13"/>
          </p:nvPr>
        </p:nvSpPr>
        <p:spPr>
          <a:xfrm>
            <a:off x="558317" y="1720496"/>
            <a:ext cx="10149621" cy="4661417"/>
          </a:xfrm>
        </p:spPr>
        <p:txBody>
          <a:bodyPr>
            <a:normAutofit/>
          </a:bodyPr>
          <a:lstStyle/>
          <a:p>
            <a:r>
              <a:rPr lang="en-GB" sz="2000" b="0" dirty="0">
                <a:latin typeface="Calibri" panose="020F0502020204030204" pitchFamily="34" charset="0"/>
                <a:ea typeface="Calibri" panose="020F0502020204030204" pitchFamily="34" charset="0"/>
                <a:cs typeface="Calibri" panose="020F0502020204030204" pitchFamily="34" charset="0"/>
              </a:rPr>
              <a:t>Question 18:</a:t>
            </a:r>
          </a:p>
          <a:p>
            <a:pPr>
              <a:buClrTx/>
            </a:pPr>
            <a:r>
              <a:rPr lang="en-GB" sz="2000" b="0" dirty="0">
                <a:latin typeface="Calibri" panose="020F0502020204030204" pitchFamily="34" charset="0"/>
                <a:ea typeface="Calibri" panose="020F0502020204030204" pitchFamily="34" charset="0"/>
                <a:cs typeface="Calibri" panose="020F0502020204030204" pitchFamily="34" charset="0"/>
              </a:rPr>
              <a:t>Project X:</a:t>
            </a:r>
          </a:p>
          <a:p>
            <a:pPr>
              <a:buClrTx/>
            </a:pPr>
            <a:r>
              <a:rPr lang="en-GB" sz="2000" b="0" dirty="0">
                <a:latin typeface="Calibri" panose="020F0502020204030204" pitchFamily="34" charset="0"/>
                <a:ea typeface="Calibri" panose="020F0502020204030204" pitchFamily="34" charset="0"/>
                <a:cs typeface="Calibri" panose="020F0502020204030204" pitchFamily="34" charset="0"/>
              </a:rPr>
              <a:t>10144/13450=0.75</a:t>
            </a:r>
          </a:p>
          <a:p>
            <a:pPr>
              <a:buClrTx/>
            </a:pPr>
            <a:r>
              <a:rPr lang="en-GB" sz="2000" b="0" dirty="0">
                <a:latin typeface="Calibri" panose="020F0502020204030204" pitchFamily="34" charset="0"/>
                <a:ea typeface="Calibri" panose="020F0502020204030204" pitchFamily="34" charset="0"/>
                <a:cs typeface="Calibri" panose="020F0502020204030204" pitchFamily="34" charset="0"/>
              </a:rPr>
              <a:t>0.75*100=75%</a:t>
            </a:r>
          </a:p>
          <a:p>
            <a:pPr>
              <a:buClrTx/>
            </a:pPr>
            <a:endParaRPr lang="en-GB" sz="2000" b="0" dirty="0">
              <a:latin typeface="Calibri" panose="020F0502020204030204" pitchFamily="34" charset="0"/>
              <a:ea typeface="Calibri" panose="020F0502020204030204" pitchFamily="34" charset="0"/>
              <a:cs typeface="Calibri" panose="020F0502020204030204" pitchFamily="34" charset="0"/>
            </a:endParaRPr>
          </a:p>
          <a:p>
            <a:pPr>
              <a:buClrTx/>
            </a:pPr>
            <a:r>
              <a:rPr lang="en-GB" sz="2000" b="0" dirty="0">
                <a:latin typeface="Calibri" panose="020F0502020204030204" pitchFamily="34" charset="0"/>
                <a:ea typeface="Calibri" panose="020F0502020204030204" pitchFamily="34" charset="0"/>
                <a:cs typeface="Calibri" panose="020F0502020204030204" pitchFamily="34" charset="0"/>
              </a:rPr>
              <a:t>Co-efficient of variation is higher in Project X vs Project Y</a:t>
            </a:r>
          </a:p>
          <a:p>
            <a:pPr>
              <a:buClrTx/>
            </a:pPr>
            <a:r>
              <a:rPr lang="en-GB" sz="2000" b="0" dirty="0">
                <a:latin typeface="Calibri" panose="020F0502020204030204" pitchFamily="34" charset="0"/>
                <a:ea typeface="Calibri" panose="020F0502020204030204" pitchFamily="34" charset="0"/>
                <a:cs typeface="Calibri" panose="020F0502020204030204" pitchFamily="34" charset="0"/>
              </a:rPr>
              <a:t>Project Y is less risky</a:t>
            </a:r>
          </a:p>
          <a:p>
            <a:pPr>
              <a:buClrTx/>
            </a:pPr>
            <a:endParaRPr lang="en-GB" sz="2000" b="0" dirty="0">
              <a:latin typeface="Calibri" panose="020F0502020204030204" pitchFamily="34" charset="0"/>
              <a:ea typeface="Calibri" panose="020F0502020204030204" pitchFamily="34" charset="0"/>
              <a:cs typeface="Calibri" panose="020F0502020204030204" pitchFamily="34" charset="0"/>
            </a:endParaRPr>
          </a:p>
          <a:p>
            <a:pPr>
              <a:buClrTx/>
            </a:pPr>
            <a:endParaRPr lang="en-GB" sz="2000" b="0" dirty="0">
              <a:latin typeface="Calibri" panose="020F0502020204030204" pitchFamily="34" charset="0"/>
              <a:ea typeface="Calibri" panose="020F0502020204030204" pitchFamily="34" charset="0"/>
              <a:cs typeface="Calibri" panose="020F0502020204030204" pitchFamily="34" charset="0"/>
            </a:endParaRPr>
          </a:p>
          <a:p>
            <a:pPr>
              <a:buClrTx/>
            </a:pPr>
            <a:endParaRPr lang="en-GB" sz="2000" b="0" dirty="0">
              <a:latin typeface="Calibri" panose="020F0502020204030204" pitchFamily="34" charset="0"/>
              <a:ea typeface="Calibri" panose="020F0502020204030204" pitchFamily="34" charset="0"/>
              <a:cs typeface="Calibri" panose="020F0502020204030204" pitchFamily="34" charset="0"/>
            </a:endParaRPr>
          </a:p>
        </p:txBody>
      </p:sp>
      <p:sp>
        <p:nvSpPr>
          <p:cNvPr id="2" name="Content Placeholder 6">
            <a:extLst>
              <a:ext uri="{FF2B5EF4-FFF2-40B4-BE49-F238E27FC236}">
                <a16:creationId xmlns:a16="http://schemas.microsoft.com/office/drawing/2014/main" id="{A1B97BA7-CD71-FB74-D6C6-699EAB062F80}"/>
              </a:ext>
            </a:extLst>
          </p:cNvPr>
          <p:cNvSpPr txBox="1">
            <a:spLocks/>
          </p:cNvSpPr>
          <p:nvPr/>
        </p:nvSpPr>
        <p:spPr>
          <a:xfrm>
            <a:off x="6709996" y="2374490"/>
            <a:ext cx="5075587" cy="4483510"/>
          </a:xfrm>
          <a:prstGeom prst="rect">
            <a:avLst/>
          </a:prstGeom>
        </p:spPr>
        <p:txBody>
          <a:bodyPr vert="horz" lIns="91440" tIns="45720" rIns="91440" bIns="45720" rtlCol="0">
            <a:normAutofit/>
          </a:bodyPr>
          <a:lstStyle>
            <a:lvl1pPr marL="0" indent="0" algn="l" defTabSz="914400" rtl="0" eaLnBrk="1" latinLnBrk="0" hangingPunct="1">
              <a:lnSpc>
                <a:spcPct val="150000"/>
              </a:lnSpc>
              <a:spcBef>
                <a:spcPts val="1500"/>
              </a:spcBef>
              <a:buClr>
                <a:schemeClr val="accent2"/>
              </a:buClr>
              <a:buFontTx/>
              <a:buNone/>
              <a:defRPr sz="1500" b="1" kern="1200" spc="150" baseline="0">
                <a:solidFill>
                  <a:schemeClr val="tx1"/>
                </a:solidFill>
                <a:latin typeface="+mn-lt"/>
                <a:ea typeface="+mn-ea"/>
                <a:cs typeface="+mn-cs"/>
              </a:defRPr>
            </a:lvl1pPr>
            <a:lvl2pPr marL="0" indent="0" algn="l" defTabSz="914400" rtl="0" eaLnBrk="1" latinLnBrk="0" hangingPunct="1">
              <a:lnSpc>
                <a:spcPct val="150000"/>
              </a:lnSpc>
              <a:spcBef>
                <a:spcPts val="500"/>
              </a:spcBef>
              <a:buClr>
                <a:schemeClr val="accent2"/>
              </a:buClr>
              <a:buFontTx/>
              <a:buNone/>
              <a:defRPr sz="1500" kern="1200" spc="150" baseline="0">
                <a:solidFill>
                  <a:schemeClr val="tx1"/>
                </a:solidFill>
                <a:latin typeface="+mn-lt"/>
                <a:ea typeface="+mn-ea"/>
                <a:cs typeface="+mn-cs"/>
              </a:defRPr>
            </a:lvl2pPr>
            <a:lvl3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3pPr>
            <a:lvl4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4pPr>
            <a:lvl5pPr marL="0" indent="0" algn="l" defTabSz="914400" rtl="0" eaLnBrk="1" latinLnBrk="0" hangingPunct="1">
              <a:lnSpc>
                <a:spcPct val="150000"/>
              </a:lnSpc>
              <a:spcBef>
                <a:spcPts val="500"/>
              </a:spcBef>
              <a:buClr>
                <a:schemeClr val="accent2"/>
              </a:buClr>
              <a:buFontTx/>
              <a:buNone/>
              <a:defRPr sz="1400" kern="1200" spc="1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b="0" dirty="0">
                <a:latin typeface="Calibri" panose="020F0502020204030204" pitchFamily="34" charset="0"/>
                <a:ea typeface="Calibri" panose="020F0502020204030204" pitchFamily="34" charset="0"/>
                <a:cs typeface="Calibri" panose="020F0502020204030204" pitchFamily="34" charset="0"/>
              </a:rPr>
              <a:t>Project Y:</a:t>
            </a:r>
          </a:p>
          <a:p>
            <a:r>
              <a:rPr lang="en-GB" sz="2000" b="0" dirty="0">
                <a:latin typeface="Calibri" panose="020F0502020204030204" pitchFamily="34" charset="0"/>
                <a:ea typeface="Calibri" panose="020F0502020204030204" pitchFamily="34" charset="0"/>
                <a:cs typeface="Calibri" panose="020F0502020204030204" pitchFamily="34" charset="0"/>
              </a:rPr>
              <a:t>8741/13450=0.65</a:t>
            </a:r>
          </a:p>
          <a:p>
            <a:r>
              <a:rPr lang="en-GB" sz="2000" b="0" dirty="0">
                <a:latin typeface="Calibri" panose="020F0502020204030204" pitchFamily="34" charset="0"/>
                <a:ea typeface="Calibri" panose="020F0502020204030204" pitchFamily="34" charset="0"/>
                <a:cs typeface="Calibri" panose="020F0502020204030204" pitchFamily="34" charset="0"/>
              </a:rPr>
              <a:t>0.65*100=65%</a:t>
            </a:r>
          </a:p>
          <a:p>
            <a:endParaRPr lang="en-GB" sz="2000" b="0" dirty="0">
              <a:latin typeface="Calibri" panose="020F0502020204030204" pitchFamily="34" charset="0"/>
              <a:ea typeface="Calibri" panose="020F0502020204030204" pitchFamily="34" charset="0"/>
              <a:cs typeface="Calibri" panose="020F0502020204030204" pitchFamily="34" charset="0"/>
            </a:endParaRPr>
          </a:p>
          <a:p>
            <a:endParaRPr lang="en-GB" sz="2000" b="0" dirty="0">
              <a:latin typeface="Calibri" panose="020F0502020204030204" pitchFamily="34" charset="0"/>
              <a:ea typeface="Calibri" panose="020F0502020204030204" pitchFamily="34" charset="0"/>
              <a:cs typeface="Calibri" panose="020F0502020204030204" pitchFamily="34" charset="0"/>
            </a:endParaRPr>
          </a:p>
          <a:p>
            <a:endParaRPr lang="en-GB" sz="2000" b="0" dirty="0">
              <a:latin typeface="Calibri" panose="020F0502020204030204" pitchFamily="34" charset="0"/>
              <a:ea typeface="Calibri" panose="020F0502020204030204" pitchFamily="34" charset="0"/>
              <a:cs typeface="Calibri" panose="020F0502020204030204" pitchFamily="34" charset="0"/>
            </a:endParaRPr>
          </a:p>
          <a:p>
            <a:endParaRPr lang="en-GB" sz="2000" b="0" dirty="0">
              <a:latin typeface="Calibri" panose="020F0502020204030204" pitchFamily="34" charset="0"/>
              <a:ea typeface="Calibri" panose="020F0502020204030204" pitchFamily="34" charset="0"/>
              <a:cs typeface="Calibri" panose="020F0502020204030204" pitchFamily="34" charset="0"/>
            </a:endParaRPr>
          </a:p>
          <a:p>
            <a:endParaRPr lang="en-GB" sz="2000" b="0" dirty="0">
              <a:latin typeface="Calibri" panose="020F0502020204030204" pitchFamily="34" charset="0"/>
              <a:ea typeface="Calibri" panose="020F0502020204030204" pitchFamily="34" charset="0"/>
              <a:cs typeface="Calibri" panose="020F0502020204030204" pitchFamily="34" charset="0"/>
            </a:endParaRPr>
          </a:p>
        </p:txBody>
      </p:sp>
      <p:cxnSp>
        <p:nvCxnSpPr>
          <p:cNvPr id="10" name="Straight Connector 9">
            <a:extLst>
              <a:ext uri="{FF2B5EF4-FFF2-40B4-BE49-F238E27FC236}">
                <a16:creationId xmlns:a16="http://schemas.microsoft.com/office/drawing/2014/main" id="{009EE02D-61A7-BFF4-0394-5933AE950DA6}"/>
              </a:ext>
            </a:extLst>
          </p:cNvPr>
          <p:cNvCxnSpPr>
            <a:cxnSpLocks/>
          </p:cNvCxnSpPr>
          <p:nvPr/>
        </p:nvCxnSpPr>
        <p:spPr>
          <a:xfrm>
            <a:off x="5406724" y="1731006"/>
            <a:ext cx="0" cy="3212436"/>
          </a:xfrm>
          <a:prstGeom prst="line">
            <a:avLst/>
          </a:prstGeom>
          <a:ln w="19050" cap="flat" cmpd="sng" algn="ctr">
            <a:solidFill>
              <a:schemeClr val="accent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Tree>
    <p:extLst>
      <p:ext uri="{BB962C8B-B14F-4D97-AF65-F5344CB8AC3E}">
        <p14:creationId xmlns:p14="http://schemas.microsoft.com/office/powerpoint/2010/main" val="427195499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71A915-D031-1A13-ED93-99EC77B356BA}"/>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E5DB30AC-C75E-FCCA-45A1-4B8682818FA9}"/>
              </a:ext>
            </a:extLst>
          </p:cNvPr>
          <p:cNvSpPr>
            <a:spLocks noGrp="1"/>
          </p:cNvSpPr>
          <p:nvPr>
            <p:ph type="title"/>
          </p:nvPr>
        </p:nvSpPr>
        <p:spPr>
          <a:xfrm>
            <a:off x="639413" y="476086"/>
            <a:ext cx="10904435" cy="689608"/>
          </a:xfrm>
        </p:spPr>
        <p:txBody>
          <a:bodyPr rtlCol="0">
            <a:normAutofit/>
          </a:bodyPr>
          <a:lstStyle/>
          <a:p>
            <a:pPr rtl="0"/>
            <a:r>
              <a:rPr lang="en-GB" sz="3200" dirty="0">
                <a:latin typeface="Calibri" panose="020F0502020204030204" pitchFamily="34" charset="0"/>
                <a:ea typeface="Calibri" panose="020F0502020204030204" pitchFamily="34" charset="0"/>
                <a:cs typeface="Calibri" panose="020F0502020204030204" pitchFamily="34" charset="0"/>
              </a:rPr>
              <a:t>Case Study Questions – Decision Tree Analysis</a:t>
            </a:r>
          </a:p>
        </p:txBody>
      </p:sp>
      <p:sp>
        <p:nvSpPr>
          <p:cNvPr id="3" name="Footer Placeholder 2">
            <a:extLst>
              <a:ext uri="{FF2B5EF4-FFF2-40B4-BE49-F238E27FC236}">
                <a16:creationId xmlns:a16="http://schemas.microsoft.com/office/drawing/2014/main" id="{78E74233-27D6-51F7-A1D0-1C1A5EC72E63}"/>
              </a:ext>
            </a:extLst>
          </p:cNvPr>
          <p:cNvSpPr>
            <a:spLocks noGrp="1"/>
          </p:cNvSpPr>
          <p:nvPr>
            <p:ph type="ftr" sz="quarter" idx="11"/>
          </p:nvPr>
        </p:nvSpPr>
        <p:spPr>
          <a:xfrm>
            <a:off x="639413" y="6371590"/>
            <a:ext cx="6291108" cy="365125"/>
          </a:xfrm>
        </p:spPr>
        <p:txBody>
          <a:bodyPr rtlCol="0"/>
          <a:lstStyle/>
          <a:p>
            <a:pPr rtl="0">
              <a:spcAft>
                <a:spcPts val="600"/>
              </a:spcAft>
            </a:pPr>
            <a:r>
              <a:rPr lang="en-GB" noProof="0" dirty="0"/>
              <a:t>Finance Management</a:t>
            </a:r>
          </a:p>
        </p:txBody>
      </p:sp>
      <p:sp>
        <p:nvSpPr>
          <p:cNvPr id="4" name="Date Placeholder 3">
            <a:extLst>
              <a:ext uri="{FF2B5EF4-FFF2-40B4-BE49-F238E27FC236}">
                <a16:creationId xmlns:a16="http://schemas.microsoft.com/office/drawing/2014/main" id="{17676145-4610-6401-CE4D-7C5C2FE56144}"/>
              </a:ext>
            </a:extLst>
          </p:cNvPr>
          <p:cNvSpPr>
            <a:spLocks noGrp="1"/>
          </p:cNvSpPr>
          <p:nvPr>
            <p:ph type="dt" sz="half" idx="10"/>
          </p:nvPr>
        </p:nvSpPr>
        <p:spPr>
          <a:xfrm>
            <a:off x="7295738" y="6356350"/>
            <a:ext cx="3033829" cy="365125"/>
          </a:xfrm>
        </p:spPr>
        <p:txBody>
          <a:bodyPr rtlCol="0"/>
          <a:lstStyle/>
          <a:p>
            <a:pPr lvl="0" rtl="0"/>
            <a:r>
              <a:rPr lang="en-GB" dirty="0"/>
              <a:t>2025</a:t>
            </a:r>
          </a:p>
        </p:txBody>
      </p:sp>
      <p:sp>
        <p:nvSpPr>
          <p:cNvPr id="5" name="Slide Number Placeholder 4">
            <a:extLst>
              <a:ext uri="{FF2B5EF4-FFF2-40B4-BE49-F238E27FC236}">
                <a16:creationId xmlns:a16="http://schemas.microsoft.com/office/drawing/2014/main" id="{5589A466-9C20-1299-5AB8-439D42131E45}"/>
              </a:ext>
            </a:extLst>
          </p:cNvPr>
          <p:cNvSpPr>
            <a:spLocks noGrp="1"/>
          </p:cNvSpPr>
          <p:nvPr>
            <p:ph type="sldNum" sz="quarter" idx="12"/>
          </p:nvPr>
        </p:nvSpPr>
        <p:spPr>
          <a:xfrm>
            <a:off x="10707939" y="6356350"/>
            <a:ext cx="844649" cy="365125"/>
          </a:xfrm>
        </p:spPr>
        <p:txBody>
          <a:bodyPr rtlCol="0"/>
          <a:lstStyle/>
          <a:p>
            <a:pPr lvl="0" rtl="0"/>
            <a:fld id="{E20EFF4B-E35B-4DE6-97A9-05E54E649A15}" type="slidenum">
              <a:rPr lang="en-GB" smtClean="0"/>
              <a:pPr lvl="0" rtl="0"/>
              <a:t>53</a:t>
            </a:fld>
            <a:endParaRPr lang="en-GB"/>
          </a:p>
        </p:txBody>
      </p:sp>
      <p:sp>
        <p:nvSpPr>
          <p:cNvPr id="7" name="Content Placeholder 6">
            <a:extLst>
              <a:ext uri="{FF2B5EF4-FFF2-40B4-BE49-F238E27FC236}">
                <a16:creationId xmlns:a16="http://schemas.microsoft.com/office/drawing/2014/main" id="{B43D1BBB-5571-5F72-FB1C-5BDC9BD8B6A3}"/>
              </a:ext>
            </a:extLst>
          </p:cNvPr>
          <p:cNvSpPr>
            <a:spLocks noGrp="1"/>
          </p:cNvSpPr>
          <p:nvPr>
            <p:ph sz="quarter" idx="13"/>
          </p:nvPr>
        </p:nvSpPr>
        <p:spPr>
          <a:xfrm>
            <a:off x="558317" y="1720496"/>
            <a:ext cx="10149621" cy="4661417"/>
          </a:xfrm>
        </p:spPr>
        <p:txBody>
          <a:bodyPr>
            <a:normAutofit/>
          </a:bodyPr>
          <a:lstStyle/>
          <a:p>
            <a:r>
              <a:rPr lang="en-GB" sz="2000" b="0" dirty="0">
                <a:latin typeface="Calibri" panose="020F0502020204030204" pitchFamily="34" charset="0"/>
                <a:ea typeface="Calibri" panose="020F0502020204030204" pitchFamily="34" charset="0"/>
                <a:cs typeface="Calibri" panose="020F0502020204030204" pitchFamily="34" charset="0"/>
              </a:rPr>
              <a:t>Question 19:</a:t>
            </a:r>
          </a:p>
          <a:p>
            <a:endParaRPr lang="en-GB" sz="2000" b="0" dirty="0">
              <a:latin typeface="Calibri" panose="020F0502020204030204" pitchFamily="34" charset="0"/>
              <a:ea typeface="Calibri" panose="020F0502020204030204" pitchFamily="34" charset="0"/>
              <a:cs typeface="Calibri" panose="020F0502020204030204" pitchFamily="34" charset="0"/>
            </a:endParaRPr>
          </a:p>
          <a:p>
            <a:endParaRPr lang="en-GB" sz="2000" b="0" dirty="0">
              <a:latin typeface="Calibri" panose="020F0502020204030204" pitchFamily="34" charset="0"/>
              <a:ea typeface="Calibri" panose="020F0502020204030204" pitchFamily="34" charset="0"/>
              <a:cs typeface="Calibri" panose="020F0502020204030204" pitchFamily="34" charset="0"/>
            </a:endParaRPr>
          </a:p>
          <a:p>
            <a:endParaRPr lang="en-GB" sz="2000" b="0" dirty="0">
              <a:latin typeface="Calibri" panose="020F0502020204030204" pitchFamily="34" charset="0"/>
              <a:ea typeface="Calibri" panose="020F0502020204030204" pitchFamily="34" charset="0"/>
              <a:cs typeface="Calibri" panose="020F0502020204030204" pitchFamily="34" charset="0"/>
            </a:endParaRPr>
          </a:p>
          <a:p>
            <a:endParaRPr lang="en-GB" sz="2000" b="0" dirty="0">
              <a:latin typeface="Calibri" panose="020F0502020204030204" pitchFamily="34" charset="0"/>
              <a:ea typeface="Calibri" panose="020F0502020204030204" pitchFamily="34" charset="0"/>
              <a:cs typeface="Calibri" panose="020F0502020204030204" pitchFamily="34" charset="0"/>
            </a:endParaRPr>
          </a:p>
          <a:p>
            <a:endParaRPr lang="en-GB" sz="2000" b="0" dirty="0">
              <a:latin typeface="Calibri" panose="020F0502020204030204" pitchFamily="34" charset="0"/>
              <a:ea typeface="Calibri" panose="020F0502020204030204" pitchFamily="34" charset="0"/>
              <a:cs typeface="Calibri" panose="020F0502020204030204" pitchFamily="34" charset="0"/>
            </a:endParaRPr>
          </a:p>
          <a:p>
            <a:pPr>
              <a:buClrTx/>
            </a:pPr>
            <a:endParaRPr lang="en-GB" sz="2000" b="0" dirty="0">
              <a:latin typeface="Calibri" panose="020F0502020204030204" pitchFamily="34" charset="0"/>
              <a:ea typeface="Calibri" panose="020F0502020204030204" pitchFamily="34" charset="0"/>
              <a:cs typeface="Calibri" panose="020F0502020204030204" pitchFamily="34" charset="0"/>
            </a:endParaRPr>
          </a:p>
          <a:p>
            <a:pPr>
              <a:buClrTx/>
            </a:pPr>
            <a:endParaRPr lang="en-GB" sz="2000" b="0" dirty="0">
              <a:latin typeface="Calibri" panose="020F0502020204030204" pitchFamily="34" charset="0"/>
              <a:ea typeface="Calibri" panose="020F0502020204030204" pitchFamily="34" charset="0"/>
              <a:cs typeface="Calibri" panose="020F0502020204030204" pitchFamily="34" charset="0"/>
            </a:endParaRPr>
          </a:p>
          <a:p>
            <a:pPr>
              <a:buClrTx/>
            </a:pPr>
            <a:endParaRPr lang="en-GB" sz="2000" b="0" dirty="0">
              <a:latin typeface="Calibri" panose="020F0502020204030204" pitchFamily="34" charset="0"/>
              <a:ea typeface="Calibri" panose="020F0502020204030204" pitchFamily="34" charset="0"/>
              <a:cs typeface="Calibri" panose="020F0502020204030204" pitchFamily="34" charset="0"/>
            </a:endParaRPr>
          </a:p>
        </p:txBody>
      </p:sp>
      <p:graphicFrame>
        <p:nvGraphicFramePr>
          <p:cNvPr id="8" name="Table 7">
            <a:extLst>
              <a:ext uri="{FF2B5EF4-FFF2-40B4-BE49-F238E27FC236}">
                <a16:creationId xmlns:a16="http://schemas.microsoft.com/office/drawing/2014/main" id="{4D604ABF-FC0D-1285-40C8-33031B978AD4}"/>
              </a:ext>
            </a:extLst>
          </p:cNvPr>
          <p:cNvGraphicFramePr>
            <a:graphicFrameLocks noGrp="1"/>
          </p:cNvGraphicFramePr>
          <p:nvPr>
            <p:extLst>
              <p:ext uri="{D42A27DB-BD31-4B8C-83A1-F6EECF244321}">
                <p14:modId xmlns:p14="http://schemas.microsoft.com/office/powerpoint/2010/main" val="459383947"/>
              </p:ext>
            </p:extLst>
          </p:nvPr>
        </p:nvGraphicFramePr>
        <p:xfrm>
          <a:off x="639411" y="2346119"/>
          <a:ext cx="10743292" cy="3865922"/>
        </p:xfrm>
        <a:graphic>
          <a:graphicData uri="http://schemas.openxmlformats.org/drawingml/2006/table">
            <a:tbl>
              <a:tblPr>
                <a:tableStyleId>{BC89EF96-8CEA-46FF-86C4-4CE0E7609802}</a:tableStyleId>
              </a:tblPr>
              <a:tblGrid>
                <a:gridCol w="1211650">
                  <a:extLst>
                    <a:ext uri="{9D8B030D-6E8A-4147-A177-3AD203B41FA5}">
                      <a16:colId xmlns:a16="http://schemas.microsoft.com/office/drawing/2014/main" val="2863181522"/>
                    </a:ext>
                  </a:extLst>
                </a:gridCol>
                <a:gridCol w="1211650">
                  <a:extLst>
                    <a:ext uri="{9D8B030D-6E8A-4147-A177-3AD203B41FA5}">
                      <a16:colId xmlns:a16="http://schemas.microsoft.com/office/drawing/2014/main" val="2187448996"/>
                    </a:ext>
                  </a:extLst>
                </a:gridCol>
                <a:gridCol w="1211650">
                  <a:extLst>
                    <a:ext uri="{9D8B030D-6E8A-4147-A177-3AD203B41FA5}">
                      <a16:colId xmlns:a16="http://schemas.microsoft.com/office/drawing/2014/main" val="2883138319"/>
                    </a:ext>
                  </a:extLst>
                </a:gridCol>
                <a:gridCol w="1211650">
                  <a:extLst>
                    <a:ext uri="{9D8B030D-6E8A-4147-A177-3AD203B41FA5}">
                      <a16:colId xmlns:a16="http://schemas.microsoft.com/office/drawing/2014/main" val="4088854428"/>
                    </a:ext>
                  </a:extLst>
                </a:gridCol>
                <a:gridCol w="1676114">
                  <a:extLst>
                    <a:ext uri="{9D8B030D-6E8A-4147-A177-3AD203B41FA5}">
                      <a16:colId xmlns:a16="http://schemas.microsoft.com/office/drawing/2014/main" val="234219073"/>
                    </a:ext>
                  </a:extLst>
                </a:gridCol>
                <a:gridCol w="1474173">
                  <a:extLst>
                    <a:ext uri="{9D8B030D-6E8A-4147-A177-3AD203B41FA5}">
                      <a16:colId xmlns:a16="http://schemas.microsoft.com/office/drawing/2014/main" val="1981251576"/>
                    </a:ext>
                  </a:extLst>
                </a:gridCol>
                <a:gridCol w="2746405">
                  <a:extLst>
                    <a:ext uri="{9D8B030D-6E8A-4147-A177-3AD203B41FA5}">
                      <a16:colId xmlns:a16="http://schemas.microsoft.com/office/drawing/2014/main" val="1097145527"/>
                    </a:ext>
                  </a:extLst>
                </a:gridCol>
              </a:tblGrid>
              <a:tr h="542736">
                <a:tc>
                  <a:txBody>
                    <a:bodyPr/>
                    <a:lstStyle/>
                    <a:p>
                      <a:pPr algn="l" fontAlgn="b"/>
                      <a:r>
                        <a:rPr lang="en-GB" sz="2000" b="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Year 1 Inflow</a:t>
                      </a:r>
                      <a:endParaRPr lang="en-GB" sz="2000" b="0" i="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tc>
                  <a:txBody>
                    <a:bodyPr/>
                    <a:lstStyle/>
                    <a:p>
                      <a:pPr algn="l" fontAlgn="b"/>
                      <a:r>
                        <a:rPr lang="en-GB" sz="2000" b="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Probability</a:t>
                      </a:r>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tc>
                  <a:txBody>
                    <a:bodyPr/>
                    <a:lstStyle/>
                    <a:p>
                      <a:pPr algn="l" fontAlgn="b"/>
                      <a:r>
                        <a:rPr lang="en-GB" sz="2000" b="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Year 2 Inflow</a:t>
                      </a:r>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tc>
                  <a:txBody>
                    <a:bodyPr/>
                    <a:lstStyle/>
                    <a:p>
                      <a:pPr algn="l" fontAlgn="b"/>
                      <a:r>
                        <a:rPr lang="en-GB" sz="2000" b="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Probability</a:t>
                      </a:r>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tc>
                  <a:txBody>
                    <a:bodyPr/>
                    <a:lstStyle/>
                    <a:p>
                      <a:pPr algn="l" fontAlgn="b"/>
                      <a:r>
                        <a:rPr lang="en-GB" sz="2000" b="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Net Present Value</a:t>
                      </a:r>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tc>
                  <a:txBody>
                    <a:bodyPr/>
                    <a:lstStyle/>
                    <a:p>
                      <a:pPr algn="l" fontAlgn="b"/>
                      <a:r>
                        <a:rPr lang="en-GB" sz="2000" b="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Joint Probability</a:t>
                      </a:r>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tc>
                  <a:txBody>
                    <a:bodyPr/>
                    <a:lstStyle/>
                    <a:p>
                      <a:pPr algn="l" fontAlgn="b"/>
                      <a:r>
                        <a:rPr lang="en-GB" sz="2000" b="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Net Present Value (estimated)</a:t>
                      </a:r>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extLst>
                  <a:ext uri="{0D108BD9-81ED-4DB2-BD59-A6C34878D82A}">
                    <a16:rowId xmlns:a16="http://schemas.microsoft.com/office/drawing/2014/main" val="14292764"/>
                  </a:ext>
                </a:extLst>
              </a:tr>
              <a:tr h="275086">
                <a:tc>
                  <a:txBody>
                    <a:bodyPr/>
                    <a:lstStyle/>
                    <a:p>
                      <a:pPr algn="r" fontAlgn="b"/>
                      <a:r>
                        <a:rPr lang="en-GB" sz="2000" b="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16000</a:t>
                      </a:r>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tc>
                  <a:txBody>
                    <a:bodyPr/>
                    <a:lstStyle/>
                    <a:p>
                      <a:pPr algn="r" fontAlgn="b"/>
                      <a:r>
                        <a:rPr lang="en-GB" sz="2000" b="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0.3</a:t>
                      </a:r>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tc>
                  <a:txBody>
                    <a:bodyPr/>
                    <a:lstStyle/>
                    <a:p>
                      <a:pPr algn="r" fontAlgn="b"/>
                      <a:r>
                        <a:rPr lang="en-GB" sz="2000" b="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30000</a:t>
                      </a:r>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tc>
                  <a:txBody>
                    <a:bodyPr/>
                    <a:lstStyle/>
                    <a:p>
                      <a:pPr algn="r" fontAlgn="b"/>
                      <a:r>
                        <a:rPr lang="en-GB" sz="2000" b="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0.2</a:t>
                      </a:r>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tc>
                  <a:txBody>
                    <a:bodyPr/>
                    <a:lstStyle/>
                    <a:p>
                      <a:pPr algn="r" fontAlgn="b"/>
                      <a:r>
                        <a:rPr lang="en-GB" sz="2000" b="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-676</a:t>
                      </a:r>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tc>
                  <a:txBody>
                    <a:bodyPr/>
                    <a:lstStyle/>
                    <a:p>
                      <a:pPr algn="r" fontAlgn="b"/>
                      <a:r>
                        <a:rPr lang="en-GB" sz="2000" b="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0.06</a:t>
                      </a:r>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tc>
                  <a:txBody>
                    <a:bodyPr/>
                    <a:lstStyle/>
                    <a:p>
                      <a:pPr algn="r" fontAlgn="b"/>
                      <a:r>
                        <a:rPr lang="en-GB" sz="2000" b="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-40.56</a:t>
                      </a:r>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extLst>
                  <a:ext uri="{0D108BD9-81ED-4DB2-BD59-A6C34878D82A}">
                    <a16:rowId xmlns:a16="http://schemas.microsoft.com/office/drawing/2014/main" val="2317077790"/>
                  </a:ext>
                </a:extLst>
              </a:tr>
              <a:tr h="275086">
                <a:tc>
                  <a:txBody>
                    <a:bodyPr/>
                    <a:lstStyle/>
                    <a:p>
                      <a:pPr algn="l" fontAlgn="b"/>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tc>
                  <a:txBody>
                    <a:bodyPr/>
                    <a:lstStyle/>
                    <a:p>
                      <a:pPr algn="r" fontAlgn="b"/>
                      <a:r>
                        <a:rPr lang="en-GB" sz="2000" b="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0.3</a:t>
                      </a:r>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tc>
                  <a:txBody>
                    <a:bodyPr/>
                    <a:lstStyle/>
                    <a:p>
                      <a:pPr algn="r" fontAlgn="b"/>
                      <a:r>
                        <a:rPr lang="en-GB" sz="2000" b="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40000</a:t>
                      </a:r>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tc>
                  <a:txBody>
                    <a:bodyPr/>
                    <a:lstStyle/>
                    <a:p>
                      <a:pPr algn="r" fontAlgn="b"/>
                      <a:r>
                        <a:rPr lang="en-GB" sz="2000" b="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0.6</a:t>
                      </a:r>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tc>
                  <a:txBody>
                    <a:bodyPr/>
                    <a:lstStyle/>
                    <a:p>
                      <a:pPr algn="r" fontAlgn="b"/>
                      <a:r>
                        <a:rPr lang="en-GB" sz="2000" b="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7584.00</a:t>
                      </a:r>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tc>
                  <a:txBody>
                    <a:bodyPr/>
                    <a:lstStyle/>
                    <a:p>
                      <a:pPr algn="r" fontAlgn="b"/>
                      <a:r>
                        <a:rPr lang="en-GB" sz="2000" b="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0.18</a:t>
                      </a:r>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tc>
                  <a:txBody>
                    <a:bodyPr/>
                    <a:lstStyle/>
                    <a:p>
                      <a:pPr algn="r" fontAlgn="b"/>
                      <a:r>
                        <a:rPr lang="en-GB" sz="2000" b="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1365.12</a:t>
                      </a:r>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extLst>
                  <a:ext uri="{0D108BD9-81ED-4DB2-BD59-A6C34878D82A}">
                    <a16:rowId xmlns:a16="http://schemas.microsoft.com/office/drawing/2014/main" val="926774882"/>
                  </a:ext>
                </a:extLst>
              </a:tr>
              <a:tr h="275086">
                <a:tc>
                  <a:txBody>
                    <a:bodyPr/>
                    <a:lstStyle/>
                    <a:p>
                      <a:pPr algn="l" fontAlgn="b"/>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tc>
                  <a:txBody>
                    <a:bodyPr/>
                    <a:lstStyle/>
                    <a:p>
                      <a:pPr algn="r" fontAlgn="b"/>
                      <a:r>
                        <a:rPr lang="en-GB" sz="2000" b="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0.3</a:t>
                      </a:r>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tc>
                  <a:txBody>
                    <a:bodyPr/>
                    <a:lstStyle/>
                    <a:p>
                      <a:pPr algn="r" fontAlgn="b"/>
                      <a:r>
                        <a:rPr lang="en-GB" sz="2000" b="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50000</a:t>
                      </a:r>
                      <a:endParaRPr lang="en-GB" sz="2000" b="0" i="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tc>
                  <a:txBody>
                    <a:bodyPr/>
                    <a:lstStyle/>
                    <a:p>
                      <a:pPr algn="r" fontAlgn="b"/>
                      <a:r>
                        <a:rPr lang="en-GB" sz="2000" b="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0.2</a:t>
                      </a:r>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tc>
                  <a:txBody>
                    <a:bodyPr/>
                    <a:lstStyle/>
                    <a:p>
                      <a:pPr algn="r" fontAlgn="b"/>
                      <a:r>
                        <a:rPr lang="en-GB" sz="2000" b="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15844</a:t>
                      </a:r>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tc>
                  <a:txBody>
                    <a:bodyPr/>
                    <a:lstStyle/>
                    <a:p>
                      <a:pPr algn="r" fontAlgn="b"/>
                      <a:r>
                        <a:rPr lang="en-GB" sz="2000" b="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0.06</a:t>
                      </a:r>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tc>
                  <a:txBody>
                    <a:bodyPr/>
                    <a:lstStyle/>
                    <a:p>
                      <a:pPr algn="r" fontAlgn="b"/>
                      <a:r>
                        <a:rPr lang="en-GB" sz="2000" b="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950.64</a:t>
                      </a:r>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extLst>
                  <a:ext uri="{0D108BD9-81ED-4DB2-BD59-A6C34878D82A}">
                    <a16:rowId xmlns:a16="http://schemas.microsoft.com/office/drawing/2014/main" val="2559505883"/>
                  </a:ext>
                </a:extLst>
              </a:tr>
              <a:tr h="275086">
                <a:tc>
                  <a:txBody>
                    <a:bodyPr/>
                    <a:lstStyle/>
                    <a:p>
                      <a:pPr algn="r" fontAlgn="b"/>
                      <a:r>
                        <a:rPr lang="en-GB" sz="2000" b="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24000</a:t>
                      </a:r>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tc>
                  <a:txBody>
                    <a:bodyPr/>
                    <a:lstStyle/>
                    <a:p>
                      <a:pPr algn="r" fontAlgn="b"/>
                      <a:r>
                        <a:rPr lang="en-GB" sz="2000" b="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0.5</a:t>
                      </a:r>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tc>
                  <a:txBody>
                    <a:bodyPr/>
                    <a:lstStyle/>
                    <a:p>
                      <a:pPr algn="r" fontAlgn="b"/>
                      <a:r>
                        <a:rPr lang="en-GB" sz="2000" b="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20000</a:t>
                      </a:r>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tc>
                  <a:txBody>
                    <a:bodyPr/>
                    <a:lstStyle/>
                    <a:p>
                      <a:pPr algn="r" fontAlgn="b"/>
                      <a:r>
                        <a:rPr lang="en-GB" sz="2000" b="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0.1</a:t>
                      </a:r>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tc>
                  <a:txBody>
                    <a:bodyPr/>
                    <a:lstStyle/>
                    <a:p>
                      <a:pPr algn="r" fontAlgn="b"/>
                      <a:r>
                        <a:rPr lang="en-GB" sz="2000" b="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14856</a:t>
                      </a:r>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tc>
                  <a:txBody>
                    <a:bodyPr/>
                    <a:lstStyle/>
                    <a:p>
                      <a:pPr algn="r" fontAlgn="b"/>
                      <a:r>
                        <a:rPr lang="en-GB" sz="2000" b="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0.05</a:t>
                      </a:r>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tc>
                  <a:txBody>
                    <a:bodyPr/>
                    <a:lstStyle/>
                    <a:p>
                      <a:pPr algn="r" fontAlgn="b"/>
                      <a:r>
                        <a:rPr lang="en-GB" sz="2000" b="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742.8</a:t>
                      </a:r>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extLst>
                  <a:ext uri="{0D108BD9-81ED-4DB2-BD59-A6C34878D82A}">
                    <a16:rowId xmlns:a16="http://schemas.microsoft.com/office/drawing/2014/main" val="4191341404"/>
                  </a:ext>
                </a:extLst>
              </a:tr>
              <a:tr h="275086">
                <a:tc>
                  <a:txBody>
                    <a:bodyPr/>
                    <a:lstStyle/>
                    <a:p>
                      <a:pPr algn="l" fontAlgn="b"/>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tc>
                  <a:txBody>
                    <a:bodyPr/>
                    <a:lstStyle/>
                    <a:p>
                      <a:pPr algn="r" fontAlgn="b"/>
                      <a:r>
                        <a:rPr lang="en-GB" sz="2000" b="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0.5</a:t>
                      </a:r>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tc>
                  <a:txBody>
                    <a:bodyPr/>
                    <a:lstStyle/>
                    <a:p>
                      <a:pPr algn="r" fontAlgn="b"/>
                      <a:r>
                        <a:rPr lang="en-GB" sz="2000" b="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60000</a:t>
                      </a:r>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tc>
                  <a:txBody>
                    <a:bodyPr/>
                    <a:lstStyle/>
                    <a:p>
                      <a:pPr algn="r" fontAlgn="b"/>
                      <a:r>
                        <a:rPr lang="en-GB" sz="2000" b="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0.8</a:t>
                      </a:r>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tc>
                  <a:txBody>
                    <a:bodyPr/>
                    <a:lstStyle/>
                    <a:p>
                      <a:pPr algn="r" fontAlgn="b"/>
                      <a:r>
                        <a:rPr lang="en-GB" sz="2000" b="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31376</a:t>
                      </a:r>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tc>
                  <a:txBody>
                    <a:bodyPr/>
                    <a:lstStyle/>
                    <a:p>
                      <a:pPr algn="r" fontAlgn="b"/>
                      <a:r>
                        <a:rPr lang="en-GB" sz="2000" b="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0.40</a:t>
                      </a:r>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tc>
                  <a:txBody>
                    <a:bodyPr/>
                    <a:lstStyle/>
                    <a:p>
                      <a:pPr algn="r" fontAlgn="b"/>
                      <a:r>
                        <a:rPr lang="en-GB" sz="2000" b="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12550.4</a:t>
                      </a:r>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extLst>
                  <a:ext uri="{0D108BD9-81ED-4DB2-BD59-A6C34878D82A}">
                    <a16:rowId xmlns:a16="http://schemas.microsoft.com/office/drawing/2014/main" val="1052911518"/>
                  </a:ext>
                </a:extLst>
              </a:tr>
              <a:tr h="275086">
                <a:tc>
                  <a:txBody>
                    <a:bodyPr/>
                    <a:lstStyle/>
                    <a:p>
                      <a:pPr algn="l" fontAlgn="b"/>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tc>
                  <a:txBody>
                    <a:bodyPr/>
                    <a:lstStyle/>
                    <a:p>
                      <a:pPr algn="r" fontAlgn="b"/>
                      <a:r>
                        <a:rPr lang="en-GB" sz="2000" b="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0.5</a:t>
                      </a:r>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tc>
                  <a:txBody>
                    <a:bodyPr/>
                    <a:lstStyle/>
                    <a:p>
                      <a:pPr algn="r" fontAlgn="b"/>
                      <a:r>
                        <a:rPr lang="en-GB" sz="2000" b="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80000</a:t>
                      </a:r>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tc>
                  <a:txBody>
                    <a:bodyPr/>
                    <a:lstStyle/>
                    <a:p>
                      <a:pPr algn="r" fontAlgn="b"/>
                      <a:r>
                        <a:rPr lang="en-GB" sz="2000" b="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0.1</a:t>
                      </a:r>
                      <a:endParaRPr lang="en-GB" sz="2000" b="0" i="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tc>
                  <a:txBody>
                    <a:bodyPr/>
                    <a:lstStyle/>
                    <a:p>
                      <a:pPr algn="r" fontAlgn="b"/>
                      <a:r>
                        <a:rPr lang="en-GB" sz="2000" b="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47896</a:t>
                      </a:r>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tc>
                  <a:txBody>
                    <a:bodyPr/>
                    <a:lstStyle/>
                    <a:p>
                      <a:pPr algn="r" fontAlgn="b"/>
                      <a:r>
                        <a:rPr lang="en-GB" sz="2000" b="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0.05</a:t>
                      </a:r>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tc>
                  <a:txBody>
                    <a:bodyPr/>
                    <a:lstStyle/>
                    <a:p>
                      <a:pPr algn="r" fontAlgn="b"/>
                      <a:r>
                        <a:rPr lang="en-GB" sz="2000" b="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2394.8</a:t>
                      </a:r>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extLst>
                  <a:ext uri="{0D108BD9-81ED-4DB2-BD59-A6C34878D82A}">
                    <a16:rowId xmlns:a16="http://schemas.microsoft.com/office/drawing/2014/main" val="3845163771"/>
                  </a:ext>
                </a:extLst>
              </a:tr>
              <a:tr h="275086">
                <a:tc>
                  <a:txBody>
                    <a:bodyPr/>
                    <a:lstStyle/>
                    <a:p>
                      <a:pPr algn="r" fontAlgn="b"/>
                      <a:r>
                        <a:rPr lang="en-GB" sz="2000" b="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20000</a:t>
                      </a:r>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tc>
                  <a:txBody>
                    <a:bodyPr/>
                    <a:lstStyle/>
                    <a:p>
                      <a:pPr algn="r" fontAlgn="b"/>
                      <a:r>
                        <a:rPr lang="en-GB" sz="2000" b="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0.2</a:t>
                      </a:r>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tc>
                  <a:txBody>
                    <a:bodyPr/>
                    <a:lstStyle/>
                    <a:p>
                      <a:pPr algn="r" fontAlgn="b"/>
                      <a:r>
                        <a:rPr lang="en-GB" sz="2000" b="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50000</a:t>
                      </a:r>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tc>
                  <a:txBody>
                    <a:bodyPr/>
                    <a:lstStyle/>
                    <a:p>
                      <a:pPr algn="r" fontAlgn="b"/>
                      <a:r>
                        <a:rPr lang="en-GB" sz="2000" b="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0.2</a:t>
                      </a:r>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tc>
                  <a:txBody>
                    <a:bodyPr/>
                    <a:lstStyle/>
                    <a:p>
                      <a:pPr algn="r" fontAlgn="b"/>
                      <a:r>
                        <a:rPr lang="en-GB" sz="2000" b="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19480</a:t>
                      </a:r>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tc>
                  <a:txBody>
                    <a:bodyPr/>
                    <a:lstStyle/>
                    <a:p>
                      <a:pPr algn="r" fontAlgn="b"/>
                      <a:r>
                        <a:rPr lang="en-GB" sz="2000" b="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0.04</a:t>
                      </a:r>
                      <a:endParaRPr lang="en-GB" sz="2000" b="0" i="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tc>
                  <a:txBody>
                    <a:bodyPr/>
                    <a:lstStyle/>
                    <a:p>
                      <a:pPr algn="r" fontAlgn="b"/>
                      <a:r>
                        <a:rPr lang="en-GB" sz="2000" b="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779.2</a:t>
                      </a:r>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extLst>
                  <a:ext uri="{0D108BD9-81ED-4DB2-BD59-A6C34878D82A}">
                    <a16:rowId xmlns:a16="http://schemas.microsoft.com/office/drawing/2014/main" val="4111734260"/>
                  </a:ext>
                </a:extLst>
              </a:tr>
              <a:tr h="275086">
                <a:tc>
                  <a:txBody>
                    <a:bodyPr/>
                    <a:lstStyle/>
                    <a:p>
                      <a:pPr algn="l" fontAlgn="b"/>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tc>
                  <a:txBody>
                    <a:bodyPr/>
                    <a:lstStyle/>
                    <a:p>
                      <a:pPr algn="r" fontAlgn="b"/>
                      <a:r>
                        <a:rPr lang="en-GB" sz="2000" b="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0.2</a:t>
                      </a:r>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tc>
                  <a:txBody>
                    <a:bodyPr/>
                    <a:lstStyle/>
                    <a:p>
                      <a:pPr algn="r" fontAlgn="b"/>
                      <a:r>
                        <a:rPr lang="en-GB" sz="2000" b="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80000</a:t>
                      </a:r>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tc>
                  <a:txBody>
                    <a:bodyPr/>
                    <a:lstStyle/>
                    <a:p>
                      <a:pPr algn="r" fontAlgn="b"/>
                      <a:r>
                        <a:rPr lang="en-GB" sz="2000" b="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0.5</a:t>
                      </a:r>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tc>
                  <a:txBody>
                    <a:bodyPr/>
                    <a:lstStyle/>
                    <a:p>
                      <a:pPr algn="r" fontAlgn="b"/>
                      <a:r>
                        <a:rPr lang="en-GB" sz="2000" b="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44260</a:t>
                      </a:r>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tc>
                  <a:txBody>
                    <a:bodyPr/>
                    <a:lstStyle/>
                    <a:p>
                      <a:pPr algn="r" fontAlgn="b"/>
                      <a:r>
                        <a:rPr lang="en-GB" sz="2000" b="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0.10</a:t>
                      </a:r>
                      <a:endParaRPr lang="en-GB" sz="2000" b="0" i="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tc>
                  <a:txBody>
                    <a:bodyPr/>
                    <a:lstStyle/>
                    <a:p>
                      <a:pPr algn="r" fontAlgn="b"/>
                      <a:r>
                        <a:rPr lang="en-GB" sz="2000" b="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4426</a:t>
                      </a:r>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extLst>
                  <a:ext uri="{0D108BD9-81ED-4DB2-BD59-A6C34878D82A}">
                    <a16:rowId xmlns:a16="http://schemas.microsoft.com/office/drawing/2014/main" val="2808410568"/>
                  </a:ext>
                </a:extLst>
              </a:tr>
              <a:tr h="275086">
                <a:tc>
                  <a:txBody>
                    <a:bodyPr/>
                    <a:lstStyle/>
                    <a:p>
                      <a:pPr algn="l" fontAlgn="b"/>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tc>
                  <a:txBody>
                    <a:bodyPr/>
                    <a:lstStyle/>
                    <a:p>
                      <a:pPr algn="r" fontAlgn="b"/>
                      <a:r>
                        <a:rPr lang="en-GB" sz="2000" b="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0.2</a:t>
                      </a:r>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tc>
                  <a:txBody>
                    <a:bodyPr/>
                    <a:lstStyle/>
                    <a:p>
                      <a:pPr algn="r" fontAlgn="b"/>
                      <a:r>
                        <a:rPr lang="en-GB" sz="2000" b="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120000</a:t>
                      </a:r>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tc>
                  <a:txBody>
                    <a:bodyPr/>
                    <a:lstStyle/>
                    <a:p>
                      <a:pPr algn="r" fontAlgn="b"/>
                      <a:r>
                        <a:rPr lang="en-GB" sz="2000" b="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0.3</a:t>
                      </a:r>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tc>
                  <a:txBody>
                    <a:bodyPr/>
                    <a:lstStyle/>
                    <a:p>
                      <a:pPr algn="r" fontAlgn="b"/>
                      <a:r>
                        <a:rPr lang="en-GB" sz="2000" b="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77300</a:t>
                      </a:r>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tc>
                  <a:txBody>
                    <a:bodyPr/>
                    <a:lstStyle/>
                    <a:p>
                      <a:pPr algn="r" fontAlgn="b"/>
                      <a:r>
                        <a:rPr lang="en-GB" sz="2000" b="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0.06</a:t>
                      </a:r>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tc>
                  <a:txBody>
                    <a:bodyPr/>
                    <a:lstStyle/>
                    <a:p>
                      <a:pPr algn="r" fontAlgn="b"/>
                      <a:r>
                        <a:rPr lang="en-GB" sz="2000" b="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4638</a:t>
                      </a:r>
                      <a:endParaRPr lang="en-GB" sz="2000" b="0" i="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extLst>
                  <a:ext uri="{0D108BD9-81ED-4DB2-BD59-A6C34878D82A}">
                    <a16:rowId xmlns:a16="http://schemas.microsoft.com/office/drawing/2014/main" val="3929751963"/>
                  </a:ext>
                </a:extLst>
              </a:tr>
              <a:tr h="436922">
                <a:tc>
                  <a:txBody>
                    <a:bodyPr/>
                    <a:lstStyle/>
                    <a:p>
                      <a:pPr algn="r" fontAlgn="b"/>
                      <a:r>
                        <a:rPr lang="en-GB" sz="2000" b="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60000.00</a:t>
                      </a:r>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tc>
                  <a:txBody>
                    <a:bodyPr/>
                    <a:lstStyle/>
                    <a:p>
                      <a:pPr algn="r" fontAlgn="b"/>
                      <a:r>
                        <a:rPr lang="en-GB" sz="2000" b="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3.00</a:t>
                      </a:r>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tc>
                  <a:txBody>
                    <a:bodyPr/>
                    <a:lstStyle/>
                    <a:p>
                      <a:pPr algn="r" fontAlgn="b"/>
                      <a:r>
                        <a:rPr lang="en-GB" sz="2000" b="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530000.00</a:t>
                      </a:r>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tc>
                  <a:txBody>
                    <a:bodyPr/>
                    <a:lstStyle/>
                    <a:p>
                      <a:pPr algn="r" fontAlgn="b"/>
                      <a:r>
                        <a:rPr lang="en-GB" sz="2000" b="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3.00</a:t>
                      </a:r>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tc>
                  <a:txBody>
                    <a:bodyPr/>
                    <a:lstStyle/>
                    <a:p>
                      <a:pPr algn="r" fontAlgn="b"/>
                      <a:r>
                        <a:rPr lang="en-GB" sz="2000" b="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257920.00</a:t>
                      </a:r>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tc>
                  <a:txBody>
                    <a:bodyPr/>
                    <a:lstStyle/>
                    <a:p>
                      <a:pPr algn="r" fontAlgn="b"/>
                      <a:r>
                        <a:rPr lang="en-GB" sz="2000" b="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1.00</a:t>
                      </a:r>
                      <a:endParaRPr lang="en-GB" sz="20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tc>
                  <a:txBody>
                    <a:bodyPr/>
                    <a:lstStyle/>
                    <a:p>
                      <a:pPr algn="r" fontAlgn="b"/>
                      <a:r>
                        <a:rPr lang="en-GB" sz="2000" b="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27806.40</a:t>
                      </a:r>
                      <a:endParaRPr lang="en-GB" sz="2000" b="0" i="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txBody>
                  <a:tcPr marL="7620" marR="7620" marT="7620" marB="0" anchor="b"/>
                </a:tc>
                <a:extLst>
                  <a:ext uri="{0D108BD9-81ED-4DB2-BD59-A6C34878D82A}">
                    <a16:rowId xmlns:a16="http://schemas.microsoft.com/office/drawing/2014/main" val="145354893"/>
                  </a:ext>
                </a:extLst>
              </a:tr>
            </a:tbl>
          </a:graphicData>
        </a:graphic>
      </p:graphicFrame>
    </p:spTree>
    <p:extLst>
      <p:ext uri="{BB962C8B-B14F-4D97-AF65-F5344CB8AC3E}">
        <p14:creationId xmlns:p14="http://schemas.microsoft.com/office/powerpoint/2010/main" val="316866124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4">
            <a:extLst>
              <a:ext uri="{FF2B5EF4-FFF2-40B4-BE49-F238E27FC236}">
                <a16:creationId xmlns:a16="http://schemas.microsoft.com/office/drawing/2014/main" id="{BBCB1DEF-582B-4FC9-B123-A12DDCA563CF}"/>
              </a:ext>
            </a:extLst>
          </p:cNvPr>
          <p:cNvSpPr>
            <a:spLocks noGrp="1"/>
          </p:cNvSpPr>
          <p:nvPr>
            <p:ph type="title"/>
          </p:nvPr>
        </p:nvSpPr>
        <p:spPr>
          <a:xfrm>
            <a:off x="6481808" y="1758950"/>
            <a:ext cx="5137112" cy="673405"/>
          </a:xfrm>
        </p:spPr>
        <p:txBody>
          <a:bodyPr rtlCol="0" anchor="ctr">
            <a:normAutofit/>
          </a:bodyPr>
          <a:lstStyle/>
          <a:p>
            <a:pPr rtl="0"/>
            <a:r>
              <a:rPr lang="en-GB" dirty="0"/>
              <a:t>Conclusion</a:t>
            </a:r>
          </a:p>
        </p:txBody>
      </p:sp>
      <p:pic>
        <p:nvPicPr>
          <p:cNvPr id="12" name="Picture Placeholder 11" descr="Abstract background of blue mesh and nodes">
            <a:extLst>
              <a:ext uri="{FF2B5EF4-FFF2-40B4-BE49-F238E27FC236}">
                <a16:creationId xmlns:a16="http://schemas.microsoft.com/office/drawing/2014/main" id="{D3EF3866-E023-56F8-C891-6B39C4A0A1AE}"/>
              </a:ext>
            </a:extLst>
          </p:cNvPr>
          <p:cNvPicPr>
            <a:picLocks noGrp="1" noChangeAspect="1"/>
          </p:cNvPicPr>
          <p:nvPr>
            <p:ph type="pic" sz="quarter" idx="13"/>
          </p:nvPr>
        </p:nvPicPr>
        <p:blipFill>
          <a:blip r:embed="rId3"/>
          <a:srcRect r="-2" b="1526"/>
          <a:stretch/>
        </p:blipFill>
        <p:spPr>
          <a:xfrm>
            <a:off x="639763" y="642938"/>
            <a:ext cx="4814887" cy="2667000"/>
          </a:xfrm>
          <a:noFill/>
        </p:spPr>
      </p:pic>
      <p:pic>
        <p:nvPicPr>
          <p:cNvPr id="14" name="Picture Placeholder 13" descr="Seated people in rows indoors, with one arm raised, facing standing presenter in formal dress shirt and tie">
            <a:extLst>
              <a:ext uri="{FF2B5EF4-FFF2-40B4-BE49-F238E27FC236}">
                <a16:creationId xmlns:a16="http://schemas.microsoft.com/office/drawing/2014/main" id="{8D2021E6-AC38-6A11-AAB1-EFA865EF8541}"/>
              </a:ext>
            </a:extLst>
          </p:cNvPr>
          <p:cNvPicPr>
            <a:picLocks noGrp="1" noChangeAspect="1"/>
          </p:cNvPicPr>
          <p:nvPr>
            <p:ph type="pic" sz="quarter" idx="14"/>
          </p:nvPr>
        </p:nvPicPr>
        <p:blipFill>
          <a:blip r:embed="rId4"/>
          <a:srcRect t="20560" r="-2" b="-2"/>
          <a:stretch/>
        </p:blipFill>
        <p:spPr>
          <a:xfrm>
            <a:off x="639412" y="3631470"/>
            <a:ext cx="4814887" cy="2562738"/>
          </a:xfrm>
          <a:noFill/>
        </p:spPr>
      </p:pic>
      <p:sp>
        <p:nvSpPr>
          <p:cNvPr id="16" name="Content Placeholder 15">
            <a:extLst>
              <a:ext uri="{FF2B5EF4-FFF2-40B4-BE49-F238E27FC236}">
                <a16:creationId xmlns:a16="http://schemas.microsoft.com/office/drawing/2014/main" id="{D18C5606-8E3D-48B1-A5B2-3FACEBEDCA14}"/>
              </a:ext>
            </a:extLst>
          </p:cNvPr>
          <p:cNvSpPr>
            <a:spLocks noGrp="1"/>
          </p:cNvSpPr>
          <p:nvPr>
            <p:ph type="body" sz="quarter" idx="15"/>
          </p:nvPr>
        </p:nvSpPr>
        <p:spPr>
          <a:xfrm>
            <a:off x="6283843" y="2365374"/>
            <a:ext cx="5335070" cy="2919007"/>
          </a:xfrm>
        </p:spPr>
        <p:txBody>
          <a:bodyPr rtlCol="0">
            <a:normAutofit/>
          </a:bodyPr>
          <a:lstStyle/>
          <a:p>
            <a:pPr marL="342900" indent="-342900" rtl="0">
              <a:lnSpc>
                <a:spcPct val="140000"/>
              </a:lnSpc>
              <a:buFont typeface="Arial" panose="020B0604020202020204" pitchFamily="34" charset="0"/>
              <a:buChar char="•"/>
            </a:pPr>
            <a:r>
              <a:rPr lang="en-GB" sz="2000" dirty="0">
                <a:latin typeface="Calibri" panose="020F0502020204030204" pitchFamily="34" charset="0"/>
                <a:ea typeface="Calibri" panose="020F0502020204030204" pitchFamily="34" charset="0"/>
                <a:cs typeface="Calibri" panose="020F0502020204030204" pitchFamily="34" charset="0"/>
              </a:rPr>
              <a:t>Covered Key Financial Ratios </a:t>
            </a:r>
          </a:p>
          <a:p>
            <a:pPr marL="342900" indent="-342900" rtl="0">
              <a:lnSpc>
                <a:spcPct val="140000"/>
              </a:lnSpc>
              <a:buFont typeface="Arial" panose="020B0604020202020204" pitchFamily="34" charset="0"/>
              <a:buChar char="•"/>
            </a:pPr>
            <a:r>
              <a:rPr lang="en-GB" sz="2000" dirty="0">
                <a:latin typeface="Calibri" panose="020F0502020204030204" pitchFamily="34" charset="0"/>
                <a:ea typeface="Calibri" panose="020F0502020204030204" pitchFamily="34" charset="0"/>
                <a:cs typeface="Calibri" panose="020F0502020204030204" pitchFamily="34" charset="0"/>
              </a:rPr>
              <a:t>Interpreted SONY Europe Financial Ratios</a:t>
            </a:r>
          </a:p>
          <a:p>
            <a:pPr marL="342900" indent="-342900" rtl="0">
              <a:lnSpc>
                <a:spcPct val="140000"/>
              </a:lnSpc>
              <a:buFont typeface="Arial" panose="020B0604020202020204" pitchFamily="34" charset="0"/>
              <a:buChar char="•"/>
            </a:pPr>
            <a:r>
              <a:rPr lang="en-GB" sz="2000" dirty="0">
                <a:latin typeface="Calibri" panose="020F0502020204030204" pitchFamily="34" charset="0"/>
                <a:ea typeface="Calibri" panose="020F0502020204030204" pitchFamily="34" charset="0"/>
                <a:cs typeface="Calibri" panose="020F0502020204030204" pitchFamily="34" charset="0"/>
              </a:rPr>
              <a:t>SONY Situation requires improvements</a:t>
            </a:r>
          </a:p>
          <a:p>
            <a:pPr marL="342900" indent="-342900" rtl="0">
              <a:lnSpc>
                <a:spcPct val="140000"/>
              </a:lnSpc>
              <a:buFont typeface="Arial" panose="020B0604020202020204" pitchFamily="34" charset="0"/>
              <a:buChar char="•"/>
            </a:pPr>
            <a:r>
              <a:rPr lang="en-GB" sz="2000" dirty="0">
                <a:latin typeface="Calibri" panose="020F0502020204030204" pitchFamily="34" charset="0"/>
                <a:ea typeface="Calibri" panose="020F0502020204030204" pitchFamily="34" charset="0"/>
                <a:cs typeface="Calibri" panose="020F0502020204030204" pitchFamily="34" charset="0"/>
              </a:rPr>
              <a:t>Discussed Questions 1-19 </a:t>
            </a:r>
          </a:p>
          <a:p>
            <a:pPr rtl="0">
              <a:lnSpc>
                <a:spcPct val="140000"/>
              </a:lnSpc>
            </a:pPr>
            <a:endParaRPr lang="en-GB" sz="2000" dirty="0">
              <a:latin typeface="Calibri" panose="020F0502020204030204" pitchFamily="34" charset="0"/>
              <a:ea typeface="Calibri" panose="020F0502020204030204" pitchFamily="34" charset="0"/>
              <a:cs typeface="Calibri" panose="020F0502020204030204" pitchFamily="34" charset="0"/>
            </a:endParaRPr>
          </a:p>
        </p:txBody>
      </p:sp>
      <p:sp>
        <p:nvSpPr>
          <p:cNvPr id="8" name="Footer Placeholder 7">
            <a:extLst>
              <a:ext uri="{FF2B5EF4-FFF2-40B4-BE49-F238E27FC236}">
                <a16:creationId xmlns:a16="http://schemas.microsoft.com/office/drawing/2014/main" id="{4AF8D547-4C3A-4E98-9CF7-F54A7F8B36C0}"/>
              </a:ext>
            </a:extLst>
          </p:cNvPr>
          <p:cNvSpPr>
            <a:spLocks noGrp="1"/>
          </p:cNvSpPr>
          <p:nvPr>
            <p:ph type="ftr" sz="quarter" idx="11"/>
          </p:nvPr>
        </p:nvSpPr>
        <p:spPr>
          <a:xfrm>
            <a:off x="639413" y="6356350"/>
            <a:ext cx="6291108" cy="365125"/>
          </a:xfrm>
        </p:spPr>
        <p:txBody>
          <a:bodyPr rtlCol="0" anchor="ctr">
            <a:normAutofit/>
          </a:bodyPr>
          <a:lstStyle/>
          <a:p>
            <a:pPr rtl="0">
              <a:spcAft>
                <a:spcPts val="600"/>
              </a:spcAft>
            </a:pPr>
            <a:r>
              <a:rPr lang="en-GB" noProof="0" dirty="0"/>
              <a:t>Finance Management</a:t>
            </a:r>
          </a:p>
        </p:txBody>
      </p:sp>
      <p:sp>
        <p:nvSpPr>
          <p:cNvPr id="9" name="Date Placeholder 8">
            <a:extLst>
              <a:ext uri="{FF2B5EF4-FFF2-40B4-BE49-F238E27FC236}">
                <a16:creationId xmlns:a16="http://schemas.microsoft.com/office/drawing/2014/main" id="{A686C77B-FC99-4040-9F8A-547A1F42B8A3}"/>
              </a:ext>
            </a:extLst>
          </p:cNvPr>
          <p:cNvSpPr>
            <a:spLocks noGrp="1"/>
          </p:cNvSpPr>
          <p:nvPr>
            <p:ph type="dt" sz="half" idx="10"/>
          </p:nvPr>
        </p:nvSpPr>
        <p:spPr>
          <a:xfrm>
            <a:off x="7295738" y="6356350"/>
            <a:ext cx="3033829" cy="365125"/>
          </a:xfrm>
        </p:spPr>
        <p:txBody>
          <a:bodyPr rtlCol="0" anchor="ctr">
            <a:normAutofit/>
          </a:bodyPr>
          <a:lstStyle/>
          <a:p>
            <a:pPr lvl="0" rtl="0">
              <a:spcAft>
                <a:spcPts val="600"/>
              </a:spcAft>
            </a:pPr>
            <a:r>
              <a:rPr lang="en-GB" dirty="0">
                <a:solidFill>
                  <a:srgbClr val="232323">
                    <a:lumMod val="90000"/>
                    <a:lumOff val="10000"/>
                  </a:srgbClr>
                </a:solidFill>
              </a:rPr>
              <a:t>2025</a:t>
            </a:r>
          </a:p>
        </p:txBody>
      </p:sp>
      <p:sp>
        <p:nvSpPr>
          <p:cNvPr id="10" name="Slide Number Placeholder 9">
            <a:extLst>
              <a:ext uri="{FF2B5EF4-FFF2-40B4-BE49-F238E27FC236}">
                <a16:creationId xmlns:a16="http://schemas.microsoft.com/office/drawing/2014/main" id="{7A0A6D02-F2AB-4912-8E7C-68B9E6CF4CFF}"/>
              </a:ext>
            </a:extLst>
          </p:cNvPr>
          <p:cNvSpPr>
            <a:spLocks noGrp="1"/>
          </p:cNvSpPr>
          <p:nvPr>
            <p:ph type="sldNum" sz="quarter" idx="12"/>
          </p:nvPr>
        </p:nvSpPr>
        <p:spPr>
          <a:xfrm>
            <a:off x="10707939" y="6356350"/>
            <a:ext cx="844649" cy="365125"/>
          </a:xfrm>
        </p:spPr>
        <p:txBody>
          <a:bodyPr rtlCol="0" anchor="ctr">
            <a:normAutofit/>
          </a:bodyPr>
          <a:lstStyle/>
          <a:p>
            <a:pPr lvl="0" rtl="0">
              <a:spcAft>
                <a:spcPts val="600"/>
              </a:spcAft>
            </a:pPr>
            <a:fld id="{6E16B81F-97CD-4934-852B-F0AECFD05DB5}" type="slidenum">
              <a:rPr lang="en-GB" smtClean="0">
                <a:solidFill>
                  <a:srgbClr val="232323">
                    <a:lumMod val="90000"/>
                    <a:lumOff val="10000"/>
                  </a:srgbClr>
                </a:solidFill>
              </a:rPr>
              <a:pPr lvl="0" rtl="0">
                <a:spcAft>
                  <a:spcPts val="600"/>
                </a:spcAft>
              </a:pPr>
              <a:t>54</a:t>
            </a:fld>
            <a:endParaRPr lang="en-GB">
              <a:solidFill>
                <a:srgbClr val="232323">
                  <a:lumMod val="90000"/>
                  <a:lumOff val="10000"/>
                </a:srgbClr>
              </a:solidFill>
            </a:endParaRPr>
          </a:p>
        </p:txBody>
      </p:sp>
    </p:spTree>
    <p:extLst>
      <p:ext uri="{BB962C8B-B14F-4D97-AF65-F5344CB8AC3E}">
        <p14:creationId xmlns:p14="http://schemas.microsoft.com/office/powerpoint/2010/main" val="290449648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8628FA48-B05A-4DB8-9410-A9C9B08E9636}"/>
              </a:ext>
            </a:extLst>
          </p:cNvPr>
          <p:cNvSpPr>
            <a:spLocks noGrp="1"/>
          </p:cNvSpPr>
          <p:nvPr>
            <p:ph type="ctrTitle"/>
          </p:nvPr>
        </p:nvSpPr>
        <p:spPr>
          <a:xfrm>
            <a:off x="975359" y="3637127"/>
            <a:ext cx="10065679" cy="1493765"/>
          </a:xfrm>
        </p:spPr>
        <p:txBody>
          <a:bodyPr rtlCol="0">
            <a:normAutofit fontScale="90000"/>
          </a:bodyPr>
          <a:lstStyle/>
          <a:p>
            <a:pPr rtl="0"/>
            <a:r>
              <a:rPr lang="en-GB" dirty="0"/>
              <a:t>Thank you for listening</a:t>
            </a:r>
            <a:br>
              <a:rPr lang="en-GB" dirty="0"/>
            </a:br>
            <a:r>
              <a:rPr lang="en-GB" dirty="0"/>
              <a:t>Any Questions?</a:t>
            </a:r>
          </a:p>
        </p:txBody>
      </p:sp>
      <p:sp>
        <p:nvSpPr>
          <p:cNvPr id="13" name="Subtitle 12">
            <a:extLst>
              <a:ext uri="{FF2B5EF4-FFF2-40B4-BE49-F238E27FC236}">
                <a16:creationId xmlns:a16="http://schemas.microsoft.com/office/drawing/2014/main" id="{1272A210-0893-431A-8A94-D650D4DBA54A}"/>
              </a:ext>
            </a:extLst>
          </p:cNvPr>
          <p:cNvSpPr>
            <a:spLocks noGrp="1"/>
          </p:cNvSpPr>
          <p:nvPr>
            <p:ph type="subTitle" idx="1"/>
          </p:nvPr>
        </p:nvSpPr>
        <p:spPr>
          <a:xfrm>
            <a:off x="973836" y="5023536"/>
            <a:ext cx="10065679" cy="569873"/>
          </a:xfrm>
        </p:spPr>
        <p:txBody>
          <a:bodyPr rtlCol="0"/>
          <a:lstStyle/>
          <a:p>
            <a:pPr rtl="0"/>
            <a:r>
              <a:rPr lang="en-GB" dirty="0"/>
              <a:t>Lauren Lloyd | </a:t>
            </a:r>
            <a:r>
              <a:rPr lang="en-GB" dirty="0" err="1"/>
              <a:t>sony</a:t>
            </a:r>
            <a:endParaRPr lang="en-GB" dirty="0"/>
          </a:p>
        </p:txBody>
      </p:sp>
      <p:sp>
        <p:nvSpPr>
          <p:cNvPr id="3" name="Footer Placeholder 2">
            <a:extLst>
              <a:ext uri="{FF2B5EF4-FFF2-40B4-BE49-F238E27FC236}">
                <a16:creationId xmlns:a16="http://schemas.microsoft.com/office/drawing/2014/main" id="{104FD4F6-D104-4BE2-9195-D77A932D6394}"/>
              </a:ext>
            </a:extLst>
          </p:cNvPr>
          <p:cNvSpPr>
            <a:spLocks noGrp="1"/>
          </p:cNvSpPr>
          <p:nvPr>
            <p:ph type="ftr" sz="quarter" idx="11"/>
          </p:nvPr>
        </p:nvSpPr>
        <p:spPr>
          <a:xfrm>
            <a:off x="639413" y="6356350"/>
            <a:ext cx="6291108" cy="365125"/>
          </a:xfrm>
        </p:spPr>
        <p:txBody>
          <a:bodyPr rtlCol="0"/>
          <a:lstStyle/>
          <a:p>
            <a:pPr rtl="0">
              <a:spcAft>
                <a:spcPts val="600"/>
              </a:spcAft>
            </a:pPr>
            <a:r>
              <a:rPr lang="en-GB" noProof="0" dirty="0"/>
              <a:t>Finance Management</a:t>
            </a:r>
          </a:p>
        </p:txBody>
      </p:sp>
      <p:sp>
        <p:nvSpPr>
          <p:cNvPr id="4" name="Date Placeholder 3">
            <a:extLst>
              <a:ext uri="{FF2B5EF4-FFF2-40B4-BE49-F238E27FC236}">
                <a16:creationId xmlns:a16="http://schemas.microsoft.com/office/drawing/2014/main" id="{9285D332-068C-478D-97EA-0D511BD22032}"/>
              </a:ext>
            </a:extLst>
          </p:cNvPr>
          <p:cNvSpPr>
            <a:spLocks noGrp="1"/>
          </p:cNvSpPr>
          <p:nvPr>
            <p:ph type="dt" sz="half" idx="10"/>
          </p:nvPr>
        </p:nvSpPr>
        <p:spPr>
          <a:xfrm>
            <a:off x="7295738" y="6356350"/>
            <a:ext cx="3033829" cy="365125"/>
          </a:xfrm>
        </p:spPr>
        <p:txBody>
          <a:bodyPr rtlCol="0"/>
          <a:lstStyle/>
          <a:p>
            <a:pPr lvl="0" rtl="0"/>
            <a:r>
              <a:rPr lang="en-GB"/>
              <a:t>20XX</a:t>
            </a:r>
          </a:p>
        </p:txBody>
      </p:sp>
      <p:sp>
        <p:nvSpPr>
          <p:cNvPr id="5" name="Slide Number Placeholder 4">
            <a:extLst>
              <a:ext uri="{FF2B5EF4-FFF2-40B4-BE49-F238E27FC236}">
                <a16:creationId xmlns:a16="http://schemas.microsoft.com/office/drawing/2014/main" id="{A3B94B98-E69D-493E-8058-816AE81FD837}"/>
              </a:ext>
            </a:extLst>
          </p:cNvPr>
          <p:cNvSpPr>
            <a:spLocks noGrp="1"/>
          </p:cNvSpPr>
          <p:nvPr>
            <p:ph type="sldNum" sz="quarter" idx="12"/>
          </p:nvPr>
        </p:nvSpPr>
        <p:spPr>
          <a:xfrm>
            <a:off x="10707939" y="6356350"/>
            <a:ext cx="844649" cy="365125"/>
          </a:xfrm>
        </p:spPr>
        <p:txBody>
          <a:bodyPr rtlCol="0"/>
          <a:lstStyle/>
          <a:p>
            <a:pPr lvl="0" rtl="0"/>
            <a:fld id="{E20EFF4B-E35B-4DE6-97A9-05E54E649A15}" type="slidenum">
              <a:rPr lang="en-GB" smtClean="0"/>
              <a:pPr lvl="0" rtl="0"/>
              <a:t>55</a:t>
            </a:fld>
            <a:endParaRPr lang="en-GB"/>
          </a:p>
        </p:txBody>
      </p:sp>
      <p:pic>
        <p:nvPicPr>
          <p:cNvPr id="8" name="Picture 7" descr="Head outline and magnifying glass">
            <a:extLst>
              <a:ext uri="{FF2B5EF4-FFF2-40B4-BE49-F238E27FC236}">
                <a16:creationId xmlns:a16="http://schemas.microsoft.com/office/drawing/2014/main" id="{4DCA0B5C-115D-4798-50D8-60C5C09F55FD}"/>
              </a:ext>
            </a:extLst>
          </p:cNvPr>
          <p:cNvPicPr>
            <a:picLocks noChangeAspect="1"/>
          </p:cNvPicPr>
          <p:nvPr/>
        </p:nvPicPr>
        <p:blipFill>
          <a:blip r:embed="rId3"/>
          <a:stretch>
            <a:fillRect/>
          </a:stretch>
        </p:blipFill>
        <p:spPr>
          <a:xfrm>
            <a:off x="6240152" y="642938"/>
            <a:ext cx="2449830" cy="2476500"/>
          </a:xfrm>
          <a:prstGeom prst="rect">
            <a:avLst/>
          </a:prstGeom>
        </p:spPr>
      </p:pic>
      <p:pic>
        <p:nvPicPr>
          <p:cNvPr id="20" name="Picture Placeholder 19" descr="Graph">
            <a:extLst>
              <a:ext uri="{FF2B5EF4-FFF2-40B4-BE49-F238E27FC236}">
                <a16:creationId xmlns:a16="http://schemas.microsoft.com/office/drawing/2014/main" id="{BF797707-3F17-CD9B-33E8-3237C6021B6F}"/>
              </a:ext>
            </a:extLst>
          </p:cNvPr>
          <p:cNvPicPr>
            <a:picLocks noGrp="1" noChangeAspect="1"/>
          </p:cNvPicPr>
          <p:nvPr>
            <p:ph type="pic" sz="quarter" idx="14"/>
          </p:nvPr>
        </p:nvPicPr>
        <p:blipFill>
          <a:blip r:embed="rId4"/>
          <a:srcRect l="19091" r="19091"/>
          <a:stretch>
            <a:fillRect/>
          </a:stretch>
        </p:blipFill>
        <p:spPr/>
      </p:pic>
      <p:pic>
        <p:nvPicPr>
          <p:cNvPr id="22" name="Picture Placeholder 21" descr="Digital numbers and graphs">
            <a:extLst>
              <a:ext uri="{FF2B5EF4-FFF2-40B4-BE49-F238E27FC236}">
                <a16:creationId xmlns:a16="http://schemas.microsoft.com/office/drawing/2014/main" id="{1495BAC2-8E9D-75A6-BD97-1EA3CF48E66F}"/>
              </a:ext>
            </a:extLst>
          </p:cNvPr>
          <p:cNvPicPr>
            <a:picLocks noGrp="1" noChangeAspect="1"/>
          </p:cNvPicPr>
          <p:nvPr>
            <p:ph type="pic" sz="quarter" idx="15"/>
          </p:nvPr>
        </p:nvPicPr>
        <p:blipFill>
          <a:blip r:embed="rId5"/>
          <a:srcRect l="17030" r="17030"/>
          <a:stretch>
            <a:fillRect/>
          </a:stretch>
        </p:blipFill>
        <p:spPr/>
      </p:pic>
      <p:pic>
        <p:nvPicPr>
          <p:cNvPr id="25" name="Picture 24" descr="People working on ideas">
            <a:extLst>
              <a:ext uri="{FF2B5EF4-FFF2-40B4-BE49-F238E27FC236}">
                <a16:creationId xmlns:a16="http://schemas.microsoft.com/office/drawing/2014/main" id="{1A5C24B8-1D05-2807-00AE-96090F9939D6}"/>
              </a:ext>
            </a:extLst>
          </p:cNvPr>
          <p:cNvPicPr>
            <a:picLocks noChangeAspect="1"/>
          </p:cNvPicPr>
          <p:nvPr/>
        </p:nvPicPr>
        <p:blipFill>
          <a:blip r:embed="rId6"/>
          <a:stretch>
            <a:fillRect/>
          </a:stretch>
        </p:blipFill>
        <p:spPr>
          <a:xfrm>
            <a:off x="855229" y="642138"/>
            <a:ext cx="2268737" cy="2476500"/>
          </a:xfrm>
          <a:prstGeom prst="rect">
            <a:avLst/>
          </a:prstGeom>
        </p:spPr>
      </p:pic>
    </p:spTree>
    <p:extLst>
      <p:ext uri="{BB962C8B-B14F-4D97-AF65-F5344CB8AC3E}">
        <p14:creationId xmlns:p14="http://schemas.microsoft.com/office/powerpoint/2010/main" val="5913192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0BF574-0D95-673E-FFBE-BE8A1A73D819}"/>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7C3EF5C0-7F6F-0F97-2FEE-71087F1E4D0A}"/>
              </a:ext>
            </a:extLst>
          </p:cNvPr>
          <p:cNvSpPr>
            <a:spLocks noGrp="1"/>
          </p:cNvSpPr>
          <p:nvPr>
            <p:ph type="title"/>
          </p:nvPr>
        </p:nvSpPr>
        <p:spPr>
          <a:xfrm>
            <a:off x="639413" y="476086"/>
            <a:ext cx="10904435" cy="689608"/>
          </a:xfrm>
        </p:spPr>
        <p:txBody>
          <a:bodyPr rtlCol="0">
            <a:normAutofit/>
          </a:bodyPr>
          <a:lstStyle/>
          <a:p>
            <a:pPr rtl="0"/>
            <a:r>
              <a:rPr lang="en-GB" dirty="0"/>
              <a:t>References</a:t>
            </a:r>
          </a:p>
        </p:txBody>
      </p:sp>
      <p:sp>
        <p:nvSpPr>
          <p:cNvPr id="3" name="Footer Placeholder 2">
            <a:extLst>
              <a:ext uri="{FF2B5EF4-FFF2-40B4-BE49-F238E27FC236}">
                <a16:creationId xmlns:a16="http://schemas.microsoft.com/office/drawing/2014/main" id="{222049FD-637B-99E4-949A-5ED10CBB0C71}"/>
              </a:ext>
            </a:extLst>
          </p:cNvPr>
          <p:cNvSpPr>
            <a:spLocks noGrp="1"/>
          </p:cNvSpPr>
          <p:nvPr>
            <p:ph type="ftr" sz="quarter" idx="11"/>
          </p:nvPr>
        </p:nvSpPr>
        <p:spPr>
          <a:xfrm>
            <a:off x="639413" y="6356350"/>
            <a:ext cx="6291108" cy="365125"/>
          </a:xfrm>
        </p:spPr>
        <p:txBody>
          <a:bodyPr rtlCol="0"/>
          <a:lstStyle/>
          <a:p>
            <a:pPr rtl="0">
              <a:spcAft>
                <a:spcPts val="600"/>
              </a:spcAft>
            </a:pPr>
            <a:r>
              <a:rPr lang="en-GB" noProof="0" dirty="0"/>
              <a:t>Finance Management</a:t>
            </a:r>
          </a:p>
        </p:txBody>
      </p:sp>
      <p:sp>
        <p:nvSpPr>
          <p:cNvPr id="4" name="Date Placeholder 3">
            <a:extLst>
              <a:ext uri="{FF2B5EF4-FFF2-40B4-BE49-F238E27FC236}">
                <a16:creationId xmlns:a16="http://schemas.microsoft.com/office/drawing/2014/main" id="{AF8C526C-45F4-6EFF-B204-26A1F1FACADE}"/>
              </a:ext>
            </a:extLst>
          </p:cNvPr>
          <p:cNvSpPr>
            <a:spLocks noGrp="1"/>
          </p:cNvSpPr>
          <p:nvPr>
            <p:ph type="dt" sz="half" idx="10"/>
          </p:nvPr>
        </p:nvSpPr>
        <p:spPr>
          <a:xfrm>
            <a:off x="7295738" y="6356350"/>
            <a:ext cx="3033829" cy="365125"/>
          </a:xfrm>
        </p:spPr>
        <p:txBody>
          <a:bodyPr rtlCol="0"/>
          <a:lstStyle/>
          <a:p>
            <a:pPr lvl="0" rtl="0"/>
            <a:r>
              <a:rPr lang="en-GB" dirty="0"/>
              <a:t>2025</a:t>
            </a:r>
          </a:p>
        </p:txBody>
      </p:sp>
      <p:sp>
        <p:nvSpPr>
          <p:cNvPr id="5" name="Slide Number Placeholder 4">
            <a:extLst>
              <a:ext uri="{FF2B5EF4-FFF2-40B4-BE49-F238E27FC236}">
                <a16:creationId xmlns:a16="http://schemas.microsoft.com/office/drawing/2014/main" id="{26A21F94-9C93-50E7-1667-FE9867A7DD13}"/>
              </a:ext>
            </a:extLst>
          </p:cNvPr>
          <p:cNvSpPr>
            <a:spLocks noGrp="1"/>
          </p:cNvSpPr>
          <p:nvPr>
            <p:ph type="sldNum" sz="quarter" idx="12"/>
          </p:nvPr>
        </p:nvSpPr>
        <p:spPr>
          <a:xfrm>
            <a:off x="10707939" y="6356350"/>
            <a:ext cx="844649" cy="365125"/>
          </a:xfrm>
        </p:spPr>
        <p:txBody>
          <a:bodyPr rtlCol="0"/>
          <a:lstStyle/>
          <a:p>
            <a:pPr lvl="0" rtl="0"/>
            <a:fld id="{E20EFF4B-E35B-4DE6-97A9-05E54E649A15}" type="slidenum">
              <a:rPr lang="en-GB" smtClean="0"/>
              <a:pPr lvl="0" rtl="0"/>
              <a:t>56</a:t>
            </a:fld>
            <a:endParaRPr lang="en-GB"/>
          </a:p>
        </p:txBody>
      </p:sp>
      <p:sp>
        <p:nvSpPr>
          <p:cNvPr id="2" name="Rectangle 1">
            <a:extLst>
              <a:ext uri="{FF2B5EF4-FFF2-40B4-BE49-F238E27FC236}">
                <a16:creationId xmlns:a16="http://schemas.microsoft.com/office/drawing/2014/main" id="{BFFA65BE-492F-2CDD-F203-3C82689A0AA6}"/>
              </a:ext>
            </a:extLst>
          </p:cNvPr>
          <p:cNvSpPr>
            <a:spLocks noChangeArrowheads="1"/>
          </p:cNvSpPr>
          <p:nvPr/>
        </p:nvSpPr>
        <p:spPr bwMode="auto">
          <a:xfrm>
            <a:off x="381393" y="1458496"/>
            <a:ext cx="11610582" cy="52629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Murphy, C. B. (2024, August 4). </a:t>
            </a:r>
            <a:r>
              <a:rPr lang="en-GB" altLang="en-US" sz="1600" dirty="0">
                <a:latin typeface="Calibri" panose="020F0502020204030204" pitchFamily="34" charset="0"/>
                <a:ea typeface="Calibri" panose="020F0502020204030204" pitchFamily="34" charset="0"/>
                <a:cs typeface="Calibri" panose="020F0502020204030204" pitchFamily="34" charset="0"/>
              </a:rPr>
              <a:t> </a:t>
            </a:r>
            <a:r>
              <a:rPr kumimoji="0" lang="en-GB" altLang="en-US" sz="16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Financial Statements: List of Types and How to Read Them</a:t>
            </a:r>
            <a:r>
              <a:rPr kumimoji="0" lang="en-GB"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Retrieved from Investopedia: </a:t>
            </a:r>
            <a:r>
              <a:rPr kumimoji="0" lang="en-GB"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hlinkClick r:id="rId3"/>
              </a:rPr>
              <a:t>https://www.investopedia.com/terms/f/financial-statements.asp#:~:text=Key%20Takeaways%201%20Financial%20statements%20provide%20governments%2C%20investors%2C,and%20the%20statement%20of%20cash%20flows.%20More%20items</a:t>
            </a:r>
            <a:endParaRPr kumimoji="0" lang="en-GB"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600" dirty="0">
              <a:latin typeface="Calibri" panose="020F0502020204030204" pitchFamily="34" charset="0"/>
              <a:ea typeface="Calibri" panose="020F0502020204030204" pitchFamily="34" charset="0"/>
              <a:cs typeface="Calibri" panose="020F0502020204030204" pitchFamily="34" charset="0"/>
            </a:endParaRPr>
          </a:p>
          <a:p>
            <a:pPr eaLnBrk="0" fontAlgn="base" hangingPunct="0">
              <a:spcBef>
                <a:spcPct val="0"/>
              </a:spcBef>
              <a:spcAft>
                <a:spcPct val="0"/>
              </a:spcAft>
            </a:pPr>
            <a:r>
              <a:rPr lang="en-GB" sz="1600" kern="100" dirty="0" err="1">
                <a:effectLst/>
                <a:latin typeface="Calibri" panose="020F0502020204030204" pitchFamily="34" charset="0"/>
                <a:ea typeface="Calibri" panose="020F0502020204030204" pitchFamily="34" charset="0"/>
                <a:cs typeface="Calibri" panose="020F0502020204030204" pitchFamily="34" charset="0"/>
              </a:rPr>
              <a:t>Sukmadewi</a:t>
            </a:r>
            <a:r>
              <a:rPr lang="en-GB" sz="1600" kern="100" dirty="0">
                <a:effectLst/>
                <a:latin typeface="Calibri" panose="020F0502020204030204" pitchFamily="34" charset="0"/>
                <a:ea typeface="Calibri" panose="020F0502020204030204" pitchFamily="34" charset="0"/>
                <a:cs typeface="Calibri" panose="020F0502020204030204" pitchFamily="34" charset="0"/>
              </a:rPr>
              <a:t>, R. (2022). Analysis of the Effect of Current Ratio, Working Capital, Debt Ratio on the Performance of Various Industrial Companies Listed on the IDX. </a:t>
            </a:r>
            <a:r>
              <a:rPr lang="en-GB" sz="1600" i="1" kern="100" dirty="0" err="1">
                <a:effectLst/>
                <a:latin typeface="Calibri" panose="020F0502020204030204" pitchFamily="34" charset="0"/>
                <a:ea typeface="Calibri" panose="020F0502020204030204" pitchFamily="34" charset="0"/>
                <a:cs typeface="Calibri" panose="020F0502020204030204" pitchFamily="34" charset="0"/>
              </a:rPr>
              <a:t>Husnayain</a:t>
            </a:r>
            <a:r>
              <a:rPr lang="en-GB" sz="1600" i="1" kern="100" dirty="0">
                <a:effectLst/>
                <a:latin typeface="Calibri" panose="020F0502020204030204" pitchFamily="34" charset="0"/>
                <a:ea typeface="Calibri" panose="020F0502020204030204" pitchFamily="34" charset="0"/>
                <a:cs typeface="Calibri" panose="020F0502020204030204" pitchFamily="34" charset="0"/>
              </a:rPr>
              <a:t> Business Review, 2</a:t>
            </a:r>
            <a:r>
              <a:rPr lang="en-GB" sz="1600" kern="100" dirty="0">
                <a:effectLst/>
                <a:latin typeface="Calibri" panose="020F0502020204030204" pitchFamily="34" charset="0"/>
                <a:ea typeface="Calibri" panose="020F0502020204030204" pitchFamily="34" charset="0"/>
                <a:cs typeface="Calibri" panose="020F0502020204030204" pitchFamily="34" charset="0"/>
              </a:rPr>
              <a:t>(1). Retrieved from </a:t>
            </a:r>
            <a:r>
              <a:rPr lang="en-GB" sz="1600" kern="100" dirty="0">
                <a:effectLst/>
                <a:latin typeface="Calibri" panose="020F0502020204030204" pitchFamily="34" charset="0"/>
                <a:ea typeface="Calibri" panose="020F0502020204030204" pitchFamily="34" charset="0"/>
                <a:cs typeface="Calibri" panose="020F0502020204030204" pitchFamily="34" charset="0"/>
                <a:hlinkClick r:id="rId4"/>
              </a:rPr>
              <a:t>https://journal.adpebi.com/index.php/hbr/article/view/25/216</a:t>
            </a:r>
            <a:endParaRPr lang="en-GB" sz="1600" kern="100" dirty="0">
              <a:effectLst/>
              <a:latin typeface="Calibri" panose="020F0502020204030204" pitchFamily="34" charset="0"/>
              <a:ea typeface="Calibri" panose="020F0502020204030204" pitchFamily="34" charset="0"/>
              <a:cs typeface="Calibri" panose="020F0502020204030204" pitchFamily="34" charset="0"/>
            </a:endParaRPr>
          </a:p>
          <a:p>
            <a:pPr eaLnBrk="0" fontAlgn="base" hangingPunct="0">
              <a:spcBef>
                <a:spcPct val="0"/>
              </a:spcBef>
              <a:spcAft>
                <a:spcPct val="0"/>
              </a:spcAft>
            </a:pPr>
            <a:endParaRPr lang="en-GB" sz="1600" kern="100" dirty="0">
              <a:latin typeface="Calibri" panose="020F0502020204030204" pitchFamily="34" charset="0"/>
              <a:ea typeface="Calibri" panose="020F0502020204030204" pitchFamily="34" charset="0"/>
              <a:cs typeface="Calibri" panose="020F0502020204030204" pitchFamily="34" charset="0"/>
            </a:endParaRPr>
          </a:p>
          <a:p>
            <a:pPr eaLnBrk="0" fontAlgn="base" hangingPunct="0">
              <a:spcBef>
                <a:spcPct val="0"/>
              </a:spcBef>
              <a:spcAft>
                <a:spcPct val="0"/>
              </a:spcAft>
            </a:pPr>
            <a:r>
              <a:rPr kumimoji="0" lang="en-GB" altLang="en-US" sz="16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Laskar, O. R. (2025, January 4). </a:t>
            </a:r>
            <a:r>
              <a:rPr kumimoji="0" lang="en-GB" altLang="en-US" sz="16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Liquidity Ratio</a:t>
            </a:r>
            <a:r>
              <a:rPr kumimoji="0" lang="en-GB" altLang="en-US" sz="16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Retrieved from Wall Street Oasis: </a:t>
            </a:r>
            <a:r>
              <a:rPr kumimoji="0" lang="en-GB" altLang="en-US" sz="16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hlinkClick r:id="rId5"/>
              </a:rPr>
              <a:t>https://www.wallstreetoasis.com/resources/skills/finance/liquidity-ratio</a:t>
            </a:r>
            <a:endParaRPr kumimoji="0" lang="en-GB" altLang="en-US" sz="16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pPr eaLnBrk="0" fontAlgn="base" hangingPunct="0">
              <a:spcBef>
                <a:spcPct val="0"/>
              </a:spcBef>
              <a:spcAft>
                <a:spcPct val="0"/>
              </a:spcAft>
            </a:pPr>
            <a:endParaRPr lang="en-GB" altLang="en-US" sz="1600" dirty="0">
              <a:latin typeface="Aptos" panose="020B0004020202020204" pitchFamily="34" charset="0"/>
              <a:cs typeface="Times New Roman" panose="02020603050405020304" pitchFamily="18" charset="0"/>
            </a:endParaRPr>
          </a:p>
          <a:p>
            <a:pPr eaLnBrk="0" fontAlgn="base" hangingPunct="0">
              <a:spcBef>
                <a:spcPct val="0"/>
              </a:spcBef>
              <a:spcAft>
                <a:spcPct val="0"/>
              </a:spcAft>
            </a:pPr>
            <a:r>
              <a:rPr kumimoji="0" lang="en-GB" altLang="en-US" sz="1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Magni, Carlo. (2010). Average Internal Rate of Return and Investment Decisions: A New Perspective. UNIVERSIDAD TECNOLÓGICA DE BOLÍVAR, </a:t>
            </a:r>
            <a:r>
              <a:rPr kumimoji="0" lang="en-GB" altLang="en-US" sz="1600" b="0" i="0" u="none" strike="noStrike" cap="none" normalizeH="0" baseline="0" dirty="0" err="1">
                <a:ln>
                  <a:noFill/>
                </a:ln>
                <a:solidFill>
                  <a:schemeClr val="tx1"/>
                </a:solidFill>
                <a:effectLst/>
                <a:latin typeface="Calibri" panose="020F0502020204030204" pitchFamily="34" charset="0"/>
                <a:cs typeface="Calibri" panose="020F0502020204030204" pitchFamily="34" charset="0"/>
              </a:rPr>
              <a:t>Documentos</a:t>
            </a:r>
            <a:r>
              <a:rPr kumimoji="0" lang="en-GB" altLang="en-US" sz="1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de </a:t>
            </a:r>
            <a:r>
              <a:rPr kumimoji="0" lang="en-GB" altLang="en-US" sz="1600" b="0" i="0" u="none" strike="noStrike" cap="none" normalizeH="0" baseline="0" dirty="0" err="1">
                <a:ln>
                  <a:noFill/>
                </a:ln>
                <a:solidFill>
                  <a:schemeClr val="tx1"/>
                </a:solidFill>
                <a:effectLst/>
                <a:latin typeface="Calibri" panose="020F0502020204030204" pitchFamily="34" charset="0"/>
                <a:cs typeface="Calibri" panose="020F0502020204030204" pitchFamily="34" charset="0"/>
              </a:rPr>
              <a:t>Trabajo</a:t>
            </a:r>
            <a:r>
              <a:rPr kumimoji="0" lang="en-GB" altLang="en-US" sz="1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55. 10.1080/00137911003791856.</a:t>
            </a:r>
          </a:p>
          <a:p>
            <a:pPr eaLnBrk="0" fontAlgn="base" hangingPunct="0">
              <a:spcBef>
                <a:spcPct val="0"/>
              </a:spcBef>
              <a:spcAft>
                <a:spcPct val="0"/>
              </a:spcAft>
            </a:pPr>
            <a:endParaRPr lang="en-GB" altLang="en-US" sz="1600" dirty="0">
              <a:latin typeface="Calibri" panose="020F0502020204030204" pitchFamily="34" charset="0"/>
              <a:cs typeface="Calibri" panose="020F0502020204030204" pitchFamily="34" charset="0"/>
            </a:endParaRPr>
          </a:p>
          <a:p>
            <a:pPr eaLnBrk="0" fontAlgn="base" hangingPunct="0">
              <a:spcBef>
                <a:spcPct val="0"/>
              </a:spcBef>
              <a:spcAft>
                <a:spcPct val="0"/>
              </a:spcAft>
            </a:pPr>
            <a:r>
              <a:rPr kumimoji="0" lang="en-US" altLang="en-US" sz="1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Duncan A. Mellichamp,</a:t>
            </a:r>
          </a:p>
          <a:p>
            <a:pPr eaLnBrk="0" fontAlgn="base" hangingPunct="0">
              <a:spcBef>
                <a:spcPct val="0"/>
              </a:spcBef>
              <a:spcAft>
                <a:spcPct val="0"/>
              </a:spcAft>
            </a:pPr>
            <a:r>
              <a:rPr kumimoji="0" lang="en-US" altLang="en-US" sz="1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Internal rate of return: Good and bad features, and a new way of interpreting the historic measure, Computers &amp; Chemical Engineering,</a:t>
            </a:r>
          </a:p>
          <a:p>
            <a:pPr eaLnBrk="0" fontAlgn="base" hangingPunct="0">
              <a:spcBef>
                <a:spcPct val="0"/>
              </a:spcBef>
              <a:spcAft>
                <a:spcPct val="0"/>
              </a:spcAft>
            </a:pPr>
            <a:r>
              <a:rPr kumimoji="0" lang="en-US" altLang="en-US" sz="1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Volume 106, 2017, Pages 396-406,ISSN 0098-1354,</a:t>
            </a:r>
          </a:p>
          <a:p>
            <a:pPr eaLnBrk="0" fontAlgn="base" hangingPunct="0">
              <a:spcBef>
                <a:spcPct val="0"/>
              </a:spcBef>
              <a:spcAft>
                <a:spcPct val="0"/>
              </a:spcAft>
            </a:pPr>
            <a:r>
              <a:rPr kumimoji="0" lang="en-US" altLang="en-US" sz="1600" b="0" i="0" u="none" strike="noStrike" cap="none" normalizeH="0" baseline="0" dirty="0">
                <a:ln>
                  <a:noFill/>
                </a:ln>
                <a:solidFill>
                  <a:schemeClr val="tx1"/>
                </a:solidFill>
                <a:effectLst/>
                <a:latin typeface="Calibri" panose="020F0502020204030204" pitchFamily="34" charset="0"/>
                <a:cs typeface="Calibri" panose="020F0502020204030204" pitchFamily="34" charset="0"/>
                <a:hlinkClick r:id="rId6"/>
              </a:rPr>
              <a:t>https://doi.org/10.1016/j.compchemeng.2017.06.005</a:t>
            </a:r>
            <a:r>
              <a:rPr kumimoji="0" lang="en-US" altLang="en-US" sz="1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a:t>
            </a:r>
            <a:r>
              <a:rPr kumimoji="0" lang="en-US" altLang="en-US" sz="1600" b="0" i="0" u="none" strike="noStrike" cap="none" normalizeH="0" baseline="0" dirty="0">
                <a:ln>
                  <a:noFill/>
                </a:ln>
                <a:solidFill>
                  <a:schemeClr val="tx1"/>
                </a:solidFill>
                <a:effectLst/>
                <a:latin typeface="Calibri" panose="020F0502020204030204" pitchFamily="34" charset="0"/>
                <a:cs typeface="Calibri" panose="020F0502020204030204" pitchFamily="34" charset="0"/>
                <a:hlinkClick r:id="rId7"/>
              </a:rPr>
              <a:t>https://www.sciencedirect.com/science/article/pii/S009813541730251X</a:t>
            </a:r>
            <a:r>
              <a:rPr kumimoji="0" lang="en-US" altLang="en-US" sz="16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a:t>
            </a:r>
            <a:endParaRPr lang="en-GB" sz="1600" kern="100" dirty="0">
              <a:latin typeface="Calibri" panose="020F0502020204030204" pitchFamily="34" charset="0"/>
              <a:ea typeface="Calibri" panose="020F0502020204030204" pitchFamily="34" charset="0"/>
              <a:cs typeface="Calibri" panose="020F0502020204030204" pitchFamily="34" charset="0"/>
            </a:endParaRPr>
          </a:p>
          <a:p>
            <a:pPr eaLnBrk="0" fontAlgn="base" hangingPunct="0">
              <a:spcBef>
                <a:spcPct val="0"/>
              </a:spcBef>
              <a:spcAft>
                <a:spcPct val="0"/>
              </a:spcAft>
            </a:pPr>
            <a:endParaRPr lang="en-GB" sz="1600" kern="100" dirty="0">
              <a:latin typeface="Calibri" panose="020F0502020204030204" pitchFamily="34" charset="0"/>
              <a:ea typeface="Calibri" panose="020F0502020204030204" pitchFamily="34" charset="0"/>
              <a:cs typeface="Calibri" panose="020F0502020204030204" pitchFamily="34" charset="0"/>
            </a:endParaRPr>
          </a:p>
          <a:p>
            <a:pPr eaLnBrk="0" fontAlgn="base" hangingPunct="0">
              <a:spcBef>
                <a:spcPct val="0"/>
              </a:spcBef>
              <a:spcAft>
                <a:spcPct val="0"/>
              </a:spcAft>
            </a:pPr>
            <a:endParaRPr lang="en-GB" sz="1600" kern="100" dirty="0">
              <a:effectLst/>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23257063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37AB32-6E52-6B57-8250-23D7170E9C8E}"/>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FD5AAABA-BA0B-45FA-D539-F40371D1AF37}"/>
              </a:ext>
            </a:extLst>
          </p:cNvPr>
          <p:cNvSpPr>
            <a:spLocks noGrp="1"/>
          </p:cNvSpPr>
          <p:nvPr>
            <p:ph type="title"/>
          </p:nvPr>
        </p:nvSpPr>
        <p:spPr>
          <a:xfrm>
            <a:off x="639413" y="476086"/>
            <a:ext cx="10904435" cy="689608"/>
          </a:xfrm>
        </p:spPr>
        <p:txBody>
          <a:bodyPr rtlCol="0">
            <a:normAutofit/>
          </a:bodyPr>
          <a:lstStyle/>
          <a:p>
            <a:pPr rtl="0"/>
            <a:r>
              <a:rPr lang="en-GB" dirty="0"/>
              <a:t>References</a:t>
            </a:r>
          </a:p>
        </p:txBody>
      </p:sp>
      <p:sp>
        <p:nvSpPr>
          <p:cNvPr id="3" name="Footer Placeholder 2">
            <a:extLst>
              <a:ext uri="{FF2B5EF4-FFF2-40B4-BE49-F238E27FC236}">
                <a16:creationId xmlns:a16="http://schemas.microsoft.com/office/drawing/2014/main" id="{410325AC-CDD9-081F-C6F4-F39363544D5D}"/>
              </a:ext>
            </a:extLst>
          </p:cNvPr>
          <p:cNvSpPr>
            <a:spLocks noGrp="1"/>
          </p:cNvSpPr>
          <p:nvPr>
            <p:ph type="ftr" sz="quarter" idx="11"/>
          </p:nvPr>
        </p:nvSpPr>
        <p:spPr>
          <a:xfrm>
            <a:off x="639413" y="6356350"/>
            <a:ext cx="6291108" cy="365125"/>
          </a:xfrm>
        </p:spPr>
        <p:txBody>
          <a:bodyPr rtlCol="0"/>
          <a:lstStyle/>
          <a:p>
            <a:pPr rtl="0">
              <a:spcAft>
                <a:spcPts val="600"/>
              </a:spcAft>
            </a:pPr>
            <a:r>
              <a:rPr lang="en-GB" noProof="0" dirty="0"/>
              <a:t>Finance Management</a:t>
            </a:r>
          </a:p>
        </p:txBody>
      </p:sp>
      <p:sp>
        <p:nvSpPr>
          <p:cNvPr id="4" name="Date Placeholder 3">
            <a:extLst>
              <a:ext uri="{FF2B5EF4-FFF2-40B4-BE49-F238E27FC236}">
                <a16:creationId xmlns:a16="http://schemas.microsoft.com/office/drawing/2014/main" id="{D5379D6E-2900-9930-8E2C-FAD25D35A79A}"/>
              </a:ext>
            </a:extLst>
          </p:cNvPr>
          <p:cNvSpPr>
            <a:spLocks noGrp="1"/>
          </p:cNvSpPr>
          <p:nvPr>
            <p:ph type="dt" sz="half" idx="10"/>
          </p:nvPr>
        </p:nvSpPr>
        <p:spPr>
          <a:xfrm>
            <a:off x="7295738" y="6356350"/>
            <a:ext cx="3033829" cy="365125"/>
          </a:xfrm>
        </p:spPr>
        <p:txBody>
          <a:bodyPr rtlCol="0"/>
          <a:lstStyle/>
          <a:p>
            <a:pPr lvl="0" rtl="0"/>
            <a:r>
              <a:rPr lang="en-GB" dirty="0"/>
              <a:t>2025</a:t>
            </a:r>
          </a:p>
        </p:txBody>
      </p:sp>
      <p:sp>
        <p:nvSpPr>
          <p:cNvPr id="5" name="Slide Number Placeholder 4">
            <a:extLst>
              <a:ext uri="{FF2B5EF4-FFF2-40B4-BE49-F238E27FC236}">
                <a16:creationId xmlns:a16="http://schemas.microsoft.com/office/drawing/2014/main" id="{0A4EC26C-D371-9654-8D5A-BB500168CE22}"/>
              </a:ext>
            </a:extLst>
          </p:cNvPr>
          <p:cNvSpPr>
            <a:spLocks noGrp="1"/>
          </p:cNvSpPr>
          <p:nvPr>
            <p:ph type="sldNum" sz="quarter" idx="12"/>
          </p:nvPr>
        </p:nvSpPr>
        <p:spPr>
          <a:xfrm>
            <a:off x="10707939" y="6356350"/>
            <a:ext cx="844649" cy="365125"/>
          </a:xfrm>
        </p:spPr>
        <p:txBody>
          <a:bodyPr rtlCol="0"/>
          <a:lstStyle/>
          <a:p>
            <a:pPr lvl="0" rtl="0"/>
            <a:fld id="{E20EFF4B-E35B-4DE6-97A9-05E54E649A15}" type="slidenum">
              <a:rPr lang="en-GB" smtClean="0"/>
              <a:pPr lvl="0" rtl="0"/>
              <a:t>57</a:t>
            </a:fld>
            <a:endParaRPr lang="en-GB"/>
          </a:p>
        </p:txBody>
      </p:sp>
      <p:sp>
        <p:nvSpPr>
          <p:cNvPr id="2" name="Rectangle 1">
            <a:extLst>
              <a:ext uri="{FF2B5EF4-FFF2-40B4-BE49-F238E27FC236}">
                <a16:creationId xmlns:a16="http://schemas.microsoft.com/office/drawing/2014/main" id="{25C2F6F7-0B5D-002A-594C-AFFC8A9A5686}"/>
              </a:ext>
            </a:extLst>
          </p:cNvPr>
          <p:cNvSpPr>
            <a:spLocks noChangeArrowheads="1"/>
          </p:cNvSpPr>
          <p:nvPr/>
        </p:nvSpPr>
        <p:spPr bwMode="auto">
          <a:xfrm>
            <a:off x="414050" y="1919108"/>
            <a:ext cx="11610582" cy="16312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GB" sz="2000" dirty="0">
                <a:latin typeface="Calibri" panose="020F0502020204030204" pitchFamily="34" charset="0"/>
                <a:ea typeface="Calibri" panose="020F0502020204030204" pitchFamily="34" charset="0"/>
                <a:cs typeface="Calibri" panose="020F0502020204030204" pitchFamily="34" charset="0"/>
              </a:rPr>
              <a:t>Murphy, C. B. (2024, June). </a:t>
            </a:r>
            <a:r>
              <a:rPr lang="en-GB" sz="2000" i="1" dirty="0">
                <a:latin typeface="Calibri" panose="020F0502020204030204" pitchFamily="34" charset="0"/>
                <a:ea typeface="Calibri" panose="020F0502020204030204" pitchFamily="34" charset="0"/>
                <a:cs typeface="Calibri" panose="020F0502020204030204" pitchFamily="34" charset="0"/>
              </a:rPr>
              <a:t>Receivables Turnover Ratio: Formula, Importance, Examples, and Limitations.</a:t>
            </a:r>
            <a:r>
              <a:rPr lang="en-GB" sz="2000" dirty="0">
                <a:latin typeface="Calibri" panose="020F0502020204030204" pitchFamily="34" charset="0"/>
                <a:ea typeface="Calibri" panose="020F0502020204030204" pitchFamily="34" charset="0"/>
                <a:cs typeface="Calibri" panose="020F0502020204030204" pitchFamily="34" charset="0"/>
              </a:rPr>
              <a:t> Retrieved from Investopedia: </a:t>
            </a:r>
            <a:r>
              <a:rPr lang="en-GB" sz="2000" dirty="0">
                <a:latin typeface="Calibri" panose="020F0502020204030204" pitchFamily="34" charset="0"/>
                <a:ea typeface="Calibri" panose="020F0502020204030204" pitchFamily="34" charset="0"/>
                <a:cs typeface="Calibri" panose="020F0502020204030204" pitchFamily="34" charset="0"/>
                <a:hlinkClick r:id="rId3"/>
              </a:rPr>
              <a:t>https://www.investopedia.com/terms/r/receivableturnoverratio.asp</a:t>
            </a:r>
            <a:r>
              <a:rPr lang="en-GB" sz="2000" dirty="0">
                <a:latin typeface="Calibri" panose="020F0502020204030204" pitchFamily="34" charset="0"/>
                <a:ea typeface="Calibri" panose="020F0502020204030204" pitchFamily="34" charset="0"/>
                <a:cs typeface="Calibri" panose="020F0502020204030204" pitchFamily="34" charset="0"/>
              </a:rPr>
              <a:t> </a:t>
            </a:r>
          </a:p>
          <a:p>
            <a:endParaRPr lang="en-GB" sz="2000" dirty="0">
              <a:latin typeface="Calibri" panose="020F0502020204030204" pitchFamily="34" charset="0"/>
              <a:ea typeface="Calibri" panose="020F0502020204030204" pitchFamily="34" charset="0"/>
              <a:cs typeface="Calibri" panose="020F0502020204030204" pitchFamily="34" charset="0"/>
            </a:endParaRPr>
          </a:p>
          <a:p>
            <a:r>
              <a:rPr lang="en-GB" sz="2000" kern="100" dirty="0">
                <a:effectLst/>
                <a:latin typeface="Calibri" panose="020F0502020204030204" pitchFamily="34" charset="0"/>
                <a:ea typeface="Calibri" panose="020F0502020204030204" pitchFamily="34" charset="0"/>
                <a:cs typeface="Calibri" panose="020F0502020204030204" pitchFamily="34" charset="0"/>
              </a:rPr>
              <a:t>Javed, R. (2023, July). </a:t>
            </a:r>
            <a:r>
              <a:rPr lang="en-GB" sz="2000" i="1" kern="100" dirty="0">
                <a:effectLst/>
                <a:latin typeface="Calibri" panose="020F0502020204030204" pitchFamily="34" charset="0"/>
                <a:ea typeface="Calibri" panose="020F0502020204030204" pitchFamily="34" charset="0"/>
                <a:cs typeface="Calibri" panose="020F0502020204030204" pitchFamily="34" charset="0"/>
              </a:rPr>
              <a:t>Accounts payable turnover ratio.</a:t>
            </a:r>
            <a:r>
              <a:rPr lang="en-GB" sz="2000" kern="100" dirty="0">
                <a:effectLst/>
                <a:latin typeface="Calibri" panose="020F0502020204030204" pitchFamily="34" charset="0"/>
                <a:ea typeface="Calibri" panose="020F0502020204030204" pitchFamily="34" charset="0"/>
                <a:cs typeface="Calibri" panose="020F0502020204030204" pitchFamily="34" charset="0"/>
              </a:rPr>
              <a:t> Retrieved from Accounting for Management: </a:t>
            </a:r>
            <a:r>
              <a:rPr lang="en-GB" sz="2000" kern="100" dirty="0">
                <a:effectLst/>
                <a:latin typeface="Calibri" panose="020F0502020204030204" pitchFamily="34" charset="0"/>
                <a:ea typeface="Calibri" panose="020F0502020204030204" pitchFamily="34" charset="0"/>
                <a:cs typeface="Calibri" panose="020F0502020204030204" pitchFamily="34" charset="0"/>
                <a:hlinkClick r:id="rId4"/>
              </a:rPr>
              <a:t>https://www.accountingformanagement.org/accounts-payable-turnover-ratio/</a:t>
            </a:r>
            <a:r>
              <a:rPr lang="en-GB" sz="2000" kern="100" dirty="0">
                <a:effectLst/>
                <a:latin typeface="Calibri" panose="020F0502020204030204" pitchFamily="34" charset="0"/>
                <a:ea typeface="Calibri" panose="020F0502020204030204" pitchFamily="34" charset="0"/>
                <a:cs typeface="Calibri" panose="020F0502020204030204" pitchFamily="34" charset="0"/>
              </a:rPr>
              <a:t> </a:t>
            </a:r>
          </a:p>
        </p:txBody>
      </p:sp>
    </p:spTree>
    <p:extLst>
      <p:ext uri="{BB962C8B-B14F-4D97-AF65-F5344CB8AC3E}">
        <p14:creationId xmlns:p14="http://schemas.microsoft.com/office/powerpoint/2010/main" val="277649248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E145A9-9B96-FD02-8E1E-E9B8004FB527}"/>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C75781B7-1870-1C96-349D-E466078BDB91}"/>
              </a:ext>
            </a:extLst>
          </p:cNvPr>
          <p:cNvSpPr>
            <a:spLocks noGrp="1"/>
          </p:cNvSpPr>
          <p:nvPr>
            <p:ph type="title"/>
          </p:nvPr>
        </p:nvSpPr>
        <p:spPr>
          <a:xfrm>
            <a:off x="639413" y="476086"/>
            <a:ext cx="10904435" cy="689608"/>
          </a:xfrm>
        </p:spPr>
        <p:txBody>
          <a:bodyPr rtlCol="0">
            <a:normAutofit/>
          </a:bodyPr>
          <a:lstStyle/>
          <a:p>
            <a:pPr rtl="0"/>
            <a:r>
              <a:rPr lang="en-GB" dirty="0"/>
              <a:t>Appendix –SONY Europe B.V Balance Sheet</a:t>
            </a:r>
          </a:p>
        </p:txBody>
      </p:sp>
      <p:sp>
        <p:nvSpPr>
          <p:cNvPr id="3" name="Footer Placeholder 2">
            <a:extLst>
              <a:ext uri="{FF2B5EF4-FFF2-40B4-BE49-F238E27FC236}">
                <a16:creationId xmlns:a16="http://schemas.microsoft.com/office/drawing/2014/main" id="{8FC6429C-2A7A-7271-B231-5DD3F774B5CF}"/>
              </a:ext>
            </a:extLst>
          </p:cNvPr>
          <p:cNvSpPr>
            <a:spLocks noGrp="1"/>
          </p:cNvSpPr>
          <p:nvPr>
            <p:ph type="ftr" sz="quarter" idx="11"/>
          </p:nvPr>
        </p:nvSpPr>
        <p:spPr>
          <a:xfrm>
            <a:off x="639413" y="6356350"/>
            <a:ext cx="6291108" cy="365125"/>
          </a:xfrm>
        </p:spPr>
        <p:txBody>
          <a:bodyPr rtlCol="0"/>
          <a:lstStyle/>
          <a:p>
            <a:pPr rtl="0">
              <a:spcAft>
                <a:spcPts val="600"/>
              </a:spcAft>
            </a:pPr>
            <a:r>
              <a:rPr lang="en-GB" noProof="0" dirty="0"/>
              <a:t>Finance Management</a:t>
            </a:r>
          </a:p>
        </p:txBody>
      </p:sp>
      <p:sp>
        <p:nvSpPr>
          <p:cNvPr id="4" name="Date Placeholder 3">
            <a:extLst>
              <a:ext uri="{FF2B5EF4-FFF2-40B4-BE49-F238E27FC236}">
                <a16:creationId xmlns:a16="http://schemas.microsoft.com/office/drawing/2014/main" id="{5F02173A-DB46-565F-874D-48C1DF99B9B3}"/>
              </a:ext>
            </a:extLst>
          </p:cNvPr>
          <p:cNvSpPr>
            <a:spLocks noGrp="1"/>
          </p:cNvSpPr>
          <p:nvPr>
            <p:ph type="dt" sz="half" idx="10"/>
          </p:nvPr>
        </p:nvSpPr>
        <p:spPr>
          <a:xfrm>
            <a:off x="7295738" y="6356350"/>
            <a:ext cx="3033829" cy="365125"/>
          </a:xfrm>
        </p:spPr>
        <p:txBody>
          <a:bodyPr rtlCol="0"/>
          <a:lstStyle/>
          <a:p>
            <a:pPr lvl="0" rtl="0"/>
            <a:r>
              <a:rPr lang="en-GB" dirty="0"/>
              <a:t>2025</a:t>
            </a:r>
          </a:p>
        </p:txBody>
      </p:sp>
      <p:sp>
        <p:nvSpPr>
          <p:cNvPr id="5" name="Slide Number Placeholder 4">
            <a:extLst>
              <a:ext uri="{FF2B5EF4-FFF2-40B4-BE49-F238E27FC236}">
                <a16:creationId xmlns:a16="http://schemas.microsoft.com/office/drawing/2014/main" id="{BF237925-6D20-FD63-7F3E-96B106C0FD1E}"/>
              </a:ext>
            </a:extLst>
          </p:cNvPr>
          <p:cNvSpPr>
            <a:spLocks noGrp="1"/>
          </p:cNvSpPr>
          <p:nvPr>
            <p:ph type="sldNum" sz="quarter" idx="12"/>
          </p:nvPr>
        </p:nvSpPr>
        <p:spPr>
          <a:xfrm>
            <a:off x="10707939" y="6356350"/>
            <a:ext cx="844649" cy="365125"/>
          </a:xfrm>
        </p:spPr>
        <p:txBody>
          <a:bodyPr rtlCol="0"/>
          <a:lstStyle/>
          <a:p>
            <a:pPr lvl="0" rtl="0"/>
            <a:fld id="{E20EFF4B-E35B-4DE6-97A9-05E54E649A15}" type="slidenum">
              <a:rPr lang="en-GB" smtClean="0"/>
              <a:pPr lvl="0" rtl="0"/>
              <a:t>58</a:t>
            </a:fld>
            <a:endParaRPr lang="en-GB"/>
          </a:p>
        </p:txBody>
      </p:sp>
      <p:pic>
        <p:nvPicPr>
          <p:cNvPr id="7" name="Picture 6">
            <a:extLst>
              <a:ext uri="{FF2B5EF4-FFF2-40B4-BE49-F238E27FC236}">
                <a16:creationId xmlns:a16="http://schemas.microsoft.com/office/drawing/2014/main" id="{3537BCC8-E332-C57F-0CA5-61076118D337}"/>
              </a:ext>
            </a:extLst>
          </p:cNvPr>
          <p:cNvPicPr>
            <a:picLocks noChangeAspect="1"/>
          </p:cNvPicPr>
          <p:nvPr/>
        </p:nvPicPr>
        <p:blipFill>
          <a:blip r:embed="rId3"/>
          <a:stretch>
            <a:fillRect/>
          </a:stretch>
        </p:blipFill>
        <p:spPr>
          <a:xfrm>
            <a:off x="166938" y="1592421"/>
            <a:ext cx="5867908" cy="3673158"/>
          </a:xfrm>
          <a:prstGeom prst="rect">
            <a:avLst/>
          </a:prstGeom>
          <a:ln>
            <a:solidFill>
              <a:schemeClr val="tx1"/>
            </a:solidFill>
          </a:ln>
        </p:spPr>
      </p:pic>
      <p:pic>
        <p:nvPicPr>
          <p:cNvPr id="9" name="Picture 8">
            <a:extLst>
              <a:ext uri="{FF2B5EF4-FFF2-40B4-BE49-F238E27FC236}">
                <a16:creationId xmlns:a16="http://schemas.microsoft.com/office/drawing/2014/main" id="{2CE65DC6-24DD-673E-C8FD-EA8B88028C9F}"/>
              </a:ext>
            </a:extLst>
          </p:cNvPr>
          <p:cNvPicPr>
            <a:picLocks noChangeAspect="1"/>
          </p:cNvPicPr>
          <p:nvPr/>
        </p:nvPicPr>
        <p:blipFill>
          <a:blip r:embed="rId4"/>
          <a:stretch>
            <a:fillRect/>
          </a:stretch>
        </p:blipFill>
        <p:spPr>
          <a:xfrm>
            <a:off x="6034846" y="1592421"/>
            <a:ext cx="5845047" cy="4038950"/>
          </a:xfrm>
          <a:prstGeom prst="rect">
            <a:avLst/>
          </a:prstGeom>
          <a:ln>
            <a:solidFill>
              <a:schemeClr val="tx1"/>
            </a:solidFill>
          </a:ln>
        </p:spPr>
      </p:pic>
    </p:spTree>
    <p:extLst>
      <p:ext uri="{BB962C8B-B14F-4D97-AF65-F5344CB8AC3E}">
        <p14:creationId xmlns:p14="http://schemas.microsoft.com/office/powerpoint/2010/main" val="52681975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D150D6-2BC2-9D32-A5B5-F488A70E3CC3}"/>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46DB018F-91C3-DFE8-11BD-A7053B039688}"/>
              </a:ext>
            </a:extLst>
          </p:cNvPr>
          <p:cNvSpPr>
            <a:spLocks noGrp="1"/>
          </p:cNvSpPr>
          <p:nvPr>
            <p:ph type="title"/>
          </p:nvPr>
        </p:nvSpPr>
        <p:spPr>
          <a:xfrm>
            <a:off x="639413" y="476086"/>
            <a:ext cx="10904435" cy="689608"/>
          </a:xfrm>
        </p:spPr>
        <p:txBody>
          <a:bodyPr rtlCol="0">
            <a:normAutofit/>
          </a:bodyPr>
          <a:lstStyle/>
          <a:p>
            <a:pPr rtl="0"/>
            <a:r>
              <a:rPr lang="en-GB" dirty="0"/>
              <a:t>Appendix –SONY Europe B.V Balance Sheet</a:t>
            </a:r>
          </a:p>
        </p:txBody>
      </p:sp>
      <p:sp>
        <p:nvSpPr>
          <p:cNvPr id="3" name="Footer Placeholder 2">
            <a:extLst>
              <a:ext uri="{FF2B5EF4-FFF2-40B4-BE49-F238E27FC236}">
                <a16:creationId xmlns:a16="http://schemas.microsoft.com/office/drawing/2014/main" id="{95918D91-797A-67B2-7CB9-C723B74FD3EB}"/>
              </a:ext>
            </a:extLst>
          </p:cNvPr>
          <p:cNvSpPr>
            <a:spLocks noGrp="1"/>
          </p:cNvSpPr>
          <p:nvPr>
            <p:ph type="ftr" sz="quarter" idx="11"/>
          </p:nvPr>
        </p:nvSpPr>
        <p:spPr>
          <a:xfrm>
            <a:off x="639413" y="6356350"/>
            <a:ext cx="6291108" cy="365125"/>
          </a:xfrm>
        </p:spPr>
        <p:txBody>
          <a:bodyPr rtlCol="0"/>
          <a:lstStyle/>
          <a:p>
            <a:pPr rtl="0">
              <a:spcAft>
                <a:spcPts val="600"/>
              </a:spcAft>
            </a:pPr>
            <a:r>
              <a:rPr lang="en-GB" noProof="0" dirty="0"/>
              <a:t>Finance Management</a:t>
            </a:r>
          </a:p>
        </p:txBody>
      </p:sp>
      <p:sp>
        <p:nvSpPr>
          <p:cNvPr id="4" name="Date Placeholder 3">
            <a:extLst>
              <a:ext uri="{FF2B5EF4-FFF2-40B4-BE49-F238E27FC236}">
                <a16:creationId xmlns:a16="http://schemas.microsoft.com/office/drawing/2014/main" id="{5A6CD80B-0985-4AFE-8BE7-412F6622455A}"/>
              </a:ext>
            </a:extLst>
          </p:cNvPr>
          <p:cNvSpPr>
            <a:spLocks noGrp="1"/>
          </p:cNvSpPr>
          <p:nvPr>
            <p:ph type="dt" sz="half" idx="10"/>
          </p:nvPr>
        </p:nvSpPr>
        <p:spPr>
          <a:xfrm>
            <a:off x="7295738" y="6356350"/>
            <a:ext cx="3033829" cy="365125"/>
          </a:xfrm>
        </p:spPr>
        <p:txBody>
          <a:bodyPr rtlCol="0"/>
          <a:lstStyle/>
          <a:p>
            <a:pPr lvl="0" rtl="0"/>
            <a:r>
              <a:rPr lang="en-GB" dirty="0"/>
              <a:t>2025</a:t>
            </a:r>
          </a:p>
        </p:txBody>
      </p:sp>
      <p:sp>
        <p:nvSpPr>
          <p:cNvPr id="5" name="Slide Number Placeholder 4">
            <a:extLst>
              <a:ext uri="{FF2B5EF4-FFF2-40B4-BE49-F238E27FC236}">
                <a16:creationId xmlns:a16="http://schemas.microsoft.com/office/drawing/2014/main" id="{B4E90F0C-A762-10F6-8BBD-862C621DC85F}"/>
              </a:ext>
            </a:extLst>
          </p:cNvPr>
          <p:cNvSpPr>
            <a:spLocks noGrp="1"/>
          </p:cNvSpPr>
          <p:nvPr>
            <p:ph type="sldNum" sz="quarter" idx="12"/>
          </p:nvPr>
        </p:nvSpPr>
        <p:spPr>
          <a:xfrm>
            <a:off x="10707939" y="6356350"/>
            <a:ext cx="844649" cy="365125"/>
          </a:xfrm>
        </p:spPr>
        <p:txBody>
          <a:bodyPr rtlCol="0"/>
          <a:lstStyle/>
          <a:p>
            <a:pPr lvl="0" rtl="0"/>
            <a:fld id="{E20EFF4B-E35B-4DE6-97A9-05E54E649A15}" type="slidenum">
              <a:rPr lang="en-GB" smtClean="0"/>
              <a:pPr lvl="0" rtl="0"/>
              <a:t>59</a:t>
            </a:fld>
            <a:endParaRPr lang="en-GB"/>
          </a:p>
        </p:txBody>
      </p:sp>
      <p:pic>
        <p:nvPicPr>
          <p:cNvPr id="8" name="Picture 7">
            <a:extLst>
              <a:ext uri="{FF2B5EF4-FFF2-40B4-BE49-F238E27FC236}">
                <a16:creationId xmlns:a16="http://schemas.microsoft.com/office/drawing/2014/main" id="{E7A0C26C-2B1B-850B-EEDE-9C8385EB7D42}"/>
              </a:ext>
            </a:extLst>
          </p:cNvPr>
          <p:cNvPicPr>
            <a:picLocks noChangeAspect="1"/>
          </p:cNvPicPr>
          <p:nvPr/>
        </p:nvPicPr>
        <p:blipFill>
          <a:blip r:embed="rId3"/>
          <a:stretch>
            <a:fillRect/>
          </a:stretch>
        </p:blipFill>
        <p:spPr>
          <a:xfrm>
            <a:off x="216962" y="1672438"/>
            <a:ext cx="5791702" cy="3513124"/>
          </a:xfrm>
          <a:prstGeom prst="rect">
            <a:avLst/>
          </a:prstGeom>
          <a:ln>
            <a:solidFill>
              <a:schemeClr val="tx1"/>
            </a:solidFill>
          </a:ln>
        </p:spPr>
      </p:pic>
      <p:pic>
        <p:nvPicPr>
          <p:cNvPr id="11" name="Picture 10">
            <a:extLst>
              <a:ext uri="{FF2B5EF4-FFF2-40B4-BE49-F238E27FC236}">
                <a16:creationId xmlns:a16="http://schemas.microsoft.com/office/drawing/2014/main" id="{35393D63-749C-B649-1FB2-4DE67D6F82D1}"/>
              </a:ext>
            </a:extLst>
          </p:cNvPr>
          <p:cNvPicPr>
            <a:picLocks noChangeAspect="1"/>
          </p:cNvPicPr>
          <p:nvPr/>
        </p:nvPicPr>
        <p:blipFill>
          <a:blip r:embed="rId4"/>
          <a:stretch>
            <a:fillRect/>
          </a:stretch>
        </p:blipFill>
        <p:spPr>
          <a:xfrm>
            <a:off x="6091630" y="1672438"/>
            <a:ext cx="5685013" cy="3901778"/>
          </a:xfrm>
          <a:prstGeom prst="rect">
            <a:avLst/>
          </a:prstGeom>
          <a:ln>
            <a:solidFill>
              <a:schemeClr val="tx1"/>
            </a:solidFill>
          </a:ln>
        </p:spPr>
      </p:pic>
    </p:spTree>
    <p:extLst>
      <p:ext uri="{BB962C8B-B14F-4D97-AF65-F5344CB8AC3E}">
        <p14:creationId xmlns:p14="http://schemas.microsoft.com/office/powerpoint/2010/main" val="65532965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F3A2A6-B92D-94E2-3380-6740C42011F5}"/>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67AD797C-64B4-FD9C-913F-D74C7BDA269A}"/>
              </a:ext>
            </a:extLst>
          </p:cNvPr>
          <p:cNvSpPr>
            <a:spLocks noGrp="1"/>
          </p:cNvSpPr>
          <p:nvPr>
            <p:ph type="title"/>
          </p:nvPr>
        </p:nvSpPr>
        <p:spPr>
          <a:xfrm>
            <a:off x="639413" y="476086"/>
            <a:ext cx="10904435" cy="689608"/>
          </a:xfrm>
        </p:spPr>
        <p:txBody>
          <a:bodyPr rtlCol="0">
            <a:normAutofit/>
          </a:bodyPr>
          <a:lstStyle/>
          <a:p>
            <a:pPr rtl="0"/>
            <a:r>
              <a:rPr lang="en-GB" dirty="0"/>
              <a:t>Appendix –SONY Europe B.V Balance Sheet</a:t>
            </a:r>
          </a:p>
        </p:txBody>
      </p:sp>
      <p:sp>
        <p:nvSpPr>
          <p:cNvPr id="3" name="Footer Placeholder 2">
            <a:extLst>
              <a:ext uri="{FF2B5EF4-FFF2-40B4-BE49-F238E27FC236}">
                <a16:creationId xmlns:a16="http://schemas.microsoft.com/office/drawing/2014/main" id="{52E634A5-88A1-7183-6295-75DC83B17A60}"/>
              </a:ext>
            </a:extLst>
          </p:cNvPr>
          <p:cNvSpPr>
            <a:spLocks noGrp="1"/>
          </p:cNvSpPr>
          <p:nvPr>
            <p:ph type="ftr" sz="quarter" idx="11"/>
          </p:nvPr>
        </p:nvSpPr>
        <p:spPr>
          <a:xfrm>
            <a:off x="639413" y="6356350"/>
            <a:ext cx="6291108" cy="365125"/>
          </a:xfrm>
        </p:spPr>
        <p:txBody>
          <a:bodyPr rtlCol="0"/>
          <a:lstStyle/>
          <a:p>
            <a:pPr rtl="0">
              <a:spcAft>
                <a:spcPts val="600"/>
              </a:spcAft>
            </a:pPr>
            <a:r>
              <a:rPr lang="en-GB" noProof="0" dirty="0"/>
              <a:t>Finance Management</a:t>
            </a:r>
          </a:p>
        </p:txBody>
      </p:sp>
      <p:sp>
        <p:nvSpPr>
          <p:cNvPr id="4" name="Date Placeholder 3">
            <a:extLst>
              <a:ext uri="{FF2B5EF4-FFF2-40B4-BE49-F238E27FC236}">
                <a16:creationId xmlns:a16="http://schemas.microsoft.com/office/drawing/2014/main" id="{6E849E7F-E514-6B47-9CBC-F4F1AD9017DF}"/>
              </a:ext>
            </a:extLst>
          </p:cNvPr>
          <p:cNvSpPr>
            <a:spLocks noGrp="1"/>
          </p:cNvSpPr>
          <p:nvPr>
            <p:ph type="dt" sz="half" idx="10"/>
          </p:nvPr>
        </p:nvSpPr>
        <p:spPr>
          <a:xfrm>
            <a:off x="7295738" y="6356350"/>
            <a:ext cx="3033829" cy="365125"/>
          </a:xfrm>
        </p:spPr>
        <p:txBody>
          <a:bodyPr rtlCol="0"/>
          <a:lstStyle/>
          <a:p>
            <a:pPr lvl="0" rtl="0"/>
            <a:r>
              <a:rPr lang="en-GB" dirty="0"/>
              <a:t>2025</a:t>
            </a:r>
          </a:p>
        </p:txBody>
      </p:sp>
      <p:sp>
        <p:nvSpPr>
          <p:cNvPr id="5" name="Slide Number Placeholder 4">
            <a:extLst>
              <a:ext uri="{FF2B5EF4-FFF2-40B4-BE49-F238E27FC236}">
                <a16:creationId xmlns:a16="http://schemas.microsoft.com/office/drawing/2014/main" id="{4799DCFF-67C3-8BF0-6A61-88334F15E36F}"/>
              </a:ext>
            </a:extLst>
          </p:cNvPr>
          <p:cNvSpPr>
            <a:spLocks noGrp="1"/>
          </p:cNvSpPr>
          <p:nvPr>
            <p:ph type="sldNum" sz="quarter" idx="12"/>
          </p:nvPr>
        </p:nvSpPr>
        <p:spPr>
          <a:xfrm>
            <a:off x="10707939" y="6356350"/>
            <a:ext cx="844649" cy="365125"/>
          </a:xfrm>
        </p:spPr>
        <p:txBody>
          <a:bodyPr rtlCol="0"/>
          <a:lstStyle/>
          <a:p>
            <a:pPr lvl="0" rtl="0"/>
            <a:fld id="{E20EFF4B-E35B-4DE6-97A9-05E54E649A15}" type="slidenum">
              <a:rPr lang="en-GB" smtClean="0"/>
              <a:pPr lvl="0" rtl="0"/>
              <a:t>60</a:t>
            </a:fld>
            <a:endParaRPr lang="en-GB"/>
          </a:p>
        </p:txBody>
      </p:sp>
      <p:pic>
        <p:nvPicPr>
          <p:cNvPr id="8" name="Picture 7">
            <a:extLst>
              <a:ext uri="{FF2B5EF4-FFF2-40B4-BE49-F238E27FC236}">
                <a16:creationId xmlns:a16="http://schemas.microsoft.com/office/drawing/2014/main" id="{615EA830-748D-5C55-1398-D9399FF6CCC5}"/>
              </a:ext>
            </a:extLst>
          </p:cNvPr>
          <p:cNvPicPr>
            <a:picLocks noChangeAspect="1"/>
          </p:cNvPicPr>
          <p:nvPr/>
        </p:nvPicPr>
        <p:blipFill>
          <a:blip r:embed="rId3"/>
          <a:srcRect t="36196"/>
          <a:stretch/>
        </p:blipFill>
        <p:spPr>
          <a:xfrm>
            <a:off x="151695" y="1722604"/>
            <a:ext cx="5883150" cy="1585097"/>
          </a:xfrm>
          <a:prstGeom prst="rect">
            <a:avLst/>
          </a:prstGeom>
        </p:spPr>
      </p:pic>
      <p:pic>
        <p:nvPicPr>
          <p:cNvPr id="11" name="Picture 10">
            <a:extLst>
              <a:ext uri="{FF2B5EF4-FFF2-40B4-BE49-F238E27FC236}">
                <a16:creationId xmlns:a16="http://schemas.microsoft.com/office/drawing/2014/main" id="{E44FA946-5844-B223-8D6B-B7DD81ED80FB}"/>
              </a:ext>
            </a:extLst>
          </p:cNvPr>
          <p:cNvPicPr>
            <a:picLocks noChangeAspect="1"/>
          </p:cNvPicPr>
          <p:nvPr/>
        </p:nvPicPr>
        <p:blipFill>
          <a:blip r:embed="rId4"/>
          <a:stretch>
            <a:fillRect/>
          </a:stretch>
        </p:blipFill>
        <p:spPr>
          <a:xfrm>
            <a:off x="208850" y="3429000"/>
            <a:ext cx="5768840" cy="1585097"/>
          </a:xfrm>
          <a:prstGeom prst="rect">
            <a:avLst/>
          </a:prstGeom>
        </p:spPr>
      </p:pic>
      <p:pic>
        <p:nvPicPr>
          <p:cNvPr id="7" name="Picture 6">
            <a:extLst>
              <a:ext uri="{FF2B5EF4-FFF2-40B4-BE49-F238E27FC236}">
                <a16:creationId xmlns:a16="http://schemas.microsoft.com/office/drawing/2014/main" id="{C11EBFD9-9532-D4C9-3A99-F6FB91B18F4C}"/>
              </a:ext>
            </a:extLst>
          </p:cNvPr>
          <p:cNvPicPr>
            <a:picLocks noChangeAspect="1"/>
          </p:cNvPicPr>
          <p:nvPr/>
        </p:nvPicPr>
        <p:blipFill>
          <a:blip r:embed="rId5"/>
          <a:stretch>
            <a:fillRect/>
          </a:stretch>
        </p:blipFill>
        <p:spPr>
          <a:xfrm>
            <a:off x="6195258" y="2031655"/>
            <a:ext cx="5845047" cy="952583"/>
          </a:xfrm>
          <a:prstGeom prst="rect">
            <a:avLst/>
          </a:prstGeom>
        </p:spPr>
      </p:pic>
    </p:spTree>
    <p:extLst>
      <p:ext uri="{BB962C8B-B14F-4D97-AF65-F5344CB8AC3E}">
        <p14:creationId xmlns:p14="http://schemas.microsoft.com/office/powerpoint/2010/main" val="256892884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37D3F7-277A-45CB-4B6F-F122C2D9FDCE}"/>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82F19E57-3CC3-085F-FF2F-1DD630D69591}"/>
              </a:ext>
            </a:extLst>
          </p:cNvPr>
          <p:cNvSpPr>
            <a:spLocks noGrp="1"/>
          </p:cNvSpPr>
          <p:nvPr>
            <p:ph type="title"/>
          </p:nvPr>
        </p:nvSpPr>
        <p:spPr>
          <a:xfrm>
            <a:off x="639413" y="476086"/>
            <a:ext cx="10904435" cy="689608"/>
          </a:xfrm>
        </p:spPr>
        <p:txBody>
          <a:bodyPr rtlCol="0">
            <a:normAutofit/>
          </a:bodyPr>
          <a:lstStyle/>
          <a:p>
            <a:pPr rtl="0"/>
            <a:r>
              <a:rPr lang="en-GB" dirty="0"/>
              <a:t>Appendix –SONY Europe B.V Income Statement</a:t>
            </a:r>
          </a:p>
        </p:txBody>
      </p:sp>
      <p:sp>
        <p:nvSpPr>
          <p:cNvPr id="3" name="Footer Placeholder 2">
            <a:extLst>
              <a:ext uri="{FF2B5EF4-FFF2-40B4-BE49-F238E27FC236}">
                <a16:creationId xmlns:a16="http://schemas.microsoft.com/office/drawing/2014/main" id="{EDC0416C-ADF8-E549-A8A6-444A93345B74}"/>
              </a:ext>
            </a:extLst>
          </p:cNvPr>
          <p:cNvSpPr>
            <a:spLocks noGrp="1"/>
          </p:cNvSpPr>
          <p:nvPr>
            <p:ph type="ftr" sz="quarter" idx="11"/>
          </p:nvPr>
        </p:nvSpPr>
        <p:spPr>
          <a:xfrm>
            <a:off x="639413" y="6356350"/>
            <a:ext cx="6291108" cy="365125"/>
          </a:xfrm>
        </p:spPr>
        <p:txBody>
          <a:bodyPr rtlCol="0"/>
          <a:lstStyle/>
          <a:p>
            <a:pPr rtl="0">
              <a:spcAft>
                <a:spcPts val="600"/>
              </a:spcAft>
            </a:pPr>
            <a:r>
              <a:rPr lang="en-GB" noProof="0" dirty="0"/>
              <a:t>Finance Management</a:t>
            </a:r>
          </a:p>
        </p:txBody>
      </p:sp>
      <p:sp>
        <p:nvSpPr>
          <p:cNvPr id="4" name="Date Placeholder 3">
            <a:extLst>
              <a:ext uri="{FF2B5EF4-FFF2-40B4-BE49-F238E27FC236}">
                <a16:creationId xmlns:a16="http://schemas.microsoft.com/office/drawing/2014/main" id="{DF7CC571-88B8-B1F0-0C54-1F382BD928AA}"/>
              </a:ext>
            </a:extLst>
          </p:cNvPr>
          <p:cNvSpPr>
            <a:spLocks noGrp="1"/>
          </p:cNvSpPr>
          <p:nvPr>
            <p:ph type="dt" sz="half" idx="10"/>
          </p:nvPr>
        </p:nvSpPr>
        <p:spPr>
          <a:xfrm>
            <a:off x="7295738" y="6356350"/>
            <a:ext cx="3033829" cy="365125"/>
          </a:xfrm>
        </p:spPr>
        <p:txBody>
          <a:bodyPr rtlCol="0"/>
          <a:lstStyle/>
          <a:p>
            <a:pPr lvl="0" rtl="0"/>
            <a:r>
              <a:rPr lang="en-GB" dirty="0"/>
              <a:t>2025</a:t>
            </a:r>
          </a:p>
        </p:txBody>
      </p:sp>
      <p:sp>
        <p:nvSpPr>
          <p:cNvPr id="5" name="Slide Number Placeholder 4">
            <a:extLst>
              <a:ext uri="{FF2B5EF4-FFF2-40B4-BE49-F238E27FC236}">
                <a16:creationId xmlns:a16="http://schemas.microsoft.com/office/drawing/2014/main" id="{7C9BD014-EA32-AC19-1484-455F71432A9B}"/>
              </a:ext>
            </a:extLst>
          </p:cNvPr>
          <p:cNvSpPr>
            <a:spLocks noGrp="1"/>
          </p:cNvSpPr>
          <p:nvPr>
            <p:ph type="sldNum" sz="quarter" idx="12"/>
          </p:nvPr>
        </p:nvSpPr>
        <p:spPr>
          <a:xfrm>
            <a:off x="10707939" y="6356350"/>
            <a:ext cx="844649" cy="365125"/>
          </a:xfrm>
        </p:spPr>
        <p:txBody>
          <a:bodyPr rtlCol="0"/>
          <a:lstStyle/>
          <a:p>
            <a:pPr lvl="0" rtl="0"/>
            <a:fld id="{E20EFF4B-E35B-4DE6-97A9-05E54E649A15}" type="slidenum">
              <a:rPr lang="en-GB" smtClean="0"/>
              <a:pPr lvl="0" rtl="0"/>
              <a:t>61</a:t>
            </a:fld>
            <a:endParaRPr lang="en-GB"/>
          </a:p>
        </p:txBody>
      </p:sp>
      <p:pic>
        <p:nvPicPr>
          <p:cNvPr id="8" name="Picture 7">
            <a:extLst>
              <a:ext uri="{FF2B5EF4-FFF2-40B4-BE49-F238E27FC236}">
                <a16:creationId xmlns:a16="http://schemas.microsoft.com/office/drawing/2014/main" id="{FEE9FDE5-2B63-FB92-E25B-00EBFFF64979}"/>
              </a:ext>
            </a:extLst>
          </p:cNvPr>
          <p:cNvPicPr>
            <a:picLocks noChangeAspect="1"/>
          </p:cNvPicPr>
          <p:nvPr/>
        </p:nvPicPr>
        <p:blipFill>
          <a:blip r:embed="rId3"/>
          <a:stretch>
            <a:fillRect/>
          </a:stretch>
        </p:blipFill>
        <p:spPr>
          <a:xfrm>
            <a:off x="213606" y="1543410"/>
            <a:ext cx="5662151" cy="4435224"/>
          </a:xfrm>
          <a:prstGeom prst="rect">
            <a:avLst/>
          </a:prstGeom>
          <a:ln>
            <a:solidFill>
              <a:schemeClr val="tx1"/>
            </a:solidFill>
          </a:ln>
        </p:spPr>
      </p:pic>
      <p:pic>
        <p:nvPicPr>
          <p:cNvPr id="11" name="Picture 10">
            <a:extLst>
              <a:ext uri="{FF2B5EF4-FFF2-40B4-BE49-F238E27FC236}">
                <a16:creationId xmlns:a16="http://schemas.microsoft.com/office/drawing/2014/main" id="{529AE88C-FE89-EB7B-6B8C-B1E776AC867F}"/>
              </a:ext>
            </a:extLst>
          </p:cNvPr>
          <p:cNvPicPr>
            <a:picLocks noChangeAspect="1"/>
          </p:cNvPicPr>
          <p:nvPr/>
        </p:nvPicPr>
        <p:blipFill>
          <a:blip r:embed="rId4"/>
          <a:stretch>
            <a:fillRect/>
          </a:stretch>
        </p:blipFill>
        <p:spPr>
          <a:xfrm>
            <a:off x="6091630" y="1543410"/>
            <a:ext cx="5570703" cy="4320914"/>
          </a:xfrm>
          <a:prstGeom prst="rect">
            <a:avLst/>
          </a:prstGeom>
          <a:ln>
            <a:solidFill>
              <a:schemeClr val="tx1"/>
            </a:solidFill>
          </a:ln>
        </p:spPr>
      </p:pic>
    </p:spTree>
    <p:extLst>
      <p:ext uri="{BB962C8B-B14F-4D97-AF65-F5344CB8AC3E}">
        <p14:creationId xmlns:p14="http://schemas.microsoft.com/office/powerpoint/2010/main" val="104074344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BC25A3-05F9-CC9C-FD0E-1C9370731CA8}"/>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DE0AA7BC-2231-BB45-2FE9-EB01BB83D7AA}"/>
              </a:ext>
            </a:extLst>
          </p:cNvPr>
          <p:cNvSpPr>
            <a:spLocks noGrp="1"/>
          </p:cNvSpPr>
          <p:nvPr>
            <p:ph type="title"/>
          </p:nvPr>
        </p:nvSpPr>
        <p:spPr>
          <a:xfrm>
            <a:off x="639413" y="476086"/>
            <a:ext cx="10904435" cy="689608"/>
          </a:xfrm>
        </p:spPr>
        <p:txBody>
          <a:bodyPr rtlCol="0">
            <a:normAutofit/>
          </a:bodyPr>
          <a:lstStyle/>
          <a:p>
            <a:pPr rtl="0"/>
            <a:r>
              <a:rPr lang="en-GB" dirty="0"/>
              <a:t>Appendix –SONY Europe B.V Income Statement</a:t>
            </a:r>
          </a:p>
        </p:txBody>
      </p:sp>
      <p:sp>
        <p:nvSpPr>
          <p:cNvPr id="3" name="Footer Placeholder 2">
            <a:extLst>
              <a:ext uri="{FF2B5EF4-FFF2-40B4-BE49-F238E27FC236}">
                <a16:creationId xmlns:a16="http://schemas.microsoft.com/office/drawing/2014/main" id="{35FB1A9E-D920-78E9-85C6-094894516D92}"/>
              </a:ext>
            </a:extLst>
          </p:cNvPr>
          <p:cNvSpPr>
            <a:spLocks noGrp="1"/>
          </p:cNvSpPr>
          <p:nvPr>
            <p:ph type="ftr" sz="quarter" idx="11"/>
          </p:nvPr>
        </p:nvSpPr>
        <p:spPr>
          <a:xfrm>
            <a:off x="639413" y="6356350"/>
            <a:ext cx="6291108" cy="365125"/>
          </a:xfrm>
        </p:spPr>
        <p:txBody>
          <a:bodyPr rtlCol="0"/>
          <a:lstStyle/>
          <a:p>
            <a:pPr rtl="0">
              <a:spcAft>
                <a:spcPts val="600"/>
              </a:spcAft>
            </a:pPr>
            <a:r>
              <a:rPr lang="en-GB" noProof="0" dirty="0"/>
              <a:t>Finance Management</a:t>
            </a:r>
          </a:p>
        </p:txBody>
      </p:sp>
      <p:sp>
        <p:nvSpPr>
          <p:cNvPr id="4" name="Date Placeholder 3">
            <a:extLst>
              <a:ext uri="{FF2B5EF4-FFF2-40B4-BE49-F238E27FC236}">
                <a16:creationId xmlns:a16="http://schemas.microsoft.com/office/drawing/2014/main" id="{B3BF6D1C-9C09-71BF-E990-7A594AFD5D80}"/>
              </a:ext>
            </a:extLst>
          </p:cNvPr>
          <p:cNvSpPr>
            <a:spLocks noGrp="1"/>
          </p:cNvSpPr>
          <p:nvPr>
            <p:ph type="dt" sz="half" idx="10"/>
          </p:nvPr>
        </p:nvSpPr>
        <p:spPr>
          <a:xfrm>
            <a:off x="7295738" y="6356350"/>
            <a:ext cx="3033829" cy="365125"/>
          </a:xfrm>
        </p:spPr>
        <p:txBody>
          <a:bodyPr rtlCol="0"/>
          <a:lstStyle/>
          <a:p>
            <a:pPr lvl="0" rtl="0"/>
            <a:r>
              <a:rPr lang="en-GB" dirty="0"/>
              <a:t>2025</a:t>
            </a:r>
          </a:p>
        </p:txBody>
      </p:sp>
      <p:sp>
        <p:nvSpPr>
          <p:cNvPr id="5" name="Slide Number Placeholder 4">
            <a:extLst>
              <a:ext uri="{FF2B5EF4-FFF2-40B4-BE49-F238E27FC236}">
                <a16:creationId xmlns:a16="http://schemas.microsoft.com/office/drawing/2014/main" id="{CA2CD191-C16D-8FAE-484F-5306AFAF65E5}"/>
              </a:ext>
            </a:extLst>
          </p:cNvPr>
          <p:cNvSpPr>
            <a:spLocks noGrp="1"/>
          </p:cNvSpPr>
          <p:nvPr>
            <p:ph type="sldNum" sz="quarter" idx="12"/>
          </p:nvPr>
        </p:nvSpPr>
        <p:spPr>
          <a:xfrm>
            <a:off x="10707939" y="6356350"/>
            <a:ext cx="844649" cy="365125"/>
          </a:xfrm>
        </p:spPr>
        <p:txBody>
          <a:bodyPr rtlCol="0"/>
          <a:lstStyle/>
          <a:p>
            <a:pPr lvl="0" rtl="0"/>
            <a:fld id="{E20EFF4B-E35B-4DE6-97A9-05E54E649A15}" type="slidenum">
              <a:rPr lang="en-GB" smtClean="0"/>
              <a:pPr lvl="0" rtl="0"/>
              <a:t>62</a:t>
            </a:fld>
            <a:endParaRPr lang="en-GB"/>
          </a:p>
        </p:txBody>
      </p:sp>
      <p:pic>
        <p:nvPicPr>
          <p:cNvPr id="7" name="Picture 6">
            <a:extLst>
              <a:ext uri="{FF2B5EF4-FFF2-40B4-BE49-F238E27FC236}">
                <a16:creationId xmlns:a16="http://schemas.microsoft.com/office/drawing/2014/main" id="{9E862C6C-BC82-2E3E-C4E5-FBD8EAA03A6B}"/>
              </a:ext>
            </a:extLst>
          </p:cNvPr>
          <p:cNvPicPr>
            <a:picLocks noChangeAspect="1"/>
          </p:cNvPicPr>
          <p:nvPr/>
        </p:nvPicPr>
        <p:blipFill>
          <a:blip r:embed="rId3"/>
          <a:stretch>
            <a:fillRect/>
          </a:stretch>
        </p:blipFill>
        <p:spPr>
          <a:xfrm>
            <a:off x="767184" y="4043776"/>
            <a:ext cx="6035563" cy="2149026"/>
          </a:xfrm>
          <a:prstGeom prst="rect">
            <a:avLst/>
          </a:prstGeom>
          <a:ln>
            <a:solidFill>
              <a:schemeClr val="tx1"/>
            </a:solidFill>
          </a:ln>
        </p:spPr>
      </p:pic>
      <p:pic>
        <p:nvPicPr>
          <p:cNvPr id="10" name="Picture 9">
            <a:extLst>
              <a:ext uri="{FF2B5EF4-FFF2-40B4-BE49-F238E27FC236}">
                <a16:creationId xmlns:a16="http://schemas.microsoft.com/office/drawing/2014/main" id="{FD70A1B1-6B53-24B8-F5B4-8EF9A0BF5102}"/>
              </a:ext>
            </a:extLst>
          </p:cNvPr>
          <p:cNvPicPr>
            <a:picLocks noChangeAspect="1"/>
          </p:cNvPicPr>
          <p:nvPr/>
        </p:nvPicPr>
        <p:blipFill>
          <a:blip r:embed="rId4"/>
          <a:stretch>
            <a:fillRect/>
          </a:stretch>
        </p:blipFill>
        <p:spPr>
          <a:xfrm>
            <a:off x="862443" y="1556894"/>
            <a:ext cx="5845047" cy="2095682"/>
          </a:xfrm>
          <a:prstGeom prst="rect">
            <a:avLst/>
          </a:prstGeom>
          <a:ln>
            <a:solidFill>
              <a:schemeClr val="tx1"/>
            </a:solidFill>
          </a:ln>
        </p:spPr>
      </p:pic>
    </p:spTree>
    <p:extLst>
      <p:ext uri="{BB962C8B-B14F-4D97-AF65-F5344CB8AC3E}">
        <p14:creationId xmlns:p14="http://schemas.microsoft.com/office/powerpoint/2010/main" val="405212157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BF2B60A-FF9F-4101-8456-4B64D3B77E90}"/>
              </a:ext>
            </a:extLst>
          </p:cNvPr>
          <p:cNvSpPr>
            <a:spLocks noGrp="1"/>
          </p:cNvSpPr>
          <p:nvPr>
            <p:ph type="title"/>
          </p:nvPr>
        </p:nvSpPr>
        <p:spPr>
          <a:xfrm>
            <a:off x="639413" y="476086"/>
            <a:ext cx="10904435" cy="689608"/>
          </a:xfrm>
        </p:spPr>
        <p:txBody>
          <a:bodyPr rtlCol="0">
            <a:normAutofit/>
          </a:bodyPr>
          <a:lstStyle/>
          <a:p>
            <a:pPr rtl="0"/>
            <a:r>
              <a:rPr lang="en-GB" dirty="0"/>
              <a:t>Appendix - SONY Europe Financial Ratios Calculations</a:t>
            </a:r>
          </a:p>
        </p:txBody>
      </p:sp>
      <p:sp>
        <p:nvSpPr>
          <p:cNvPr id="3" name="Footer Placeholder 2">
            <a:extLst>
              <a:ext uri="{FF2B5EF4-FFF2-40B4-BE49-F238E27FC236}">
                <a16:creationId xmlns:a16="http://schemas.microsoft.com/office/drawing/2014/main" id="{5E3BB981-E8E0-413A-8822-41A43132E5F9}"/>
              </a:ext>
            </a:extLst>
          </p:cNvPr>
          <p:cNvSpPr>
            <a:spLocks noGrp="1"/>
          </p:cNvSpPr>
          <p:nvPr>
            <p:ph type="ftr" sz="quarter" idx="11"/>
          </p:nvPr>
        </p:nvSpPr>
        <p:spPr>
          <a:xfrm>
            <a:off x="639413" y="6356350"/>
            <a:ext cx="6291108" cy="365125"/>
          </a:xfrm>
        </p:spPr>
        <p:txBody>
          <a:bodyPr rtlCol="0"/>
          <a:lstStyle/>
          <a:p>
            <a:pPr rtl="0">
              <a:spcAft>
                <a:spcPts val="600"/>
              </a:spcAft>
            </a:pPr>
            <a:r>
              <a:rPr lang="en-GB" noProof="0" dirty="0"/>
              <a:t>Finance Management</a:t>
            </a:r>
          </a:p>
        </p:txBody>
      </p:sp>
      <p:sp>
        <p:nvSpPr>
          <p:cNvPr id="4" name="Date Placeholder 3">
            <a:extLst>
              <a:ext uri="{FF2B5EF4-FFF2-40B4-BE49-F238E27FC236}">
                <a16:creationId xmlns:a16="http://schemas.microsoft.com/office/drawing/2014/main" id="{1FD35E11-A82C-4547-AB81-A216F29CD068}"/>
              </a:ext>
            </a:extLst>
          </p:cNvPr>
          <p:cNvSpPr>
            <a:spLocks noGrp="1"/>
          </p:cNvSpPr>
          <p:nvPr>
            <p:ph type="dt" sz="half" idx="10"/>
          </p:nvPr>
        </p:nvSpPr>
        <p:spPr>
          <a:xfrm>
            <a:off x="7295738" y="6356350"/>
            <a:ext cx="3033829" cy="365125"/>
          </a:xfrm>
        </p:spPr>
        <p:txBody>
          <a:bodyPr rtlCol="0"/>
          <a:lstStyle/>
          <a:p>
            <a:pPr lvl="0" rtl="0"/>
            <a:r>
              <a:rPr lang="en-GB" dirty="0"/>
              <a:t>2025</a:t>
            </a:r>
          </a:p>
        </p:txBody>
      </p:sp>
      <p:sp>
        <p:nvSpPr>
          <p:cNvPr id="5" name="Slide Number Placeholder 4">
            <a:extLst>
              <a:ext uri="{FF2B5EF4-FFF2-40B4-BE49-F238E27FC236}">
                <a16:creationId xmlns:a16="http://schemas.microsoft.com/office/drawing/2014/main" id="{AA393BC7-497F-4081-83BD-AF606B532881}"/>
              </a:ext>
            </a:extLst>
          </p:cNvPr>
          <p:cNvSpPr>
            <a:spLocks noGrp="1"/>
          </p:cNvSpPr>
          <p:nvPr>
            <p:ph type="sldNum" sz="quarter" idx="12"/>
          </p:nvPr>
        </p:nvSpPr>
        <p:spPr>
          <a:xfrm>
            <a:off x="10707939" y="6356350"/>
            <a:ext cx="844649" cy="365125"/>
          </a:xfrm>
        </p:spPr>
        <p:txBody>
          <a:bodyPr rtlCol="0"/>
          <a:lstStyle/>
          <a:p>
            <a:pPr lvl="0" rtl="0"/>
            <a:fld id="{E20EFF4B-E35B-4DE6-97A9-05E54E649A15}" type="slidenum">
              <a:rPr lang="en-GB" smtClean="0"/>
              <a:pPr lvl="0" rtl="0"/>
              <a:t>63</a:t>
            </a:fld>
            <a:endParaRPr lang="en-GB"/>
          </a:p>
        </p:txBody>
      </p:sp>
      <p:sp>
        <p:nvSpPr>
          <p:cNvPr id="2" name="TextBox 1">
            <a:extLst>
              <a:ext uri="{FF2B5EF4-FFF2-40B4-BE49-F238E27FC236}">
                <a16:creationId xmlns:a16="http://schemas.microsoft.com/office/drawing/2014/main" id="{1281FD08-391E-39B4-C249-AE75E13F8517}"/>
              </a:ext>
            </a:extLst>
          </p:cNvPr>
          <p:cNvSpPr txBox="1"/>
          <p:nvPr/>
        </p:nvSpPr>
        <p:spPr>
          <a:xfrm>
            <a:off x="548724" y="3887571"/>
            <a:ext cx="4874979" cy="2542363"/>
          </a:xfrm>
          <a:prstGeom prst="rect">
            <a:avLst/>
          </a:prstGeom>
          <a:noFill/>
          <a:ln>
            <a:solidFill>
              <a:schemeClr val="tx1"/>
            </a:solidFill>
          </a:ln>
        </p:spPr>
        <p:txBody>
          <a:bodyPr wrap="square" rtlCol="0">
            <a:spAutoFit/>
          </a:bodyPr>
          <a:lstStyle/>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Short Term Solvency Ratio Calculations</a:t>
            </a:r>
          </a:p>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Cash + Accounts Receivable / Current Liabilities</a:t>
            </a:r>
          </a:p>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2024) 843,000,000 / 1,923,000,000 = </a:t>
            </a:r>
            <a:r>
              <a:rPr lang="en-GB" sz="1800" dirty="0">
                <a:latin typeface="Calibri" panose="020F0502020204030204" pitchFamily="34" charset="0"/>
                <a:ea typeface="Calibri" panose="020F0502020204030204" pitchFamily="34" charset="0"/>
                <a:cs typeface="Calibri" panose="020F0502020204030204" pitchFamily="34" charset="0"/>
              </a:rPr>
              <a:t>0.44</a:t>
            </a:r>
          </a:p>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2023) 829,500,000 / 1,960,500,000 = 0.42</a:t>
            </a:r>
          </a:p>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2022) 758,800,000 / 1,874,800,000 = 0.40</a:t>
            </a:r>
            <a:endParaRPr lang="en-GB" sz="1800" dirty="0">
              <a:latin typeface="Calibri" panose="020F0502020204030204" pitchFamily="34" charset="0"/>
              <a:ea typeface="Calibri" panose="020F0502020204030204" pitchFamily="34" charset="0"/>
              <a:cs typeface="Calibri" panose="020F0502020204030204" pitchFamily="34" charset="0"/>
            </a:endParaRPr>
          </a:p>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2021) 836,000,000 / 1,951,100,000 = 0.43</a:t>
            </a:r>
            <a:endParaRPr lang="en-GB" sz="1800" dirty="0">
              <a:latin typeface="Calibri" panose="020F0502020204030204" pitchFamily="34" charset="0"/>
              <a:ea typeface="Calibri" panose="020F0502020204030204" pitchFamily="34" charset="0"/>
              <a:cs typeface="Calibri" panose="020F0502020204030204" pitchFamily="34" charset="0"/>
            </a:endParaRPr>
          </a:p>
        </p:txBody>
      </p:sp>
      <p:sp>
        <p:nvSpPr>
          <p:cNvPr id="7" name="TextBox 6">
            <a:extLst>
              <a:ext uri="{FF2B5EF4-FFF2-40B4-BE49-F238E27FC236}">
                <a16:creationId xmlns:a16="http://schemas.microsoft.com/office/drawing/2014/main" id="{AE39EF47-035F-CB70-791A-DCB70958F17D}"/>
              </a:ext>
            </a:extLst>
          </p:cNvPr>
          <p:cNvSpPr txBox="1"/>
          <p:nvPr/>
        </p:nvSpPr>
        <p:spPr>
          <a:xfrm>
            <a:off x="5472631" y="1308416"/>
            <a:ext cx="6209256" cy="2542363"/>
          </a:xfrm>
          <a:prstGeom prst="rect">
            <a:avLst/>
          </a:prstGeom>
          <a:noFill/>
          <a:ln>
            <a:solidFill>
              <a:schemeClr val="tx1"/>
            </a:solidFill>
          </a:ln>
        </p:spPr>
        <p:txBody>
          <a:bodyPr wrap="square" rtlCol="0">
            <a:spAutoFit/>
          </a:bodyPr>
          <a:lstStyle/>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Shareholders Equity Calculations</a:t>
            </a:r>
          </a:p>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Total Assets – Total Liabilities</a:t>
            </a:r>
          </a:p>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2024) 1,315,100,000-(4,300,000+1,923,000,000) = -612,200,000</a:t>
            </a:r>
          </a:p>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2023) 1,377,500,000-(4,400,000+1,960,500,000) = -587,400,000</a:t>
            </a:r>
          </a:p>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2022) 1,284,000,000-(4,400,000+1,874,800,000) = -595,200,000</a:t>
            </a:r>
          </a:p>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2021) 1,361,700,000-(4,500,000+1,951,100,000) = -593,900,000</a:t>
            </a:r>
          </a:p>
        </p:txBody>
      </p:sp>
      <p:sp>
        <p:nvSpPr>
          <p:cNvPr id="8" name="TextBox 7">
            <a:extLst>
              <a:ext uri="{FF2B5EF4-FFF2-40B4-BE49-F238E27FC236}">
                <a16:creationId xmlns:a16="http://schemas.microsoft.com/office/drawing/2014/main" id="{4561E1BD-9B67-E217-B072-621CC7DF97ED}"/>
              </a:ext>
            </a:extLst>
          </p:cNvPr>
          <p:cNvSpPr txBox="1"/>
          <p:nvPr/>
        </p:nvSpPr>
        <p:spPr>
          <a:xfrm>
            <a:off x="548724" y="1308416"/>
            <a:ext cx="4874979" cy="2542363"/>
          </a:xfrm>
          <a:prstGeom prst="rect">
            <a:avLst/>
          </a:prstGeom>
          <a:noFill/>
          <a:ln>
            <a:solidFill>
              <a:schemeClr val="tx1"/>
            </a:solidFill>
          </a:ln>
        </p:spPr>
        <p:txBody>
          <a:bodyPr wrap="square" rtlCol="0">
            <a:spAutoFit/>
          </a:bodyPr>
          <a:lstStyle/>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Working Capital</a:t>
            </a:r>
          </a:p>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Current Assets – Current Liabilities</a:t>
            </a:r>
          </a:p>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2024)1069400000-1923000000=-853600000</a:t>
            </a:r>
          </a:p>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2023)1119100000-1960500000=-841400000</a:t>
            </a:r>
          </a:p>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2022)985000000-1874800000=-889800000</a:t>
            </a:r>
          </a:p>
          <a:p>
            <a:pPr>
              <a:lnSpc>
                <a:spcPct val="150000"/>
              </a:lnSpc>
            </a:pPr>
            <a:r>
              <a:rPr lang="en-GB" sz="1800" dirty="0">
                <a:latin typeface="Calibri" panose="020F0502020204030204" pitchFamily="34" charset="0"/>
                <a:ea typeface="Calibri" panose="020F0502020204030204" pitchFamily="34" charset="0"/>
                <a:cs typeface="Calibri" panose="020F0502020204030204" pitchFamily="34" charset="0"/>
              </a:rPr>
              <a:t>2021)1073600000-1951100000=-877500000</a:t>
            </a:r>
          </a:p>
        </p:txBody>
      </p:sp>
      <p:sp>
        <p:nvSpPr>
          <p:cNvPr id="9" name="TextBox 8">
            <a:extLst>
              <a:ext uri="{FF2B5EF4-FFF2-40B4-BE49-F238E27FC236}">
                <a16:creationId xmlns:a16="http://schemas.microsoft.com/office/drawing/2014/main" id="{377260D5-34E4-7380-DA2F-AD98D24F5AA6}"/>
              </a:ext>
            </a:extLst>
          </p:cNvPr>
          <p:cNvSpPr txBox="1"/>
          <p:nvPr/>
        </p:nvSpPr>
        <p:spPr>
          <a:xfrm>
            <a:off x="5472628" y="3887570"/>
            <a:ext cx="6209256" cy="2542363"/>
          </a:xfrm>
          <a:prstGeom prst="rect">
            <a:avLst/>
          </a:prstGeom>
          <a:noFill/>
          <a:ln>
            <a:solidFill>
              <a:schemeClr val="tx1"/>
            </a:solidFill>
          </a:ln>
        </p:spPr>
        <p:txBody>
          <a:bodyPr wrap="square" rtlCol="0">
            <a:spAutoFit/>
          </a:bodyPr>
          <a:lstStyle/>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Debt Equity Ratio Calculations</a:t>
            </a:r>
          </a:p>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Total Liabilities / Total Shareholders Equity</a:t>
            </a:r>
          </a:p>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2024) (4,300,000+1,923,000,000) / -612,200,000 = -3.15 </a:t>
            </a:r>
          </a:p>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2023) (4,400,000+1,960,500,000) / -587,400,000 = -3.35</a:t>
            </a:r>
          </a:p>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2022) (4,400,000+1,874,800,000) / -595,200,000 = -3.16</a:t>
            </a:r>
          </a:p>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2021) (4,500,000+1,951,100,000) / -593,900,000 = -3.29</a:t>
            </a:r>
          </a:p>
        </p:txBody>
      </p:sp>
    </p:spTree>
    <p:extLst>
      <p:ext uri="{BB962C8B-B14F-4D97-AF65-F5344CB8AC3E}">
        <p14:creationId xmlns:p14="http://schemas.microsoft.com/office/powerpoint/2010/main" val="377367631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2798A0-B313-4922-6B6B-1756B74E1B86}"/>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0B01DE4D-AD53-2E60-FD77-348AA1B24555}"/>
              </a:ext>
            </a:extLst>
          </p:cNvPr>
          <p:cNvSpPr>
            <a:spLocks noGrp="1"/>
          </p:cNvSpPr>
          <p:nvPr>
            <p:ph type="title"/>
          </p:nvPr>
        </p:nvSpPr>
        <p:spPr>
          <a:xfrm>
            <a:off x="639413" y="476086"/>
            <a:ext cx="10904435" cy="689608"/>
          </a:xfrm>
        </p:spPr>
        <p:txBody>
          <a:bodyPr rtlCol="0">
            <a:normAutofit/>
          </a:bodyPr>
          <a:lstStyle/>
          <a:p>
            <a:pPr rtl="0"/>
            <a:r>
              <a:rPr lang="en-GB" dirty="0"/>
              <a:t>Appendix - SONY Europe Financial Ratios Calculations</a:t>
            </a:r>
          </a:p>
        </p:txBody>
      </p:sp>
      <p:sp>
        <p:nvSpPr>
          <p:cNvPr id="3" name="Footer Placeholder 2">
            <a:extLst>
              <a:ext uri="{FF2B5EF4-FFF2-40B4-BE49-F238E27FC236}">
                <a16:creationId xmlns:a16="http://schemas.microsoft.com/office/drawing/2014/main" id="{963979EB-FED7-298C-F9D4-FBF5B45BBCA3}"/>
              </a:ext>
            </a:extLst>
          </p:cNvPr>
          <p:cNvSpPr>
            <a:spLocks noGrp="1"/>
          </p:cNvSpPr>
          <p:nvPr>
            <p:ph type="ftr" sz="quarter" idx="11"/>
          </p:nvPr>
        </p:nvSpPr>
        <p:spPr>
          <a:xfrm>
            <a:off x="639413" y="6356350"/>
            <a:ext cx="6291108" cy="365125"/>
          </a:xfrm>
        </p:spPr>
        <p:txBody>
          <a:bodyPr rtlCol="0"/>
          <a:lstStyle/>
          <a:p>
            <a:pPr rtl="0">
              <a:spcAft>
                <a:spcPts val="600"/>
              </a:spcAft>
            </a:pPr>
            <a:r>
              <a:rPr lang="en-GB" noProof="0" dirty="0"/>
              <a:t>Finance Management</a:t>
            </a:r>
          </a:p>
        </p:txBody>
      </p:sp>
      <p:sp>
        <p:nvSpPr>
          <p:cNvPr id="4" name="Date Placeholder 3">
            <a:extLst>
              <a:ext uri="{FF2B5EF4-FFF2-40B4-BE49-F238E27FC236}">
                <a16:creationId xmlns:a16="http://schemas.microsoft.com/office/drawing/2014/main" id="{84C36018-6D69-329D-8D5F-A4DAF29B410D}"/>
              </a:ext>
            </a:extLst>
          </p:cNvPr>
          <p:cNvSpPr>
            <a:spLocks noGrp="1"/>
          </p:cNvSpPr>
          <p:nvPr>
            <p:ph type="dt" sz="half" idx="10"/>
          </p:nvPr>
        </p:nvSpPr>
        <p:spPr>
          <a:xfrm>
            <a:off x="7295738" y="6356350"/>
            <a:ext cx="3033829" cy="365125"/>
          </a:xfrm>
        </p:spPr>
        <p:txBody>
          <a:bodyPr rtlCol="0"/>
          <a:lstStyle/>
          <a:p>
            <a:pPr lvl="0" rtl="0"/>
            <a:r>
              <a:rPr lang="en-GB" dirty="0"/>
              <a:t>2025</a:t>
            </a:r>
          </a:p>
        </p:txBody>
      </p:sp>
      <p:sp>
        <p:nvSpPr>
          <p:cNvPr id="5" name="Slide Number Placeholder 4">
            <a:extLst>
              <a:ext uri="{FF2B5EF4-FFF2-40B4-BE49-F238E27FC236}">
                <a16:creationId xmlns:a16="http://schemas.microsoft.com/office/drawing/2014/main" id="{05EADDBA-4C77-17D7-C8E8-10CBFCCD8B35}"/>
              </a:ext>
            </a:extLst>
          </p:cNvPr>
          <p:cNvSpPr>
            <a:spLocks noGrp="1"/>
          </p:cNvSpPr>
          <p:nvPr>
            <p:ph type="sldNum" sz="quarter" idx="12"/>
          </p:nvPr>
        </p:nvSpPr>
        <p:spPr>
          <a:xfrm>
            <a:off x="10707939" y="6356350"/>
            <a:ext cx="844649" cy="365125"/>
          </a:xfrm>
        </p:spPr>
        <p:txBody>
          <a:bodyPr rtlCol="0"/>
          <a:lstStyle/>
          <a:p>
            <a:pPr lvl="0" rtl="0"/>
            <a:fld id="{E20EFF4B-E35B-4DE6-97A9-05E54E649A15}" type="slidenum">
              <a:rPr lang="en-GB" smtClean="0"/>
              <a:pPr lvl="0" rtl="0"/>
              <a:t>64</a:t>
            </a:fld>
            <a:endParaRPr lang="en-GB"/>
          </a:p>
        </p:txBody>
      </p:sp>
      <p:sp>
        <p:nvSpPr>
          <p:cNvPr id="7" name="TextBox 6">
            <a:extLst>
              <a:ext uri="{FF2B5EF4-FFF2-40B4-BE49-F238E27FC236}">
                <a16:creationId xmlns:a16="http://schemas.microsoft.com/office/drawing/2014/main" id="{7444D8CD-4932-CCCD-F053-6FB48E0E49F4}"/>
              </a:ext>
            </a:extLst>
          </p:cNvPr>
          <p:cNvSpPr txBox="1"/>
          <p:nvPr/>
        </p:nvSpPr>
        <p:spPr>
          <a:xfrm>
            <a:off x="5773296" y="1294103"/>
            <a:ext cx="6209256" cy="2542363"/>
          </a:xfrm>
          <a:prstGeom prst="rect">
            <a:avLst/>
          </a:prstGeom>
          <a:noFill/>
          <a:ln>
            <a:solidFill>
              <a:schemeClr val="tx1"/>
            </a:solidFill>
          </a:ln>
        </p:spPr>
        <p:txBody>
          <a:bodyPr wrap="square" rtlCol="0">
            <a:spAutoFit/>
          </a:bodyPr>
          <a:lstStyle/>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Stock Turnover </a:t>
            </a:r>
            <a:r>
              <a:rPr lang="en-GB">
                <a:latin typeface="Calibri" panose="020F0502020204030204" pitchFamily="34" charset="0"/>
                <a:ea typeface="Calibri" panose="020F0502020204030204" pitchFamily="34" charset="0"/>
                <a:cs typeface="Calibri" panose="020F0502020204030204" pitchFamily="34" charset="0"/>
              </a:rPr>
              <a:t>Ratio  </a:t>
            </a:r>
            <a:endParaRPr lang="en-GB" dirty="0">
              <a:latin typeface="Calibri" panose="020F0502020204030204" pitchFamily="34" charset="0"/>
              <a:ea typeface="Calibri" panose="020F0502020204030204" pitchFamily="34" charset="0"/>
              <a:cs typeface="Calibri" panose="020F0502020204030204" pitchFamily="34" charset="0"/>
            </a:endParaRPr>
          </a:p>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365 / (Cost of Goods Sold / Average Inventory)</a:t>
            </a:r>
          </a:p>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2024) 365/(2,474,000,000/257,850,000) = 38</a:t>
            </a:r>
          </a:p>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2023) 365/(2,656,700,000/257,750,000) = 35</a:t>
            </a:r>
          </a:p>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2022) 365/(2,997,400,000/231,900,000) = 28</a:t>
            </a:r>
          </a:p>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2021) 365/(2,826,000,000/237,600,000) = 30</a:t>
            </a:r>
          </a:p>
        </p:txBody>
      </p:sp>
      <p:sp>
        <p:nvSpPr>
          <p:cNvPr id="8" name="TextBox 7">
            <a:extLst>
              <a:ext uri="{FF2B5EF4-FFF2-40B4-BE49-F238E27FC236}">
                <a16:creationId xmlns:a16="http://schemas.microsoft.com/office/drawing/2014/main" id="{5F5A7F2D-BD46-5153-9336-0BB3ACFA8CA8}"/>
              </a:ext>
            </a:extLst>
          </p:cNvPr>
          <p:cNvSpPr txBox="1"/>
          <p:nvPr/>
        </p:nvSpPr>
        <p:spPr>
          <a:xfrm>
            <a:off x="111967" y="1294103"/>
            <a:ext cx="5596057" cy="2542363"/>
          </a:xfrm>
          <a:prstGeom prst="rect">
            <a:avLst/>
          </a:prstGeom>
          <a:noFill/>
          <a:ln>
            <a:solidFill>
              <a:schemeClr val="tx1"/>
            </a:solidFill>
          </a:ln>
        </p:spPr>
        <p:txBody>
          <a:bodyPr wrap="square" rtlCol="0">
            <a:spAutoFit/>
          </a:bodyPr>
          <a:lstStyle/>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Fixed Interest Charges </a:t>
            </a:r>
          </a:p>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Net Income/ All Liabilities</a:t>
            </a:r>
          </a:p>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2024) -11,100,000/ (4,300,000+1,923,000,000) *100 = 0.6 </a:t>
            </a:r>
          </a:p>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2023) 10,900,000/ (4,400,000+1,960,500,000) *100 = 0.6</a:t>
            </a:r>
          </a:p>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2022) 8,600,000/ (4,400,000+1,874,800,000) *100 = 0.5</a:t>
            </a:r>
          </a:p>
          <a:p>
            <a:pPr>
              <a:lnSpc>
                <a:spcPct val="150000"/>
              </a:lnSpc>
            </a:pPr>
            <a:r>
              <a:rPr lang="en-GB" sz="1800" dirty="0">
                <a:latin typeface="Calibri" panose="020F0502020204030204" pitchFamily="34" charset="0"/>
                <a:ea typeface="Calibri" panose="020F0502020204030204" pitchFamily="34" charset="0"/>
                <a:cs typeface="Calibri" panose="020F0502020204030204" pitchFamily="34" charset="0"/>
              </a:rPr>
              <a:t>2021) -58,100,000/ </a:t>
            </a:r>
            <a:r>
              <a:rPr lang="en-GB" dirty="0">
                <a:latin typeface="Calibri" panose="020F0502020204030204" pitchFamily="34" charset="0"/>
                <a:ea typeface="Calibri" panose="020F0502020204030204" pitchFamily="34" charset="0"/>
                <a:cs typeface="Calibri" panose="020F0502020204030204" pitchFamily="34" charset="0"/>
              </a:rPr>
              <a:t>(4,500,000+1,951,100,000) *100 = 3</a:t>
            </a:r>
            <a:endParaRPr lang="en-GB" sz="1800" dirty="0">
              <a:latin typeface="Calibri" panose="020F0502020204030204" pitchFamily="34" charset="0"/>
              <a:ea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49B589DA-C50B-9973-05F2-E09A06BED769}"/>
              </a:ext>
            </a:extLst>
          </p:cNvPr>
          <p:cNvSpPr txBox="1"/>
          <p:nvPr/>
        </p:nvSpPr>
        <p:spPr>
          <a:xfrm>
            <a:off x="5773296" y="3869440"/>
            <a:ext cx="6209256" cy="2542363"/>
          </a:xfrm>
          <a:prstGeom prst="rect">
            <a:avLst/>
          </a:prstGeom>
          <a:noFill/>
          <a:ln>
            <a:solidFill>
              <a:schemeClr val="tx1"/>
            </a:solidFill>
          </a:ln>
        </p:spPr>
        <p:txBody>
          <a:bodyPr wrap="square" rtlCol="0">
            <a:spAutoFit/>
          </a:bodyPr>
          <a:lstStyle/>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Debtors Turnover Ratio </a:t>
            </a:r>
          </a:p>
          <a:p>
            <a:pPr>
              <a:lnSpc>
                <a:spcPct val="150000"/>
              </a:lnSpc>
            </a:pPr>
            <a:r>
              <a:rPr lang="en-GB" i="0" dirty="0">
                <a:effectLst/>
                <a:latin typeface="Calibri" panose="020F0502020204030204" pitchFamily="34" charset="0"/>
                <a:ea typeface="Calibri" panose="020F0502020204030204" pitchFamily="34" charset="0"/>
                <a:cs typeface="Calibri" panose="020F0502020204030204" pitchFamily="34" charset="0"/>
              </a:rPr>
              <a:t>36</a:t>
            </a:r>
            <a:r>
              <a:rPr lang="en-GB" dirty="0">
                <a:latin typeface="Calibri" panose="020F0502020204030204" pitchFamily="34" charset="0"/>
                <a:ea typeface="Calibri" panose="020F0502020204030204" pitchFamily="34" charset="0"/>
                <a:cs typeface="Calibri" panose="020F0502020204030204" pitchFamily="34" charset="0"/>
              </a:rPr>
              <a:t>5/ (</a:t>
            </a:r>
            <a:r>
              <a:rPr lang="en-GB" i="0" dirty="0">
                <a:effectLst/>
                <a:latin typeface="Calibri" panose="020F0502020204030204" pitchFamily="34" charset="0"/>
                <a:ea typeface="Calibri" panose="020F0502020204030204" pitchFamily="34" charset="0"/>
                <a:cs typeface="Calibri" panose="020F0502020204030204" pitchFamily="34" charset="0"/>
              </a:rPr>
              <a:t>Net Credit Sales / Average Accounts Receivable)</a:t>
            </a:r>
          </a:p>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2024) 365/ (841100000/834950000) = 362</a:t>
            </a:r>
          </a:p>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2023) 365/ (828800000/791350000) = 348</a:t>
            </a:r>
          </a:p>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2022) 365/ (753900000/790450000) = 383</a:t>
            </a:r>
          </a:p>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2021) 365/ (827000000/ 834300000) = 368</a:t>
            </a:r>
          </a:p>
        </p:txBody>
      </p:sp>
      <p:sp>
        <p:nvSpPr>
          <p:cNvPr id="10" name="TextBox 9">
            <a:extLst>
              <a:ext uri="{FF2B5EF4-FFF2-40B4-BE49-F238E27FC236}">
                <a16:creationId xmlns:a16="http://schemas.microsoft.com/office/drawing/2014/main" id="{E36DD7FD-C0A9-5685-D935-0A31E783936B}"/>
              </a:ext>
            </a:extLst>
          </p:cNvPr>
          <p:cNvSpPr txBox="1"/>
          <p:nvPr/>
        </p:nvSpPr>
        <p:spPr>
          <a:xfrm>
            <a:off x="111966" y="3869441"/>
            <a:ext cx="5596057" cy="2542363"/>
          </a:xfrm>
          <a:prstGeom prst="rect">
            <a:avLst/>
          </a:prstGeom>
          <a:noFill/>
          <a:ln>
            <a:solidFill>
              <a:schemeClr val="tx1"/>
            </a:solidFill>
          </a:ln>
        </p:spPr>
        <p:txBody>
          <a:bodyPr wrap="square" rtlCol="0">
            <a:spAutoFit/>
          </a:bodyPr>
          <a:lstStyle/>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Interest Coverage Ratio</a:t>
            </a:r>
          </a:p>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EBIT/ Interest Expense</a:t>
            </a:r>
          </a:p>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2024) 47,500,000/ -25,500,000 = 1.9</a:t>
            </a:r>
          </a:p>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2023) 8,100,000/ -5,800,000 = 1.4</a:t>
            </a:r>
          </a:p>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2022) 17,800,000/ -2,800,000 = 6.4</a:t>
            </a:r>
          </a:p>
          <a:p>
            <a:pPr>
              <a:lnSpc>
                <a:spcPct val="150000"/>
              </a:lnSpc>
            </a:pPr>
            <a:r>
              <a:rPr lang="en-GB" sz="1800" dirty="0">
                <a:latin typeface="Calibri" panose="020F0502020204030204" pitchFamily="34" charset="0"/>
                <a:ea typeface="Calibri" panose="020F0502020204030204" pitchFamily="34" charset="0"/>
                <a:cs typeface="Calibri" panose="020F0502020204030204" pitchFamily="34" charset="0"/>
              </a:rPr>
              <a:t>2021)-42,300,000/ -13,300,000 = 3.2</a:t>
            </a:r>
          </a:p>
        </p:txBody>
      </p:sp>
    </p:spTree>
    <p:extLst>
      <p:ext uri="{BB962C8B-B14F-4D97-AF65-F5344CB8AC3E}">
        <p14:creationId xmlns:p14="http://schemas.microsoft.com/office/powerpoint/2010/main" val="323913662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9F2ECB-F769-AFB6-6CE8-4519DC3BDEA1}"/>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1655E777-C1ED-9439-1C14-E9FAF6A098B7}"/>
              </a:ext>
            </a:extLst>
          </p:cNvPr>
          <p:cNvSpPr>
            <a:spLocks noGrp="1"/>
          </p:cNvSpPr>
          <p:nvPr>
            <p:ph type="title"/>
          </p:nvPr>
        </p:nvSpPr>
        <p:spPr>
          <a:xfrm>
            <a:off x="639413" y="476086"/>
            <a:ext cx="10904435" cy="689608"/>
          </a:xfrm>
        </p:spPr>
        <p:txBody>
          <a:bodyPr rtlCol="0">
            <a:normAutofit/>
          </a:bodyPr>
          <a:lstStyle/>
          <a:p>
            <a:pPr rtl="0"/>
            <a:r>
              <a:rPr lang="en-GB" dirty="0"/>
              <a:t>Appendix - SONY Europe Financial Ratios Calculations</a:t>
            </a:r>
          </a:p>
        </p:txBody>
      </p:sp>
      <p:sp>
        <p:nvSpPr>
          <p:cNvPr id="3" name="Footer Placeholder 2">
            <a:extLst>
              <a:ext uri="{FF2B5EF4-FFF2-40B4-BE49-F238E27FC236}">
                <a16:creationId xmlns:a16="http://schemas.microsoft.com/office/drawing/2014/main" id="{A99635F4-E88F-49A2-1A78-74EA41336D17}"/>
              </a:ext>
            </a:extLst>
          </p:cNvPr>
          <p:cNvSpPr>
            <a:spLocks noGrp="1"/>
          </p:cNvSpPr>
          <p:nvPr>
            <p:ph type="ftr" sz="quarter" idx="11"/>
          </p:nvPr>
        </p:nvSpPr>
        <p:spPr>
          <a:xfrm>
            <a:off x="639413" y="6356350"/>
            <a:ext cx="6291108" cy="365125"/>
          </a:xfrm>
        </p:spPr>
        <p:txBody>
          <a:bodyPr rtlCol="0"/>
          <a:lstStyle/>
          <a:p>
            <a:pPr rtl="0">
              <a:spcAft>
                <a:spcPts val="600"/>
              </a:spcAft>
            </a:pPr>
            <a:r>
              <a:rPr lang="en-GB" noProof="0" dirty="0"/>
              <a:t>Finance Management</a:t>
            </a:r>
          </a:p>
        </p:txBody>
      </p:sp>
      <p:sp>
        <p:nvSpPr>
          <p:cNvPr id="4" name="Date Placeholder 3">
            <a:extLst>
              <a:ext uri="{FF2B5EF4-FFF2-40B4-BE49-F238E27FC236}">
                <a16:creationId xmlns:a16="http://schemas.microsoft.com/office/drawing/2014/main" id="{54D608B6-4D0F-B70D-D01F-6E3A3F278C27}"/>
              </a:ext>
            </a:extLst>
          </p:cNvPr>
          <p:cNvSpPr>
            <a:spLocks noGrp="1"/>
          </p:cNvSpPr>
          <p:nvPr>
            <p:ph type="dt" sz="half" idx="10"/>
          </p:nvPr>
        </p:nvSpPr>
        <p:spPr>
          <a:xfrm>
            <a:off x="7295738" y="6356350"/>
            <a:ext cx="3033829" cy="365125"/>
          </a:xfrm>
        </p:spPr>
        <p:txBody>
          <a:bodyPr rtlCol="0"/>
          <a:lstStyle/>
          <a:p>
            <a:pPr lvl="0" rtl="0"/>
            <a:r>
              <a:rPr lang="en-GB" dirty="0"/>
              <a:t>2025</a:t>
            </a:r>
          </a:p>
        </p:txBody>
      </p:sp>
      <p:sp>
        <p:nvSpPr>
          <p:cNvPr id="5" name="Slide Number Placeholder 4">
            <a:extLst>
              <a:ext uri="{FF2B5EF4-FFF2-40B4-BE49-F238E27FC236}">
                <a16:creationId xmlns:a16="http://schemas.microsoft.com/office/drawing/2014/main" id="{9D0CD463-F98E-E0F6-6C4A-21E54EA69387}"/>
              </a:ext>
            </a:extLst>
          </p:cNvPr>
          <p:cNvSpPr>
            <a:spLocks noGrp="1"/>
          </p:cNvSpPr>
          <p:nvPr>
            <p:ph type="sldNum" sz="quarter" idx="12"/>
          </p:nvPr>
        </p:nvSpPr>
        <p:spPr>
          <a:xfrm>
            <a:off x="10707939" y="6356350"/>
            <a:ext cx="844649" cy="365125"/>
          </a:xfrm>
        </p:spPr>
        <p:txBody>
          <a:bodyPr rtlCol="0"/>
          <a:lstStyle/>
          <a:p>
            <a:pPr lvl="0" rtl="0"/>
            <a:fld id="{E20EFF4B-E35B-4DE6-97A9-05E54E649A15}" type="slidenum">
              <a:rPr lang="en-GB" smtClean="0"/>
              <a:pPr lvl="0" rtl="0"/>
              <a:t>65</a:t>
            </a:fld>
            <a:endParaRPr lang="en-GB"/>
          </a:p>
        </p:txBody>
      </p:sp>
      <p:sp>
        <p:nvSpPr>
          <p:cNvPr id="7" name="TextBox 6">
            <a:extLst>
              <a:ext uri="{FF2B5EF4-FFF2-40B4-BE49-F238E27FC236}">
                <a16:creationId xmlns:a16="http://schemas.microsoft.com/office/drawing/2014/main" id="{B35AE117-F9AE-F9D2-210C-F91A617D3B18}"/>
              </a:ext>
            </a:extLst>
          </p:cNvPr>
          <p:cNvSpPr txBox="1"/>
          <p:nvPr/>
        </p:nvSpPr>
        <p:spPr>
          <a:xfrm>
            <a:off x="5773296" y="1294103"/>
            <a:ext cx="6209256" cy="2542363"/>
          </a:xfrm>
          <a:prstGeom prst="rect">
            <a:avLst/>
          </a:prstGeom>
          <a:noFill/>
          <a:ln>
            <a:solidFill>
              <a:schemeClr val="tx1"/>
            </a:solidFill>
          </a:ln>
        </p:spPr>
        <p:txBody>
          <a:bodyPr wrap="square" rtlCol="0">
            <a:spAutoFit/>
          </a:bodyPr>
          <a:lstStyle/>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Working Capital Turnover Ratio</a:t>
            </a:r>
          </a:p>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Net Annual Sales – Average Working Capital</a:t>
            </a:r>
          </a:p>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2024) 615200000/ 847500000 = 0.72</a:t>
            </a:r>
          </a:p>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2023) 667700000/ 865600000 = 0.77</a:t>
            </a:r>
          </a:p>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2022) 656200000/ 883650000 = 0.74</a:t>
            </a:r>
          </a:p>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2021) 580500000/ 747050000 = 0.78</a:t>
            </a:r>
          </a:p>
        </p:txBody>
      </p:sp>
      <p:sp>
        <p:nvSpPr>
          <p:cNvPr id="8" name="TextBox 7">
            <a:extLst>
              <a:ext uri="{FF2B5EF4-FFF2-40B4-BE49-F238E27FC236}">
                <a16:creationId xmlns:a16="http://schemas.microsoft.com/office/drawing/2014/main" id="{42559334-D465-5EA9-87FB-884475457D36}"/>
              </a:ext>
            </a:extLst>
          </p:cNvPr>
          <p:cNvSpPr txBox="1"/>
          <p:nvPr/>
        </p:nvSpPr>
        <p:spPr>
          <a:xfrm>
            <a:off x="111967" y="1294103"/>
            <a:ext cx="5596057" cy="2542363"/>
          </a:xfrm>
          <a:prstGeom prst="rect">
            <a:avLst/>
          </a:prstGeom>
          <a:noFill/>
          <a:ln>
            <a:solidFill>
              <a:schemeClr val="tx1"/>
            </a:solidFill>
          </a:ln>
        </p:spPr>
        <p:txBody>
          <a:bodyPr wrap="square" rtlCol="0">
            <a:spAutoFit/>
          </a:bodyPr>
          <a:lstStyle/>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Creditors Turnover Ratio</a:t>
            </a:r>
          </a:p>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365/ Cost of Goods Sold / Average Accounts Payable </a:t>
            </a:r>
          </a:p>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2024) 365/ 3474000000/ 1541800000 = 162</a:t>
            </a:r>
          </a:p>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2023) 365/ 2656700000/ 1461250000 = 201</a:t>
            </a:r>
          </a:p>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2022) 365/ 2997400000/ 1391200000 = 169</a:t>
            </a:r>
          </a:p>
          <a:p>
            <a:pPr>
              <a:lnSpc>
                <a:spcPct val="150000"/>
              </a:lnSpc>
            </a:pPr>
            <a:r>
              <a:rPr lang="en-GB" sz="1800" dirty="0">
                <a:latin typeface="Calibri" panose="020F0502020204030204" pitchFamily="34" charset="0"/>
                <a:ea typeface="Calibri" panose="020F0502020204030204" pitchFamily="34" charset="0"/>
                <a:cs typeface="Calibri" panose="020F0502020204030204" pitchFamily="34" charset="0"/>
              </a:rPr>
              <a:t>2021) 365/ 2826000000/ 1300050000 = 168</a:t>
            </a:r>
          </a:p>
        </p:txBody>
      </p:sp>
      <p:sp>
        <p:nvSpPr>
          <p:cNvPr id="9" name="TextBox 8">
            <a:extLst>
              <a:ext uri="{FF2B5EF4-FFF2-40B4-BE49-F238E27FC236}">
                <a16:creationId xmlns:a16="http://schemas.microsoft.com/office/drawing/2014/main" id="{52B86029-295C-BBDF-A36D-DFB47E15F8DF}"/>
              </a:ext>
            </a:extLst>
          </p:cNvPr>
          <p:cNvSpPr txBox="1"/>
          <p:nvPr/>
        </p:nvSpPr>
        <p:spPr>
          <a:xfrm>
            <a:off x="5773296" y="3869440"/>
            <a:ext cx="6209256" cy="2542363"/>
          </a:xfrm>
          <a:prstGeom prst="rect">
            <a:avLst/>
          </a:prstGeom>
          <a:noFill/>
          <a:ln>
            <a:solidFill>
              <a:schemeClr val="tx1"/>
            </a:solidFill>
          </a:ln>
        </p:spPr>
        <p:txBody>
          <a:bodyPr wrap="square" rtlCol="0">
            <a:spAutoFit/>
          </a:bodyPr>
          <a:lstStyle/>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Net Profit Ratio</a:t>
            </a:r>
          </a:p>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Net Profit After Tax/ Net Sales x 100</a:t>
            </a:r>
          </a:p>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2024) -11100000/3089200000x100 = 0.36%</a:t>
            </a:r>
          </a:p>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2023) 10900000/3324400000x100 = 0.33%</a:t>
            </a:r>
          </a:p>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2022) 8600000/3653600000x100 = 0.24%</a:t>
            </a:r>
          </a:p>
          <a:p>
            <a:pPr>
              <a:lnSpc>
                <a:spcPct val="150000"/>
              </a:lnSpc>
            </a:pPr>
            <a:r>
              <a:rPr lang="en-GB" sz="1800" dirty="0">
                <a:latin typeface="Calibri" panose="020F0502020204030204" pitchFamily="34" charset="0"/>
                <a:ea typeface="Calibri" panose="020F0502020204030204" pitchFamily="34" charset="0"/>
                <a:cs typeface="Calibri" panose="020F0502020204030204" pitchFamily="34" charset="0"/>
              </a:rPr>
              <a:t>2021) 58100000/3406500000x100 = 1.71%</a:t>
            </a:r>
          </a:p>
        </p:txBody>
      </p:sp>
      <p:sp>
        <p:nvSpPr>
          <p:cNvPr id="10" name="TextBox 9">
            <a:extLst>
              <a:ext uri="{FF2B5EF4-FFF2-40B4-BE49-F238E27FC236}">
                <a16:creationId xmlns:a16="http://schemas.microsoft.com/office/drawing/2014/main" id="{94E7596E-64EE-D976-C44D-A7D948D2A436}"/>
              </a:ext>
            </a:extLst>
          </p:cNvPr>
          <p:cNvSpPr txBox="1"/>
          <p:nvPr/>
        </p:nvSpPr>
        <p:spPr>
          <a:xfrm>
            <a:off x="111966" y="3869441"/>
            <a:ext cx="5596057" cy="2542363"/>
          </a:xfrm>
          <a:prstGeom prst="rect">
            <a:avLst/>
          </a:prstGeom>
          <a:noFill/>
          <a:ln>
            <a:solidFill>
              <a:schemeClr val="tx1"/>
            </a:solidFill>
          </a:ln>
        </p:spPr>
        <p:txBody>
          <a:bodyPr wrap="square" rtlCol="0">
            <a:spAutoFit/>
          </a:bodyPr>
          <a:lstStyle/>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Gross Profit Ratio</a:t>
            </a:r>
          </a:p>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Gross Profit / Net Sales x 100</a:t>
            </a:r>
          </a:p>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2024) 615200000/3089200000x100 = 19.9%</a:t>
            </a:r>
          </a:p>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2023) 667700000/3324400000x100 = 20.1%</a:t>
            </a:r>
          </a:p>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2022) 656200000/3653600000x100 = 17.9%</a:t>
            </a:r>
          </a:p>
          <a:p>
            <a:pPr>
              <a:lnSpc>
                <a:spcPct val="150000"/>
              </a:lnSpc>
            </a:pPr>
            <a:r>
              <a:rPr lang="en-GB" sz="1800" dirty="0">
                <a:latin typeface="Calibri" panose="020F0502020204030204" pitchFamily="34" charset="0"/>
                <a:ea typeface="Calibri" panose="020F0502020204030204" pitchFamily="34" charset="0"/>
                <a:cs typeface="Calibri" panose="020F0502020204030204" pitchFamily="34" charset="0"/>
              </a:rPr>
              <a:t>2021) 580500000/3406500000x100 = 17.0%</a:t>
            </a:r>
          </a:p>
        </p:txBody>
      </p:sp>
    </p:spTree>
    <p:extLst>
      <p:ext uri="{BB962C8B-B14F-4D97-AF65-F5344CB8AC3E}">
        <p14:creationId xmlns:p14="http://schemas.microsoft.com/office/powerpoint/2010/main" val="55747861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1619E4-3C17-E7E7-2D4F-4EF1834C6AE4}"/>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31EFBF98-4232-70DC-AAC1-C6FAFF264B30}"/>
              </a:ext>
            </a:extLst>
          </p:cNvPr>
          <p:cNvSpPr>
            <a:spLocks noGrp="1"/>
          </p:cNvSpPr>
          <p:nvPr>
            <p:ph type="title"/>
          </p:nvPr>
        </p:nvSpPr>
        <p:spPr>
          <a:xfrm>
            <a:off x="639413" y="476086"/>
            <a:ext cx="10904435" cy="689608"/>
          </a:xfrm>
        </p:spPr>
        <p:txBody>
          <a:bodyPr rtlCol="0">
            <a:normAutofit/>
          </a:bodyPr>
          <a:lstStyle/>
          <a:p>
            <a:pPr rtl="0"/>
            <a:r>
              <a:rPr lang="en-GB" dirty="0"/>
              <a:t>Appendix - SONY Europe Financial Ratios Calculations</a:t>
            </a:r>
          </a:p>
        </p:txBody>
      </p:sp>
      <p:sp>
        <p:nvSpPr>
          <p:cNvPr id="3" name="Footer Placeholder 2">
            <a:extLst>
              <a:ext uri="{FF2B5EF4-FFF2-40B4-BE49-F238E27FC236}">
                <a16:creationId xmlns:a16="http://schemas.microsoft.com/office/drawing/2014/main" id="{D446ED03-81E1-9595-B764-42828EFC1B9E}"/>
              </a:ext>
            </a:extLst>
          </p:cNvPr>
          <p:cNvSpPr>
            <a:spLocks noGrp="1"/>
          </p:cNvSpPr>
          <p:nvPr>
            <p:ph type="ftr" sz="quarter" idx="11"/>
          </p:nvPr>
        </p:nvSpPr>
        <p:spPr>
          <a:xfrm>
            <a:off x="639413" y="6356350"/>
            <a:ext cx="6291108" cy="365125"/>
          </a:xfrm>
        </p:spPr>
        <p:txBody>
          <a:bodyPr rtlCol="0"/>
          <a:lstStyle/>
          <a:p>
            <a:pPr rtl="0">
              <a:spcAft>
                <a:spcPts val="600"/>
              </a:spcAft>
            </a:pPr>
            <a:r>
              <a:rPr lang="en-GB" noProof="0" dirty="0"/>
              <a:t>Finance Management</a:t>
            </a:r>
          </a:p>
        </p:txBody>
      </p:sp>
      <p:sp>
        <p:nvSpPr>
          <p:cNvPr id="4" name="Date Placeholder 3">
            <a:extLst>
              <a:ext uri="{FF2B5EF4-FFF2-40B4-BE49-F238E27FC236}">
                <a16:creationId xmlns:a16="http://schemas.microsoft.com/office/drawing/2014/main" id="{7FC01F7E-C596-69ED-7987-B8D1AA092461}"/>
              </a:ext>
            </a:extLst>
          </p:cNvPr>
          <p:cNvSpPr>
            <a:spLocks noGrp="1"/>
          </p:cNvSpPr>
          <p:nvPr>
            <p:ph type="dt" sz="half" idx="10"/>
          </p:nvPr>
        </p:nvSpPr>
        <p:spPr>
          <a:xfrm>
            <a:off x="7295738" y="6356350"/>
            <a:ext cx="3033829" cy="365125"/>
          </a:xfrm>
        </p:spPr>
        <p:txBody>
          <a:bodyPr rtlCol="0"/>
          <a:lstStyle/>
          <a:p>
            <a:pPr lvl="0" rtl="0"/>
            <a:r>
              <a:rPr lang="en-GB" dirty="0"/>
              <a:t>2025</a:t>
            </a:r>
          </a:p>
        </p:txBody>
      </p:sp>
      <p:sp>
        <p:nvSpPr>
          <p:cNvPr id="5" name="Slide Number Placeholder 4">
            <a:extLst>
              <a:ext uri="{FF2B5EF4-FFF2-40B4-BE49-F238E27FC236}">
                <a16:creationId xmlns:a16="http://schemas.microsoft.com/office/drawing/2014/main" id="{CB05F812-4F5E-81F4-2379-4DE42C52AD70}"/>
              </a:ext>
            </a:extLst>
          </p:cNvPr>
          <p:cNvSpPr>
            <a:spLocks noGrp="1"/>
          </p:cNvSpPr>
          <p:nvPr>
            <p:ph type="sldNum" sz="quarter" idx="12"/>
          </p:nvPr>
        </p:nvSpPr>
        <p:spPr>
          <a:xfrm>
            <a:off x="10707939" y="6356350"/>
            <a:ext cx="844649" cy="365125"/>
          </a:xfrm>
        </p:spPr>
        <p:txBody>
          <a:bodyPr rtlCol="0"/>
          <a:lstStyle/>
          <a:p>
            <a:pPr lvl="0" rtl="0"/>
            <a:fld id="{E20EFF4B-E35B-4DE6-97A9-05E54E649A15}" type="slidenum">
              <a:rPr lang="en-GB" smtClean="0"/>
              <a:pPr lvl="0" rtl="0"/>
              <a:t>66</a:t>
            </a:fld>
            <a:endParaRPr lang="en-GB"/>
          </a:p>
        </p:txBody>
      </p:sp>
      <p:sp>
        <p:nvSpPr>
          <p:cNvPr id="8" name="TextBox 7">
            <a:extLst>
              <a:ext uri="{FF2B5EF4-FFF2-40B4-BE49-F238E27FC236}">
                <a16:creationId xmlns:a16="http://schemas.microsoft.com/office/drawing/2014/main" id="{3EBCBC6F-04DF-7482-2DB9-9CE837C4E965}"/>
              </a:ext>
            </a:extLst>
          </p:cNvPr>
          <p:cNvSpPr txBox="1"/>
          <p:nvPr/>
        </p:nvSpPr>
        <p:spPr>
          <a:xfrm>
            <a:off x="495573" y="1415401"/>
            <a:ext cx="5596057" cy="2542363"/>
          </a:xfrm>
          <a:prstGeom prst="rect">
            <a:avLst/>
          </a:prstGeom>
          <a:noFill/>
          <a:ln>
            <a:solidFill>
              <a:schemeClr val="tx1"/>
            </a:solidFill>
          </a:ln>
        </p:spPr>
        <p:txBody>
          <a:bodyPr wrap="square" rtlCol="0">
            <a:spAutoFit/>
          </a:bodyPr>
          <a:lstStyle/>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Proprietary Ratio</a:t>
            </a:r>
          </a:p>
          <a:p>
            <a:pPr>
              <a:lnSpc>
                <a:spcPct val="150000"/>
              </a:lnSpc>
            </a:pPr>
            <a:r>
              <a:rPr lang="en-GB" b="0" i="0" dirty="0">
                <a:effectLst/>
                <a:latin typeface="__Inter_7b70e8"/>
              </a:rPr>
              <a:t>Shareholders' Equity / Total Assets</a:t>
            </a:r>
          </a:p>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2024) -612,200,000/1315100000 = -0.47</a:t>
            </a:r>
          </a:p>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2023) -587,400,000/1377500000 = -0.43</a:t>
            </a:r>
          </a:p>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2022) -595,200,000/1315100000 = -0.45</a:t>
            </a:r>
          </a:p>
          <a:p>
            <a:pPr>
              <a:lnSpc>
                <a:spcPct val="150000"/>
              </a:lnSpc>
            </a:pPr>
            <a:r>
              <a:rPr lang="en-GB" sz="1800" dirty="0">
                <a:latin typeface="Calibri" panose="020F0502020204030204" pitchFamily="34" charset="0"/>
                <a:ea typeface="Calibri" panose="020F0502020204030204" pitchFamily="34" charset="0"/>
                <a:cs typeface="Calibri" panose="020F0502020204030204" pitchFamily="34" charset="0"/>
              </a:rPr>
              <a:t>2021) </a:t>
            </a:r>
            <a:r>
              <a:rPr lang="en-GB" dirty="0">
                <a:latin typeface="Calibri" panose="020F0502020204030204" pitchFamily="34" charset="0"/>
                <a:ea typeface="Calibri" panose="020F0502020204030204" pitchFamily="34" charset="0"/>
                <a:cs typeface="Calibri" panose="020F0502020204030204" pitchFamily="34" charset="0"/>
              </a:rPr>
              <a:t>-593,900,000/1377500000 = -0.43</a:t>
            </a:r>
            <a:endParaRPr lang="en-GB" sz="1800" dirty="0">
              <a:latin typeface="Calibri" panose="020F0502020204030204" pitchFamily="34" charset="0"/>
              <a:ea typeface="Calibri" panose="020F0502020204030204" pitchFamily="34" charset="0"/>
              <a:cs typeface="Calibri" panose="020F0502020204030204" pitchFamily="34" charset="0"/>
            </a:endParaRPr>
          </a:p>
        </p:txBody>
      </p:sp>
      <p:sp>
        <p:nvSpPr>
          <p:cNvPr id="2" name="TextBox 1">
            <a:extLst>
              <a:ext uri="{FF2B5EF4-FFF2-40B4-BE49-F238E27FC236}">
                <a16:creationId xmlns:a16="http://schemas.microsoft.com/office/drawing/2014/main" id="{08153C07-1D69-78F8-065A-7F76B2AD7BD0}"/>
              </a:ext>
            </a:extLst>
          </p:cNvPr>
          <p:cNvSpPr txBox="1"/>
          <p:nvPr/>
        </p:nvSpPr>
        <p:spPr>
          <a:xfrm>
            <a:off x="6242528" y="1415400"/>
            <a:ext cx="5596057" cy="2542363"/>
          </a:xfrm>
          <a:prstGeom prst="rect">
            <a:avLst/>
          </a:prstGeom>
          <a:noFill/>
          <a:ln>
            <a:solidFill>
              <a:schemeClr val="tx1"/>
            </a:solidFill>
          </a:ln>
        </p:spPr>
        <p:txBody>
          <a:bodyPr wrap="square" rtlCol="0">
            <a:spAutoFit/>
          </a:bodyPr>
          <a:lstStyle/>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Current Ratio</a:t>
            </a:r>
          </a:p>
          <a:p>
            <a:pPr>
              <a:lnSpc>
                <a:spcPct val="150000"/>
              </a:lnSpc>
            </a:pPr>
            <a:r>
              <a:rPr lang="en-GB" b="0" i="0" dirty="0">
                <a:effectLst/>
                <a:latin typeface="__Inter_7b70e8"/>
              </a:rPr>
              <a:t>Current Assets/ Current Liabilities</a:t>
            </a:r>
          </a:p>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2024) 1069400000/1923000000 = 0.56</a:t>
            </a:r>
          </a:p>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2023) 1119100000/1960500000 = 0.57</a:t>
            </a:r>
          </a:p>
          <a:p>
            <a:pPr>
              <a:lnSpc>
                <a:spcPct val="150000"/>
              </a:lnSpc>
            </a:pPr>
            <a:r>
              <a:rPr lang="en-GB" dirty="0">
                <a:latin typeface="Calibri" panose="020F0502020204030204" pitchFamily="34" charset="0"/>
                <a:ea typeface="Calibri" panose="020F0502020204030204" pitchFamily="34" charset="0"/>
                <a:cs typeface="Calibri" panose="020F0502020204030204" pitchFamily="34" charset="0"/>
              </a:rPr>
              <a:t>2022) 985000000/1874800000 = 0.53</a:t>
            </a:r>
          </a:p>
          <a:p>
            <a:pPr>
              <a:lnSpc>
                <a:spcPct val="150000"/>
              </a:lnSpc>
            </a:pPr>
            <a:r>
              <a:rPr lang="en-GB" sz="1800" dirty="0">
                <a:latin typeface="Calibri" panose="020F0502020204030204" pitchFamily="34" charset="0"/>
                <a:ea typeface="Calibri" panose="020F0502020204030204" pitchFamily="34" charset="0"/>
                <a:cs typeface="Calibri" panose="020F0502020204030204" pitchFamily="34" charset="0"/>
              </a:rPr>
              <a:t>2021) 1073600000/1951100000</a:t>
            </a:r>
            <a:r>
              <a:rPr lang="en-GB" dirty="0">
                <a:latin typeface="Calibri" panose="020F0502020204030204" pitchFamily="34" charset="0"/>
                <a:ea typeface="Calibri" panose="020F0502020204030204" pitchFamily="34" charset="0"/>
                <a:cs typeface="Calibri" panose="020F0502020204030204" pitchFamily="34" charset="0"/>
              </a:rPr>
              <a:t> = 0.55</a:t>
            </a:r>
            <a:endParaRPr lang="en-GB" sz="18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581168447"/>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1619E4-3C17-E7E7-2D4F-4EF1834C6AE4}"/>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31EFBF98-4232-70DC-AAC1-C6FAFF264B30}"/>
              </a:ext>
            </a:extLst>
          </p:cNvPr>
          <p:cNvSpPr>
            <a:spLocks noGrp="1"/>
          </p:cNvSpPr>
          <p:nvPr>
            <p:ph type="title"/>
          </p:nvPr>
        </p:nvSpPr>
        <p:spPr>
          <a:xfrm>
            <a:off x="639413" y="476086"/>
            <a:ext cx="10904435" cy="689608"/>
          </a:xfrm>
        </p:spPr>
        <p:txBody>
          <a:bodyPr rtlCol="0" anchor="ctr">
            <a:normAutofit/>
          </a:bodyPr>
          <a:lstStyle/>
          <a:p>
            <a:pPr rtl="0"/>
            <a:r>
              <a:rPr lang="en-GB" dirty="0"/>
              <a:t>Appendix - SONY Europe Financial Ratios Calculations</a:t>
            </a:r>
          </a:p>
        </p:txBody>
      </p:sp>
      <p:sp>
        <p:nvSpPr>
          <p:cNvPr id="3" name="Footer Placeholder 2">
            <a:extLst>
              <a:ext uri="{FF2B5EF4-FFF2-40B4-BE49-F238E27FC236}">
                <a16:creationId xmlns:a16="http://schemas.microsoft.com/office/drawing/2014/main" id="{D446ED03-81E1-9595-B764-42828EFC1B9E}"/>
              </a:ext>
            </a:extLst>
          </p:cNvPr>
          <p:cNvSpPr>
            <a:spLocks noGrp="1"/>
          </p:cNvSpPr>
          <p:nvPr>
            <p:ph type="ftr" sz="quarter" idx="11"/>
          </p:nvPr>
        </p:nvSpPr>
        <p:spPr>
          <a:xfrm>
            <a:off x="639413" y="6356350"/>
            <a:ext cx="6291108" cy="365125"/>
          </a:xfrm>
        </p:spPr>
        <p:txBody>
          <a:bodyPr rtlCol="0" anchor="ctr">
            <a:normAutofit/>
          </a:bodyPr>
          <a:lstStyle/>
          <a:p>
            <a:pPr rtl="0">
              <a:spcAft>
                <a:spcPts val="600"/>
              </a:spcAft>
            </a:pPr>
            <a:r>
              <a:rPr lang="en-GB" noProof="0"/>
              <a:t>Finance Management</a:t>
            </a:r>
            <a:endParaRPr lang="en-GB" noProof="0" dirty="0"/>
          </a:p>
        </p:txBody>
      </p:sp>
      <p:sp>
        <p:nvSpPr>
          <p:cNvPr id="4" name="Date Placeholder 3">
            <a:extLst>
              <a:ext uri="{FF2B5EF4-FFF2-40B4-BE49-F238E27FC236}">
                <a16:creationId xmlns:a16="http://schemas.microsoft.com/office/drawing/2014/main" id="{7FC01F7E-C596-69ED-7987-B8D1AA092461}"/>
              </a:ext>
            </a:extLst>
          </p:cNvPr>
          <p:cNvSpPr>
            <a:spLocks noGrp="1"/>
          </p:cNvSpPr>
          <p:nvPr>
            <p:ph type="dt" sz="half" idx="10"/>
          </p:nvPr>
        </p:nvSpPr>
        <p:spPr>
          <a:xfrm>
            <a:off x="7295738" y="6356350"/>
            <a:ext cx="3033829" cy="365125"/>
          </a:xfrm>
        </p:spPr>
        <p:txBody>
          <a:bodyPr rtlCol="0" anchor="ctr">
            <a:normAutofit/>
          </a:bodyPr>
          <a:lstStyle/>
          <a:p>
            <a:pPr lvl="0" rtl="0">
              <a:spcAft>
                <a:spcPts val="600"/>
              </a:spcAft>
            </a:pPr>
            <a:r>
              <a:rPr lang="en-GB">
                <a:solidFill>
                  <a:srgbClr val="232323">
                    <a:lumMod val="90000"/>
                    <a:lumOff val="10000"/>
                  </a:srgbClr>
                </a:solidFill>
              </a:rPr>
              <a:t>2025</a:t>
            </a:r>
          </a:p>
        </p:txBody>
      </p:sp>
      <p:sp>
        <p:nvSpPr>
          <p:cNvPr id="5" name="Slide Number Placeholder 4">
            <a:extLst>
              <a:ext uri="{FF2B5EF4-FFF2-40B4-BE49-F238E27FC236}">
                <a16:creationId xmlns:a16="http://schemas.microsoft.com/office/drawing/2014/main" id="{CB05F812-4F5E-81F4-2379-4DE42C52AD70}"/>
              </a:ext>
            </a:extLst>
          </p:cNvPr>
          <p:cNvSpPr>
            <a:spLocks noGrp="1"/>
          </p:cNvSpPr>
          <p:nvPr>
            <p:ph type="sldNum" sz="quarter" idx="12"/>
          </p:nvPr>
        </p:nvSpPr>
        <p:spPr>
          <a:xfrm>
            <a:off x="10707939" y="6356350"/>
            <a:ext cx="844649" cy="365125"/>
          </a:xfrm>
        </p:spPr>
        <p:txBody>
          <a:bodyPr rtlCol="0" anchor="ctr">
            <a:normAutofit/>
          </a:bodyPr>
          <a:lstStyle/>
          <a:p>
            <a:pPr lvl="0" rtl="0">
              <a:spcAft>
                <a:spcPts val="600"/>
              </a:spcAft>
            </a:pPr>
            <a:fld id="{E20EFF4B-E35B-4DE6-97A9-05E54E649A15}" type="slidenum">
              <a:rPr lang="en-GB" smtClean="0">
                <a:solidFill>
                  <a:srgbClr val="232323">
                    <a:lumMod val="90000"/>
                    <a:lumOff val="10000"/>
                  </a:srgbClr>
                </a:solidFill>
              </a:rPr>
              <a:pPr lvl="0" rtl="0">
                <a:spcAft>
                  <a:spcPts val="600"/>
                </a:spcAft>
              </a:pPr>
              <a:t>67</a:t>
            </a:fld>
            <a:endParaRPr lang="en-GB">
              <a:solidFill>
                <a:srgbClr val="232323">
                  <a:lumMod val="90000"/>
                  <a:lumOff val="10000"/>
                </a:srgbClr>
              </a:solidFill>
            </a:endParaRPr>
          </a:p>
        </p:txBody>
      </p:sp>
      <p:pic>
        <p:nvPicPr>
          <p:cNvPr id="9" name="Picture 8">
            <a:extLst>
              <a:ext uri="{FF2B5EF4-FFF2-40B4-BE49-F238E27FC236}">
                <a16:creationId xmlns:a16="http://schemas.microsoft.com/office/drawing/2014/main" id="{3C2C20A4-F794-A180-4577-48C4E80C6652}"/>
              </a:ext>
            </a:extLst>
          </p:cNvPr>
          <p:cNvPicPr>
            <a:picLocks noChangeAspect="1"/>
          </p:cNvPicPr>
          <p:nvPr/>
        </p:nvPicPr>
        <p:blipFill>
          <a:blip r:embed="rId3"/>
          <a:stretch>
            <a:fillRect/>
          </a:stretch>
        </p:blipFill>
        <p:spPr>
          <a:xfrm>
            <a:off x="702029" y="2080130"/>
            <a:ext cx="4673464" cy="4276220"/>
          </a:xfrm>
          <a:prstGeom prst="rect">
            <a:avLst/>
          </a:prstGeom>
          <a:noFill/>
        </p:spPr>
      </p:pic>
      <p:pic>
        <p:nvPicPr>
          <p:cNvPr id="7" name="Picture 6">
            <a:extLst>
              <a:ext uri="{FF2B5EF4-FFF2-40B4-BE49-F238E27FC236}">
                <a16:creationId xmlns:a16="http://schemas.microsoft.com/office/drawing/2014/main" id="{38FFD67C-81CE-9CDC-F722-F3B58927C103}"/>
              </a:ext>
            </a:extLst>
          </p:cNvPr>
          <p:cNvPicPr>
            <a:picLocks noChangeAspect="1"/>
          </p:cNvPicPr>
          <p:nvPr/>
        </p:nvPicPr>
        <p:blipFill>
          <a:blip r:embed="rId4"/>
          <a:stretch>
            <a:fillRect/>
          </a:stretch>
        </p:blipFill>
        <p:spPr>
          <a:xfrm>
            <a:off x="985053" y="1429255"/>
            <a:ext cx="9410700" cy="571500"/>
          </a:xfrm>
          <a:prstGeom prst="rect">
            <a:avLst/>
          </a:prstGeom>
        </p:spPr>
      </p:pic>
      <p:cxnSp>
        <p:nvCxnSpPr>
          <p:cNvPr id="10" name="Straight Arrow Connector 9">
            <a:extLst>
              <a:ext uri="{FF2B5EF4-FFF2-40B4-BE49-F238E27FC236}">
                <a16:creationId xmlns:a16="http://schemas.microsoft.com/office/drawing/2014/main" id="{3A6E2B13-5983-B364-07F3-7C6F6126CD0E}"/>
              </a:ext>
            </a:extLst>
          </p:cNvPr>
          <p:cNvCxnSpPr>
            <a:cxnSpLocks/>
          </p:cNvCxnSpPr>
          <p:nvPr/>
        </p:nvCxnSpPr>
        <p:spPr>
          <a:xfrm flipH="1" flipV="1">
            <a:off x="3788375" y="3429000"/>
            <a:ext cx="326425" cy="28866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DBE9755B-7379-5005-9937-DF8ACE1DE7F6}"/>
              </a:ext>
            </a:extLst>
          </p:cNvPr>
          <p:cNvSpPr txBox="1"/>
          <p:nvPr/>
        </p:nvSpPr>
        <p:spPr>
          <a:xfrm>
            <a:off x="7658100" y="2619375"/>
            <a:ext cx="2867025" cy="400110"/>
          </a:xfrm>
          <a:prstGeom prst="rect">
            <a:avLst/>
          </a:prstGeom>
          <a:noFill/>
        </p:spPr>
        <p:txBody>
          <a:bodyPr wrap="square" rtlCol="0">
            <a:spAutoFit/>
          </a:bodyPr>
          <a:lstStyle/>
          <a:p>
            <a:r>
              <a:rPr lang="en-GB" sz="2000" dirty="0">
                <a:latin typeface="Calibri" panose="020F0502020204030204" pitchFamily="34" charset="0"/>
                <a:cs typeface="Calibri" panose="020F0502020204030204" pitchFamily="34" charset="0"/>
              </a:rPr>
              <a:t>Customer sales forecast</a:t>
            </a:r>
          </a:p>
        </p:txBody>
      </p:sp>
      <p:sp>
        <p:nvSpPr>
          <p:cNvPr id="13" name="TextBox 12">
            <a:extLst>
              <a:ext uri="{FF2B5EF4-FFF2-40B4-BE49-F238E27FC236}">
                <a16:creationId xmlns:a16="http://schemas.microsoft.com/office/drawing/2014/main" id="{51C4894D-D954-183D-0009-5DF64CB70DBC}"/>
              </a:ext>
            </a:extLst>
          </p:cNvPr>
          <p:cNvSpPr txBox="1"/>
          <p:nvPr/>
        </p:nvSpPr>
        <p:spPr>
          <a:xfrm>
            <a:off x="6930521" y="3269077"/>
            <a:ext cx="2867025" cy="400110"/>
          </a:xfrm>
          <a:prstGeom prst="rect">
            <a:avLst/>
          </a:prstGeom>
          <a:noFill/>
        </p:spPr>
        <p:txBody>
          <a:bodyPr wrap="square" rtlCol="0">
            <a:spAutoFit/>
          </a:bodyPr>
          <a:lstStyle/>
          <a:p>
            <a:r>
              <a:rPr lang="en-GB" sz="2000" dirty="0">
                <a:latin typeface="Calibri" panose="020F0502020204030204" pitchFamily="34" charset="0"/>
                <a:cs typeface="Calibri" panose="020F0502020204030204" pitchFamily="34" charset="0"/>
              </a:rPr>
              <a:t>Unit Selling Price £28.55</a:t>
            </a:r>
          </a:p>
        </p:txBody>
      </p:sp>
      <p:pic>
        <p:nvPicPr>
          <p:cNvPr id="15" name="Picture 14">
            <a:extLst>
              <a:ext uri="{FF2B5EF4-FFF2-40B4-BE49-F238E27FC236}">
                <a16:creationId xmlns:a16="http://schemas.microsoft.com/office/drawing/2014/main" id="{C6EA1964-AF14-B3EC-6D08-87C539789D1A}"/>
              </a:ext>
            </a:extLst>
          </p:cNvPr>
          <p:cNvPicPr>
            <a:picLocks noChangeAspect="1"/>
          </p:cNvPicPr>
          <p:nvPr/>
        </p:nvPicPr>
        <p:blipFill>
          <a:blip r:embed="rId5"/>
          <a:stretch>
            <a:fillRect/>
          </a:stretch>
        </p:blipFill>
        <p:spPr>
          <a:xfrm>
            <a:off x="6943453" y="3655267"/>
            <a:ext cx="3248478" cy="905001"/>
          </a:xfrm>
          <a:prstGeom prst="rect">
            <a:avLst/>
          </a:prstGeom>
        </p:spPr>
      </p:pic>
      <p:sp>
        <p:nvSpPr>
          <p:cNvPr id="16" name="TextBox 15">
            <a:extLst>
              <a:ext uri="{FF2B5EF4-FFF2-40B4-BE49-F238E27FC236}">
                <a16:creationId xmlns:a16="http://schemas.microsoft.com/office/drawing/2014/main" id="{2D2BE8E3-F13E-F7D5-9197-D9CABBD637CC}"/>
              </a:ext>
            </a:extLst>
          </p:cNvPr>
          <p:cNvSpPr txBox="1"/>
          <p:nvPr/>
        </p:nvSpPr>
        <p:spPr>
          <a:xfrm>
            <a:off x="6930520" y="4795940"/>
            <a:ext cx="2867025" cy="400110"/>
          </a:xfrm>
          <a:prstGeom prst="rect">
            <a:avLst/>
          </a:prstGeom>
          <a:noFill/>
        </p:spPr>
        <p:txBody>
          <a:bodyPr wrap="square" rtlCol="0">
            <a:spAutoFit/>
          </a:bodyPr>
          <a:lstStyle/>
          <a:p>
            <a:r>
              <a:rPr lang="en-GB" sz="2000" dirty="0">
                <a:latin typeface="Calibri" panose="020F0502020204030204" pitchFamily="34" charset="0"/>
                <a:cs typeface="Calibri" panose="020F0502020204030204" pitchFamily="34" charset="0"/>
              </a:rPr>
              <a:t>Profit % = 10%</a:t>
            </a:r>
          </a:p>
        </p:txBody>
      </p:sp>
      <p:sp>
        <p:nvSpPr>
          <p:cNvPr id="17" name="TextBox 16">
            <a:extLst>
              <a:ext uri="{FF2B5EF4-FFF2-40B4-BE49-F238E27FC236}">
                <a16:creationId xmlns:a16="http://schemas.microsoft.com/office/drawing/2014/main" id="{8421A160-405B-3116-CF1F-CB0CE0C988AB}"/>
              </a:ext>
            </a:extLst>
          </p:cNvPr>
          <p:cNvSpPr txBox="1"/>
          <p:nvPr/>
        </p:nvSpPr>
        <p:spPr>
          <a:xfrm>
            <a:off x="3652566" y="3655267"/>
            <a:ext cx="1900510" cy="707886"/>
          </a:xfrm>
          <a:prstGeom prst="rect">
            <a:avLst/>
          </a:prstGeom>
          <a:noFill/>
        </p:spPr>
        <p:txBody>
          <a:bodyPr wrap="square" rtlCol="0">
            <a:spAutoFit/>
          </a:bodyPr>
          <a:lstStyle/>
          <a:p>
            <a:r>
              <a:rPr lang="en-GB" sz="2000" dirty="0">
                <a:latin typeface="Calibri" panose="020F0502020204030204" pitchFamily="34" charset="0"/>
                <a:cs typeface="Calibri" panose="020F0502020204030204" pitchFamily="34" charset="0"/>
              </a:rPr>
              <a:t>Used 10 weeks in calculation</a:t>
            </a:r>
          </a:p>
        </p:txBody>
      </p:sp>
    </p:spTree>
    <p:extLst>
      <p:ext uri="{BB962C8B-B14F-4D97-AF65-F5344CB8AC3E}">
        <p14:creationId xmlns:p14="http://schemas.microsoft.com/office/powerpoint/2010/main" val="2391201467"/>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263035-1B47-89D5-15A3-76D81CCDDB81}"/>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70E919CB-5F70-1622-EA97-C797718C2364}"/>
              </a:ext>
            </a:extLst>
          </p:cNvPr>
          <p:cNvSpPr>
            <a:spLocks noGrp="1"/>
          </p:cNvSpPr>
          <p:nvPr>
            <p:ph type="title"/>
          </p:nvPr>
        </p:nvSpPr>
        <p:spPr>
          <a:xfrm>
            <a:off x="639413" y="476086"/>
            <a:ext cx="10904435" cy="689608"/>
          </a:xfrm>
        </p:spPr>
        <p:txBody>
          <a:bodyPr rtlCol="0">
            <a:normAutofit/>
          </a:bodyPr>
          <a:lstStyle/>
          <a:p>
            <a:pPr rtl="0"/>
            <a:r>
              <a:rPr lang="en-GB" dirty="0"/>
              <a:t>XYZ Industries LTD’s Financial Ratios</a:t>
            </a:r>
          </a:p>
        </p:txBody>
      </p:sp>
      <p:graphicFrame>
        <p:nvGraphicFramePr>
          <p:cNvPr id="20" name="Content Placeholder 19">
            <a:extLst>
              <a:ext uri="{FF2B5EF4-FFF2-40B4-BE49-F238E27FC236}">
                <a16:creationId xmlns:a16="http://schemas.microsoft.com/office/drawing/2014/main" id="{A1D5BC2C-B7CC-12C0-7D0F-951A9BFBC274}"/>
              </a:ext>
            </a:extLst>
          </p:cNvPr>
          <p:cNvGraphicFramePr>
            <a:graphicFrameLocks noGrp="1"/>
          </p:cNvGraphicFramePr>
          <p:nvPr>
            <p:ph sz="quarter" idx="13"/>
          </p:nvPr>
        </p:nvGraphicFramePr>
        <p:xfrm>
          <a:off x="1729260" y="1414062"/>
          <a:ext cx="8909243" cy="4693920"/>
        </p:xfrm>
        <a:graphic>
          <a:graphicData uri="http://schemas.openxmlformats.org/drawingml/2006/table">
            <a:tbl>
              <a:tblPr firstRow="1" bandRow="1">
                <a:tableStyleId>{5FD0F851-EC5A-4D38-B0AD-8093EC10F338}</a:tableStyleId>
              </a:tblPr>
              <a:tblGrid>
                <a:gridCol w="3726426">
                  <a:extLst>
                    <a:ext uri="{9D8B030D-6E8A-4147-A177-3AD203B41FA5}">
                      <a16:colId xmlns:a16="http://schemas.microsoft.com/office/drawing/2014/main" val="1517755082"/>
                    </a:ext>
                  </a:extLst>
                </a:gridCol>
                <a:gridCol w="2192278">
                  <a:extLst>
                    <a:ext uri="{9D8B030D-6E8A-4147-A177-3AD203B41FA5}">
                      <a16:colId xmlns:a16="http://schemas.microsoft.com/office/drawing/2014/main" val="2446386500"/>
                    </a:ext>
                  </a:extLst>
                </a:gridCol>
                <a:gridCol w="2990539">
                  <a:extLst>
                    <a:ext uri="{9D8B030D-6E8A-4147-A177-3AD203B41FA5}">
                      <a16:colId xmlns:a16="http://schemas.microsoft.com/office/drawing/2014/main" val="3967900476"/>
                    </a:ext>
                  </a:extLst>
                </a:gridCol>
              </a:tblGrid>
              <a:tr h="0">
                <a:tc>
                  <a:txBody>
                    <a:bodyPr/>
                    <a:lstStyle/>
                    <a:p>
                      <a:pPr algn="ctr" rtl="0"/>
                      <a:r>
                        <a:rPr lang="en-GB" sz="1600" spc="150" baseline="0" noProof="0" dirty="0">
                          <a:latin typeface="Calibri" panose="020F0502020204030204" pitchFamily="34" charset="0"/>
                          <a:ea typeface="Calibri" panose="020F0502020204030204" pitchFamily="34" charset="0"/>
                          <a:cs typeface="Calibri" panose="020F0502020204030204" pitchFamily="34" charset="0"/>
                        </a:rPr>
                        <a:t>Ratios</a:t>
                      </a:r>
                    </a:p>
                  </a:txBody>
                  <a:tcPr anchor="ctr"/>
                </a:tc>
                <a:tc>
                  <a:txBody>
                    <a:bodyPr/>
                    <a:lstStyle/>
                    <a:p>
                      <a:pPr algn="l" rtl="0"/>
                      <a:r>
                        <a:rPr lang="en-GB" sz="1600" b="1" spc="150" noProof="0" dirty="0">
                          <a:solidFill>
                            <a:schemeClr val="accent5"/>
                          </a:solidFill>
                          <a:latin typeface="Calibri" panose="020F0502020204030204" pitchFamily="34" charset="0"/>
                          <a:ea typeface="Calibri" panose="020F0502020204030204" pitchFamily="34" charset="0"/>
                          <a:cs typeface="Calibri" panose="020F0502020204030204" pitchFamily="34" charset="0"/>
                        </a:rPr>
                        <a:t>2022</a:t>
                      </a:r>
                      <a:endParaRPr lang="en-GB" sz="1600" b="1" spc="150" baseline="0" noProof="0" dirty="0">
                        <a:solidFill>
                          <a:schemeClr val="accent5"/>
                        </a:solidFill>
                        <a:latin typeface="Calibri" panose="020F0502020204030204" pitchFamily="34" charset="0"/>
                        <a:ea typeface="Calibri" panose="020F0502020204030204" pitchFamily="34" charset="0"/>
                        <a:cs typeface="Calibri" panose="020F0502020204030204" pitchFamily="34" charset="0"/>
                      </a:endParaRPr>
                    </a:p>
                  </a:txBody>
                  <a:tcPr anchor="ctr"/>
                </a:tc>
                <a:tc>
                  <a:txBody>
                    <a:bodyPr/>
                    <a:lstStyle/>
                    <a:p>
                      <a:pPr algn="l" rtl="0"/>
                      <a:r>
                        <a:rPr lang="en-GB" sz="1600" b="1" spc="150" baseline="0" noProof="0" dirty="0">
                          <a:solidFill>
                            <a:schemeClr val="accent5"/>
                          </a:solidFill>
                          <a:latin typeface="Calibri" panose="020F0502020204030204" pitchFamily="34" charset="0"/>
                          <a:ea typeface="Calibri" panose="020F0502020204030204" pitchFamily="34" charset="0"/>
                          <a:cs typeface="Calibri" panose="020F0502020204030204" pitchFamily="34" charset="0"/>
                        </a:rPr>
                        <a:t>Calculations</a:t>
                      </a:r>
                    </a:p>
                  </a:txBody>
                  <a:tcPr anchor="ctr"/>
                </a:tc>
                <a:extLst>
                  <a:ext uri="{0D108BD9-81ED-4DB2-BD59-A6C34878D82A}">
                    <a16:rowId xmlns:a16="http://schemas.microsoft.com/office/drawing/2014/main" val="3100351803"/>
                  </a:ext>
                </a:extLst>
              </a:tr>
              <a:tr h="0">
                <a:tc>
                  <a:txBody>
                    <a:bodyPr/>
                    <a:lstStyle/>
                    <a:p>
                      <a:pPr rtl="0"/>
                      <a:r>
                        <a:rPr lang="en-GB" sz="1600" spc="150" noProof="0" dirty="0">
                          <a:latin typeface="Calibri" panose="020F0502020204030204" pitchFamily="34" charset="0"/>
                          <a:ea typeface="Calibri" panose="020F0502020204030204" pitchFamily="34" charset="0"/>
                          <a:cs typeface="Calibri" panose="020F0502020204030204" pitchFamily="34" charset="0"/>
                        </a:rPr>
                        <a:t>Current Ratio</a:t>
                      </a:r>
                    </a:p>
                  </a:txBody>
                  <a:tcPr anchor="ctr"/>
                </a:tc>
                <a:tc>
                  <a:txBody>
                    <a:bodyPr/>
                    <a:lstStyle/>
                    <a:p>
                      <a:pPr rtl="0"/>
                      <a:r>
                        <a:rPr lang="en-GB" sz="1600" spc="150" noProof="0" dirty="0">
                          <a:latin typeface="Calibri" panose="020F0502020204030204" pitchFamily="34" charset="0"/>
                          <a:ea typeface="Calibri" panose="020F0502020204030204" pitchFamily="34" charset="0"/>
                          <a:cs typeface="Calibri" panose="020F0502020204030204" pitchFamily="34" charset="0"/>
                        </a:rPr>
                        <a:t>£2.33:£1</a:t>
                      </a:r>
                    </a:p>
                  </a:txBody>
                  <a:tcPr anchor="ctr"/>
                </a:tc>
                <a:tc>
                  <a:txBody>
                    <a:bodyPr/>
                    <a:lstStyle/>
                    <a:p>
                      <a:pPr rtl="0"/>
                      <a:r>
                        <a:rPr lang="en-GB" sz="1600" spc="150" noProof="0" dirty="0">
                          <a:latin typeface="Calibri" panose="020F0502020204030204" pitchFamily="34" charset="0"/>
                          <a:ea typeface="Calibri" panose="020F0502020204030204" pitchFamily="34" charset="0"/>
                          <a:cs typeface="Calibri" panose="020F0502020204030204" pitchFamily="34" charset="0"/>
                        </a:rPr>
                        <a:t>14000/6000</a:t>
                      </a:r>
                    </a:p>
                  </a:txBody>
                  <a:tcPr anchor="ctr"/>
                </a:tc>
                <a:extLst>
                  <a:ext uri="{0D108BD9-81ED-4DB2-BD59-A6C34878D82A}">
                    <a16:rowId xmlns:a16="http://schemas.microsoft.com/office/drawing/2014/main" val="2801628125"/>
                  </a:ext>
                </a:extLst>
              </a:tr>
              <a:tr h="0">
                <a:tc>
                  <a:txBody>
                    <a:bodyPr/>
                    <a:lstStyle/>
                    <a:p>
                      <a:pPr rtl="0"/>
                      <a:r>
                        <a:rPr lang="en-GB" sz="1600" spc="150" noProof="0" dirty="0">
                          <a:latin typeface="Calibri" panose="020F0502020204030204" pitchFamily="34" charset="0"/>
                          <a:ea typeface="Calibri" panose="020F0502020204030204" pitchFamily="34" charset="0"/>
                          <a:cs typeface="Calibri" panose="020F0502020204030204" pitchFamily="34" charset="0"/>
                        </a:rPr>
                        <a:t>Liquid Ratio</a:t>
                      </a:r>
                    </a:p>
                  </a:txBody>
                  <a:tcPr anchor="ctr"/>
                </a:tc>
                <a:tc>
                  <a:txBody>
                    <a:bodyPr/>
                    <a:lstStyle/>
                    <a:p>
                      <a:pPr rtl="0"/>
                      <a:r>
                        <a:rPr lang="en-GB" sz="1600" spc="150" noProof="0" dirty="0">
                          <a:latin typeface="Calibri" panose="020F0502020204030204" pitchFamily="34" charset="0"/>
                          <a:ea typeface="Calibri" panose="020F0502020204030204" pitchFamily="34" charset="0"/>
                          <a:cs typeface="Calibri" panose="020F0502020204030204" pitchFamily="34" charset="0"/>
                        </a:rPr>
                        <a:t>£1.33:£1</a:t>
                      </a:r>
                    </a:p>
                  </a:txBody>
                  <a:tcPr anchor="ctr"/>
                </a:tc>
                <a:tc>
                  <a:txBody>
                    <a:bodyPr/>
                    <a:lstStyle/>
                    <a:p>
                      <a:pPr rtl="0"/>
                      <a:r>
                        <a:rPr lang="en-GB" sz="1600" spc="150" noProof="0" dirty="0">
                          <a:latin typeface="Calibri" panose="020F0502020204030204" pitchFamily="34" charset="0"/>
                          <a:ea typeface="Calibri" panose="020F0502020204030204" pitchFamily="34" charset="0"/>
                          <a:cs typeface="Calibri" panose="020F0502020204030204" pitchFamily="34" charset="0"/>
                        </a:rPr>
                        <a:t>8000/6000</a:t>
                      </a:r>
                    </a:p>
                  </a:txBody>
                  <a:tcPr anchor="ctr"/>
                </a:tc>
                <a:extLst>
                  <a:ext uri="{0D108BD9-81ED-4DB2-BD59-A6C34878D82A}">
                    <a16:rowId xmlns:a16="http://schemas.microsoft.com/office/drawing/2014/main" val="522315634"/>
                  </a:ext>
                </a:extLst>
              </a:tr>
              <a:tr h="0">
                <a:tc>
                  <a:txBody>
                    <a:bodyPr/>
                    <a:lstStyle/>
                    <a:p>
                      <a:pPr rtl="0"/>
                      <a:r>
                        <a:rPr lang="en-GB" sz="1600" spc="150" noProof="0" dirty="0">
                          <a:latin typeface="Calibri" panose="020F0502020204030204" pitchFamily="34" charset="0"/>
                          <a:ea typeface="Calibri" panose="020F0502020204030204" pitchFamily="34" charset="0"/>
                          <a:cs typeface="Calibri" panose="020F0502020204030204" pitchFamily="34" charset="0"/>
                        </a:rPr>
                        <a:t>Proprietary Ratio</a:t>
                      </a:r>
                    </a:p>
                  </a:txBody>
                  <a:tcPr anchor="ctr"/>
                </a:tc>
                <a:tc>
                  <a:txBody>
                    <a:bodyPr/>
                    <a:lstStyle/>
                    <a:p>
                      <a:pPr rtl="0"/>
                      <a:r>
                        <a:rPr lang="en-GB" sz="1600" spc="150" noProof="0" dirty="0">
                          <a:latin typeface="Calibri" panose="020F0502020204030204" pitchFamily="34" charset="0"/>
                          <a:ea typeface="Calibri" panose="020F0502020204030204" pitchFamily="34" charset="0"/>
                          <a:cs typeface="Calibri" panose="020F0502020204030204" pitchFamily="34" charset="0"/>
                        </a:rPr>
                        <a:t>0.5</a:t>
                      </a:r>
                    </a:p>
                  </a:txBody>
                  <a:tcPr anchor="ctr"/>
                </a:tc>
                <a:tc>
                  <a:txBody>
                    <a:bodyPr/>
                    <a:lstStyle/>
                    <a:p>
                      <a:pPr rtl="0"/>
                      <a:r>
                        <a:rPr lang="en-GB" sz="1600" spc="150" noProof="0" dirty="0">
                          <a:latin typeface="Calibri" panose="020F0502020204030204" pitchFamily="34" charset="0"/>
                          <a:ea typeface="Calibri" panose="020F0502020204030204" pitchFamily="34" charset="0"/>
                          <a:cs typeface="Calibri" panose="020F0502020204030204" pitchFamily="34" charset="0"/>
                        </a:rPr>
                        <a:t>20000/40000</a:t>
                      </a:r>
                    </a:p>
                  </a:txBody>
                  <a:tcPr anchor="ctr"/>
                </a:tc>
                <a:extLst>
                  <a:ext uri="{0D108BD9-81ED-4DB2-BD59-A6C34878D82A}">
                    <a16:rowId xmlns:a16="http://schemas.microsoft.com/office/drawing/2014/main" val="3923311043"/>
                  </a:ext>
                </a:extLst>
              </a:tr>
              <a:tr h="0">
                <a:tc>
                  <a:txBody>
                    <a:bodyPr/>
                    <a:lstStyle/>
                    <a:p>
                      <a:pPr rtl="0"/>
                      <a:r>
                        <a:rPr lang="en-GB" sz="1600" spc="150" noProof="0" dirty="0">
                          <a:latin typeface="Calibri" panose="020F0502020204030204" pitchFamily="34" charset="0"/>
                          <a:ea typeface="Calibri" panose="020F0502020204030204" pitchFamily="34" charset="0"/>
                          <a:cs typeface="Calibri" panose="020F0502020204030204" pitchFamily="34" charset="0"/>
                        </a:rPr>
                        <a:t>Shareholder’s Fund</a:t>
                      </a:r>
                    </a:p>
                  </a:txBody>
                  <a:tcPr anchor="ctr"/>
                </a:tc>
                <a:tc>
                  <a:txBody>
                    <a:bodyPr/>
                    <a:lstStyle/>
                    <a:p>
                      <a:pPr rtl="0"/>
                      <a:r>
                        <a:rPr lang="en-GB" sz="1600" spc="150" noProof="0" dirty="0">
                          <a:latin typeface="Calibri" panose="020F0502020204030204" pitchFamily="34" charset="0"/>
                          <a:ea typeface="Calibri" panose="020F0502020204030204" pitchFamily="34" charset="0"/>
                          <a:cs typeface="Calibri" panose="020F0502020204030204" pitchFamily="34" charset="0"/>
                        </a:rPr>
                        <a:t>£20000</a:t>
                      </a:r>
                    </a:p>
                  </a:txBody>
                  <a:tcPr anchor="ctr"/>
                </a:tc>
                <a:tc>
                  <a:txBody>
                    <a:bodyPr/>
                    <a:lstStyle/>
                    <a:p>
                      <a:pPr rtl="0"/>
                      <a:r>
                        <a:rPr lang="en-GB" sz="1600" spc="150" noProof="0" dirty="0">
                          <a:latin typeface="Calibri" panose="020F0502020204030204" pitchFamily="34" charset="0"/>
                          <a:ea typeface="Calibri" panose="020F0502020204030204" pitchFamily="34" charset="0"/>
                          <a:cs typeface="Calibri" panose="020F0502020204030204" pitchFamily="34" charset="0"/>
                        </a:rPr>
                        <a:t>10000+2000+8000</a:t>
                      </a:r>
                    </a:p>
                  </a:txBody>
                  <a:tcPr anchor="ctr"/>
                </a:tc>
                <a:extLst>
                  <a:ext uri="{0D108BD9-81ED-4DB2-BD59-A6C34878D82A}">
                    <a16:rowId xmlns:a16="http://schemas.microsoft.com/office/drawing/2014/main" val="2046739586"/>
                  </a:ext>
                </a:extLst>
              </a:tr>
              <a:tr h="0">
                <a:tc>
                  <a:txBody>
                    <a:bodyPr/>
                    <a:lstStyle/>
                    <a:p>
                      <a:pPr rtl="0"/>
                      <a:r>
                        <a:rPr lang="en-GB" sz="1600" spc="150" noProof="0" dirty="0">
                          <a:latin typeface="Calibri" panose="020F0502020204030204" pitchFamily="34" charset="0"/>
                          <a:ea typeface="Calibri" panose="020F0502020204030204" pitchFamily="34" charset="0"/>
                          <a:cs typeface="Calibri" panose="020F0502020204030204" pitchFamily="34" charset="0"/>
                        </a:rPr>
                        <a:t>Debt Equity Ratio</a:t>
                      </a:r>
                    </a:p>
                  </a:txBody>
                  <a:tcPr anchor="ctr"/>
                </a:tc>
                <a:tc>
                  <a:txBody>
                    <a:bodyPr/>
                    <a:lstStyle/>
                    <a:p>
                      <a:pPr rtl="0"/>
                      <a:r>
                        <a:rPr lang="en-GB" sz="1600" spc="150" noProof="0" dirty="0">
                          <a:latin typeface="Calibri" panose="020F0502020204030204" pitchFamily="34" charset="0"/>
                          <a:ea typeface="Calibri" panose="020F0502020204030204" pitchFamily="34" charset="0"/>
                          <a:cs typeface="Calibri" panose="020F0502020204030204" pitchFamily="34" charset="0"/>
                        </a:rPr>
                        <a:t>£2:£1</a:t>
                      </a:r>
                    </a:p>
                  </a:txBody>
                  <a:tcPr anchor="ctr"/>
                </a:tc>
                <a:tc>
                  <a:txBody>
                    <a:bodyPr/>
                    <a:lstStyle/>
                    <a:p>
                      <a:pPr rtl="0"/>
                      <a:r>
                        <a:rPr lang="en-GB" sz="1600" spc="150" noProof="0" dirty="0">
                          <a:latin typeface="Calibri" panose="020F0502020204030204" pitchFamily="34" charset="0"/>
                          <a:ea typeface="Calibri" panose="020F0502020204030204" pitchFamily="34" charset="0"/>
                          <a:cs typeface="Calibri" panose="020F0502020204030204" pitchFamily="34" charset="0"/>
                        </a:rPr>
                        <a:t>40000/20000</a:t>
                      </a:r>
                    </a:p>
                  </a:txBody>
                  <a:tcPr anchor="ctr"/>
                </a:tc>
                <a:extLst>
                  <a:ext uri="{0D108BD9-81ED-4DB2-BD59-A6C34878D82A}">
                    <a16:rowId xmlns:a16="http://schemas.microsoft.com/office/drawing/2014/main" val="3747769175"/>
                  </a:ext>
                </a:extLst>
              </a:tr>
              <a:tr h="0">
                <a:tc>
                  <a:txBody>
                    <a:bodyPr/>
                    <a:lstStyle/>
                    <a:p>
                      <a:pPr rtl="0"/>
                      <a:r>
                        <a:rPr lang="en-GB" sz="1600" spc="150" noProof="0" dirty="0">
                          <a:latin typeface="Calibri" panose="020F0502020204030204" pitchFamily="34" charset="0"/>
                          <a:ea typeface="Calibri" panose="020F0502020204030204" pitchFamily="34" charset="0"/>
                          <a:cs typeface="Calibri" panose="020F0502020204030204" pitchFamily="34" charset="0"/>
                        </a:rPr>
                        <a:t>Interest Coverage</a:t>
                      </a:r>
                    </a:p>
                  </a:txBody>
                  <a:tcPr anchor="ctr"/>
                </a:tc>
                <a:tc>
                  <a:txBody>
                    <a:bodyPr/>
                    <a:lstStyle/>
                    <a:p>
                      <a:pPr rtl="0"/>
                      <a:r>
                        <a:rPr lang="en-GB" sz="1600" spc="150" noProof="0" dirty="0">
                          <a:latin typeface="Calibri" panose="020F0502020204030204" pitchFamily="34" charset="0"/>
                          <a:ea typeface="Calibri" panose="020F0502020204030204" pitchFamily="34" charset="0"/>
                          <a:cs typeface="Calibri" panose="020F0502020204030204" pitchFamily="34" charset="0"/>
                        </a:rPr>
                        <a:t>£2:£1</a:t>
                      </a:r>
                    </a:p>
                  </a:txBody>
                  <a:tcPr anchor="ctr"/>
                </a:tc>
                <a:tc>
                  <a:txBody>
                    <a:bodyPr/>
                    <a:lstStyle/>
                    <a:p>
                      <a:pPr rtl="0"/>
                      <a:r>
                        <a:rPr lang="en-GB" sz="1600" spc="150" noProof="0" dirty="0">
                          <a:latin typeface="Calibri" panose="020F0502020204030204" pitchFamily="34" charset="0"/>
                          <a:ea typeface="Calibri" panose="020F0502020204030204" pitchFamily="34" charset="0"/>
                          <a:cs typeface="Calibri" panose="020F0502020204030204" pitchFamily="34" charset="0"/>
                        </a:rPr>
                        <a:t>4000/2000</a:t>
                      </a:r>
                    </a:p>
                  </a:txBody>
                  <a:tcPr anchor="ctr"/>
                </a:tc>
                <a:extLst>
                  <a:ext uri="{0D108BD9-81ED-4DB2-BD59-A6C34878D82A}">
                    <a16:rowId xmlns:a16="http://schemas.microsoft.com/office/drawing/2014/main" val="2277563579"/>
                  </a:ext>
                </a:extLst>
              </a:tr>
              <a:tr h="0">
                <a:tc>
                  <a:txBody>
                    <a:bodyPr/>
                    <a:lstStyle/>
                    <a:p>
                      <a:pPr rtl="0"/>
                      <a:r>
                        <a:rPr lang="en-GB" sz="1600" spc="150" noProof="0" dirty="0">
                          <a:latin typeface="Calibri" panose="020F0502020204030204" pitchFamily="34" charset="0"/>
                          <a:ea typeface="Calibri" panose="020F0502020204030204" pitchFamily="34" charset="0"/>
                          <a:cs typeface="Calibri" panose="020F0502020204030204" pitchFamily="34" charset="0"/>
                        </a:rPr>
                        <a:t>Fixed Interest Charges</a:t>
                      </a:r>
                    </a:p>
                  </a:txBody>
                  <a:tcPr anchor="ctr"/>
                </a:tc>
                <a:tc>
                  <a:txBody>
                    <a:bodyPr/>
                    <a:lstStyle/>
                    <a:p>
                      <a:pPr rtl="0"/>
                      <a:r>
                        <a:rPr lang="en-GB" sz="1600" spc="150" noProof="0" dirty="0">
                          <a:latin typeface="Calibri" panose="020F0502020204030204" pitchFamily="34" charset="0"/>
                          <a:ea typeface="Calibri" panose="020F0502020204030204" pitchFamily="34" charset="0"/>
                          <a:cs typeface="Calibri" panose="020F0502020204030204" pitchFamily="34" charset="0"/>
                        </a:rPr>
                        <a:t>1.5</a:t>
                      </a:r>
                    </a:p>
                  </a:txBody>
                  <a:tcPr anchor="ctr"/>
                </a:tc>
                <a:tc>
                  <a:txBody>
                    <a:bodyPr/>
                    <a:lstStyle/>
                    <a:p>
                      <a:pPr rtl="0"/>
                      <a:r>
                        <a:rPr lang="en-GB" sz="1600" spc="150" noProof="0" dirty="0">
                          <a:latin typeface="Calibri" panose="020F0502020204030204" pitchFamily="34" charset="0"/>
                          <a:ea typeface="Calibri" panose="020F0502020204030204" pitchFamily="34" charset="0"/>
                          <a:cs typeface="Calibri" panose="020F0502020204030204" pitchFamily="34" charset="0"/>
                        </a:rPr>
                        <a:t>60000/40000</a:t>
                      </a:r>
                    </a:p>
                  </a:txBody>
                  <a:tcPr anchor="ctr"/>
                </a:tc>
                <a:extLst>
                  <a:ext uri="{0D108BD9-81ED-4DB2-BD59-A6C34878D82A}">
                    <a16:rowId xmlns:a16="http://schemas.microsoft.com/office/drawing/2014/main" val="2771805448"/>
                  </a:ext>
                </a:extLst>
              </a:tr>
              <a:tr h="0">
                <a:tc>
                  <a:txBody>
                    <a:bodyPr/>
                    <a:lstStyle/>
                    <a:p>
                      <a:pPr rtl="0"/>
                      <a:r>
                        <a:rPr lang="en-GB" sz="1600" spc="150" noProof="0" dirty="0">
                          <a:latin typeface="Calibri" panose="020F0502020204030204" pitchFamily="34" charset="0"/>
                          <a:ea typeface="Calibri" panose="020F0502020204030204" pitchFamily="34" charset="0"/>
                          <a:cs typeface="Calibri" panose="020F0502020204030204" pitchFamily="34" charset="0"/>
                        </a:rPr>
                        <a:t>Stock Turnover Ratio</a:t>
                      </a:r>
                    </a:p>
                  </a:txBody>
                  <a:tcPr anchor="ctr"/>
                </a:tc>
                <a:tc>
                  <a:txBody>
                    <a:bodyPr/>
                    <a:lstStyle/>
                    <a:p>
                      <a:pPr rtl="0"/>
                      <a:r>
                        <a:rPr lang="en-GB" sz="1600" spc="150" noProof="0" dirty="0">
                          <a:latin typeface="Calibri" panose="020F0502020204030204" pitchFamily="34" charset="0"/>
                          <a:ea typeface="Calibri" panose="020F0502020204030204" pitchFamily="34" charset="0"/>
                          <a:cs typeface="Calibri" panose="020F0502020204030204" pitchFamily="34" charset="0"/>
                        </a:rPr>
                        <a:t>42 Days</a:t>
                      </a:r>
                    </a:p>
                  </a:txBody>
                  <a:tcPr anchor="ctr"/>
                </a:tc>
                <a:tc>
                  <a:txBody>
                    <a:bodyPr/>
                    <a:lstStyle/>
                    <a:p>
                      <a:pPr rtl="0"/>
                      <a:r>
                        <a:rPr lang="en-GB" sz="1600" spc="150" noProof="0" dirty="0">
                          <a:latin typeface="Calibri" panose="020F0502020204030204" pitchFamily="34" charset="0"/>
                          <a:ea typeface="Calibri" panose="020F0502020204030204" pitchFamily="34" charset="0"/>
                          <a:cs typeface="Calibri" panose="020F0502020204030204" pitchFamily="34" charset="0"/>
                        </a:rPr>
                        <a:t>365/(51600/6000)</a:t>
                      </a:r>
                    </a:p>
                  </a:txBody>
                  <a:tcPr anchor="ctr"/>
                </a:tc>
                <a:extLst>
                  <a:ext uri="{0D108BD9-81ED-4DB2-BD59-A6C34878D82A}">
                    <a16:rowId xmlns:a16="http://schemas.microsoft.com/office/drawing/2014/main" val="3113619287"/>
                  </a:ext>
                </a:extLst>
              </a:tr>
              <a:tr h="0">
                <a:tc>
                  <a:txBody>
                    <a:bodyPr/>
                    <a:lstStyle/>
                    <a:p>
                      <a:pPr rtl="0"/>
                      <a:r>
                        <a:rPr lang="en-GB" sz="1600" spc="150" noProof="0" dirty="0">
                          <a:latin typeface="Calibri" panose="020F0502020204030204" pitchFamily="34" charset="0"/>
                          <a:ea typeface="Calibri" panose="020F0502020204030204" pitchFamily="34" charset="0"/>
                          <a:cs typeface="Calibri" panose="020F0502020204030204" pitchFamily="34" charset="0"/>
                        </a:rPr>
                        <a:t>Debtors Turnover Ratio</a:t>
                      </a:r>
                    </a:p>
                  </a:txBody>
                  <a:tcPr anchor="ctr"/>
                </a:tc>
                <a:tc>
                  <a:txBody>
                    <a:bodyPr/>
                    <a:lstStyle/>
                    <a:p>
                      <a:pPr rtl="0"/>
                      <a:r>
                        <a:rPr lang="en-GB" sz="1600" spc="150" noProof="0" dirty="0">
                          <a:latin typeface="Calibri" panose="020F0502020204030204" pitchFamily="34" charset="0"/>
                          <a:ea typeface="Calibri" panose="020F0502020204030204" pitchFamily="34" charset="0"/>
                          <a:cs typeface="Calibri" panose="020F0502020204030204" pitchFamily="34" charset="0"/>
                        </a:rPr>
                        <a:t>24 Days</a:t>
                      </a:r>
                    </a:p>
                  </a:txBody>
                  <a:tcPr anchor="ctr"/>
                </a:tc>
                <a:tc>
                  <a:txBody>
                    <a:bodyPr/>
                    <a:lstStyle/>
                    <a:p>
                      <a:pPr rtl="0"/>
                      <a:r>
                        <a:rPr lang="en-GB" sz="1600" spc="150" noProof="0" dirty="0">
                          <a:latin typeface="Calibri" panose="020F0502020204030204" pitchFamily="34" charset="0"/>
                          <a:ea typeface="Calibri" panose="020F0502020204030204" pitchFamily="34" charset="0"/>
                          <a:cs typeface="Calibri" panose="020F0502020204030204" pitchFamily="34" charset="0"/>
                        </a:rPr>
                        <a:t>365/(60000/4000)</a:t>
                      </a:r>
                    </a:p>
                  </a:txBody>
                  <a:tcPr anchor="ctr"/>
                </a:tc>
                <a:extLst>
                  <a:ext uri="{0D108BD9-81ED-4DB2-BD59-A6C34878D82A}">
                    <a16:rowId xmlns:a16="http://schemas.microsoft.com/office/drawing/2014/main" val="2147348593"/>
                  </a:ext>
                </a:extLst>
              </a:tr>
              <a:tr h="0">
                <a:tc>
                  <a:txBody>
                    <a:bodyPr/>
                    <a:lstStyle/>
                    <a:p>
                      <a:pPr rtl="0"/>
                      <a:r>
                        <a:rPr lang="en-GB" sz="1600" spc="150" noProof="0" dirty="0">
                          <a:latin typeface="Calibri" panose="020F0502020204030204" pitchFamily="34" charset="0"/>
                          <a:ea typeface="Calibri" panose="020F0502020204030204" pitchFamily="34" charset="0"/>
                          <a:cs typeface="Calibri" panose="020F0502020204030204" pitchFamily="34" charset="0"/>
                        </a:rPr>
                        <a:t>Creditors Turnover Ratio</a:t>
                      </a:r>
                    </a:p>
                  </a:txBody>
                  <a:tcPr anchor="ctr"/>
                </a:tc>
                <a:tc>
                  <a:txBody>
                    <a:bodyPr/>
                    <a:lstStyle/>
                    <a:p>
                      <a:pPr rtl="0"/>
                      <a:r>
                        <a:rPr lang="en-GB" sz="1600" spc="150" noProof="0" dirty="0">
                          <a:latin typeface="Calibri" panose="020F0502020204030204" pitchFamily="34" charset="0"/>
                          <a:ea typeface="Calibri" panose="020F0502020204030204" pitchFamily="34" charset="0"/>
                          <a:cs typeface="Calibri" panose="020F0502020204030204" pitchFamily="34" charset="0"/>
                        </a:rPr>
                        <a:t>14 Days</a:t>
                      </a:r>
                    </a:p>
                  </a:txBody>
                  <a:tcPr anchor="ctr"/>
                </a:tc>
                <a:tc>
                  <a:txBody>
                    <a:bodyPr/>
                    <a:lstStyle/>
                    <a:p>
                      <a:pPr rtl="0"/>
                      <a:r>
                        <a:rPr lang="en-GB" sz="1600" spc="150" noProof="0" dirty="0">
                          <a:latin typeface="Calibri" panose="020F0502020204030204" pitchFamily="34" charset="0"/>
                          <a:ea typeface="Calibri" panose="020F0502020204030204" pitchFamily="34" charset="0"/>
                          <a:cs typeface="Calibri" panose="020F0502020204030204" pitchFamily="34" charset="0"/>
                        </a:rPr>
                        <a:t>365/(51600/2000)</a:t>
                      </a:r>
                    </a:p>
                  </a:txBody>
                  <a:tcPr anchor="ctr"/>
                </a:tc>
                <a:extLst>
                  <a:ext uri="{0D108BD9-81ED-4DB2-BD59-A6C34878D82A}">
                    <a16:rowId xmlns:a16="http://schemas.microsoft.com/office/drawing/2014/main" val="2698416007"/>
                  </a:ext>
                </a:extLst>
              </a:tr>
              <a:tr h="0">
                <a:tc>
                  <a:txBody>
                    <a:bodyPr/>
                    <a:lstStyle/>
                    <a:p>
                      <a:pPr rtl="0"/>
                      <a:r>
                        <a:rPr lang="en-GB" sz="1600" spc="150" noProof="0" dirty="0">
                          <a:latin typeface="Calibri" panose="020F0502020204030204" pitchFamily="34" charset="0"/>
                          <a:ea typeface="Calibri" panose="020F0502020204030204" pitchFamily="34" charset="0"/>
                          <a:cs typeface="Calibri" panose="020F0502020204030204" pitchFamily="34" charset="0"/>
                        </a:rPr>
                        <a:t>Working Capital Turnover Ratio</a:t>
                      </a:r>
                    </a:p>
                  </a:txBody>
                  <a:tcPr anchor="ctr"/>
                </a:tc>
                <a:tc>
                  <a:txBody>
                    <a:bodyPr/>
                    <a:lstStyle/>
                    <a:p>
                      <a:pPr rtl="0"/>
                      <a:r>
                        <a:rPr lang="en-GB" sz="1600" spc="150" noProof="0" dirty="0">
                          <a:latin typeface="Calibri" panose="020F0502020204030204" pitchFamily="34" charset="0"/>
                          <a:ea typeface="Calibri" panose="020F0502020204030204" pitchFamily="34" charset="0"/>
                          <a:cs typeface="Calibri" panose="020F0502020204030204" pitchFamily="34" charset="0"/>
                        </a:rPr>
                        <a:t>7.5</a:t>
                      </a:r>
                    </a:p>
                  </a:txBody>
                  <a:tcPr anchor="ctr"/>
                </a:tc>
                <a:tc>
                  <a:txBody>
                    <a:bodyPr/>
                    <a:lstStyle/>
                    <a:p>
                      <a:pPr rtl="0"/>
                      <a:r>
                        <a:rPr lang="en-GB" sz="1600" spc="150" noProof="0" dirty="0">
                          <a:latin typeface="Calibri" panose="020F0502020204030204" pitchFamily="34" charset="0"/>
                          <a:ea typeface="Calibri" panose="020F0502020204030204" pitchFamily="34" charset="0"/>
                          <a:cs typeface="Calibri" panose="020F0502020204030204" pitchFamily="34" charset="0"/>
                        </a:rPr>
                        <a:t>60000/(14000/6000)</a:t>
                      </a:r>
                    </a:p>
                  </a:txBody>
                  <a:tcPr anchor="ctr"/>
                </a:tc>
                <a:extLst>
                  <a:ext uri="{0D108BD9-81ED-4DB2-BD59-A6C34878D82A}">
                    <a16:rowId xmlns:a16="http://schemas.microsoft.com/office/drawing/2014/main" val="2231757262"/>
                  </a:ext>
                </a:extLst>
              </a:tr>
              <a:tr h="0">
                <a:tc>
                  <a:txBody>
                    <a:bodyPr/>
                    <a:lstStyle/>
                    <a:p>
                      <a:pPr rtl="0"/>
                      <a:r>
                        <a:rPr lang="en-GB" sz="1600" spc="150" noProof="0" dirty="0">
                          <a:latin typeface="Calibri" panose="020F0502020204030204" pitchFamily="34" charset="0"/>
                          <a:ea typeface="Calibri" panose="020F0502020204030204" pitchFamily="34" charset="0"/>
                          <a:cs typeface="Calibri" panose="020F0502020204030204" pitchFamily="34" charset="0"/>
                        </a:rPr>
                        <a:t>Gross Profit Ratio</a:t>
                      </a:r>
                    </a:p>
                  </a:txBody>
                  <a:tcPr anchor="ctr"/>
                </a:tc>
                <a:tc>
                  <a:txBody>
                    <a:bodyPr/>
                    <a:lstStyle/>
                    <a:p>
                      <a:pPr rtl="0"/>
                      <a:r>
                        <a:rPr lang="en-GB" sz="1600" spc="150" noProof="0" dirty="0">
                          <a:latin typeface="Calibri" panose="020F0502020204030204" pitchFamily="34" charset="0"/>
                          <a:ea typeface="Calibri" panose="020F0502020204030204" pitchFamily="34" charset="0"/>
                          <a:cs typeface="Calibri" panose="020F0502020204030204" pitchFamily="34" charset="0"/>
                        </a:rPr>
                        <a:t>14%</a:t>
                      </a:r>
                    </a:p>
                  </a:txBody>
                  <a:tcPr anchor="ctr"/>
                </a:tc>
                <a:tc>
                  <a:txBody>
                    <a:bodyPr/>
                    <a:lstStyle/>
                    <a:p>
                      <a:pPr rtl="0"/>
                      <a:r>
                        <a:rPr lang="en-GB" sz="1600" spc="150" noProof="0" dirty="0">
                          <a:latin typeface="Calibri" panose="020F0502020204030204" pitchFamily="34" charset="0"/>
                          <a:ea typeface="Calibri" panose="020F0502020204030204" pitchFamily="34" charset="0"/>
                          <a:cs typeface="Calibri" panose="020F0502020204030204" pitchFamily="34" charset="0"/>
                        </a:rPr>
                        <a:t>(60000-51600)/60000x100</a:t>
                      </a:r>
                    </a:p>
                  </a:txBody>
                  <a:tcPr anchor="ctr"/>
                </a:tc>
                <a:extLst>
                  <a:ext uri="{0D108BD9-81ED-4DB2-BD59-A6C34878D82A}">
                    <a16:rowId xmlns:a16="http://schemas.microsoft.com/office/drawing/2014/main" val="1417884517"/>
                  </a:ext>
                </a:extLst>
              </a:tr>
              <a:tr h="0">
                <a:tc>
                  <a:txBody>
                    <a:bodyPr/>
                    <a:lstStyle/>
                    <a:p>
                      <a:pPr rtl="0"/>
                      <a:r>
                        <a:rPr lang="en-GB" sz="1600" spc="150" noProof="0" dirty="0">
                          <a:latin typeface="Calibri" panose="020F0502020204030204" pitchFamily="34" charset="0"/>
                          <a:ea typeface="Calibri" panose="020F0502020204030204" pitchFamily="34" charset="0"/>
                          <a:cs typeface="Calibri" panose="020F0502020204030204" pitchFamily="34" charset="0"/>
                        </a:rPr>
                        <a:t>Net Profit Ratio</a:t>
                      </a:r>
                    </a:p>
                  </a:txBody>
                  <a:tcPr anchor="ctr"/>
                </a:tc>
                <a:tc>
                  <a:txBody>
                    <a:bodyPr/>
                    <a:lstStyle/>
                    <a:p>
                      <a:pPr rtl="0"/>
                      <a:r>
                        <a:rPr lang="en-GB" sz="1600" spc="150" noProof="0" dirty="0">
                          <a:latin typeface="Calibri" panose="020F0502020204030204" pitchFamily="34" charset="0"/>
                          <a:ea typeface="Calibri" panose="020F0502020204030204" pitchFamily="34" charset="0"/>
                          <a:cs typeface="Calibri" panose="020F0502020204030204" pitchFamily="34" charset="0"/>
                        </a:rPr>
                        <a:t>3.3%</a:t>
                      </a:r>
                    </a:p>
                  </a:txBody>
                  <a:tcPr anchor="ctr"/>
                </a:tc>
                <a:tc>
                  <a:txBody>
                    <a:bodyPr/>
                    <a:lstStyle/>
                    <a:p>
                      <a:pPr rtl="0"/>
                      <a:r>
                        <a:rPr lang="en-GB" sz="1600" spc="150" noProof="0" dirty="0">
                          <a:latin typeface="Calibri" panose="020F0502020204030204" pitchFamily="34" charset="0"/>
                          <a:ea typeface="Calibri" panose="020F0502020204030204" pitchFamily="34" charset="0"/>
                          <a:cs typeface="Calibri" panose="020F0502020204030204" pitchFamily="34" charset="0"/>
                        </a:rPr>
                        <a:t>(2000/60000)x100</a:t>
                      </a:r>
                    </a:p>
                  </a:txBody>
                  <a:tcPr anchor="ctr"/>
                </a:tc>
                <a:extLst>
                  <a:ext uri="{0D108BD9-81ED-4DB2-BD59-A6C34878D82A}">
                    <a16:rowId xmlns:a16="http://schemas.microsoft.com/office/drawing/2014/main" val="478954165"/>
                  </a:ext>
                </a:extLst>
              </a:tr>
            </a:tbl>
          </a:graphicData>
        </a:graphic>
      </p:graphicFrame>
      <p:sp>
        <p:nvSpPr>
          <p:cNvPr id="3" name="Footer Placeholder 2">
            <a:extLst>
              <a:ext uri="{FF2B5EF4-FFF2-40B4-BE49-F238E27FC236}">
                <a16:creationId xmlns:a16="http://schemas.microsoft.com/office/drawing/2014/main" id="{BAC9A817-D7DD-9CF1-7F05-078A15FF406C}"/>
              </a:ext>
            </a:extLst>
          </p:cNvPr>
          <p:cNvSpPr>
            <a:spLocks noGrp="1"/>
          </p:cNvSpPr>
          <p:nvPr>
            <p:ph type="ftr" sz="quarter" idx="11"/>
          </p:nvPr>
        </p:nvSpPr>
        <p:spPr>
          <a:xfrm>
            <a:off x="639413" y="6356350"/>
            <a:ext cx="6291108" cy="365125"/>
          </a:xfrm>
        </p:spPr>
        <p:txBody>
          <a:bodyPr rtlCol="0"/>
          <a:lstStyle/>
          <a:p>
            <a:pPr rtl="0"/>
            <a:r>
              <a:rPr lang="en-GB" dirty="0"/>
              <a:t>Presentation title</a:t>
            </a:r>
          </a:p>
        </p:txBody>
      </p:sp>
      <p:sp>
        <p:nvSpPr>
          <p:cNvPr id="4" name="Date Placeholder 3">
            <a:extLst>
              <a:ext uri="{FF2B5EF4-FFF2-40B4-BE49-F238E27FC236}">
                <a16:creationId xmlns:a16="http://schemas.microsoft.com/office/drawing/2014/main" id="{19AFCB58-569E-0E0A-80AF-A5E936AACCF7}"/>
              </a:ext>
            </a:extLst>
          </p:cNvPr>
          <p:cNvSpPr>
            <a:spLocks noGrp="1"/>
          </p:cNvSpPr>
          <p:nvPr>
            <p:ph type="dt" sz="half" idx="10"/>
          </p:nvPr>
        </p:nvSpPr>
        <p:spPr>
          <a:xfrm>
            <a:off x="7295738" y="6356350"/>
            <a:ext cx="3033829" cy="365125"/>
          </a:xfrm>
        </p:spPr>
        <p:txBody>
          <a:bodyPr rtlCol="0"/>
          <a:lstStyle/>
          <a:p>
            <a:pPr lvl="0" rtl="0"/>
            <a:r>
              <a:rPr lang="en-GB"/>
              <a:t>20XX</a:t>
            </a:r>
          </a:p>
        </p:txBody>
      </p:sp>
      <p:sp>
        <p:nvSpPr>
          <p:cNvPr id="5" name="Slide Number Placeholder 4">
            <a:extLst>
              <a:ext uri="{FF2B5EF4-FFF2-40B4-BE49-F238E27FC236}">
                <a16:creationId xmlns:a16="http://schemas.microsoft.com/office/drawing/2014/main" id="{DB1187FF-114E-0204-1347-CB9A8F2F41CE}"/>
              </a:ext>
            </a:extLst>
          </p:cNvPr>
          <p:cNvSpPr>
            <a:spLocks noGrp="1"/>
          </p:cNvSpPr>
          <p:nvPr>
            <p:ph type="sldNum" sz="quarter" idx="12"/>
          </p:nvPr>
        </p:nvSpPr>
        <p:spPr>
          <a:xfrm>
            <a:off x="10707939" y="6356350"/>
            <a:ext cx="844649" cy="365125"/>
          </a:xfrm>
        </p:spPr>
        <p:txBody>
          <a:bodyPr rtlCol="0"/>
          <a:lstStyle/>
          <a:p>
            <a:pPr lvl="0" rtl="0"/>
            <a:fld id="{E20EFF4B-E35B-4DE6-97A9-05E54E649A15}" type="slidenum">
              <a:rPr lang="en-GB" smtClean="0"/>
              <a:pPr lvl="0" rtl="0"/>
              <a:t>68</a:t>
            </a:fld>
            <a:endParaRPr lang="en-GB"/>
          </a:p>
        </p:txBody>
      </p:sp>
    </p:spTree>
    <p:extLst>
      <p:ext uri="{BB962C8B-B14F-4D97-AF65-F5344CB8AC3E}">
        <p14:creationId xmlns:p14="http://schemas.microsoft.com/office/powerpoint/2010/main" val="3632423821"/>
      </p:ext>
    </p:extLst>
  </p:cSld>
  <p:clrMapOvr>
    <a:masterClrMapping/>
  </p:clrMapOvr>
</p:sld>
</file>

<file path=ppt/theme/theme1.xml><?xml version="1.0" encoding="utf-8"?>
<a:theme xmlns:a="http://schemas.openxmlformats.org/drawingml/2006/main" name="MeiryoVTI">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Meiryo UI">
      <a:majorFont>
        <a:latin typeface="Meiryo UI"/>
        <a:ea typeface=""/>
        <a:cs typeface=""/>
      </a:majorFont>
      <a:minorFont>
        <a:latin typeface="Meiryo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2848680_TF22749116_Win32" id="{084B2CF4-4C5B-4F63-8077-38B9068CC628}" vid="{E055C7DC-FDE9-4E60-B3E0-64209AAD249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E389B4F5-D858-4228-A1A8-F9C09A238B60}">
  <ds:schemaRefs>
    <ds:schemaRef ds:uri="http://schemas.microsoft.com/sharepoint/v3/contenttype/forms"/>
  </ds:schemaRefs>
</ds:datastoreItem>
</file>

<file path=customXml/itemProps2.xml><?xml version="1.0" encoding="utf-8"?>
<ds:datastoreItem xmlns:ds="http://schemas.openxmlformats.org/officeDocument/2006/customXml" ds:itemID="{83F5A4AD-A372-48FB-978B-A62EF04BB66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B4605F9-2AA0-4698-BBDB-0F81CCABFD7B}">
  <ds:schemaRefs>
    <ds:schemaRef ds:uri="230e9df3-be65-4c73-a93b-d1236ebd677e"/>
    <ds:schemaRef ds:uri="http://purl.org/dc/terms/"/>
    <ds:schemaRef ds:uri="http://schemas.openxmlformats.org/package/2006/metadata/core-properties"/>
    <ds:schemaRef ds:uri="http://schemas.microsoft.com/office/2006/documentManagement/types"/>
    <ds:schemaRef ds:uri="http://purl.org/dc/dcmitype/"/>
    <ds:schemaRef ds:uri="http://schemas.microsoft.com/office/infopath/2007/PartnerControls"/>
    <ds:schemaRef ds:uri="http://purl.org/dc/elements/1.1/"/>
    <ds:schemaRef ds:uri="http://schemas.microsoft.com/office/2006/metadata/properties"/>
    <ds:schemaRef ds:uri="http://schemas.microsoft.com/sharepoint/v3"/>
    <ds:schemaRef ds:uri="16c05727-aa75-4e4a-9b5f-8a80a1165891"/>
    <ds:schemaRef ds:uri="71af3243-3dd4-4a8d-8c0d-dd76da1f02a5"/>
    <ds:schemaRef ds:uri="http://www.w3.org/XML/1998/namespace"/>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Meriyo design</Template>
  <TotalTime>2969</TotalTime>
  <Words>6402</Words>
  <Application>Microsoft Office PowerPoint</Application>
  <PresentationFormat>Widescreen</PresentationFormat>
  <Paragraphs>1855</Paragraphs>
  <Slides>68</Slides>
  <Notes>68</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68</vt:i4>
      </vt:variant>
    </vt:vector>
  </HeadingPairs>
  <TitlesOfParts>
    <vt:vector size="82" baseType="lpstr">
      <vt:lpstr>Meiryo</vt:lpstr>
      <vt:lpstr>Meiryo UI</vt:lpstr>
      <vt:lpstr>__Inter_7b70e8</vt:lpstr>
      <vt:lpstr>Aptos</vt:lpstr>
      <vt:lpstr>Aptos Narrow</vt:lpstr>
      <vt:lpstr>Arial</vt:lpstr>
      <vt:lpstr>Calibri</vt:lpstr>
      <vt:lpstr>inherit</vt:lpstr>
      <vt:lpstr>Inter</vt:lpstr>
      <vt:lpstr>RedditSans</vt:lpstr>
      <vt:lpstr>Roboto</vt:lpstr>
      <vt:lpstr>SourceSansPro</vt:lpstr>
      <vt:lpstr>Wingdings</vt:lpstr>
      <vt:lpstr>MeiryoVTI</vt:lpstr>
      <vt:lpstr>Finance Management ACMA 4017 </vt:lpstr>
      <vt:lpstr>AI Declaration</vt:lpstr>
      <vt:lpstr>Acknowledgements</vt:lpstr>
      <vt:lpstr>Agenda</vt:lpstr>
      <vt:lpstr>Introduction</vt:lpstr>
      <vt:lpstr>Introduction</vt:lpstr>
      <vt:lpstr>Introduction</vt:lpstr>
      <vt:lpstr>SONY Europe Financial Ratios</vt:lpstr>
      <vt:lpstr>SONY Europe Financial Ratios FY2024-FY2021</vt:lpstr>
      <vt:lpstr>SONY Europe Financial Liquidity Ratio Analysis</vt:lpstr>
      <vt:lpstr>SONY Europe Financial Liquidity Ratio Analysis</vt:lpstr>
      <vt:lpstr>SONY Europe Financial Liquidity Ratio Analysis</vt:lpstr>
      <vt:lpstr>SONY Europe Financial Liquidity Ratio Analysis</vt:lpstr>
      <vt:lpstr>SONY Europe Financial Activity Ratio Analysis</vt:lpstr>
      <vt:lpstr>SONY Europe Financial Activity Ratio Analysis</vt:lpstr>
      <vt:lpstr>SONY Europe Financial Activity Ratio Analysis</vt:lpstr>
      <vt:lpstr>SONY Europe Financial Activity Ratio Analysis</vt:lpstr>
      <vt:lpstr>SONY Europe Financial Activity Ratio Analysis</vt:lpstr>
      <vt:lpstr>SONY Europe Financial Activity Ratio Analysis</vt:lpstr>
      <vt:lpstr>SONY Europe Financial Activity Ratio Analysis</vt:lpstr>
      <vt:lpstr>SONY Europe Financial Solvency Ratio Analysis</vt:lpstr>
      <vt:lpstr>SONY Europe Financial Solvency Ratio Analysis</vt:lpstr>
      <vt:lpstr>SONY Europe Financial Solvency Ratio Analysis</vt:lpstr>
      <vt:lpstr>SONY Europe Financial Solvency Ratio Analysis</vt:lpstr>
      <vt:lpstr>SONY Europe Financial Solvency Ratio Analysis</vt:lpstr>
      <vt:lpstr>SONY Europe Financial Profitability Ratio Analysis</vt:lpstr>
      <vt:lpstr>SONY Europe Financial Profitability Ratio Analysis</vt:lpstr>
      <vt:lpstr>SONY Europe Financial Profitability Ratio Analysis</vt:lpstr>
      <vt:lpstr>SONY Europe Financial Ratio Summary</vt:lpstr>
      <vt:lpstr>SONY Europe Financial Ratio Suggestions</vt:lpstr>
      <vt:lpstr>SONY Europe Financial Working Capital Requirements</vt:lpstr>
      <vt:lpstr>Case Study Questions</vt:lpstr>
      <vt:lpstr>Case Study Question XYZ Industries LTD’s Financial Ratios</vt:lpstr>
      <vt:lpstr>Case Study Questions – W.C.R</vt:lpstr>
      <vt:lpstr>Case Study Questions – Pay Back Period</vt:lpstr>
      <vt:lpstr>Case Study Questions – Pay Back Period</vt:lpstr>
      <vt:lpstr>Case Study Questions – Rate of Return</vt:lpstr>
      <vt:lpstr>Case Study Questions – Rate of Return</vt:lpstr>
      <vt:lpstr>Case Study Questions – Net Present Value</vt:lpstr>
      <vt:lpstr>Case Study Questions – Net Present Value</vt:lpstr>
      <vt:lpstr>Case Study Questions – Net Present Value</vt:lpstr>
      <vt:lpstr>Case Study Questions – Internal Rate of Return</vt:lpstr>
      <vt:lpstr>Case Study Questions – Internal Rate of Return</vt:lpstr>
      <vt:lpstr>Case Study Questions – Internal Rate of Return</vt:lpstr>
      <vt:lpstr>Case Study Questions – Interest Rate of Return</vt:lpstr>
      <vt:lpstr>Case Study Questions – Excess Present Value</vt:lpstr>
      <vt:lpstr>Case Study Questions – Risk Adjusted Cutoff Rate</vt:lpstr>
      <vt:lpstr>Case Study Questions – Certainty Equivalent Method</vt:lpstr>
      <vt:lpstr>Case Study Questions – Sensitivity Technique</vt:lpstr>
      <vt:lpstr>Case Study Questions – Profitability Technique</vt:lpstr>
      <vt:lpstr>Case Study Questions – Standard Deviation</vt:lpstr>
      <vt:lpstr>Case Study Questions – Co-Efficient</vt:lpstr>
      <vt:lpstr>Case Study Questions – Decision Tree Analysis</vt:lpstr>
      <vt:lpstr>Conclusion</vt:lpstr>
      <vt:lpstr>Thank you for listening Any Questions?</vt:lpstr>
      <vt:lpstr>References</vt:lpstr>
      <vt:lpstr>References</vt:lpstr>
      <vt:lpstr>Appendix –SONY Europe B.V Balance Sheet</vt:lpstr>
      <vt:lpstr>Appendix –SONY Europe B.V Balance Sheet</vt:lpstr>
      <vt:lpstr>Appendix –SONY Europe B.V Balance Sheet</vt:lpstr>
      <vt:lpstr>Appendix –SONY Europe B.V Income Statement</vt:lpstr>
      <vt:lpstr>Appendix –SONY Europe B.V Income Statement</vt:lpstr>
      <vt:lpstr>Appendix - SONY Europe Financial Ratios Calculations</vt:lpstr>
      <vt:lpstr>Appendix - SONY Europe Financial Ratios Calculations</vt:lpstr>
      <vt:lpstr>Appendix - SONY Europe Financial Ratios Calculations</vt:lpstr>
      <vt:lpstr>Appendix - SONY Europe Financial Ratios Calculations</vt:lpstr>
      <vt:lpstr>Appendix - SONY Europe Financial Ratios Calculations</vt:lpstr>
      <vt:lpstr>XYZ Industries LTD’s Financial Ratios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Finance Management ACMA 4017</dc:title>
  <dc:creator>Lloyd, Lauren</dc:creator>
  <cp:lastModifiedBy>Lauren Lloyd (2315243)</cp:lastModifiedBy>
  <cp:revision>77</cp:revision>
  <cp:lastPrinted>2025-02-18T07:24:45Z</cp:lastPrinted>
  <dcterms:created xsi:type="dcterms:W3CDTF">2025-02-14T10:27:00Z</dcterms:created>
  <dcterms:modified xsi:type="dcterms:W3CDTF">2025-02-19T22:32:35Z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