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10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diagrams/_rels/data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svg" /><Relationship Id="rId1" Type="http://schemas.openxmlformats.org/officeDocument/2006/relationships/image" Target="../media/image4.png" /><Relationship Id="rId6" Type="http://schemas.openxmlformats.org/officeDocument/2006/relationships/image" Target="../media/image9.svg" /><Relationship Id="rId5" Type="http://schemas.openxmlformats.org/officeDocument/2006/relationships/image" Target="../media/image8.png" /><Relationship Id="rId4" Type="http://schemas.openxmlformats.org/officeDocument/2006/relationships/image" Target="../media/image7.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svg" /><Relationship Id="rId1" Type="http://schemas.openxmlformats.org/officeDocument/2006/relationships/image" Target="../media/image4.png" /><Relationship Id="rId6" Type="http://schemas.openxmlformats.org/officeDocument/2006/relationships/image" Target="../media/image9.svg" /><Relationship Id="rId5" Type="http://schemas.openxmlformats.org/officeDocument/2006/relationships/image" Target="../media/image8.png" /><Relationship Id="rId4" Type="http://schemas.openxmlformats.org/officeDocument/2006/relationships/image" Target="../media/image7.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553B9C-7A80-4955-AF69-E8E2DEB5332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95B3C1D-AAB8-47BC-80AC-CD9CB646F636}">
      <dgm:prSet/>
      <dgm:spPr/>
      <dgm:t>
        <a:bodyPr/>
        <a:lstStyle/>
        <a:p>
          <a:pPr>
            <a:lnSpc>
              <a:spcPct val="100000"/>
            </a:lnSpc>
          </a:pPr>
          <a:r>
            <a:rPr lang="en-GB"/>
            <a:t>The meaning of absenteeism is when employees don’t attend to the pattern shift because of an reason. Some of the reasons that cause employee to be absent are : Illness for a sort or long term, Family problems, Bulling or harassment at the work place etc.</a:t>
          </a:r>
          <a:endParaRPr lang="en-US"/>
        </a:p>
      </dgm:t>
    </dgm:pt>
    <dgm:pt modelId="{65E143B8-8A9C-41D0-BD35-248143C79663}" type="parTrans" cxnId="{457EF61D-C99E-4016-9691-4756D5453A54}">
      <dgm:prSet/>
      <dgm:spPr/>
      <dgm:t>
        <a:bodyPr/>
        <a:lstStyle/>
        <a:p>
          <a:endParaRPr lang="en-US"/>
        </a:p>
      </dgm:t>
    </dgm:pt>
    <dgm:pt modelId="{57C35674-787E-4751-A631-1C0247CE584B}" type="sibTrans" cxnId="{457EF61D-C99E-4016-9691-4756D5453A54}">
      <dgm:prSet/>
      <dgm:spPr/>
      <dgm:t>
        <a:bodyPr/>
        <a:lstStyle/>
        <a:p>
          <a:pPr>
            <a:lnSpc>
              <a:spcPct val="100000"/>
            </a:lnSpc>
          </a:pPr>
          <a:endParaRPr lang="en-US"/>
        </a:p>
      </dgm:t>
    </dgm:pt>
    <dgm:pt modelId="{341C7436-63D0-4744-AA60-79B8B09FC8F3}">
      <dgm:prSet/>
      <dgm:spPr/>
      <dgm:t>
        <a:bodyPr/>
        <a:lstStyle/>
        <a:p>
          <a:pPr>
            <a:lnSpc>
              <a:spcPct val="100000"/>
            </a:lnSpc>
          </a:pPr>
          <a:r>
            <a:rPr lang="en-GB"/>
            <a:t>In order to solve the problem of NHS staff absenteeism, one of the reason that cause employee to absent to the shift could be cause by stress.</a:t>
          </a:r>
          <a:endParaRPr lang="en-US"/>
        </a:p>
      </dgm:t>
    </dgm:pt>
    <dgm:pt modelId="{E221BC7B-8C8B-46B1-8899-8CAFC4877725}" type="parTrans" cxnId="{47037859-18C1-4F27-8B30-594358C90781}">
      <dgm:prSet/>
      <dgm:spPr/>
      <dgm:t>
        <a:bodyPr/>
        <a:lstStyle/>
        <a:p>
          <a:endParaRPr lang="en-US"/>
        </a:p>
      </dgm:t>
    </dgm:pt>
    <dgm:pt modelId="{CDD224DB-5617-4045-95AB-8C47605D0B0F}" type="sibTrans" cxnId="{47037859-18C1-4F27-8B30-594358C90781}">
      <dgm:prSet/>
      <dgm:spPr/>
      <dgm:t>
        <a:bodyPr/>
        <a:lstStyle/>
        <a:p>
          <a:pPr>
            <a:lnSpc>
              <a:spcPct val="100000"/>
            </a:lnSpc>
          </a:pPr>
          <a:endParaRPr lang="en-US"/>
        </a:p>
      </dgm:t>
    </dgm:pt>
    <dgm:pt modelId="{0A695858-616E-4204-A7FC-6C46373E50B7}">
      <dgm:prSet/>
      <dgm:spPr/>
      <dgm:t>
        <a:bodyPr/>
        <a:lstStyle/>
        <a:p>
          <a:pPr>
            <a:lnSpc>
              <a:spcPct val="100000"/>
            </a:lnSpc>
          </a:pPr>
          <a:r>
            <a:rPr lang="en-GB"/>
            <a:t>In 2019 due to Covid, NHS had an increase of absences which cause the staff who attend to be even more stressed by the risk of taking the virus and the stress caused by the overworking due to they colleagues in quaranteen.</a:t>
          </a:r>
          <a:endParaRPr lang="en-US"/>
        </a:p>
      </dgm:t>
    </dgm:pt>
    <dgm:pt modelId="{8E3F3364-C07C-4D9E-94F9-1859DF8C2E2A}" type="parTrans" cxnId="{165F036B-0F50-4355-A7BE-7FD9A79464D9}">
      <dgm:prSet/>
      <dgm:spPr/>
      <dgm:t>
        <a:bodyPr/>
        <a:lstStyle/>
        <a:p>
          <a:endParaRPr lang="en-US"/>
        </a:p>
      </dgm:t>
    </dgm:pt>
    <dgm:pt modelId="{3B0D6D53-6805-4907-985A-C0E1C385D914}" type="sibTrans" cxnId="{165F036B-0F50-4355-A7BE-7FD9A79464D9}">
      <dgm:prSet/>
      <dgm:spPr/>
      <dgm:t>
        <a:bodyPr/>
        <a:lstStyle/>
        <a:p>
          <a:endParaRPr lang="en-US"/>
        </a:p>
      </dgm:t>
    </dgm:pt>
    <dgm:pt modelId="{74F7F028-D8DB-424E-922E-55A472921669}" type="pres">
      <dgm:prSet presAssocID="{A6553B9C-7A80-4955-AF69-E8E2DEB53322}" presName="root" presStyleCnt="0">
        <dgm:presLayoutVars>
          <dgm:dir/>
          <dgm:resizeHandles val="exact"/>
        </dgm:presLayoutVars>
      </dgm:prSet>
      <dgm:spPr/>
    </dgm:pt>
    <dgm:pt modelId="{2F8DB0BB-8B49-42E6-97C3-DB3B81EF5A21}" type="pres">
      <dgm:prSet presAssocID="{A6553B9C-7A80-4955-AF69-E8E2DEB53322}" presName="container" presStyleCnt="0">
        <dgm:presLayoutVars>
          <dgm:dir/>
          <dgm:resizeHandles val="exact"/>
        </dgm:presLayoutVars>
      </dgm:prSet>
      <dgm:spPr/>
    </dgm:pt>
    <dgm:pt modelId="{4FE86AE8-4EA1-4C6F-ADFF-B293A1612BD1}" type="pres">
      <dgm:prSet presAssocID="{395B3C1D-AAB8-47BC-80AC-CD9CB646F636}" presName="compNode" presStyleCnt="0"/>
      <dgm:spPr/>
    </dgm:pt>
    <dgm:pt modelId="{7BED5611-DEAD-4738-A5F8-0CF5620FC4FE}" type="pres">
      <dgm:prSet presAssocID="{395B3C1D-AAB8-47BC-80AC-CD9CB646F636}" presName="iconBgRect" presStyleLbl="bgShp" presStyleIdx="0" presStyleCnt="3"/>
      <dgm:spPr/>
    </dgm:pt>
    <dgm:pt modelId="{61828231-42A0-4902-81CB-4995A1CF4F4D}" type="pres">
      <dgm:prSet presAssocID="{395B3C1D-AAB8-47BC-80AC-CD9CB646F6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Irritant"/>
        </a:ext>
      </dgm:extLst>
    </dgm:pt>
    <dgm:pt modelId="{09715D8D-6309-49A8-A2C2-40E614B73C83}" type="pres">
      <dgm:prSet presAssocID="{395B3C1D-AAB8-47BC-80AC-CD9CB646F636}" presName="spaceRect" presStyleCnt="0"/>
      <dgm:spPr/>
    </dgm:pt>
    <dgm:pt modelId="{B3EB3885-3200-460A-8729-8CD6FCEE9B12}" type="pres">
      <dgm:prSet presAssocID="{395B3C1D-AAB8-47BC-80AC-CD9CB646F636}" presName="textRect" presStyleLbl="revTx" presStyleIdx="0" presStyleCnt="3">
        <dgm:presLayoutVars>
          <dgm:chMax val="1"/>
          <dgm:chPref val="1"/>
        </dgm:presLayoutVars>
      </dgm:prSet>
      <dgm:spPr/>
    </dgm:pt>
    <dgm:pt modelId="{34BB88F9-BA84-4A87-AC17-2A868661216B}" type="pres">
      <dgm:prSet presAssocID="{57C35674-787E-4751-A631-1C0247CE584B}" presName="sibTrans" presStyleLbl="sibTrans2D1" presStyleIdx="0" presStyleCnt="0"/>
      <dgm:spPr/>
    </dgm:pt>
    <dgm:pt modelId="{318CD4CB-AD00-44F0-AC5D-510C55164920}" type="pres">
      <dgm:prSet presAssocID="{341C7436-63D0-4744-AA60-79B8B09FC8F3}" presName="compNode" presStyleCnt="0"/>
      <dgm:spPr/>
    </dgm:pt>
    <dgm:pt modelId="{2B97904B-5634-4386-9844-3F113B424375}" type="pres">
      <dgm:prSet presAssocID="{341C7436-63D0-4744-AA60-79B8B09FC8F3}" presName="iconBgRect" presStyleLbl="bgShp" presStyleIdx="1" presStyleCnt="3"/>
      <dgm:spPr/>
    </dgm:pt>
    <dgm:pt modelId="{442C0AC8-8147-440F-927B-B8936C6D0B1C}" type="pres">
      <dgm:prSet presAssocID="{341C7436-63D0-4744-AA60-79B8B09FC8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E56B38C9-E54B-4A42-AF5E-9D4031E41E9B}" type="pres">
      <dgm:prSet presAssocID="{341C7436-63D0-4744-AA60-79B8B09FC8F3}" presName="spaceRect" presStyleCnt="0"/>
      <dgm:spPr/>
    </dgm:pt>
    <dgm:pt modelId="{E9FCFE62-092F-4F6E-A762-30A3C2F1992E}" type="pres">
      <dgm:prSet presAssocID="{341C7436-63D0-4744-AA60-79B8B09FC8F3}" presName="textRect" presStyleLbl="revTx" presStyleIdx="1" presStyleCnt="3">
        <dgm:presLayoutVars>
          <dgm:chMax val="1"/>
          <dgm:chPref val="1"/>
        </dgm:presLayoutVars>
      </dgm:prSet>
      <dgm:spPr/>
    </dgm:pt>
    <dgm:pt modelId="{AC9C09A6-899B-47F6-9BC8-B2A00A3E8794}" type="pres">
      <dgm:prSet presAssocID="{CDD224DB-5617-4045-95AB-8C47605D0B0F}" presName="sibTrans" presStyleLbl="sibTrans2D1" presStyleIdx="0" presStyleCnt="0"/>
      <dgm:spPr/>
    </dgm:pt>
    <dgm:pt modelId="{6322B3CE-C1F7-4374-9B98-391504B31247}" type="pres">
      <dgm:prSet presAssocID="{0A695858-616E-4204-A7FC-6C46373E50B7}" presName="compNode" presStyleCnt="0"/>
      <dgm:spPr/>
    </dgm:pt>
    <dgm:pt modelId="{4201B495-03C6-4144-9CD3-CA21BF85B63E}" type="pres">
      <dgm:prSet presAssocID="{0A695858-616E-4204-A7FC-6C46373E50B7}" presName="iconBgRect" presStyleLbl="bgShp" presStyleIdx="2" presStyleCnt="3"/>
      <dgm:spPr/>
    </dgm:pt>
    <dgm:pt modelId="{E3BA07E4-51E0-4D9A-A90E-BACF9D5E73B7}" type="pres">
      <dgm:prSet presAssocID="{0A695858-616E-4204-A7FC-6C46373E50B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mbulance"/>
        </a:ext>
      </dgm:extLst>
    </dgm:pt>
    <dgm:pt modelId="{70668EC5-6A97-4A2E-A4C6-3852337AF9B5}" type="pres">
      <dgm:prSet presAssocID="{0A695858-616E-4204-A7FC-6C46373E50B7}" presName="spaceRect" presStyleCnt="0"/>
      <dgm:spPr/>
    </dgm:pt>
    <dgm:pt modelId="{B3945B7E-6BA8-467E-A300-4030B55F936F}" type="pres">
      <dgm:prSet presAssocID="{0A695858-616E-4204-A7FC-6C46373E50B7}" presName="textRect" presStyleLbl="revTx" presStyleIdx="2" presStyleCnt="3">
        <dgm:presLayoutVars>
          <dgm:chMax val="1"/>
          <dgm:chPref val="1"/>
        </dgm:presLayoutVars>
      </dgm:prSet>
      <dgm:spPr/>
    </dgm:pt>
  </dgm:ptLst>
  <dgm:cxnLst>
    <dgm:cxn modelId="{457EF61D-C99E-4016-9691-4756D5453A54}" srcId="{A6553B9C-7A80-4955-AF69-E8E2DEB53322}" destId="{395B3C1D-AAB8-47BC-80AC-CD9CB646F636}" srcOrd="0" destOrd="0" parTransId="{65E143B8-8A9C-41D0-BD35-248143C79663}" sibTransId="{57C35674-787E-4751-A631-1C0247CE584B}"/>
    <dgm:cxn modelId="{7E70D626-524C-4575-810D-833FC852788C}" type="presOf" srcId="{0A695858-616E-4204-A7FC-6C46373E50B7}" destId="{B3945B7E-6BA8-467E-A300-4030B55F936F}" srcOrd="0" destOrd="0" presId="urn:microsoft.com/office/officeart/2018/2/layout/IconCircleList"/>
    <dgm:cxn modelId="{523E3E2D-C803-4625-912E-AA07104A2306}" type="presOf" srcId="{CDD224DB-5617-4045-95AB-8C47605D0B0F}" destId="{AC9C09A6-899B-47F6-9BC8-B2A00A3E8794}" srcOrd="0" destOrd="0" presId="urn:microsoft.com/office/officeart/2018/2/layout/IconCircleList"/>
    <dgm:cxn modelId="{47826044-DA9A-4042-8831-7C7A79AE827D}" type="presOf" srcId="{341C7436-63D0-4744-AA60-79B8B09FC8F3}" destId="{E9FCFE62-092F-4F6E-A762-30A3C2F1992E}" srcOrd="0" destOrd="0" presId="urn:microsoft.com/office/officeart/2018/2/layout/IconCircleList"/>
    <dgm:cxn modelId="{C8FB9267-681A-4D2C-BFC4-3A682E3BD5A7}" type="presOf" srcId="{57C35674-787E-4751-A631-1C0247CE584B}" destId="{34BB88F9-BA84-4A87-AC17-2A868661216B}" srcOrd="0" destOrd="0" presId="urn:microsoft.com/office/officeart/2018/2/layout/IconCircleList"/>
    <dgm:cxn modelId="{165F036B-0F50-4355-A7BE-7FD9A79464D9}" srcId="{A6553B9C-7A80-4955-AF69-E8E2DEB53322}" destId="{0A695858-616E-4204-A7FC-6C46373E50B7}" srcOrd="2" destOrd="0" parTransId="{8E3F3364-C07C-4D9E-94F9-1859DF8C2E2A}" sibTransId="{3B0D6D53-6805-4907-985A-C0E1C385D914}"/>
    <dgm:cxn modelId="{47037859-18C1-4F27-8B30-594358C90781}" srcId="{A6553B9C-7A80-4955-AF69-E8E2DEB53322}" destId="{341C7436-63D0-4744-AA60-79B8B09FC8F3}" srcOrd="1" destOrd="0" parTransId="{E221BC7B-8C8B-46B1-8899-8CAFC4877725}" sibTransId="{CDD224DB-5617-4045-95AB-8C47605D0B0F}"/>
    <dgm:cxn modelId="{C6D1FEA7-E60C-4D17-ADA2-0E9AFB0389AE}" type="presOf" srcId="{395B3C1D-AAB8-47BC-80AC-CD9CB646F636}" destId="{B3EB3885-3200-460A-8729-8CD6FCEE9B12}" srcOrd="0" destOrd="0" presId="urn:microsoft.com/office/officeart/2018/2/layout/IconCircleList"/>
    <dgm:cxn modelId="{5BDA4AC8-B475-4AFE-9D34-CC2A530D2D68}" type="presOf" srcId="{A6553B9C-7A80-4955-AF69-E8E2DEB53322}" destId="{74F7F028-D8DB-424E-922E-55A472921669}" srcOrd="0" destOrd="0" presId="urn:microsoft.com/office/officeart/2018/2/layout/IconCircleList"/>
    <dgm:cxn modelId="{B63A91AF-B276-49AB-8139-4E401668778B}" type="presParOf" srcId="{74F7F028-D8DB-424E-922E-55A472921669}" destId="{2F8DB0BB-8B49-42E6-97C3-DB3B81EF5A21}" srcOrd="0" destOrd="0" presId="urn:microsoft.com/office/officeart/2018/2/layout/IconCircleList"/>
    <dgm:cxn modelId="{808CF629-7A60-4036-BAED-0C6F35327A32}" type="presParOf" srcId="{2F8DB0BB-8B49-42E6-97C3-DB3B81EF5A21}" destId="{4FE86AE8-4EA1-4C6F-ADFF-B293A1612BD1}" srcOrd="0" destOrd="0" presId="urn:microsoft.com/office/officeart/2018/2/layout/IconCircleList"/>
    <dgm:cxn modelId="{9224BACE-0585-4975-8DA6-0F476BDE3FD6}" type="presParOf" srcId="{4FE86AE8-4EA1-4C6F-ADFF-B293A1612BD1}" destId="{7BED5611-DEAD-4738-A5F8-0CF5620FC4FE}" srcOrd="0" destOrd="0" presId="urn:microsoft.com/office/officeart/2018/2/layout/IconCircleList"/>
    <dgm:cxn modelId="{1908BE9D-B3BF-4465-B0B4-6A5F429C30CB}" type="presParOf" srcId="{4FE86AE8-4EA1-4C6F-ADFF-B293A1612BD1}" destId="{61828231-42A0-4902-81CB-4995A1CF4F4D}" srcOrd="1" destOrd="0" presId="urn:microsoft.com/office/officeart/2018/2/layout/IconCircleList"/>
    <dgm:cxn modelId="{D1F85EE1-D6E4-4BC0-96D1-16543D901C94}" type="presParOf" srcId="{4FE86AE8-4EA1-4C6F-ADFF-B293A1612BD1}" destId="{09715D8D-6309-49A8-A2C2-40E614B73C83}" srcOrd="2" destOrd="0" presId="urn:microsoft.com/office/officeart/2018/2/layout/IconCircleList"/>
    <dgm:cxn modelId="{0560DD1A-6566-4161-B503-27E4103A95FA}" type="presParOf" srcId="{4FE86AE8-4EA1-4C6F-ADFF-B293A1612BD1}" destId="{B3EB3885-3200-460A-8729-8CD6FCEE9B12}" srcOrd="3" destOrd="0" presId="urn:microsoft.com/office/officeart/2018/2/layout/IconCircleList"/>
    <dgm:cxn modelId="{BDA381D1-62F5-4619-96D0-720B736B6CA5}" type="presParOf" srcId="{2F8DB0BB-8B49-42E6-97C3-DB3B81EF5A21}" destId="{34BB88F9-BA84-4A87-AC17-2A868661216B}" srcOrd="1" destOrd="0" presId="urn:microsoft.com/office/officeart/2018/2/layout/IconCircleList"/>
    <dgm:cxn modelId="{562280B4-D591-41FB-92CB-D761B1D5CD8C}" type="presParOf" srcId="{2F8DB0BB-8B49-42E6-97C3-DB3B81EF5A21}" destId="{318CD4CB-AD00-44F0-AC5D-510C55164920}" srcOrd="2" destOrd="0" presId="urn:microsoft.com/office/officeart/2018/2/layout/IconCircleList"/>
    <dgm:cxn modelId="{F818E7C9-46C1-4E62-B36C-207FF084704D}" type="presParOf" srcId="{318CD4CB-AD00-44F0-AC5D-510C55164920}" destId="{2B97904B-5634-4386-9844-3F113B424375}" srcOrd="0" destOrd="0" presId="urn:microsoft.com/office/officeart/2018/2/layout/IconCircleList"/>
    <dgm:cxn modelId="{D719565A-C12C-4608-AE45-5C68F9541DDF}" type="presParOf" srcId="{318CD4CB-AD00-44F0-AC5D-510C55164920}" destId="{442C0AC8-8147-440F-927B-B8936C6D0B1C}" srcOrd="1" destOrd="0" presId="urn:microsoft.com/office/officeart/2018/2/layout/IconCircleList"/>
    <dgm:cxn modelId="{5669F777-886E-41C6-B9E7-14298F30AF29}" type="presParOf" srcId="{318CD4CB-AD00-44F0-AC5D-510C55164920}" destId="{E56B38C9-E54B-4A42-AF5E-9D4031E41E9B}" srcOrd="2" destOrd="0" presId="urn:microsoft.com/office/officeart/2018/2/layout/IconCircleList"/>
    <dgm:cxn modelId="{E75348C6-8BAB-43ED-A130-B6F1AC3DA06B}" type="presParOf" srcId="{318CD4CB-AD00-44F0-AC5D-510C55164920}" destId="{E9FCFE62-092F-4F6E-A762-30A3C2F1992E}" srcOrd="3" destOrd="0" presId="urn:microsoft.com/office/officeart/2018/2/layout/IconCircleList"/>
    <dgm:cxn modelId="{F13EA8DD-15DA-4364-B921-3AB6BB3EF57F}" type="presParOf" srcId="{2F8DB0BB-8B49-42E6-97C3-DB3B81EF5A21}" destId="{AC9C09A6-899B-47F6-9BC8-B2A00A3E8794}" srcOrd="3" destOrd="0" presId="urn:microsoft.com/office/officeart/2018/2/layout/IconCircleList"/>
    <dgm:cxn modelId="{2BD48FF6-AED2-4CB5-BB8E-A117B84CB67A}" type="presParOf" srcId="{2F8DB0BB-8B49-42E6-97C3-DB3B81EF5A21}" destId="{6322B3CE-C1F7-4374-9B98-391504B31247}" srcOrd="4" destOrd="0" presId="urn:microsoft.com/office/officeart/2018/2/layout/IconCircleList"/>
    <dgm:cxn modelId="{23E65A68-80DD-43DE-BEB0-BEC6D8AA1C00}" type="presParOf" srcId="{6322B3CE-C1F7-4374-9B98-391504B31247}" destId="{4201B495-03C6-4144-9CD3-CA21BF85B63E}" srcOrd="0" destOrd="0" presId="urn:microsoft.com/office/officeart/2018/2/layout/IconCircleList"/>
    <dgm:cxn modelId="{077DBC9B-BF17-4C1A-A931-A8DDD4F6AC43}" type="presParOf" srcId="{6322B3CE-C1F7-4374-9B98-391504B31247}" destId="{E3BA07E4-51E0-4D9A-A90E-BACF9D5E73B7}" srcOrd="1" destOrd="0" presId="urn:microsoft.com/office/officeart/2018/2/layout/IconCircleList"/>
    <dgm:cxn modelId="{1EDC997F-8BA0-432B-B43F-77BFB6567100}" type="presParOf" srcId="{6322B3CE-C1F7-4374-9B98-391504B31247}" destId="{70668EC5-6A97-4A2E-A4C6-3852337AF9B5}" srcOrd="2" destOrd="0" presId="urn:microsoft.com/office/officeart/2018/2/layout/IconCircleList"/>
    <dgm:cxn modelId="{255849C7-3A0F-4D15-8597-21F939E4559E}" type="presParOf" srcId="{6322B3CE-C1F7-4374-9B98-391504B31247}" destId="{B3945B7E-6BA8-467E-A300-4030B55F936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D5611-DEAD-4738-A5F8-0CF5620FC4FE}">
      <dsp:nvSpPr>
        <dsp:cNvPr id="0" name=""/>
        <dsp:cNvSpPr/>
      </dsp:nvSpPr>
      <dsp:spPr>
        <a:xfrm>
          <a:off x="82613" y="158436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828231-42A0-4902-81CB-4995A1CF4F4D}">
      <dsp:nvSpPr>
        <dsp:cNvPr id="0" name=""/>
        <dsp:cNvSpPr/>
      </dsp:nvSpPr>
      <dsp:spPr>
        <a:xfrm>
          <a:off x="271034" y="1772791"/>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EB3885-3200-460A-8729-8CD6FCEE9B12}">
      <dsp:nvSpPr>
        <dsp:cNvPr id="0" name=""/>
        <dsp:cNvSpPr/>
      </dsp:nvSpPr>
      <dsp:spPr>
        <a:xfrm>
          <a:off x="1172126" y="158436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meaning of absenteeism is when employees don’t attend to the pattern shift because of an reason. Some of the reasons that cause employee to be absent are : Illness for a sort or long term, Family problems, Bulling or harassment at the work place etc.</a:t>
          </a:r>
          <a:endParaRPr lang="en-US" sz="1100" kern="1200"/>
        </a:p>
      </dsp:txBody>
      <dsp:txXfrm>
        <a:off x="1172126" y="1584369"/>
        <a:ext cx="2114937" cy="897246"/>
      </dsp:txXfrm>
    </dsp:sp>
    <dsp:sp modelId="{2B97904B-5634-4386-9844-3F113B424375}">
      <dsp:nvSpPr>
        <dsp:cNvPr id="0" name=""/>
        <dsp:cNvSpPr/>
      </dsp:nvSpPr>
      <dsp:spPr>
        <a:xfrm>
          <a:off x="3655575" y="158436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2C0AC8-8147-440F-927B-B8936C6D0B1C}">
      <dsp:nvSpPr>
        <dsp:cNvPr id="0" name=""/>
        <dsp:cNvSpPr/>
      </dsp:nvSpPr>
      <dsp:spPr>
        <a:xfrm>
          <a:off x="3843996" y="1772791"/>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FCFE62-092F-4F6E-A762-30A3C2F1992E}">
      <dsp:nvSpPr>
        <dsp:cNvPr id="0" name=""/>
        <dsp:cNvSpPr/>
      </dsp:nvSpPr>
      <dsp:spPr>
        <a:xfrm>
          <a:off x="4745088" y="158436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 order to solve the problem of NHS staff absenteeism, one of the reason that cause employee to absent to the shift could be cause by stress.</a:t>
          </a:r>
          <a:endParaRPr lang="en-US" sz="1100" kern="1200"/>
        </a:p>
      </dsp:txBody>
      <dsp:txXfrm>
        <a:off x="4745088" y="1584369"/>
        <a:ext cx="2114937" cy="897246"/>
      </dsp:txXfrm>
    </dsp:sp>
    <dsp:sp modelId="{4201B495-03C6-4144-9CD3-CA21BF85B63E}">
      <dsp:nvSpPr>
        <dsp:cNvPr id="0" name=""/>
        <dsp:cNvSpPr/>
      </dsp:nvSpPr>
      <dsp:spPr>
        <a:xfrm>
          <a:off x="7228536" y="158436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BA07E4-51E0-4D9A-A90E-BACF9D5E73B7}">
      <dsp:nvSpPr>
        <dsp:cNvPr id="0" name=""/>
        <dsp:cNvSpPr/>
      </dsp:nvSpPr>
      <dsp:spPr>
        <a:xfrm>
          <a:off x="7416958" y="1772791"/>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945B7E-6BA8-467E-A300-4030B55F936F}">
      <dsp:nvSpPr>
        <dsp:cNvPr id="0" name=""/>
        <dsp:cNvSpPr/>
      </dsp:nvSpPr>
      <dsp:spPr>
        <a:xfrm>
          <a:off x="8318049" y="158436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 2019 due to Covid, NHS had an increase of absences which cause the staff who attend to be even more stressed by the risk of taking the virus and the stress caused by the overworking due to they colleagues in quaranteen.</a:t>
          </a:r>
          <a:endParaRPr lang="en-US" sz="1100" kern="1200"/>
        </a:p>
      </dsp:txBody>
      <dsp:txXfrm>
        <a:off x="8318049" y="1584369"/>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21F48-086F-4FFA-87C4-624CB45928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ACA36A-72F2-4025-9C1D-1C209405CD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255499-12E4-4A77-B6E3-E7418BC20BB9}"/>
              </a:ext>
            </a:extLst>
          </p:cNvPr>
          <p:cNvSpPr>
            <a:spLocks noGrp="1"/>
          </p:cNvSpPr>
          <p:nvPr>
            <p:ph type="dt" sz="half" idx="10"/>
          </p:nvPr>
        </p:nvSpPr>
        <p:spPr/>
        <p:txBody>
          <a:bodyPr/>
          <a:lstStyle/>
          <a:p>
            <a:fld id="{4A243B60-0161-4FC0-BB3A-CD4DDA56BA58}" type="datetimeFigureOut">
              <a:rPr lang="en-GB" smtClean="0"/>
              <a:t>11/03/2022</a:t>
            </a:fld>
            <a:endParaRPr lang="en-GB"/>
          </a:p>
        </p:txBody>
      </p:sp>
      <p:sp>
        <p:nvSpPr>
          <p:cNvPr id="5" name="Footer Placeholder 4">
            <a:extLst>
              <a:ext uri="{FF2B5EF4-FFF2-40B4-BE49-F238E27FC236}">
                <a16:creationId xmlns:a16="http://schemas.microsoft.com/office/drawing/2014/main" id="{F6A1A4DF-BEEE-4AFD-817B-BBECE5AE1F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47A972-1033-4C4B-B8C8-B98119E2C625}"/>
              </a:ext>
            </a:extLst>
          </p:cNvPr>
          <p:cNvSpPr>
            <a:spLocks noGrp="1"/>
          </p:cNvSpPr>
          <p:nvPr>
            <p:ph type="sldNum" sz="quarter" idx="12"/>
          </p:nvPr>
        </p:nvSpPr>
        <p:spPr/>
        <p:txBody>
          <a:bodyPr/>
          <a:lstStyle/>
          <a:p>
            <a:fld id="{27FA18F7-A3AE-41AB-92C2-540EEDC94DFB}" type="slidenum">
              <a:rPr lang="en-GB" smtClean="0"/>
              <a:t>‹#›</a:t>
            </a:fld>
            <a:endParaRPr lang="en-GB"/>
          </a:p>
        </p:txBody>
      </p:sp>
    </p:spTree>
    <p:extLst>
      <p:ext uri="{BB962C8B-B14F-4D97-AF65-F5344CB8AC3E}">
        <p14:creationId xmlns:p14="http://schemas.microsoft.com/office/powerpoint/2010/main" val="507728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82291-8F64-4DF3-86E8-98507E4905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BBA19F-F59C-4AC5-8E08-B61B61639B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071C3F-AC6E-40D9-A287-E1829067DAA3}"/>
              </a:ext>
            </a:extLst>
          </p:cNvPr>
          <p:cNvSpPr>
            <a:spLocks noGrp="1"/>
          </p:cNvSpPr>
          <p:nvPr>
            <p:ph type="dt" sz="half" idx="10"/>
          </p:nvPr>
        </p:nvSpPr>
        <p:spPr/>
        <p:txBody>
          <a:bodyPr/>
          <a:lstStyle/>
          <a:p>
            <a:fld id="{4A243B60-0161-4FC0-BB3A-CD4DDA56BA58}" type="datetimeFigureOut">
              <a:rPr lang="en-GB" smtClean="0"/>
              <a:t>11/03/2022</a:t>
            </a:fld>
            <a:endParaRPr lang="en-GB"/>
          </a:p>
        </p:txBody>
      </p:sp>
      <p:sp>
        <p:nvSpPr>
          <p:cNvPr id="5" name="Footer Placeholder 4">
            <a:extLst>
              <a:ext uri="{FF2B5EF4-FFF2-40B4-BE49-F238E27FC236}">
                <a16:creationId xmlns:a16="http://schemas.microsoft.com/office/drawing/2014/main" id="{AA3BB76E-9881-41CE-ABD1-1C1BDBAEC7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F7E40A-1706-4A11-85EB-620DAD17A1D4}"/>
              </a:ext>
            </a:extLst>
          </p:cNvPr>
          <p:cNvSpPr>
            <a:spLocks noGrp="1"/>
          </p:cNvSpPr>
          <p:nvPr>
            <p:ph type="sldNum" sz="quarter" idx="12"/>
          </p:nvPr>
        </p:nvSpPr>
        <p:spPr/>
        <p:txBody>
          <a:bodyPr/>
          <a:lstStyle/>
          <a:p>
            <a:fld id="{27FA18F7-A3AE-41AB-92C2-540EEDC94DFB}" type="slidenum">
              <a:rPr lang="en-GB" smtClean="0"/>
              <a:t>‹#›</a:t>
            </a:fld>
            <a:endParaRPr lang="en-GB"/>
          </a:p>
        </p:txBody>
      </p:sp>
    </p:spTree>
    <p:extLst>
      <p:ext uri="{BB962C8B-B14F-4D97-AF65-F5344CB8AC3E}">
        <p14:creationId xmlns:p14="http://schemas.microsoft.com/office/powerpoint/2010/main" val="3554834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57095-4281-4FE0-92AD-E5713768A2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1570A9-3541-4B34-8DE9-95542773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92EE0A-30BC-403F-82FB-6E5E2F235750}"/>
              </a:ext>
            </a:extLst>
          </p:cNvPr>
          <p:cNvSpPr>
            <a:spLocks noGrp="1"/>
          </p:cNvSpPr>
          <p:nvPr>
            <p:ph type="dt" sz="half" idx="10"/>
          </p:nvPr>
        </p:nvSpPr>
        <p:spPr/>
        <p:txBody>
          <a:bodyPr/>
          <a:lstStyle/>
          <a:p>
            <a:fld id="{4A243B60-0161-4FC0-BB3A-CD4DDA56BA58}" type="datetimeFigureOut">
              <a:rPr lang="en-GB" smtClean="0"/>
              <a:t>11/03/2022</a:t>
            </a:fld>
            <a:endParaRPr lang="en-GB"/>
          </a:p>
        </p:txBody>
      </p:sp>
      <p:sp>
        <p:nvSpPr>
          <p:cNvPr id="5" name="Footer Placeholder 4">
            <a:extLst>
              <a:ext uri="{FF2B5EF4-FFF2-40B4-BE49-F238E27FC236}">
                <a16:creationId xmlns:a16="http://schemas.microsoft.com/office/drawing/2014/main" id="{8A893D66-0DF8-45E0-BB8C-3400BF40AA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D606C0-9C06-4A1E-B8A5-A7FBEF34ABE9}"/>
              </a:ext>
            </a:extLst>
          </p:cNvPr>
          <p:cNvSpPr>
            <a:spLocks noGrp="1"/>
          </p:cNvSpPr>
          <p:nvPr>
            <p:ph type="sldNum" sz="quarter" idx="12"/>
          </p:nvPr>
        </p:nvSpPr>
        <p:spPr/>
        <p:txBody>
          <a:bodyPr/>
          <a:lstStyle/>
          <a:p>
            <a:fld id="{27FA18F7-A3AE-41AB-92C2-540EEDC94DFB}" type="slidenum">
              <a:rPr lang="en-GB" smtClean="0"/>
              <a:t>‹#›</a:t>
            </a:fld>
            <a:endParaRPr lang="en-GB"/>
          </a:p>
        </p:txBody>
      </p:sp>
    </p:spTree>
    <p:extLst>
      <p:ext uri="{BB962C8B-B14F-4D97-AF65-F5344CB8AC3E}">
        <p14:creationId xmlns:p14="http://schemas.microsoft.com/office/powerpoint/2010/main" val="291089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7AA77-B200-443B-9D18-01D8B3344E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AE14EB-FA50-4C4B-ADFB-387028F126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85A4E3-FCF0-4481-9985-87D4B3F050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6C56C3-7BEE-43EB-AA1A-CEF715279C4E}"/>
              </a:ext>
            </a:extLst>
          </p:cNvPr>
          <p:cNvSpPr>
            <a:spLocks noGrp="1"/>
          </p:cNvSpPr>
          <p:nvPr>
            <p:ph type="dt" sz="half" idx="10"/>
          </p:nvPr>
        </p:nvSpPr>
        <p:spPr/>
        <p:txBody>
          <a:bodyPr/>
          <a:lstStyle/>
          <a:p>
            <a:fld id="{4A243B60-0161-4FC0-BB3A-CD4DDA56BA58}" type="datetimeFigureOut">
              <a:rPr lang="en-GB" smtClean="0"/>
              <a:t>11/03/2022</a:t>
            </a:fld>
            <a:endParaRPr lang="en-GB"/>
          </a:p>
        </p:txBody>
      </p:sp>
      <p:sp>
        <p:nvSpPr>
          <p:cNvPr id="6" name="Footer Placeholder 5">
            <a:extLst>
              <a:ext uri="{FF2B5EF4-FFF2-40B4-BE49-F238E27FC236}">
                <a16:creationId xmlns:a16="http://schemas.microsoft.com/office/drawing/2014/main" id="{FB9F4C60-C378-482B-BB2C-108A61DBAC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27EAA0-2C70-4E99-96A0-FB21DD572810}"/>
              </a:ext>
            </a:extLst>
          </p:cNvPr>
          <p:cNvSpPr>
            <a:spLocks noGrp="1"/>
          </p:cNvSpPr>
          <p:nvPr>
            <p:ph type="sldNum" sz="quarter" idx="12"/>
          </p:nvPr>
        </p:nvSpPr>
        <p:spPr/>
        <p:txBody>
          <a:bodyPr/>
          <a:lstStyle/>
          <a:p>
            <a:fld id="{27FA18F7-A3AE-41AB-92C2-540EEDC94DFB}" type="slidenum">
              <a:rPr lang="en-GB" smtClean="0"/>
              <a:t>‹#›</a:t>
            </a:fld>
            <a:endParaRPr lang="en-GB"/>
          </a:p>
        </p:txBody>
      </p:sp>
    </p:spTree>
    <p:extLst>
      <p:ext uri="{BB962C8B-B14F-4D97-AF65-F5344CB8AC3E}">
        <p14:creationId xmlns:p14="http://schemas.microsoft.com/office/powerpoint/2010/main" val="1515834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7E365-F41E-4176-896E-A78A0A95550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F493A5-877B-4F6E-91AA-BCCA515FFD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596E975-6564-4BCA-96A7-9FFD29B9CD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E3C91D-779F-42EC-8B78-5BD0068070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CD7359-1D6D-40C1-AC40-8CF40F5092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1071616-9126-4CA7-B025-F40EBDDDF05E}"/>
              </a:ext>
            </a:extLst>
          </p:cNvPr>
          <p:cNvSpPr>
            <a:spLocks noGrp="1"/>
          </p:cNvSpPr>
          <p:nvPr>
            <p:ph type="dt" sz="half" idx="10"/>
          </p:nvPr>
        </p:nvSpPr>
        <p:spPr/>
        <p:txBody>
          <a:bodyPr/>
          <a:lstStyle/>
          <a:p>
            <a:fld id="{4A243B60-0161-4FC0-BB3A-CD4DDA56BA58}" type="datetimeFigureOut">
              <a:rPr lang="en-GB" smtClean="0"/>
              <a:t>11/03/2022</a:t>
            </a:fld>
            <a:endParaRPr lang="en-GB"/>
          </a:p>
        </p:txBody>
      </p:sp>
      <p:sp>
        <p:nvSpPr>
          <p:cNvPr id="8" name="Footer Placeholder 7">
            <a:extLst>
              <a:ext uri="{FF2B5EF4-FFF2-40B4-BE49-F238E27FC236}">
                <a16:creationId xmlns:a16="http://schemas.microsoft.com/office/drawing/2014/main" id="{C25D2D7E-AAEA-4059-BC3D-C180D2DF1B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40AFB2-5E59-4681-825F-CEBF62AE4A5D}"/>
              </a:ext>
            </a:extLst>
          </p:cNvPr>
          <p:cNvSpPr>
            <a:spLocks noGrp="1"/>
          </p:cNvSpPr>
          <p:nvPr>
            <p:ph type="sldNum" sz="quarter" idx="12"/>
          </p:nvPr>
        </p:nvSpPr>
        <p:spPr/>
        <p:txBody>
          <a:bodyPr/>
          <a:lstStyle/>
          <a:p>
            <a:fld id="{27FA18F7-A3AE-41AB-92C2-540EEDC94DFB}" type="slidenum">
              <a:rPr lang="en-GB" smtClean="0"/>
              <a:t>‹#›</a:t>
            </a:fld>
            <a:endParaRPr lang="en-GB"/>
          </a:p>
        </p:txBody>
      </p:sp>
    </p:spTree>
    <p:extLst>
      <p:ext uri="{BB962C8B-B14F-4D97-AF65-F5344CB8AC3E}">
        <p14:creationId xmlns:p14="http://schemas.microsoft.com/office/powerpoint/2010/main" val="1205511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9BFDF-99EE-4DE8-8643-A4FAE271E8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0794C1C-DBCF-493B-B0F0-0E27785201E2}"/>
              </a:ext>
            </a:extLst>
          </p:cNvPr>
          <p:cNvSpPr>
            <a:spLocks noGrp="1"/>
          </p:cNvSpPr>
          <p:nvPr>
            <p:ph type="dt" sz="half" idx="10"/>
          </p:nvPr>
        </p:nvSpPr>
        <p:spPr/>
        <p:txBody>
          <a:bodyPr/>
          <a:lstStyle/>
          <a:p>
            <a:fld id="{4A243B60-0161-4FC0-BB3A-CD4DDA56BA58}" type="datetimeFigureOut">
              <a:rPr lang="en-GB" smtClean="0"/>
              <a:t>11/03/2022</a:t>
            </a:fld>
            <a:endParaRPr lang="en-GB"/>
          </a:p>
        </p:txBody>
      </p:sp>
      <p:sp>
        <p:nvSpPr>
          <p:cNvPr id="4" name="Footer Placeholder 3">
            <a:extLst>
              <a:ext uri="{FF2B5EF4-FFF2-40B4-BE49-F238E27FC236}">
                <a16:creationId xmlns:a16="http://schemas.microsoft.com/office/drawing/2014/main" id="{EE13A172-6CAC-4D63-BCC3-D020FA40F0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544AD1-5534-4DB7-AB7F-B41A6C6973AD}"/>
              </a:ext>
            </a:extLst>
          </p:cNvPr>
          <p:cNvSpPr>
            <a:spLocks noGrp="1"/>
          </p:cNvSpPr>
          <p:nvPr>
            <p:ph type="sldNum" sz="quarter" idx="12"/>
          </p:nvPr>
        </p:nvSpPr>
        <p:spPr/>
        <p:txBody>
          <a:bodyPr/>
          <a:lstStyle/>
          <a:p>
            <a:fld id="{27FA18F7-A3AE-41AB-92C2-540EEDC94DFB}" type="slidenum">
              <a:rPr lang="en-GB" smtClean="0"/>
              <a:t>‹#›</a:t>
            </a:fld>
            <a:endParaRPr lang="en-GB"/>
          </a:p>
        </p:txBody>
      </p:sp>
    </p:spTree>
    <p:extLst>
      <p:ext uri="{BB962C8B-B14F-4D97-AF65-F5344CB8AC3E}">
        <p14:creationId xmlns:p14="http://schemas.microsoft.com/office/powerpoint/2010/main" val="4290923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F4C370-A598-4A13-BC7A-4453E360705D}"/>
              </a:ext>
            </a:extLst>
          </p:cNvPr>
          <p:cNvSpPr>
            <a:spLocks noGrp="1"/>
          </p:cNvSpPr>
          <p:nvPr>
            <p:ph type="dt" sz="half" idx="10"/>
          </p:nvPr>
        </p:nvSpPr>
        <p:spPr/>
        <p:txBody>
          <a:bodyPr/>
          <a:lstStyle/>
          <a:p>
            <a:fld id="{4A243B60-0161-4FC0-BB3A-CD4DDA56BA58}" type="datetimeFigureOut">
              <a:rPr lang="en-GB" smtClean="0"/>
              <a:t>11/03/2022</a:t>
            </a:fld>
            <a:endParaRPr lang="en-GB"/>
          </a:p>
        </p:txBody>
      </p:sp>
      <p:sp>
        <p:nvSpPr>
          <p:cNvPr id="3" name="Footer Placeholder 2">
            <a:extLst>
              <a:ext uri="{FF2B5EF4-FFF2-40B4-BE49-F238E27FC236}">
                <a16:creationId xmlns:a16="http://schemas.microsoft.com/office/drawing/2014/main" id="{DFF0CAF9-83DF-4AD5-87B7-472027A5CD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AF4E96-2EA0-41D8-BB7A-5BFF95BDE284}"/>
              </a:ext>
            </a:extLst>
          </p:cNvPr>
          <p:cNvSpPr>
            <a:spLocks noGrp="1"/>
          </p:cNvSpPr>
          <p:nvPr>
            <p:ph type="sldNum" sz="quarter" idx="12"/>
          </p:nvPr>
        </p:nvSpPr>
        <p:spPr/>
        <p:txBody>
          <a:bodyPr/>
          <a:lstStyle/>
          <a:p>
            <a:fld id="{27FA18F7-A3AE-41AB-92C2-540EEDC94DFB}" type="slidenum">
              <a:rPr lang="en-GB" smtClean="0"/>
              <a:t>‹#›</a:t>
            </a:fld>
            <a:endParaRPr lang="en-GB"/>
          </a:p>
        </p:txBody>
      </p:sp>
    </p:spTree>
    <p:extLst>
      <p:ext uri="{BB962C8B-B14F-4D97-AF65-F5344CB8AC3E}">
        <p14:creationId xmlns:p14="http://schemas.microsoft.com/office/powerpoint/2010/main" val="2890860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D3CC0-4B5E-481F-B890-F62236DF3D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A3D17E-5F4C-4791-A48F-6C5E125029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EC5C6A-65CA-4FF3-BADF-0D8E0D5F30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1750ED-45E8-4437-9746-BA56BFD1DDCB}"/>
              </a:ext>
            </a:extLst>
          </p:cNvPr>
          <p:cNvSpPr>
            <a:spLocks noGrp="1"/>
          </p:cNvSpPr>
          <p:nvPr>
            <p:ph type="dt" sz="half" idx="10"/>
          </p:nvPr>
        </p:nvSpPr>
        <p:spPr/>
        <p:txBody>
          <a:bodyPr/>
          <a:lstStyle/>
          <a:p>
            <a:fld id="{4A243B60-0161-4FC0-BB3A-CD4DDA56BA58}" type="datetimeFigureOut">
              <a:rPr lang="en-GB" smtClean="0"/>
              <a:t>11/03/2022</a:t>
            </a:fld>
            <a:endParaRPr lang="en-GB"/>
          </a:p>
        </p:txBody>
      </p:sp>
      <p:sp>
        <p:nvSpPr>
          <p:cNvPr id="6" name="Footer Placeholder 5">
            <a:extLst>
              <a:ext uri="{FF2B5EF4-FFF2-40B4-BE49-F238E27FC236}">
                <a16:creationId xmlns:a16="http://schemas.microsoft.com/office/drawing/2014/main" id="{6145A612-D99A-4A0C-B474-8FC2F0EFD3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45E62F-C3AA-4968-919F-D9E79C19FE94}"/>
              </a:ext>
            </a:extLst>
          </p:cNvPr>
          <p:cNvSpPr>
            <a:spLocks noGrp="1"/>
          </p:cNvSpPr>
          <p:nvPr>
            <p:ph type="sldNum" sz="quarter" idx="12"/>
          </p:nvPr>
        </p:nvSpPr>
        <p:spPr/>
        <p:txBody>
          <a:bodyPr/>
          <a:lstStyle/>
          <a:p>
            <a:fld id="{27FA18F7-A3AE-41AB-92C2-540EEDC94DFB}" type="slidenum">
              <a:rPr lang="en-GB" smtClean="0"/>
              <a:t>‹#›</a:t>
            </a:fld>
            <a:endParaRPr lang="en-GB"/>
          </a:p>
        </p:txBody>
      </p:sp>
    </p:spTree>
    <p:extLst>
      <p:ext uri="{BB962C8B-B14F-4D97-AF65-F5344CB8AC3E}">
        <p14:creationId xmlns:p14="http://schemas.microsoft.com/office/powerpoint/2010/main" val="1156445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AAC2B-05F0-475B-A0AF-8DFE0BBAC8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64EFE85-4CFE-44D1-BF9D-1DC34760E4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66CE11-D592-4C9D-9BBA-FD0700D2F9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7A209F-73CE-43C4-97F5-3880C6A3A65D}"/>
              </a:ext>
            </a:extLst>
          </p:cNvPr>
          <p:cNvSpPr>
            <a:spLocks noGrp="1"/>
          </p:cNvSpPr>
          <p:nvPr>
            <p:ph type="dt" sz="half" idx="10"/>
          </p:nvPr>
        </p:nvSpPr>
        <p:spPr/>
        <p:txBody>
          <a:bodyPr/>
          <a:lstStyle/>
          <a:p>
            <a:fld id="{4A243B60-0161-4FC0-BB3A-CD4DDA56BA58}" type="datetimeFigureOut">
              <a:rPr lang="en-GB" smtClean="0"/>
              <a:t>11/03/2022</a:t>
            </a:fld>
            <a:endParaRPr lang="en-GB"/>
          </a:p>
        </p:txBody>
      </p:sp>
      <p:sp>
        <p:nvSpPr>
          <p:cNvPr id="6" name="Footer Placeholder 5">
            <a:extLst>
              <a:ext uri="{FF2B5EF4-FFF2-40B4-BE49-F238E27FC236}">
                <a16:creationId xmlns:a16="http://schemas.microsoft.com/office/drawing/2014/main" id="{9CD5C3DF-B400-403B-87DF-27F3AED047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B92DF9-E97C-43AA-9958-1A30FD98248F}"/>
              </a:ext>
            </a:extLst>
          </p:cNvPr>
          <p:cNvSpPr>
            <a:spLocks noGrp="1"/>
          </p:cNvSpPr>
          <p:nvPr>
            <p:ph type="sldNum" sz="quarter" idx="12"/>
          </p:nvPr>
        </p:nvSpPr>
        <p:spPr/>
        <p:txBody>
          <a:bodyPr/>
          <a:lstStyle/>
          <a:p>
            <a:fld id="{27FA18F7-A3AE-41AB-92C2-540EEDC94DFB}" type="slidenum">
              <a:rPr lang="en-GB" smtClean="0"/>
              <a:t>‹#›</a:t>
            </a:fld>
            <a:endParaRPr lang="en-GB"/>
          </a:p>
        </p:txBody>
      </p:sp>
    </p:spTree>
    <p:extLst>
      <p:ext uri="{BB962C8B-B14F-4D97-AF65-F5344CB8AC3E}">
        <p14:creationId xmlns:p14="http://schemas.microsoft.com/office/powerpoint/2010/main" val="3171503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A86CC-DE2F-4703-B188-E366895275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D05EAD-8246-49EE-9C01-B8C0A42171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1A1820-9462-4AA7-B699-A57A423B3C2E}"/>
              </a:ext>
            </a:extLst>
          </p:cNvPr>
          <p:cNvSpPr>
            <a:spLocks noGrp="1"/>
          </p:cNvSpPr>
          <p:nvPr>
            <p:ph type="dt" sz="half" idx="10"/>
          </p:nvPr>
        </p:nvSpPr>
        <p:spPr/>
        <p:txBody>
          <a:bodyPr/>
          <a:lstStyle/>
          <a:p>
            <a:fld id="{4A243B60-0161-4FC0-BB3A-CD4DDA56BA58}" type="datetimeFigureOut">
              <a:rPr lang="en-GB" smtClean="0"/>
              <a:t>11/03/2022</a:t>
            </a:fld>
            <a:endParaRPr lang="en-GB"/>
          </a:p>
        </p:txBody>
      </p:sp>
      <p:sp>
        <p:nvSpPr>
          <p:cNvPr id="5" name="Footer Placeholder 4">
            <a:extLst>
              <a:ext uri="{FF2B5EF4-FFF2-40B4-BE49-F238E27FC236}">
                <a16:creationId xmlns:a16="http://schemas.microsoft.com/office/drawing/2014/main" id="{4453E7E0-7748-4A6C-86C3-F3D9FA7677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56F184-EBB9-46EE-A337-E92F30C45B0E}"/>
              </a:ext>
            </a:extLst>
          </p:cNvPr>
          <p:cNvSpPr>
            <a:spLocks noGrp="1"/>
          </p:cNvSpPr>
          <p:nvPr>
            <p:ph type="sldNum" sz="quarter" idx="12"/>
          </p:nvPr>
        </p:nvSpPr>
        <p:spPr/>
        <p:txBody>
          <a:bodyPr/>
          <a:lstStyle/>
          <a:p>
            <a:fld id="{27FA18F7-A3AE-41AB-92C2-540EEDC94DFB}" type="slidenum">
              <a:rPr lang="en-GB" smtClean="0"/>
              <a:t>‹#›</a:t>
            </a:fld>
            <a:endParaRPr lang="en-GB"/>
          </a:p>
        </p:txBody>
      </p:sp>
    </p:spTree>
    <p:extLst>
      <p:ext uri="{BB962C8B-B14F-4D97-AF65-F5344CB8AC3E}">
        <p14:creationId xmlns:p14="http://schemas.microsoft.com/office/powerpoint/2010/main" val="2438397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E68AAE-F0FB-45C1-98E7-1E7FC83499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D52CD1-4EF1-447E-B826-AD762CB3CE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4A6EDC-0D58-4515-8A10-ABFB3106F7EC}"/>
              </a:ext>
            </a:extLst>
          </p:cNvPr>
          <p:cNvSpPr>
            <a:spLocks noGrp="1"/>
          </p:cNvSpPr>
          <p:nvPr>
            <p:ph type="dt" sz="half" idx="10"/>
          </p:nvPr>
        </p:nvSpPr>
        <p:spPr/>
        <p:txBody>
          <a:bodyPr/>
          <a:lstStyle/>
          <a:p>
            <a:fld id="{4A243B60-0161-4FC0-BB3A-CD4DDA56BA58}" type="datetimeFigureOut">
              <a:rPr lang="en-GB" smtClean="0"/>
              <a:t>11/03/2022</a:t>
            </a:fld>
            <a:endParaRPr lang="en-GB"/>
          </a:p>
        </p:txBody>
      </p:sp>
      <p:sp>
        <p:nvSpPr>
          <p:cNvPr id="5" name="Footer Placeholder 4">
            <a:extLst>
              <a:ext uri="{FF2B5EF4-FFF2-40B4-BE49-F238E27FC236}">
                <a16:creationId xmlns:a16="http://schemas.microsoft.com/office/drawing/2014/main" id="{6FEA4AE9-6096-4476-89D6-412BE55637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B66F9F-A35E-4941-9C0E-C3CFFA2302E5}"/>
              </a:ext>
            </a:extLst>
          </p:cNvPr>
          <p:cNvSpPr>
            <a:spLocks noGrp="1"/>
          </p:cNvSpPr>
          <p:nvPr>
            <p:ph type="sldNum" sz="quarter" idx="12"/>
          </p:nvPr>
        </p:nvSpPr>
        <p:spPr/>
        <p:txBody>
          <a:bodyPr/>
          <a:lstStyle/>
          <a:p>
            <a:fld id="{27FA18F7-A3AE-41AB-92C2-540EEDC94DFB}" type="slidenum">
              <a:rPr lang="en-GB" smtClean="0"/>
              <a:t>‹#›</a:t>
            </a:fld>
            <a:endParaRPr lang="en-GB"/>
          </a:p>
        </p:txBody>
      </p:sp>
    </p:spTree>
    <p:extLst>
      <p:ext uri="{BB962C8B-B14F-4D97-AF65-F5344CB8AC3E}">
        <p14:creationId xmlns:p14="http://schemas.microsoft.com/office/powerpoint/2010/main" val="2282374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E7DBB4-0613-4DD3-92DF-1B6FC086CF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49FE53-E606-488C-81D2-A173AC24B5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613A2C-0456-4045-8281-93C602778B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243B60-0161-4FC0-BB3A-CD4DDA56BA58}" type="datetimeFigureOut">
              <a:rPr lang="en-GB" smtClean="0"/>
              <a:t>11/03/2022</a:t>
            </a:fld>
            <a:endParaRPr lang="en-GB"/>
          </a:p>
        </p:txBody>
      </p:sp>
      <p:sp>
        <p:nvSpPr>
          <p:cNvPr id="5" name="Footer Placeholder 4">
            <a:extLst>
              <a:ext uri="{FF2B5EF4-FFF2-40B4-BE49-F238E27FC236}">
                <a16:creationId xmlns:a16="http://schemas.microsoft.com/office/drawing/2014/main" id="{7A007FB6-5462-40CE-8D6C-B686BF2062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54D1B60-6B88-49AB-83B8-017DB7EAA2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FA18F7-A3AE-41AB-92C2-540EEDC94DFB}" type="slidenum">
              <a:rPr lang="en-GB" smtClean="0"/>
              <a:t>‹#›</a:t>
            </a:fld>
            <a:endParaRPr lang="en-GB"/>
          </a:p>
        </p:txBody>
      </p:sp>
    </p:spTree>
    <p:extLst>
      <p:ext uri="{BB962C8B-B14F-4D97-AF65-F5344CB8AC3E}">
        <p14:creationId xmlns:p14="http://schemas.microsoft.com/office/powerpoint/2010/main" val="38753701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5.xml.rels><?xml version="1.0" encoding="UTF-8" standalone="yes"?>
<Relationships xmlns="http://schemas.openxmlformats.org/package/2006/relationships"><Relationship Id="rId2" Type="http://schemas.openxmlformats.org/officeDocument/2006/relationships/image" Target="../media/image10.jp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88DDE0-0230-471D-B63A-ADE47AE41B6D}"/>
              </a:ext>
            </a:extLst>
          </p:cNvPr>
          <p:cNvSpPr>
            <a:spLocks noGrp="1"/>
          </p:cNvSpPr>
          <p:nvPr>
            <p:ph type="ctrTitle"/>
          </p:nvPr>
        </p:nvSpPr>
        <p:spPr>
          <a:xfrm>
            <a:off x="1094095" y="851517"/>
            <a:ext cx="5238466" cy="2991416"/>
          </a:xfrm>
        </p:spPr>
        <p:txBody>
          <a:bodyPr anchor="b">
            <a:normAutofit/>
          </a:bodyPr>
          <a:lstStyle/>
          <a:p>
            <a:pPr algn="l"/>
            <a:r>
              <a:rPr lang="en-GB"/>
              <a:t>Problem solving and Decision Making</a:t>
            </a:r>
          </a:p>
        </p:txBody>
      </p:sp>
      <p:sp>
        <p:nvSpPr>
          <p:cNvPr id="3" name="Subtitle 2">
            <a:extLst>
              <a:ext uri="{FF2B5EF4-FFF2-40B4-BE49-F238E27FC236}">
                <a16:creationId xmlns:a16="http://schemas.microsoft.com/office/drawing/2014/main" id="{0355FAEE-28A3-4942-AAD0-B31557122894}"/>
              </a:ext>
            </a:extLst>
          </p:cNvPr>
          <p:cNvSpPr>
            <a:spLocks noGrp="1"/>
          </p:cNvSpPr>
          <p:nvPr>
            <p:ph type="subTitle" idx="1"/>
          </p:nvPr>
        </p:nvSpPr>
        <p:spPr>
          <a:xfrm>
            <a:off x="1094096" y="3842932"/>
            <a:ext cx="4538219" cy="2163551"/>
          </a:xfrm>
        </p:spPr>
        <p:txBody>
          <a:bodyPr anchor="t">
            <a:normAutofit/>
          </a:bodyPr>
          <a:lstStyle/>
          <a:p>
            <a:pPr algn="l"/>
            <a:r>
              <a:rPr lang="en-GB" dirty="0"/>
              <a:t>BMSW4004 </a:t>
            </a:r>
          </a:p>
          <a:p>
            <a:pPr algn="l"/>
            <a:r>
              <a:rPr lang="en-GB" dirty="0" err="1"/>
              <a:t>Sanda</a:t>
            </a:r>
            <a:r>
              <a:rPr lang="en-GB" dirty="0"/>
              <a:t> Eugen Bogdan</a:t>
            </a:r>
          </a:p>
          <a:p>
            <a:pPr algn="l"/>
            <a:r>
              <a:rPr lang="en-GB" dirty="0"/>
              <a:t>Student ID: 2108537</a:t>
            </a:r>
          </a:p>
        </p:txBody>
      </p:sp>
      <p:sp>
        <p:nvSpPr>
          <p:cNvPr id="26" name="Freeform: Shape 25">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Shape&#10;&#10;Description automatically generated">
            <a:extLst>
              <a:ext uri="{FF2B5EF4-FFF2-40B4-BE49-F238E27FC236}">
                <a16:creationId xmlns:a16="http://schemas.microsoft.com/office/drawing/2014/main" id="{A8DD15E4-26F6-4911-A03E-5FEA8AFEF43C}"/>
              </a:ext>
            </a:extLst>
          </p:cNvPr>
          <p:cNvPicPr>
            <a:picLocks noChangeAspect="1"/>
          </p:cNvPicPr>
          <p:nvPr/>
        </p:nvPicPr>
        <p:blipFill rotWithShape="1">
          <a:blip r:embed="rId2">
            <a:extLst>
              <a:ext uri="{28A0092B-C50C-407E-A947-70E740481C1C}">
                <a14:useLocalDpi xmlns:a14="http://schemas.microsoft.com/office/drawing/2010/main" val="0"/>
              </a:ext>
            </a:extLst>
          </a:blip>
          <a:srcRect l="3530" r="2968" b="-1"/>
          <a:stretch/>
        </p:blipFill>
        <p:spPr>
          <a:xfrm>
            <a:off x="7707984" y="2129307"/>
            <a:ext cx="2864370" cy="3217333"/>
          </a:xfrm>
          <a:prstGeom prst="rect">
            <a:avLst/>
          </a:prstGeom>
        </p:spPr>
      </p:pic>
    </p:spTree>
    <p:extLst>
      <p:ext uri="{BB962C8B-B14F-4D97-AF65-F5344CB8AC3E}">
        <p14:creationId xmlns:p14="http://schemas.microsoft.com/office/powerpoint/2010/main" val="2247367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urry conference table and chairs">
            <a:extLst>
              <a:ext uri="{FF2B5EF4-FFF2-40B4-BE49-F238E27FC236}">
                <a16:creationId xmlns:a16="http://schemas.microsoft.com/office/drawing/2014/main" id="{CA6C1D71-9F08-4509-9E55-40CEB1729CD2}"/>
              </a:ext>
            </a:extLst>
          </p:cNvPr>
          <p:cNvPicPr>
            <a:picLocks noChangeAspect="1"/>
          </p:cNvPicPr>
          <p:nvPr/>
        </p:nvPicPr>
        <p:blipFill rotWithShape="1">
          <a:blip r:embed="rId2">
            <a:alphaModFix amt="40000"/>
          </a:blip>
          <a:srcRect t="5881" b="9850"/>
          <a:stretch/>
        </p:blipFill>
        <p:spPr>
          <a:xfrm>
            <a:off x="20" y="10"/>
            <a:ext cx="12191979" cy="6857990"/>
          </a:xfrm>
          <a:prstGeom prst="rect">
            <a:avLst/>
          </a:prstGeom>
        </p:spPr>
      </p:pic>
      <p:sp>
        <p:nvSpPr>
          <p:cNvPr id="2" name="Title 1">
            <a:extLst>
              <a:ext uri="{FF2B5EF4-FFF2-40B4-BE49-F238E27FC236}">
                <a16:creationId xmlns:a16="http://schemas.microsoft.com/office/drawing/2014/main" id="{A60C5F47-205A-4A7F-9636-7C510ABD1FFD}"/>
              </a:ext>
            </a:extLst>
          </p:cNvPr>
          <p:cNvSpPr>
            <a:spLocks noGrp="1"/>
          </p:cNvSpPr>
          <p:nvPr>
            <p:ph type="title"/>
          </p:nvPr>
        </p:nvSpPr>
        <p:spPr>
          <a:xfrm>
            <a:off x="841249" y="941832"/>
            <a:ext cx="10506456" cy="2057400"/>
          </a:xfrm>
        </p:spPr>
        <p:txBody>
          <a:bodyPr vert="horz" lIns="91440" tIns="45720" rIns="91440" bIns="45720" rtlCol="0" anchor="b">
            <a:normAutofit/>
          </a:bodyPr>
          <a:lstStyle/>
          <a:p>
            <a:r>
              <a:rPr lang="en-US" sz="5000"/>
              <a:t>Table of content</a:t>
            </a:r>
          </a:p>
        </p:txBody>
      </p:sp>
      <p:sp>
        <p:nvSpPr>
          <p:cNvPr id="69" name="Rectangle 6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 name="Rectangle 7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BCEB53D9-8288-4757-A7E9-96B351468592}"/>
              </a:ext>
            </a:extLst>
          </p:cNvPr>
          <p:cNvSpPr txBox="1"/>
          <p:nvPr/>
        </p:nvSpPr>
        <p:spPr>
          <a:xfrm>
            <a:off x="841248" y="3502152"/>
            <a:ext cx="10506456" cy="2670048"/>
          </a:xfrm>
          <a:prstGeom prst="rect">
            <a:avLst/>
          </a:prstGeom>
        </p:spPr>
        <p:txBody>
          <a:bodyPr vert="horz" lIns="91440" tIns="45720" rIns="91440" bIns="45720" rtlCol="0">
            <a:normAutofit/>
          </a:bodyPr>
          <a:lstStyle/>
          <a:p>
            <a:pPr indent="-228600" algn="just">
              <a:lnSpc>
                <a:spcPct val="90000"/>
              </a:lnSpc>
              <a:spcAft>
                <a:spcPts val="600"/>
              </a:spcAft>
              <a:buFont typeface="Arial" panose="020B0604020202020204" pitchFamily="34" charset="0"/>
              <a:buChar char="•"/>
            </a:pPr>
            <a:r>
              <a:rPr lang="en-US" sz="2000" dirty="0"/>
              <a:t>Introduction-----------Slide 3  </a:t>
            </a:r>
          </a:p>
          <a:p>
            <a:pPr indent="-228600" algn="just">
              <a:lnSpc>
                <a:spcPct val="90000"/>
              </a:lnSpc>
              <a:spcAft>
                <a:spcPts val="600"/>
              </a:spcAft>
              <a:buFont typeface="Arial" panose="020B0604020202020204" pitchFamily="34" charset="0"/>
              <a:buChar char="•"/>
            </a:pPr>
            <a:r>
              <a:rPr lang="en-US" sz="2000" dirty="0"/>
              <a:t>Discussion--------------Slide 4                          </a:t>
            </a:r>
          </a:p>
          <a:p>
            <a:pPr indent="-228600" algn="just">
              <a:lnSpc>
                <a:spcPct val="90000"/>
              </a:lnSpc>
              <a:spcAft>
                <a:spcPts val="600"/>
              </a:spcAft>
              <a:buFont typeface="Arial" panose="020B0604020202020204" pitchFamily="34" charset="0"/>
              <a:buChar char="•"/>
            </a:pPr>
            <a:r>
              <a:rPr lang="en-US" sz="2000" dirty="0"/>
              <a:t>Pastel Analysis---------Slide 5                                    </a:t>
            </a:r>
          </a:p>
          <a:p>
            <a:pPr indent="-228600" algn="just">
              <a:lnSpc>
                <a:spcPct val="90000"/>
              </a:lnSpc>
              <a:spcAft>
                <a:spcPts val="600"/>
              </a:spcAft>
              <a:buFont typeface="Arial" panose="020B0604020202020204" pitchFamily="34" charset="0"/>
              <a:buChar char="•"/>
            </a:pPr>
            <a:r>
              <a:rPr lang="en-US" sz="2000" dirty="0"/>
              <a:t>Fish Bone---------------Slide 6                </a:t>
            </a:r>
          </a:p>
          <a:p>
            <a:pPr indent="-228600" algn="just">
              <a:lnSpc>
                <a:spcPct val="90000"/>
              </a:lnSpc>
              <a:spcAft>
                <a:spcPts val="600"/>
              </a:spcAft>
              <a:buFont typeface="Arial" panose="020B0604020202020204" pitchFamily="34" charset="0"/>
              <a:buChar char="•"/>
            </a:pPr>
            <a:r>
              <a:rPr lang="en-US" sz="2000" dirty="0"/>
              <a:t>PMI----------------------Slide 7</a:t>
            </a:r>
          </a:p>
          <a:p>
            <a:pPr indent="-228600" algn="just">
              <a:lnSpc>
                <a:spcPct val="90000"/>
              </a:lnSpc>
              <a:spcAft>
                <a:spcPts val="600"/>
              </a:spcAft>
              <a:buFont typeface="Arial" panose="020B0604020202020204" pitchFamily="34" charset="0"/>
              <a:buChar char="•"/>
            </a:pPr>
            <a:r>
              <a:rPr lang="en-US" sz="2000" dirty="0"/>
              <a:t>PMI Results------------Slide 8</a:t>
            </a:r>
          </a:p>
          <a:p>
            <a:pPr indent="-228600" algn="just">
              <a:lnSpc>
                <a:spcPct val="90000"/>
              </a:lnSpc>
              <a:spcAft>
                <a:spcPts val="600"/>
              </a:spcAft>
              <a:buFont typeface="Arial" panose="020B0604020202020204" pitchFamily="34" charset="0"/>
              <a:buChar char="•"/>
            </a:pPr>
            <a:r>
              <a:rPr lang="en-US" sz="2000" dirty="0"/>
              <a:t>Conclusion------------ Slide 9</a:t>
            </a:r>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87098125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7AF54-1811-49DE-AFDB-E5D44CB06CE6}"/>
              </a:ext>
            </a:extLst>
          </p:cNvPr>
          <p:cNvSpPr>
            <a:spLocks noGrp="1"/>
          </p:cNvSpPr>
          <p:nvPr>
            <p:ph type="title"/>
          </p:nvPr>
        </p:nvSpPr>
        <p:spPr>
          <a:xfrm>
            <a:off x="648929" y="629266"/>
            <a:ext cx="3505495" cy="1622321"/>
          </a:xfrm>
        </p:spPr>
        <p:txBody>
          <a:bodyPr>
            <a:normAutofit/>
          </a:bodyPr>
          <a:lstStyle/>
          <a:p>
            <a:r>
              <a:rPr lang="en-GB"/>
              <a:t>Introduction</a:t>
            </a:r>
          </a:p>
        </p:txBody>
      </p:sp>
      <p:sp>
        <p:nvSpPr>
          <p:cNvPr id="9" name="Content Placeholder 8">
            <a:extLst>
              <a:ext uri="{FF2B5EF4-FFF2-40B4-BE49-F238E27FC236}">
                <a16:creationId xmlns:a16="http://schemas.microsoft.com/office/drawing/2014/main" id="{FE0419A7-8AE5-4278-9E10-5F1CE84CC80A}"/>
              </a:ext>
            </a:extLst>
          </p:cNvPr>
          <p:cNvSpPr>
            <a:spLocks noGrp="1"/>
          </p:cNvSpPr>
          <p:nvPr>
            <p:ph idx="1"/>
          </p:nvPr>
        </p:nvSpPr>
        <p:spPr>
          <a:xfrm>
            <a:off x="648931" y="2438400"/>
            <a:ext cx="3505494" cy="3785419"/>
          </a:xfrm>
        </p:spPr>
        <p:txBody>
          <a:bodyPr>
            <a:normAutofit/>
          </a:bodyPr>
          <a:lstStyle/>
          <a:p>
            <a:r>
              <a:rPr lang="en-US" sz="2000"/>
              <a:t>According with the scenario given, this report have as a purpose to find a solution to minimize the absences in NHS organization.</a:t>
            </a:r>
          </a:p>
          <a:p>
            <a:r>
              <a:rPr lang="en-US" sz="2000"/>
              <a:t>To do that I had been chosen as a secondment Human Resource Specialist to identify the issue which cause the workplace absences and come with a solution.</a:t>
            </a:r>
          </a:p>
        </p:txBody>
      </p:sp>
      <p:sp>
        <p:nvSpPr>
          <p:cNvPr id="61" name="Rectangle 6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Text&#10;&#10;Description automatically generated with medium confidence">
            <a:extLst>
              <a:ext uri="{FF2B5EF4-FFF2-40B4-BE49-F238E27FC236}">
                <a16:creationId xmlns:a16="http://schemas.microsoft.com/office/drawing/2014/main" id="{2ACB92A8-57C2-4D5F-BF40-B38854AE7C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5862" y="1621578"/>
            <a:ext cx="6019331" cy="3611598"/>
          </a:xfrm>
          <a:prstGeom prst="rect">
            <a:avLst/>
          </a:prstGeom>
          <a:effectLst/>
        </p:spPr>
      </p:pic>
    </p:spTree>
    <p:extLst>
      <p:ext uri="{BB962C8B-B14F-4D97-AF65-F5344CB8AC3E}">
        <p14:creationId xmlns:p14="http://schemas.microsoft.com/office/powerpoint/2010/main" val="848885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4F209C-C20E-4FA7-B241-1EF4F8D19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E4564234-45B0-4ED8-A9E2-199C00173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989439-EFF7-4B6A-8F55-5A59D0F2FC69}"/>
              </a:ext>
            </a:extLst>
          </p:cNvPr>
          <p:cNvSpPr>
            <a:spLocks noGrp="1"/>
          </p:cNvSpPr>
          <p:nvPr>
            <p:ph type="title"/>
          </p:nvPr>
        </p:nvSpPr>
        <p:spPr>
          <a:xfrm>
            <a:off x="838200" y="365125"/>
            <a:ext cx="10515600" cy="1325563"/>
          </a:xfrm>
        </p:spPr>
        <p:txBody>
          <a:bodyPr>
            <a:normAutofit/>
          </a:bodyPr>
          <a:lstStyle/>
          <a:p>
            <a:r>
              <a:rPr lang="en-GB" dirty="0">
                <a:solidFill>
                  <a:schemeClr val="bg1">
                    <a:lumMod val="95000"/>
                    <a:lumOff val="5000"/>
                  </a:schemeClr>
                </a:solidFill>
              </a:rPr>
              <a:t>Discussion </a:t>
            </a:r>
          </a:p>
        </p:txBody>
      </p:sp>
      <p:graphicFrame>
        <p:nvGraphicFramePr>
          <p:cNvPr id="12" name="Content Placeholder 2">
            <a:extLst>
              <a:ext uri="{FF2B5EF4-FFF2-40B4-BE49-F238E27FC236}">
                <a16:creationId xmlns:a16="http://schemas.microsoft.com/office/drawing/2014/main" id="{4DD6B41B-91DF-2E29-4C2B-CC42958716EF}"/>
              </a:ext>
            </a:extLst>
          </p:cNvPr>
          <p:cNvGraphicFramePr>
            <a:graphicFrameLocks noGrp="1"/>
          </p:cNvGraphicFramePr>
          <p:nvPr>
            <p:ph idx="1"/>
          </p:nvPr>
        </p:nvGraphicFramePr>
        <p:xfrm>
          <a:off x="838200" y="2015406"/>
          <a:ext cx="10515600" cy="4065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725700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floor, indoor, several&#10;&#10;Description automatically generated">
            <a:extLst>
              <a:ext uri="{FF2B5EF4-FFF2-40B4-BE49-F238E27FC236}">
                <a16:creationId xmlns:a16="http://schemas.microsoft.com/office/drawing/2014/main" id="{C2D7865A-E34D-40EE-8451-BE56FDB2D29C}"/>
              </a:ext>
            </a:extLst>
          </p:cNvPr>
          <p:cNvPicPr>
            <a:picLocks noChangeAspect="1"/>
          </p:cNvPicPr>
          <p:nvPr/>
        </p:nvPicPr>
        <p:blipFill rotWithShape="1">
          <a:blip r:embed="rId2">
            <a:extLst>
              <a:ext uri="{28A0092B-C50C-407E-A947-70E740481C1C}">
                <a14:useLocalDpi xmlns:a14="http://schemas.microsoft.com/office/drawing/2010/main" val="0"/>
              </a:ext>
            </a:extLst>
          </a:blip>
          <a:srcRect l="6694" r="13994"/>
          <a:stretch/>
        </p:blipFill>
        <p:spPr>
          <a:xfrm>
            <a:off x="2522356"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67B6F1-B2BA-4D3C-98D1-F597A82B489F}"/>
              </a:ext>
            </a:extLst>
          </p:cNvPr>
          <p:cNvSpPr>
            <a:spLocks noGrp="1"/>
          </p:cNvSpPr>
          <p:nvPr>
            <p:ph type="title"/>
          </p:nvPr>
        </p:nvSpPr>
        <p:spPr>
          <a:xfrm>
            <a:off x="838200" y="365125"/>
            <a:ext cx="3822189" cy="1899912"/>
          </a:xfrm>
        </p:spPr>
        <p:txBody>
          <a:bodyPr>
            <a:normAutofit/>
          </a:bodyPr>
          <a:lstStyle/>
          <a:p>
            <a:r>
              <a:rPr lang="en-GB" sz="4000"/>
              <a:t>Pestle Analysis</a:t>
            </a:r>
          </a:p>
        </p:txBody>
      </p:sp>
      <p:sp>
        <p:nvSpPr>
          <p:cNvPr id="3" name="Content Placeholder 2">
            <a:extLst>
              <a:ext uri="{FF2B5EF4-FFF2-40B4-BE49-F238E27FC236}">
                <a16:creationId xmlns:a16="http://schemas.microsoft.com/office/drawing/2014/main" id="{85104FA7-5C3F-44BA-A2BE-8941C7F25814}"/>
              </a:ext>
            </a:extLst>
          </p:cNvPr>
          <p:cNvSpPr>
            <a:spLocks noGrp="1"/>
          </p:cNvSpPr>
          <p:nvPr>
            <p:ph idx="1"/>
          </p:nvPr>
        </p:nvSpPr>
        <p:spPr>
          <a:xfrm>
            <a:off x="838200" y="2434201"/>
            <a:ext cx="3822189" cy="3742762"/>
          </a:xfrm>
        </p:spPr>
        <p:txBody>
          <a:bodyPr>
            <a:normAutofit/>
          </a:bodyPr>
          <a:lstStyle/>
          <a:p>
            <a:r>
              <a:rPr lang="en-GB" sz="1900"/>
              <a:t>Environmental</a:t>
            </a:r>
          </a:p>
          <a:p>
            <a:pPr marL="0" indent="0">
              <a:buNone/>
            </a:pPr>
            <a:r>
              <a:rPr lang="en-GB" sz="1900"/>
              <a:t>Due to Covid 19 been an external factor of absence of NHS employees. The workplace environment also had chance becoming a stressful due to the risk of the explosion to the virus and the short employees per shift.</a:t>
            </a:r>
          </a:p>
          <a:p>
            <a:pPr marL="0" indent="0">
              <a:buNone/>
            </a:pPr>
            <a:r>
              <a:rPr lang="en-GB" sz="1900"/>
              <a:t>Due the pandemic the employees was under pressure in order to help all the people who got the virus and cover the employees who had been in the quarantine.</a:t>
            </a:r>
          </a:p>
        </p:txBody>
      </p:sp>
    </p:spTree>
    <p:extLst>
      <p:ext uri="{BB962C8B-B14F-4D97-AF65-F5344CB8AC3E}">
        <p14:creationId xmlns:p14="http://schemas.microsoft.com/office/powerpoint/2010/main" val="1386491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1DD4C9-8414-4C30-9104-4347CA67F45C}"/>
              </a:ext>
            </a:extLst>
          </p:cNvPr>
          <p:cNvSpPr>
            <a:spLocks noGrp="1"/>
          </p:cNvSpPr>
          <p:nvPr>
            <p:ph type="title"/>
          </p:nvPr>
        </p:nvSpPr>
        <p:spPr>
          <a:xfrm>
            <a:off x="321564" y="543039"/>
            <a:ext cx="10515600" cy="758258"/>
          </a:xfrm>
        </p:spPr>
        <p:txBody>
          <a:bodyPr>
            <a:normAutofit/>
          </a:bodyPr>
          <a:lstStyle/>
          <a:p>
            <a:r>
              <a:rPr lang="en-GB" dirty="0"/>
              <a:t>Fish Bone</a:t>
            </a:r>
          </a:p>
        </p:txBody>
      </p:sp>
      <p:cxnSp>
        <p:nvCxnSpPr>
          <p:cNvPr id="5" name="Straight Connector 4">
            <a:extLst>
              <a:ext uri="{FF2B5EF4-FFF2-40B4-BE49-F238E27FC236}">
                <a16:creationId xmlns:a16="http://schemas.microsoft.com/office/drawing/2014/main" id="{A05445F9-3019-43D1-A1D0-8BF1A1C25851}"/>
              </a:ext>
            </a:extLst>
          </p:cNvPr>
          <p:cNvCxnSpPr>
            <a:cxnSpLocks/>
          </p:cNvCxnSpPr>
          <p:nvPr/>
        </p:nvCxnSpPr>
        <p:spPr>
          <a:xfrm>
            <a:off x="1352145" y="4015395"/>
            <a:ext cx="8861898" cy="77822"/>
          </a:xfrm>
          <a:prstGeom prst="line">
            <a:avLst/>
          </a:prstGeom>
          <a:ln/>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DC918D7F-32D3-4856-87EA-8D293DE68094}"/>
              </a:ext>
            </a:extLst>
          </p:cNvPr>
          <p:cNvCxnSpPr>
            <a:cxnSpLocks/>
          </p:cNvCxnSpPr>
          <p:nvPr/>
        </p:nvCxnSpPr>
        <p:spPr>
          <a:xfrm>
            <a:off x="6129560" y="2159540"/>
            <a:ext cx="1887166" cy="1933677"/>
          </a:xfrm>
          <a:prstGeom prst="line">
            <a:avLst/>
          </a:prstGeom>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568C0604-290B-48ED-B21A-C09EB9197829}"/>
              </a:ext>
            </a:extLst>
          </p:cNvPr>
          <p:cNvCxnSpPr>
            <a:cxnSpLocks/>
          </p:cNvCxnSpPr>
          <p:nvPr/>
        </p:nvCxnSpPr>
        <p:spPr>
          <a:xfrm>
            <a:off x="2697318" y="2120629"/>
            <a:ext cx="1887166" cy="1933677"/>
          </a:xfrm>
          <a:prstGeom prst="line">
            <a:avLst/>
          </a:prstGeom>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DDCADD34-6860-40FA-A5F6-A9F0FA7DA7B4}"/>
              </a:ext>
            </a:extLst>
          </p:cNvPr>
          <p:cNvCxnSpPr>
            <a:cxnSpLocks/>
          </p:cNvCxnSpPr>
          <p:nvPr/>
        </p:nvCxnSpPr>
        <p:spPr>
          <a:xfrm>
            <a:off x="8695003" y="4093217"/>
            <a:ext cx="1887166" cy="1933677"/>
          </a:xfrm>
          <a:prstGeom prst="line">
            <a:avLst/>
          </a:prstGeom>
        </p:spPr>
        <p:style>
          <a:lnRef idx="1">
            <a:schemeClr val="dk1"/>
          </a:lnRef>
          <a:fillRef idx="0">
            <a:schemeClr val="dk1"/>
          </a:fillRef>
          <a:effectRef idx="0">
            <a:schemeClr val="dk1"/>
          </a:effectRef>
          <a:fontRef idx="minor">
            <a:schemeClr val="tx1"/>
          </a:fontRef>
        </p:style>
      </p:cxnSp>
      <p:cxnSp>
        <p:nvCxnSpPr>
          <p:cNvPr id="16" name="Straight Connector 15">
            <a:extLst>
              <a:ext uri="{FF2B5EF4-FFF2-40B4-BE49-F238E27FC236}">
                <a16:creationId xmlns:a16="http://schemas.microsoft.com/office/drawing/2014/main" id="{7463EBB9-F5BE-4802-88B0-703B35F0C215}"/>
              </a:ext>
            </a:extLst>
          </p:cNvPr>
          <p:cNvCxnSpPr>
            <a:cxnSpLocks/>
          </p:cNvCxnSpPr>
          <p:nvPr/>
        </p:nvCxnSpPr>
        <p:spPr>
          <a:xfrm>
            <a:off x="5451282" y="4033685"/>
            <a:ext cx="1887166" cy="1933677"/>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703A9615-DCA3-4CF4-ADF0-BFA269155585}"/>
              </a:ext>
            </a:extLst>
          </p:cNvPr>
          <p:cNvCxnSpPr>
            <a:cxnSpLocks/>
          </p:cNvCxnSpPr>
          <p:nvPr/>
        </p:nvCxnSpPr>
        <p:spPr>
          <a:xfrm>
            <a:off x="2093344" y="4037029"/>
            <a:ext cx="1887166" cy="1933677"/>
          </a:xfrm>
          <a:prstGeom prst="line">
            <a:avLst/>
          </a:prstGeom>
        </p:spPr>
        <p:style>
          <a:lnRef idx="1">
            <a:schemeClr val="dk1"/>
          </a:lnRef>
          <a:fillRef idx="0">
            <a:schemeClr val="dk1"/>
          </a:fillRef>
          <a:effectRef idx="0">
            <a:schemeClr val="dk1"/>
          </a:effectRef>
          <a:fontRef idx="minor">
            <a:schemeClr val="tx1"/>
          </a:fontRef>
        </p:style>
      </p:cxnSp>
      <p:sp>
        <p:nvSpPr>
          <p:cNvPr id="24" name="Rectangle 23">
            <a:extLst>
              <a:ext uri="{FF2B5EF4-FFF2-40B4-BE49-F238E27FC236}">
                <a16:creationId xmlns:a16="http://schemas.microsoft.com/office/drawing/2014/main" id="{3DA35B72-823F-4A1A-A858-A3C51F79ABE8}"/>
              </a:ext>
            </a:extLst>
          </p:cNvPr>
          <p:cNvSpPr/>
          <p:nvPr/>
        </p:nvSpPr>
        <p:spPr>
          <a:xfrm>
            <a:off x="1295415" y="1598873"/>
            <a:ext cx="1782918" cy="66902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Stressed environment</a:t>
            </a:r>
          </a:p>
        </p:txBody>
      </p:sp>
      <p:sp>
        <p:nvSpPr>
          <p:cNvPr id="25" name="Rectangle 24">
            <a:extLst>
              <a:ext uri="{FF2B5EF4-FFF2-40B4-BE49-F238E27FC236}">
                <a16:creationId xmlns:a16="http://schemas.microsoft.com/office/drawing/2014/main" id="{BAFC4853-7E85-497F-9ACD-341FA20BFCB3}"/>
              </a:ext>
            </a:extLst>
          </p:cNvPr>
          <p:cNvSpPr/>
          <p:nvPr/>
        </p:nvSpPr>
        <p:spPr>
          <a:xfrm>
            <a:off x="1041103" y="4842416"/>
            <a:ext cx="1782918" cy="66902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Lack of Employees</a:t>
            </a:r>
          </a:p>
        </p:txBody>
      </p:sp>
      <p:sp>
        <p:nvSpPr>
          <p:cNvPr id="26" name="Rectangle 25">
            <a:extLst>
              <a:ext uri="{FF2B5EF4-FFF2-40B4-BE49-F238E27FC236}">
                <a16:creationId xmlns:a16="http://schemas.microsoft.com/office/drawing/2014/main" id="{BF966EB2-800E-47C7-A8A7-AAAD71E2A99B}"/>
              </a:ext>
            </a:extLst>
          </p:cNvPr>
          <p:cNvSpPr/>
          <p:nvPr/>
        </p:nvSpPr>
        <p:spPr>
          <a:xfrm>
            <a:off x="9983399" y="3719791"/>
            <a:ext cx="1782918" cy="66902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Absenteeism </a:t>
            </a:r>
          </a:p>
        </p:txBody>
      </p:sp>
      <p:sp>
        <p:nvSpPr>
          <p:cNvPr id="27" name="Rectangle 26">
            <a:extLst>
              <a:ext uri="{FF2B5EF4-FFF2-40B4-BE49-F238E27FC236}">
                <a16:creationId xmlns:a16="http://schemas.microsoft.com/office/drawing/2014/main" id="{218EC8CF-8324-457F-AD66-A0F82BCFCFB1}"/>
              </a:ext>
            </a:extLst>
          </p:cNvPr>
          <p:cNvSpPr/>
          <p:nvPr/>
        </p:nvSpPr>
        <p:spPr>
          <a:xfrm>
            <a:off x="1759045" y="3001035"/>
            <a:ext cx="1782918" cy="66902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Mental Health Sickness</a:t>
            </a:r>
          </a:p>
        </p:txBody>
      </p:sp>
      <p:sp>
        <p:nvSpPr>
          <p:cNvPr id="28" name="Rectangle 27">
            <a:extLst>
              <a:ext uri="{FF2B5EF4-FFF2-40B4-BE49-F238E27FC236}">
                <a16:creationId xmlns:a16="http://schemas.microsoft.com/office/drawing/2014/main" id="{67693995-A05B-4C93-9325-8FC5E7B219B1}"/>
              </a:ext>
            </a:extLst>
          </p:cNvPr>
          <p:cNvSpPr/>
          <p:nvPr/>
        </p:nvSpPr>
        <p:spPr>
          <a:xfrm>
            <a:off x="4923639" y="2770230"/>
            <a:ext cx="1782918" cy="66902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Work related stress</a:t>
            </a:r>
          </a:p>
        </p:txBody>
      </p:sp>
      <p:sp>
        <p:nvSpPr>
          <p:cNvPr id="29" name="Rectangle 28">
            <a:extLst>
              <a:ext uri="{FF2B5EF4-FFF2-40B4-BE49-F238E27FC236}">
                <a16:creationId xmlns:a16="http://schemas.microsoft.com/office/drawing/2014/main" id="{35572016-D01A-4845-92BB-FED910BCB8A5}"/>
              </a:ext>
            </a:extLst>
          </p:cNvPr>
          <p:cNvSpPr/>
          <p:nvPr/>
        </p:nvSpPr>
        <p:spPr>
          <a:xfrm>
            <a:off x="5077319" y="1504985"/>
            <a:ext cx="1782918" cy="66902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Lack of employees</a:t>
            </a:r>
          </a:p>
        </p:txBody>
      </p:sp>
      <p:sp>
        <p:nvSpPr>
          <p:cNvPr id="30" name="Rectangle 29">
            <a:extLst>
              <a:ext uri="{FF2B5EF4-FFF2-40B4-BE49-F238E27FC236}">
                <a16:creationId xmlns:a16="http://schemas.microsoft.com/office/drawing/2014/main" id="{3980C751-2030-46C4-8D35-AAA7199A8737}"/>
              </a:ext>
            </a:extLst>
          </p:cNvPr>
          <p:cNvSpPr/>
          <p:nvPr/>
        </p:nvSpPr>
        <p:spPr>
          <a:xfrm>
            <a:off x="2801566" y="5724355"/>
            <a:ext cx="1782918" cy="66902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Poor services</a:t>
            </a:r>
          </a:p>
        </p:txBody>
      </p:sp>
      <p:sp>
        <p:nvSpPr>
          <p:cNvPr id="31" name="Rectangle 30">
            <a:extLst>
              <a:ext uri="{FF2B5EF4-FFF2-40B4-BE49-F238E27FC236}">
                <a16:creationId xmlns:a16="http://schemas.microsoft.com/office/drawing/2014/main" id="{A8FB30FD-9AAD-4396-9514-D67F5B3F259E}"/>
              </a:ext>
            </a:extLst>
          </p:cNvPr>
          <p:cNvSpPr/>
          <p:nvPr/>
        </p:nvSpPr>
        <p:spPr>
          <a:xfrm>
            <a:off x="4241307" y="4626278"/>
            <a:ext cx="1782918" cy="66902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Lack of Management</a:t>
            </a:r>
          </a:p>
        </p:txBody>
      </p:sp>
      <p:sp>
        <p:nvSpPr>
          <p:cNvPr id="32" name="Rectangle 31">
            <a:extLst>
              <a:ext uri="{FF2B5EF4-FFF2-40B4-BE49-F238E27FC236}">
                <a16:creationId xmlns:a16="http://schemas.microsoft.com/office/drawing/2014/main" id="{9C72B967-4EFC-4238-881C-5963754D24BB}"/>
              </a:ext>
            </a:extLst>
          </p:cNvPr>
          <p:cNvSpPr/>
          <p:nvPr/>
        </p:nvSpPr>
        <p:spPr>
          <a:xfrm>
            <a:off x="6005492" y="5724355"/>
            <a:ext cx="1782918" cy="66902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Poor Environment</a:t>
            </a:r>
          </a:p>
        </p:txBody>
      </p:sp>
      <p:sp>
        <p:nvSpPr>
          <p:cNvPr id="33" name="Rectangle 32">
            <a:extLst>
              <a:ext uri="{FF2B5EF4-FFF2-40B4-BE49-F238E27FC236}">
                <a16:creationId xmlns:a16="http://schemas.microsoft.com/office/drawing/2014/main" id="{1F7F164B-571F-4537-9E86-CD6C16CC23D5}"/>
              </a:ext>
            </a:extLst>
          </p:cNvPr>
          <p:cNvSpPr/>
          <p:nvPr/>
        </p:nvSpPr>
        <p:spPr>
          <a:xfrm>
            <a:off x="9349748" y="5714432"/>
            <a:ext cx="1782918" cy="66902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Poor Environment</a:t>
            </a:r>
          </a:p>
        </p:txBody>
      </p:sp>
      <p:sp>
        <p:nvSpPr>
          <p:cNvPr id="34" name="Rectangle 33">
            <a:extLst>
              <a:ext uri="{FF2B5EF4-FFF2-40B4-BE49-F238E27FC236}">
                <a16:creationId xmlns:a16="http://schemas.microsoft.com/office/drawing/2014/main" id="{450B3D1F-8F84-496B-81E5-346C6278E406}"/>
              </a:ext>
            </a:extLst>
          </p:cNvPr>
          <p:cNvSpPr/>
          <p:nvPr/>
        </p:nvSpPr>
        <p:spPr>
          <a:xfrm>
            <a:off x="7396586" y="4616355"/>
            <a:ext cx="1782918" cy="66902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Lack of Safety</a:t>
            </a:r>
          </a:p>
        </p:txBody>
      </p:sp>
    </p:spTree>
    <p:extLst>
      <p:ext uri="{BB962C8B-B14F-4D97-AF65-F5344CB8AC3E}">
        <p14:creationId xmlns:p14="http://schemas.microsoft.com/office/powerpoint/2010/main" val="114241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E31CBF-D1DC-4CF4-8E95-C0ABE3F08415}"/>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kern="1200">
                <a:solidFill>
                  <a:schemeClr val="tx1"/>
                </a:solidFill>
                <a:latin typeface="+mj-lt"/>
                <a:ea typeface="+mj-ea"/>
                <a:cs typeface="+mj-cs"/>
              </a:rPr>
              <a:t>PMI</a:t>
            </a:r>
          </a:p>
        </p:txBody>
      </p:sp>
      <p:sp>
        <p:nvSpPr>
          <p:cNvPr id="4" name="TextBox 3">
            <a:extLst>
              <a:ext uri="{FF2B5EF4-FFF2-40B4-BE49-F238E27FC236}">
                <a16:creationId xmlns:a16="http://schemas.microsoft.com/office/drawing/2014/main" id="{082E7A55-9D46-43C7-9468-1075E8E0C71F}"/>
              </a:ext>
            </a:extLst>
          </p:cNvPr>
          <p:cNvSpPr txBox="1"/>
          <p:nvPr/>
        </p:nvSpPr>
        <p:spPr>
          <a:xfrm>
            <a:off x="643469" y="1782981"/>
            <a:ext cx="4008384"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In order to solve the problem of employees been absent due to mental health illness , the organization should implement more resources in order to help the employees to avoid to get in the situation of an poor metal health.</a:t>
            </a:r>
          </a:p>
          <a:p>
            <a:pPr indent="-228600">
              <a:lnSpc>
                <a:spcPct val="90000"/>
              </a:lnSpc>
              <a:spcAft>
                <a:spcPts val="600"/>
              </a:spcAft>
              <a:buFont typeface="Arial" panose="020B0604020202020204" pitchFamily="34" charset="0"/>
              <a:buChar char="•"/>
            </a:pPr>
            <a:r>
              <a:rPr lang="en-US" sz="2000"/>
              <a:t>To implement the idea of mental health support I applied the Plus Minus Interesting tool of decision Making.</a:t>
            </a:r>
          </a:p>
        </p:txBody>
      </p:sp>
      <p:grpSp>
        <p:nvGrpSpPr>
          <p:cNvPr id="34" name="Group 3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5" name="Isosceles Triangle 3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8" name="Group 37">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9" name="Rectangle 38">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6" name="Table 6">
            <a:extLst>
              <a:ext uri="{FF2B5EF4-FFF2-40B4-BE49-F238E27FC236}">
                <a16:creationId xmlns:a16="http://schemas.microsoft.com/office/drawing/2014/main" id="{8A48E0EB-BBEB-4F8A-8F64-A76FCF3BDABC}"/>
              </a:ext>
            </a:extLst>
          </p:cNvPr>
          <p:cNvGraphicFramePr>
            <a:graphicFrameLocks noGrp="1"/>
          </p:cNvGraphicFramePr>
          <p:nvPr>
            <p:extLst>
              <p:ext uri="{D42A27DB-BD31-4B8C-83A1-F6EECF244321}">
                <p14:modId xmlns:p14="http://schemas.microsoft.com/office/powerpoint/2010/main" val="1902784484"/>
              </p:ext>
            </p:extLst>
          </p:nvPr>
        </p:nvGraphicFramePr>
        <p:xfrm>
          <a:off x="5295320" y="2129304"/>
          <a:ext cx="6253214" cy="3669248"/>
        </p:xfrm>
        <a:graphic>
          <a:graphicData uri="http://schemas.openxmlformats.org/drawingml/2006/table">
            <a:tbl>
              <a:tblPr firstRow="1" bandRow="1">
                <a:noFill/>
                <a:tableStyleId>{5C22544A-7EE6-4342-B048-85BDC9FD1C3A}</a:tableStyleId>
              </a:tblPr>
              <a:tblGrid>
                <a:gridCol w="2674096">
                  <a:extLst>
                    <a:ext uri="{9D8B030D-6E8A-4147-A177-3AD203B41FA5}">
                      <a16:colId xmlns:a16="http://schemas.microsoft.com/office/drawing/2014/main" val="644801369"/>
                    </a:ext>
                  </a:extLst>
                </a:gridCol>
                <a:gridCol w="1868702">
                  <a:extLst>
                    <a:ext uri="{9D8B030D-6E8A-4147-A177-3AD203B41FA5}">
                      <a16:colId xmlns:a16="http://schemas.microsoft.com/office/drawing/2014/main" val="4181598465"/>
                    </a:ext>
                  </a:extLst>
                </a:gridCol>
                <a:gridCol w="1710416">
                  <a:extLst>
                    <a:ext uri="{9D8B030D-6E8A-4147-A177-3AD203B41FA5}">
                      <a16:colId xmlns:a16="http://schemas.microsoft.com/office/drawing/2014/main" val="3395262349"/>
                    </a:ext>
                  </a:extLst>
                </a:gridCol>
              </a:tblGrid>
              <a:tr h="572063">
                <a:tc>
                  <a:txBody>
                    <a:bodyPr/>
                    <a:lstStyle/>
                    <a:p>
                      <a:r>
                        <a:rPr lang="en-GB" sz="2300" b="0" cap="none" spc="0">
                          <a:solidFill>
                            <a:schemeClr val="tx1"/>
                          </a:solidFill>
                        </a:rPr>
                        <a:t>Plus</a:t>
                      </a:r>
                    </a:p>
                  </a:txBody>
                  <a:tcPr marL="0" marR="134077" marT="26815" marB="134077" anchor="b">
                    <a:lnL w="12700" cmpd="sng">
                      <a:noFill/>
                    </a:lnL>
                    <a:lnR w="12700" cmpd="sng">
                      <a:noFill/>
                    </a:lnR>
                    <a:lnT w="9525" cap="flat" cmpd="sng" algn="ctr">
                      <a:noFill/>
                      <a:prstDash val="solid"/>
                    </a:lnT>
                    <a:lnB w="38100" cmpd="sng">
                      <a:noFill/>
                    </a:lnB>
                    <a:noFill/>
                  </a:tcPr>
                </a:tc>
                <a:tc>
                  <a:txBody>
                    <a:bodyPr/>
                    <a:lstStyle/>
                    <a:p>
                      <a:r>
                        <a:rPr lang="en-GB" sz="2300" b="0" cap="none" spc="0">
                          <a:solidFill>
                            <a:schemeClr val="tx1"/>
                          </a:solidFill>
                        </a:rPr>
                        <a:t>Minus</a:t>
                      </a:r>
                    </a:p>
                  </a:txBody>
                  <a:tcPr marL="0" marR="134077" marT="26815" marB="134077" anchor="b">
                    <a:lnL w="12700" cmpd="sng">
                      <a:noFill/>
                    </a:lnL>
                    <a:lnR w="12700" cmpd="sng">
                      <a:noFill/>
                    </a:lnR>
                    <a:lnT w="9525" cap="flat" cmpd="sng" algn="ctr">
                      <a:noFill/>
                      <a:prstDash val="solid"/>
                    </a:lnT>
                    <a:lnB w="38100" cmpd="sng">
                      <a:noFill/>
                    </a:lnB>
                    <a:noFill/>
                  </a:tcPr>
                </a:tc>
                <a:tc>
                  <a:txBody>
                    <a:bodyPr/>
                    <a:lstStyle/>
                    <a:p>
                      <a:r>
                        <a:rPr lang="en-GB" sz="2300" b="0" cap="none" spc="0">
                          <a:solidFill>
                            <a:schemeClr val="tx1"/>
                          </a:solidFill>
                        </a:rPr>
                        <a:t>Interesting</a:t>
                      </a:r>
                    </a:p>
                  </a:txBody>
                  <a:tcPr marL="0" marR="134077" marT="26815" marB="134077"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2918068945"/>
                  </a:ext>
                </a:extLst>
              </a:tr>
              <a:tr h="1300549">
                <a:tc>
                  <a:txBody>
                    <a:bodyPr/>
                    <a:lstStyle/>
                    <a:p>
                      <a:r>
                        <a:rPr lang="en-GB" sz="1800" cap="none" spc="0">
                          <a:solidFill>
                            <a:schemeClr val="tx1"/>
                          </a:solidFill>
                        </a:rPr>
                        <a:t>- Reduce Absences due to mental heath +10</a:t>
                      </a:r>
                    </a:p>
                  </a:txBody>
                  <a:tcPr marL="0" marR="134077" marT="40223" marB="134077">
                    <a:lnL w="12700" cmpd="sng">
                      <a:noFill/>
                      <a:prstDash val="solid"/>
                    </a:lnL>
                    <a:lnR w="12700" cmpd="sng">
                      <a:noFill/>
                      <a:prstDash val="solid"/>
                    </a:lnR>
                    <a:lnT w="38100" cmpd="sng">
                      <a:noFill/>
                    </a:lnT>
                    <a:lnB w="9525" cap="flat" cmpd="sng" algn="ctr">
                      <a:solidFill>
                        <a:schemeClr val="tx1"/>
                      </a:solidFill>
                      <a:prstDash val="solid"/>
                    </a:lnB>
                    <a:noFill/>
                  </a:tcPr>
                </a:tc>
                <a:tc>
                  <a:txBody>
                    <a:bodyPr/>
                    <a:lstStyle/>
                    <a:p>
                      <a:r>
                        <a:rPr lang="en-GB" sz="1800" cap="none" spc="0">
                          <a:solidFill>
                            <a:schemeClr val="tx1"/>
                          </a:solidFill>
                        </a:rPr>
                        <a:t>- Costs of the implementation, training  and recruitment. -8</a:t>
                      </a:r>
                    </a:p>
                  </a:txBody>
                  <a:tcPr marL="0" marR="134077" marT="40223" marB="134077">
                    <a:lnL w="12700" cmpd="sng">
                      <a:noFill/>
                      <a:prstDash val="solid"/>
                    </a:lnL>
                    <a:lnR w="12700" cmpd="sng">
                      <a:noFill/>
                      <a:prstDash val="solid"/>
                    </a:lnR>
                    <a:lnT w="38100" cmpd="sng">
                      <a:noFill/>
                    </a:lnT>
                    <a:lnB w="9525" cap="flat" cmpd="sng" algn="ctr">
                      <a:solidFill>
                        <a:schemeClr val="tx1"/>
                      </a:solidFill>
                      <a:prstDash val="solid"/>
                    </a:lnB>
                    <a:noFill/>
                  </a:tcPr>
                </a:tc>
                <a:tc>
                  <a:txBody>
                    <a:bodyPr/>
                    <a:lstStyle/>
                    <a:p>
                      <a:r>
                        <a:rPr lang="en-GB" sz="1800" cap="none" spc="0">
                          <a:solidFill>
                            <a:schemeClr val="tx1"/>
                          </a:solidFill>
                        </a:rPr>
                        <a:t>0</a:t>
                      </a:r>
                    </a:p>
                  </a:txBody>
                  <a:tcPr marL="0" marR="134077" marT="40223" marB="134077">
                    <a:lnL w="12700" cmpd="sng">
                      <a:noFill/>
                      <a:prstDash val="solid"/>
                    </a:lnL>
                    <a:lnR w="12700" cmpd="sng">
                      <a:noFill/>
                      <a:prstDash val="solid"/>
                    </a:lnR>
                    <a:lnT w="38100" cmpd="sng">
                      <a:noFill/>
                    </a:lnT>
                    <a:lnB w="9525" cap="flat" cmpd="sng" algn="ctr">
                      <a:solidFill>
                        <a:schemeClr val="tx1"/>
                      </a:solidFill>
                      <a:prstDash val="solid"/>
                    </a:lnB>
                    <a:noFill/>
                  </a:tcPr>
                </a:tc>
                <a:extLst>
                  <a:ext uri="{0D108BD9-81ED-4DB2-BD59-A6C34878D82A}">
                    <a16:rowId xmlns:a16="http://schemas.microsoft.com/office/drawing/2014/main" val="3650620508"/>
                  </a:ext>
                </a:extLst>
              </a:tr>
              <a:tr h="764241">
                <a:tc>
                  <a:txBody>
                    <a:bodyPr/>
                    <a:lstStyle/>
                    <a:p>
                      <a:r>
                        <a:rPr lang="en-GB" sz="1800" cap="none" spc="0">
                          <a:solidFill>
                            <a:schemeClr val="tx1"/>
                          </a:solidFill>
                        </a:rPr>
                        <a:t>- Keep employees Healthy and happy +10</a:t>
                      </a:r>
                    </a:p>
                  </a:txBody>
                  <a:tcPr marL="0" marR="134077" marT="40223" marB="134077">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r>
                        <a:rPr lang="en-GB" sz="1800" cap="none" spc="0">
                          <a:solidFill>
                            <a:schemeClr val="tx1"/>
                          </a:solidFill>
                        </a:rPr>
                        <a:t>0</a:t>
                      </a:r>
                    </a:p>
                  </a:txBody>
                  <a:tcPr marL="0" marR="134077" marT="40223" marB="134077">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r>
                        <a:rPr lang="en-GB" sz="1800" cap="none" spc="0">
                          <a:solidFill>
                            <a:schemeClr val="tx1"/>
                          </a:solidFill>
                        </a:rPr>
                        <a:t>0</a:t>
                      </a:r>
                    </a:p>
                  </a:txBody>
                  <a:tcPr marL="0" marR="134077" marT="40223" marB="134077">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168679622"/>
                  </a:ext>
                </a:extLst>
              </a:tr>
              <a:tr h="1032395">
                <a:tc>
                  <a:txBody>
                    <a:bodyPr/>
                    <a:lstStyle/>
                    <a:p>
                      <a:r>
                        <a:rPr lang="en-GB" sz="1800" cap="none" spc="0">
                          <a:solidFill>
                            <a:schemeClr val="tx1"/>
                          </a:solidFill>
                        </a:rPr>
                        <a:t>- Increase the productivity and the quality of services +10</a:t>
                      </a:r>
                    </a:p>
                  </a:txBody>
                  <a:tcPr marL="0" marR="134077" marT="40223" marB="134077">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800" cap="none" spc="0">
                          <a:solidFill>
                            <a:schemeClr val="tx1"/>
                          </a:solidFill>
                        </a:rPr>
                        <a:t>0</a:t>
                      </a:r>
                    </a:p>
                  </a:txBody>
                  <a:tcPr marL="0" marR="134077" marT="40223" marB="134077">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800" cap="none" spc="0">
                          <a:solidFill>
                            <a:schemeClr val="tx1"/>
                          </a:solidFill>
                        </a:rPr>
                        <a:t>0</a:t>
                      </a:r>
                    </a:p>
                  </a:txBody>
                  <a:tcPr marL="0" marR="134077" marT="40223" marB="134077">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250739443"/>
                  </a:ext>
                </a:extLst>
              </a:tr>
            </a:tbl>
          </a:graphicData>
        </a:graphic>
      </p:graphicFrame>
    </p:spTree>
    <p:extLst>
      <p:ext uri="{BB962C8B-B14F-4D97-AF65-F5344CB8AC3E}">
        <p14:creationId xmlns:p14="http://schemas.microsoft.com/office/powerpoint/2010/main" val="691181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14">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8">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ECEBEC-2927-4387-B64D-1D397A8151C3}"/>
              </a:ext>
            </a:extLst>
          </p:cNvPr>
          <p:cNvSpPr>
            <a:spLocks noGrp="1"/>
          </p:cNvSpPr>
          <p:nvPr>
            <p:ph type="title"/>
          </p:nvPr>
        </p:nvSpPr>
        <p:spPr>
          <a:xfrm>
            <a:off x="1288064" y="1284731"/>
            <a:ext cx="9637776" cy="1430696"/>
          </a:xfrm>
        </p:spPr>
        <p:txBody>
          <a:bodyPr>
            <a:normAutofit/>
          </a:bodyPr>
          <a:lstStyle/>
          <a:p>
            <a:r>
              <a:rPr lang="en-GB"/>
              <a:t>PMI Result</a:t>
            </a:r>
            <a:endParaRPr lang="en-GB" dirty="0"/>
          </a:p>
        </p:txBody>
      </p:sp>
      <p:sp>
        <p:nvSpPr>
          <p:cNvPr id="3" name="Content Placeholder 2">
            <a:extLst>
              <a:ext uri="{FF2B5EF4-FFF2-40B4-BE49-F238E27FC236}">
                <a16:creationId xmlns:a16="http://schemas.microsoft.com/office/drawing/2014/main" id="{6C1F4F40-9F32-45B8-A52D-B65ED5431ECF}"/>
              </a:ext>
            </a:extLst>
          </p:cNvPr>
          <p:cNvSpPr>
            <a:spLocks noGrp="1"/>
          </p:cNvSpPr>
          <p:nvPr>
            <p:ph idx="1"/>
          </p:nvPr>
        </p:nvSpPr>
        <p:spPr>
          <a:xfrm>
            <a:off x="1288064" y="2853879"/>
            <a:ext cx="9637776" cy="2714771"/>
          </a:xfrm>
        </p:spPr>
        <p:txBody>
          <a:bodyPr>
            <a:normAutofit/>
          </a:bodyPr>
          <a:lstStyle/>
          <a:p>
            <a:r>
              <a:rPr lang="en-GB" sz="2000" dirty="0"/>
              <a:t>10+10+10-8-0x5=22</a:t>
            </a:r>
          </a:p>
          <a:p>
            <a:pPr marL="0" indent="0">
              <a:buNone/>
            </a:pPr>
            <a:r>
              <a:rPr lang="en-GB" sz="2000" dirty="0"/>
              <a:t>The PMI result that implementing new support for employees mental health will decrease the absences under this reason. In order to implement the new support will be needed to be added every day job brief in order that the managers to be able to motivate the employees, also to be implemented new Opinion polls in order to see the employees feedback related the environment. And Health and safety to ensure that all the NHS employees are supported and informed regarding the new support for mental health.</a:t>
            </a:r>
          </a:p>
        </p:txBody>
      </p:sp>
    </p:spTree>
    <p:extLst>
      <p:ext uri="{BB962C8B-B14F-4D97-AF65-F5344CB8AC3E}">
        <p14:creationId xmlns:p14="http://schemas.microsoft.com/office/powerpoint/2010/main" val="2503670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B6791F-2F38-4A62-9ABD-3FCECC9BA3D1}"/>
              </a:ext>
            </a:extLst>
          </p:cNvPr>
          <p:cNvSpPr>
            <a:spLocks noGrp="1"/>
          </p:cNvSpPr>
          <p:nvPr>
            <p:ph type="title"/>
          </p:nvPr>
        </p:nvSpPr>
        <p:spPr>
          <a:xfrm>
            <a:off x="838200" y="631825"/>
            <a:ext cx="10515600" cy="1325563"/>
          </a:xfrm>
        </p:spPr>
        <p:txBody>
          <a:bodyPr vert="horz" lIns="91440" tIns="45720" rIns="91440" bIns="45720" rtlCol="0" anchor="ctr">
            <a:normAutofit/>
          </a:bodyPr>
          <a:lstStyle/>
          <a:p>
            <a:r>
              <a:rPr lang="en-US" kern="1200">
                <a:solidFill>
                  <a:schemeClr val="tx1"/>
                </a:solidFill>
                <a:latin typeface="+mj-lt"/>
                <a:ea typeface="+mj-ea"/>
                <a:cs typeface="+mj-cs"/>
              </a:rPr>
              <a:t>Conclusion</a:t>
            </a:r>
          </a:p>
        </p:txBody>
      </p:sp>
      <p:sp>
        <p:nvSpPr>
          <p:cNvPr id="4" name="TextBox 3">
            <a:extLst>
              <a:ext uri="{FF2B5EF4-FFF2-40B4-BE49-F238E27FC236}">
                <a16:creationId xmlns:a16="http://schemas.microsoft.com/office/drawing/2014/main" id="{600A80AB-9A0E-42AE-9F72-2469E0EEF47E}"/>
              </a:ext>
            </a:extLst>
          </p:cNvPr>
          <p:cNvSpPr txBox="1"/>
          <p:nvPr/>
        </p:nvSpPr>
        <p:spPr>
          <a:xfrm>
            <a:off x="838200" y="2057400"/>
            <a:ext cx="10515600" cy="3871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The absences related to mental heath illness in the NHS organization it not cost only the organization money, it will also can cost lives of the people who come to be treated and the staff who been under stress can have mental health issues. In order to support a better environment and keep the employees happy, the work motivation by the managers, the support implemented and all it will help the employees and the organization.</a:t>
            </a:r>
          </a:p>
        </p:txBody>
      </p:sp>
    </p:spTree>
    <p:extLst>
      <p:ext uri="{BB962C8B-B14F-4D97-AF65-F5344CB8AC3E}">
        <p14:creationId xmlns:p14="http://schemas.microsoft.com/office/powerpoint/2010/main" val="24719716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316</TotalTime>
  <Words>609</Words>
  <Application>Microsoft Office PowerPoint</Application>
  <PresentationFormat>Widescreen</PresentationFormat>
  <Paragraphs>55</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Problem solving and Decision Making</vt:lpstr>
      <vt:lpstr>Table of content</vt:lpstr>
      <vt:lpstr>Introduction</vt:lpstr>
      <vt:lpstr>Discussion </vt:lpstr>
      <vt:lpstr>Pestle Analysis</vt:lpstr>
      <vt:lpstr>Fish Bone</vt:lpstr>
      <vt:lpstr>PMI</vt:lpstr>
      <vt:lpstr>PMI Result</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Stefania Dinca</dc:creator>
  <cp:lastModifiedBy>Bianca Visan</cp:lastModifiedBy>
  <cp:revision>2</cp:revision>
  <dcterms:created xsi:type="dcterms:W3CDTF">2022-03-11T09:27:08Z</dcterms:created>
  <dcterms:modified xsi:type="dcterms:W3CDTF">2022-03-11T23:10:29Z</dcterms:modified>
</cp:coreProperties>
</file>