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6"/>
  </p:notesMasterIdLst>
  <p:sldIdLst>
    <p:sldId id="256" r:id="rId2"/>
    <p:sldId id="257" r:id="rId3"/>
    <p:sldId id="259" r:id="rId4"/>
    <p:sldId id="262" r:id="rId5"/>
    <p:sldId id="258" r:id="rId6"/>
    <p:sldId id="260" r:id="rId7"/>
    <p:sldId id="263" r:id="rId8"/>
    <p:sldId id="264" r:id="rId9"/>
    <p:sldId id="265" r:id="rId10"/>
    <p:sldId id="267" r:id="rId11"/>
    <p:sldId id="268" r:id="rId12"/>
    <p:sldId id="269" r:id="rId13"/>
    <p:sldId id="270" r:id="rId14"/>
    <p:sldId id="271" r:id="rId15"/>
    <p:sldId id="272" r:id="rId16"/>
    <p:sldId id="273" r:id="rId17"/>
    <p:sldId id="274" r:id="rId18"/>
    <p:sldId id="275" r:id="rId19"/>
    <p:sldId id="276" r:id="rId20"/>
    <p:sldId id="282" r:id="rId21"/>
    <p:sldId id="277" r:id="rId22"/>
    <p:sldId id="278" r:id="rId23"/>
    <p:sldId id="279" r:id="rId24"/>
    <p:sldId id="281" r:id="rId2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 initials="U" lastIdx="13"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248" autoAdjust="0"/>
  </p:normalViewPr>
  <p:slideViewPr>
    <p:cSldViewPr snapToGrid="0">
      <p:cViewPr varScale="1">
        <p:scale>
          <a:sx n="84" d="100"/>
          <a:sy n="84" d="100"/>
        </p:scale>
        <p:origin x="10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DA5868-45E0-4EB7-B48E-2C47818DD391}" type="datetimeFigureOut">
              <a:rPr lang="en-US" smtClean="0"/>
              <a:t>11/19/2023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685756-6CA2-4C21-BC95-6D23790887F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296260" y="2724455"/>
            <a:ext cx="3674070" cy="1374345"/>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296260" y="4098800"/>
            <a:ext cx="8398775" cy="610820"/>
          </a:xfrm>
        </p:spPr>
        <p:txBody>
          <a:bodyPr>
            <a:normAutofit/>
          </a:bodyPr>
          <a:lstStyle>
            <a:lvl1pPr marL="0" indent="0" algn="l">
              <a:buNone/>
              <a:defRPr sz="2800" b="0" i="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891995"/>
            <a:ext cx="8246070" cy="610820"/>
          </a:xfrm>
        </p:spPr>
        <p:txBody>
          <a:bodyPr>
            <a:normAutofit/>
          </a:bodyPr>
          <a:lstStyle>
            <a:lvl1pPr algn="l">
              <a:defRPr sz="3600" baseline="0">
                <a:solidFill>
                  <a:schemeClr val="accent1">
                    <a:lumMod val="60000"/>
                    <a:lumOff val="4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5" y="1502815"/>
            <a:ext cx="8246070" cy="320680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39540" y="433880"/>
            <a:ext cx="5802790" cy="572644"/>
          </a:xfrm>
        </p:spPr>
        <p:txBody>
          <a:bodyPr>
            <a:normAutofit/>
          </a:bodyPr>
          <a:lstStyle>
            <a:lvl1pPr algn="l">
              <a:defRPr sz="3600">
                <a:solidFill>
                  <a:schemeClr val="accent1">
                    <a:lumMod val="60000"/>
                    <a:lumOff val="4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739540" y="1197406"/>
            <a:ext cx="5802790" cy="3358356"/>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4" y="739290"/>
            <a:ext cx="8246071" cy="610820"/>
          </a:xfrm>
        </p:spPr>
        <p:txBody>
          <a:bodyPr>
            <a:normAutofit/>
          </a:bodyPr>
          <a:lstStyle>
            <a:lvl1pPr algn="l">
              <a:defRPr sz="3600" baseline="0">
                <a:solidFill>
                  <a:schemeClr val="accent1">
                    <a:lumMod val="60000"/>
                    <a:lumOff val="4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502815"/>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13635"/>
            <a:ext cx="4040188"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502815"/>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13635"/>
            <a:ext cx="4041775"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t>11/19/2023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t>11/19/2023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t>11/19/2023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t>11/19/2023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t>11/19/2023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t>‹#›</a:t>
            </a:fld>
            <a:endParaRPr lang="en-US"/>
          </a:p>
        </p:txBody>
      </p:sp>
      <p:pic>
        <p:nvPicPr>
          <p:cNvPr id="7" name="Picture 6" descr="E:\websites\free-power-point-templates\2012\logos.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918306"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t>11/19/2023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t>‹#›</a:t>
            </a:fld>
            <a:endParaRPr lang="en-US"/>
          </a:p>
        </p:txBody>
      </p:sp>
      <p:sp>
        <p:nvSpPr>
          <p:cNvPr id="7" name="TextBox 6"/>
          <p:cNvSpPr txBox="1"/>
          <p:nvPr userDrawn="1"/>
        </p:nvSpPr>
        <p:spPr>
          <a:xfrm>
            <a:off x="-9150" y="5213747"/>
            <a:ext cx="8389625" cy="523220"/>
          </a:xfrm>
          <a:prstGeom prst="rect">
            <a:avLst/>
          </a:prstGeom>
          <a:noFill/>
        </p:spPr>
        <p:txBody>
          <a:bodyPr wrap="square" rtlCol="0">
            <a:spAutoFit/>
          </a:bodyPr>
          <a:lstStyle/>
          <a:p>
            <a:r>
              <a:rPr lang="en-US" sz="1400">
                <a:solidFill>
                  <a:schemeClr val="bg1">
                    <a:lumMod val="65000"/>
                  </a:schemeClr>
                </a:solidFill>
              </a:rPr>
              <a:t>This presentation uses a free template provided by FPPT.com</a:t>
            </a:r>
          </a:p>
          <a:p>
            <a:r>
              <a:rPr lang="en-US" sz="1400">
                <a:solidFill>
                  <a:schemeClr val="bg1">
                    <a:lumMod val="65000"/>
                  </a:schemeClr>
                </a:solidFill>
              </a:rPr>
              <a:t>www.free-power-point-templates.com</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7015" y="1309370"/>
            <a:ext cx="5931535" cy="1856740"/>
          </a:xfrm>
        </p:spPr>
        <p:txBody>
          <a:bodyPr>
            <a:normAutofit/>
          </a:bodyPr>
          <a:lstStyle/>
          <a:p>
            <a:pPr algn="ctr"/>
            <a:r>
              <a:rPr lang="en-US" b="1" dirty="0">
                <a:latin typeface="Times New Roman" panose="02020603050405020304" charset="0"/>
                <a:cs typeface="Times New Roman" panose="02020603050405020304" charset="0"/>
              </a:rPr>
              <a:t>Opportunities for Female Leaders in 21st Century Organisations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anose="02020603050405020304" charset="0"/>
                <a:cs typeface="Times New Roman" panose="02020603050405020304" charset="0"/>
              </a:rPr>
              <a:t>Introduction</a:t>
            </a:r>
          </a:p>
        </p:txBody>
      </p:sp>
      <p:sp>
        <p:nvSpPr>
          <p:cNvPr id="3" name="Content Placeholder 2"/>
          <p:cNvSpPr>
            <a:spLocks noGrp="1"/>
          </p:cNvSpPr>
          <p:nvPr>
            <p:ph idx="1"/>
          </p:nvPr>
        </p:nvSpPr>
        <p:spPr>
          <a:xfrm>
            <a:off x="308610" y="1503045"/>
            <a:ext cx="8526779" cy="3388995"/>
          </a:xfrm>
          <a:solidFill>
            <a:schemeClr val="bg1"/>
          </a:solidFill>
        </p:spPr>
        <p:txBody>
          <a:bodyPr>
            <a:noAutofit/>
          </a:bodyPr>
          <a:lstStyle/>
          <a:p>
            <a:r>
              <a:rPr lang="en-US" sz="1800" dirty="0" smtClean="0">
                <a:solidFill>
                  <a:schemeClr val="tx1"/>
                </a:solidFill>
                <a:latin typeface="Times New Roman" panose="02020603050405020304" charset="0"/>
                <a:cs typeface="Times New Roman" panose="02020603050405020304" charset="0"/>
              </a:rPr>
              <a:t>There </a:t>
            </a:r>
            <a:r>
              <a:rPr lang="en-US" sz="1800" dirty="0">
                <a:solidFill>
                  <a:schemeClr val="tx1"/>
                </a:solidFill>
                <a:latin typeface="Times New Roman" panose="02020603050405020304" charset="0"/>
                <a:cs typeface="Times New Roman" panose="02020603050405020304" charset="0"/>
              </a:rPr>
              <a:t>has been an apparent shift towards more female presence in positions of leadership, hence breaking established societal conventions (Cunningham and Ramshaw, 2020).</a:t>
            </a:r>
          </a:p>
          <a:p>
            <a:endParaRPr lang="en-US" sz="1800" dirty="0">
              <a:solidFill>
                <a:schemeClr val="tx1"/>
              </a:solidFill>
              <a:latin typeface="Times New Roman" panose="02020603050405020304" charset="0"/>
              <a:cs typeface="Times New Roman" panose="02020603050405020304" charset="0"/>
            </a:endParaRPr>
          </a:p>
          <a:p>
            <a:r>
              <a:rPr lang="en-US" sz="1800" dirty="0">
                <a:solidFill>
                  <a:schemeClr val="tx1"/>
                </a:solidFill>
                <a:latin typeface="Times New Roman" panose="02020603050405020304" charset="0"/>
                <a:cs typeface="Times New Roman" panose="02020603050405020304" charset="0"/>
              </a:rPr>
              <a:t>Our primary objective is to examine the imperative of gender inclusiveness within industries that have traditionally been male-dominated, with particular emphasis on the police sector in the UK.</a:t>
            </a:r>
          </a:p>
          <a:p>
            <a:endParaRPr lang="en-US" sz="1800" dirty="0">
              <a:solidFill>
                <a:schemeClr val="tx1"/>
              </a:solidFill>
              <a:latin typeface="Times New Roman" panose="02020603050405020304" charset="0"/>
              <a:cs typeface="Times New Roman" panose="02020603050405020304" charset="0"/>
            </a:endParaRPr>
          </a:p>
          <a:p>
            <a:r>
              <a:rPr lang="en-US" sz="1800" dirty="0">
                <a:solidFill>
                  <a:schemeClr val="tx1"/>
                </a:solidFill>
                <a:latin typeface="Times New Roman" panose="02020603050405020304" charset="0"/>
                <a:cs typeface="Times New Roman" panose="02020603050405020304" charset="0"/>
              </a:rPr>
              <a:t>Upon examining the evolution of women in the field of police in the UK, it becomes apparent that cultivating diversity is not only an </a:t>
            </a:r>
            <a:r>
              <a:rPr lang="en-US" sz="1800" dirty="0" smtClean="0">
                <a:solidFill>
                  <a:schemeClr val="tx1"/>
                </a:solidFill>
                <a:latin typeface="Times New Roman" panose="02020603050405020304" charset="0"/>
                <a:cs typeface="Times New Roman" panose="02020603050405020304" charset="0"/>
              </a:rPr>
              <a:t>objective </a:t>
            </a:r>
            <a:r>
              <a:rPr lang="en-US" sz="1800" dirty="0">
                <a:solidFill>
                  <a:schemeClr val="tx1"/>
                </a:solidFill>
                <a:latin typeface="Times New Roman" panose="02020603050405020304" charset="0"/>
                <a:cs typeface="Times New Roman" panose="02020603050405020304" charset="0"/>
              </a:rPr>
              <a:t>but an absolute necessity for achieving </a:t>
            </a:r>
            <a:r>
              <a:rPr lang="en-US" sz="1800" dirty="0" err="1">
                <a:solidFill>
                  <a:schemeClr val="tx1"/>
                </a:solidFill>
                <a:latin typeface="Times New Roman" panose="02020603050405020304" charset="0"/>
                <a:cs typeface="Times New Roman" panose="02020603050405020304" charset="0"/>
              </a:rPr>
              <a:t>organisational</a:t>
            </a:r>
            <a:r>
              <a:rPr lang="en-US" sz="1800" dirty="0">
                <a:solidFill>
                  <a:schemeClr val="tx1"/>
                </a:solidFill>
                <a:latin typeface="Times New Roman" panose="02020603050405020304" charset="0"/>
                <a:cs typeface="Times New Roman" panose="02020603050405020304" charset="0"/>
              </a:rPr>
              <a:t> effectiveness</a:t>
            </a:r>
            <a:endParaRPr lang="en-US" sz="1800" dirty="0">
              <a:solidFill>
                <a:schemeClr val="tx1"/>
              </a:solidFill>
              <a:latin typeface="Times New Roman" panose="02020603050405020304" charset="0"/>
              <a:cs typeface="Times New Roman" panose="02020603050405020304" charset="0"/>
            </a:endParaRPr>
          </a:p>
          <a:p>
            <a:endParaRPr lang="en-US" sz="1800" dirty="0">
              <a:latin typeface="Times New Roman" panose="02020603050405020304" charset="0"/>
              <a:cs typeface="Times New Roman" panose="020206030504050203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39390" y="433705"/>
            <a:ext cx="6120765" cy="572770"/>
          </a:xfrm>
        </p:spPr>
        <p:txBody>
          <a:bodyPr>
            <a:noAutofit/>
          </a:bodyPr>
          <a:lstStyle/>
          <a:p>
            <a:r>
              <a:rPr lang="en-US" sz="3200" b="1" dirty="0">
                <a:latin typeface="Times New Roman" panose="02020603050405020304" charset="0"/>
                <a:cs typeface="Times New Roman" panose="02020603050405020304" charset="0"/>
              </a:rPr>
              <a:t>Progression of Women in UK Policing</a:t>
            </a:r>
          </a:p>
        </p:txBody>
      </p:sp>
      <p:sp>
        <p:nvSpPr>
          <p:cNvPr id="5" name="Content Placeholder 4"/>
          <p:cNvSpPr>
            <a:spLocks noGrp="1"/>
          </p:cNvSpPr>
          <p:nvPr>
            <p:ph idx="1"/>
          </p:nvPr>
        </p:nvSpPr>
        <p:spPr>
          <a:xfrm>
            <a:off x="2739390" y="1502410"/>
            <a:ext cx="5802630" cy="3435350"/>
          </a:xfrm>
          <a:solidFill>
            <a:schemeClr val="bg1"/>
          </a:solidFill>
        </p:spPr>
        <p:txBody>
          <a:bodyPr>
            <a:noAutofit/>
          </a:bodyPr>
          <a:lstStyle/>
          <a:p>
            <a:r>
              <a:rPr lang="en-US" sz="1600" dirty="0">
                <a:solidFill>
                  <a:schemeClr val="tx1"/>
                </a:solidFill>
                <a:latin typeface="Times New Roman" panose="02020603050405020304" charset="0"/>
                <a:cs typeface="Times New Roman" panose="02020603050405020304" charset="0"/>
              </a:rPr>
              <a:t>In the year 1915, Edith Smith achieved a significant milestone by becoming the initial female police officer in the UK (Berry, 2022).</a:t>
            </a:r>
          </a:p>
          <a:p>
            <a:pPr marL="0" indent="0">
              <a:buNone/>
            </a:pPr>
            <a:endParaRPr lang="en-US" sz="1600" dirty="0">
              <a:solidFill>
                <a:schemeClr val="tx1"/>
              </a:solidFill>
              <a:latin typeface="Times New Roman" panose="02020603050405020304" charset="0"/>
              <a:cs typeface="Times New Roman" panose="02020603050405020304" charset="0"/>
            </a:endParaRPr>
          </a:p>
          <a:p>
            <a:r>
              <a:rPr lang="en-US" sz="1600" dirty="0">
                <a:solidFill>
                  <a:schemeClr val="tx1"/>
                </a:solidFill>
                <a:latin typeface="Times New Roman" panose="02020603050405020304" charset="0"/>
                <a:cs typeface="Times New Roman" panose="02020603050405020304" charset="0"/>
              </a:rPr>
              <a:t>In terms of dismantling gender-based obstacles in law enforcement, Dame Cressida Dick's appointment as the first female occupant of this esteemed position is a major advance (Turner, 2008).</a:t>
            </a:r>
          </a:p>
          <a:p>
            <a:pPr marL="0" indent="0">
              <a:buNone/>
            </a:pPr>
            <a:endParaRPr lang="en-US" sz="1600" dirty="0">
              <a:solidFill>
                <a:schemeClr val="tx1"/>
              </a:solidFill>
              <a:latin typeface="Times New Roman" panose="02020603050405020304" charset="0"/>
              <a:cs typeface="Times New Roman" panose="02020603050405020304" charset="0"/>
            </a:endParaRPr>
          </a:p>
          <a:p>
            <a:r>
              <a:rPr lang="en-US" sz="1600" dirty="0">
                <a:solidFill>
                  <a:schemeClr val="tx1"/>
                </a:solidFill>
                <a:latin typeface="Times New Roman" panose="02020603050405020304" charset="0"/>
                <a:cs typeface="Times New Roman" panose="02020603050405020304" charset="0"/>
                <a:sym typeface="+mn-ea"/>
              </a:rPr>
              <a:t>Chief Constable Dee Collins of West Yorkshire Police exemplifies a famous instance of a female individual who has attained a significant leadership position within the field of law enforcement (Cummins, 2022).</a:t>
            </a:r>
          </a:p>
          <a:p>
            <a:endParaRPr lang="en-US" sz="1600" dirty="0">
              <a:latin typeface="Times New Roman" panose="02020603050405020304" charset="0"/>
              <a:cs typeface="Times New Roman" panose="02020603050405020304" charset="0"/>
              <a:sym typeface="+mn-ea"/>
            </a:endParaRPr>
          </a:p>
          <a:p>
            <a:endParaRPr lang="en-US" sz="1600" dirty="0"/>
          </a:p>
          <a:p>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315" y="988060"/>
            <a:ext cx="4502785" cy="857250"/>
          </a:xfrm>
        </p:spPr>
        <p:txBody>
          <a:bodyPr>
            <a:noAutofit/>
          </a:bodyPr>
          <a:lstStyle/>
          <a:p>
            <a:r>
              <a:rPr lang="en-US" sz="2800" b="1" dirty="0">
                <a:solidFill>
                  <a:schemeClr val="accent1">
                    <a:lumMod val="60000"/>
                    <a:lumOff val="40000"/>
                  </a:schemeClr>
                </a:solidFill>
                <a:effectLst>
                  <a:outerShdw blurRad="50800" dist="38100" dir="2700000" algn="tl" rotWithShape="0">
                    <a:prstClr val="black">
                      <a:alpha val="40000"/>
                    </a:prstClr>
                  </a:outerShdw>
                </a:effectLst>
                <a:latin typeface="Times New Roman" panose="02020603050405020304" charset="0"/>
                <a:cs typeface="Times New Roman" panose="02020603050405020304" charset="0"/>
              </a:rPr>
              <a:t>Women in UK Policing</a:t>
            </a:r>
          </a:p>
        </p:txBody>
      </p:sp>
      <p:pic>
        <p:nvPicPr>
          <p:cNvPr id="4" name="Content Placeholder 3" descr="edith"/>
          <p:cNvPicPr>
            <a:picLocks noGrp="1" noChangeAspect="1"/>
          </p:cNvPicPr>
          <p:nvPr>
            <p:ph sz="half" idx="1"/>
          </p:nvPr>
        </p:nvPicPr>
        <p:blipFill>
          <a:blip r:embed="rId2"/>
          <a:stretch>
            <a:fillRect/>
          </a:stretch>
        </p:blipFill>
        <p:spPr>
          <a:xfrm>
            <a:off x="611505" y="1995805"/>
            <a:ext cx="1482090" cy="1979930"/>
          </a:xfrm>
          <a:prstGeom prst="rect">
            <a:avLst/>
          </a:prstGeom>
        </p:spPr>
      </p:pic>
      <p:pic>
        <p:nvPicPr>
          <p:cNvPr id="5" name="Content Placeholder 4" descr="dame"/>
          <p:cNvPicPr>
            <a:picLocks noGrp="1" noChangeAspect="1"/>
          </p:cNvPicPr>
          <p:nvPr>
            <p:ph sz="half" idx="2"/>
          </p:nvPr>
        </p:nvPicPr>
        <p:blipFill>
          <a:blip r:embed="rId3"/>
          <a:stretch>
            <a:fillRect/>
          </a:stretch>
        </p:blipFill>
        <p:spPr>
          <a:xfrm>
            <a:off x="3275965" y="1995805"/>
            <a:ext cx="2268220" cy="2002155"/>
          </a:xfrm>
          <a:prstGeom prst="rect">
            <a:avLst/>
          </a:prstGeom>
        </p:spPr>
      </p:pic>
      <p:pic>
        <p:nvPicPr>
          <p:cNvPr id="6" name="Picture 5" descr="collin"/>
          <p:cNvPicPr>
            <a:picLocks noChangeAspect="1"/>
          </p:cNvPicPr>
          <p:nvPr/>
        </p:nvPicPr>
        <p:blipFill>
          <a:blip r:embed="rId4"/>
          <a:stretch>
            <a:fillRect/>
          </a:stretch>
        </p:blipFill>
        <p:spPr>
          <a:xfrm>
            <a:off x="6588125" y="1995805"/>
            <a:ext cx="1694815" cy="1979295"/>
          </a:xfrm>
          <a:prstGeom prst="rect">
            <a:avLst/>
          </a:prstGeom>
        </p:spPr>
      </p:pic>
      <p:sp>
        <p:nvSpPr>
          <p:cNvPr id="7" name="Text Box 6"/>
          <p:cNvSpPr txBox="1"/>
          <p:nvPr/>
        </p:nvSpPr>
        <p:spPr>
          <a:xfrm>
            <a:off x="325755" y="4192270"/>
            <a:ext cx="1998345" cy="368300"/>
          </a:xfrm>
          <a:prstGeom prst="rect">
            <a:avLst/>
          </a:prstGeom>
          <a:noFill/>
        </p:spPr>
        <p:txBody>
          <a:bodyPr wrap="square" rtlCol="0">
            <a:spAutoFit/>
          </a:bodyPr>
          <a:lstStyle/>
          <a:p>
            <a:pPr algn="ctr"/>
            <a:r>
              <a:rPr lang="en-US">
                <a:solidFill>
                  <a:schemeClr val="bg1"/>
                </a:solidFill>
                <a:latin typeface="Times New Roman" panose="02020603050405020304" charset="0"/>
                <a:cs typeface="Times New Roman" panose="02020603050405020304" charset="0"/>
              </a:rPr>
              <a:t>Edith Smith</a:t>
            </a:r>
          </a:p>
        </p:txBody>
      </p:sp>
      <p:sp>
        <p:nvSpPr>
          <p:cNvPr id="8" name="Text Box 7"/>
          <p:cNvSpPr txBox="1"/>
          <p:nvPr/>
        </p:nvSpPr>
        <p:spPr>
          <a:xfrm>
            <a:off x="3275965" y="4192270"/>
            <a:ext cx="2281555" cy="368300"/>
          </a:xfrm>
          <a:prstGeom prst="rect">
            <a:avLst/>
          </a:prstGeom>
          <a:noFill/>
        </p:spPr>
        <p:txBody>
          <a:bodyPr wrap="square" rtlCol="0">
            <a:spAutoFit/>
          </a:bodyPr>
          <a:lstStyle/>
          <a:p>
            <a:pPr algn="ctr"/>
            <a:r>
              <a:rPr lang="en-US">
                <a:solidFill>
                  <a:schemeClr val="bg1"/>
                </a:solidFill>
                <a:latin typeface="Times New Roman" panose="02020603050405020304" charset="0"/>
                <a:cs typeface="Times New Roman" panose="02020603050405020304" charset="0"/>
              </a:rPr>
              <a:t>Dame Dick</a:t>
            </a:r>
          </a:p>
        </p:txBody>
      </p:sp>
      <p:sp>
        <p:nvSpPr>
          <p:cNvPr id="9" name="Text Box 8"/>
          <p:cNvSpPr txBox="1"/>
          <p:nvPr/>
        </p:nvSpPr>
        <p:spPr>
          <a:xfrm>
            <a:off x="6443980" y="4156075"/>
            <a:ext cx="1978660" cy="645160"/>
          </a:xfrm>
          <a:prstGeom prst="rect">
            <a:avLst/>
          </a:prstGeom>
          <a:noFill/>
        </p:spPr>
        <p:txBody>
          <a:bodyPr wrap="square" rtlCol="0">
            <a:spAutoFit/>
          </a:bodyPr>
          <a:lstStyle/>
          <a:p>
            <a:pPr algn="ctr"/>
            <a:r>
              <a:rPr lang="en-US" dirty="0">
                <a:solidFill>
                  <a:schemeClr val="bg1"/>
                </a:solidFill>
                <a:latin typeface="Times New Roman" panose="02020603050405020304" charset="0"/>
                <a:cs typeface="Times New Roman" panose="02020603050405020304" charset="0"/>
                <a:sym typeface="+mn-ea"/>
              </a:rPr>
              <a:t>Chief Constable Dee Collins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39390" y="433705"/>
            <a:ext cx="6061075" cy="838200"/>
          </a:xfrm>
        </p:spPr>
        <p:txBody>
          <a:bodyPr>
            <a:noAutofit/>
          </a:bodyPr>
          <a:lstStyle/>
          <a:p>
            <a:r>
              <a:rPr lang="en-US" sz="3200" b="1" dirty="0">
                <a:latin typeface="Times New Roman" panose="02020603050405020304" charset="0"/>
                <a:cs typeface="Times New Roman" panose="02020603050405020304" charset="0"/>
                <a:sym typeface="+mn-ea"/>
              </a:rPr>
              <a:t>Progression of Women in UK Policing</a:t>
            </a:r>
          </a:p>
        </p:txBody>
      </p:sp>
      <p:sp>
        <p:nvSpPr>
          <p:cNvPr id="6" name="Content Placeholder 5"/>
          <p:cNvSpPr>
            <a:spLocks noGrp="1"/>
          </p:cNvSpPr>
          <p:nvPr>
            <p:ph idx="1"/>
          </p:nvPr>
        </p:nvSpPr>
        <p:spPr>
          <a:xfrm>
            <a:off x="2739390" y="1401963"/>
            <a:ext cx="5802630" cy="3627237"/>
          </a:xfrm>
          <a:solidFill>
            <a:schemeClr val="bg1"/>
          </a:solidFill>
        </p:spPr>
        <p:txBody>
          <a:bodyPr>
            <a:normAutofit/>
          </a:bodyPr>
          <a:lstStyle/>
          <a:p>
            <a:r>
              <a:rPr lang="en-US" sz="1600" dirty="0">
                <a:solidFill>
                  <a:schemeClr val="tx1"/>
                </a:solidFill>
                <a:latin typeface="Times New Roman" panose="02020603050405020304" charset="0"/>
                <a:cs typeface="Times New Roman" panose="02020603050405020304" charset="0"/>
              </a:rPr>
              <a:t>The existing gap in the representation of women in leadership positions is indicative of both institutional obstacles and social biases. </a:t>
            </a:r>
          </a:p>
          <a:p>
            <a:pPr marL="0" indent="0">
              <a:buNone/>
            </a:pPr>
            <a:endParaRPr lang="en-US" sz="1600" dirty="0">
              <a:solidFill>
                <a:schemeClr val="tx1"/>
              </a:solidFill>
              <a:latin typeface="Times New Roman" panose="02020603050405020304" charset="0"/>
              <a:cs typeface="Times New Roman" panose="02020603050405020304" charset="0"/>
            </a:endParaRPr>
          </a:p>
          <a:p>
            <a:r>
              <a:rPr lang="en-US" sz="1600" dirty="0">
                <a:solidFill>
                  <a:schemeClr val="tx1"/>
                </a:solidFill>
                <a:latin typeface="Times New Roman" panose="02020603050405020304" charset="0"/>
                <a:cs typeface="Times New Roman" panose="02020603050405020304" charset="0"/>
              </a:rPr>
              <a:t>Promoting and facilitating women's involvement in and advancement within the law enforcement profession requires ongoing work (Yu, 2020), including;</a:t>
            </a:r>
          </a:p>
          <a:p>
            <a:pPr marL="0" indent="0">
              <a:buNone/>
            </a:pPr>
            <a:endParaRPr lang="en-US" sz="1600" dirty="0">
              <a:solidFill>
                <a:schemeClr val="tx1"/>
              </a:solidFill>
              <a:latin typeface="Times New Roman" panose="02020603050405020304" charset="0"/>
              <a:cs typeface="Times New Roman" panose="02020603050405020304" charset="0"/>
            </a:endParaRPr>
          </a:p>
          <a:p>
            <a:pPr>
              <a:buFont typeface="Wingdings" panose="05000000000000000000" charset="0"/>
              <a:buChar char="Ø"/>
            </a:pPr>
            <a:r>
              <a:rPr lang="en-US" sz="1600" dirty="0">
                <a:solidFill>
                  <a:schemeClr val="tx1"/>
                </a:solidFill>
                <a:latin typeface="Times New Roman" panose="02020603050405020304" charset="0"/>
                <a:cs typeface="Times New Roman" panose="02020603050405020304" charset="0"/>
              </a:rPr>
              <a:t>leadership commitment </a:t>
            </a:r>
          </a:p>
          <a:p>
            <a:pPr>
              <a:buFont typeface="Wingdings" panose="05000000000000000000" charset="0"/>
              <a:buChar char="Ø"/>
            </a:pPr>
            <a:r>
              <a:rPr lang="en-US" sz="1600" dirty="0">
                <a:solidFill>
                  <a:schemeClr val="tx1"/>
                </a:solidFill>
                <a:latin typeface="Times New Roman" panose="02020603050405020304" charset="0"/>
                <a:cs typeface="Times New Roman" panose="02020603050405020304" charset="0"/>
              </a:rPr>
              <a:t>networking </a:t>
            </a:r>
          </a:p>
          <a:p>
            <a:pPr>
              <a:buFont typeface="Wingdings" panose="05000000000000000000" charset="0"/>
              <a:buChar char="Ø"/>
            </a:pPr>
            <a:r>
              <a:rPr lang="en-US" sz="1600" dirty="0">
                <a:solidFill>
                  <a:schemeClr val="tx1"/>
                </a:solidFill>
                <a:latin typeface="Times New Roman" panose="02020603050405020304" charset="0"/>
                <a:cs typeface="Times New Roman" panose="02020603050405020304" charset="0"/>
              </a:rPr>
              <a:t>cultural transformation</a:t>
            </a:r>
          </a:p>
          <a:p>
            <a:endParaRPr lang="en-US" sz="1400" dirty="0">
              <a:solidFill>
                <a:schemeClr val="tx1"/>
              </a:solidFill>
              <a:latin typeface="Times New Roman" panose="02020603050405020304" charset="0"/>
              <a:cs typeface="Times New Roman" panose="020206030504050203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anose="02020603050405020304" charset="0"/>
                <a:cs typeface="Times New Roman" panose="02020603050405020304" charset="0"/>
              </a:rPr>
              <a:t>Current Landscape </a:t>
            </a:r>
          </a:p>
        </p:txBody>
      </p:sp>
      <p:sp>
        <p:nvSpPr>
          <p:cNvPr id="4" name="Content Placeholder 3"/>
          <p:cNvSpPr>
            <a:spLocks noGrp="1"/>
          </p:cNvSpPr>
          <p:nvPr>
            <p:ph idx="1"/>
          </p:nvPr>
        </p:nvSpPr>
        <p:spPr>
          <a:xfrm>
            <a:off x="448965" y="1502814"/>
            <a:ext cx="8246070" cy="3470967"/>
          </a:xfrm>
          <a:solidFill>
            <a:schemeClr val="bg1"/>
          </a:solidFill>
        </p:spPr>
        <p:txBody>
          <a:bodyPr/>
          <a:lstStyle/>
          <a:p>
            <a:r>
              <a:rPr lang="en-US" sz="1800" dirty="0">
                <a:solidFill>
                  <a:schemeClr val="tx1"/>
                </a:solidFill>
                <a:latin typeface="Times New Roman" panose="02020603050405020304" charset="0"/>
                <a:cs typeface="Times New Roman" panose="02020603050405020304" charset="0"/>
              </a:rPr>
              <a:t>An analysis of the current situation of policing in the UK reveals a notable transformation in the allocation of leadership positions. </a:t>
            </a:r>
          </a:p>
          <a:p>
            <a:pPr marL="0" indent="0">
              <a:buNone/>
            </a:pPr>
            <a:endParaRPr lang="en-US" sz="1800" dirty="0">
              <a:solidFill>
                <a:schemeClr val="tx1"/>
              </a:solidFill>
              <a:latin typeface="Times New Roman" panose="02020603050405020304" charset="0"/>
              <a:cs typeface="Times New Roman" panose="02020603050405020304" charset="0"/>
            </a:endParaRPr>
          </a:p>
          <a:p>
            <a:r>
              <a:rPr lang="en-US" sz="1800" dirty="0">
                <a:solidFill>
                  <a:schemeClr val="tx1"/>
                </a:solidFill>
                <a:latin typeface="Times New Roman" panose="02020603050405020304" charset="0"/>
                <a:cs typeface="Times New Roman" panose="02020603050405020304" charset="0"/>
              </a:rPr>
              <a:t>However, the presence of ongoing difficulties highlights the necessity for specific interventions. </a:t>
            </a:r>
          </a:p>
          <a:p>
            <a:pPr marL="0" indent="0">
              <a:buNone/>
            </a:pPr>
            <a:endParaRPr lang="en-US" sz="1800" dirty="0">
              <a:solidFill>
                <a:schemeClr val="tx1"/>
              </a:solidFill>
              <a:latin typeface="Times New Roman" panose="02020603050405020304" charset="0"/>
              <a:cs typeface="Times New Roman" panose="02020603050405020304" charset="0"/>
            </a:endParaRPr>
          </a:p>
          <a:p>
            <a:r>
              <a:rPr lang="en-US" sz="1800" dirty="0">
                <a:solidFill>
                  <a:schemeClr val="tx1"/>
                </a:solidFill>
                <a:latin typeface="Times New Roman" panose="02020603050405020304" charset="0"/>
                <a:cs typeface="Times New Roman" panose="02020603050405020304" charset="0"/>
              </a:rPr>
              <a:t>Based on an extensive report published in 2021 by Her Majesty's Inspectorate of Constabulary and Fire &amp; Rescue Services (HMICFRS), it is evident that the representation of women within the police force in England and Wales is at approximately 30% (Duncan,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45" y="912495"/>
            <a:ext cx="4845050" cy="958215"/>
          </a:xfrm>
        </p:spPr>
        <p:txBody>
          <a:bodyPr>
            <a:noAutofit/>
          </a:bodyPr>
          <a:lstStyle/>
          <a:p>
            <a:r>
              <a:rPr lang="en-US" sz="3200" b="1" dirty="0">
                <a:latin typeface="Times New Roman" panose="02020603050405020304" charset="0"/>
                <a:cs typeface="Times New Roman" panose="02020603050405020304" charset="0"/>
                <a:sym typeface="+mn-ea"/>
              </a:rPr>
              <a:t>Current Landscape </a:t>
            </a:r>
            <a:r>
              <a:rPr lang="en-US" sz="3200" b="1" dirty="0">
                <a:latin typeface="Times New Roman" panose="02020603050405020304" charset="0"/>
                <a:cs typeface="Times New Roman" panose="02020603050405020304" charset="0"/>
              </a:rPr>
              <a:t/>
            </a:r>
            <a:br>
              <a:rPr lang="en-US" sz="3200" b="1" dirty="0">
                <a:latin typeface="Times New Roman" panose="02020603050405020304" charset="0"/>
                <a:cs typeface="Times New Roman" panose="02020603050405020304" charset="0"/>
              </a:rPr>
            </a:br>
            <a:endParaRPr lang="en-US" sz="3200" b="1" dirty="0">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448945" y="1480184"/>
            <a:ext cx="8246110" cy="3396615"/>
          </a:xfrm>
          <a:solidFill>
            <a:schemeClr val="bg1"/>
          </a:solidFill>
        </p:spPr>
        <p:txBody>
          <a:bodyPr/>
          <a:lstStyle/>
          <a:p>
            <a:pPr marL="0" indent="0">
              <a:buNone/>
            </a:pPr>
            <a:endParaRPr lang="en-US" sz="1800" dirty="0">
              <a:solidFill>
                <a:schemeClr val="tx1"/>
              </a:solidFill>
              <a:latin typeface="Times New Roman" panose="02020603050405020304" charset="0"/>
              <a:cs typeface="Times New Roman" panose="02020603050405020304" charset="0"/>
            </a:endParaRPr>
          </a:p>
          <a:p>
            <a:r>
              <a:rPr lang="en-US" sz="1800" dirty="0">
                <a:solidFill>
                  <a:schemeClr val="tx1"/>
                </a:solidFill>
                <a:latin typeface="Times New Roman" panose="02020603050405020304" charset="0"/>
                <a:cs typeface="Times New Roman" panose="02020603050405020304" charset="0"/>
              </a:rPr>
              <a:t>The gender differences is especially evident among upper levels of leadership, where women continue to be inadequately represented.</a:t>
            </a:r>
          </a:p>
          <a:p>
            <a:r>
              <a:rPr lang="en-US" sz="1800" dirty="0">
                <a:solidFill>
                  <a:schemeClr val="tx1"/>
                </a:solidFill>
                <a:latin typeface="Times New Roman" panose="02020603050405020304" charset="0"/>
                <a:cs typeface="Times New Roman" panose="02020603050405020304" charset="0"/>
              </a:rPr>
              <a:t>The obstacles encountered by women in attaining leadership roles within the policing sector in the UK are complex and varied (</a:t>
            </a:r>
            <a:r>
              <a:rPr lang="en-US" sz="1800" dirty="0" err="1">
                <a:solidFill>
                  <a:schemeClr val="tx1"/>
                </a:solidFill>
                <a:latin typeface="Times New Roman" panose="02020603050405020304" charset="0"/>
                <a:cs typeface="Times New Roman" panose="02020603050405020304" charset="0"/>
              </a:rPr>
              <a:t>Prenzler</a:t>
            </a:r>
            <a:r>
              <a:rPr lang="en-US" sz="1800" dirty="0">
                <a:solidFill>
                  <a:schemeClr val="tx1"/>
                </a:solidFill>
                <a:latin typeface="Times New Roman" panose="02020603050405020304" charset="0"/>
                <a:cs typeface="Times New Roman" panose="02020603050405020304" charset="0"/>
              </a:rPr>
              <a:t> and Sinclair, 2013). </a:t>
            </a:r>
          </a:p>
          <a:p>
            <a:r>
              <a:rPr lang="en-US" sz="1800" dirty="0">
                <a:solidFill>
                  <a:schemeClr val="tx1"/>
                </a:solidFill>
                <a:latin typeface="Times New Roman" panose="02020603050405020304" charset="0"/>
                <a:cs typeface="Times New Roman" panose="02020603050405020304" charset="0"/>
              </a:rPr>
              <a:t>Cultural barriers </a:t>
            </a:r>
          </a:p>
          <a:p>
            <a:r>
              <a:rPr lang="en-US" sz="1800" dirty="0">
                <a:solidFill>
                  <a:schemeClr val="tx1"/>
                </a:solidFill>
                <a:latin typeface="Times New Roman" panose="02020603050405020304" charset="0"/>
                <a:cs typeface="Times New Roman" panose="02020603050405020304" charset="0"/>
              </a:rPr>
              <a:t>Work Life Balance challenges </a:t>
            </a:r>
          </a:p>
          <a:p>
            <a:r>
              <a:rPr lang="en-US" sz="1800" dirty="0">
                <a:solidFill>
                  <a:schemeClr val="tx1"/>
                </a:solidFill>
                <a:latin typeface="Times New Roman" panose="02020603050405020304" charset="0"/>
                <a:cs typeface="Times New Roman" panose="02020603050405020304" charset="0"/>
              </a:rPr>
              <a:t>Gender </a:t>
            </a:r>
            <a:r>
              <a:rPr lang="en-US" sz="1800" dirty="0" smtClean="0">
                <a:solidFill>
                  <a:schemeClr val="tx1"/>
                </a:solidFill>
                <a:latin typeface="Times New Roman" panose="02020603050405020304" charset="0"/>
                <a:cs typeface="Times New Roman" panose="02020603050405020304" charset="0"/>
              </a:rPr>
              <a:t>discrimination </a:t>
            </a:r>
            <a:endParaRPr lang="en-US" sz="1800" dirty="0">
              <a:solidFill>
                <a:schemeClr val="tx1"/>
              </a:solidFill>
              <a:latin typeface="Times New Roman" panose="02020603050405020304" charset="0"/>
              <a:cs typeface="Times New Roman" panose="020206030504050203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45" y="912495"/>
            <a:ext cx="4845050" cy="958215"/>
          </a:xfrm>
        </p:spPr>
        <p:txBody>
          <a:bodyPr>
            <a:noAutofit/>
          </a:bodyPr>
          <a:lstStyle/>
          <a:p>
            <a:r>
              <a:rPr lang="en-US" sz="3200" b="1" dirty="0">
                <a:latin typeface="Times New Roman" panose="02020603050405020304" charset="0"/>
                <a:cs typeface="Times New Roman" panose="02020603050405020304" charset="0"/>
                <a:sym typeface="+mn-ea"/>
              </a:rPr>
              <a:t>Current Landscape </a:t>
            </a:r>
            <a:r>
              <a:rPr lang="en-US" sz="3200" b="1" dirty="0">
                <a:latin typeface="Times New Roman" panose="02020603050405020304" charset="0"/>
                <a:cs typeface="Times New Roman" panose="02020603050405020304" charset="0"/>
              </a:rPr>
              <a:t/>
            </a:r>
            <a:br>
              <a:rPr lang="en-US" sz="3200" b="1" dirty="0">
                <a:latin typeface="Times New Roman" panose="02020603050405020304" charset="0"/>
                <a:cs typeface="Times New Roman" panose="02020603050405020304" charset="0"/>
              </a:rPr>
            </a:br>
            <a:endParaRPr lang="en-US" sz="3200" b="1" dirty="0">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448945" y="1480185"/>
            <a:ext cx="8246110" cy="3327342"/>
          </a:xfrm>
          <a:solidFill>
            <a:schemeClr val="bg1"/>
          </a:solidFill>
        </p:spPr>
        <p:txBody>
          <a:bodyPr/>
          <a:lstStyle/>
          <a:p>
            <a:endParaRPr lang="en-US" sz="1800" dirty="0" smtClean="0">
              <a:solidFill>
                <a:schemeClr val="tx1"/>
              </a:solidFill>
              <a:latin typeface="Times New Roman" panose="02020603050405020304" charset="0"/>
              <a:cs typeface="Times New Roman" panose="02020603050405020304" charset="0"/>
            </a:endParaRPr>
          </a:p>
          <a:p>
            <a:r>
              <a:rPr lang="en-US" sz="1800" dirty="0">
                <a:solidFill>
                  <a:schemeClr val="tx1"/>
                </a:solidFill>
                <a:latin typeface="Times New Roman" panose="02020603050405020304" charset="0"/>
                <a:cs typeface="Times New Roman" panose="02020603050405020304" charset="0"/>
              </a:rPr>
              <a:t>Gender role stereotypes continue to be encountered, sustaining outdated ideas that could impede the progress of women in attaining leadership positions. </a:t>
            </a:r>
            <a:endParaRPr lang="en-US" sz="1800" dirty="0">
              <a:solidFill>
                <a:schemeClr val="tx1"/>
              </a:solidFill>
              <a:latin typeface="Times New Roman" panose="02020603050405020304" charset="0"/>
              <a:cs typeface="Times New Roman" panose="02020603050405020304" charset="0"/>
            </a:endParaRPr>
          </a:p>
          <a:p>
            <a:endParaRPr lang="en-US" sz="1800" dirty="0" smtClean="0">
              <a:solidFill>
                <a:schemeClr val="tx1"/>
              </a:solidFill>
              <a:latin typeface="Times New Roman" panose="02020603050405020304" charset="0"/>
              <a:cs typeface="Times New Roman" panose="02020603050405020304" charset="0"/>
            </a:endParaRPr>
          </a:p>
          <a:p>
            <a:endParaRPr lang="en-US" sz="1800" dirty="0">
              <a:solidFill>
                <a:schemeClr val="tx1"/>
              </a:solidFill>
              <a:latin typeface="Times New Roman" panose="02020603050405020304" charset="0"/>
              <a:cs typeface="Times New Roman" panose="02020603050405020304" charset="0"/>
            </a:endParaRPr>
          </a:p>
          <a:p>
            <a:r>
              <a:rPr lang="en-US" sz="1800" dirty="0">
                <a:solidFill>
                  <a:schemeClr val="tx1"/>
                </a:solidFill>
                <a:latin typeface="Times New Roman" panose="02020603050405020304" charset="0"/>
                <a:cs typeface="Times New Roman" panose="02020603050405020304" charset="0"/>
              </a:rPr>
              <a:t>Preexisting assumptions on the attributes and competencies of individuals in leadership positions can provide challenges for women who aspire to overcome the symbolic barrier that limits their progression in life (</a:t>
            </a:r>
            <a:r>
              <a:rPr lang="en-US" sz="1800" dirty="0" err="1">
                <a:solidFill>
                  <a:schemeClr val="tx1"/>
                </a:solidFill>
                <a:latin typeface="Times New Roman" panose="02020603050405020304" charset="0"/>
                <a:cs typeface="Times New Roman" panose="02020603050405020304" charset="0"/>
              </a:rPr>
              <a:t>Ellemers</a:t>
            </a:r>
            <a:r>
              <a:rPr lang="en-US" sz="1800" dirty="0">
                <a:solidFill>
                  <a:schemeClr val="tx1"/>
                </a:solidFill>
                <a:latin typeface="Times New Roman" panose="02020603050405020304" charset="0"/>
                <a:cs typeface="Times New Roman" panose="02020603050405020304" charset="0"/>
              </a:rPr>
              <a:t> et al., 2012).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63091" y="249382"/>
            <a:ext cx="6373091" cy="757142"/>
          </a:xfrm>
        </p:spPr>
        <p:txBody>
          <a:bodyPr>
            <a:noAutofit/>
          </a:bodyPr>
          <a:lstStyle/>
          <a:p>
            <a:r>
              <a:rPr lang="en-US" sz="3200" b="1" dirty="0">
                <a:latin typeface="Times New Roman" panose="02020603050405020304" charset="0"/>
                <a:cs typeface="Times New Roman" panose="02020603050405020304" charset="0"/>
              </a:rPr>
              <a:t>Implementation Plan Requirements</a:t>
            </a:r>
          </a:p>
        </p:txBody>
      </p:sp>
      <p:sp>
        <p:nvSpPr>
          <p:cNvPr id="5" name="Content Placeholder 4"/>
          <p:cNvSpPr>
            <a:spLocks noGrp="1"/>
          </p:cNvSpPr>
          <p:nvPr>
            <p:ph idx="1"/>
          </p:nvPr>
        </p:nvSpPr>
        <p:spPr>
          <a:xfrm>
            <a:off x="2739540" y="1197405"/>
            <a:ext cx="6099660" cy="3665539"/>
          </a:xfrm>
          <a:solidFill>
            <a:schemeClr val="bg1"/>
          </a:solidFill>
        </p:spPr>
        <p:txBody>
          <a:bodyPr>
            <a:normAutofit lnSpcReduction="10000"/>
          </a:bodyPr>
          <a:lstStyle/>
          <a:p>
            <a:r>
              <a:rPr lang="en-US" sz="1800" dirty="0">
                <a:solidFill>
                  <a:schemeClr val="tx1"/>
                </a:solidFill>
                <a:latin typeface="Times New Roman" panose="02020603050405020304" charset="0"/>
                <a:cs typeface="Times New Roman" panose="02020603050405020304" charset="0"/>
              </a:rPr>
              <a:t>The proposed implementation plan encompasses a comprehensive strategy designed to systematically handle the issue of gender disparity in leadership positions within the UK's policing sector.  </a:t>
            </a:r>
            <a:endParaRPr lang="en-US" sz="1800" dirty="0" smtClean="0">
              <a:solidFill>
                <a:schemeClr val="tx1"/>
              </a:solidFill>
              <a:latin typeface="Times New Roman" panose="02020603050405020304" charset="0"/>
              <a:cs typeface="Times New Roman" panose="02020603050405020304" charset="0"/>
            </a:endParaRPr>
          </a:p>
          <a:p>
            <a:endParaRPr lang="en-US" sz="1800" dirty="0">
              <a:solidFill>
                <a:schemeClr val="tx1"/>
              </a:solidFill>
              <a:latin typeface="Times New Roman" panose="02020603050405020304" charset="0"/>
              <a:cs typeface="Times New Roman" panose="02020603050405020304" charset="0"/>
            </a:endParaRPr>
          </a:p>
          <a:p>
            <a:r>
              <a:rPr lang="en-US" sz="1800" dirty="0">
                <a:solidFill>
                  <a:schemeClr val="tx1"/>
                </a:solidFill>
                <a:latin typeface="Times New Roman" panose="02020603050405020304" charset="0"/>
                <a:cs typeface="Times New Roman" panose="02020603050405020304" charset="0"/>
              </a:rPr>
              <a:t>Mentorship </a:t>
            </a:r>
            <a:r>
              <a:rPr lang="en-US" sz="1800" dirty="0" err="1">
                <a:solidFill>
                  <a:schemeClr val="tx1"/>
                </a:solidFill>
                <a:latin typeface="Times New Roman" panose="02020603050405020304" charset="0"/>
                <a:cs typeface="Times New Roman" panose="02020603050405020304" charset="0"/>
              </a:rPr>
              <a:t>programmes</a:t>
            </a:r>
            <a:r>
              <a:rPr lang="en-US" sz="1800" dirty="0">
                <a:solidFill>
                  <a:schemeClr val="tx1"/>
                </a:solidFill>
                <a:latin typeface="Times New Roman" panose="02020603050405020304" charset="0"/>
                <a:cs typeface="Times New Roman" panose="02020603050405020304" charset="0"/>
              </a:rPr>
              <a:t> serve as a fundamental component of the implementation strategy, drawing inspiration from the Avon and Somerset Police's Positive Action initiative (Grant and Williams, 2019). </a:t>
            </a:r>
            <a:endParaRPr lang="en-US" sz="1800" dirty="0" smtClean="0">
              <a:solidFill>
                <a:schemeClr val="tx1"/>
              </a:solidFill>
              <a:latin typeface="Times New Roman" panose="02020603050405020304" charset="0"/>
              <a:cs typeface="Times New Roman" panose="02020603050405020304" charset="0"/>
            </a:endParaRPr>
          </a:p>
          <a:p>
            <a:endParaRPr lang="en-US" sz="1800" dirty="0">
              <a:solidFill>
                <a:schemeClr val="tx1"/>
              </a:solidFill>
              <a:latin typeface="Times New Roman" panose="02020603050405020304" charset="0"/>
              <a:cs typeface="Times New Roman" panose="02020603050405020304" charset="0"/>
            </a:endParaRPr>
          </a:p>
          <a:p>
            <a:r>
              <a:rPr lang="en-US" sz="1800" dirty="0">
                <a:solidFill>
                  <a:schemeClr val="tx1"/>
                </a:solidFill>
                <a:latin typeface="Times New Roman" panose="02020603050405020304" charset="0"/>
                <a:cs typeface="Times New Roman" panose="02020603050405020304" charset="0"/>
              </a:rPr>
              <a:t>This </a:t>
            </a:r>
            <a:r>
              <a:rPr lang="en-US" sz="1800" dirty="0" err="1">
                <a:solidFill>
                  <a:schemeClr val="tx1"/>
                </a:solidFill>
                <a:latin typeface="Times New Roman" panose="02020603050405020304" charset="0"/>
                <a:cs typeface="Times New Roman" panose="02020603050405020304" charset="0"/>
              </a:rPr>
              <a:t>programme</a:t>
            </a:r>
            <a:r>
              <a:rPr lang="en-US" sz="1800" dirty="0">
                <a:solidFill>
                  <a:schemeClr val="tx1"/>
                </a:solidFill>
                <a:latin typeface="Times New Roman" panose="02020603050405020304" charset="0"/>
                <a:cs typeface="Times New Roman" panose="02020603050405020304" charset="0"/>
              </a:rPr>
              <a:t> aims to establish mentorship relationships between women aspiring to leadership positions and experienced mentors in the field of police</a:t>
            </a:r>
            <a:r>
              <a:rPr lang="en-US" sz="1800" dirty="0">
                <a:latin typeface="Times New Roman" panose="02020603050405020304" charset="0"/>
                <a:cs typeface="Times New Roman" panose="02020603050405020304"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b="1" dirty="0">
                <a:latin typeface="Times New Roman" panose="02020603050405020304" charset="0"/>
                <a:cs typeface="Times New Roman" panose="02020603050405020304" charset="0"/>
              </a:rPr>
              <a:t>Implementation Plan Requirements</a:t>
            </a:r>
          </a:p>
        </p:txBody>
      </p:sp>
      <p:sp>
        <p:nvSpPr>
          <p:cNvPr id="5" name="Content Placeholder 4"/>
          <p:cNvSpPr>
            <a:spLocks noGrp="1"/>
          </p:cNvSpPr>
          <p:nvPr>
            <p:ph idx="1"/>
          </p:nvPr>
        </p:nvSpPr>
        <p:spPr>
          <a:xfrm>
            <a:off x="2739390" y="1197610"/>
            <a:ext cx="6155228" cy="2418426"/>
          </a:xfrm>
          <a:solidFill>
            <a:schemeClr val="bg1"/>
          </a:solidFill>
        </p:spPr>
        <p:txBody>
          <a:bodyPr/>
          <a:lstStyle/>
          <a:p>
            <a:r>
              <a:rPr lang="en-US" sz="1600" dirty="0">
                <a:solidFill>
                  <a:schemeClr val="tx1"/>
                </a:solidFill>
                <a:latin typeface="Times New Roman" panose="02020603050405020304" charset="0"/>
                <a:cs typeface="Times New Roman" panose="02020603050405020304" charset="0"/>
              </a:rPr>
              <a:t>The mentorship connections are intended to extend beyond conventional guidance, functioning as a means for transferring knowledge, providing career advice, and offering emotional support (Koontz, Walters and </a:t>
            </a:r>
            <a:r>
              <a:rPr lang="en-US" sz="1600" dirty="0" err="1">
                <a:solidFill>
                  <a:schemeClr val="tx1"/>
                </a:solidFill>
                <a:latin typeface="Times New Roman" panose="02020603050405020304" charset="0"/>
                <a:cs typeface="Times New Roman" panose="02020603050405020304" charset="0"/>
              </a:rPr>
              <a:t>Edkin</a:t>
            </a:r>
            <a:r>
              <a:rPr lang="en-US" sz="1600" dirty="0">
                <a:solidFill>
                  <a:schemeClr val="tx1"/>
                </a:solidFill>
                <a:latin typeface="Times New Roman" panose="02020603050405020304" charset="0"/>
                <a:cs typeface="Times New Roman" panose="02020603050405020304" charset="0"/>
              </a:rPr>
              <a:t>, 2019). </a:t>
            </a:r>
            <a:endParaRPr lang="en-US" sz="1600" dirty="0" smtClean="0">
              <a:solidFill>
                <a:schemeClr val="tx1"/>
              </a:solidFill>
              <a:latin typeface="Times New Roman" panose="02020603050405020304" charset="0"/>
              <a:cs typeface="Times New Roman" panose="02020603050405020304" charset="0"/>
            </a:endParaRPr>
          </a:p>
          <a:p>
            <a:endParaRPr lang="en-US" sz="1600" dirty="0">
              <a:solidFill>
                <a:schemeClr val="tx1"/>
              </a:solidFill>
              <a:latin typeface="Times New Roman" panose="02020603050405020304" charset="0"/>
              <a:cs typeface="Times New Roman" panose="02020603050405020304" charset="0"/>
            </a:endParaRPr>
          </a:p>
          <a:p>
            <a:r>
              <a:rPr lang="en-US" sz="1600" dirty="0">
                <a:solidFill>
                  <a:schemeClr val="tx1"/>
                </a:solidFill>
                <a:latin typeface="Times New Roman" panose="02020603050405020304" charset="0"/>
                <a:cs typeface="Times New Roman" panose="02020603050405020304" charset="0"/>
              </a:rPr>
              <a:t>Through the use of the knowledge and expertise possessed by experienced professionals, women who aspire to leadership positions will receive essential perspectives on effectively navigating the complexities inherent in the field of policing. </a:t>
            </a:r>
          </a:p>
        </p:txBody>
      </p:sp>
      <p:pic>
        <p:nvPicPr>
          <p:cNvPr id="2" name="Picture 1"/>
          <p:cNvPicPr>
            <a:picLocks noChangeAspect="1"/>
          </p:cNvPicPr>
          <p:nvPr/>
        </p:nvPicPr>
        <p:blipFill>
          <a:blip r:embed="rId2"/>
          <a:stretch>
            <a:fillRect/>
          </a:stretch>
        </p:blipFill>
        <p:spPr>
          <a:xfrm>
            <a:off x="3114906" y="3754018"/>
            <a:ext cx="4782185" cy="128101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28110" y="216710"/>
            <a:ext cx="5802790" cy="572644"/>
          </a:xfrm>
        </p:spPr>
        <p:txBody>
          <a:bodyPr>
            <a:noAutofit/>
          </a:bodyPr>
          <a:lstStyle/>
          <a:p>
            <a:r>
              <a:rPr lang="en-US" sz="2800" b="1" dirty="0">
                <a:latin typeface="Times New Roman" panose="02020603050405020304" charset="0"/>
                <a:cs typeface="Times New Roman" panose="02020603050405020304" charset="0"/>
              </a:rPr>
              <a:t>Implementation Plan Requirements</a:t>
            </a:r>
          </a:p>
        </p:txBody>
      </p:sp>
      <p:sp>
        <p:nvSpPr>
          <p:cNvPr id="5" name="Content Placeholder 4"/>
          <p:cNvSpPr>
            <a:spLocks noGrp="1"/>
          </p:cNvSpPr>
          <p:nvPr>
            <p:ph idx="1"/>
          </p:nvPr>
        </p:nvSpPr>
        <p:spPr>
          <a:xfrm>
            <a:off x="2640331" y="789354"/>
            <a:ext cx="6309706" cy="4168091"/>
          </a:xfrm>
          <a:solidFill>
            <a:schemeClr val="bg1"/>
          </a:solidFill>
        </p:spPr>
        <p:txBody>
          <a:bodyPr>
            <a:noAutofit/>
          </a:bodyPr>
          <a:lstStyle/>
          <a:p>
            <a:r>
              <a:rPr lang="en-US" sz="1750" dirty="0">
                <a:solidFill>
                  <a:schemeClr val="tx1"/>
                </a:solidFill>
                <a:latin typeface="Times New Roman" panose="02020603050405020304" charset="0"/>
                <a:cs typeface="Times New Roman" panose="02020603050405020304" charset="0"/>
              </a:rPr>
              <a:t>The primary objective of this </a:t>
            </a:r>
            <a:r>
              <a:rPr lang="en-US" sz="1750" dirty="0" err="1">
                <a:solidFill>
                  <a:schemeClr val="tx1"/>
                </a:solidFill>
                <a:latin typeface="Times New Roman" panose="02020603050405020304" charset="0"/>
                <a:cs typeface="Times New Roman" panose="02020603050405020304" charset="0"/>
              </a:rPr>
              <a:t>individualised</a:t>
            </a:r>
            <a:r>
              <a:rPr lang="en-US" sz="1750" dirty="0">
                <a:solidFill>
                  <a:schemeClr val="tx1"/>
                </a:solidFill>
                <a:latin typeface="Times New Roman" panose="02020603050405020304" charset="0"/>
                <a:cs typeface="Times New Roman" panose="02020603050405020304" charset="0"/>
              </a:rPr>
              <a:t> strategy is to establish a network that provides assistance and encouragement, enabling women to surmount obstacles and advance their professional trajectories.</a:t>
            </a:r>
          </a:p>
          <a:p>
            <a:endParaRPr lang="en-US" sz="1750" dirty="0">
              <a:solidFill>
                <a:schemeClr val="tx1"/>
              </a:solidFill>
              <a:latin typeface="Times New Roman" panose="02020603050405020304" charset="0"/>
              <a:cs typeface="Times New Roman" panose="02020603050405020304" charset="0"/>
            </a:endParaRPr>
          </a:p>
          <a:p>
            <a:r>
              <a:rPr lang="en-US" sz="1750" dirty="0">
                <a:solidFill>
                  <a:schemeClr val="tx1"/>
                </a:solidFill>
                <a:latin typeface="Times New Roman" panose="02020603050405020304" charset="0"/>
                <a:cs typeface="Times New Roman" panose="02020603050405020304" charset="0"/>
              </a:rPr>
              <a:t>The implementation plan lays a significant emphasis on training efforts, drawing inspiration from the successful practices of the College of Policing, in conjunction with mentorship </a:t>
            </a:r>
            <a:r>
              <a:rPr lang="en-US" sz="1750" dirty="0" err="1">
                <a:solidFill>
                  <a:schemeClr val="tx1"/>
                </a:solidFill>
                <a:latin typeface="Times New Roman" panose="02020603050405020304" charset="0"/>
                <a:cs typeface="Times New Roman" panose="02020603050405020304" charset="0"/>
              </a:rPr>
              <a:t>programmes</a:t>
            </a:r>
            <a:r>
              <a:rPr lang="en-US" sz="1750" dirty="0">
                <a:solidFill>
                  <a:schemeClr val="tx1"/>
                </a:solidFill>
                <a:latin typeface="Times New Roman" panose="02020603050405020304" charset="0"/>
                <a:cs typeface="Times New Roman" panose="02020603050405020304" charset="0"/>
              </a:rPr>
              <a:t>. </a:t>
            </a:r>
            <a:endParaRPr lang="en-US" sz="1750" dirty="0" smtClean="0">
              <a:solidFill>
                <a:schemeClr val="tx1"/>
              </a:solidFill>
              <a:latin typeface="Times New Roman" panose="02020603050405020304" charset="0"/>
              <a:cs typeface="Times New Roman" panose="02020603050405020304" charset="0"/>
            </a:endParaRPr>
          </a:p>
          <a:p>
            <a:endParaRPr lang="en-US" sz="1750" dirty="0">
              <a:solidFill>
                <a:schemeClr val="tx1"/>
              </a:solidFill>
              <a:latin typeface="Times New Roman" panose="02020603050405020304" charset="0"/>
              <a:cs typeface="Times New Roman" panose="02020603050405020304" charset="0"/>
            </a:endParaRPr>
          </a:p>
          <a:p>
            <a:r>
              <a:rPr lang="en-US" sz="1750" dirty="0">
                <a:solidFill>
                  <a:schemeClr val="tx1"/>
                </a:solidFill>
                <a:latin typeface="Times New Roman" panose="02020603050405020304" charset="0"/>
                <a:cs typeface="Times New Roman" panose="02020603050405020304" charset="0"/>
              </a:rPr>
              <a:t>Targeting particular areas of skill shortage and leadership characteristics that have been </a:t>
            </a:r>
            <a:r>
              <a:rPr lang="en-US" sz="1750" dirty="0" err="1">
                <a:solidFill>
                  <a:schemeClr val="tx1"/>
                </a:solidFill>
                <a:latin typeface="Times New Roman" panose="02020603050405020304" charset="0"/>
                <a:cs typeface="Times New Roman" panose="02020603050405020304" charset="0"/>
              </a:rPr>
              <a:t>recognised</a:t>
            </a:r>
            <a:r>
              <a:rPr lang="en-US" sz="1750" dirty="0">
                <a:solidFill>
                  <a:schemeClr val="tx1"/>
                </a:solidFill>
                <a:latin typeface="Times New Roman" panose="02020603050405020304" charset="0"/>
                <a:cs typeface="Times New Roman" panose="02020603050405020304" charset="0"/>
              </a:rPr>
              <a:t> as essential for professional advancement, tailored training courses will be created.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b="1">
                <a:latin typeface="Times New Roman" panose="02020603050405020304" charset="0"/>
                <a:cs typeface="Times New Roman" panose="02020603050405020304" charset="0"/>
              </a:rPr>
              <a:t>Implementation Plan Requirements</a:t>
            </a:r>
          </a:p>
        </p:txBody>
      </p:sp>
      <p:sp>
        <p:nvSpPr>
          <p:cNvPr id="5" name="Content Placeholder 4"/>
          <p:cNvSpPr>
            <a:spLocks noGrp="1"/>
          </p:cNvSpPr>
          <p:nvPr>
            <p:ph idx="1"/>
          </p:nvPr>
        </p:nvSpPr>
        <p:spPr>
          <a:xfrm>
            <a:off x="2739390" y="1197609"/>
            <a:ext cx="3869228" cy="3845445"/>
          </a:xfrm>
          <a:solidFill>
            <a:schemeClr val="bg1"/>
          </a:solidFill>
        </p:spPr>
        <p:txBody>
          <a:bodyPr>
            <a:noAutofit/>
          </a:bodyPr>
          <a:lstStyle/>
          <a:p>
            <a:r>
              <a:rPr lang="en-US" sz="1600" dirty="0" smtClean="0">
                <a:solidFill>
                  <a:schemeClr val="tx1"/>
                </a:solidFill>
                <a:latin typeface="Times New Roman" panose="02020603050405020304" charset="0"/>
                <a:cs typeface="Times New Roman" panose="02020603050405020304" charset="0"/>
              </a:rPr>
              <a:t>By </a:t>
            </a:r>
            <a:r>
              <a:rPr lang="en-US" sz="1600" dirty="0">
                <a:solidFill>
                  <a:schemeClr val="tx1"/>
                </a:solidFill>
                <a:latin typeface="Times New Roman" panose="02020603050405020304" charset="0"/>
                <a:cs typeface="Times New Roman" panose="02020603050405020304" charset="0"/>
              </a:rPr>
              <a:t>offering accurate and targeted training to aspiring female leaders, the project hopes to create an egalitarian atmosphere where they may compete based on talent rather than </a:t>
            </a:r>
            <a:r>
              <a:rPr lang="en-US" sz="1600" dirty="0" smtClean="0">
                <a:solidFill>
                  <a:schemeClr val="tx1"/>
                </a:solidFill>
                <a:latin typeface="Times New Roman" panose="02020603050405020304" charset="0"/>
                <a:cs typeface="Times New Roman" panose="02020603050405020304" charset="0"/>
              </a:rPr>
              <a:t>gender.</a:t>
            </a:r>
          </a:p>
          <a:p>
            <a:endParaRPr lang="en-US" sz="1600" dirty="0" smtClean="0">
              <a:solidFill>
                <a:schemeClr val="tx1"/>
              </a:solidFill>
              <a:latin typeface="Times New Roman" panose="02020603050405020304" charset="0"/>
              <a:cs typeface="Times New Roman" panose="02020603050405020304" charset="0"/>
            </a:endParaRPr>
          </a:p>
          <a:p>
            <a:r>
              <a:rPr lang="en-US" sz="1600" dirty="0" smtClean="0">
                <a:solidFill>
                  <a:schemeClr val="tx1"/>
                </a:solidFill>
                <a:latin typeface="Times New Roman" panose="02020603050405020304" charset="0"/>
                <a:cs typeface="Times New Roman" panose="02020603050405020304" charset="0"/>
              </a:rPr>
              <a:t>A </a:t>
            </a:r>
            <a:r>
              <a:rPr lang="en-US" sz="1600" dirty="0">
                <a:solidFill>
                  <a:schemeClr val="tx1"/>
                </a:solidFill>
                <a:latin typeface="Times New Roman" panose="02020603050405020304" charset="0"/>
                <a:cs typeface="Times New Roman" panose="02020603050405020304" charset="0"/>
              </a:rPr>
              <a:t>key element of the implementation plan is policy change, which takes its cues from examples that have worked well in the past, including the Scottish Police's diversity-promoting </a:t>
            </a:r>
            <a:r>
              <a:rPr lang="en-US" sz="1600" dirty="0" err="1">
                <a:solidFill>
                  <a:schemeClr val="tx1"/>
                </a:solidFill>
                <a:latin typeface="Times New Roman" panose="02020603050405020304" charset="0"/>
                <a:cs typeface="Times New Roman" panose="02020603050405020304" charset="0"/>
              </a:rPr>
              <a:t>programmes</a:t>
            </a:r>
            <a:r>
              <a:rPr lang="en-US" sz="1600" dirty="0">
                <a:solidFill>
                  <a:schemeClr val="tx1"/>
                </a:solidFill>
                <a:latin typeface="Times New Roman" panose="02020603050405020304" charset="0"/>
                <a:cs typeface="Times New Roman" panose="02020603050405020304" charset="0"/>
              </a:rPr>
              <a:t> </a:t>
            </a:r>
            <a:r>
              <a:rPr lang="en-US" sz="1600" dirty="0">
                <a:solidFill>
                  <a:schemeClr val="tx1"/>
                </a:solidFill>
                <a:latin typeface="Times New Roman" panose="02020603050405020304" charset="0"/>
                <a:cs typeface="Times New Roman" panose="02020603050405020304" charset="0"/>
              </a:rPr>
              <a:t>(James, Joseph-Salisbury and Gooden, 2022). </a:t>
            </a:r>
          </a:p>
        </p:txBody>
      </p:sp>
      <p:pic>
        <p:nvPicPr>
          <p:cNvPr id="2" name="Picture 1"/>
          <p:cNvPicPr>
            <a:picLocks noChangeAspect="1"/>
          </p:cNvPicPr>
          <p:nvPr/>
        </p:nvPicPr>
        <p:blipFill>
          <a:blip r:embed="rId2"/>
          <a:stretch>
            <a:fillRect/>
          </a:stretch>
        </p:blipFill>
        <p:spPr>
          <a:xfrm>
            <a:off x="6775814" y="1773382"/>
            <a:ext cx="2097676" cy="295990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b="1">
                <a:latin typeface="Times New Roman" panose="02020603050405020304" charset="0"/>
                <a:cs typeface="Times New Roman" panose="02020603050405020304" charset="0"/>
              </a:rPr>
              <a:t>Implementation Plan Requirements</a:t>
            </a:r>
          </a:p>
        </p:txBody>
      </p:sp>
      <p:sp>
        <p:nvSpPr>
          <p:cNvPr id="5" name="Content Placeholder 4"/>
          <p:cNvSpPr>
            <a:spLocks noGrp="1"/>
          </p:cNvSpPr>
          <p:nvPr>
            <p:ph idx="1"/>
          </p:nvPr>
        </p:nvSpPr>
        <p:spPr>
          <a:xfrm>
            <a:off x="2739390" y="1006525"/>
            <a:ext cx="6176010" cy="3622626"/>
          </a:xfrm>
          <a:solidFill>
            <a:schemeClr val="bg1"/>
          </a:solidFill>
        </p:spPr>
        <p:txBody>
          <a:bodyPr>
            <a:noAutofit/>
          </a:bodyPr>
          <a:lstStyle/>
          <a:p>
            <a:r>
              <a:rPr lang="en-US" sz="1700" dirty="0">
                <a:solidFill>
                  <a:schemeClr val="tx1"/>
                </a:solidFill>
                <a:latin typeface="Times New Roman" panose="02020603050405020304" charset="0"/>
                <a:cs typeface="Times New Roman" panose="02020603050405020304" charset="0"/>
              </a:rPr>
              <a:t>This project aims to eliminate the structural hurdles preventing women from advancing in the police profession in the UK by critically reevaluating and amending present rules. </a:t>
            </a:r>
            <a:endParaRPr lang="en-US" sz="1700" dirty="0" smtClean="0">
              <a:solidFill>
                <a:schemeClr val="tx1"/>
              </a:solidFill>
              <a:latin typeface="Times New Roman" panose="02020603050405020304" charset="0"/>
              <a:cs typeface="Times New Roman" panose="02020603050405020304" charset="0"/>
            </a:endParaRPr>
          </a:p>
          <a:p>
            <a:pPr marL="0" indent="0">
              <a:buNone/>
            </a:pPr>
            <a:endParaRPr lang="en-US" sz="1700" dirty="0">
              <a:solidFill>
                <a:schemeClr val="tx1"/>
              </a:solidFill>
              <a:latin typeface="Times New Roman" panose="02020603050405020304" charset="0"/>
              <a:cs typeface="Times New Roman" panose="02020603050405020304" charset="0"/>
            </a:endParaRPr>
          </a:p>
          <a:p>
            <a:r>
              <a:rPr lang="en-US" sz="1700" dirty="0">
                <a:solidFill>
                  <a:schemeClr val="tx1"/>
                </a:solidFill>
                <a:latin typeface="Times New Roman" panose="02020603050405020304" charset="0"/>
                <a:cs typeface="Times New Roman" panose="02020603050405020304" charset="0"/>
              </a:rPr>
              <a:t>Protocols for hiring and promoting people may need to be reviewed in light of this, with a focus on gender equality, impartiality, and openness. </a:t>
            </a:r>
            <a:endParaRPr lang="en-US" sz="1700" dirty="0" smtClean="0">
              <a:solidFill>
                <a:schemeClr val="tx1"/>
              </a:solidFill>
              <a:latin typeface="Times New Roman" panose="02020603050405020304" charset="0"/>
              <a:cs typeface="Times New Roman" panose="02020603050405020304" charset="0"/>
            </a:endParaRPr>
          </a:p>
          <a:p>
            <a:pPr marL="0" indent="0">
              <a:buNone/>
            </a:pPr>
            <a:endParaRPr lang="en-US" sz="1700" dirty="0">
              <a:solidFill>
                <a:schemeClr val="tx1"/>
              </a:solidFill>
              <a:latin typeface="Times New Roman" panose="02020603050405020304" charset="0"/>
              <a:cs typeface="Times New Roman" panose="02020603050405020304" charset="0"/>
            </a:endParaRPr>
          </a:p>
          <a:p>
            <a:r>
              <a:rPr lang="en-US" sz="1700" dirty="0">
                <a:solidFill>
                  <a:schemeClr val="tx1"/>
                </a:solidFill>
                <a:latin typeface="Times New Roman" panose="02020603050405020304" charset="0"/>
                <a:cs typeface="Times New Roman" panose="02020603050405020304" charset="0"/>
              </a:rPr>
              <a:t>In addition, rules concerning the implementation of flexible work arrangements, the provision of maternity leave, and the harmony between work and home life will be reevaluated.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b="1">
                <a:latin typeface="Times New Roman" panose="02020603050405020304" charset="0"/>
                <a:cs typeface="Times New Roman" panose="02020603050405020304" charset="0"/>
              </a:rPr>
              <a:t>Implementation Plan Requirements</a:t>
            </a:r>
          </a:p>
        </p:txBody>
      </p:sp>
      <p:sp>
        <p:nvSpPr>
          <p:cNvPr id="5" name="Content Placeholder 4"/>
          <p:cNvSpPr>
            <a:spLocks noGrp="1"/>
          </p:cNvSpPr>
          <p:nvPr>
            <p:ph idx="1"/>
          </p:nvPr>
        </p:nvSpPr>
        <p:spPr>
          <a:xfrm>
            <a:off x="2628900" y="1108364"/>
            <a:ext cx="4137660" cy="3764626"/>
          </a:xfrm>
          <a:solidFill>
            <a:schemeClr val="bg1"/>
          </a:solidFill>
        </p:spPr>
        <p:txBody>
          <a:bodyPr>
            <a:noAutofit/>
          </a:bodyPr>
          <a:lstStyle/>
          <a:p>
            <a:r>
              <a:rPr lang="en-US" sz="1550" dirty="0" smtClean="0">
                <a:solidFill>
                  <a:schemeClr val="tx1"/>
                </a:solidFill>
                <a:latin typeface="Times New Roman" panose="02020603050405020304" charset="0"/>
                <a:cs typeface="Times New Roman" panose="02020603050405020304" charset="0"/>
              </a:rPr>
              <a:t>Besides</a:t>
            </a:r>
            <a:r>
              <a:rPr lang="en-US" sz="1550" dirty="0" smtClean="0">
                <a:solidFill>
                  <a:schemeClr val="tx1"/>
                </a:solidFill>
                <a:latin typeface="Times New Roman" panose="02020603050405020304" charset="0"/>
                <a:cs typeface="Times New Roman" panose="02020603050405020304" charset="0"/>
              </a:rPr>
              <a:t>, </a:t>
            </a:r>
            <a:r>
              <a:rPr lang="en-US" sz="1550" dirty="0">
                <a:solidFill>
                  <a:schemeClr val="tx1"/>
                </a:solidFill>
                <a:latin typeface="Times New Roman" panose="02020603050405020304" charset="0"/>
                <a:cs typeface="Times New Roman" panose="02020603050405020304" charset="0"/>
              </a:rPr>
              <a:t>the proposed plan will include strategies aimed at actively mitigating unconscious biases present within the </a:t>
            </a:r>
            <a:r>
              <a:rPr lang="en-US" sz="1550" dirty="0" err="1">
                <a:solidFill>
                  <a:schemeClr val="tx1"/>
                </a:solidFill>
                <a:latin typeface="Times New Roman" panose="02020603050405020304" charset="0"/>
                <a:cs typeface="Times New Roman" panose="02020603050405020304" charset="0"/>
              </a:rPr>
              <a:t>organisational</a:t>
            </a:r>
            <a:r>
              <a:rPr lang="en-US" sz="1550" dirty="0">
                <a:solidFill>
                  <a:schemeClr val="tx1"/>
                </a:solidFill>
                <a:latin typeface="Times New Roman" panose="02020603050405020304" charset="0"/>
                <a:cs typeface="Times New Roman" panose="02020603050405020304" charset="0"/>
              </a:rPr>
              <a:t> culture. </a:t>
            </a:r>
          </a:p>
          <a:p>
            <a:r>
              <a:rPr lang="en-US" sz="1550" dirty="0">
                <a:solidFill>
                  <a:schemeClr val="tx1"/>
                </a:solidFill>
                <a:latin typeface="Times New Roman" panose="02020603050405020304" charset="0"/>
                <a:cs typeface="Times New Roman" panose="02020603050405020304" charset="0"/>
              </a:rPr>
              <a:t>The plan aims to create a culture that supports and advances gender inclusion through the implementation of awareness </a:t>
            </a:r>
            <a:r>
              <a:rPr lang="en-US" sz="1550" dirty="0" err="1">
                <a:solidFill>
                  <a:schemeClr val="tx1"/>
                </a:solidFill>
                <a:latin typeface="Times New Roman" panose="02020603050405020304" charset="0"/>
                <a:cs typeface="Times New Roman" panose="02020603050405020304" charset="0"/>
              </a:rPr>
              <a:t>programmes</a:t>
            </a:r>
            <a:r>
              <a:rPr lang="en-US" sz="1550" dirty="0">
                <a:solidFill>
                  <a:schemeClr val="tx1"/>
                </a:solidFill>
                <a:latin typeface="Times New Roman" panose="02020603050405020304" charset="0"/>
                <a:cs typeface="Times New Roman" panose="02020603050405020304" charset="0"/>
              </a:rPr>
              <a:t> and diversity training for all personnel. </a:t>
            </a:r>
          </a:p>
          <a:p>
            <a:r>
              <a:rPr lang="en-US" sz="1550" dirty="0">
                <a:solidFill>
                  <a:schemeClr val="tx1"/>
                </a:solidFill>
                <a:latin typeface="Times New Roman" panose="02020603050405020304" charset="0"/>
                <a:cs typeface="Times New Roman" panose="02020603050405020304" charset="0"/>
              </a:rPr>
              <a:t>The necessity of this cultural transformation lies in its potential to deconstruct preconceptions and promote an atmosphere that acknowledges and values the distinctive contributions of women in leadership positions (</a:t>
            </a:r>
            <a:r>
              <a:rPr lang="en-US" sz="1550" dirty="0" err="1">
                <a:solidFill>
                  <a:schemeClr val="tx1"/>
                </a:solidFill>
                <a:latin typeface="Times New Roman" panose="02020603050405020304" charset="0"/>
                <a:cs typeface="Times New Roman" panose="02020603050405020304" charset="0"/>
              </a:rPr>
              <a:t>Eckhardt</a:t>
            </a:r>
            <a:r>
              <a:rPr lang="en-US" sz="1550" dirty="0">
                <a:solidFill>
                  <a:schemeClr val="tx1"/>
                </a:solidFill>
                <a:latin typeface="Times New Roman" panose="02020603050405020304" charset="0"/>
                <a:cs typeface="Times New Roman" panose="02020603050405020304" charset="0"/>
              </a:rPr>
              <a:t> et al., 2021).</a:t>
            </a:r>
          </a:p>
        </p:txBody>
      </p:sp>
      <p:pic>
        <p:nvPicPr>
          <p:cNvPr id="2" name="Picture 1"/>
          <p:cNvPicPr>
            <a:picLocks noChangeAspect="1"/>
          </p:cNvPicPr>
          <p:nvPr/>
        </p:nvPicPr>
        <p:blipFill>
          <a:blip r:embed="rId2"/>
          <a:stretch>
            <a:fillRect/>
          </a:stretch>
        </p:blipFill>
        <p:spPr>
          <a:xfrm>
            <a:off x="6851782" y="1223702"/>
            <a:ext cx="2189347" cy="350831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b="1">
                <a:latin typeface="Times New Roman" panose="02020603050405020304" charset="0"/>
                <a:cs typeface="Times New Roman" panose="02020603050405020304" charset="0"/>
              </a:rPr>
              <a:t>Implementation Plan Requirements</a:t>
            </a:r>
          </a:p>
        </p:txBody>
      </p:sp>
      <p:sp>
        <p:nvSpPr>
          <p:cNvPr id="5" name="Content Placeholder 4"/>
          <p:cNvSpPr>
            <a:spLocks noGrp="1"/>
          </p:cNvSpPr>
          <p:nvPr>
            <p:ph idx="1"/>
          </p:nvPr>
        </p:nvSpPr>
        <p:spPr>
          <a:xfrm>
            <a:off x="2632364" y="1006524"/>
            <a:ext cx="3490306" cy="4008821"/>
          </a:xfrm>
          <a:solidFill>
            <a:schemeClr val="bg1"/>
          </a:solidFill>
        </p:spPr>
        <p:txBody>
          <a:bodyPr>
            <a:noAutofit/>
          </a:bodyPr>
          <a:lstStyle/>
          <a:p>
            <a:r>
              <a:rPr lang="en-US" sz="1500" dirty="0">
                <a:solidFill>
                  <a:schemeClr val="tx1"/>
                </a:solidFill>
                <a:latin typeface="Times New Roman" panose="02020603050405020304" charset="0"/>
                <a:cs typeface="Times New Roman" panose="02020603050405020304" charset="0"/>
              </a:rPr>
              <a:t>The implementation plan will incorporate regular reviews and audits to ensure the effectiveness and adaptability of the initiatives in meeting the changing demands of the policing sector. </a:t>
            </a:r>
          </a:p>
          <a:p>
            <a:r>
              <a:rPr lang="en-US" sz="1500" dirty="0">
                <a:solidFill>
                  <a:schemeClr val="tx1"/>
                </a:solidFill>
                <a:latin typeface="Times New Roman" panose="02020603050405020304" charset="0"/>
                <a:cs typeface="Times New Roman" panose="02020603050405020304" charset="0"/>
              </a:rPr>
              <a:t>Through the establishment of key performance indicators (KPIs) and benchmarks, the proposed strategy will provide continuous evaluation of progress, hence enabling the implementation of necessary changes and refinements. </a:t>
            </a:r>
          </a:p>
          <a:p>
            <a:r>
              <a:rPr lang="en-US" sz="1500" dirty="0">
                <a:solidFill>
                  <a:schemeClr val="tx1"/>
                </a:solidFill>
                <a:latin typeface="Times New Roman" panose="02020603050405020304" charset="0"/>
                <a:cs typeface="Times New Roman" panose="02020603050405020304" charset="0"/>
              </a:rPr>
              <a:t>The emphasis on ongoing enhancement highlights the plan's dynamic and adaptable characteristics.</a:t>
            </a:r>
          </a:p>
        </p:txBody>
      </p:sp>
      <p:pic>
        <p:nvPicPr>
          <p:cNvPr id="3" name="Picture 2"/>
          <p:cNvPicPr>
            <a:picLocks noChangeAspect="1"/>
          </p:cNvPicPr>
          <p:nvPr/>
        </p:nvPicPr>
        <p:blipFill>
          <a:blip r:embed="rId2"/>
          <a:stretch>
            <a:fillRect/>
          </a:stretch>
        </p:blipFill>
        <p:spPr>
          <a:xfrm>
            <a:off x="6226175" y="1209675"/>
            <a:ext cx="2773680" cy="358838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45" y="1207135"/>
            <a:ext cx="8246110" cy="675005"/>
          </a:xfrm>
        </p:spPr>
        <p:txBody>
          <a:bodyPr/>
          <a:lstStyle/>
          <a:p>
            <a:r>
              <a:rPr lang="en-US" sz="2800" b="1" dirty="0">
                <a:latin typeface="Times New Roman" panose="02020603050405020304" charset="0"/>
                <a:cs typeface="Times New Roman" panose="02020603050405020304" charset="0"/>
              </a:rPr>
              <a:t>Contemporary Management Approaches</a:t>
            </a:r>
          </a:p>
        </p:txBody>
      </p:sp>
      <p:sp>
        <p:nvSpPr>
          <p:cNvPr id="3" name="Content Placeholder 2"/>
          <p:cNvSpPr>
            <a:spLocks noGrp="1"/>
          </p:cNvSpPr>
          <p:nvPr>
            <p:ph idx="1"/>
          </p:nvPr>
        </p:nvSpPr>
        <p:spPr>
          <a:xfrm>
            <a:off x="290946" y="1815465"/>
            <a:ext cx="8603672" cy="3186026"/>
          </a:xfrm>
          <a:solidFill>
            <a:schemeClr val="bg1"/>
          </a:solidFill>
        </p:spPr>
        <p:txBody>
          <a:bodyPr>
            <a:normAutofit/>
          </a:bodyPr>
          <a:lstStyle/>
          <a:p>
            <a:r>
              <a:rPr lang="en-US" sz="1800" dirty="0">
                <a:solidFill>
                  <a:schemeClr val="tx1"/>
                </a:solidFill>
                <a:latin typeface="Times New Roman" panose="02020603050405020304" charset="0"/>
                <a:cs typeface="Times New Roman" panose="02020603050405020304" charset="0"/>
              </a:rPr>
              <a:t>One significant method in leadership theory is Transformational Leadership, which </a:t>
            </a:r>
            <a:r>
              <a:rPr lang="en-US" sz="1800" dirty="0" err="1">
                <a:solidFill>
                  <a:schemeClr val="tx1"/>
                </a:solidFill>
                <a:latin typeface="Times New Roman" panose="02020603050405020304" charset="0"/>
                <a:cs typeface="Times New Roman" panose="02020603050405020304" charset="0"/>
              </a:rPr>
              <a:t>emphasises</a:t>
            </a:r>
            <a:r>
              <a:rPr lang="en-US" sz="1800" dirty="0">
                <a:solidFill>
                  <a:schemeClr val="tx1"/>
                </a:solidFill>
                <a:latin typeface="Times New Roman" panose="02020603050405020304" charset="0"/>
                <a:cs typeface="Times New Roman" panose="02020603050405020304" charset="0"/>
              </a:rPr>
              <a:t> inspiring and motivating followers, as well as providing </a:t>
            </a:r>
            <a:r>
              <a:rPr lang="en-US" sz="1800" dirty="0" err="1">
                <a:solidFill>
                  <a:schemeClr val="tx1"/>
                </a:solidFill>
                <a:latin typeface="Times New Roman" panose="02020603050405020304" charset="0"/>
                <a:cs typeface="Times New Roman" panose="02020603050405020304" charset="0"/>
              </a:rPr>
              <a:t>individualised</a:t>
            </a:r>
            <a:r>
              <a:rPr lang="en-US" sz="1800" dirty="0">
                <a:solidFill>
                  <a:schemeClr val="tx1"/>
                </a:solidFill>
                <a:latin typeface="Times New Roman" panose="02020603050405020304" charset="0"/>
                <a:cs typeface="Times New Roman" panose="02020603050405020304" charset="0"/>
              </a:rPr>
              <a:t> </a:t>
            </a:r>
            <a:r>
              <a:rPr lang="en-US" sz="1800" dirty="0" smtClean="0">
                <a:solidFill>
                  <a:schemeClr val="tx1"/>
                </a:solidFill>
                <a:latin typeface="Times New Roman" panose="02020603050405020304" charset="0"/>
                <a:cs typeface="Times New Roman" panose="02020603050405020304" charset="0"/>
              </a:rPr>
              <a:t>consideration (</a:t>
            </a:r>
            <a:r>
              <a:rPr lang="en-US" sz="1800" dirty="0" err="1">
                <a:solidFill>
                  <a:schemeClr val="tx1"/>
                </a:solidFill>
                <a:latin typeface="Times New Roman" panose="02020603050405020304" charset="0"/>
                <a:cs typeface="Times New Roman" panose="02020603050405020304" charset="0"/>
              </a:rPr>
              <a:t>Silvestri</a:t>
            </a:r>
            <a:r>
              <a:rPr lang="en-US" sz="1800" dirty="0">
                <a:solidFill>
                  <a:schemeClr val="tx1"/>
                </a:solidFill>
                <a:latin typeface="Times New Roman" panose="02020603050405020304" charset="0"/>
                <a:cs typeface="Times New Roman" panose="02020603050405020304" charset="0"/>
              </a:rPr>
              <a:t>, 2019).</a:t>
            </a:r>
          </a:p>
          <a:p>
            <a:r>
              <a:rPr lang="en-US" sz="1800" dirty="0">
                <a:solidFill>
                  <a:schemeClr val="tx1"/>
                </a:solidFill>
                <a:latin typeface="Times New Roman" panose="02020603050405020304" charset="0"/>
                <a:cs typeface="Times New Roman" panose="02020603050405020304" charset="0"/>
              </a:rPr>
              <a:t>Transformational leaders not only create a culture of creativity but also cultivate a collaborative environment that ensures equal recognition and appreciation for all individuals, regardless of their gender.</a:t>
            </a:r>
          </a:p>
          <a:p>
            <a:r>
              <a:rPr lang="en-US" sz="1800" dirty="0">
                <a:solidFill>
                  <a:schemeClr val="tx1"/>
                </a:solidFill>
                <a:latin typeface="Times New Roman" panose="02020603050405020304" charset="0"/>
                <a:cs typeface="Times New Roman" panose="02020603050405020304" charset="0"/>
              </a:rPr>
              <a:t>Furthermore, the integration of Agile Leadership principles presents a dynamic and flexible strategy for promoting gender inclusion. Agile leadership encompasses a dynamic and cooperative methodology for addressing challenges, enabling prompt adjustment to evolving conditions.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45" y="1207135"/>
            <a:ext cx="8246110" cy="675005"/>
          </a:xfrm>
        </p:spPr>
        <p:txBody>
          <a:bodyPr/>
          <a:lstStyle/>
          <a:p>
            <a:r>
              <a:rPr lang="en-US" sz="2800" b="1">
                <a:latin typeface="Times New Roman" panose="02020603050405020304" charset="0"/>
                <a:cs typeface="Times New Roman" panose="02020603050405020304" charset="0"/>
              </a:rPr>
              <a:t>Contemporary Management Approaches</a:t>
            </a:r>
          </a:p>
        </p:txBody>
      </p:sp>
      <p:pic>
        <p:nvPicPr>
          <p:cNvPr id="4" name="Content Placeholder 3"/>
          <p:cNvPicPr>
            <a:picLocks noGrp="1" noChangeAspect="1"/>
          </p:cNvPicPr>
          <p:nvPr>
            <p:ph idx="1"/>
          </p:nvPr>
        </p:nvPicPr>
        <p:blipFill>
          <a:blip r:embed="rId2"/>
          <a:stretch>
            <a:fillRect/>
          </a:stretch>
        </p:blipFill>
        <p:spPr>
          <a:xfrm>
            <a:off x="162743" y="1882139"/>
            <a:ext cx="3901257" cy="3091643"/>
          </a:xfrm>
          <a:prstGeom prst="rect">
            <a:avLst/>
          </a:prstGeom>
        </p:spPr>
      </p:pic>
      <p:pic>
        <p:nvPicPr>
          <p:cNvPr id="6" name="Picture 5"/>
          <p:cNvPicPr>
            <a:picLocks noChangeAspect="1"/>
          </p:cNvPicPr>
          <p:nvPr/>
        </p:nvPicPr>
        <p:blipFill>
          <a:blip r:embed="rId3"/>
          <a:stretch>
            <a:fillRect/>
          </a:stretch>
        </p:blipFill>
        <p:spPr>
          <a:xfrm>
            <a:off x="4283710" y="1882140"/>
            <a:ext cx="4697547" cy="309164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45" y="1207135"/>
            <a:ext cx="8246110" cy="675005"/>
          </a:xfrm>
        </p:spPr>
        <p:txBody>
          <a:bodyPr/>
          <a:lstStyle/>
          <a:p>
            <a:r>
              <a:rPr lang="en-US" sz="2800" b="1">
                <a:latin typeface="Times New Roman" panose="02020603050405020304" charset="0"/>
                <a:cs typeface="Times New Roman" panose="02020603050405020304" charset="0"/>
              </a:rPr>
              <a:t>Role of Leadership in Development </a:t>
            </a:r>
          </a:p>
        </p:txBody>
      </p:sp>
      <p:sp>
        <p:nvSpPr>
          <p:cNvPr id="3" name="Content Placeholder 2"/>
          <p:cNvSpPr>
            <a:spLocks noGrp="1"/>
          </p:cNvSpPr>
          <p:nvPr>
            <p:ph idx="1"/>
          </p:nvPr>
        </p:nvSpPr>
        <p:spPr>
          <a:xfrm>
            <a:off x="277092" y="1739264"/>
            <a:ext cx="8659090" cy="3289935"/>
          </a:xfrm>
          <a:solidFill>
            <a:schemeClr val="bg1"/>
          </a:solidFill>
        </p:spPr>
        <p:txBody>
          <a:bodyPr/>
          <a:lstStyle/>
          <a:p>
            <a:r>
              <a:rPr lang="en-US" sz="1800" dirty="0" smtClean="0">
                <a:solidFill>
                  <a:schemeClr val="tx1"/>
                </a:solidFill>
                <a:latin typeface="Times New Roman" panose="02020603050405020304" charset="0"/>
                <a:cs typeface="Times New Roman" panose="02020603050405020304" charset="0"/>
              </a:rPr>
              <a:t>The </a:t>
            </a:r>
            <a:r>
              <a:rPr lang="en-US" sz="1800" dirty="0">
                <a:solidFill>
                  <a:schemeClr val="tx1"/>
                </a:solidFill>
                <a:latin typeface="Times New Roman" panose="02020603050405020304" charset="0"/>
                <a:cs typeface="Times New Roman" panose="02020603050405020304" charset="0"/>
              </a:rPr>
              <a:t>implementation of Servant Leadership principles is mainly based on an agile approach, leaving the traditional roles behind and specifically focusing on promoting inclusivity for women in the field of policing, which necessitates that leaders actively support and promote the professional growth and advancement of female officers (Conn, 2021). </a:t>
            </a:r>
            <a:endParaRPr lang="en-US" sz="1800" dirty="0" smtClean="0">
              <a:solidFill>
                <a:schemeClr val="tx1"/>
              </a:solidFill>
              <a:latin typeface="Times New Roman" panose="02020603050405020304" charset="0"/>
              <a:cs typeface="Times New Roman" panose="02020603050405020304" charset="0"/>
            </a:endParaRPr>
          </a:p>
          <a:p>
            <a:r>
              <a:rPr lang="en-US" sz="1800" dirty="0" smtClean="0">
                <a:solidFill>
                  <a:schemeClr val="tx1"/>
                </a:solidFill>
                <a:latin typeface="Times New Roman" panose="02020603050405020304" charset="0"/>
                <a:cs typeface="Times New Roman" panose="02020603050405020304" charset="0"/>
              </a:rPr>
              <a:t>Within </a:t>
            </a:r>
            <a:r>
              <a:rPr lang="en-US" sz="1800" dirty="0">
                <a:solidFill>
                  <a:schemeClr val="tx1"/>
                </a:solidFill>
                <a:latin typeface="Times New Roman" panose="02020603050405020304" charset="0"/>
                <a:cs typeface="Times New Roman" panose="02020603050405020304" charset="0"/>
              </a:rPr>
              <a:t>this particular context, the concept of Servant Leadership extends beyond providing overall assistance to all officers and instead focuses on specifically addressing gender-related challenges</a:t>
            </a:r>
            <a:r>
              <a:rPr lang="en-US" sz="1800" dirty="0" smtClean="0">
                <a:solidFill>
                  <a:schemeClr val="tx1"/>
                </a:solidFill>
                <a:latin typeface="Times New Roman" panose="02020603050405020304" charset="0"/>
                <a:cs typeface="Times New Roman" panose="02020603050405020304" charset="0"/>
              </a:rPr>
              <a:t>.</a:t>
            </a:r>
          </a:p>
          <a:p>
            <a:r>
              <a:rPr lang="en-US" sz="1800" dirty="0" smtClean="0">
                <a:solidFill>
                  <a:schemeClr val="tx1"/>
                </a:solidFill>
                <a:latin typeface="Times New Roman" panose="02020603050405020304" charset="0"/>
                <a:cs typeface="Times New Roman" panose="02020603050405020304" charset="0"/>
              </a:rPr>
              <a:t>Leaders </a:t>
            </a:r>
            <a:r>
              <a:rPr lang="en-US" sz="1800" dirty="0">
                <a:solidFill>
                  <a:schemeClr val="tx1"/>
                </a:solidFill>
                <a:latin typeface="Times New Roman" panose="02020603050405020304" charset="0"/>
                <a:cs typeface="Times New Roman" panose="02020603050405020304" charset="0"/>
              </a:rPr>
              <a:t>who engage in the practice of Authentic Leadership with a focus on women's inclusivity demonstrate a commitment to upholding ideals and ideas that clearly advocate for gender equality.</a:t>
            </a:r>
            <a:endParaRPr lang="en-US" sz="1800" dirty="0">
              <a:solidFill>
                <a:schemeClr val="tx1"/>
              </a:solidFill>
              <a:latin typeface="Times New Roman" panose="02020603050405020304" charset="0"/>
              <a:cs typeface="Times New Roman" panose="0202060305040502030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945" y="1207135"/>
            <a:ext cx="8246110" cy="675005"/>
          </a:xfrm>
        </p:spPr>
        <p:txBody>
          <a:bodyPr/>
          <a:lstStyle/>
          <a:p>
            <a:r>
              <a:rPr lang="en-US" sz="2800" b="1">
                <a:latin typeface="Times New Roman" panose="02020603050405020304" charset="0"/>
                <a:cs typeface="Times New Roman" panose="02020603050405020304" charset="0"/>
              </a:rPr>
              <a:t>Role of Leadership in Development </a:t>
            </a:r>
          </a:p>
        </p:txBody>
      </p:sp>
      <p:pic>
        <p:nvPicPr>
          <p:cNvPr id="4" name="Content Placeholder 3"/>
          <p:cNvPicPr>
            <a:picLocks noGrp="1" noChangeAspect="1"/>
          </p:cNvPicPr>
          <p:nvPr>
            <p:ph idx="1"/>
          </p:nvPr>
        </p:nvPicPr>
        <p:blipFill>
          <a:blip r:embed="rId2"/>
          <a:stretch>
            <a:fillRect/>
          </a:stretch>
        </p:blipFill>
        <p:spPr>
          <a:xfrm>
            <a:off x="539750" y="1851660"/>
            <a:ext cx="2695575" cy="2970530"/>
          </a:xfrm>
          <a:prstGeom prst="rect">
            <a:avLst/>
          </a:prstGeom>
        </p:spPr>
      </p:pic>
      <p:pic>
        <p:nvPicPr>
          <p:cNvPr id="5" name="Picture 4"/>
          <p:cNvPicPr>
            <a:picLocks noChangeAspect="1"/>
          </p:cNvPicPr>
          <p:nvPr/>
        </p:nvPicPr>
        <p:blipFill>
          <a:blip r:embed="rId3"/>
          <a:stretch>
            <a:fillRect/>
          </a:stretch>
        </p:blipFill>
        <p:spPr>
          <a:xfrm>
            <a:off x="6212840" y="1851660"/>
            <a:ext cx="2574290" cy="2945765"/>
          </a:xfrm>
          <a:prstGeom prst="rect">
            <a:avLst/>
          </a:prstGeom>
        </p:spPr>
      </p:pic>
      <p:pic>
        <p:nvPicPr>
          <p:cNvPr id="6" name="Picture 5"/>
          <p:cNvPicPr>
            <a:picLocks noChangeAspect="1"/>
          </p:cNvPicPr>
          <p:nvPr/>
        </p:nvPicPr>
        <p:blipFill>
          <a:blip r:embed="rId4"/>
          <a:stretch>
            <a:fillRect/>
          </a:stretch>
        </p:blipFill>
        <p:spPr>
          <a:xfrm>
            <a:off x="3300095" y="1851660"/>
            <a:ext cx="2861310" cy="2971165"/>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a:latin typeface="Times New Roman" panose="02020603050405020304" charset="0"/>
                <a:cs typeface="Times New Roman" panose="02020603050405020304" charset="0"/>
              </a:rPr>
              <a:t>Timeline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61228173"/>
              </p:ext>
            </p:extLst>
          </p:nvPr>
        </p:nvGraphicFramePr>
        <p:xfrm>
          <a:off x="308610" y="1502809"/>
          <a:ext cx="8526779" cy="3286360"/>
        </p:xfrm>
        <a:graphic>
          <a:graphicData uri="http://schemas.openxmlformats.org/drawingml/2006/table">
            <a:tbl>
              <a:tblPr firstRow="1" bandRow="1">
                <a:tableStyleId>{5940675A-B579-460E-94D1-54222C63F5DA}</a:tableStyleId>
              </a:tblPr>
              <a:tblGrid>
                <a:gridCol w="4261747">
                  <a:extLst>
                    <a:ext uri="{9D8B030D-6E8A-4147-A177-3AD203B41FA5}">
                      <a16:colId xmlns:a16="http://schemas.microsoft.com/office/drawing/2014/main" val="20000"/>
                    </a:ext>
                  </a:extLst>
                </a:gridCol>
                <a:gridCol w="4265032">
                  <a:extLst>
                    <a:ext uri="{9D8B030D-6E8A-4147-A177-3AD203B41FA5}">
                      <a16:colId xmlns:a16="http://schemas.microsoft.com/office/drawing/2014/main" val="20001"/>
                    </a:ext>
                  </a:extLst>
                </a:gridCol>
              </a:tblGrid>
              <a:tr h="328636">
                <a:tc>
                  <a:txBody>
                    <a:bodyPr/>
                    <a:lstStyle/>
                    <a:p>
                      <a:pPr indent="0" algn="ctr">
                        <a:buNone/>
                      </a:pPr>
                      <a:r>
                        <a:rPr lang="en-US" sz="1600" b="1">
                          <a:solidFill>
                            <a:schemeClr val="bg1"/>
                          </a:solidFill>
                          <a:latin typeface="Times New Roman" panose="02020603050405020304" charset="0"/>
                          <a:cs typeface="Times New Roman" panose="02020603050405020304" charset="0"/>
                        </a:rPr>
                        <a:t>Phase</a:t>
                      </a:r>
                      <a:endParaRPr lang="en-US" sz="1600" b="1">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lgn="ctr">
                        <a:buNone/>
                      </a:pPr>
                      <a:r>
                        <a:rPr lang="en-US" sz="1600" b="1">
                          <a:solidFill>
                            <a:schemeClr val="bg1"/>
                          </a:solidFill>
                          <a:latin typeface="Times New Roman" panose="02020603050405020304" charset="0"/>
                          <a:cs typeface="Times New Roman" panose="02020603050405020304" charset="0"/>
                        </a:rPr>
                        <a:t>Timeline</a:t>
                      </a:r>
                      <a:endParaRPr lang="en-US" sz="1600" b="1">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28636">
                <a:tc>
                  <a:txBody>
                    <a:bodyPr/>
                    <a:lstStyle/>
                    <a:p>
                      <a:pPr indent="0">
                        <a:buNone/>
                      </a:pPr>
                      <a:r>
                        <a:rPr lang="en-US" sz="1600" b="0">
                          <a:solidFill>
                            <a:schemeClr val="bg1"/>
                          </a:solidFill>
                          <a:latin typeface="Times New Roman" panose="02020603050405020304" charset="0"/>
                          <a:cs typeface="Times New Roman" panose="02020603050405020304" charset="0"/>
                        </a:rPr>
                        <a:t>Assessment Phase</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600" b="0">
                          <a:solidFill>
                            <a:schemeClr val="bg1"/>
                          </a:solidFill>
                          <a:latin typeface="Times New Roman" panose="02020603050405020304" charset="0"/>
                          <a:cs typeface="Times New Roman" panose="02020603050405020304" charset="0"/>
                        </a:rPr>
                        <a:t>2-3 months </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28636">
                <a:tc>
                  <a:txBody>
                    <a:bodyPr/>
                    <a:lstStyle/>
                    <a:p>
                      <a:pPr indent="0">
                        <a:buNone/>
                      </a:pPr>
                      <a:r>
                        <a:rPr lang="en-US" sz="1600" b="0">
                          <a:solidFill>
                            <a:schemeClr val="bg1"/>
                          </a:solidFill>
                          <a:latin typeface="Times New Roman" panose="02020603050405020304" charset="0"/>
                          <a:cs typeface="Times New Roman" panose="02020603050405020304" charset="0"/>
                        </a:rPr>
                        <a:t>Stakeholder Engagement</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600" b="0">
                          <a:solidFill>
                            <a:schemeClr val="bg1"/>
                          </a:solidFill>
                          <a:latin typeface="Times New Roman" panose="02020603050405020304" charset="0"/>
                          <a:cs typeface="Times New Roman" panose="02020603050405020304" charset="0"/>
                        </a:rPr>
                        <a:t>1 month </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28636">
                <a:tc>
                  <a:txBody>
                    <a:bodyPr/>
                    <a:lstStyle/>
                    <a:p>
                      <a:pPr indent="0">
                        <a:buNone/>
                      </a:pPr>
                      <a:r>
                        <a:rPr lang="en-US" sz="1600" b="0">
                          <a:solidFill>
                            <a:schemeClr val="bg1"/>
                          </a:solidFill>
                          <a:latin typeface="Times New Roman" panose="02020603050405020304" charset="0"/>
                          <a:cs typeface="Times New Roman" panose="02020603050405020304" charset="0"/>
                        </a:rPr>
                        <a:t>Research and Benchmarking</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600" b="0">
                          <a:solidFill>
                            <a:schemeClr val="bg1"/>
                          </a:solidFill>
                          <a:latin typeface="Times New Roman" panose="02020603050405020304" charset="0"/>
                          <a:cs typeface="Times New Roman" panose="02020603050405020304" charset="0"/>
                        </a:rPr>
                        <a:t>2 months </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28636">
                <a:tc>
                  <a:txBody>
                    <a:bodyPr/>
                    <a:lstStyle/>
                    <a:p>
                      <a:pPr indent="0">
                        <a:buNone/>
                      </a:pPr>
                      <a:r>
                        <a:rPr lang="en-US" sz="1600" b="0">
                          <a:solidFill>
                            <a:schemeClr val="bg1"/>
                          </a:solidFill>
                          <a:latin typeface="Times New Roman" panose="02020603050405020304" charset="0"/>
                          <a:cs typeface="Times New Roman" panose="02020603050405020304" charset="0"/>
                        </a:rPr>
                        <a:t>Development of Implementation Plan</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600" b="0">
                          <a:solidFill>
                            <a:schemeClr val="bg1"/>
                          </a:solidFill>
                          <a:latin typeface="Times New Roman" panose="02020603050405020304" charset="0"/>
                          <a:cs typeface="Times New Roman" panose="02020603050405020304" charset="0"/>
                        </a:rPr>
                        <a:t>1 month </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28636">
                <a:tc>
                  <a:txBody>
                    <a:bodyPr/>
                    <a:lstStyle/>
                    <a:p>
                      <a:pPr indent="0">
                        <a:buNone/>
                      </a:pPr>
                      <a:r>
                        <a:rPr lang="en-US" sz="1600" b="0">
                          <a:solidFill>
                            <a:schemeClr val="bg1"/>
                          </a:solidFill>
                          <a:latin typeface="Times New Roman" panose="02020603050405020304" charset="0"/>
                          <a:cs typeface="Times New Roman" panose="02020603050405020304" charset="0"/>
                        </a:rPr>
                        <a:t>Leadership Training and Awareness</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600" b="0" dirty="0">
                          <a:solidFill>
                            <a:schemeClr val="bg1"/>
                          </a:solidFill>
                          <a:latin typeface="Times New Roman" panose="02020603050405020304" charset="0"/>
                          <a:cs typeface="Times New Roman" panose="02020603050405020304" charset="0"/>
                        </a:rPr>
                        <a:t>3-6 months </a:t>
                      </a:r>
                      <a:endParaRPr lang="en-US" sz="1600" b="0" dirty="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28636">
                <a:tc>
                  <a:txBody>
                    <a:bodyPr/>
                    <a:lstStyle/>
                    <a:p>
                      <a:pPr indent="0">
                        <a:buNone/>
                      </a:pPr>
                      <a:r>
                        <a:rPr lang="en-US" sz="1600" b="0">
                          <a:solidFill>
                            <a:schemeClr val="bg1"/>
                          </a:solidFill>
                          <a:latin typeface="Times New Roman" panose="02020603050405020304" charset="0"/>
                          <a:cs typeface="Times New Roman" panose="02020603050405020304" charset="0"/>
                        </a:rPr>
                        <a:t>Mentorship Program Launch</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600" b="0">
                          <a:solidFill>
                            <a:schemeClr val="bg1"/>
                          </a:solidFill>
                          <a:latin typeface="Times New Roman" panose="02020603050405020304" charset="0"/>
                          <a:cs typeface="Times New Roman" panose="02020603050405020304" charset="0"/>
                        </a:rPr>
                        <a:t>4-6 months </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28636">
                <a:tc>
                  <a:txBody>
                    <a:bodyPr/>
                    <a:lstStyle/>
                    <a:p>
                      <a:pPr indent="0">
                        <a:buNone/>
                      </a:pPr>
                      <a:r>
                        <a:rPr lang="en-US" sz="1600" b="0">
                          <a:solidFill>
                            <a:schemeClr val="bg1"/>
                          </a:solidFill>
                          <a:latin typeface="Times New Roman" panose="02020603050405020304" charset="0"/>
                          <a:cs typeface="Times New Roman" panose="02020603050405020304" charset="0"/>
                        </a:rPr>
                        <a:t>Policy Changes</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600" b="0">
                          <a:solidFill>
                            <a:schemeClr val="bg1"/>
                          </a:solidFill>
                          <a:latin typeface="Times New Roman" panose="02020603050405020304" charset="0"/>
                          <a:cs typeface="Times New Roman" panose="02020603050405020304" charset="0"/>
                        </a:rPr>
                        <a:t>3-4 months </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28636">
                <a:tc>
                  <a:txBody>
                    <a:bodyPr/>
                    <a:lstStyle/>
                    <a:p>
                      <a:pPr indent="0">
                        <a:buNone/>
                      </a:pPr>
                      <a:r>
                        <a:rPr lang="en-US" sz="1600" b="0">
                          <a:solidFill>
                            <a:schemeClr val="bg1"/>
                          </a:solidFill>
                          <a:latin typeface="Times New Roman" panose="02020603050405020304" charset="0"/>
                          <a:cs typeface="Times New Roman" panose="02020603050405020304" charset="0"/>
                        </a:rPr>
                        <a:t>Recruitment Strategy</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600" b="0">
                          <a:solidFill>
                            <a:schemeClr val="bg1"/>
                          </a:solidFill>
                          <a:latin typeface="Times New Roman" panose="02020603050405020304" charset="0"/>
                          <a:cs typeface="Times New Roman" panose="02020603050405020304" charset="0"/>
                        </a:rPr>
                        <a:t>4-6 months </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328636">
                <a:tc>
                  <a:txBody>
                    <a:bodyPr/>
                    <a:lstStyle/>
                    <a:p>
                      <a:pPr indent="0">
                        <a:buNone/>
                      </a:pPr>
                      <a:r>
                        <a:rPr lang="en-US" sz="1600" b="0">
                          <a:solidFill>
                            <a:schemeClr val="bg1"/>
                          </a:solidFill>
                          <a:latin typeface="Times New Roman" panose="02020603050405020304" charset="0"/>
                          <a:cs typeface="Times New Roman" panose="02020603050405020304" charset="0"/>
                        </a:rPr>
                        <a:t>Evaluation and Adjustment</a:t>
                      </a:r>
                      <a:endParaRPr lang="en-US" sz="1600" b="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lstStyle/>
                    <a:p>
                      <a:pPr indent="0">
                        <a:buNone/>
                      </a:pPr>
                      <a:r>
                        <a:rPr lang="en-US" sz="1600" b="0" dirty="0">
                          <a:solidFill>
                            <a:schemeClr val="bg1"/>
                          </a:solidFill>
                          <a:latin typeface="Times New Roman" panose="02020603050405020304" charset="0"/>
                          <a:cs typeface="Times New Roman" panose="02020603050405020304" charset="0"/>
                        </a:rPr>
                        <a:t>Ongoing</a:t>
                      </a:r>
                      <a:endParaRPr lang="en-US" sz="1600" b="0" dirty="0">
                        <a:solidFill>
                          <a:schemeClr val="bg1"/>
                        </a:solidFill>
                        <a:latin typeface="Times New Roman" panose="02020603050405020304" charset="0"/>
                        <a:ea typeface="Times New Roman" panose="02020603050405020304" charset="0"/>
                        <a:cs typeface="Times New Roman" panose="020206030504050203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a:latin typeface="Times New Roman" panose="02020603050405020304" charset="0"/>
                <a:cs typeface="Times New Roman" panose="02020603050405020304" charset="0"/>
              </a:rPr>
              <a:t>Conclusion</a:t>
            </a:r>
          </a:p>
        </p:txBody>
      </p:sp>
      <p:sp>
        <p:nvSpPr>
          <p:cNvPr id="3" name="Content Placeholder 2"/>
          <p:cNvSpPr>
            <a:spLocks noGrp="1"/>
          </p:cNvSpPr>
          <p:nvPr>
            <p:ph idx="1"/>
          </p:nvPr>
        </p:nvSpPr>
        <p:spPr>
          <a:xfrm>
            <a:off x="448945" y="1503045"/>
            <a:ext cx="8246110" cy="3304482"/>
          </a:xfrm>
          <a:solidFill>
            <a:schemeClr val="bg1"/>
          </a:solidFill>
        </p:spPr>
        <p:txBody>
          <a:bodyPr/>
          <a:lstStyle/>
          <a:p>
            <a:r>
              <a:rPr lang="en-US" sz="2000" dirty="0">
                <a:solidFill>
                  <a:schemeClr val="tx1"/>
                </a:solidFill>
                <a:latin typeface="Times New Roman" panose="02020603050405020304" charset="0"/>
                <a:cs typeface="Times New Roman" panose="02020603050405020304" charset="0"/>
              </a:rPr>
              <a:t>In conclusion, previous achievements and current difficulties are reflected in the advancement of women in </a:t>
            </a:r>
            <a:r>
              <a:rPr lang="en-US" sz="2000" dirty="0" smtClean="0">
                <a:solidFill>
                  <a:schemeClr val="tx1"/>
                </a:solidFill>
                <a:latin typeface="Times New Roman" panose="02020603050405020304" charset="0"/>
                <a:cs typeface="Times New Roman" panose="02020603050405020304" charset="0"/>
              </a:rPr>
              <a:t>the Policing </a:t>
            </a:r>
            <a:r>
              <a:rPr lang="en-US" sz="2000" dirty="0">
                <a:solidFill>
                  <a:schemeClr val="tx1"/>
                </a:solidFill>
                <a:latin typeface="Times New Roman" panose="02020603050405020304" charset="0"/>
                <a:cs typeface="Times New Roman" panose="02020603050405020304" charset="0"/>
              </a:rPr>
              <a:t>sector. </a:t>
            </a:r>
            <a:endParaRPr lang="en-US" sz="2000" dirty="0" smtClean="0">
              <a:solidFill>
                <a:schemeClr val="tx1"/>
              </a:solidFill>
              <a:latin typeface="Times New Roman" panose="02020603050405020304" charset="0"/>
              <a:cs typeface="Times New Roman" panose="02020603050405020304" charset="0"/>
            </a:endParaRPr>
          </a:p>
          <a:p>
            <a:endParaRPr lang="en-US" sz="2000" dirty="0">
              <a:solidFill>
                <a:schemeClr val="tx1"/>
              </a:solidFill>
              <a:latin typeface="Times New Roman" panose="02020603050405020304" charset="0"/>
              <a:cs typeface="Times New Roman" panose="02020603050405020304" charset="0"/>
            </a:endParaRPr>
          </a:p>
          <a:p>
            <a:r>
              <a:rPr lang="en-US" sz="2000" dirty="0">
                <a:solidFill>
                  <a:schemeClr val="tx1"/>
                </a:solidFill>
                <a:latin typeface="Times New Roman" panose="02020603050405020304" charset="0"/>
                <a:cs typeface="Times New Roman" panose="02020603050405020304" charset="0"/>
              </a:rPr>
              <a:t>To promote leadership possibilities for women, a focused strategy that addresses institutional and cultural impediments must be implemented. </a:t>
            </a:r>
            <a:endParaRPr lang="en-US" sz="2000" dirty="0" smtClean="0">
              <a:solidFill>
                <a:schemeClr val="tx1"/>
              </a:solidFill>
              <a:latin typeface="Times New Roman" panose="02020603050405020304" charset="0"/>
              <a:cs typeface="Times New Roman" panose="02020603050405020304" charset="0"/>
            </a:endParaRPr>
          </a:p>
          <a:p>
            <a:endParaRPr lang="en-US" sz="2000" dirty="0">
              <a:solidFill>
                <a:schemeClr val="tx1"/>
              </a:solidFill>
              <a:latin typeface="Times New Roman" panose="02020603050405020304" charset="0"/>
              <a:cs typeface="Times New Roman" panose="02020603050405020304" charset="0"/>
            </a:endParaRPr>
          </a:p>
          <a:p>
            <a:r>
              <a:rPr lang="en-US" sz="2000" dirty="0">
                <a:solidFill>
                  <a:schemeClr val="tx1"/>
                </a:solidFill>
                <a:latin typeface="Times New Roman" panose="02020603050405020304" charset="0"/>
                <a:cs typeface="Times New Roman" panose="02020603050405020304" charset="0"/>
              </a:rPr>
              <a:t>Establishing an inclusive workplace requires embracing the advantages of diversity, modern management techniques, and an appreciation of the critical role that leadership plays.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a:latin typeface="Times New Roman" panose="02020603050405020304" charset="0"/>
                <a:cs typeface="Times New Roman" panose="02020603050405020304" charset="0"/>
              </a:rPr>
              <a:t>References</a:t>
            </a:r>
          </a:p>
        </p:txBody>
      </p:sp>
      <p:sp>
        <p:nvSpPr>
          <p:cNvPr id="3" name="Content Placeholder 2"/>
          <p:cNvSpPr>
            <a:spLocks noGrp="1"/>
          </p:cNvSpPr>
          <p:nvPr>
            <p:ph idx="1"/>
          </p:nvPr>
        </p:nvSpPr>
        <p:spPr>
          <a:solidFill>
            <a:schemeClr val="bg1"/>
          </a:solidFill>
        </p:spPr>
        <p:txBody>
          <a:bodyPr>
            <a:normAutofit lnSpcReduction="10000"/>
          </a:bodyPr>
          <a:lstStyle/>
          <a:p>
            <a:r>
              <a:rPr lang="en-US" sz="1000" dirty="0">
                <a:solidFill>
                  <a:schemeClr val="tx1"/>
                </a:solidFill>
                <a:latin typeface="Times New Roman" panose="02020603050405020304" charset="0"/>
                <a:cs typeface="Times New Roman" panose="02020603050405020304" charset="0"/>
              </a:rPr>
              <a:t>Astley, J. (2019) ‘Power Relationships within the UK Police Service: Towards Enhanced Female Career Progression’, International Journal of HRD Practice, Policy and Research, 4(1), pp.59-70.</a:t>
            </a:r>
          </a:p>
          <a:p>
            <a:r>
              <a:rPr lang="en-US" sz="1000" dirty="0">
                <a:solidFill>
                  <a:schemeClr val="tx1"/>
                </a:solidFill>
                <a:latin typeface="Times New Roman" panose="02020603050405020304" charset="0"/>
                <a:cs typeface="Times New Roman" panose="02020603050405020304" charset="0"/>
              </a:rPr>
              <a:t>Berry-Waite, L. (2022) ‘</a:t>
            </a:r>
            <a:r>
              <a:rPr lang="en-US" sz="1000" dirty="0" err="1">
                <a:solidFill>
                  <a:schemeClr val="tx1"/>
                </a:solidFill>
                <a:latin typeface="Times New Roman" panose="02020603050405020304" charset="0"/>
                <a:cs typeface="Times New Roman" panose="02020603050405020304" charset="0"/>
              </a:rPr>
              <a:t>The'Woman's</a:t>
            </a:r>
            <a:r>
              <a:rPr lang="en-US" sz="1000" dirty="0">
                <a:solidFill>
                  <a:schemeClr val="tx1"/>
                </a:solidFill>
                <a:latin typeface="Times New Roman" panose="02020603050405020304" charset="0"/>
                <a:cs typeface="Times New Roman" panose="02020603050405020304" charset="0"/>
              </a:rPr>
              <a:t> Point of View': Women Parliamentary Candidates and Electoral Culture, 1918-1931’.</a:t>
            </a:r>
          </a:p>
          <a:p>
            <a:r>
              <a:rPr lang="en-US" sz="1000" dirty="0">
                <a:solidFill>
                  <a:schemeClr val="tx1"/>
                </a:solidFill>
                <a:latin typeface="Times New Roman" panose="02020603050405020304" charset="0"/>
                <a:cs typeface="Times New Roman" panose="02020603050405020304" charset="0"/>
              </a:rPr>
              <a:t>Conn, G. (2021) ‘Increasing and Supporting Gender Equity, Diversity and Inclusion within Service X’, Interrogating Leadership, Recruitment and Culture.</a:t>
            </a:r>
          </a:p>
          <a:p>
            <a:r>
              <a:rPr lang="en-US" sz="1000" dirty="0">
                <a:solidFill>
                  <a:schemeClr val="tx1"/>
                </a:solidFill>
                <a:latin typeface="Times New Roman" panose="02020603050405020304" charset="0"/>
                <a:cs typeface="Times New Roman" panose="02020603050405020304" charset="0"/>
              </a:rPr>
              <a:t>Cummins, I. (2022). Challenges in Mental Health and Policing: Key Themes and Perspectives. Policy Press.</a:t>
            </a:r>
          </a:p>
          <a:p>
            <a:r>
              <a:rPr lang="en-US" sz="1000" dirty="0">
                <a:solidFill>
                  <a:schemeClr val="tx1"/>
                </a:solidFill>
                <a:latin typeface="Times New Roman" panose="02020603050405020304" charset="0"/>
                <a:cs typeface="Times New Roman" panose="02020603050405020304" charset="0"/>
              </a:rPr>
              <a:t>Cunningham, E. and Ramshaw, P. (2020) ‘Twenty-three women officers’ experiences of policing in England: The same old story or a different story?’,  International journal of police science &amp; management, 22(1), pp.26-37.</a:t>
            </a:r>
          </a:p>
          <a:p>
            <a:r>
              <a:rPr lang="en-US" sz="1000" dirty="0">
                <a:solidFill>
                  <a:schemeClr val="tx1"/>
                </a:solidFill>
                <a:latin typeface="Times New Roman" panose="02020603050405020304" charset="0"/>
                <a:cs typeface="Times New Roman" panose="02020603050405020304" charset="0"/>
              </a:rPr>
              <a:t>Duncan, E. (2022) ‘Calls for service: understanding police demand, the role of the police, and the role of call-handlers in managing demand.’</a:t>
            </a:r>
          </a:p>
          <a:p>
            <a:r>
              <a:rPr lang="en-US" sz="1000" dirty="0" err="1">
                <a:solidFill>
                  <a:schemeClr val="tx1"/>
                </a:solidFill>
                <a:latin typeface="Times New Roman" panose="02020603050405020304" charset="0"/>
                <a:cs typeface="Times New Roman" panose="02020603050405020304" charset="0"/>
              </a:rPr>
              <a:t>Eckhardt</a:t>
            </a:r>
            <a:r>
              <a:rPr lang="en-US" sz="1000" dirty="0">
                <a:solidFill>
                  <a:schemeClr val="tx1"/>
                </a:solidFill>
                <a:latin typeface="Times New Roman" panose="02020603050405020304" charset="0"/>
                <a:cs typeface="Times New Roman" panose="02020603050405020304" charset="0"/>
              </a:rPr>
              <a:t>, J., </a:t>
            </a:r>
            <a:r>
              <a:rPr lang="en-US" sz="1000" dirty="0" err="1">
                <a:solidFill>
                  <a:schemeClr val="tx1"/>
                </a:solidFill>
                <a:latin typeface="Times New Roman" panose="02020603050405020304" charset="0"/>
                <a:cs typeface="Times New Roman" panose="02020603050405020304" charset="0"/>
              </a:rPr>
              <a:t>Kaletka</a:t>
            </a:r>
            <a:r>
              <a:rPr lang="en-US" sz="1000" dirty="0">
                <a:solidFill>
                  <a:schemeClr val="tx1"/>
                </a:solidFill>
                <a:latin typeface="Times New Roman" panose="02020603050405020304" charset="0"/>
                <a:cs typeface="Times New Roman" panose="02020603050405020304" charset="0"/>
              </a:rPr>
              <a:t>, C., </a:t>
            </a:r>
            <a:r>
              <a:rPr lang="en-US" sz="1000" dirty="0" err="1">
                <a:solidFill>
                  <a:schemeClr val="tx1"/>
                </a:solidFill>
                <a:latin typeface="Times New Roman" panose="02020603050405020304" charset="0"/>
                <a:cs typeface="Times New Roman" panose="02020603050405020304" charset="0"/>
              </a:rPr>
              <a:t>Pelka</a:t>
            </a:r>
            <a:r>
              <a:rPr lang="en-US" sz="1000" dirty="0">
                <a:solidFill>
                  <a:schemeClr val="tx1"/>
                </a:solidFill>
                <a:latin typeface="Times New Roman" panose="02020603050405020304" charset="0"/>
                <a:cs typeface="Times New Roman" panose="02020603050405020304" charset="0"/>
              </a:rPr>
              <a:t>, B., </a:t>
            </a:r>
            <a:r>
              <a:rPr lang="en-US" sz="1000" dirty="0" err="1">
                <a:solidFill>
                  <a:schemeClr val="tx1"/>
                </a:solidFill>
                <a:latin typeface="Times New Roman" panose="02020603050405020304" charset="0"/>
                <a:cs typeface="Times New Roman" panose="02020603050405020304" charset="0"/>
              </a:rPr>
              <a:t>Unterfrauner</a:t>
            </a:r>
            <a:r>
              <a:rPr lang="en-US" sz="1000" dirty="0">
                <a:solidFill>
                  <a:schemeClr val="tx1"/>
                </a:solidFill>
                <a:latin typeface="Times New Roman" panose="02020603050405020304" charset="0"/>
                <a:cs typeface="Times New Roman" panose="02020603050405020304" charset="0"/>
              </a:rPr>
              <a:t>, E., Voigt, C. and </a:t>
            </a:r>
            <a:r>
              <a:rPr lang="en-US" sz="1000" dirty="0" err="1">
                <a:solidFill>
                  <a:schemeClr val="tx1"/>
                </a:solidFill>
                <a:latin typeface="Times New Roman" panose="02020603050405020304" charset="0"/>
                <a:cs typeface="Times New Roman" panose="02020603050405020304" charset="0"/>
              </a:rPr>
              <a:t>Zirngiebl</a:t>
            </a:r>
            <a:r>
              <a:rPr lang="en-US" sz="1000" dirty="0">
                <a:solidFill>
                  <a:schemeClr val="tx1"/>
                </a:solidFill>
                <a:latin typeface="Times New Roman" panose="02020603050405020304" charset="0"/>
                <a:cs typeface="Times New Roman" panose="02020603050405020304" charset="0"/>
              </a:rPr>
              <a:t>, M. (2021) ‘Gender in the making: An empirical approach to understand gender relations in the maker movement’, International Journal of Human-Computer Studies, 145, p.102548.</a:t>
            </a:r>
          </a:p>
          <a:p>
            <a:r>
              <a:rPr lang="en-US" sz="1000" dirty="0" err="1">
                <a:solidFill>
                  <a:schemeClr val="tx1"/>
                </a:solidFill>
                <a:latin typeface="Times New Roman" panose="02020603050405020304" charset="0"/>
                <a:cs typeface="Times New Roman" panose="02020603050405020304" charset="0"/>
              </a:rPr>
              <a:t>Ellemers</a:t>
            </a:r>
            <a:r>
              <a:rPr lang="en-US" sz="1000" dirty="0">
                <a:solidFill>
                  <a:schemeClr val="tx1"/>
                </a:solidFill>
                <a:latin typeface="Times New Roman" panose="02020603050405020304" charset="0"/>
                <a:cs typeface="Times New Roman" panose="02020603050405020304" charset="0"/>
              </a:rPr>
              <a:t>, N., Rink, F., </a:t>
            </a:r>
            <a:r>
              <a:rPr lang="en-US" sz="1000" dirty="0" err="1">
                <a:solidFill>
                  <a:schemeClr val="tx1"/>
                </a:solidFill>
                <a:latin typeface="Times New Roman" panose="02020603050405020304" charset="0"/>
                <a:cs typeface="Times New Roman" panose="02020603050405020304" charset="0"/>
              </a:rPr>
              <a:t>Derks</a:t>
            </a:r>
            <a:r>
              <a:rPr lang="en-US" sz="1000" dirty="0">
                <a:solidFill>
                  <a:schemeClr val="tx1"/>
                </a:solidFill>
                <a:latin typeface="Times New Roman" panose="02020603050405020304" charset="0"/>
                <a:cs typeface="Times New Roman" panose="02020603050405020304" charset="0"/>
              </a:rPr>
              <a:t>, B. and Ryan, M.K. (2012) ‘Women in high places: When and why promoting women into top positions can harm them individually or as a group (and how to prevent this)’, Research in organizational behavior, 32, pp.163-187.</a:t>
            </a:r>
          </a:p>
          <a:p>
            <a:r>
              <a:rPr lang="en-US" sz="1000" dirty="0" err="1">
                <a:solidFill>
                  <a:schemeClr val="tx1"/>
                </a:solidFill>
                <a:latin typeface="Times New Roman" panose="02020603050405020304" charset="0"/>
                <a:cs typeface="Times New Roman" panose="02020603050405020304" charset="0"/>
              </a:rPr>
              <a:t>Gracey</a:t>
            </a:r>
            <a:r>
              <a:rPr lang="en-US" sz="1000" dirty="0">
                <a:solidFill>
                  <a:schemeClr val="tx1"/>
                </a:solidFill>
                <a:latin typeface="Times New Roman" panose="02020603050405020304" charset="0"/>
                <a:cs typeface="Times New Roman" panose="02020603050405020304" charset="0"/>
              </a:rPr>
              <a:t>, S. (2019) ‘Leadership in Policing: Serving Others to Serve Society’.</a:t>
            </a:r>
          </a:p>
          <a:p>
            <a:r>
              <a:rPr lang="en-US" sz="1000" dirty="0">
                <a:solidFill>
                  <a:schemeClr val="tx1"/>
                </a:solidFill>
                <a:latin typeface="Times New Roman" panose="02020603050405020304" charset="0"/>
                <a:cs typeface="Times New Roman" panose="02020603050405020304" charset="0"/>
              </a:rPr>
              <a:t>Grant, K. and Williams, R. (2019) ‘Leadership in the public sector: A renewed call to action.’</a:t>
            </a:r>
          </a:p>
          <a:p>
            <a:r>
              <a:rPr lang="en-US" sz="1000" dirty="0">
                <a:solidFill>
                  <a:schemeClr val="tx1"/>
                </a:solidFill>
                <a:latin typeface="Times New Roman" panose="02020603050405020304" charset="0"/>
                <a:cs typeface="Times New Roman" panose="02020603050405020304" charset="0"/>
              </a:rPr>
              <a:t>Hassan, S. and Jiang, Z. (2021) ‘Facilitating learning to improve performance of law enforcement workgroups: The role of inclusive leadership behavior’, International Public Management Journal, 24(1), pp.106-130.</a:t>
            </a:r>
          </a:p>
          <a:p>
            <a:r>
              <a:rPr lang="en-US" sz="1000" dirty="0">
                <a:solidFill>
                  <a:schemeClr val="tx1"/>
                </a:solidFill>
                <a:latin typeface="Times New Roman" panose="02020603050405020304" charset="0"/>
                <a:cs typeface="Times New Roman" panose="02020603050405020304" charset="0"/>
              </a:rPr>
              <a:t>James, C., Joseph-Salisbury, R. and Gooden, A. (2022) ‘Differences, Contradictions and Racial Reckoning in Higher Education in the United Kingdom, Canada, and the United States’, Interdisciplinary Humanities.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a:latin typeface="Times New Roman" panose="02020603050405020304" charset="0"/>
                <a:cs typeface="Times New Roman" panose="02020603050405020304" charset="0"/>
              </a:rPr>
              <a:t>References</a:t>
            </a:r>
          </a:p>
        </p:txBody>
      </p:sp>
      <p:sp>
        <p:nvSpPr>
          <p:cNvPr id="3" name="Content Placeholder 2"/>
          <p:cNvSpPr>
            <a:spLocks noGrp="1"/>
          </p:cNvSpPr>
          <p:nvPr>
            <p:ph idx="1"/>
          </p:nvPr>
        </p:nvSpPr>
        <p:spPr>
          <a:solidFill>
            <a:schemeClr val="bg1"/>
          </a:solidFill>
        </p:spPr>
        <p:txBody>
          <a:bodyPr>
            <a:normAutofit fontScale="90000" lnSpcReduction="20000"/>
          </a:bodyPr>
          <a:lstStyle/>
          <a:p>
            <a:r>
              <a:rPr lang="en-US" sz="1000" dirty="0">
                <a:solidFill>
                  <a:schemeClr val="tx1"/>
                </a:solidFill>
                <a:latin typeface="Times New Roman" panose="02020603050405020304" charset="0"/>
                <a:cs typeface="Times New Roman" panose="02020603050405020304" charset="0"/>
              </a:rPr>
              <a:t>Koontz, A., Walters, L. and </a:t>
            </a:r>
            <a:r>
              <a:rPr lang="en-US" sz="1000" dirty="0" err="1">
                <a:solidFill>
                  <a:schemeClr val="tx1"/>
                </a:solidFill>
                <a:latin typeface="Times New Roman" panose="02020603050405020304" charset="0"/>
                <a:cs typeface="Times New Roman" panose="02020603050405020304" charset="0"/>
              </a:rPr>
              <a:t>Edkin</a:t>
            </a:r>
            <a:r>
              <a:rPr lang="en-US" sz="1000" dirty="0">
                <a:solidFill>
                  <a:schemeClr val="tx1"/>
                </a:solidFill>
                <a:latin typeface="Times New Roman" panose="02020603050405020304" charset="0"/>
                <a:cs typeface="Times New Roman" panose="02020603050405020304" charset="0"/>
              </a:rPr>
              <a:t>, S. (2019) ‘Positively supporting women faculty in the academy through a novel mentoring community model’, Journal of Applied Research in Higher Education, 11(1), pp.102-117.</a:t>
            </a:r>
          </a:p>
          <a:p>
            <a:r>
              <a:rPr lang="en-US" sz="1000" dirty="0" err="1">
                <a:solidFill>
                  <a:schemeClr val="tx1"/>
                </a:solidFill>
                <a:latin typeface="Times New Roman" panose="02020603050405020304" charset="0"/>
                <a:cs typeface="Times New Roman" panose="02020603050405020304" charset="0"/>
              </a:rPr>
              <a:t>Kuknor</a:t>
            </a:r>
            <a:r>
              <a:rPr lang="en-US" sz="1000" dirty="0">
                <a:solidFill>
                  <a:schemeClr val="tx1"/>
                </a:solidFill>
                <a:latin typeface="Times New Roman" panose="02020603050405020304" charset="0"/>
                <a:cs typeface="Times New Roman" panose="02020603050405020304" charset="0"/>
              </a:rPr>
              <a:t>, S.C. and Bhattacharya, S. (2022) ‘Inclusive leadership: new age leadership to foster organizational inclusion’, European Journal of Training and Development, 46(9), pp.771-797.</a:t>
            </a:r>
          </a:p>
          <a:p>
            <a:r>
              <a:rPr lang="en-US" sz="1000" dirty="0">
                <a:solidFill>
                  <a:schemeClr val="tx1"/>
                </a:solidFill>
                <a:latin typeface="Times New Roman" panose="02020603050405020304" charset="0"/>
                <a:cs typeface="Times New Roman" panose="02020603050405020304" charset="0"/>
              </a:rPr>
              <a:t>Mason, R., Smith, L., </a:t>
            </a:r>
            <a:r>
              <a:rPr lang="en-US" sz="1000" dirty="0" err="1">
                <a:solidFill>
                  <a:schemeClr val="tx1"/>
                </a:solidFill>
                <a:latin typeface="Times New Roman" panose="02020603050405020304" charset="0"/>
                <a:cs typeface="Times New Roman" panose="02020603050405020304" charset="0"/>
              </a:rPr>
              <a:t>Onwuegbusi</a:t>
            </a:r>
            <a:r>
              <a:rPr lang="en-US" sz="1000" dirty="0">
                <a:solidFill>
                  <a:schemeClr val="tx1"/>
                </a:solidFill>
                <a:latin typeface="Times New Roman" panose="02020603050405020304" charset="0"/>
                <a:cs typeface="Times New Roman" panose="02020603050405020304" charset="0"/>
              </a:rPr>
              <a:t>, T. and Hogue, T. (2022) ‘Police and Crime Commissioner Community Engagement: A Scoping Review’.</a:t>
            </a:r>
          </a:p>
          <a:p>
            <a:r>
              <a:rPr lang="en-US" sz="1000" dirty="0">
                <a:solidFill>
                  <a:schemeClr val="tx1"/>
                </a:solidFill>
                <a:latin typeface="Times New Roman" panose="02020603050405020304" charset="0"/>
                <a:cs typeface="Times New Roman" panose="02020603050405020304" charset="0"/>
              </a:rPr>
              <a:t>McLeod, A. and Herrington, V. (2017) ‘Valuing different shades of blue: From diversity to inclusion and the challenge of harnessing difference’, International Journal of Emergency Services, 6(3), pp.177-187.</a:t>
            </a:r>
          </a:p>
          <a:p>
            <a:r>
              <a:rPr lang="en-US" sz="1000" dirty="0" err="1">
                <a:solidFill>
                  <a:schemeClr val="tx1"/>
                </a:solidFill>
                <a:latin typeface="Times New Roman" panose="02020603050405020304" charset="0"/>
                <a:cs typeface="Times New Roman" panose="02020603050405020304" charset="0"/>
              </a:rPr>
              <a:t>Parken</a:t>
            </a:r>
            <a:r>
              <a:rPr lang="en-US" sz="1000" dirty="0">
                <a:solidFill>
                  <a:schemeClr val="tx1"/>
                </a:solidFill>
                <a:latin typeface="Times New Roman" panose="02020603050405020304" charset="0"/>
                <a:cs typeface="Times New Roman" panose="02020603050405020304" charset="0"/>
              </a:rPr>
              <a:t>, A. and Ashworth, R. (2019) ‘From evidence to action: Applying gender mainstreaming to pay gaps in the Welsh public sector’, Gender, Work &amp; Organization, 26(5), pp.599-618.</a:t>
            </a:r>
          </a:p>
          <a:p>
            <a:r>
              <a:rPr lang="en-US" sz="1000" dirty="0" err="1">
                <a:solidFill>
                  <a:schemeClr val="tx1"/>
                </a:solidFill>
                <a:latin typeface="Times New Roman" panose="02020603050405020304" charset="0"/>
                <a:cs typeface="Times New Roman" panose="02020603050405020304" charset="0"/>
              </a:rPr>
              <a:t>Prenzler</a:t>
            </a:r>
            <a:r>
              <a:rPr lang="en-US" sz="1000" dirty="0">
                <a:solidFill>
                  <a:schemeClr val="tx1"/>
                </a:solidFill>
                <a:latin typeface="Times New Roman" panose="02020603050405020304" charset="0"/>
                <a:cs typeface="Times New Roman" panose="02020603050405020304" charset="0"/>
              </a:rPr>
              <a:t>, T. and Sinclair, G. (2013) ‘The status of women police officers: An international review’, International journal of law, crime and justice, 41(2), pp.115-131.</a:t>
            </a:r>
          </a:p>
          <a:p>
            <a:r>
              <a:rPr lang="en-US" sz="1000" dirty="0" err="1">
                <a:solidFill>
                  <a:schemeClr val="tx1"/>
                </a:solidFill>
                <a:latin typeface="Times New Roman" panose="02020603050405020304" charset="0"/>
                <a:cs typeface="Times New Roman" panose="02020603050405020304" charset="0"/>
              </a:rPr>
              <a:t>Rief</a:t>
            </a:r>
            <a:r>
              <a:rPr lang="en-US" sz="1000" dirty="0">
                <a:solidFill>
                  <a:schemeClr val="tx1"/>
                </a:solidFill>
                <a:latin typeface="Times New Roman" panose="02020603050405020304" charset="0"/>
                <a:cs typeface="Times New Roman" panose="02020603050405020304" charset="0"/>
              </a:rPr>
              <a:t>, R.M. and </a:t>
            </a:r>
            <a:r>
              <a:rPr lang="en-US" sz="1000" dirty="0" err="1">
                <a:solidFill>
                  <a:schemeClr val="tx1"/>
                </a:solidFill>
                <a:latin typeface="Times New Roman" panose="02020603050405020304" charset="0"/>
                <a:cs typeface="Times New Roman" panose="02020603050405020304" charset="0"/>
              </a:rPr>
              <a:t>Clinkinbeard</a:t>
            </a:r>
            <a:r>
              <a:rPr lang="en-US" sz="1000" dirty="0">
                <a:solidFill>
                  <a:schemeClr val="tx1"/>
                </a:solidFill>
                <a:latin typeface="Times New Roman" panose="02020603050405020304" charset="0"/>
                <a:cs typeface="Times New Roman" panose="02020603050405020304" charset="0"/>
              </a:rPr>
              <a:t>, S.S. (2020) ‘Exploring gendered environments in policing: Workplace incivilities and fit perceptions in men and women officers’, Police Quarterly, 23(4), pp.427-450.</a:t>
            </a:r>
          </a:p>
          <a:p>
            <a:r>
              <a:rPr lang="en-US" sz="1000" dirty="0" err="1">
                <a:solidFill>
                  <a:schemeClr val="tx1"/>
                </a:solidFill>
                <a:latin typeface="Times New Roman" panose="02020603050405020304" charset="0"/>
                <a:cs typeface="Times New Roman" panose="02020603050405020304" charset="0"/>
              </a:rPr>
              <a:t>Sebire</a:t>
            </a:r>
            <a:r>
              <a:rPr lang="en-US" sz="1000" dirty="0">
                <a:solidFill>
                  <a:schemeClr val="tx1"/>
                </a:solidFill>
                <a:latin typeface="Times New Roman" panose="02020603050405020304" charset="0"/>
                <a:cs typeface="Times New Roman" panose="02020603050405020304" charset="0"/>
              </a:rPr>
              <a:t>, J. (2020) ‘Why gender equality in policing is important for achieving United Nations sustainable development goals 5 and 16’, International Journal for Crime, Justice and Social Democracy, 9(1), pp.80-85.</a:t>
            </a:r>
          </a:p>
          <a:p>
            <a:r>
              <a:rPr lang="en-US" sz="1000" dirty="0" err="1">
                <a:solidFill>
                  <a:schemeClr val="tx1"/>
                </a:solidFill>
                <a:latin typeface="Times New Roman" panose="02020603050405020304" charset="0"/>
                <a:cs typeface="Times New Roman" panose="02020603050405020304" charset="0"/>
              </a:rPr>
              <a:t>Silvestri</a:t>
            </a:r>
            <a:r>
              <a:rPr lang="en-US" sz="1000" dirty="0">
                <a:solidFill>
                  <a:schemeClr val="tx1"/>
                </a:solidFill>
                <a:latin typeface="Times New Roman" panose="02020603050405020304" charset="0"/>
                <a:cs typeface="Times New Roman" panose="02020603050405020304" charset="0"/>
              </a:rPr>
              <a:t>, M. (2019) ‘In search of diversity: An embodied account of police leadership’, Police Leadership: Changing Landscapes, pp.99-120.</a:t>
            </a:r>
          </a:p>
          <a:p>
            <a:r>
              <a:rPr lang="en-US" sz="1000" dirty="0" err="1">
                <a:solidFill>
                  <a:schemeClr val="tx1"/>
                </a:solidFill>
                <a:latin typeface="Times New Roman" panose="02020603050405020304" charset="0"/>
                <a:cs typeface="Times New Roman" panose="02020603050405020304" charset="0"/>
              </a:rPr>
              <a:t>Silvestri</a:t>
            </a:r>
            <a:r>
              <a:rPr lang="en-US" sz="1000" dirty="0">
                <a:solidFill>
                  <a:schemeClr val="tx1"/>
                </a:solidFill>
                <a:latin typeface="Times New Roman" panose="02020603050405020304" charset="0"/>
                <a:cs typeface="Times New Roman" panose="02020603050405020304" charset="0"/>
              </a:rPr>
              <a:t>, M. and Tong, S. (2022) ‘Women police leaders in Europe: A tale of prejudice and patronage’, European journal of criminology, 19(5), pp.871-890.</a:t>
            </a:r>
          </a:p>
          <a:p>
            <a:r>
              <a:rPr lang="en-US" sz="1000" dirty="0">
                <a:solidFill>
                  <a:schemeClr val="tx1"/>
                </a:solidFill>
                <a:latin typeface="Times New Roman" panose="02020603050405020304" charset="0"/>
                <a:cs typeface="Times New Roman" panose="02020603050405020304" charset="0"/>
              </a:rPr>
              <a:t>Turner, N. (2008). An Investigation of Canonicity in the Work of Post-War British Women Novelists. The University of Manchester (United Kingdom).</a:t>
            </a:r>
          </a:p>
          <a:p>
            <a:r>
              <a:rPr lang="en-US" sz="1000" dirty="0">
                <a:solidFill>
                  <a:schemeClr val="tx1"/>
                </a:solidFill>
                <a:latin typeface="Times New Roman" panose="02020603050405020304" charset="0"/>
                <a:cs typeface="Times New Roman" panose="02020603050405020304" charset="0"/>
              </a:rPr>
              <a:t>Ward, A. and </a:t>
            </a:r>
            <a:r>
              <a:rPr lang="en-US" sz="1000" dirty="0" err="1">
                <a:solidFill>
                  <a:schemeClr val="tx1"/>
                </a:solidFill>
                <a:latin typeface="Times New Roman" panose="02020603050405020304" charset="0"/>
                <a:cs typeface="Times New Roman" panose="02020603050405020304" charset="0"/>
              </a:rPr>
              <a:t>Prenzler</a:t>
            </a:r>
            <a:r>
              <a:rPr lang="en-US" sz="1000" dirty="0">
                <a:solidFill>
                  <a:schemeClr val="tx1"/>
                </a:solidFill>
                <a:latin typeface="Times New Roman" panose="02020603050405020304" charset="0"/>
                <a:cs typeface="Times New Roman" panose="02020603050405020304" charset="0"/>
              </a:rPr>
              <a:t>, T. (2016) ‘Good practice case studies in the advancement of women in policing’, International journal of police science &amp; management, 18(4), pp.242-250.</a:t>
            </a:r>
          </a:p>
          <a:p>
            <a:r>
              <a:rPr lang="en-US" sz="1000" dirty="0" err="1">
                <a:solidFill>
                  <a:schemeClr val="tx1"/>
                </a:solidFill>
                <a:latin typeface="Times New Roman" panose="02020603050405020304" charset="0"/>
                <a:cs typeface="Times New Roman" panose="02020603050405020304" charset="0"/>
              </a:rPr>
              <a:t>Wowor</a:t>
            </a:r>
            <a:r>
              <a:rPr lang="en-US" sz="1000" dirty="0">
                <a:solidFill>
                  <a:schemeClr val="tx1"/>
                </a:solidFill>
                <a:latin typeface="Times New Roman" panose="02020603050405020304" charset="0"/>
                <a:cs typeface="Times New Roman" panose="02020603050405020304" charset="0"/>
              </a:rPr>
              <a:t>, R. (2014) ‘The Moderating Effects of Organizational Culture on the Impact of Servant Leadership and Trust on Job Performance of Community Policing Officers’, In International Conference on Economics, Social Sciences and Languages (ICESL'14) May (pp. 14-15).</a:t>
            </a:r>
          </a:p>
          <a:p>
            <a:r>
              <a:rPr lang="en-US" sz="1000" dirty="0">
                <a:solidFill>
                  <a:schemeClr val="tx1"/>
                </a:solidFill>
                <a:latin typeface="Times New Roman" panose="02020603050405020304" charset="0"/>
                <a:cs typeface="Times New Roman" panose="02020603050405020304" charset="0"/>
              </a:rPr>
              <a:t>Yu, H.H. (2020) ‘Glass ceiling in federal law enforcement: An exploratory analysis of the factors contributing to women’s career advancement’, Review of Public Personnel Administration, 40(2), pp.183-201.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10870" y="2704704"/>
            <a:ext cx="8229600" cy="857250"/>
          </a:xfrm>
        </p:spPr>
        <p:txBody>
          <a:bodyPr/>
          <a:lstStyle/>
          <a:p>
            <a:r>
              <a:rPr lang="en-US" b="1">
                <a:solidFill>
                  <a:schemeClr val="tx2">
                    <a:lumMod val="40000"/>
                    <a:lumOff val="60000"/>
                  </a:schemeClr>
                </a:solidFill>
                <a:latin typeface="Times New Roman" panose="02020603050405020304" charset="0"/>
                <a:cs typeface="Times New Roman" panose="02020603050405020304" charset="0"/>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2313</Words>
  <Application>Microsoft Office PowerPoint</Application>
  <PresentationFormat>On-screen Show (16:9)</PresentationFormat>
  <Paragraphs>146</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Times New Roman</vt:lpstr>
      <vt:lpstr>Wingdings</vt:lpstr>
      <vt:lpstr>Office Theme</vt:lpstr>
      <vt:lpstr>Opportunities for Female Leaders in 21st Century Organisations</vt:lpstr>
      <vt:lpstr>Introduction</vt:lpstr>
      <vt:lpstr>Progression of Women in UK Policing</vt:lpstr>
      <vt:lpstr>Women in UK Policing</vt:lpstr>
      <vt:lpstr>Progression of Women in UK Policing</vt:lpstr>
      <vt:lpstr>Current Landscape </vt:lpstr>
      <vt:lpstr>Current Landscape  </vt:lpstr>
      <vt:lpstr>Current Landscape  </vt:lpstr>
      <vt:lpstr>Implementation Plan Requirements</vt:lpstr>
      <vt:lpstr>Implementation Plan Requirements</vt:lpstr>
      <vt:lpstr>Implementation Plan Requirements</vt:lpstr>
      <vt:lpstr>Implementation Plan Requirements</vt:lpstr>
      <vt:lpstr>Implementation Plan Requirements</vt:lpstr>
      <vt:lpstr>Implementation Plan Requirements</vt:lpstr>
      <vt:lpstr>Implementation Plan Requirements</vt:lpstr>
      <vt:lpstr>Contemporary Management Approaches</vt:lpstr>
      <vt:lpstr>Contemporary Management Approaches</vt:lpstr>
      <vt:lpstr>Role of Leadership in Development </vt:lpstr>
      <vt:lpstr>Role of Leadership in Development </vt:lpstr>
      <vt:lpstr>Timeline </vt:lpstr>
      <vt:lpstr>Conclusion</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Opportunities for Female Leaders in 21st Century Organisations</dc:title>
  <dc:creator/>
  <cp:lastModifiedBy>User </cp:lastModifiedBy>
  <cp:revision>59</cp:revision>
  <dcterms:created xsi:type="dcterms:W3CDTF">2023-11-11T17:23:00Z</dcterms:created>
  <dcterms:modified xsi:type="dcterms:W3CDTF">2023-11-19T20:20:36Z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10684F7CC16D4459AC69CC6BBA79B39B</vt:lpwstr>
  </property>
  <property fmtid="{D5CDD505-2E9C-101B-9397-08002B2CF9AE}" pid="3" name="KSOProductBuildVer">
    <vt:lpwstr>1033-11.2.0.11225</vt:lpwstr>
  </property>
</Properties>
</file>