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6" r:id="rId6"/>
    <p:sldId id="260" r:id="rId7"/>
    <p:sldId id="263" r:id="rId8"/>
    <p:sldId id="261" r:id="rId9"/>
    <p:sldId id="262" r:id="rId10"/>
    <p:sldId id="265" r:id="rId11"/>
    <p:sldId id="26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6617" autoAdjust="0"/>
  </p:normalViewPr>
  <p:slideViewPr>
    <p:cSldViewPr snapToGrid="0">
      <p:cViewPr varScale="1">
        <p:scale>
          <a:sx n="66" d="100"/>
          <a:sy n="66" d="100"/>
        </p:scale>
        <p:origin x="22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F804F5-35D9-458E-BA25-9BCB39A31DC0}" type="datetimeFigureOut">
              <a:rPr lang="en-GB" smtClean="0"/>
              <a:t>14/11/2017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22515-1B0C-4388-8276-5F783D1CCF93}" type="slidenum">
              <a:rPr lang="en-GB" smtClean="0"/>
              <a:t>‹#›</a:t>
            </a:fld>
            <a:endParaRPr lang="en-GB"/>
          </a:p>
        </p:txBody>
      </p:sp>
    </p:spTree>
    <p:extLst>
      <p:ext uri="{BB962C8B-B14F-4D97-AF65-F5344CB8AC3E}">
        <p14:creationId xmlns:p14="http://schemas.microsoft.com/office/powerpoint/2010/main" val="3635943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educationengland.org.uk/documents/des/schoolcurric.html"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www.educationengland.org.uk/documents/des/circular8-83.html" TargetMode="External"/><Relationship Id="rId4" Type="http://schemas.openxmlformats.org/officeDocument/2006/relationships/hyperlink" Target="http://www.educationengland.org.uk/documents/des/circular6-81.html"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educationengland.org.uk/documents/speeches/1976ruskin.html"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1984 the Council for the Accreditation of Teacher Education (CATE) was established to set standards for initial teacher training courses.</a:t>
            </a:r>
          </a:p>
          <a:p>
            <a:r>
              <a:rPr lang="en-GB" sz="1200" b="0" i="0" kern="1200" dirty="0">
                <a:solidFill>
                  <a:schemeClr val="tx1"/>
                </a:solidFill>
                <a:effectLst/>
                <a:latin typeface="+mn-lt"/>
                <a:ea typeface="+mn-ea"/>
                <a:cs typeface="+mn-cs"/>
              </a:rPr>
              <a:t>In a move designed to reduce the influence of teachers in curriculum development, the Schools Council, in which teachers had played a significant role, was abolished in 1984. Its work was shared between the School Examinations Council (SEC), whose members were nominated by the secretary of state, and the School Curriculum Development Council (SCDC), which was specifically instructed not to 'concern itself with policy'.</a:t>
            </a:r>
          </a:p>
          <a:p>
            <a:r>
              <a:rPr lang="en-GB" sz="1200" b="0" i="0" kern="1200" dirty="0">
                <a:solidFill>
                  <a:schemeClr val="tx1"/>
                </a:solidFill>
                <a:effectLst/>
                <a:latin typeface="+mn-lt"/>
                <a:ea typeface="+mn-ea"/>
                <a:cs typeface="+mn-cs"/>
              </a:rPr>
              <a:t>And in 1985 Keith Joseph proposed linking teacher appraisal and performance-related pay. The result was a year of industrial action by teachers. </a:t>
            </a:r>
          </a:p>
          <a:p>
            <a:endParaRPr lang="en-GB" dirty="0"/>
          </a:p>
          <a:p>
            <a:r>
              <a:rPr lang="en-GB" sz="1200" b="0" i="0" kern="1200" dirty="0">
                <a:solidFill>
                  <a:schemeClr val="tx1"/>
                </a:solidFill>
                <a:effectLst/>
                <a:latin typeface="+mn-lt"/>
                <a:ea typeface="+mn-ea"/>
                <a:cs typeface="+mn-cs"/>
              </a:rPr>
              <a:t>For Thatcher, the local authorities - many of them run by Labour - were an irritant, blocking central government's ability to affect what was going on in the schools. Her government therefore set about weakening the role of the LEAs by dismantling the triangular framework of responsibility - central government, local authorities and the schools - which had been established by the 1944 Education Act, and by offering parents a greater role in the running of schools.</a:t>
            </a: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5</a:t>
            </a:fld>
            <a:endParaRPr lang="en-GB"/>
          </a:p>
        </p:txBody>
      </p:sp>
    </p:spTree>
    <p:extLst>
      <p:ext uri="{BB962C8B-B14F-4D97-AF65-F5344CB8AC3E}">
        <p14:creationId xmlns:p14="http://schemas.microsoft.com/office/powerpoint/2010/main" val="29014915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Keith Joseph</a:t>
            </a:r>
            <a:r>
              <a:rPr lang="en-GB" baseline="0" dirty="0"/>
              <a:t> Education Secretary 1981</a:t>
            </a:r>
          </a:p>
          <a:p>
            <a:endParaRPr lang="en-GB" baseline="0" dirty="0"/>
          </a:p>
          <a:p>
            <a:r>
              <a:rPr lang="en-GB" dirty="0"/>
              <a:t>Founded right wing Centre for Policy</a:t>
            </a:r>
            <a:r>
              <a:rPr lang="en-GB" baseline="0" dirty="0"/>
              <a:t> Studies, a think tank that wanted schools to be Autonomous with a minimum of state interference.</a:t>
            </a:r>
          </a:p>
          <a:p>
            <a:endParaRPr lang="en-GB" baseline="0" dirty="0"/>
          </a:p>
          <a:p>
            <a:r>
              <a:rPr lang="en-GB" baseline="0" dirty="0"/>
              <a:t>Thatcher and Joseph had three key areas they wanted to reform: </a:t>
            </a:r>
          </a:p>
          <a:p>
            <a:endParaRPr lang="en-GB" baseline="0" dirty="0"/>
          </a:p>
          <a:p>
            <a:r>
              <a:rPr lang="en-GB" sz="1200" b="1" i="0" kern="1200" dirty="0">
                <a:solidFill>
                  <a:schemeClr val="tx1"/>
                </a:solidFill>
                <a:effectLst/>
                <a:latin typeface="+mn-lt"/>
                <a:ea typeface="+mn-ea"/>
                <a:cs typeface="+mn-cs"/>
              </a:rPr>
              <a:t>the curriculum</a:t>
            </a:r>
            <a:r>
              <a:rPr lang="en-GB" sz="1200" b="0" i="0" kern="1200" dirty="0">
                <a:solidFill>
                  <a:schemeClr val="tx1"/>
                </a:solidFill>
                <a:effectLst/>
                <a:latin typeface="+mn-lt"/>
                <a:ea typeface="+mn-ea"/>
                <a:cs typeface="+mn-cs"/>
              </a:rPr>
              <a:t> - traditionally seen as the 'secret garden' which government ministers were not supposed to enter;</a:t>
            </a:r>
          </a:p>
          <a:p>
            <a:r>
              <a:rPr lang="en-GB" sz="1200" b="1" i="0" kern="1200" dirty="0">
                <a:solidFill>
                  <a:schemeClr val="tx1"/>
                </a:solidFill>
                <a:effectLst/>
                <a:latin typeface="+mn-lt"/>
                <a:ea typeface="+mn-ea"/>
                <a:cs typeface="+mn-cs"/>
              </a:rPr>
              <a:t>the teachers</a:t>
            </a:r>
            <a:r>
              <a:rPr lang="en-GB" sz="1200" b="0" i="0" kern="1200" dirty="0">
                <a:solidFill>
                  <a:schemeClr val="tx1"/>
                </a:solidFill>
                <a:effectLst/>
                <a:latin typeface="+mn-lt"/>
                <a:ea typeface="+mn-ea"/>
                <a:cs typeface="+mn-cs"/>
              </a:rPr>
              <a:t> - controlling their training and development and restricting their role in curriculum development; and</a:t>
            </a:r>
          </a:p>
          <a:p>
            <a:r>
              <a:rPr lang="en-GB" sz="1200" b="1" i="0" kern="1200" dirty="0">
                <a:solidFill>
                  <a:schemeClr val="tx1"/>
                </a:solidFill>
                <a:effectLst/>
                <a:latin typeface="+mn-lt"/>
                <a:ea typeface="+mn-ea"/>
                <a:cs typeface="+mn-cs"/>
              </a:rPr>
              <a:t>the local education authorities</a:t>
            </a:r>
            <a:r>
              <a:rPr lang="en-GB" sz="1200" b="0" i="0" kern="1200" dirty="0">
                <a:solidFill>
                  <a:schemeClr val="tx1"/>
                </a:solidFill>
                <a:effectLst/>
                <a:latin typeface="+mn-lt"/>
                <a:ea typeface="+mn-ea"/>
                <a:cs typeface="+mn-cs"/>
              </a:rPr>
              <a:t> (LEAs) - many of which (especially the Labour-controlled ones) Thatcher saw as her enemy.</a:t>
            </a:r>
          </a:p>
          <a:p>
            <a:r>
              <a:rPr lang="en-GB" baseline="0" dirty="0"/>
              <a:t> </a:t>
            </a:r>
          </a:p>
          <a:p>
            <a:endParaRPr lang="en-GB" baseline="0" dirty="0"/>
          </a:p>
          <a:p>
            <a:r>
              <a:rPr lang="en-GB" sz="1200" b="0" i="1" kern="1200" dirty="0">
                <a:solidFill>
                  <a:schemeClr val="tx1"/>
                </a:solidFill>
                <a:effectLst/>
                <a:latin typeface="+mn-lt"/>
                <a:ea typeface="+mn-ea"/>
                <a:cs typeface="+mn-cs"/>
                <a:hlinkClick r:id="rId3"/>
              </a:rPr>
              <a:t>The School Curriculum</a:t>
            </a:r>
            <a:r>
              <a:rPr lang="en-GB" sz="1200" b="0" i="0" kern="1200" dirty="0">
                <a:solidFill>
                  <a:schemeClr val="tx1"/>
                </a:solidFill>
                <a:effectLst/>
                <a:latin typeface="+mn-lt"/>
                <a:ea typeface="+mn-ea"/>
                <a:cs typeface="+mn-cs"/>
              </a:rPr>
              <a:t> (25 March 1981), in which the secretaries of state (for Education and Wales) said they had decided to 'set out in some detail the approach to the school curriculum which they consider should now be followed in the years ahead'. Every local education authority was expected to frame policies for the school curriculum consistent with the government's 'recommended approach' (DES 1981a:5).</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October 1981 the DES issued </a:t>
            </a:r>
            <a:r>
              <a:rPr lang="en-GB" sz="1200" b="0" i="0" kern="1200" dirty="0">
                <a:solidFill>
                  <a:schemeClr val="tx1"/>
                </a:solidFill>
                <a:effectLst/>
                <a:latin typeface="+mn-lt"/>
                <a:ea typeface="+mn-ea"/>
                <a:cs typeface="+mn-cs"/>
                <a:hlinkClick r:id="rId4"/>
              </a:rPr>
              <a:t>Circular 6/81</a:t>
            </a:r>
            <a:r>
              <a:rPr lang="en-GB" sz="1200" b="0" i="0" kern="1200" dirty="0">
                <a:solidFill>
                  <a:schemeClr val="tx1"/>
                </a:solidFill>
                <a:effectLst/>
                <a:latin typeface="+mn-lt"/>
                <a:ea typeface="+mn-ea"/>
                <a:cs typeface="+mn-cs"/>
              </a:rPr>
              <a:t> which requested that, in the light of the advice contained in </a:t>
            </a:r>
            <a:r>
              <a:rPr lang="en-GB" sz="1200" b="0" i="1" kern="1200" dirty="0">
                <a:solidFill>
                  <a:schemeClr val="tx1"/>
                </a:solidFill>
                <a:effectLst/>
                <a:latin typeface="+mn-lt"/>
                <a:ea typeface="+mn-ea"/>
                <a:cs typeface="+mn-cs"/>
              </a:rPr>
              <a:t>The School Curriculum</a:t>
            </a:r>
            <a:r>
              <a:rPr lang="en-GB" sz="1200" b="0" i="0" kern="1200" dirty="0">
                <a:solidFill>
                  <a:schemeClr val="tx1"/>
                </a:solidFill>
                <a:effectLst/>
                <a:latin typeface="+mn-lt"/>
                <a:ea typeface="+mn-ea"/>
                <a:cs typeface="+mn-cs"/>
              </a:rPr>
              <a:t>, each local education authority should</a:t>
            </a:r>
          </a:p>
          <a:p>
            <a:r>
              <a:rPr lang="en-GB" dirty="0"/>
              <a:t>(a) review its policy for the school curriculum in its area, and its arrangements for making that policy known to all concerned; </a:t>
            </a:r>
            <a:br>
              <a:rPr lang="en-GB" dirty="0"/>
            </a:br>
            <a:r>
              <a:rPr lang="en-GB" dirty="0"/>
              <a:t>(b) review the extent to which current provision in the schools is consistent with that policy; and </a:t>
            </a:r>
            <a:br>
              <a:rPr lang="en-GB" dirty="0"/>
            </a:br>
            <a:r>
              <a:rPr lang="en-GB" dirty="0"/>
              <a:t>(c) plan future developments accordingly, within the resources available. In taking these actions, local education authorities should consult governors of schools, teachers and others concerned (DES 1981b para.5).</a:t>
            </a:r>
          </a:p>
          <a:p>
            <a:r>
              <a:rPr lang="en-GB" sz="1200" b="0" i="0" kern="1200" dirty="0">
                <a:solidFill>
                  <a:schemeClr val="tx1"/>
                </a:solidFill>
                <a:effectLst/>
                <a:latin typeface="+mn-lt"/>
                <a:ea typeface="+mn-ea"/>
                <a:cs typeface="+mn-cs"/>
              </a:rPr>
              <a:t>Two years later, on 8 December 1983, </a:t>
            </a:r>
            <a:r>
              <a:rPr lang="en-GB" sz="1200" b="0" i="0" kern="1200" dirty="0">
                <a:solidFill>
                  <a:schemeClr val="tx1"/>
                </a:solidFill>
                <a:effectLst/>
                <a:latin typeface="+mn-lt"/>
                <a:ea typeface="+mn-ea"/>
                <a:cs typeface="+mn-cs"/>
                <a:hlinkClick r:id="rId5"/>
              </a:rPr>
              <a:t>Circular 8/83</a:t>
            </a:r>
            <a:r>
              <a:rPr lang="en-GB" sz="1200" b="0" i="0" kern="1200" dirty="0">
                <a:solidFill>
                  <a:schemeClr val="tx1"/>
                </a:solidFill>
                <a:effectLst/>
                <a:latin typeface="+mn-lt"/>
                <a:ea typeface="+mn-ea"/>
                <a:cs typeface="+mn-cs"/>
              </a:rPr>
              <a:t> requested each LEA to provide:</a:t>
            </a:r>
            <a:r>
              <a:rPr lang="en-GB" dirty="0"/>
              <a:t>(a) a report on the progress which has been made in drawing up a policy for the curriculum in its primary and secondary schools ... </a:t>
            </a:r>
            <a:br>
              <a:rPr lang="en-GB" dirty="0"/>
            </a:br>
            <a:r>
              <a:rPr lang="en-GB" dirty="0"/>
              <a:t>(b) a description of the roles played in the processes of drawing up the policy by heads and other teachers, governors, parents and other interested parties in the local community; </a:t>
            </a:r>
            <a:br>
              <a:rPr lang="en-GB" dirty="0"/>
            </a:br>
            <a:r>
              <a:rPr lang="en-GB" dirty="0"/>
              <a:t>(c) a brief statement of the ways in which the policy is being given or will be given practical effect in the schools ... </a:t>
            </a:r>
            <a:br>
              <a:rPr lang="en-GB" dirty="0"/>
            </a:br>
            <a:r>
              <a:rPr lang="en-GB" dirty="0"/>
              <a:t>(d) a summary, giving examples where appropriate, of the steps being taken and planned by the authority to seek to ensure that the curriculum is planned as a whole ... </a:t>
            </a:r>
            <a:br>
              <a:rPr lang="en-GB" dirty="0"/>
            </a:br>
            <a:r>
              <a:rPr lang="en-GB" dirty="0"/>
              <a:t>(e) a summary of the steps being taken and planned by the authority to ensure that the curriculum is appropriately related to what happens outside school, and includes sufficient applied and practical work, particularly in mathematics ... and science; </a:t>
            </a:r>
            <a:br>
              <a:rPr lang="en-GB" dirty="0"/>
            </a:br>
            <a:r>
              <a:rPr lang="en-GB" dirty="0"/>
              <a:t>(f) a statement of how far the resources available to the authority ... are enabling it to give effect to its policy for the curriculum. (DES 1983 para.5)</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Government's new measures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aims:</a:t>
            </a:r>
          </a:p>
          <a:p>
            <a:r>
              <a:rPr lang="en-GB" sz="1200" b="0" i="0" kern="1200" dirty="0">
                <a:solidFill>
                  <a:schemeClr val="tx1"/>
                </a:solidFill>
                <a:effectLst/>
                <a:latin typeface="+mn-lt"/>
                <a:ea typeface="+mn-ea"/>
                <a:cs typeface="+mn-cs"/>
              </a:rPr>
              <a:t>1 to raise standards at all levels of ability;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to secure the best possible return from the resources which are invested in education.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will:</a:t>
            </a:r>
          </a:p>
          <a:p>
            <a:r>
              <a:rPr lang="en-GB" sz="1200" b="0" i="0" kern="1200" dirty="0">
                <a:solidFill>
                  <a:schemeClr val="tx1"/>
                </a:solidFill>
                <a:effectLst/>
                <a:latin typeface="+mn-lt"/>
                <a:ea typeface="+mn-ea"/>
                <a:cs typeface="+mn-cs"/>
              </a:rPr>
              <a:t>take the lead in promoting national agreement about the purposes and the content of the curriculum;</a:t>
            </a:r>
          </a:p>
          <a:p>
            <a:r>
              <a:rPr lang="en-GB" sz="1200" b="0" i="0" kern="1200" dirty="0">
                <a:solidFill>
                  <a:schemeClr val="tx1"/>
                </a:solidFill>
                <a:effectLst/>
                <a:latin typeface="+mn-lt"/>
                <a:ea typeface="+mn-ea"/>
                <a:cs typeface="+mn-cs"/>
              </a:rPr>
              <a:t>encourage schools to do more to fulfil the vital function of preparing all young people for work;</a:t>
            </a:r>
          </a:p>
          <a:p>
            <a:r>
              <a:rPr lang="en-GB" sz="1200" b="0" i="0" kern="1200" dirty="0">
                <a:solidFill>
                  <a:schemeClr val="tx1"/>
                </a:solidFill>
                <a:effectLst/>
                <a:latin typeface="+mn-lt"/>
                <a:ea typeface="+mn-ea"/>
                <a:cs typeface="+mn-cs"/>
              </a:rPr>
              <a:t>complete the reform of the public examinations taken at age 16 in the interest of the curriculum and standards;</a:t>
            </a:r>
          </a:p>
          <a:p>
            <a:r>
              <a:rPr lang="en-GB" sz="1200" b="0" i="0" kern="1200" dirty="0">
                <a:solidFill>
                  <a:schemeClr val="tx1"/>
                </a:solidFill>
                <a:effectLst/>
                <a:latin typeface="+mn-lt"/>
                <a:ea typeface="+mn-ea"/>
                <a:cs typeface="+mn-cs"/>
              </a:rPr>
              <a:t>introduce a new examination, the AS level, to broaden the programme of students on A level courses;</a:t>
            </a:r>
          </a:p>
          <a:p>
            <a:r>
              <a:rPr lang="en-GB" sz="1200" b="0" i="0" kern="1200" dirty="0">
                <a:solidFill>
                  <a:schemeClr val="tx1"/>
                </a:solidFill>
                <a:effectLst/>
                <a:latin typeface="+mn-lt"/>
                <a:ea typeface="+mn-ea"/>
                <a:cs typeface="+mn-cs"/>
              </a:rPr>
              <a:t>work towards a national system of records of achievement;</a:t>
            </a:r>
          </a:p>
          <a:p>
            <a:r>
              <a:rPr lang="en-GB" sz="1200" b="0" i="0" kern="1200" dirty="0">
                <a:solidFill>
                  <a:schemeClr val="tx1"/>
                </a:solidFill>
                <a:effectLst/>
                <a:latin typeface="+mn-lt"/>
                <a:ea typeface="+mn-ea"/>
                <a:cs typeface="+mn-cs"/>
              </a:rPr>
              <a:t>make the in-service training of teachers more effective through new financial arrangements;</a:t>
            </a:r>
          </a:p>
          <a:p>
            <a:r>
              <a:rPr lang="en-GB" sz="1200" b="0" i="0" kern="1200" dirty="0">
                <a:solidFill>
                  <a:schemeClr val="tx1"/>
                </a:solidFill>
                <a:effectLst/>
                <a:latin typeface="+mn-lt"/>
                <a:ea typeface="+mn-ea"/>
                <a:cs typeface="+mn-cs"/>
              </a:rPr>
              <a:t>give school governing bodies a more balanced membership, and improve the distribution of functions of governors, local education authorities and heads in regard to their schools;</a:t>
            </a:r>
          </a:p>
          <a:p>
            <a:r>
              <a:rPr lang="en-GB" sz="1200" b="0" i="0" kern="1200" dirty="0">
                <a:solidFill>
                  <a:schemeClr val="tx1"/>
                </a:solidFill>
                <a:effectLst/>
                <a:latin typeface="+mn-lt"/>
                <a:ea typeface="+mn-ea"/>
                <a:cs typeface="+mn-cs"/>
              </a:rPr>
              <a:t>propose new guidelines on the minimum size of schools;</a:t>
            </a:r>
          </a:p>
          <a:p>
            <a:r>
              <a:rPr lang="en-GB" sz="1200" b="0" i="0" kern="1200" dirty="0">
                <a:solidFill>
                  <a:schemeClr val="tx1"/>
                </a:solidFill>
                <a:effectLst/>
                <a:latin typeface="+mn-lt"/>
                <a:ea typeface="+mn-ea"/>
                <a:cs typeface="+mn-cs"/>
              </a:rPr>
              <a:t>take steps to reduce under-achievement, including that found among many ethnic minority pupils;</a:t>
            </a:r>
          </a:p>
          <a:p>
            <a:r>
              <a:rPr lang="en-GB" sz="1200" b="0" i="0" kern="1200" dirty="0">
                <a:solidFill>
                  <a:schemeClr val="tx1"/>
                </a:solidFill>
                <a:effectLst/>
                <a:latin typeface="+mn-lt"/>
                <a:ea typeface="+mn-ea"/>
                <a:cs typeface="+mn-cs"/>
              </a:rPr>
              <a:t>tackle truancy through improvements in the work and training of education welfare officers.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Discuss – how is better schools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different to previous government policy? </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6</a:t>
            </a:fld>
            <a:endParaRPr lang="en-GB"/>
          </a:p>
        </p:txBody>
      </p:sp>
    </p:spTree>
    <p:extLst>
      <p:ext uri="{BB962C8B-B14F-4D97-AF65-F5344CB8AC3E}">
        <p14:creationId xmlns:p14="http://schemas.microsoft.com/office/powerpoint/2010/main" val="3722595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Legislation through the early 1980’s focused</a:t>
            </a:r>
            <a:r>
              <a:rPr lang="en-GB" sz="1200" b="0" i="0" kern="1200" baseline="0" dirty="0">
                <a:solidFill>
                  <a:schemeClr val="tx1"/>
                </a:solidFill>
                <a:effectLst/>
                <a:latin typeface="+mn-lt"/>
                <a:ea typeface="+mn-ea"/>
                <a:cs typeface="+mn-cs"/>
              </a:rPr>
              <a:t> on giving parents more of a choice in where to send their children to school and in the way schools were run. The 1980 act </a:t>
            </a:r>
          </a:p>
          <a:p>
            <a:endParaRPr lang="en-GB" sz="1200" b="0" i="0" kern="1200" baseline="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school governing bodies were to include at least two parents (Section 2(5));</a:t>
            </a:r>
          </a:p>
          <a:p>
            <a:r>
              <a:rPr lang="en-GB" sz="1200" b="0" i="0" kern="1200" dirty="0">
                <a:solidFill>
                  <a:schemeClr val="tx1"/>
                </a:solidFill>
                <a:effectLst/>
                <a:latin typeface="+mn-lt"/>
                <a:ea typeface="+mn-ea"/>
                <a:cs typeface="+mn-cs"/>
              </a:rPr>
              <a:t>parents were to have the right to choose schools (6) and the right to appeal if they didn't get the schools they had chosen (7);</a:t>
            </a:r>
          </a:p>
          <a:p>
            <a:r>
              <a:rPr lang="en-GB" sz="1200" b="0" i="0" kern="1200" dirty="0">
                <a:solidFill>
                  <a:schemeClr val="tx1"/>
                </a:solidFill>
                <a:effectLst/>
                <a:latin typeface="+mn-lt"/>
                <a:ea typeface="+mn-ea"/>
                <a:cs typeface="+mn-cs"/>
              </a:rPr>
              <a:t>there were new rules regarding school attendance orders (10 and 11), the creation of new schools and the closing of existing ones (12), and the number of school places (15);</a:t>
            </a:r>
          </a:p>
          <a:p>
            <a:r>
              <a:rPr lang="en-GB" sz="1200" b="0" i="0" kern="1200" dirty="0">
                <a:solidFill>
                  <a:schemeClr val="tx1"/>
                </a:solidFill>
                <a:effectLst/>
                <a:latin typeface="+mn-lt"/>
                <a:ea typeface="+mn-ea"/>
                <a:cs typeface="+mn-cs"/>
              </a:rPr>
              <a:t>the Assisted Places Scheme would provide public money to pay for 30,000 children to go to private schools (17);</a:t>
            </a:r>
          </a:p>
          <a:p>
            <a:r>
              <a:rPr lang="en-GB" sz="1200" b="0" i="0" kern="1200" dirty="0">
                <a:solidFill>
                  <a:schemeClr val="tx1"/>
                </a:solidFill>
                <a:effectLst/>
                <a:latin typeface="+mn-lt"/>
                <a:ea typeface="+mn-ea"/>
                <a:cs typeface="+mn-cs"/>
              </a:rPr>
              <a:t>the obligation on local authorities to provide free milk and meals was removed, except in the case of children from families receiving Supplementary Benefit or Family Income Supplement (22); and</a:t>
            </a:r>
          </a:p>
          <a:p>
            <a:r>
              <a:rPr lang="en-GB" sz="1200" b="0" i="0" kern="1200" dirty="0">
                <a:solidFill>
                  <a:schemeClr val="tx1"/>
                </a:solidFill>
                <a:effectLst/>
                <a:latin typeface="+mn-lt"/>
                <a:ea typeface="+mn-ea"/>
                <a:cs typeface="+mn-cs"/>
              </a:rPr>
              <a:t>local authorities could establish nursery schools (24).</a:t>
            </a:r>
          </a:p>
          <a:p>
            <a:r>
              <a:rPr lang="en-GB" sz="1200" b="0" i="0" kern="1200" baseline="0" dirty="0">
                <a:solidFill>
                  <a:schemeClr val="tx1"/>
                </a:solidFill>
                <a:effectLst/>
                <a:latin typeface="+mn-lt"/>
                <a:ea typeface="+mn-ea"/>
                <a:cs typeface="+mn-cs"/>
              </a:rPr>
              <a:t> </a:t>
            </a:r>
          </a:p>
          <a:p>
            <a:r>
              <a:rPr lang="en-GB" sz="1200" b="0" i="0" kern="1200" baseline="0" dirty="0">
                <a:solidFill>
                  <a:schemeClr val="tx1"/>
                </a:solidFill>
                <a:effectLst/>
                <a:latin typeface="+mn-lt"/>
                <a:ea typeface="+mn-ea"/>
                <a:cs typeface="+mn-cs"/>
              </a:rPr>
              <a:t>The 1986 no 2 act was significant in that it </a:t>
            </a:r>
            <a:r>
              <a:rPr lang="en-GB" sz="1200" b="0" i="0" kern="1200" dirty="0">
                <a:solidFill>
                  <a:schemeClr val="tx1"/>
                </a:solidFill>
                <a:effectLst/>
                <a:latin typeface="+mn-lt"/>
                <a:ea typeface="+mn-ea"/>
                <a:cs typeface="+mn-cs"/>
              </a:rPr>
              <a:t>further diminished the importance of the LEAs and put the focus on the Department and the schools. Governors were to be given much greater responsibility for the curriculum, discipline and staffing. The head was to have a pivotal role - s/he was singled out for specific responsibilities including the 'determination and organisation of the secular curriculum' (though the Act said nothing about what would happen if governors disagreed). The head (and only the head) had the power to exclude pupils.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7</a:t>
            </a:fld>
            <a:endParaRPr lang="en-GB"/>
          </a:p>
        </p:txBody>
      </p:sp>
    </p:spTree>
    <p:extLst>
      <p:ext uri="{BB962C8B-B14F-4D97-AF65-F5344CB8AC3E}">
        <p14:creationId xmlns:p14="http://schemas.microsoft.com/office/powerpoint/2010/main" val="1246016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Curriculum Matters</a:t>
            </a:r>
            <a:r>
              <a:rPr lang="en-GB" sz="1200" b="0" i="0" kern="1200" dirty="0">
                <a:solidFill>
                  <a:schemeClr val="tx1"/>
                </a:solidFill>
                <a:effectLst/>
                <a:latin typeface="+mn-lt"/>
                <a:ea typeface="+mn-ea"/>
                <a:cs typeface="+mn-cs"/>
              </a:rPr>
              <a:t> was a series of 17 booklets published by HMI between 1984 and 1989. They were intended as a contribution to the 'Great Debate' about the nature and purpose of education which Prime Minister Jim Callaghan had called for in his </a:t>
            </a:r>
            <a:r>
              <a:rPr lang="en-GB" sz="1200" b="0" i="0" kern="1200" dirty="0">
                <a:solidFill>
                  <a:schemeClr val="tx1"/>
                </a:solidFill>
                <a:effectLst/>
                <a:latin typeface="+mn-lt"/>
                <a:ea typeface="+mn-ea"/>
                <a:cs typeface="+mn-cs"/>
                <a:hlinkClick r:id="rId3"/>
              </a:rPr>
              <a:t>speech at Ruskin College Oxford</a:t>
            </a:r>
            <a:r>
              <a:rPr lang="en-GB" sz="1200" b="0" i="0" kern="1200" dirty="0">
                <a:solidFill>
                  <a:schemeClr val="tx1"/>
                </a:solidFill>
                <a:effectLst/>
                <a:latin typeface="+mn-lt"/>
                <a:ea typeface="+mn-ea"/>
                <a:cs typeface="+mn-cs"/>
              </a:rPr>
              <a:t> on 18 October 1976.</a:t>
            </a:r>
          </a:p>
          <a:p>
            <a:r>
              <a:rPr lang="en-GB" b="0" i="0" kern="1200" dirty="0">
                <a:effectLst/>
                <a:latin typeface="+mn-lt"/>
                <a:ea typeface="+mn-ea"/>
                <a:cs typeface="+mn-cs"/>
              </a:rPr>
              <a:t>They covered most areas of the school curriculum</a:t>
            </a:r>
            <a:r>
              <a:rPr lang="en-GB" dirty="0"/>
              <a:t> each document outlined overall aims and learning objectives for the curriculum itself.</a:t>
            </a:r>
            <a:endParaRPr lang="en-GB" b="0" i="0" dirty="0">
              <a:latin typeface="+mn-lt"/>
            </a:endParaRP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8</a:t>
            </a:fld>
            <a:endParaRPr lang="en-GB"/>
          </a:p>
        </p:txBody>
      </p:sp>
    </p:spTree>
    <p:extLst>
      <p:ext uri="{BB962C8B-B14F-4D97-AF65-F5344CB8AC3E}">
        <p14:creationId xmlns:p14="http://schemas.microsoft.com/office/powerpoint/2010/main" val="1848698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curriculum: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 the National Curriculum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 new rules on religious education and collective worship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 the establishment of curriculum and assessment councils;</a:t>
            </a:r>
          </a:p>
          <a:p>
            <a:r>
              <a:rPr lang="en-GB" sz="1200" b="0" i="0" kern="1200" dirty="0">
                <a:solidFill>
                  <a:schemeClr val="tx1"/>
                </a:solidFill>
                <a:effectLst/>
                <a:latin typeface="+mn-lt"/>
                <a:ea typeface="+mn-ea"/>
                <a:cs typeface="+mn-cs"/>
              </a:rPr>
              <a:t>admission of pupils to county and voluntary schools;</a:t>
            </a:r>
          </a:p>
          <a:p>
            <a:r>
              <a:rPr lang="en-GB" sz="1200" b="0" i="0" kern="1200" dirty="0">
                <a:solidFill>
                  <a:schemeClr val="tx1"/>
                </a:solidFill>
                <a:effectLst/>
                <a:latin typeface="+mn-lt"/>
                <a:ea typeface="+mn-ea"/>
                <a:cs typeface="+mn-cs"/>
              </a:rPr>
              <a:t>local management of schools (LMS);</a:t>
            </a:r>
          </a:p>
          <a:p>
            <a:r>
              <a:rPr lang="en-GB" sz="1200" b="0" i="0" kern="1200" dirty="0">
                <a:solidFill>
                  <a:schemeClr val="tx1"/>
                </a:solidFill>
                <a:effectLst/>
                <a:latin typeface="+mn-lt"/>
                <a:ea typeface="+mn-ea"/>
                <a:cs typeface="+mn-cs"/>
              </a:rPr>
              <a:t>grant maintained (GM) schools;</a:t>
            </a:r>
          </a:p>
          <a:p>
            <a:r>
              <a:rPr lang="en-GB" sz="1200" b="0" i="0" kern="1200" dirty="0">
                <a:solidFill>
                  <a:schemeClr val="tx1"/>
                </a:solidFill>
                <a:effectLst/>
                <a:latin typeface="+mn-lt"/>
                <a:ea typeface="+mn-ea"/>
                <a:cs typeface="+mn-cs"/>
              </a:rPr>
              <a:t>city technology colleges (CTCs);</a:t>
            </a:r>
          </a:p>
          <a:p>
            <a:r>
              <a:rPr lang="en-GB" sz="1200" b="0" i="0" kern="1200" dirty="0">
                <a:solidFill>
                  <a:schemeClr val="tx1"/>
                </a:solidFill>
                <a:effectLst/>
                <a:latin typeface="+mn-lt"/>
                <a:ea typeface="+mn-ea"/>
                <a:cs typeface="+mn-cs"/>
              </a:rPr>
              <a:t>changes in further and higher education; and</a:t>
            </a:r>
          </a:p>
          <a:p>
            <a:r>
              <a:rPr lang="en-GB" sz="1200" b="0" i="0" kern="1200" dirty="0">
                <a:solidFill>
                  <a:schemeClr val="tx1"/>
                </a:solidFill>
                <a:effectLst/>
                <a:latin typeface="+mn-lt"/>
                <a:ea typeface="+mn-ea"/>
                <a:cs typeface="+mn-cs"/>
              </a:rPr>
              <a:t>the abolition of ILEA.</a:t>
            </a:r>
          </a:p>
          <a:p>
            <a:endParaRPr lang="en-GB" dirty="0"/>
          </a:p>
        </p:txBody>
      </p:sp>
      <p:sp>
        <p:nvSpPr>
          <p:cNvPr id="4" name="Slide Number Placeholder 3"/>
          <p:cNvSpPr>
            <a:spLocks noGrp="1"/>
          </p:cNvSpPr>
          <p:nvPr>
            <p:ph type="sldNum" sz="quarter" idx="10"/>
          </p:nvPr>
        </p:nvSpPr>
        <p:spPr/>
        <p:txBody>
          <a:bodyPr/>
          <a:lstStyle/>
          <a:p>
            <a:fld id="{9CA22515-1B0C-4388-8276-5F783D1CCF93}" type="slidenum">
              <a:rPr lang="en-GB" smtClean="0"/>
              <a:t>9</a:t>
            </a:fld>
            <a:endParaRPr lang="en-GB"/>
          </a:p>
        </p:txBody>
      </p:sp>
    </p:spTree>
    <p:extLst>
      <p:ext uri="{BB962C8B-B14F-4D97-AF65-F5344CB8AC3E}">
        <p14:creationId xmlns:p14="http://schemas.microsoft.com/office/powerpoint/2010/main" val="2126888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11/14/2017</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Marketization</a:t>
            </a:r>
          </a:p>
        </p:txBody>
      </p:sp>
      <p:sp>
        <p:nvSpPr>
          <p:cNvPr id="3" name="Subtitle 2"/>
          <p:cNvSpPr>
            <a:spLocks noGrp="1"/>
          </p:cNvSpPr>
          <p:nvPr>
            <p:ph type="subTitle" idx="1"/>
          </p:nvPr>
        </p:nvSpPr>
        <p:spPr/>
        <p:txBody>
          <a:bodyPr/>
          <a:lstStyle/>
          <a:p>
            <a:r>
              <a:rPr lang="en-GB" dirty="0"/>
              <a:t>Parent Choice Is Key</a:t>
            </a:r>
          </a:p>
        </p:txBody>
      </p:sp>
    </p:spTree>
    <p:extLst>
      <p:ext uri="{BB962C8B-B14F-4D97-AF65-F5344CB8AC3E}">
        <p14:creationId xmlns:p14="http://schemas.microsoft.com/office/powerpoint/2010/main" val="3191553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At the end of this session you will:</a:t>
            </a:r>
          </a:p>
          <a:p>
            <a:pPr lvl="1"/>
            <a:r>
              <a:rPr lang="en-GB" dirty="0"/>
              <a:t>Be able to identify the key events responsible for shaping modern educational policy</a:t>
            </a:r>
          </a:p>
          <a:p>
            <a:pPr lvl="1"/>
            <a:endParaRPr lang="en-GB" dirty="0"/>
          </a:p>
          <a:p>
            <a:pPr lvl="1"/>
            <a:r>
              <a:rPr lang="en-GB" dirty="0"/>
              <a:t>Be able to critically evaluate the key legislation and documentation from the period</a:t>
            </a:r>
          </a:p>
        </p:txBody>
      </p:sp>
    </p:spTree>
    <p:extLst>
      <p:ext uri="{BB962C8B-B14F-4D97-AF65-F5344CB8AC3E}">
        <p14:creationId xmlns:p14="http://schemas.microsoft.com/office/powerpoint/2010/main" val="2802658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know already?</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407572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Warnock and the ’81 Education Act</a:t>
            </a:r>
          </a:p>
        </p:txBody>
      </p:sp>
      <p:sp>
        <p:nvSpPr>
          <p:cNvPr id="8" name="Content Placeholder 7"/>
          <p:cNvSpPr>
            <a:spLocks noGrp="1"/>
          </p:cNvSpPr>
          <p:nvPr>
            <p:ph idx="1"/>
          </p:nvPr>
        </p:nvSpPr>
        <p:spPr/>
        <p:txBody>
          <a:bodyPr>
            <a:normAutofit fontScale="92500" lnSpcReduction="10000"/>
          </a:bodyPr>
          <a:lstStyle/>
          <a:p>
            <a:r>
              <a:rPr lang="en-GB" dirty="0"/>
              <a:t>“To review educational provision in England, Scotland and Wales for children and young people handicapped by disabilities of body or mind, taking account of the medical aspects of their needs, together with arrangements to prepare them for entry into employment; to consider the most effective use of resources for these purposes; and to make recommendations”.  (Warnock, 1978 p1)</a:t>
            </a:r>
          </a:p>
          <a:p>
            <a:r>
              <a:rPr lang="en-GB" dirty="0"/>
              <a:t>Task:</a:t>
            </a:r>
          </a:p>
          <a:p>
            <a:pPr lvl="1"/>
            <a:r>
              <a:rPr lang="en-GB" dirty="0"/>
              <a:t>What were the reports key recommendations?</a:t>
            </a:r>
          </a:p>
          <a:p>
            <a:pPr lvl="1"/>
            <a:r>
              <a:rPr lang="en-GB" dirty="0"/>
              <a:t>What were the key provisions of the Education Act 1981? </a:t>
            </a:r>
          </a:p>
          <a:p>
            <a:pPr lvl="1"/>
            <a:r>
              <a:rPr lang="en-GB" dirty="0"/>
              <a:t>What were the issues surrounding implementing reforms at the time?</a:t>
            </a:r>
          </a:p>
        </p:txBody>
      </p:sp>
    </p:spTree>
    <p:extLst>
      <p:ext uri="{BB962C8B-B14F-4D97-AF65-F5344CB8AC3E}">
        <p14:creationId xmlns:p14="http://schemas.microsoft.com/office/powerpoint/2010/main" val="2492787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Early 80’s</a:t>
            </a:r>
          </a:p>
        </p:txBody>
      </p:sp>
      <p:sp>
        <p:nvSpPr>
          <p:cNvPr id="3" name="Content Placeholder 2"/>
          <p:cNvSpPr>
            <a:spLocks noGrp="1"/>
          </p:cNvSpPr>
          <p:nvPr>
            <p:ph idx="1"/>
          </p:nvPr>
        </p:nvSpPr>
        <p:spPr/>
        <p:txBody>
          <a:bodyPr/>
          <a:lstStyle/>
          <a:p>
            <a:r>
              <a:rPr lang="en-GB" dirty="0"/>
              <a:t>Key Events</a:t>
            </a:r>
          </a:p>
          <a:p>
            <a:pPr lvl="1"/>
            <a:r>
              <a:rPr lang="en-GB" dirty="0"/>
              <a:t>1984 Council for the Accreditation of Teacher Education</a:t>
            </a:r>
          </a:p>
          <a:p>
            <a:pPr lvl="1"/>
            <a:endParaRPr lang="en-GB" dirty="0"/>
          </a:p>
          <a:p>
            <a:pPr lvl="1"/>
            <a:r>
              <a:rPr lang="en-GB" dirty="0"/>
              <a:t>Triangular Framework of </a:t>
            </a:r>
            <a:r>
              <a:rPr lang="en-GB"/>
              <a:t>Responsibility Dismantled</a:t>
            </a:r>
            <a:endParaRPr lang="en-GB" dirty="0"/>
          </a:p>
          <a:p>
            <a:endParaRPr lang="en-GB" dirty="0"/>
          </a:p>
        </p:txBody>
      </p:sp>
    </p:spTree>
    <p:extLst>
      <p:ext uri="{BB962C8B-B14F-4D97-AF65-F5344CB8AC3E}">
        <p14:creationId xmlns:p14="http://schemas.microsoft.com/office/powerpoint/2010/main" val="646277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Early 80’s</a:t>
            </a:r>
          </a:p>
        </p:txBody>
      </p:sp>
      <p:sp>
        <p:nvSpPr>
          <p:cNvPr id="3" name="Content Placeholder 2"/>
          <p:cNvSpPr>
            <a:spLocks noGrp="1"/>
          </p:cNvSpPr>
          <p:nvPr>
            <p:ph idx="1"/>
          </p:nvPr>
        </p:nvSpPr>
        <p:spPr/>
        <p:txBody>
          <a:bodyPr>
            <a:normAutofit/>
          </a:bodyPr>
          <a:lstStyle/>
          <a:p>
            <a:r>
              <a:rPr lang="en-GB" dirty="0"/>
              <a:t>Key Government Documents:</a:t>
            </a:r>
          </a:p>
          <a:p>
            <a:pPr lvl="1"/>
            <a:r>
              <a:rPr lang="en-GB" dirty="0"/>
              <a:t>The School Curriculum 1981</a:t>
            </a:r>
          </a:p>
          <a:p>
            <a:pPr lvl="1"/>
            <a:r>
              <a:rPr lang="en-GB" dirty="0"/>
              <a:t>Circular 6/81</a:t>
            </a:r>
          </a:p>
          <a:p>
            <a:pPr lvl="1"/>
            <a:r>
              <a:rPr lang="en-GB" dirty="0"/>
              <a:t>Circular 8/83</a:t>
            </a:r>
          </a:p>
          <a:p>
            <a:pPr lvl="1"/>
            <a:r>
              <a:rPr lang="en-GB" dirty="0"/>
              <a:t>Better Schools 1985</a:t>
            </a:r>
          </a:p>
        </p:txBody>
      </p:sp>
      <p:pic>
        <p:nvPicPr>
          <p:cNvPr id="1026" name="Picture 2" descr="http://www.educationengland.org.uk/history/px/josephkeit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3062" y="2347510"/>
            <a:ext cx="1903536" cy="2745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0458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Early 80’s</a:t>
            </a:r>
          </a:p>
        </p:txBody>
      </p:sp>
      <p:sp>
        <p:nvSpPr>
          <p:cNvPr id="3" name="Content Placeholder 2"/>
          <p:cNvSpPr>
            <a:spLocks noGrp="1"/>
          </p:cNvSpPr>
          <p:nvPr>
            <p:ph idx="1"/>
          </p:nvPr>
        </p:nvSpPr>
        <p:spPr/>
        <p:txBody>
          <a:bodyPr>
            <a:normAutofit/>
          </a:bodyPr>
          <a:lstStyle/>
          <a:p>
            <a:r>
              <a:rPr lang="en-GB" dirty="0"/>
              <a:t>Legislation</a:t>
            </a:r>
          </a:p>
          <a:p>
            <a:pPr lvl="1"/>
            <a:r>
              <a:rPr lang="en-GB" dirty="0"/>
              <a:t>Education Act 1980</a:t>
            </a:r>
          </a:p>
          <a:p>
            <a:pPr lvl="1"/>
            <a:r>
              <a:rPr lang="en-GB" dirty="0"/>
              <a:t>Education (Fees and Awards Act) 1983 </a:t>
            </a:r>
          </a:p>
          <a:p>
            <a:pPr lvl="1"/>
            <a:r>
              <a:rPr lang="en-GB" dirty="0"/>
              <a:t>Education (grants and awards) act 1984</a:t>
            </a:r>
          </a:p>
          <a:p>
            <a:pPr lvl="1"/>
            <a:r>
              <a:rPr lang="en-GB" dirty="0"/>
              <a:t>Education (Amendment) Act 1986</a:t>
            </a:r>
          </a:p>
          <a:p>
            <a:pPr lvl="1"/>
            <a:r>
              <a:rPr lang="en-GB" dirty="0"/>
              <a:t>Education Act 1986</a:t>
            </a:r>
          </a:p>
          <a:p>
            <a:pPr lvl="1"/>
            <a:r>
              <a:rPr lang="en-GB" dirty="0"/>
              <a:t>Education (No. 2) Act 1986</a:t>
            </a:r>
          </a:p>
          <a:p>
            <a:endParaRPr lang="en-GB" dirty="0"/>
          </a:p>
          <a:p>
            <a:endParaRPr lang="en-GB" dirty="0"/>
          </a:p>
        </p:txBody>
      </p:sp>
    </p:spTree>
    <p:extLst>
      <p:ext uri="{BB962C8B-B14F-4D97-AF65-F5344CB8AC3E}">
        <p14:creationId xmlns:p14="http://schemas.microsoft.com/office/powerpoint/2010/main" val="1391901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Curriculum Matters</a:t>
            </a:r>
          </a:p>
        </p:txBody>
      </p:sp>
      <p:sp>
        <p:nvSpPr>
          <p:cNvPr id="3" name="Content Placeholder 2"/>
          <p:cNvSpPr>
            <a:spLocks noGrp="1"/>
          </p:cNvSpPr>
          <p:nvPr>
            <p:ph idx="1"/>
          </p:nvPr>
        </p:nvSpPr>
        <p:spPr/>
        <p:txBody>
          <a:bodyPr/>
          <a:lstStyle/>
          <a:p>
            <a:r>
              <a:rPr lang="en-GB" dirty="0"/>
              <a:t>17 Booklets Published by HMI</a:t>
            </a:r>
          </a:p>
          <a:p>
            <a:endParaRPr lang="en-GB" dirty="0"/>
          </a:p>
          <a:p>
            <a:r>
              <a:rPr lang="en-GB" dirty="0"/>
              <a:t>Covered Most of the School Curriculum</a:t>
            </a:r>
          </a:p>
          <a:p>
            <a:endParaRPr lang="en-GB" dirty="0"/>
          </a:p>
          <a:p>
            <a:r>
              <a:rPr lang="en-GB" dirty="0"/>
              <a:t>Laid the Groundwork for the incoming National Curriculum</a:t>
            </a:r>
          </a:p>
        </p:txBody>
      </p:sp>
    </p:spTree>
    <p:extLst>
      <p:ext uri="{BB962C8B-B14F-4D97-AF65-F5344CB8AC3E}">
        <p14:creationId xmlns:p14="http://schemas.microsoft.com/office/powerpoint/2010/main" val="1954779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Education Reform Act 1988</a:t>
            </a:r>
          </a:p>
        </p:txBody>
      </p:sp>
      <p:sp>
        <p:nvSpPr>
          <p:cNvPr id="3" name="Content Placeholder 2"/>
          <p:cNvSpPr>
            <a:spLocks noGrp="1"/>
          </p:cNvSpPr>
          <p:nvPr>
            <p:ph idx="1"/>
          </p:nvPr>
        </p:nvSpPr>
        <p:spPr>
          <a:xfrm>
            <a:off x="1295401" y="2556932"/>
            <a:ext cx="7180942" cy="3318936"/>
          </a:xfrm>
        </p:spPr>
        <p:txBody>
          <a:bodyPr/>
          <a:lstStyle/>
          <a:p>
            <a:r>
              <a:rPr lang="en-GB" dirty="0"/>
              <a:t>Most Important Education act since 1944</a:t>
            </a:r>
          </a:p>
          <a:p>
            <a:r>
              <a:rPr lang="en-GB" dirty="0"/>
              <a:t>Took Power from the LEA’s and Schools</a:t>
            </a:r>
          </a:p>
          <a:p>
            <a:r>
              <a:rPr lang="en-GB" dirty="0"/>
              <a:t>Covered a range of areas in Education</a:t>
            </a:r>
          </a:p>
          <a:p>
            <a:endParaRPr lang="en-GB" dirty="0"/>
          </a:p>
          <a:p>
            <a:r>
              <a:rPr lang="en-GB" dirty="0"/>
              <a:t>In groups research the key provisions of the Education Reform Act. </a:t>
            </a:r>
          </a:p>
        </p:txBody>
      </p:sp>
      <p:pic>
        <p:nvPicPr>
          <p:cNvPr id="2050" name="Picture 2" descr="http://www.educationengland.org.uk/history/px/bakerkennet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5909" y="2285999"/>
            <a:ext cx="2335536" cy="3361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678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1538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Can you:</a:t>
            </a:r>
          </a:p>
          <a:p>
            <a:pPr lvl="1"/>
            <a:r>
              <a:rPr lang="en-GB" dirty="0"/>
              <a:t>Identify the key events responsible for shaping modern educational policy?</a:t>
            </a:r>
          </a:p>
          <a:p>
            <a:pPr lvl="1"/>
            <a:endParaRPr lang="en-GB" dirty="0"/>
          </a:p>
          <a:p>
            <a:pPr lvl="1"/>
            <a:r>
              <a:rPr lang="en-GB" dirty="0"/>
              <a:t>Critically evaluate the key legislation and documentation from the period?</a:t>
            </a:r>
          </a:p>
          <a:p>
            <a:pPr lvl="1"/>
            <a:endParaRPr lang="en-GB" dirty="0"/>
          </a:p>
        </p:txBody>
      </p:sp>
    </p:spTree>
    <p:extLst>
      <p:ext uri="{BB962C8B-B14F-4D97-AF65-F5344CB8AC3E}">
        <p14:creationId xmlns:p14="http://schemas.microsoft.com/office/powerpoint/2010/main" val="96030424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226</TotalTime>
  <Words>763</Words>
  <Application>Microsoft Office PowerPoint</Application>
  <PresentationFormat>Widescreen</PresentationFormat>
  <Paragraphs>115</Paragraphs>
  <Slides>11</Slides>
  <Notes>5</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Marketization</vt:lpstr>
      <vt:lpstr>Objectives</vt:lpstr>
      <vt:lpstr>What do you know already?</vt:lpstr>
      <vt:lpstr>Warnock and the ’81 Education Act</vt:lpstr>
      <vt:lpstr>The Early 80’s</vt:lpstr>
      <vt:lpstr>The Early 80’s</vt:lpstr>
      <vt:lpstr>The Early 80’s</vt:lpstr>
      <vt:lpstr>Curriculum Matters</vt:lpstr>
      <vt:lpstr>Education Reform Act 1988</vt:lpstr>
      <vt:lpstr>Any Questions?</vt:lpstr>
      <vt:lpstr>Objectives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Marketization</dc:title>
  <dc:creator>Ross Phillips (P143604)</dc:creator>
  <cp:lastModifiedBy>Ross Phillips</cp:lastModifiedBy>
  <cp:revision>3</cp:revision>
  <dcterms:created xsi:type="dcterms:W3CDTF">2017-11-13T07:59:26Z</dcterms:created>
  <dcterms:modified xsi:type="dcterms:W3CDTF">2017-11-14T08:36:28Z</dcterms:modified>
</cp:coreProperties>
</file>