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262" r:id="rId6"/>
    <p:sldId id="330" r:id="rId7"/>
    <p:sldId id="296" r:id="rId8"/>
    <p:sldId id="331" r:id="rId9"/>
    <p:sldId id="259" r:id="rId10"/>
    <p:sldId id="282" r:id="rId11"/>
    <p:sldId id="269" r:id="rId12"/>
    <p:sldId id="266" r:id="rId13"/>
    <p:sldId id="297" r:id="rId14"/>
    <p:sldId id="389" r:id="rId15"/>
    <p:sldId id="264" r:id="rId16"/>
    <p:sldId id="263" r:id="rId17"/>
    <p:sldId id="387" r:id="rId18"/>
    <p:sldId id="287" r:id="rId19"/>
    <p:sldId id="261" r:id="rId20"/>
    <p:sldId id="288" r:id="rId21"/>
    <p:sldId id="289" r:id="rId22"/>
    <p:sldId id="341" r:id="rId23"/>
    <p:sldId id="345" r:id="rId24"/>
    <p:sldId id="303" r:id="rId25"/>
    <p:sldId id="275" r:id="rId26"/>
    <p:sldId id="384" r:id="rId27"/>
    <p:sldId id="313" r:id="rId28"/>
    <p:sldId id="312" r:id="rId29"/>
    <p:sldId id="322" r:id="rId30"/>
    <p:sldId id="323" r:id="rId31"/>
    <p:sldId id="385" r:id="rId32"/>
    <p:sldId id="388" r:id="rId33"/>
    <p:sldId id="349" r:id="rId34"/>
    <p:sldId id="283" r:id="rId35"/>
    <p:sldId id="319" r:id="rId36"/>
    <p:sldId id="339" r:id="rId37"/>
    <p:sldId id="327" r:id="rId38"/>
    <p:sldId id="346" r:id="rId39"/>
    <p:sldId id="347" r:id="rId40"/>
    <p:sldId id="284" r:id="rId41"/>
    <p:sldId id="329" r:id="rId42"/>
    <p:sldId id="301" r:id="rId43"/>
    <p:sldId id="274" r:id="rId44"/>
    <p:sldId id="276" r:id="rId45"/>
    <p:sldId id="277" r:id="rId46"/>
    <p:sldId id="278" r:id="rId47"/>
    <p:sldId id="280" r:id="rId48"/>
    <p:sldId id="383" r:id="rId49"/>
    <p:sldId id="29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77717-3E59-46BA-A285-8CF8624AD26F}" v="1" dt="2023-11-24T17:27:07.189"/>
    <p1510:client id="{48E5DFCF-1341-4037-BC5F-EBB1F9AAEC4E}" v="5" dt="2023-11-17T15:32:43.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17</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23</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1448592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37762539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21623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librarysearch.uwtsd.ac.uk/discovery/fulldisplay?docid=alma99100436002502421&amp;context=L&amp;vid=44WHELF_UWTSD:44WHELF_UWTSD_VU1&amp;lang=en&amp;search_scope=Search_ELEC&amp;adaptor=Local%20Search%20Engine&amp;tab=Everything&amp;query=any,contains,cite%20them%20right&amp;offset=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NJkt739uEF4?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media/uwtsd-website/content-assets/documents/registry/Plagiarism-Detection-Service.pdf"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discovery/fulldisplay?docid=alma99100436002502421&amp;context=L&amp;vid=44WHELF_UWTSD:44WHELF_UWTSD_VU1&amp;lang=en&amp;search_scope=MyInst_and_CI&amp;adaptor=Local%20Search%20Engine&amp;tab=Everything&amp;query=any,contains,Cite%20them%20right" TargetMode="External"/><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48.png"/><Relationship Id="rId1" Type="http://schemas.openxmlformats.org/officeDocument/2006/relationships/slideLayout" Target="../slideLayouts/slideLayout13.xml"/><Relationship Id="rId5" Type="http://schemas.openxmlformats.org/officeDocument/2006/relationships/image" Target="../media/image49.png"/><Relationship Id="rId4" Type="http://schemas.openxmlformats.org/officeDocument/2006/relationships/hyperlink" Target="https://www.youtube.com/playlist?list=PLyN7Mmvg_0ocjWJiNLK3tgdHT8uMiARf0"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a:t>Emily Wild</a:t>
            </a:r>
          </a:p>
          <a:p>
            <a:r>
              <a:rPr lang="en-GB"/>
              <a:t>Academic Liaison Librarian</a:t>
            </a:r>
          </a:p>
        </p:txBody>
      </p:sp>
      <p:sp>
        <p:nvSpPr>
          <p:cNvPr id="4" name="Title 3"/>
          <p:cNvSpPr>
            <a:spLocks noGrp="1"/>
          </p:cNvSpPr>
          <p:nvPr>
            <p:ph type="title"/>
          </p:nvPr>
        </p:nvSpPr>
        <p:spPr/>
        <p:txBody>
          <a:bodyPr>
            <a:normAutofit/>
          </a:bodyPr>
          <a:lstStyle/>
          <a:p>
            <a:r>
              <a:rPr lang="en-GB" sz="4800"/>
              <a:t>Harvard Referencing &amp;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this session will cover</a:t>
            </a:r>
          </a:p>
        </p:txBody>
      </p:sp>
      <p:sp>
        <p:nvSpPr>
          <p:cNvPr id="3" name="Text Placeholder 2"/>
          <p:cNvSpPr>
            <a:spLocks noGrp="1"/>
          </p:cNvSpPr>
          <p:nvPr>
            <p:ph type="body" sz="half" idx="2"/>
          </p:nvPr>
        </p:nvSpPr>
        <p:spPr>
          <a:xfrm>
            <a:off x="1580972" y="2007978"/>
            <a:ext cx="4699058" cy="685717"/>
          </a:xfrm>
        </p:spPr>
        <p:txBody>
          <a:bodyPr/>
          <a:lstStyle/>
          <a:p>
            <a:r>
              <a:rPr lang="en-GB">
                <a:cs typeface="Calibri" panose="020F0502020204030204" pitchFamily="34" charset="0"/>
              </a:rPr>
              <a:t>Why</a:t>
            </a:r>
            <a:r>
              <a:rPr lang="en-GB"/>
              <a:t> referencing is important</a:t>
            </a:r>
          </a:p>
        </p:txBody>
      </p:sp>
      <p:sp>
        <p:nvSpPr>
          <p:cNvPr id="4" name="Text Placeholder 3"/>
          <p:cNvSpPr>
            <a:spLocks noGrp="1"/>
          </p:cNvSpPr>
          <p:nvPr>
            <p:ph type="body" sz="quarter" idx="20"/>
          </p:nvPr>
        </p:nvSpPr>
        <p:spPr/>
        <p:txBody>
          <a:bodyPr/>
          <a:lstStyle/>
          <a:p>
            <a:r>
              <a:rPr lang="en-GB"/>
              <a:t>1</a:t>
            </a:r>
          </a:p>
        </p:txBody>
      </p:sp>
      <p:sp>
        <p:nvSpPr>
          <p:cNvPr id="5" name="Text Placeholder 4"/>
          <p:cNvSpPr>
            <a:spLocks noGrp="1"/>
          </p:cNvSpPr>
          <p:nvPr>
            <p:ph type="body" sz="half" idx="21"/>
          </p:nvPr>
        </p:nvSpPr>
        <p:spPr>
          <a:xfrm>
            <a:off x="1580973" y="2958614"/>
            <a:ext cx="4699058" cy="685717"/>
          </a:xfrm>
        </p:spPr>
        <p:txBody>
          <a:bodyPr/>
          <a:lstStyle/>
          <a:p>
            <a:r>
              <a:rPr lang="en-GB"/>
              <a:t>When you need to reference</a:t>
            </a:r>
          </a:p>
        </p:txBody>
      </p:sp>
      <p:sp>
        <p:nvSpPr>
          <p:cNvPr id="6" name="Text Placeholder 5"/>
          <p:cNvSpPr>
            <a:spLocks noGrp="1"/>
          </p:cNvSpPr>
          <p:nvPr>
            <p:ph type="body" sz="quarter" idx="22"/>
          </p:nvPr>
        </p:nvSpPr>
        <p:spPr/>
        <p:txBody>
          <a:bodyPr/>
          <a:lstStyle/>
          <a:p>
            <a:r>
              <a:rPr lang="en-GB"/>
              <a:t>2</a:t>
            </a:r>
          </a:p>
        </p:txBody>
      </p:sp>
      <p:sp>
        <p:nvSpPr>
          <p:cNvPr id="7" name="Text Placeholder 6"/>
          <p:cNvSpPr>
            <a:spLocks noGrp="1"/>
          </p:cNvSpPr>
          <p:nvPr>
            <p:ph type="body" sz="half" idx="23"/>
          </p:nvPr>
        </p:nvSpPr>
        <p:spPr>
          <a:xfrm>
            <a:off x="1580973" y="3896216"/>
            <a:ext cx="4699057" cy="685717"/>
          </a:xfrm>
        </p:spPr>
        <p:txBody>
          <a:bodyPr/>
          <a:lstStyle/>
          <a:p>
            <a:r>
              <a:rPr lang="en-GB"/>
              <a:t>How to construct references</a:t>
            </a:r>
          </a:p>
        </p:txBody>
      </p:sp>
      <p:sp>
        <p:nvSpPr>
          <p:cNvPr id="8" name="Text Placeholder 7"/>
          <p:cNvSpPr>
            <a:spLocks noGrp="1"/>
          </p:cNvSpPr>
          <p:nvPr>
            <p:ph type="body" sz="quarter" idx="24"/>
          </p:nvPr>
        </p:nvSpPr>
        <p:spPr/>
        <p:txBody>
          <a:bodyPr/>
          <a:lstStyle/>
          <a:p>
            <a:r>
              <a:rPr lang="en-GB"/>
              <a:t>3</a:t>
            </a:r>
          </a:p>
        </p:txBody>
      </p:sp>
      <p:sp>
        <p:nvSpPr>
          <p:cNvPr id="9" name="Text Placeholder 8"/>
          <p:cNvSpPr>
            <a:spLocks noGrp="1"/>
          </p:cNvSpPr>
          <p:nvPr>
            <p:ph type="body" sz="half" idx="25"/>
          </p:nvPr>
        </p:nvSpPr>
        <p:spPr>
          <a:xfrm>
            <a:off x="1580973" y="4846852"/>
            <a:ext cx="4699057" cy="685717"/>
          </a:xfrm>
        </p:spPr>
        <p:txBody>
          <a:bodyPr/>
          <a:lstStyle/>
          <a:p>
            <a:r>
              <a:rPr lang="en-GB"/>
              <a:t>How to avoid plagiarism</a:t>
            </a:r>
          </a:p>
        </p:txBody>
      </p:sp>
      <p:sp>
        <p:nvSpPr>
          <p:cNvPr id="10" name="Text Placeholder 9"/>
          <p:cNvSpPr>
            <a:spLocks noGrp="1"/>
          </p:cNvSpPr>
          <p:nvPr>
            <p:ph type="body" sz="quarter" idx="26"/>
          </p:nvPr>
        </p:nvSpPr>
        <p:spPr/>
        <p:txBody>
          <a:bodyPr/>
          <a:lstStyle/>
          <a:p>
            <a:r>
              <a:rPr lang="en-GB"/>
              <a:t>4</a:t>
            </a:r>
          </a:p>
        </p:txBody>
      </p:sp>
      <p:pic>
        <p:nvPicPr>
          <p:cNvPr id="12" name="Picture 11" descr="A picture containing text, shelf, book, room&#10;&#10;Description automatically generated">
            <a:extLst>
              <a:ext uri="{FF2B5EF4-FFF2-40B4-BE49-F238E27FC236}">
                <a16:creationId xmlns:a16="http://schemas.microsoft.com/office/drawing/2014/main" id="{8FB53ECC-1395-6F4B-E404-87588A6C97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7614" y="1576564"/>
            <a:ext cx="4651363" cy="4297666"/>
          </a:xfrm>
          <a:prstGeom prst="rect">
            <a:avLst/>
          </a:prstGeom>
        </p:spPr>
      </p:pic>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1312606" y="190191"/>
            <a:ext cx="8685072" cy="1003916"/>
          </a:xfrm>
        </p:spPr>
        <p:txBody>
          <a:bodyPr>
            <a:noAutofit/>
          </a:bodyPr>
          <a:lstStyle/>
          <a:p>
            <a:r>
              <a:rPr lang="en-US"/>
              <a:t>Question</a:t>
            </a:r>
          </a:p>
        </p:txBody>
      </p:sp>
      <p:sp>
        <p:nvSpPr>
          <p:cNvPr id="6" name="TextBox 5">
            <a:extLst>
              <a:ext uri="{FF2B5EF4-FFF2-40B4-BE49-F238E27FC236}">
                <a16:creationId xmlns:a16="http://schemas.microsoft.com/office/drawing/2014/main" id="{E006E846-BE09-9E57-6AD8-98AACD45B4CB}"/>
              </a:ext>
            </a:extLst>
          </p:cNvPr>
          <p:cNvSpPr txBox="1"/>
          <p:nvPr/>
        </p:nvSpPr>
        <p:spPr>
          <a:xfrm>
            <a:off x="6442210" y="2289288"/>
            <a:ext cx="4892801" cy="1754326"/>
          </a:xfrm>
          <a:prstGeom prst="rect">
            <a:avLst/>
          </a:prstGeom>
          <a:noFill/>
        </p:spPr>
        <p:txBody>
          <a:bodyPr wrap="square">
            <a:spAutoFit/>
          </a:bodyPr>
          <a:lstStyle/>
          <a:p>
            <a:pPr marL="0" indent="0">
              <a:buNone/>
            </a:pPr>
            <a:r>
              <a:rPr lang="en-US" sz="3600">
                <a:latin typeface="Calibri" panose="020F0502020204030204" pitchFamily="34" charset="0"/>
                <a:cs typeface="Calibri" panose="020F0502020204030204" pitchFamily="34" charset="0"/>
              </a:rPr>
              <a:t>Which part of </a:t>
            </a:r>
            <a:r>
              <a:rPr lang="en-US" sz="3600">
                <a:solidFill>
                  <a:schemeClr val="accent1"/>
                </a:solidFill>
                <a:latin typeface="Calibri" panose="020F0502020204030204" pitchFamily="34" charset="0"/>
                <a:cs typeface="Calibri" panose="020F0502020204030204" pitchFamily="34" charset="0"/>
              </a:rPr>
              <a:t>Harvard</a:t>
            </a:r>
            <a:r>
              <a:rPr lang="en-US" sz="3600">
                <a:latin typeface="Calibri" panose="020F0502020204030204" pitchFamily="34" charset="0"/>
                <a:cs typeface="Calibri" panose="020F0502020204030204" pitchFamily="34" charset="0"/>
              </a:rPr>
              <a:t> </a:t>
            </a:r>
            <a:r>
              <a:rPr lang="en-US" sz="3600">
                <a:solidFill>
                  <a:schemeClr val="accent1"/>
                </a:solidFill>
                <a:latin typeface="Calibri" panose="020F0502020204030204" pitchFamily="34" charset="0"/>
                <a:cs typeface="Calibri" panose="020F0502020204030204" pitchFamily="34" charset="0"/>
              </a:rPr>
              <a:t>Referencing</a:t>
            </a:r>
            <a:r>
              <a:rPr lang="en-US" sz="3600">
                <a:latin typeface="Calibri" panose="020F0502020204030204" pitchFamily="34" charset="0"/>
                <a:cs typeface="Calibri" panose="020F0502020204030204" pitchFamily="34" charset="0"/>
              </a:rPr>
              <a:t> do you find most difficult?</a:t>
            </a:r>
          </a:p>
        </p:txBody>
      </p:sp>
      <p:pic>
        <p:nvPicPr>
          <p:cNvPr id="7" name="Picture Placeholder 5" descr="Person wearing yellow">
            <a:extLst>
              <a:ext uri="{FF2B5EF4-FFF2-40B4-BE49-F238E27FC236}">
                <a16:creationId xmlns:a16="http://schemas.microsoft.com/office/drawing/2014/main" id="{920ABB35-4C7C-9FA0-0D80-09F0CCB28423}"/>
              </a:ext>
            </a:extLst>
          </p:cNvPr>
          <p:cNvPicPr>
            <a:picLocks noChangeAspect="1"/>
          </p:cNvPicPr>
          <p:nvPr/>
        </p:nvPicPr>
        <p:blipFill>
          <a:blip r:embed="rId3" cstate="print">
            <a:extLst>
              <a:ext uri="{28A0092B-C50C-407E-A947-70E740481C1C}">
                <a14:useLocalDpi xmlns:a14="http://schemas.microsoft.com/office/drawing/2010/main" val="0"/>
              </a:ext>
            </a:extLst>
          </a:blip>
          <a:srcRect l="11752" r="11752"/>
          <a:stretch>
            <a:fillRect/>
          </a:stretch>
        </p:blipFill>
        <p:spPr>
          <a:xfrm>
            <a:off x="856989" y="1463360"/>
            <a:ext cx="5239011" cy="4565650"/>
          </a:xfrm>
          <a:prstGeom prst="rect">
            <a:avLst/>
          </a:prstGeom>
        </p:spPr>
      </p:pic>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2" y="438072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388349" y="2002877"/>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67362" y="4387806"/>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387806"/>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38072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06406" y="438072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292751" y="106545"/>
            <a:ext cx="9150299" cy="1003916"/>
          </a:xfrm>
        </p:spPr>
        <p:txBody>
          <a:bodyPr>
            <a:normAutofit/>
          </a:bodyPr>
          <a:lstStyle/>
          <a:p>
            <a:r>
              <a:rPr lang="en-GB">
                <a:latin typeface="Calibri Light" panose="020F0302020204030204" pitchFamily="34" charset="0"/>
                <a:cs typeface="Calibri Light" panose="020F0302020204030204" pitchFamily="34" charset="0"/>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When do you need to reference?</a:t>
            </a:r>
          </a:p>
        </p:txBody>
      </p:sp>
      <p:sp>
        <p:nvSpPr>
          <p:cNvPr id="3" name="Content Placeholder 2"/>
          <p:cNvSpPr>
            <a:spLocks noGrp="1"/>
          </p:cNvSpPr>
          <p:nvPr>
            <p:ph sz="quarter" idx="10"/>
          </p:nvPr>
        </p:nvSpPr>
        <p:spPr/>
        <p:txBody>
          <a:bodyPr>
            <a:normAutofit lnSpcReduction="10000"/>
          </a:bodyPr>
          <a:lstStyle/>
          <a:p>
            <a:pPr marL="0" indent="0">
              <a:buNone/>
            </a:pPr>
            <a:r>
              <a:rPr lang="en-GB" sz="2400"/>
              <a:t>Reference </a:t>
            </a:r>
            <a:r>
              <a:rPr lang="en-GB" sz="2400" b="1"/>
              <a:t>every time </a:t>
            </a:r>
            <a:r>
              <a:rPr lang="en-GB" sz="2400"/>
              <a:t> you quote, paraphrase or summarise somebody else’s ideas in your work</a:t>
            </a:r>
          </a:p>
          <a:p>
            <a:pPr marL="0" indent="0">
              <a:buNone/>
            </a:pPr>
            <a:endParaRPr lang="en-GB" sz="2400"/>
          </a:p>
          <a:p>
            <a:pPr marL="0" indent="0">
              <a:buNone/>
            </a:pPr>
            <a:r>
              <a:rPr lang="en-GB" sz="2400"/>
              <a:t>You should also give credit whenever you include images or data – for example photographs, illustrations, diagrams, graphs and tables</a:t>
            </a:r>
          </a:p>
          <a:p>
            <a:pPr marL="0" indent="0">
              <a:buNone/>
            </a:pPr>
            <a:endParaRPr lang="en-GB" sz="2400" b="1"/>
          </a:p>
          <a:p>
            <a:pPr marL="0" indent="0">
              <a:buNone/>
            </a:pPr>
            <a:r>
              <a:rPr lang="en-GB" sz="2400" b="1"/>
              <a:t>This is except for ‘Common Knowledge’ which includes:</a:t>
            </a:r>
            <a:endParaRPr lang="en-GB" sz="2400"/>
          </a:p>
          <a:p>
            <a:pPr marL="331788" lvl="1"/>
            <a:endParaRPr lang="en-GB"/>
          </a:p>
          <a:p>
            <a:pPr marL="103188" lvl="1" indent="0">
              <a:buNone/>
            </a:pPr>
            <a:r>
              <a:rPr lang="en-GB"/>
              <a:t>“Facts, dates, events and information widely known by the general public or someone studying or working in a particular subject field” </a:t>
            </a:r>
          </a:p>
          <a:p>
            <a:pPr marL="331788" lvl="1"/>
            <a:endParaRPr lang="en-GB"/>
          </a:p>
          <a:p>
            <a:pPr marL="103188" lvl="1" indent="0">
              <a:buNone/>
            </a:pPr>
            <a:r>
              <a:rPr lang="en-GB"/>
              <a:t>(Pears and Shields, 2016)</a:t>
            </a:r>
          </a:p>
        </p:txBody>
      </p:sp>
    </p:spTree>
    <p:extLst>
      <p:ext uri="{BB962C8B-B14F-4D97-AF65-F5344CB8AC3E}">
        <p14:creationId xmlns:p14="http://schemas.microsoft.com/office/powerpoint/2010/main" val="1602033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can you reference?</a:t>
            </a:r>
          </a:p>
        </p:txBody>
      </p:sp>
      <p:sp>
        <p:nvSpPr>
          <p:cNvPr id="3" name="Content Placeholder 2"/>
          <p:cNvSpPr>
            <a:spLocks noGrp="1"/>
          </p:cNvSpPr>
          <p:nvPr>
            <p:ph sz="quarter" idx="10"/>
          </p:nvPr>
        </p:nvSpPr>
        <p:spPr>
          <a:xfrm>
            <a:off x="698242" y="1592263"/>
            <a:ext cx="10981924" cy="4574040"/>
          </a:xfrm>
        </p:spPr>
        <p:txBody>
          <a:bodyPr>
            <a:normAutofit lnSpcReduction="10000"/>
          </a:bodyPr>
          <a:lstStyle/>
          <a:p>
            <a:pPr marL="0" indent="0">
              <a:buNone/>
            </a:pPr>
            <a:r>
              <a:rPr lang="en-GB"/>
              <a:t>As well as books and journal articles you can reference anything that informs your work, these can include:</a:t>
            </a:r>
          </a:p>
          <a:p>
            <a:pPr marL="0" indent="0">
              <a:buNone/>
            </a:pPr>
            <a:endParaRPr lang="en-GB"/>
          </a:p>
          <a:p>
            <a:pPr marL="0" indent="0">
              <a:buNone/>
            </a:pPr>
            <a:r>
              <a:rPr lang="en-GB"/>
              <a:t>Images, exhibitions, photographs</a:t>
            </a:r>
          </a:p>
          <a:p>
            <a:pPr marL="0" indent="0">
              <a:buNone/>
            </a:pPr>
            <a:r>
              <a:rPr lang="en-GB"/>
              <a:t>Dance performances, theatre shows</a:t>
            </a:r>
          </a:p>
          <a:p>
            <a:pPr marL="0" indent="0">
              <a:buNone/>
            </a:pPr>
            <a:r>
              <a:rPr lang="en-GB"/>
              <a:t>Video games, computer programs, mobile apps</a:t>
            </a:r>
          </a:p>
          <a:p>
            <a:pPr marL="0" indent="0">
              <a:buNone/>
            </a:pPr>
            <a:r>
              <a:rPr lang="en-GB"/>
              <a:t>Lectures, personal communications, emails, conversations… etc.</a:t>
            </a:r>
          </a:p>
          <a:p>
            <a:pPr marL="0" indent="0">
              <a:buNone/>
            </a:pPr>
            <a:endParaRPr lang="en-GB"/>
          </a:p>
          <a:p>
            <a:pPr marL="0" indent="0">
              <a:buNone/>
            </a:pPr>
            <a:r>
              <a:rPr lang="en-GB"/>
              <a:t>Check ‘</a:t>
            </a:r>
            <a:r>
              <a:rPr lang="en-GB">
                <a:hlinkClick r:id="rId2"/>
              </a:rPr>
              <a:t>Cite them right</a:t>
            </a:r>
            <a:r>
              <a:rPr lang="en-GB"/>
              <a:t>’ or the </a:t>
            </a:r>
            <a:r>
              <a:rPr lang="en-GB">
                <a:hlinkClick r:id="rId3"/>
              </a:rPr>
              <a:t>UWTSD Referencing Guide </a:t>
            </a:r>
            <a:r>
              <a:rPr lang="en-GB"/>
              <a:t>for more guidance</a:t>
            </a:r>
          </a:p>
        </p:txBody>
      </p:sp>
    </p:spTree>
    <p:extLst>
      <p:ext uri="{BB962C8B-B14F-4D97-AF65-F5344CB8AC3E}">
        <p14:creationId xmlns:p14="http://schemas.microsoft.com/office/powerpoint/2010/main" val="1384228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691668" cy="727113"/>
          </a:xfrm>
        </p:spPr>
        <p:txBody>
          <a:bodyPr>
            <a:noAutofit/>
          </a:bodyPr>
          <a:lstStyle/>
          <a:p>
            <a:r>
              <a:rPr lang="en-GB" sz="5400"/>
              <a:t>To create a good academic assignment</a:t>
            </a:r>
          </a:p>
        </p:txBody>
      </p:sp>
      <p:sp>
        <p:nvSpPr>
          <p:cNvPr id="3" name="Text Placeholder 2"/>
          <p:cNvSpPr>
            <a:spLocks noGrp="1"/>
          </p:cNvSpPr>
          <p:nvPr>
            <p:ph type="body" sz="half" idx="2"/>
          </p:nvPr>
        </p:nvSpPr>
        <p:spPr>
          <a:xfrm>
            <a:off x="421358" y="1583704"/>
            <a:ext cx="5856893" cy="4675695"/>
          </a:xfrm>
        </p:spPr>
        <p:txBody>
          <a:bodyPr>
            <a:noAutofit/>
          </a:bodyPr>
          <a:lstStyle/>
          <a:p>
            <a:pPr marL="342900" indent="-342900">
              <a:buFont typeface="Arial" panose="020B0604020202020204" pitchFamily="34" charset="0"/>
              <a:buChar char="•"/>
            </a:pPr>
            <a:r>
              <a:rPr lang="en-US" sz="2000">
                <a:cs typeface="Calibri"/>
              </a:rPr>
              <a:t>Independent student research - lectures alone are not enough</a:t>
            </a:r>
          </a:p>
          <a:p>
            <a:pPr marL="342900" indent="-342900">
              <a:buFont typeface="Arial" panose="020B0604020202020204" pitchFamily="34" charset="0"/>
              <a:buChar char="•"/>
            </a:pPr>
            <a:endParaRPr lang="en-US" sz="2000">
              <a:cs typeface="Calibri"/>
            </a:endParaRPr>
          </a:p>
          <a:p>
            <a:pPr marL="342900" indent="-342900">
              <a:buFont typeface="Arial" panose="020B0604020202020204" pitchFamily="34" charset="0"/>
              <a:buChar char="•"/>
            </a:pPr>
            <a:r>
              <a:rPr lang="en-US" sz="2000">
                <a:cs typeface="Calibri"/>
              </a:rPr>
              <a:t>Engagement with academic sources - using peer-reviewed journal articles/books</a:t>
            </a:r>
          </a:p>
          <a:p>
            <a:pPr marL="342900" indent="-342900">
              <a:buFont typeface="Arial" panose="020B0604020202020204" pitchFamily="34" charset="0"/>
              <a:buChar char="•"/>
            </a:pPr>
            <a:endParaRPr lang="en-US" sz="2000">
              <a:cs typeface="Calibri"/>
            </a:endParaRPr>
          </a:p>
          <a:p>
            <a:pPr marL="342900" indent="-342900">
              <a:buFont typeface="Arial" panose="020B0604020202020204" pitchFamily="34" charset="0"/>
              <a:buChar char="•"/>
            </a:pPr>
            <a:r>
              <a:rPr lang="en-US" sz="2000">
                <a:cs typeface="Calibri"/>
              </a:rPr>
              <a:t>Reading a range of opinions on a subject - don't be reliant on any one source</a:t>
            </a:r>
          </a:p>
          <a:p>
            <a:pPr marL="342900" indent="-342900">
              <a:buFont typeface="Arial" panose="020B0604020202020204" pitchFamily="34" charset="0"/>
              <a:buChar char="•"/>
            </a:pPr>
            <a:endParaRPr lang="en-US" sz="2000">
              <a:cs typeface="Calibri"/>
            </a:endParaRPr>
          </a:p>
          <a:p>
            <a:pPr marL="342900" indent="-342900">
              <a:buFont typeface="Arial" panose="020B0604020202020204" pitchFamily="34" charset="0"/>
              <a:buChar char="•"/>
            </a:pPr>
            <a:r>
              <a:rPr lang="en-US" sz="2000">
                <a:cs typeface="Calibri"/>
              </a:rPr>
              <a:t>Supporting your own views by reference to academic material - do your research before you form your opinions</a:t>
            </a:r>
          </a:p>
          <a:p>
            <a:endParaRPr lang="en-US" sz="2000">
              <a:cs typeface="Calibri"/>
            </a:endParaRP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498921" y="2440763"/>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a:cs typeface="Calibri"/>
              </a:rPr>
              <a:t>https://pixabay.com/en/books-study-literature-learn-stack-2158737</a:t>
            </a:r>
            <a:endParaRPr lang="en-GB" sz="1200"/>
          </a:p>
        </p:txBody>
      </p:sp>
    </p:spTree>
    <p:extLst>
      <p:ext uri="{BB962C8B-B14F-4D97-AF65-F5344CB8AC3E}">
        <p14:creationId xmlns:p14="http://schemas.microsoft.com/office/powerpoint/2010/main" val="137641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types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 poor resource management.</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DFB1-8D4B-3759-8821-7BD137212BED}"/>
              </a:ext>
            </a:extLst>
          </p:cNvPr>
          <p:cNvSpPr>
            <a:spLocks noGrp="1"/>
          </p:cNvSpPr>
          <p:nvPr>
            <p:ph type="title"/>
          </p:nvPr>
        </p:nvSpPr>
        <p:spPr/>
        <p:txBody>
          <a:bodyPr/>
          <a:lstStyle/>
          <a:p>
            <a:r>
              <a:rPr lang="en-GB"/>
              <a:t>Plagiarism</a:t>
            </a:r>
          </a:p>
        </p:txBody>
      </p:sp>
      <p:pic>
        <p:nvPicPr>
          <p:cNvPr id="4" name="Online Media 3" title="Why you should avoid plagiarism">
            <a:hlinkClick r:id="" action="ppaction://media"/>
            <a:extLst>
              <a:ext uri="{FF2B5EF4-FFF2-40B4-BE49-F238E27FC236}">
                <a16:creationId xmlns:a16="http://schemas.microsoft.com/office/drawing/2014/main" id="{9FFD2B6E-5CEE-A9EC-91A3-98A1EE8429D7}"/>
              </a:ext>
            </a:extLst>
          </p:cNvPr>
          <p:cNvPicPr>
            <a:picLocks noGrp="1" noRot="1" noChangeAspect="1"/>
          </p:cNvPicPr>
          <p:nvPr>
            <p:ph sz="quarter" idx="10"/>
            <a:videoFile r:link="rId1"/>
          </p:nvPr>
        </p:nvPicPr>
        <p:blipFill>
          <a:blip r:embed="rId3"/>
          <a:stretch>
            <a:fillRect/>
          </a:stretch>
        </p:blipFill>
        <p:spPr>
          <a:xfrm>
            <a:off x="2049463" y="1592263"/>
            <a:ext cx="8094662" cy="4573587"/>
          </a:xfrm>
          <a:prstGeom prst="rect">
            <a:avLst/>
          </a:prstGeom>
        </p:spPr>
      </p:pic>
    </p:spTree>
    <p:extLst>
      <p:ext uri="{BB962C8B-B14F-4D97-AF65-F5344CB8AC3E}">
        <p14:creationId xmlns:p14="http://schemas.microsoft.com/office/powerpoint/2010/main" val="287270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590521" y="1510958"/>
            <a:ext cx="10460208" cy="904495"/>
          </a:xfrm>
        </p:spPr>
        <p:txBody>
          <a:bodyPr vert="horz" lIns="91440" tIns="45720" rIns="91440" bIns="45720" rtlCol="0" anchor="t">
            <a:normAutofit fontScale="92500"/>
          </a:bodyPr>
          <a:lstStyle/>
          <a:p>
            <a:pPr marL="0" indent="0">
              <a:lnSpc>
                <a:spcPct val="100000"/>
              </a:lnSpc>
              <a:spcBef>
                <a:spcPts val="0"/>
              </a:spcBef>
              <a:buNone/>
            </a:pPr>
            <a:r>
              <a:rPr lang="en-US" sz="2600" b="1">
                <a:latin typeface="Calibri"/>
                <a:ea typeface="+mn-lt"/>
                <a:cs typeface="Arial"/>
              </a:rPr>
              <a:t>Plagiarism is the presentation of some-one else's work or ideas as your own</a:t>
            </a:r>
          </a:p>
          <a:p>
            <a:pPr marL="0" indent="0">
              <a:lnSpc>
                <a:spcPct val="100000"/>
              </a:lnSpc>
              <a:spcBef>
                <a:spcPts val="0"/>
              </a:spcBef>
              <a:buNone/>
            </a:pPr>
            <a:r>
              <a:rPr lang="en-US" sz="2000">
                <a:latin typeface="Calibri"/>
                <a:cs typeface="Calibri Light"/>
              </a:rPr>
              <a:t>                                                                                               </a:t>
            </a:r>
            <a:r>
              <a:rPr lang="en-US" sz="2000">
                <a:latin typeface="Calibri"/>
                <a:cs typeface="Calibri"/>
                <a:hlinkClick r:id="rId3"/>
              </a:rPr>
              <a:t>UWTSD Academic Quality Handbook 2020-21</a:t>
            </a:r>
            <a:endParaRPr lang="en-US" sz="2000">
              <a:latin typeface="Calibri"/>
              <a:cs typeface="Calibri Light"/>
            </a:endParaRPr>
          </a:p>
          <a:p>
            <a:pPr marL="0" indent="0">
              <a:buNone/>
            </a:pPr>
            <a:endParaRPr lang="en-GB">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511834" y="46623"/>
            <a:ext cx="11467381" cy="1003916"/>
          </a:xfrm>
        </p:spPr>
        <p:txBody>
          <a:bodyPr>
            <a:normAutofit/>
          </a:bodyPr>
          <a:lstStyle/>
          <a:p>
            <a:r>
              <a:rPr lang="en-GB">
                <a:cs typeface="Calibri"/>
              </a:rPr>
              <a:t>What is plagiarism</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4"/>
          <a:srcRect l="2987" r="2987"/>
          <a:stretch/>
        </p:blipFill>
        <p:spPr>
          <a:xfrm>
            <a:off x="6199853" y="2412532"/>
            <a:ext cx="5092886" cy="3613695"/>
          </a:xfrm>
        </p:spPr>
      </p:pic>
      <p:sp>
        <p:nvSpPr>
          <p:cNvPr id="4" name="TextBox 3">
            <a:extLst>
              <a:ext uri="{FF2B5EF4-FFF2-40B4-BE49-F238E27FC236}">
                <a16:creationId xmlns:a16="http://schemas.microsoft.com/office/drawing/2014/main" id="{3DAAC283-5F1F-40B9-BF65-A8C1559256F5}"/>
              </a:ext>
            </a:extLst>
          </p:cNvPr>
          <p:cNvSpPr txBox="1"/>
          <p:nvPr/>
        </p:nvSpPr>
        <p:spPr>
          <a:xfrm>
            <a:off x="594832" y="4219379"/>
            <a:ext cx="53527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Light" panose="020F0302020204030204" pitchFamily="34" charset="0"/>
                <a:cs typeface="Calibri Light" panose="020F0302020204030204" pitchFamily="34" charset="0"/>
              </a:rPr>
              <a:t>The correct referencing of sources is a key aspect of academic practice and is one of the most important skills you will learn in your academic career</a:t>
            </a:r>
            <a:endParaRPr lang="en-US" sz="2400" i="1">
              <a:latin typeface="Calibri Light" panose="020F0302020204030204" pitchFamily="34" charset="0"/>
              <a:ea typeface="+mn-lt"/>
              <a:cs typeface="Calibri Light" panose="020F0302020204030204" pitchFamily="34" charset="0"/>
            </a:endParaRPr>
          </a:p>
        </p:txBody>
      </p:sp>
      <p:sp>
        <p:nvSpPr>
          <p:cNvPr id="7" name="TextBox 6">
            <a:extLst>
              <a:ext uri="{FF2B5EF4-FFF2-40B4-BE49-F238E27FC236}">
                <a16:creationId xmlns:a16="http://schemas.microsoft.com/office/drawing/2014/main" id="{75461866-BB47-4F9B-B760-B2A4D7081A88}"/>
              </a:ext>
            </a:extLst>
          </p:cNvPr>
          <p:cNvSpPr txBox="1"/>
          <p:nvPr/>
        </p:nvSpPr>
        <p:spPr>
          <a:xfrm>
            <a:off x="594834" y="2412928"/>
            <a:ext cx="535278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400">
                <a:latin typeface="Calibri Light" panose="020F0302020204030204" pitchFamily="34" charset="0"/>
                <a:cs typeface="Calibri Light" panose="020F0302020204030204" pitchFamily="34" charset="0"/>
              </a:rPr>
              <a:t>It can be deliberate or accidental. The consequences are the same</a:t>
            </a:r>
          </a:p>
          <a:p>
            <a:endParaRPr lang="en-US" sz="2400" b="1">
              <a:latin typeface="Calibri Light" panose="020F0302020204030204" pitchFamily="34" charset="0"/>
              <a:cs typeface="Calibri Light" panose="020F0302020204030204" pitchFamily="34" charset="0"/>
            </a:endParaRPr>
          </a:p>
          <a:p>
            <a:pPr marL="457200" indent="-457200">
              <a:buFont typeface="Arial"/>
              <a:buChar char="•"/>
            </a:pPr>
            <a:r>
              <a:rPr lang="en-US" sz="2400">
                <a:latin typeface="Calibri Light" panose="020F0302020204030204" pitchFamily="34" charset="0"/>
                <a:cs typeface="Calibri Light" panose="020F0302020204030204" pitchFamily="34" charset="0"/>
              </a:rPr>
              <a:t>If in doubt, provide references</a:t>
            </a:r>
          </a:p>
        </p:txBody>
      </p:sp>
    </p:spTree>
    <p:extLst>
      <p:ext uri="{BB962C8B-B14F-4D97-AF65-F5344CB8AC3E}">
        <p14:creationId xmlns:p14="http://schemas.microsoft.com/office/powerpoint/2010/main" val="2451990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How to avoid plagiarism?</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t>You can be penalised if you allow your work to be plagiarised by someone else.</a:t>
            </a:r>
          </a:p>
          <a:p>
            <a:pPr marL="285750" indent="-285750">
              <a:buFont typeface="Arial" panose="020B0604020202020204" pitchFamily="34" charset="0"/>
              <a:buChar char="•"/>
            </a:pPr>
            <a:endParaRPr lang="en-US">
              <a:cs typeface="Calibri"/>
            </a:endParaRPr>
          </a:p>
          <a:p>
            <a:pPr marL="285750" indent="-285750">
              <a:buFont typeface="Arial" panose="020B0604020202020204" pitchFamily="34" charset="0"/>
              <a:buChar char="•"/>
            </a:pPr>
            <a:r>
              <a:rPr lang="en-US"/>
              <a:t>You can also self-</a:t>
            </a:r>
            <a:r>
              <a:rPr lang="en-US" err="1"/>
              <a:t>plagiarise</a:t>
            </a:r>
            <a:r>
              <a:rPr lang="en-US"/>
              <a:t>, this means submitting work that has already been marked for a previous assignment.</a:t>
            </a:r>
          </a:p>
          <a:p>
            <a:pPr marL="285750" indent="-285750">
              <a:buFont typeface="Arial" panose="020B0604020202020204" pitchFamily="34" charset="0"/>
              <a:buChar char="•"/>
            </a:pPr>
            <a:endParaRPr lang="en-US">
              <a:cs typeface="Calibri"/>
            </a:endParaRPr>
          </a:p>
          <a:p>
            <a:pPr marL="285750" indent="-285750">
              <a:buFont typeface="Arial" panose="020B0604020202020204" pitchFamily="34" charset="0"/>
              <a:buChar char="•"/>
            </a:pPr>
            <a:r>
              <a:rPr lang="en-US">
                <a:cs typeface="Calibri"/>
              </a:rPr>
              <a:t>You can also accidentally plagiarise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a:t>http://ninapaley.com/mimiandeunice/wp-content/uploads/2010/07/ME_109_Thief.png</a:t>
            </a:r>
            <a:endParaRPr lang="en-US" sz="140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a:t>To avoid plagiarism make sure you reference all your sources; use quotation marks if you are quoting; if you are paraphrasing or summarising, use your own words, but still reference the source. </a:t>
            </a:r>
            <a:endParaRPr lang="en-GB"/>
          </a:p>
        </p:txBody>
      </p:sp>
    </p:spTree>
    <p:extLst>
      <p:ext uri="{BB962C8B-B14F-4D97-AF65-F5344CB8AC3E}">
        <p14:creationId xmlns:p14="http://schemas.microsoft.com/office/powerpoint/2010/main" val="1254101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67890" y="889643"/>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Making notes as you read, linking perspectives, critically analysing viewpoints and writing in your own words.</a:t>
            </a:r>
          </a:p>
          <a:p>
            <a:endParaRPr lang="en-GB">
              <a:ea typeface="+mn-lt"/>
              <a:cs typeface="+mn-lt"/>
            </a:endParaRPr>
          </a:p>
          <a:p>
            <a:endParaRPr lang="en-GB">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Recording as you read, produces original written work with ideas built on correctly referenced sources.</a:t>
            </a:r>
          </a:p>
          <a:p>
            <a:endParaRPr lang="en-GB">
              <a:cs typeface="Calibri Light"/>
            </a:endParaRPr>
          </a:p>
        </p:txBody>
      </p:sp>
    </p:spTree>
    <p:extLst>
      <p:ext uri="{BB962C8B-B14F-4D97-AF65-F5344CB8AC3E}">
        <p14:creationId xmlns:p14="http://schemas.microsoft.com/office/powerpoint/2010/main" val="1915512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26366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What are in-text citations</a:t>
            </a:r>
          </a:p>
        </p:txBody>
      </p:sp>
      <p:sp>
        <p:nvSpPr>
          <p:cNvPr id="3" name="Text Placeholder 2"/>
          <p:cNvSpPr>
            <a:spLocks noGrp="1"/>
          </p:cNvSpPr>
          <p:nvPr>
            <p:ph type="body" sz="quarter" idx="10"/>
          </p:nvPr>
        </p:nvSpPr>
        <p:spPr>
          <a:xfrm>
            <a:off x="511977" y="1490116"/>
            <a:ext cx="5956313" cy="4515268"/>
          </a:xfrm>
        </p:spPr>
        <p:txBody>
          <a:bodyPr>
            <a:noAutofit/>
          </a:bodyPr>
          <a:lstStyle/>
          <a:p>
            <a:pPr marL="0" indent="0">
              <a:buNone/>
            </a:pPr>
            <a:r>
              <a:rPr lang="en-GB" sz="1600" b="1"/>
              <a:t>Quoting</a:t>
            </a:r>
          </a:p>
          <a:p>
            <a:pPr marL="0" indent="0">
              <a:buNone/>
            </a:pPr>
            <a:r>
              <a:rPr lang="en-GB" sz="1600"/>
              <a:t>This means that you take the </a:t>
            </a:r>
            <a:r>
              <a:rPr lang="en-GB" sz="1600" b="1"/>
              <a:t>exact wording</a:t>
            </a:r>
            <a:r>
              <a:rPr lang="en-GB" sz="1600"/>
              <a:t> as used by another author and insert it into your work</a:t>
            </a:r>
          </a:p>
          <a:p>
            <a:pPr marL="0" indent="0">
              <a:buNone/>
            </a:pPr>
            <a:r>
              <a:rPr lang="en-GB" sz="1600"/>
              <a:t>Use quotations sparingly and only when they are relevant to the argument you are making in your work</a:t>
            </a:r>
          </a:p>
          <a:p>
            <a:pPr marL="0" indent="0">
              <a:buNone/>
            </a:pPr>
            <a:endParaRPr lang="en-GB" sz="1600"/>
          </a:p>
          <a:p>
            <a:pPr marL="0" indent="0">
              <a:buNone/>
            </a:pPr>
            <a:r>
              <a:rPr lang="en-US" sz="1600" b="1">
                <a:cs typeface="Calibri"/>
              </a:rPr>
              <a:t>Paraphrasing</a:t>
            </a:r>
          </a:p>
          <a:p>
            <a:pPr marL="0" indent="0">
              <a:buNone/>
            </a:pPr>
            <a:r>
              <a:rPr lang="en-US" sz="1600">
                <a:cs typeface="Calibri"/>
              </a:rPr>
              <a:t>This is when you take the authors idea and put it into your own words, but make sure you don’t change the original meaning </a:t>
            </a:r>
          </a:p>
          <a:p>
            <a:pPr marL="0" indent="0">
              <a:buNone/>
            </a:pPr>
            <a:endParaRPr lang="en-US" sz="1600">
              <a:cs typeface="Calibri"/>
            </a:endParaRPr>
          </a:p>
          <a:p>
            <a:pPr marL="0" indent="0">
              <a:buNone/>
            </a:pPr>
            <a:r>
              <a:rPr lang="en-GB" sz="1600" b="1"/>
              <a:t>Summarising</a:t>
            </a:r>
          </a:p>
          <a:p>
            <a:pPr marL="0" indent="0">
              <a:buNone/>
            </a:pPr>
            <a:r>
              <a:rPr lang="en-GB" sz="1600"/>
              <a:t>This is when you provide a brief overview of an authors work</a:t>
            </a:r>
          </a:p>
          <a:p>
            <a:pPr marL="0" indent="0">
              <a:buNone/>
            </a:pPr>
            <a:r>
              <a:rPr lang="en-GB" sz="1600"/>
              <a:t>You should use your own words and only present the most important information </a:t>
            </a:r>
          </a:p>
          <a:p>
            <a:pPr marL="0" indent="0">
              <a:buNone/>
            </a:pPr>
            <a:endParaRPr lang="en-GB" sz="1600"/>
          </a:p>
          <a:p>
            <a:pPr marL="0" indent="0">
              <a:buNone/>
            </a:pPr>
            <a:r>
              <a:rPr lang="en-GB" sz="2000"/>
              <a:t> </a:t>
            </a:r>
            <a:endParaRPr lang="en-US" sz="2000">
              <a:cs typeface="Calibri"/>
            </a:endParaRP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591857" y="1755804"/>
            <a:ext cx="5025470" cy="3346391"/>
          </a:xfrm>
          <a:prstGeom prst="rect">
            <a:avLst/>
          </a:prstGeom>
        </p:spPr>
      </p:pic>
      <p:sp>
        <p:nvSpPr>
          <p:cNvPr id="9" name="Rectangle 8"/>
          <p:cNvSpPr/>
          <p:nvPr/>
        </p:nvSpPr>
        <p:spPr>
          <a:xfrm>
            <a:off x="6468290" y="5179956"/>
            <a:ext cx="6096000" cy="276999"/>
          </a:xfrm>
          <a:prstGeom prst="rect">
            <a:avLst/>
          </a:prstGeom>
        </p:spPr>
        <p:txBody>
          <a:bodyPr>
            <a:spAutoFit/>
          </a:bodyPr>
          <a:lstStyle/>
          <a:p>
            <a:r>
              <a:rPr lang="en-US" sz="1200"/>
              <a:t>https://pixabay.com/en/nelson-mandela-quote-mural-belfast-539834</a:t>
            </a:r>
            <a:endParaRPr lang="en-GB" sz="1200"/>
          </a:p>
        </p:txBody>
      </p:sp>
    </p:spTree>
    <p:extLst>
      <p:ext uri="{BB962C8B-B14F-4D97-AF65-F5344CB8AC3E}">
        <p14:creationId xmlns:p14="http://schemas.microsoft.com/office/powerpoint/2010/main" val="1215924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05923" y="147957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solidFill>
                  <a:srgbClr val="FFFFFF"/>
                </a:solidFill>
                <a:latin typeface="Arial"/>
                <a:cs typeface="Segoe UI"/>
              </a:rPr>
              <a:t>Author(s) or editor(s) surname</a:t>
            </a:r>
            <a:endParaRPr lang="en-US">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Year of publication</a:t>
            </a:r>
            <a:endParaRPr lang="en-US" sz="3600">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889070" y="265291"/>
            <a:ext cx="10604690"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889070" y="1796148"/>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889070" y="3277196"/>
            <a:ext cx="743182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813727" y="4826067"/>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(Rogers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797D-3F16-849A-A4FA-5241ADD9DA00}"/>
              </a:ext>
            </a:extLst>
          </p:cNvPr>
          <p:cNvSpPr>
            <a:spLocks noGrp="1"/>
          </p:cNvSpPr>
          <p:nvPr>
            <p:ph type="title"/>
          </p:nvPr>
        </p:nvSpPr>
        <p:spPr/>
        <p:txBody>
          <a:bodyPr/>
          <a:lstStyle/>
          <a:p>
            <a:r>
              <a:rPr lang="en-GB"/>
              <a:t>What does it look like?</a:t>
            </a:r>
          </a:p>
        </p:txBody>
      </p:sp>
      <p:pic>
        <p:nvPicPr>
          <p:cNvPr id="7" name="Picture 7" descr="Timeline&#10;&#10;Description automatically generated">
            <a:extLst>
              <a:ext uri="{FF2B5EF4-FFF2-40B4-BE49-F238E27FC236}">
                <a16:creationId xmlns:a16="http://schemas.microsoft.com/office/drawing/2014/main" id="{E8DC33DE-0791-16D9-991F-1BA8525081D4}"/>
              </a:ext>
            </a:extLst>
          </p:cNvPr>
          <p:cNvPicPr>
            <a:picLocks noGrp="1" noChangeAspect="1"/>
          </p:cNvPicPr>
          <p:nvPr>
            <p:ph type="pic" sz="quarter" idx="10"/>
          </p:nvPr>
        </p:nvPicPr>
        <p:blipFill rotWithShape="1">
          <a:blip r:embed="rId2"/>
          <a:srcRect l="737" r="737"/>
          <a:stretch/>
        </p:blipFill>
        <p:spPr>
          <a:xfrm>
            <a:off x="273585" y="1422864"/>
            <a:ext cx="11644830" cy="4863597"/>
          </a:xfrm>
        </p:spPr>
      </p:pic>
      <p:sp>
        <p:nvSpPr>
          <p:cNvPr id="3" name="Rectangle 2">
            <a:extLst>
              <a:ext uri="{FF2B5EF4-FFF2-40B4-BE49-F238E27FC236}">
                <a16:creationId xmlns:a16="http://schemas.microsoft.com/office/drawing/2014/main" id="{6A48D866-770F-A1AE-F112-5CA60EA77EC3}"/>
              </a:ext>
            </a:extLst>
          </p:cNvPr>
          <p:cNvSpPr/>
          <p:nvPr/>
        </p:nvSpPr>
        <p:spPr>
          <a:xfrm>
            <a:off x="8454092" y="1752144"/>
            <a:ext cx="2075195" cy="3613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solidFill>
                  <a:schemeClr val="tx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668439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1" y="1512033"/>
            <a:ext cx="10396587" cy="771025"/>
          </a:xfrm>
        </p:spPr>
        <p:txBody>
          <a:bodyPr vert="horz" lIns="91440" tIns="45720" rIns="91440" bIns="45720" rtlCol="0" anchor="t">
            <a:noAutofit/>
          </a:bodyPr>
          <a:lstStyle/>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965352" y="5558633"/>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a:t>
            </a:r>
            <a:r>
              <a:rPr lang="en-GB" sz="1600" err="1">
                <a:latin typeface="Arial"/>
                <a:cs typeface="Arial"/>
              </a:rPr>
              <a:t>edn</a:t>
            </a:r>
            <a:r>
              <a:rPr lang="en-GB" sz="160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446035"/>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Should be a re-statement of the original text in your own words.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It is </a:t>
            </a:r>
            <a:r>
              <a:rPr lang="en-GB" sz="2400" b="1">
                <a:solidFill>
                  <a:srgbClr val="FF0000"/>
                </a:solidFill>
                <a:latin typeface="Arial"/>
                <a:cs typeface="Arial"/>
              </a:rPr>
              <a:t>NOT</a:t>
            </a:r>
            <a:r>
              <a:rPr lang="en-GB" sz="2400">
                <a:solidFill>
                  <a:srgbClr val="FF0000"/>
                </a:solidFill>
                <a:latin typeface="Arial"/>
                <a:cs typeface="Arial"/>
              </a:rPr>
              <a:t> </a:t>
            </a:r>
            <a:r>
              <a:rPr lang="en-GB" sz="2400">
                <a:latin typeface="Arial"/>
                <a:cs typeface="Arial"/>
              </a:rPr>
              <a:t>simply changing some words or sentences around.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Reference lists and bibliographies</a:t>
            </a:r>
          </a:p>
        </p:txBody>
      </p:sp>
      <p:sp>
        <p:nvSpPr>
          <p:cNvPr id="3" name="Text Placeholder 2"/>
          <p:cNvSpPr>
            <a:spLocks noGrp="1"/>
          </p:cNvSpPr>
          <p:nvPr>
            <p:ph type="body" sz="quarter" idx="10"/>
          </p:nvPr>
        </p:nvSpPr>
        <p:spPr>
          <a:xfrm>
            <a:off x="494271" y="1592263"/>
            <a:ext cx="5797960" cy="4573587"/>
          </a:xfrm>
        </p:spPr>
        <p:txBody>
          <a:bodyPr>
            <a:normAutofit/>
          </a:bodyPr>
          <a:lstStyle/>
          <a:p>
            <a:pPr marL="0" indent="0">
              <a:buNone/>
            </a:pPr>
            <a:r>
              <a:rPr lang="en-US" sz="2000" b="1"/>
              <a:t>Reference lists</a:t>
            </a:r>
          </a:p>
          <a:p>
            <a:pPr marL="0" indent="0">
              <a:buNone/>
            </a:pPr>
            <a:r>
              <a:rPr lang="en-US" sz="2000">
                <a:cs typeface="Calibri"/>
              </a:rPr>
              <a:t>This contains the full bibliographical record of the references cited in your text.  It should enable any reader to locate your original source. A reference list is arranged in alphabetical order by the author’s family name or, if there is no author, by title, e.g. </a:t>
            </a:r>
          </a:p>
          <a:p>
            <a:pPr marL="0" indent="0">
              <a:buNone/>
            </a:pPr>
            <a:r>
              <a:rPr lang="en-US" sz="2000">
                <a:cs typeface="Calibri"/>
              </a:rPr>
              <a:t>Pears, R. and Shields, G. (2019) </a:t>
            </a:r>
            <a:r>
              <a:rPr lang="en-US" sz="2000" i="1">
                <a:cs typeface="Calibri"/>
              </a:rPr>
              <a:t>Cite them right: the essential referencing guide</a:t>
            </a:r>
            <a:r>
              <a:rPr lang="en-US" sz="2000">
                <a:cs typeface="Calibri"/>
              </a:rPr>
              <a:t>. 11th rev. </a:t>
            </a:r>
            <a:r>
              <a:rPr lang="en-US" sz="2000" err="1">
                <a:cs typeface="Calibri"/>
              </a:rPr>
              <a:t>edn</a:t>
            </a:r>
            <a:r>
              <a:rPr lang="en-US" sz="2000">
                <a:cs typeface="Calibri"/>
              </a:rPr>
              <a:t>. Basingstoke: Palgrave. </a:t>
            </a:r>
          </a:p>
          <a:p>
            <a:pPr marL="0" indent="0">
              <a:buNone/>
            </a:pPr>
            <a:r>
              <a:rPr lang="en-US" sz="2000" b="1"/>
              <a:t>Bibliographies</a:t>
            </a:r>
            <a:endParaRPr lang="en-US" sz="2000" b="1">
              <a:cs typeface="Calibri"/>
            </a:endParaRPr>
          </a:p>
          <a:p>
            <a:pPr marL="0" indent="0">
              <a:buNone/>
            </a:pPr>
            <a:r>
              <a:rPr lang="en-US" sz="2000">
                <a:cs typeface="Calibri"/>
              </a:rPr>
              <a:t>A bibliography is a list of all the sources you have read for your assignment, whether or not you have cited them in your text. </a:t>
            </a:r>
          </a:p>
          <a:p>
            <a:endParaRPr lang="en-GB"/>
          </a:p>
        </p:txBody>
      </p:sp>
      <p:sp>
        <p:nvSpPr>
          <p:cNvPr id="4" name="Text Placeholder 3"/>
          <p:cNvSpPr>
            <a:spLocks noGrp="1"/>
          </p:cNvSpPr>
          <p:nvPr>
            <p:ph type="body" sz="quarter" idx="11"/>
          </p:nvPr>
        </p:nvSpPr>
        <p:spPr>
          <a:xfrm>
            <a:off x="6184285" y="5312528"/>
            <a:ext cx="5144457" cy="322053"/>
          </a:xfrm>
        </p:spPr>
        <p:txBody>
          <a:bodyPr>
            <a:normAutofit fontScale="55000" lnSpcReduction="20000"/>
          </a:bodyPr>
          <a:lstStyle/>
          <a:p>
            <a:pPr marL="0" indent="0">
              <a:buNone/>
            </a:pPr>
            <a:r>
              <a:rPr lang="en-US"/>
              <a:t>https://pixabay.com/en/frog-figure-files-stack-1339892</a:t>
            </a:r>
            <a:endParaRPr lang="en-GB"/>
          </a:p>
          <a:p>
            <a:endParaRPr lang="en-GB"/>
          </a:p>
        </p:txBody>
      </p:sp>
      <p:pic>
        <p:nvPicPr>
          <p:cNvPr id="5" name="Picture 8" descr="A frog holding a toy&#10;&#10;Description generated with high confidence">
            <a:extLst>
              <a:ext uri="{FF2B5EF4-FFF2-40B4-BE49-F238E27FC236}">
                <a16:creationId xmlns:a16="http://schemas.microsoft.com/office/drawing/2014/main" id="{D82417A6-3EEB-436C-84B1-767B0AC0BDC6}"/>
              </a:ext>
            </a:extLst>
          </p:cNvPr>
          <p:cNvPicPr>
            <a:picLocks noChangeAspect="1"/>
          </p:cNvPicPr>
          <p:nvPr/>
        </p:nvPicPr>
        <p:blipFill>
          <a:blip r:embed="rId2"/>
          <a:stretch>
            <a:fillRect/>
          </a:stretch>
        </p:blipFill>
        <p:spPr>
          <a:xfrm>
            <a:off x="6292231" y="1670732"/>
            <a:ext cx="5338118" cy="3563327"/>
          </a:xfrm>
          <a:prstGeom prst="rect">
            <a:avLst/>
          </a:prstGeom>
        </p:spPr>
      </p:pic>
    </p:spTree>
    <p:extLst>
      <p:ext uri="{BB962C8B-B14F-4D97-AF65-F5344CB8AC3E}">
        <p14:creationId xmlns:p14="http://schemas.microsoft.com/office/powerpoint/2010/main" val="7900839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Reference list: 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24544"/>
            <a:ext cx="10795518" cy="1003916"/>
          </a:xfrm>
        </p:spPr>
        <p:txBody>
          <a:bodyPr/>
          <a:lstStyle/>
          <a:p>
            <a:r>
              <a:rPr lang="en-US"/>
              <a:t>Web 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1428712" y="1906573"/>
            <a:ext cx="7955817" cy="4324777"/>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
        <p:nvSpPr>
          <p:cNvPr id="2" name="TextBox 1">
            <a:extLst>
              <a:ext uri="{FF2B5EF4-FFF2-40B4-BE49-F238E27FC236}">
                <a16:creationId xmlns:a16="http://schemas.microsoft.com/office/drawing/2014/main" id="{FF0206E5-A5BB-C14F-D6EA-F1381459D099}"/>
              </a:ext>
            </a:extLst>
          </p:cNvPr>
          <p:cNvSpPr txBox="1"/>
          <p:nvPr/>
        </p:nvSpPr>
        <p:spPr>
          <a:xfrm>
            <a:off x="10528192" y="4201522"/>
            <a:ext cx="1557908" cy="369332"/>
          </a:xfrm>
          <a:prstGeom prst="rect">
            <a:avLst/>
          </a:prstGeom>
          <a:noFill/>
        </p:spPr>
        <p:txBody>
          <a:bodyPr wrap="square" rtlCol="0">
            <a:spAutoFit/>
          </a:bodyPr>
          <a:lstStyle/>
          <a:p>
            <a:r>
              <a:rPr lang="en-GB"/>
              <a:t>Author</a:t>
            </a:r>
          </a:p>
        </p:txBody>
      </p:sp>
      <p:cxnSp>
        <p:nvCxnSpPr>
          <p:cNvPr id="4" name="Straight Arrow Connector 3">
            <a:extLst>
              <a:ext uri="{FF2B5EF4-FFF2-40B4-BE49-F238E27FC236}">
                <a16:creationId xmlns:a16="http://schemas.microsoft.com/office/drawing/2014/main" id="{28D81F76-90E6-2844-D263-9E91D56CFA33}"/>
              </a:ext>
            </a:extLst>
          </p:cNvPr>
          <p:cNvCxnSpPr>
            <a:cxnSpLocks/>
            <a:stCxn id="2" idx="1"/>
          </p:cNvCxnSpPr>
          <p:nvPr/>
        </p:nvCxnSpPr>
        <p:spPr>
          <a:xfrm flipH="1" flipV="1">
            <a:off x="8389856" y="4057407"/>
            <a:ext cx="2138336" cy="32878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3C3EF0B-3C35-2136-3EC8-A99C3C7963F9}"/>
              </a:ext>
            </a:extLst>
          </p:cNvPr>
          <p:cNvSpPr txBox="1"/>
          <p:nvPr/>
        </p:nvSpPr>
        <p:spPr>
          <a:xfrm>
            <a:off x="462610" y="3709629"/>
            <a:ext cx="828861" cy="369332"/>
          </a:xfrm>
          <a:prstGeom prst="rect">
            <a:avLst/>
          </a:prstGeom>
          <a:noFill/>
        </p:spPr>
        <p:txBody>
          <a:bodyPr wrap="square" rtlCol="0">
            <a:spAutoFit/>
          </a:bodyPr>
          <a:lstStyle/>
          <a:p>
            <a:r>
              <a:rPr lang="en-GB"/>
              <a:t>When</a:t>
            </a:r>
          </a:p>
        </p:txBody>
      </p:sp>
      <p:cxnSp>
        <p:nvCxnSpPr>
          <p:cNvPr id="8" name="Straight Arrow Connector 7">
            <a:extLst>
              <a:ext uri="{FF2B5EF4-FFF2-40B4-BE49-F238E27FC236}">
                <a16:creationId xmlns:a16="http://schemas.microsoft.com/office/drawing/2014/main" id="{7E769887-2F4E-41B3-3B8F-9C868271CAF8}"/>
              </a:ext>
            </a:extLst>
          </p:cNvPr>
          <p:cNvCxnSpPr>
            <a:cxnSpLocks/>
          </p:cNvCxnSpPr>
          <p:nvPr/>
        </p:nvCxnSpPr>
        <p:spPr>
          <a:xfrm flipV="1">
            <a:off x="1141340" y="3610466"/>
            <a:ext cx="1196507" cy="28382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4129E9A-3591-4A0C-F8D7-DED4E49E3522}"/>
              </a:ext>
            </a:extLst>
          </p:cNvPr>
          <p:cNvSpPr txBox="1"/>
          <p:nvPr/>
        </p:nvSpPr>
        <p:spPr>
          <a:xfrm>
            <a:off x="10350631" y="2807324"/>
            <a:ext cx="1451727" cy="369332"/>
          </a:xfrm>
          <a:prstGeom prst="rect">
            <a:avLst/>
          </a:prstGeom>
          <a:noFill/>
        </p:spPr>
        <p:txBody>
          <a:bodyPr wrap="square" rtlCol="0">
            <a:spAutoFit/>
          </a:bodyPr>
          <a:lstStyle/>
          <a:p>
            <a:r>
              <a:rPr lang="en-GB"/>
              <a:t>Article title</a:t>
            </a:r>
          </a:p>
        </p:txBody>
      </p:sp>
      <p:cxnSp>
        <p:nvCxnSpPr>
          <p:cNvPr id="17" name="Straight Arrow Connector 16">
            <a:extLst>
              <a:ext uri="{FF2B5EF4-FFF2-40B4-BE49-F238E27FC236}">
                <a16:creationId xmlns:a16="http://schemas.microsoft.com/office/drawing/2014/main" id="{BDF00B1A-B1A7-53B9-4E6B-395E7B3DF87C}"/>
              </a:ext>
            </a:extLst>
          </p:cNvPr>
          <p:cNvCxnSpPr>
            <a:cxnSpLocks/>
          </p:cNvCxnSpPr>
          <p:nvPr/>
        </p:nvCxnSpPr>
        <p:spPr>
          <a:xfrm flipH="1" flipV="1">
            <a:off x="6391373" y="2991990"/>
            <a:ext cx="3717958" cy="7207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0FA6C13-78A8-48DB-1E32-C50BA29FD868}"/>
              </a:ext>
            </a:extLst>
          </p:cNvPr>
          <p:cNvSpPr txBox="1"/>
          <p:nvPr/>
        </p:nvSpPr>
        <p:spPr>
          <a:xfrm>
            <a:off x="9671901" y="2032164"/>
            <a:ext cx="2327762" cy="369332"/>
          </a:xfrm>
          <a:prstGeom prst="rect">
            <a:avLst/>
          </a:prstGeom>
          <a:noFill/>
        </p:spPr>
        <p:txBody>
          <a:bodyPr wrap="square" rtlCol="0">
            <a:spAutoFit/>
          </a:bodyPr>
          <a:lstStyle/>
          <a:p>
            <a:r>
              <a:rPr lang="en-GB"/>
              <a:t>URL &amp; date accessed</a:t>
            </a:r>
          </a:p>
        </p:txBody>
      </p:sp>
      <p:cxnSp>
        <p:nvCxnSpPr>
          <p:cNvPr id="29" name="Straight Arrow Connector 28">
            <a:extLst>
              <a:ext uri="{FF2B5EF4-FFF2-40B4-BE49-F238E27FC236}">
                <a16:creationId xmlns:a16="http://schemas.microsoft.com/office/drawing/2014/main" id="{D7C04510-D93A-4462-244E-CE4D2331C5E6}"/>
              </a:ext>
            </a:extLst>
          </p:cNvPr>
          <p:cNvCxnSpPr>
            <a:cxnSpLocks/>
          </p:cNvCxnSpPr>
          <p:nvPr/>
        </p:nvCxnSpPr>
        <p:spPr>
          <a:xfrm flipH="1" flipV="1">
            <a:off x="8700940" y="1809946"/>
            <a:ext cx="970961" cy="29926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E8A752EE-B09A-D9AA-A8C9-F020590A562B}"/>
              </a:ext>
            </a:extLst>
          </p:cNvPr>
          <p:cNvPicPr>
            <a:picLocks noChangeAspect="1"/>
          </p:cNvPicPr>
          <p:nvPr/>
        </p:nvPicPr>
        <p:blipFill rotWithShape="1">
          <a:blip r:embed="rId4"/>
          <a:srcRect l="61856" t="42499" r="24326" b="55192"/>
          <a:stretch/>
        </p:blipFill>
        <p:spPr>
          <a:xfrm>
            <a:off x="1428712" y="1456004"/>
            <a:ext cx="7170193" cy="470569"/>
          </a:xfrm>
          <a:prstGeom prst="rect">
            <a:avLst/>
          </a:prstGeom>
        </p:spPr>
      </p:pic>
    </p:spTree>
    <p:extLst>
      <p:ext uri="{BB962C8B-B14F-4D97-AF65-F5344CB8AC3E}">
        <p14:creationId xmlns:p14="http://schemas.microsoft.com/office/powerpoint/2010/main" val="904705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3489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sp>
        <p:nvSpPr>
          <p:cNvPr id="5" name="TextBox 4">
            <a:extLst>
              <a:ext uri="{FF2B5EF4-FFF2-40B4-BE49-F238E27FC236}">
                <a16:creationId xmlns:a16="http://schemas.microsoft.com/office/drawing/2014/main" id="{86ECCFD7-6927-46A8-BEBB-8A15471C27B4}"/>
              </a:ext>
            </a:extLst>
          </p:cNvPr>
          <p:cNvSpPr txBox="1"/>
          <p:nvPr/>
        </p:nvSpPr>
        <p:spPr>
          <a:xfrm>
            <a:off x="3132796" y="1371330"/>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624457" y="158428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6472122" y="145459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9063387" y="1629702"/>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pic>
        <p:nvPicPr>
          <p:cNvPr id="16" name="Content Placeholder 15">
            <a:extLst>
              <a:ext uri="{FF2B5EF4-FFF2-40B4-BE49-F238E27FC236}">
                <a16:creationId xmlns:a16="http://schemas.microsoft.com/office/drawing/2014/main" id="{9D2A6D22-0B93-6842-C480-06D1113EBC9E}"/>
              </a:ext>
            </a:extLst>
          </p:cNvPr>
          <p:cNvPicPr>
            <a:picLocks noGrp="1" noChangeAspect="1"/>
          </p:cNvPicPr>
          <p:nvPr>
            <p:ph sz="quarter" idx="10"/>
          </p:nvPr>
        </p:nvPicPr>
        <p:blipFill rotWithShape="1">
          <a:blip r:embed="rId2"/>
          <a:srcRect l="67094" t="46915" r="13599" b="31522"/>
          <a:stretch/>
        </p:blipFill>
        <p:spPr>
          <a:xfrm>
            <a:off x="1271228" y="2327115"/>
            <a:ext cx="8275277" cy="3630655"/>
          </a:xfrm>
        </p:spPr>
      </p:pic>
      <p:sp>
        <p:nvSpPr>
          <p:cNvPr id="17" name="Oval 16">
            <a:extLst>
              <a:ext uri="{FF2B5EF4-FFF2-40B4-BE49-F238E27FC236}">
                <a16:creationId xmlns:a16="http://schemas.microsoft.com/office/drawing/2014/main" id="{7DE7847F-A887-3938-EB01-EC107CF28E31}"/>
              </a:ext>
            </a:extLst>
          </p:cNvPr>
          <p:cNvSpPr/>
          <p:nvPr/>
        </p:nvSpPr>
        <p:spPr>
          <a:xfrm>
            <a:off x="5955957" y="4876800"/>
            <a:ext cx="832021" cy="71669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1E23C520-61E7-C45F-5E31-5D6C8A5FBDA1}"/>
              </a:ext>
            </a:extLst>
          </p:cNvPr>
          <p:cNvCxnSpPr>
            <a:cxnSpLocks/>
          </p:cNvCxnSpPr>
          <p:nvPr/>
        </p:nvCxnSpPr>
        <p:spPr>
          <a:xfrm>
            <a:off x="3616411" y="1730769"/>
            <a:ext cx="163156" cy="103575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BE2FC2F-E587-2A1F-DB7B-C9093B0769FC}"/>
              </a:ext>
            </a:extLst>
          </p:cNvPr>
          <p:cNvCxnSpPr>
            <a:cxnSpLocks/>
          </p:cNvCxnSpPr>
          <p:nvPr/>
        </p:nvCxnSpPr>
        <p:spPr>
          <a:xfrm>
            <a:off x="1376937" y="1842653"/>
            <a:ext cx="1350432" cy="12630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F4888A2-CE2F-24F5-F9B6-9FFC682561BD}"/>
              </a:ext>
            </a:extLst>
          </p:cNvPr>
          <p:cNvCxnSpPr/>
          <p:nvPr/>
        </p:nvCxnSpPr>
        <p:spPr>
          <a:xfrm flipH="1">
            <a:off x="6124750" y="1842653"/>
            <a:ext cx="811509" cy="134539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4E44284-B437-FAF6-825C-BF71AE6BB502}"/>
              </a:ext>
            </a:extLst>
          </p:cNvPr>
          <p:cNvCxnSpPr>
            <a:cxnSpLocks/>
          </p:cNvCxnSpPr>
          <p:nvPr/>
        </p:nvCxnSpPr>
        <p:spPr>
          <a:xfrm flipH="1">
            <a:off x="7580891" y="1999034"/>
            <a:ext cx="1482496" cy="118900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FA6E48AF-B4CD-697C-7BD2-0B89DD22C946}"/>
              </a:ext>
            </a:extLst>
          </p:cNvPr>
          <p:cNvSpPr/>
          <p:nvPr/>
        </p:nvSpPr>
        <p:spPr>
          <a:xfrm>
            <a:off x="6021859" y="5165124"/>
            <a:ext cx="766119" cy="64255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696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a:cs typeface="Calibri Light"/>
              </a:rPr>
              <a:t>Streamed Content</a:t>
            </a:r>
            <a:endParaRPr lang="en-GB"/>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698241" y="1534536"/>
            <a:ext cx="10708191" cy="3038495"/>
          </a:xfrm>
        </p:spPr>
        <p:txBody>
          <a:bodyPr vert="horz" lIns="91440" tIns="45720" rIns="91440" bIns="45720" rtlCol="0" anchor="t">
            <a:normAutofit lnSpcReduction="10000"/>
          </a:bodyPr>
          <a:lstStyle/>
          <a:p>
            <a:pPr>
              <a:buFont typeface="Arial"/>
              <a:buChar char="•"/>
            </a:pPr>
            <a:r>
              <a:rPr lang="en-GB" sz="240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a:latin typeface="Arial"/>
                <a:ea typeface="+mn-lt"/>
                <a:cs typeface="+mn-lt"/>
              </a:rPr>
              <a:t>Year of original broadcast (in round brackets)</a:t>
            </a:r>
            <a:endParaRPr lang="en-GB" sz="2400">
              <a:latin typeface="Arial"/>
              <a:cs typeface="Arial"/>
            </a:endParaRPr>
          </a:p>
          <a:p>
            <a:pPr>
              <a:buFont typeface="Arial"/>
              <a:buChar char="•"/>
            </a:pPr>
            <a:r>
              <a:rPr lang="en-GB" sz="2400">
                <a:latin typeface="Arial"/>
                <a:ea typeface="+mn-lt"/>
                <a:cs typeface="+mn-lt"/>
              </a:rPr>
              <a:t>Title of series/season (in italics)</a:t>
            </a:r>
            <a:endParaRPr lang="en-GB" sz="2400">
              <a:latin typeface="Arial"/>
              <a:cs typeface="Arial"/>
            </a:endParaRPr>
          </a:p>
          <a:p>
            <a:pPr>
              <a:buFont typeface="Arial"/>
              <a:buChar char="•"/>
            </a:pPr>
            <a:r>
              <a:rPr lang="en-GB" sz="240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a:latin typeface="Arial"/>
                <a:ea typeface="+mn-lt"/>
                <a:cs typeface="+mn-lt"/>
              </a:rPr>
              <a:t>Production company</a:t>
            </a:r>
            <a:endParaRPr lang="en-GB" sz="2400">
              <a:latin typeface="Arial"/>
              <a:cs typeface="Arial"/>
            </a:endParaRPr>
          </a:p>
          <a:p>
            <a:pPr>
              <a:buFont typeface="Arial"/>
              <a:buChar char="•"/>
            </a:pPr>
            <a:r>
              <a:rPr lang="en-GB" sz="2400">
                <a:latin typeface="Arial"/>
                <a:ea typeface="+mn-lt"/>
                <a:cs typeface="+mn-lt"/>
              </a:rPr>
              <a:t>Available at: Name of streaming service / link to homepage site (if available)</a:t>
            </a:r>
            <a:endParaRPr lang="en-GB" sz="2400">
              <a:latin typeface="Arial"/>
              <a:cs typeface="Arial"/>
            </a:endParaRPr>
          </a:p>
          <a:p>
            <a:pPr>
              <a:buFont typeface="Arial"/>
              <a:buChar char="•"/>
            </a:pPr>
            <a:r>
              <a:rPr lang="en-GB" sz="2400">
                <a:latin typeface="Arial"/>
                <a:ea typeface="+mn-lt"/>
                <a:cs typeface="+mn-lt"/>
              </a:rPr>
              <a:t>(Accessed: date)</a:t>
            </a:r>
            <a:endParaRPr lang="en-GB" sz="2400">
              <a:latin typeface="Arial"/>
              <a:cs typeface="Arial"/>
            </a:endParaRPr>
          </a:p>
          <a:p>
            <a:pPr marL="0" indent="0">
              <a:buNone/>
            </a:pPr>
            <a:endParaRPr lang="en-GB">
              <a:latin typeface="Arial"/>
              <a:cs typeface="Calibri" panose="020F0502020204030204"/>
            </a:endParaRPr>
          </a:p>
          <a:p>
            <a:pPr marL="0" indent="0">
              <a:buNone/>
            </a:pPr>
            <a:endParaRPr lang="en-GB">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698241" y="4675909"/>
            <a:ext cx="11151252"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chemeClr val="accent1"/>
                </a:solidFill>
                <a:latin typeface="Arial"/>
                <a:cs typeface="Arial"/>
              </a:rPr>
              <a:t>Example:</a:t>
            </a:r>
            <a:endParaRPr lang="en-US" sz="2400" b="1">
              <a:solidFill>
                <a:schemeClr val="accent1"/>
              </a:solidFill>
              <a:ea typeface="+mn-lt"/>
              <a:cs typeface="+mn-lt"/>
            </a:endParaRPr>
          </a:p>
          <a:p>
            <a:pPr>
              <a:lnSpc>
                <a:spcPct val="90000"/>
              </a:lnSpc>
              <a:spcBef>
                <a:spcPts val="1000"/>
              </a:spcBef>
            </a:pPr>
            <a:r>
              <a:rPr lang="en-GB" sz="2400">
                <a:latin typeface="Arial"/>
                <a:cs typeface="Arial"/>
              </a:rPr>
              <a:t>'Papa' (2022) </a:t>
            </a:r>
            <a:r>
              <a:rPr lang="en-GB" sz="2400" i="1">
                <a:latin typeface="Arial"/>
                <a:cs typeface="Arial"/>
              </a:rPr>
              <a:t>Stranger Things, </a:t>
            </a:r>
            <a:r>
              <a:rPr lang="en-GB" sz="2400">
                <a:latin typeface="Arial"/>
                <a:cs typeface="Arial"/>
              </a:rPr>
              <a:t>season 4, episode 8. Netflix. Available at: </a:t>
            </a:r>
            <a:r>
              <a:rPr lang="en-GB" sz="2400">
                <a:latin typeface="Arial"/>
                <a:cs typeface="Arial"/>
                <a:hlinkClick r:id="rId2"/>
              </a:rPr>
              <a:t>https://www.netflix.com/gb/title/80057281</a:t>
            </a:r>
            <a:r>
              <a:rPr lang="en-GB" sz="2400">
                <a:latin typeface="Arial"/>
                <a:cs typeface="Arial"/>
              </a:rPr>
              <a:t> (Accessed: 20 Oct 2022).</a:t>
            </a:r>
            <a:endParaRPr lang="en-US" sz="2400">
              <a:ea typeface="+mn-lt"/>
              <a:cs typeface="+mn-lt"/>
            </a:endParaRPr>
          </a:p>
          <a:p>
            <a:pPr algn="l"/>
            <a:endParaRPr lang="en-GB" sz="240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Secondary referencing</a:t>
            </a:r>
          </a:p>
        </p:txBody>
      </p:sp>
      <p:sp>
        <p:nvSpPr>
          <p:cNvPr id="3" name="Text Placeholder 2"/>
          <p:cNvSpPr>
            <a:spLocks noGrp="1"/>
          </p:cNvSpPr>
          <p:nvPr>
            <p:ph type="body" sz="quarter" idx="10"/>
          </p:nvPr>
        </p:nvSpPr>
        <p:spPr/>
        <p:txBody>
          <a:bodyPr>
            <a:normAutofit/>
          </a:bodyPr>
          <a:lstStyle/>
          <a:p>
            <a:pPr marL="0" indent="0">
              <a:buNone/>
            </a:pPr>
            <a:r>
              <a:rPr lang="en-GB" sz="4000" b="1"/>
              <a:t>What is it?</a:t>
            </a:r>
          </a:p>
          <a:p>
            <a:r>
              <a:rPr lang="en-GB" sz="2400"/>
              <a:t>You may want to use a quotation or an idea from a source referenced in a work you have read</a:t>
            </a:r>
          </a:p>
          <a:p>
            <a:r>
              <a:rPr lang="en-GB" sz="2400"/>
              <a:t>You haven’t read the original, but have discovered it through a secondary source</a:t>
            </a:r>
          </a:p>
          <a:p>
            <a:r>
              <a:rPr lang="en-GB" sz="2400"/>
              <a:t>This is known as ‘secondary referencing’</a:t>
            </a:r>
          </a:p>
        </p:txBody>
      </p:sp>
      <p:sp>
        <p:nvSpPr>
          <p:cNvPr id="4" name="Text Placeholder 3"/>
          <p:cNvSpPr>
            <a:spLocks noGrp="1"/>
          </p:cNvSpPr>
          <p:nvPr>
            <p:ph type="body" sz="quarter" idx="11"/>
          </p:nvPr>
        </p:nvSpPr>
        <p:spPr/>
        <p:txBody>
          <a:bodyPr>
            <a:normAutofit/>
          </a:bodyPr>
          <a:lstStyle/>
          <a:p>
            <a:pPr marL="0" indent="0">
              <a:buNone/>
            </a:pPr>
            <a:r>
              <a:rPr lang="en-GB" sz="4000" b="1"/>
              <a:t>How do I do it?</a:t>
            </a:r>
          </a:p>
          <a:p>
            <a:r>
              <a:rPr lang="en-GB" sz="2400"/>
              <a:t>In-text citation: Bloggs (2004), cited in Smith (2007), loves chocolate.</a:t>
            </a:r>
          </a:p>
          <a:p>
            <a:endParaRPr lang="en-GB" sz="2400"/>
          </a:p>
          <a:p>
            <a:r>
              <a:rPr lang="en-GB" sz="2400"/>
              <a:t>Full reference: Smith, J. (2007). </a:t>
            </a:r>
            <a:r>
              <a:rPr lang="en-GB" sz="2400" i="1"/>
              <a:t>Musings from Chocolate Lovers.</a:t>
            </a:r>
            <a:r>
              <a:rPr lang="en-GB" sz="2400"/>
              <a:t> Bicester: JFJ Press.</a:t>
            </a:r>
          </a:p>
        </p:txBody>
      </p:sp>
    </p:spTree>
    <p:extLst>
      <p:ext uri="{BB962C8B-B14F-4D97-AF65-F5344CB8AC3E}">
        <p14:creationId xmlns:p14="http://schemas.microsoft.com/office/powerpoint/2010/main" val="13744179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37483303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470341" y="1459467"/>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553800" y="2660879"/>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a:solidFill>
                  <a:srgbClr val="000000"/>
                </a:solidFill>
                <a:effectLst/>
                <a:latin typeface="Arial"/>
                <a:cs typeface="Arial"/>
              </a:rPr>
              <a:t>Research has previously focused on whether high-density housing, in city centres, is one </a:t>
            </a:r>
            <a:r>
              <a:rPr lang="en-GB">
                <a:solidFill>
                  <a:srgbClr val="000000"/>
                </a:solidFill>
                <a:latin typeface="Arial"/>
                <a:cs typeface="Arial"/>
              </a:rPr>
              <a:t>solution</a:t>
            </a:r>
            <a:r>
              <a:rPr lang="en-GB" sz="1800" b="0" i="0">
                <a:solidFill>
                  <a:srgbClr val="000000"/>
                </a:solidFill>
                <a:effectLst/>
                <a:latin typeface="Arial"/>
                <a:cs typeface="Arial"/>
              </a:rPr>
              <a:t> to mitigate against homelessness </a:t>
            </a:r>
            <a:r>
              <a:rPr lang="en-GB" sz="1800" b="0" i="0">
                <a:solidFill>
                  <a:schemeClr val="accent1"/>
                </a:solidFill>
                <a:effectLst/>
                <a:latin typeface="Arial"/>
                <a:cs typeface="Arial"/>
              </a:rPr>
              <a:t>(Wilmot</a:t>
            </a:r>
            <a:r>
              <a:rPr lang="en-GB">
                <a:solidFill>
                  <a:schemeClr val="accent1"/>
                </a:solidFill>
                <a:latin typeface="Arial"/>
                <a:cs typeface="Arial"/>
              </a:rPr>
              <a:t>,</a:t>
            </a:r>
            <a:r>
              <a:rPr lang="en-GB" sz="1800" b="0" i="0">
                <a:solidFill>
                  <a:schemeClr val="accent1"/>
                </a:solidFill>
                <a:effectLst/>
                <a:latin typeface="Arial"/>
                <a:cs typeface="Arial"/>
              </a:rPr>
              <a:t> </a:t>
            </a:r>
            <a:r>
              <a:rPr lang="en-GB">
                <a:solidFill>
                  <a:schemeClr val="accent1"/>
                </a:solidFill>
                <a:latin typeface="Arial"/>
                <a:cs typeface="Arial"/>
              </a:rPr>
              <a:t>2020a</a:t>
            </a:r>
            <a:r>
              <a:rPr lang="en-GB" sz="1800" b="0" i="0">
                <a:solidFill>
                  <a:schemeClr val="accent1"/>
                </a:solidFill>
                <a:effectLst/>
                <a:latin typeface="Arial"/>
                <a:cs typeface="Arial"/>
              </a:rPr>
              <a:t>).</a:t>
            </a:r>
            <a:r>
              <a:rPr lang="en-GB">
                <a:solidFill>
                  <a:schemeClr val="accent1"/>
                </a:solidFill>
                <a:latin typeface="Arial"/>
                <a:cs typeface="Arial"/>
              </a:rPr>
              <a:t> </a:t>
            </a:r>
            <a:r>
              <a:rPr lang="en-GB">
                <a:latin typeface="Arial"/>
                <a:cs typeface="Arial"/>
              </a:rPr>
              <a:t>However, further intense research, </a:t>
            </a:r>
            <a:r>
              <a:rPr lang="en-GB">
                <a:latin typeface="Arial"/>
                <a:ea typeface="+mn-lt"/>
                <a:cs typeface="Arial"/>
              </a:rPr>
              <a:t>concluded that high-densi</a:t>
            </a:r>
            <a:r>
              <a:rPr lang="en-GB">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548028" y="4688607"/>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Reference list: </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2020a</a:t>
            </a:r>
            <a:r>
              <a:rPr lang="en-GB" sz="1800" b="0" i="0">
                <a:solidFill>
                  <a:schemeClr val="accent1"/>
                </a:solidFill>
                <a:effectLst/>
                <a:latin typeface="Arial"/>
                <a:cs typeface="Arial"/>
              </a:rPr>
              <a:t>) </a:t>
            </a:r>
            <a:r>
              <a:rPr lang="en-GB" sz="1800" b="0" i="1">
                <a:solidFill>
                  <a:srgbClr val="000000"/>
                </a:solidFill>
                <a:effectLst/>
                <a:latin typeface="Arial"/>
                <a:cs typeface="Arial"/>
              </a:rPr>
              <a:t>Inclusion: when will we have a home for life?</a:t>
            </a:r>
            <a:r>
              <a:rPr lang="en-GB" sz="1800" b="0" i="0">
                <a:solidFill>
                  <a:srgbClr val="000000"/>
                </a:solidFill>
                <a:effectLst/>
                <a:latin typeface="Arial"/>
                <a:cs typeface="Arial"/>
              </a:rPr>
              <a:t> Dublin: Pearson.</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2020b</a:t>
            </a:r>
            <a:r>
              <a:rPr lang="en-GB" sz="1800" b="0" i="0">
                <a:solidFill>
                  <a:schemeClr val="accent1"/>
                </a:solidFill>
                <a:effectLst/>
                <a:latin typeface="Arial"/>
                <a:cs typeface="Arial"/>
              </a:rPr>
              <a:t>) </a:t>
            </a:r>
            <a:r>
              <a:rPr lang="en-GB" sz="1800" b="0" i="1">
                <a:solidFill>
                  <a:srgbClr val="000000"/>
                </a:solidFill>
                <a:effectLst/>
                <a:latin typeface="Arial"/>
                <a:cs typeface="Arial"/>
              </a:rPr>
              <a:t>Solutions and barriers to homelessness</a:t>
            </a:r>
            <a:r>
              <a:rPr lang="en-GB" sz="1800" b="0" i="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813572" y="1405736"/>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698242" y="5682638"/>
            <a:ext cx="22673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Cite Them Right</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786932" y="76081"/>
            <a:ext cx="10256508" cy="1003916"/>
          </a:xfrm>
        </p:spPr>
        <p:txBody>
          <a:bodyPr>
            <a:normAutofit/>
          </a:bodyPr>
          <a:lstStyle/>
          <a:p>
            <a:r>
              <a:rPr lang="en-GB">
                <a:ea typeface="+mj-lt"/>
                <a:cs typeface="+mj-lt"/>
              </a:rPr>
              <a:t>Refworks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568739"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451259" y="1835710"/>
            <a:ext cx="5051492" cy="405604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latin typeface="Calibri"/>
                <a:cs typeface="Calibri"/>
              </a:rPr>
              <a:t>Y</a:t>
            </a:r>
            <a:r>
              <a:rPr lang="en-GB" sz="2400">
                <a:latin typeface="Calibri"/>
                <a:cs typeface="Calibri"/>
              </a:rPr>
              <a:t>ou must sign up through the library webpage to register for a </a:t>
            </a:r>
            <a:r>
              <a:rPr lang="en-GB" sz="2400" b="1">
                <a:latin typeface="Calibri"/>
                <a:cs typeface="Calibri"/>
              </a:rPr>
              <a:t>FREE </a:t>
            </a:r>
            <a:r>
              <a:rPr lang="en-GB" sz="2400">
                <a:latin typeface="Calibri"/>
                <a:cs typeface="Calibri"/>
              </a:rPr>
              <a:t>account</a:t>
            </a:r>
          </a:p>
          <a:p>
            <a:endParaRPr lang="en-GB" sz="2400">
              <a:latin typeface="Calibri"/>
              <a:cs typeface="Calibri"/>
            </a:endParaRPr>
          </a:p>
          <a:p>
            <a:r>
              <a:rPr lang="en-GB" sz="2400">
                <a:latin typeface="Calibri"/>
                <a:cs typeface="Calibri"/>
              </a:rPr>
              <a:t>Navigate to Student Essentials</a:t>
            </a:r>
          </a:p>
          <a:p>
            <a:endParaRPr lang="en-GB" sz="2400">
              <a:latin typeface="Calibri"/>
              <a:cs typeface="Calibri"/>
            </a:endParaRPr>
          </a:p>
          <a:p>
            <a:r>
              <a:rPr lang="en-GB" sz="2400">
                <a:latin typeface="Calibri"/>
                <a:cs typeface="Calibri"/>
              </a:rPr>
              <a:t>Click on </a:t>
            </a:r>
            <a:r>
              <a:rPr lang="en-GB" sz="2400">
                <a:latin typeface="Calibri"/>
                <a:cs typeface="Calibri"/>
                <a:hlinkClick r:id="rId3"/>
              </a:rPr>
              <a:t>Refworks</a:t>
            </a:r>
            <a:endParaRPr lang="en-GB" sz="2400">
              <a:latin typeface="Calibri"/>
              <a:cs typeface="Calibri"/>
            </a:endParaRPr>
          </a:p>
          <a:p>
            <a:endParaRPr lang="en-GB" sz="2400">
              <a:latin typeface="Calibri"/>
              <a:cs typeface="Calibri"/>
            </a:endParaRPr>
          </a:p>
          <a:p>
            <a:r>
              <a:rPr lang="en-GB" sz="2400">
                <a:latin typeface="Calibri"/>
                <a:cs typeface="Calibri"/>
              </a:rPr>
              <a:t>Create your account using your University email</a:t>
            </a:r>
          </a:p>
          <a:p>
            <a:endParaRPr lang="en-GB" sz="2400">
              <a:latin typeface="Calibri"/>
              <a:cs typeface="Calibri"/>
            </a:endParaRPr>
          </a:p>
          <a:p>
            <a:r>
              <a:rPr lang="en-GB" sz="2400">
                <a:latin typeface="Calibri"/>
                <a:cs typeface="Calibri"/>
              </a:rPr>
              <a:t>Sign in and create your profile</a:t>
            </a:r>
          </a:p>
          <a:p>
            <a:endParaRPr lang="en-GB" sz="24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2671040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a:cs typeface="Calibri"/>
                <a:hlinkClick r:id="rId3"/>
              </a:rPr>
              <a:t>Getting started with RefWorks Playlist</a:t>
            </a:r>
            <a:endParaRPr lang="en-GB" sz="3600">
              <a:cs typeface="Calibri"/>
            </a:endParaRPr>
          </a:p>
          <a:p>
            <a:pPr marL="0" indent="0">
              <a:buNone/>
            </a:pPr>
            <a:endParaRPr lang="en-GB" sz="3600">
              <a:cs typeface="Calibri"/>
            </a:endParaRPr>
          </a:p>
          <a:p>
            <a:r>
              <a:rPr lang="en-GB" sz="3600">
                <a:cs typeface="Calibri" panose="020F0502020204030204"/>
                <a:hlinkClick r:id="rId4"/>
              </a:rPr>
              <a:t>Advanced RefWorks Playlist</a:t>
            </a:r>
            <a:endParaRPr lang="en-GB" sz="360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511834" y="1815400"/>
            <a:ext cx="6614830" cy="3807023"/>
          </a:xfrm>
        </p:spPr>
        <p:txBody>
          <a:bodyPr vert="horz" lIns="91440" tIns="45720" rIns="91440" bIns="45720" rtlCol="0" anchor="t">
            <a:noAutofit/>
          </a:bodyPr>
          <a:lstStyle/>
          <a:p>
            <a:pPr marL="0" indent="0">
              <a:lnSpc>
                <a:spcPct val="107000"/>
              </a:lnSpc>
              <a:spcBef>
                <a:spcPts val="0"/>
              </a:spcBef>
              <a:buNone/>
            </a:pPr>
            <a:r>
              <a:rPr lang="en-GB" sz="2000">
                <a:latin typeface="Calibri"/>
                <a:cs typeface="Calibri"/>
              </a:rPr>
              <a:t>When used properly, references strengthen and enhance your work </a:t>
            </a:r>
            <a:endParaRPr lang="en-US" sz="2000"/>
          </a:p>
          <a:p>
            <a:pPr marL="0" indent="0">
              <a:lnSpc>
                <a:spcPct val="107000"/>
              </a:lnSpc>
              <a:spcBef>
                <a:spcPts val="0"/>
              </a:spcBef>
              <a:buNone/>
            </a:pPr>
            <a:endParaRPr lang="en-GB" sz="2000">
              <a:latin typeface="Calibri"/>
              <a:cs typeface="Calibri"/>
            </a:endParaRPr>
          </a:p>
          <a:p>
            <a:pPr marL="342900" indent="-342900">
              <a:lnSpc>
                <a:spcPct val="107000"/>
              </a:lnSpc>
              <a:spcBef>
                <a:spcPts val="0"/>
              </a:spcBef>
              <a:buFont typeface="Arial" panose="05000000000000000000" pitchFamily="2" charset="2"/>
              <a:buChar char="•"/>
            </a:pPr>
            <a:r>
              <a:rPr lang="en-GB" sz="2000">
                <a:latin typeface="Calibri"/>
                <a:cs typeface="Arial"/>
              </a:rPr>
              <a:t>Understand the basics before you begin</a:t>
            </a:r>
            <a:endParaRPr lang="en-GB" sz="2000">
              <a:latin typeface="Calibri"/>
              <a:ea typeface="+mn-lt"/>
              <a:cs typeface="Arial"/>
            </a:endParaRPr>
          </a:p>
          <a:p>
            <a:pPr marL="0" indent="0">
              <a:lnSpc>
                <a:spcPct val="107000"/>
              </a:lnSpc>
              <a:spcBef>
                <a:spcPts val="0"/>
              </a:spcBef>
              <a:buNone/>
            </a:pPr>
            <a:endParaRPr lang="en-GB" sz="2000">
              <a:latin typeface="Calibri"/>
              <a:cs typeface="Arial"/>
            </a:endParaRPr>
          </a:p>
          <a:p>
            <a:pPr marL="342900" indent="-342900">
              <a:lnSpc>
                <a:spcPct val="107000"/>
              </a:lnSpc>
              <a:spcBef>
                <a:spcPts val="0"/>
              </a:spcBef>
              <a:buFont typeface="Arial" panose="05000000000000000000" pitchFamily="2" charset="2"/>
              <a:buChar char="•"/>
            </a:pPr>
            <a:r>
              <a:rPr lang="en-GB" sz="2000">
                <a:latin typeface="Calibri"/>
                <a:cs typeface="Arial"/>
              </a:rPr>
              <a:t>Keep a record of all sources as you use them</a:t>
            </a:r>
            <a:endParaRPr lang="en-US" sz="2000">
              <a:latin typeface="Calibri"/>
              <a:ea typeface="+mn-lt"/>
              <a:cs typeface="+mn-lt"/>
            </a:endParaRPr>
          </a:p>
          <a:p>
            <a:pPr marL="0" indent="0">
              <a:lnSpc>
                <a:spcPct val="107000"/>
              </a:lnSpc>
              <a:spcBef>
                <a:spcPts val="0"/>
              </a:spcBef>
              <a:buNone/>
            </a:pPr>
            <a:endParaRPr lang="en-GB" sz="2000">
              <a:latin typeface="Calibri"/>
              <a:cs typeface="Arial"/>
            </a:endParaRPr>
          </a:p>
          <a:p>
            <a:pPr marL="342900" indent="-342900">
              <a:lnSpc>
                <a:spcPct val="107000"/>
              </a:lnSpc>
              <a:spcBef>
                <a:spcPts val="0"/>
              </a:spcBef>
              <a:buFont typeface="Arial" panose="05000000000000000000" pitchFamily="2" charset="2"/>
              <a:buChar char="•"/>
            </a:pPr>
            <a:r>
              <a:rPr lang="en-GB" sz="2000">
                <a:latin typeface="Calibri"/>
                <a:cs typeface="Arial"/>
              </a:rPr>
              <a:t>Be consistent in the records you keep and in the way you reference </a:t>
            </a:r>
            <a:endParaRPr lang="en-US" sz="2000">
              <a:latin typeface="Calibri"/>
              <a:ea typeface="+mn-lt"/>
              <a:cs typeface="+mn-lt"/>
            </a:endParaRPr>
          </a:p>
          <a:p>
            <a:pPr marL="0" indent="0">
              <a:lnSpc>
                <a:spcPct val="107000"/>
              </a:lnSpc>
              <a:spcBef>
                <a:spcPts val="0"/>
              </a:spcBef>
              <a:buNone/>
            </a:pPr>
            <a:endParaRPr lang="en-GB" sz="2000">
              <a:latin typeface="Calibri"/>
              <a:cs typeface="Arial"/>
            </a:endParaRPr>
          </a:p>
          <a:p>
            <a:pPr marL="342900" indent="-342900">
              <a:lnSpc>
                <a:spcPct val="107000"/>
              </a:lnSpc>
              <a:spcBef>
                <a:spcPts val="0"/>
              </a:spcBef>
              <a:buFont typeface="Arial" panose="05000000000000000000" pitchFamily="2" charset="2"/>
              <a:buChar char="•"/>
            </a:pPr>
            <a:r>
              <a:rPr lang="en-GB" sz="2000">
                <a:latin typeface="Calibri"/>
                <a:cs typeface="Arial"/>
              </a:rPr>
              <a:t>Check your references before submitting your assignment</a:t>
            </a:r>
            <a:endParaRPr lang="en-GB" sz="20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511834" y="2890"/>
            <a:ext cx="10702505"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335255" y="2154308"/>
            <a:ext cx="4490559" cy="2735367"/>
          </a:xfrm>
        </p:spPr>
      </p:pic>
    </p:spTree>
    <p:extLst>
      <p:ext uri="{BB962C8B-B14F-4D97-AF65-F5344CB8AC3E}">
        <p14:creationId xmlns:p14="http://schemas.microsoft.com/office/powerpoint/2010/main" val="3821463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826353" cy="4565650"/>
          </a:xfrm>
        </p:spPr>
        <p:txBody>
          <a:bodyPr vert="horz" lIns="91440" tIns="45720" rIns="91440" bIns="45720" rtlCol="0" anchor="t">
            <a:normAutofit/>
          </a:bodyPr>
          <a:lstStyle/>
          <a:p>
            <a:pPr>
              <a:buFont typeface="Arial" panose="05000000000000000000" pitchFamily="2" charset="2"/>
              <a:buChar char="•"/>
            </a:pPr>
            <a:r>
              <a:rPr lang="en-GB" b="1">
                <a:solidFill>
                  <a:schemeClr val="accent1"/>
                </a:solidFill>
                <a:latin typeface="Calibri"/>
                <a:cs typeface="Calibri"/>
              </a:rPr>
              <a:t>Bring together </a:t>
            </a:r>
            <a:r>
              <a:rPr lang="en-GB">
                <a:latin typeface="Calibri"/>
                <a:cs typeface="Calibri"/>
              </a:rPr>
              <a:t>what you have discovered through your research and form your own opinions on what you have read.</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Give yourself enough time.</a:t>
            </a:r>
            <a:r>
              <a:rPr lang="en-GB">
                <a:latin typeface="Calibri"/>
                <a:cs typeface="Calibri"/>
              </a:rPr>
              <a:t> Referencing takes longer than you think!</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Ask for help </a:t>
            </a:r>
            <a:r>
              <a:rPr lang="en-GB">
                <a:latin typeface="Calibri"/>
                <a:cs typeface="Calibri"/>
              </a:rPr>
              <a:t>if you need it. </a:t>
            </a: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fontScale="90000"/>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a:latin typeface="Calibri"/>
                <a:cs typeface="Calibri"/>
              </a:rPr>
              <a:t>Find an example which matches your source and follow the format</a:t>
            </a:r>
            <a:r>
              <a:rPr lang="en-GB" sz="2600">
                <a:solidFill>
                  <a:schemeClr val="accent1"/>
                </a:solidFill>
                <a:latin typeface="Calibri"/>
                <a:cs typeface="Calibri"/>
              </a:rPr>
              <a:t>. </a:t>
            </a:r>
            <a:endParaRPr lang="en-GB" sz="2600" b="1">
              <a:solidFill>
                <a:schemeClr val="accent1"/>
              </a:solidFill>
              <a:latin typeface="Calibri Light"/>
              <a:cs typeface="Calibri Light"/>
            </a:endParaRPr>
          </a:p>
          <a:p>
            <a:r>
              <a:rPr lang="en-GB" sz="2600">
                <a:latin typeface="Calibri"/>
                <a:cs typeface="Calibri"/>
              </a:rPr>
              <a:t>If you cannot find an exact match, choose the example most like it and amend it </a:t>
            </a:r>
            <a:r>
              <a:rPr lang="en-GB" sz="2600" b="1">
                <a:solidFill>
                  <a:schemeClr val="accent1"/>
                </a:solidFill>
                <a:latin typeface="Calibri"/>
                <a:cs typeface="Calibri"/>
              </a:rPr>
              <a:t>(Remember to include: Who, When, What, Where).  </a:t>
            </a:r>
            <a:endParaRPr lang="en-GB" sz="2600" b="1">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Quick quiz</a:t>
            </a:r>
          </a:p>
        </p:txBody>
      </p:sp>
      <p:sp>
        <p:nvSpPr>
          <p:cNvPr id="3" name="Content Placeholder 2"/>
          <p:cNvSpPr>
            <a:spLocks noGrp="1"/>
          </p:cNvSpPr>
          <p:nvPr>
            <p:ph sz="quarter" idx="10"/>
          </p:nvPr>
        </p:nvSpPr>
        <p:spPr>
          <a:xfrm>
            <a:off x="577472" y="1902942"/>
            <a:ext cx="10795518" cy="3571102"/>
          </a:xfrm>
        </p:spPr>
        <p:txBody>
          <a:bodyPr>
            <a:normAutofit/>
          </a:bodyPr>
          <a:lstStyle/>
          <a:p>
            <a:pPr marL="0" indent="0">
              <a:buNone/>
            </a:pPr>
            <a:r>
              <a:rPr lang="en-GB" b="1"/>
              <a:t>What are the elements of Harvard referencing?</a:t>
            </a:r>
          </a:p>
          <a:p>
            <a:pPr marL="0" indent="0">
              <a:buNone/>
            </a:pPr>
            <a:endParaRPr lang="en-GB"/>
          </a:p>
          <a:p>
            <a:pPr marL="0" indent="0">
              <a:buNone/>
            </a:pPr>
            <a:r>
              <a:rPr lang="en-GB"/>
              <a:t>a.	Footnotes within the text and a reference list</a:t>
            </a:r>
          </a:p>
          <a:p>
            <a:pPr marL="514350" indent="-514350">
              <a:buAutoNum type="arabicPeriod"/>
            </a:pPr>
            <a:endParaRPr lang="en-GB"/>
          </a:p>
          <a:p>
            <a:pPr marL="0" indent="0">
              <a:buNone/>
            </a:pPr>
            <a:r>
              <a:rPr lang="en-GB"/>
              <a:t>b.	In-text citations and a reference list or bibliography at the end</a:t>
            </a:r>
          </a:p>
          <a:p>
            <a:pPr marL="514350" indent="-514350">
              <a:buAutoNum type="arabicPeriod"/>
            </a:pPr>
            <a:endParaRPr lang="en-GB"/>
          </a:p>
          <a:p>
            <a:pPr marL="0" indent="0">
              <a:buNone/>
            </a:pPr>
            <a:r>
              <a:rPr lang="en-GB"/>
              <a:t>c.	A reference list</a:t>
            </a:r>
          </a:p>
        </p:txBody>
      </p:sp>
    </p:spTree>
    <p:extLst>
      <p:ext uri="{BB962C8B-B14F-4D97-AF65-F5344CB8AC3E}">
        <p14:creationId xmlns:p14="http://schemas.microsoft.com/office/powerpoint/2010/main" val="206677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Quiz</a:t>
            </a:r>
          </a:p>
        </p:txBody>
      </p:sp>
      <p:sp>
        <p:nvSpPr>
          <p:cNvPr id="3" name="Content Placeholder 2"/>
          <p:cNvSpPr>
            <a:spLocks noGrp="1"/>
          </p:cNvSpPr>
          <p:nvPr>
            <p:ph sz="quarter" idx="10"/>
          </p:nvPr>
        </p:nvSpPr>
        <p:spPr>
          <a:xfrm>
            <a:off x="698242" y="1518123"/>
            <a:ext cx="10795518" cy="4574040"/>
          </a:xfrm>
        </p:spPr>
        <p:txBody>
          <a:bodyPr/>
          <a:lstStyle/>
          <a:p>
            <a:pPr marL="0" indent="0">
              <a:buNone/>
            </a:pPr>
            <a:r>
              <a:rPr lang="en-GB" b="1"/>
              <a:t>Which of these is a correct in-text citation</a:t>
            </a:r>
          </a:p>
          <a:p>
            <a:pPr marL="0" indent="0">
              <a:buNone/>
            </a:pPr>
            <a:endParaRPr lang="en-GB" b="1"/>
          </a:p>
          <a:p>
            <a:pPr marL="514350" indent="-514350">
              <a:buAutoNum type="alphaLcPeriod"/>
            </a:pPr>
            <a:r>
              <a:rPr lang="en-GB"/>
              <a:t>(Laura Smith, 2020)</a:t>
            </a:r>
          </a:p>
          <a:p>
            <a:pPr marL="514350" indent="-514350">
              <a:buAutoNum type="alphaLcPeriod"/>
            </a:pPr>
            <a:endParaRPr lang="en-GB"/>
          </a:p>
          <a:p>
            <a:pPr marL="514350" indent="-514350">
              <a:buAutoNum type="alphaLcPeriod"/>
            </a:pPr>
            <a:r>
              <a:rPr lang="en-GB"/>
              <a:t>- 2020, L. Smith – </a:t>
            </a:r>
          </a:p>
          <a:p>
            <a:pPr marL="514350" indent="-514350">
              <a:buAutoNum type="alphaLcPeriod"/>
            </a:pPr>
            <a:endParaRPr lang="en-GB"/>
          </a:p>
          <a:p>
            <a:pPr marL="514350" indent="-514350">
              <a:buAutoNum type="alphaLcPeriod"/>
            </a:pPr>
            <a:r>
              <a:rPr lang="en-GB"/>
              <a:t>(How to write an essay by Smith)</a:t>
            </a:r>
          </a:p>
          <a:p>
            <a:pPr marL="514350" indent="-514350">
              <a:buAutoNum type="alphaLcPeriod"/>
            </a:pPr>
            <a:endParaRPr lang="en-GB"/>
          </a:p>
          <a:p>
            <a:pPr marL="514350" indent="-514350">
              <a:buAutoNum type="alphaLcPeriod"/>
            </a:pPr>
            <a:r>
              <a:rPr lang="en-GB"/>
              <a:t>(Smith, 2020)</a:t>
            </a:r>
          </a:p>
        </p:txBody>
      </p:sp>
    </p:spTree>
    <p:extLst>
      <p:ext uri="{BB962C8B-B14F-4D97-AF65-F5344CB8AC3E}">
        <p14:creationId xmlns:p14="http://schemas.microsoft.com/office/powerpoint/2010/main" val="2635306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996" y="252284"/>
            <a:ext cx="9947763" cy="1003916"/>
          </a:xfrm>
        </p:spPr>
        <p:txBody>
          <a:bodyPr/>
          <a:lstStyle/>
          <a:p>
            <a:r>
              <a:rPr lang="en-GB"/>
              <a:t>Quiz	</a:t>
            </a:r>
          </a:p>
        </p:txBody>
      </p:sp>
      <p:sp>
        <p:nvSpPr>
          <p:cNvPr id="3" name="Content Placeholder 2"/>
          <p:cNvSpPr>
            <a:spLocks noGrp="1"/>
          </p:cNvSpPr>
          <p:nvPr>
            <p:ph sz="quarter" idx="10"/>
          </p:nvPr>
        </p:nvSpPr>
        <p:spPr>
          <a:xfrm>
            <a:off x="1545996" y="1743959"/>
            <a:ext cx="8974318" cy="3751868"/>
          </a:xfrm>
        </p:spPr>
        <p:txBody>
          <a:bodyPr>
            <a:normAutofit fontScale="92500" lnSpcReduction="10000"/>
          </a:bodyPr>
          <a:lstStyle/>
          <a:p>
            <a:pPr marL="0" indent="0">
              <a:buNone/>
            </a:pPr>
            <a:r>
              <a:rPr lang="en-GB" b="1"/>
              <a:t>When referencing a book, which details should you include?  Select all that apply</a:t>
            </a:r>
          </a:p>
          <a:p>
            <a:pPr marL="0" indent="0">
              <a:buNone/>
            </a:pPr>
            <a:endParaRPr lang="en-GB" b="1"/>
          </a:p>
          <a:p>
            <a:pPr marL="0" indent="0">
              <a:buNone/>
            </a:pPr>
            <a:r>
              <a:rPr lang="en-GB" sz="2400"/>
              <a:t>Title</a:t>
            </a:r>
          </a:p>
          <a:p>
            <a:pPr marL="0" indent="0">
              <a:buNone/>
            </a:pPr>
            <a:r>
              <a:rPr lang="en-GB" sz="2400"/>
              <a:t>ISBN</a:t>
            </a:r>
          </a:p>
          <a:p>
            <a:pPr marL="0" indent="0">
              <a:buNone/>
            </a:pPr>
            <a:r>
              <a:rPr lang="en-GB" sz="2400"/>
              <a:t>Number of pages</a:t>
            </a:r>
          </a:p>
          <a:p>
            <a:pPr marL="0" indent="0">
              <a:buNone/>
            </a:pPr>
            <a:r>
              <a:rPr lang="en-GB" sz="2400"/>
              <a:t>Author</a:t>
            </a:r>
          </a:p>
          <a:p>
            <a:pPr marL="0" indent="0">
              <a:buNone/>
            </a:pPr>
            <a:r>
              <a:rPr lang="en-GB" sz="2400"/>
              <a:t>Place of publication and publisher</a:t>
            </a:r>
          </a:p>
          <a:p>
            <a:pPr marL="0" indent="0">
              <a:buNone/>
            </a:pPr>
            <a:r>
              <a:rPr lang="en-GB" sz="2400"/>
              <a:t>Year of publications</a:t>
            </a:r>
          </a:p>
        </p:txBody>
      </p:sp>
    </p:spTree>
    <p:extLst>
      <p:ext uri="{BB962C8B-B14F-4D97-AF65-F5344CB8AC3E}">
        <p14:creationId xmlns:p14="http://schemas.microsoft.com/office/powerpoint/2010/main" val="4095439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7142" y="252284"/>
            <a:ext cx="9966618" cy="1003916"/>
          </a:xfrm>
        </p:spPr>
        <p:txBody>
          <a:bodyPr>
            <a:normAutofit/>
          </a:bodyPr>
          <a:lstStyle/>
          <a:p>
            <a:r>
              <a:rPr lang="en-GB"/>
              <a:t>Quiz</a:t>
            </a:r>
          </a:p>
        </p:txBody>
      </p:sp>
      <p:sp>
        <p:nvSpPr>
          <p:cNvPr id="3" name="Content Placeholder 2"/>
          <p:cNvSpPr>
            <a:spLocks noGrp="1"/>
          </p:cNvSpPr>
          <p:nvPr>
            <p:ph sz="quarter" idx="10"/>
          </p:nvPr>
        </p:nvSpPr>
        <p:spPr>
          <a:xfrm>
            <a:off x="1706252" y="1529002"/>
            <a:ext cx="9787508" cy="4098800"/>
          </a:xfrm>
        </p:spPr>
        <p:txBody>
          <a:bodyPr>
            <a:normAutofit fontScale="92500" lnSpcReduction="10000"/>
          </a:bodyPr>
          <a:lstStyle/>
          <a:p>
            <a:pPr marL="0" indent="0">
              <a:buNone/>
            </a:pPr>
            <a:r>
              <a:rPr lang="en-GB" b="1"/>
              <a:t>A Harvard reference list must be ordered:</a:t>
            </a:r>
          </a:p>
          <a:p>
            <a:pPr marL="0" indent="0">
              <a:buNone/>
            </a:pPr>
            <a:endParaRPr lang="en-GB" b="1"/>
          </a:p>
          <a:p>
            <a:pPr marL="514350" indent="-514350">
              <a:buAutoNum type="alphaLcPeriod"/>
            </a:pPr>
            <a:r>
              <a:rPr lang="en-GB"/>
              <a:t>Alphabetically, by author surname</a:t>
            </a:r>
          </a:p>
          <a:p>
            <a:pPr marL="514350" indent="-514350">
              <a:buAutoNum type="alphaLcPeriod"/>
            </a:pPr>
            <a:endParaRPr lang="en-GB"/>
          </a:p>
          <a:p>
            <a:pPr marL="514350" indent="-514350">
              <a:buAutoNum type="alphaLcPeriod"/>
            </a:pPr>
            <a:r>
              <a:rPr lang="en-GB"/>
              <a:t>Alphabetically, by author’s first initial</a:t>
            </a:r>
          </a:p>
          <a:p>
            <a:pPr marL="514350" indent="-514350">
              <a:buAutoNum type="alphaLcPeriod"/>
            </a:pPr>
            <a:endParaRPr lang="en-GB"/>
          </a:p>
          <a:p>
            <a:pPr marL="514350" indent="-514350">
              <a:buAutoNum type="alphaLcPeriod"/>
            </a:pPr>
            <a:r>
              <a:rPr lang="en-GB"/>
              <a:t>Alphabetically, by title</a:t>
            </a:r>
          </a:p>
          <a:p>
            <a:pPr marL="514350" indent="-514350">
              <a:buAutoNum type="alphaLcPeriod"/>
            </a:pPr>
            <a:endParaRPr lang="en-GB"/>
          </a:p>
          <a:p>
            <a:pPr marL="514350" indent="-514350">
              <a:buAutoNum type="alphaLcPeriod"/>
            </a:pPr>
            <a:r>
              <a:rPr lang="en-GB"/>
              <a:t>By year</a:t>
            </a:r>
          </a:p>
        </p:txBody>
      </p:sp>
    </p:spTree>
    <p:extLst>
      <p:ext uri="{BB962C8B-B14F-4D97-AF65-F5344CB8AC3E}">
        <p14:creationId xmlns:p14="http://schemas.microsoft.com/office/powerpoint/2010/main" val="18848643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7971" y="252284"/>
            <a:ext cx="8663233" cy="1003916"/>
          </a:xfrm>
        </p:spPr>
        <p:txBody>
          <a:bodyPr/>
          <a:lstStyle/>
          <a:p>
            <a:r>
              <a:rPr lang="en-GB"/>
              <a:t>Quiz</a:t>
            </a:r>
          </a:p>
        </p:txBody>
      </p:sp>
      <p:sp>
        <p:nvSpPr>
          <p:cNvPr id="3" name="Content Placeholder 2"/>
          <p:cNvSpPr>
            <a:spLocks noGrp="1"/>
          </p:cNvSpPr>
          <p:nvPr>
            <p:ph sz="quarter" idx="10"/>
          </p:nvPr>
        </p:nvSpPr>
        <p:spPr>
          <a:xfrm>
            <a:off x="1677971" y="1592263"/>
            <a:ext cx="9341963" cy="4224075"/>
          </a:xfrm>
        </p:spPr>
        <p:txBody>
          <a:bodyPr>
            <a:normAutofit fontScale="92500" lnSpcReduction="20000"/>
          </a:bodyPr>
          <a:lstStyle/>
          <a:p>
            <a:pPr marL="0" indent="0">
              <a:buNone/>
            </a:pPr>
            <a:r>
              <a:rPr lang="en-GB" b="1"/>
              <a:t>Which statement would you reference if you included it in your assignment?</a:t>
            </a:r>
          </a:p>
          <a:p>
            <a:pPr marL="0" indent="0">
              <a:buNone/>
            </a:pPr>
            <a:endParaRPr lang="en-GB" b="1"/>
          </a:p>
          <a:p>
            <a:pPr marL="514350" indent="-514350">
              <a:buAutoNum type="alphaLcPeriod"/>
            </a:pPr>
            <a:r>
              <a:rPr lang="en-GB"/>
              <a:t>E=mc</a:t>
            </a:r>
            <a:r>
              <a:rPr lang="en-GB" baseline="30000"/>
              <a:t>2</a:t>
            </a:r>
          </a:p>
          <a:p>
            <a:pPr marL="514350" indent="-514350">
              <a:buAutoNum type="alphaLcPeriod"/>
            </a:pPr>
            <a:endParaRPr lang="en-GB"/>
          </a:p>
          <a:p>
            <a:pPr marL="514350" indent="-514350">
              <a:buAutoNum type="alphaLcPeriod"/>
            </a:pPr>
            <a:r>
              <a:rPr lang="en-GB"/>
              <a:t>A line of poetry</a:t>
            </a:r>
          </a:p>
          <a:p>
            <a:pPr marL="514350" indent="-514350">
              <a:buAutoNum type="alphaLcPeriod"/>
            </a:pPr>
            <a:endParaRPr lang="en-GB"/>
          </a:p>
          <a:p>
            <a:pPr marL="514350" indent="-514350">
              <a:buAutoNum type="alphaLcPeriod"/>
            </a:pPr>
            <a:r>
              <a:rPr lang="en-GB"/>
              <a:t>The freezing point of water is 0 degrees Celsius</a:t>
            </a:r>
          </a:p>
          <a:p>
            <a:pPr marL="514350" indent="-514350">
              <a:buAutoNum type="alphaLcPeriod"/>
            </a:pPr>
            <a:endParaRPr lang="en-GB"/>
          </a:p>
          <a:p>
            <a:pPr marL="514350" indent="-514350">
              <a:buAutoNum type="alphaLcPeriod"/>
            </a:pPr>
            <a:r>
              <a:rPr lang="en-GB"/>
              <a:t>The Battle of Hastings took place in 1066</a:t>
            </a:r>
          </a:p>
        </p:txBody>
      </p:sp>
    </p:spTree>
    <p:extLst>
      <p:ext uri="{BB962C8B-B14F-4D97-AF65-F5344CB8AC3E}">
        <p14:creationId xmlns:p14="http://schemas.microsoft.com/office/powerpoint/2010/main" val="24454952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a:rPr>
              <a:t>Help is Always Available</a:t>
            </a:r>
            <a:endParaRPr lang="en-GB"/>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and help with research and referencing queries or for help with digital skills advice </a:t>
            </a:r>
            <a:endParaRPr lang="en-US" sz="2400">
              <a:ea typeface="+mn-lt"/>
              <a:cs typeface="+mn-lt"/>
            </a:endParaRPr>
          </a:p>
          <a:p>
            <a:pPr marL="0" indent="0">
              <a:lnSpc>
                <a:spcPct val="100000"/>
              </a:lnSpc>
              <a:spcBef>
                <a:spcPts val="0"/>
              </a:spcBef>
              <a:buNone/>
            </a:pPr>
            <a:endParaRPr lang="en-GB" sz="2400">
              <a:ea typeface="+mn-lt"/>
              <a:cs typeface="+mn-lt"/>
            </a:endParaRPr>
          </a:p>
          <a:p>
            <a:pPr marL="0" indent="0">
              <a:lnSpc>
                <a:spcPct val="100000"/>
              </a:lnSpc>
              <a:spcBef>
                <a:spcPts val="0"/>
              </a:spcBef>
              <a:buNone/>
            </a:pPr>
            <a:r>
              <a:rPr lang="en-GB" sz="2400" b="1">
                <a:latin typeface="Calibri"/>
                <a:cs typeface="Calibri"/>
              </a:rPr>
              <a:t>Emily Wild  </a:t>
            </a:r>
            <a:r>
              <a:rPr lang="en-GB" sz="2400">
                <a:latin typeface="Calibri"/>
                <a:cs typeface="Calibri"/>
              </a:rPr>
              <a:t>Academic Liaison Librarian email: </a:t>
            </a:r>
            <a:r>
              <a:rPr lang="en-GB" sz="2400">
                <a:latin typeface="Calibri"/>
                <a:cs typeface="Calibri"/>
                <a:hlinkClick r:id="rId2"/>
              </a:rPr>
              <a:t>emily.wild@uwtsd.ac.uk</a:t>
            </a:r>
            <a:r>
              <a:rPr lang="en-GB" sz="2400">
                <a:latin typeface="Calibri"/>
                <a:cs typeface="Calibri"/>
              </a:rPr>
              <a:t> </a:t>
            </a:r>
          </a:p>
          <a:p>
            <a:pPr marL="0" indent="0">
              <a:lnSpc>
                <a:spcPct val="100000"/>
              </a:lnSpc>
              <a:spcBef>
                <a:spcPts val="0"/>
              </a:spcBef>
              <a:buNone/>
            </a:pPr>
            <a:endParaRPr lang="en-GB" sz="2400">
              <a:latin typeface="Calibri"/>
              <a:cs typeface="Calibri"/>
            </a:endParaRPr>
          </a:p>
          <a:p>
            <a:pPr marL="0" indent="0">
              <a:lnSpc>
                <a:spcPct val="100000"/>
              </a:lnSpc>
              <a:spcBef>
                <a:spcPts val="0"/>
              </a:spcBef>
              <a:buNone/>
            </a:pPr>
            <a:r>
              <a:rPr lang="en-GB" sz="2400">
                <a:ea typeface="+mn-lt"/>
                <a:cs typeface="+mn-lt"/>
              </a:rPr>
              <a:t>For help with your librarian or Digital Skills Advisor from this page:</a:t>
            </a:r>
            <a:endParaRPr lang="en-GB" sz="2400">
              <a:latin typeface="Calibri"/>
              <a:cs typeface="Calibri"/>
            </a:endParaRPr>
          </a:p>
          <a:p>
            <a:pPr marL="0" indent="0">
              <a:lnSpc>
                <a:spcPct val="100000"/>
              </a:lnSpc>
              <a:spcBef>
                <a:spcPts val="0"/>
              </a:spcBef>
              <a:buNone/>
            </a:pPr>
            <a:r>
              <a:rPr lang="en-GB" sz="2400">
                <a:ea typeface="+mn-lt"/>
                <a:cs typeface="+mn-lt"/>
                <a:hlinkClick r:id="rId3"/>
              </a:rPr>
              <a:t>Book an appointment</a:t>
            </a:r>
            <a:endParaRPr lang="en-GB" sz="2400">
              <a:ea typeface="+mn-lt"/>
              <a:cs typeface="+mn-lt"/>
            </a:endParaRPr>
          </a:p>
          <a:p>
            <a:pPr marL="0" indent="0">
              <a:lnSpc>
                <a:spcPct val="100000"/>
              </a:lnSpc>
              <a:spcBef>
                <a:spcPts val="0"/>
              </a:spcBef>
              <a:buNone/>
            </a:pPr>
            <a:endParaRPr lang="en-GB" sz="2400">
              <a:ea typeface="+mn-lt"/>
              <a:cs typeface="+mn-lt"/>
            </a:endParaRPr>
          </a:p>
          <a:p>
            <a:pPr marL="0" indent="0">
              <a:buNone/>
            </a:pPr>
            <a:r>
              <a:rPr lang="en-GB" sz="2400">
                <a:latin typeface="Calibri"/>
                <a:cs typeface="Calibri"/>
              </a:rPr>
              <a:t>General queries and help with loans:</a:t>
            </a:r>
          </a:p>
          <a:p>
            <a:pPr marL="0" indent="0">
              <a:buNone/>
            </a:pPr>
            <a:r>
              <a:rPr lang="en-GB" sz="2400">
                <a:latin typeface="Calibri"/>
                <a:cs typeface="Calibri"/>
                <a:hlinkClick r:id="rId4"/>
              </a:rPr>
              <a:t>library@uwtsd.ac.uk</a:t>
            </a:r>
            <a:r>
              <a:rPr lang="en-GB" sz="2400">
                <a:latin typeface="Calibri"/>
                <a:cs typeface="Calibri"/>
              </a:rPr>
              <a:t> </a:t>
            </a:r>
            <a:endParaRPr lang="en-US" sz="2400">
              <a:ea typeface="+mn-lt"/>
              <a:cs typeface="+mn-lt"/>
            </a:endParaRPr>
          </a:p>
          <a:p>
            <a:pPr marL="0" indent="0" fontAlgn="base">
              <a:spcBef>
                <a:spcPct val="0"/>
              </a:spcBef>
              <a:spcAft>
                <a:spcPct val="0"/>
              </a:spcAft>
              <a:buNone/>
            </a:pPr>
            <a:endParaRPr lang="en-GB" sz="3600"/>
          </a:p>
          <a:p>
            <a:pPr marL="0" indent="0" fontAlgn="base">
              <a:spcBef>
                <a:spcPct val="0"/>
              </a:spcBef>
              <a:spcAft>
                <a:spcPct val="0"/>
              </a:spcAft>
              <a:buNone/>
            </a:pPr>
            <a:endParaRPr lang="en-GB" sz="3600"/>
          </a:p>
          <a:p>
            <a:pPr marL="0" indent="0" fontAlgn="base">
              <a:spcBef>
                <a:spcPct val="0"/>
              </a:spcBef>
              <a:spcAft>
                <a:spcPct val="0"/>
              </a:spcAft>
              <a:buNone/>
            </a:pPr>
            <a:endParaRPr lang="en-GB" altLang="en-US">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panose="020F0502020204030204" pitchFamily="34" charset="0"/>
              </a:rPr>
              <a:t>Any questions or comments</a:t>
            </a:r>
            <a:r>
              <a:rPr lang="en-GB"/>
              <a:t>?</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8" ma:contentTypeDescription="Create a new document." ma:contentTypeScope="" ma:versionID="2521d3fec2f46e068c62f586d96d5adf">
  <xsd:schema xmlns:xsd="http://www.w3.org/2001/XMLSchema" xmlns:xs="http://www.w3.org/2001/XMLSchema" xmlns:p="http://schemas.microsoft.com/office/2006/metadata/properties" xmlns:ns2="5e4a8a2b-071a-43f3-ba94-c7426236c764" targetNamespace="http://schemas.microsoft.com/office/2006/metadata/properties" ma:root="true" ma:fieldsID="41f915624ae3fd6c938f0270104149f5" ns2:_="">
    <xsd:import namespace="5e4a8a2b-071a-43f3-ba94-c7426236c76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9c361958-d63d-4444-9986-5debd40b8faa"/>
    <ds:schemaRef ds:uri="d6763200-d287-43bd-9663-450c381dd6d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00234EB-6CF8-4919-9B57-E0A49EE95714}">
  <ds:schemaRefs>
    <ds:schemaRef ds:uri="5e4a8a2b-071a-43f3-ba94-c7426236c76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Application>Microsoft Office PowerPoint</Application>
  <PresentationFormat>Widescreen</PresentationFormat>
  <Slides>46</Slides>
  <Notes>16</Notes>
  <HiddenSlides>0</HiddenSlide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Harvard Referencing &amp; Plagiarism</vt:lpstr>
      <vt:lpstr>What this session will cover</vt:lpstr>
      <vt:lpstr>Question</vt:lpstr>
      <vt:lpstr>Why we use referencing …</vt:lpstr>
      <vt:lpstr>Why should you reference?</vt:lpstr>
      <vt:lpstr>When do you need to reference?</vt:lpstr>
      <vt:lpstr>What can you reference?</vt:lpstr>
      <vt:lpstr>To create a good academic assignment</vt:lpstr>
      <vt:lpstr>Plagiarism</vt:lpstr>
      <vt:lpstr>PowerPoint Presentation</vt:lpstr>
      <vt:lpstr>Plagiarism</vt:lpstr>
      <vt:lpstr>What is plagiarism</vt:lpstr>
      <vt:lpstr>How to avoid plagiarism?</vt:lpstr>
      <vt:lpstr>Research Process</vt:lpstr>
      <vt:lpstr>Citations</vt:lpstr>
      <vt:lpstr>What are in-text citations</vt:lpstr>
      <vt:lpstr>In-text citation</vt:lpstr>
      <vt:lpstr>Examples</vt:lpstr>
      <vt:lpstr>What does it look like?</vt:lpstr>
      <vt:lpstr>Quotations</vt:lpstr>
      <vt:lpstr>Paraphrasing</vt:lpstr>
      <vt:lpstr>Reference lists and bibliographies</vt:lpstr>
      <vt:lpstr>Creating a reference list</vt:lpstr>
      <vt:lpstr>Reference List: book</vt:lpstr>
      <vt:lpstr>Where to find the information...</vt:lpstr>
      <vt:lpstr>Reference list: web page</vt:lpstr>
      <vt:lpstr>Web page</vt:lpstr>
      <vt:lpstr>Reference List: journal article</vt:lpstr>
      <vt:lpstr>Finding the information</vt:lpstr>
      <vt:lpstr>Streamed Content</vt:lpstr>
      <vt:lpstr>Secondary referencing</vt:lpstr>
      <vt:lpstr>How to cite...</vt:lpstr>
      <vt:lpstr>Same author, same year</vt:lpstr>
      <vt:lpstr>Cite Them Right Database</vt:lpstr>
      <vt:lpstr>Refworks</vt:lpstr>
      <vt:lpstr>YouTube</vt:lpstr>
      <vt:lpstr>Tips to improve your referencing</vt:lpstr>
      <vt:lpstr>Top Tips</vt:lpstr>
      <vt:lpstr>When creating a reference ...</vt:lpstr>
      <vt:lpstr>Quick quiz</vt:lpstr>
      <vt:lpstr>Quiz</vt:lpstr>
      <vt:lpstr>Quiz </vt:lpstr>
      <vt:lpstr>Quiz</vt:lpstr>
      <vt:lpstr>Quiz</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revision>2</cp:revision>
  <dcterms:created xsi:type="dcterms:W3CDTF">2019-09-25T08:28:06Z</dcterms:created>
  <dcterms:modified xsi:type="dcterms:W3CDTF">2023-11-29T14:16:52Z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