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8" r:id="rId3"/>
    <p:sldId id="313" r:id="rId4"/>
    <p:sldId id="314" r:id="rId5"/>
    <p:sldId id="268" r:id="rId6"/>
    <p:sldId id="272" r:id="rId7"/>
    <p:sldId id="293" r:id="rId8"/>
    <p:sldId id="279" r:id="rId9"/>
    <p:sldId id="291" r:id="rId10"/>
    <p:sldId id="307" r:id="rId11"/>
    <p:sldId id="308" r:id="rId12"/>
    <p:sldId id="309" r:id="rId13"/>
    <p:sldId id="302" r:id="rId14"/>
    <p:sldId id="303" r:id="rId15"/>
    <p:sldId id="304" r:id="rId16"/>
    <p:sldId id="305" r:id="rId17"/>
    <p:sldId id="306" r:id="rId18"/>
    <p:sldId id="310" r:id="rId19"/>
    <p:sldId id="312" r:id="rId20"/>
    <p:sldId id="311" r:id="rId21"/>
    <p:sldId id="257"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139"/>
    <p:restoredTop sz="94654"/>
  </p:normalViewPr>
  <p:slideViewPr>
    <p:cSldViewPr snapToGrid="0" snapToObjects="1">
      <p:cViewPr varScale="1">
        <p:scale>
          <a:sx n="108" d="100"/>
          <a:sy n="108" d="100"/>
        </p:scale>
        <p:origin x="202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E0FC43-9FD0-3744-B017-52F84C43A907}" type="datetimeFigureOut">
              <a:rPr lang="en-US" smtClean="0"/>
              <a:t>9/28/2021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B8FBFD-0FD5-584D-9C5D-A875103875A4}" type="slidenum">
              <a:rPr lang="en-US" smtClean="0"/>
              <a:t>‹#›</a:t>
            </a:fld>
            <a:endParaRPr lang="en-US" dirty="0"/>
          </a:p>
        </p:txBody>
      </p:sp>
    </p:spTree>
    <p:extLst>
      <p:ext uri="{BB962C8B-B14F-4D97-AF65-F5344CB8AC3E}">
        <p14:creationId xmlns:p14="http://schemas.microsoft.com/office/powerpoint/2010/main" val="256428675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B8FBFD-0FD5-584D-9C5D-A875103875A4}" type="slidenum">
              <a:rPr lang="en-US" smtClean="0"/>
              <a:t>1</a:t>
            </a:fld>
            <a:endParaRPr lang="en-US" dirty="0"/>
          </a:p>
        </p:txBody>
      </p:sp>
    </p:spTree>
    <p:extLst>
      <p:ext uri="{BB962C8B-B14F-4D97-AF65-F5344CB8AC3E}">
        <p14:creationId xmlns:p14="http://schemas.microsoft.com/office/powerpoint/2010/main" val="4072170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1193454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1169899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93228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3890012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3547654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776037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678830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2583165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113288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248899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dirty="0"/>
          </a:p>
        </p:txBody>
      </p:sp>
    </p:spTree>
    <p:extLst>
      <p:ext uri="{BB962C8B-B14F-4D97-AF65-F5344CB8AC3E}">
        <p14:creationId xmlns:p14="http://schemas.microsoft.com/office/powerpoint/2010/main" val="3053051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A14DA1-B682-8B46-B78F-A4509BE189CA}" type="datetimeFigureOut">
              <a:rPr lang="en-US" smtClean="0"/>
              <a:t>9/28/2021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D0F42E-89DE-254E-8770-872088CBA717}" type="slidenum">
              <a:rPr lang="en-US" smtClean="0"/>
              <a:t>‹#›</a:t>
            </a:fld>
            <a:endParaRPr lang="en-US" dirty="0"/>
          </a:p>
        </p:txBody>
      </p:sp>
    </p:spTree>
    <p:extLst>
      <p:ext uri="{BB962C8B-B14F-4D97-AF65-F5344CB8AC3E}">
        <p14:creationId xmlns:p14="http://schemas.microsoft.com/office/powerpoint/2010/main" val="1708416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4082"/>
            <a:ext cx="9144000" cy="6858000"/>
          </a:xfrm>
          <a:prstGeom prst="rect">
            <a:avLst/>
          </a:prstGeom>
        </p:spPr>
      </p:pic>
      <p:sp>
        <p:nvSpPr>
          <p:cNvPr id="5" name="TextBox 4"/>
          <p:cNvSpPr txBox="1"/>
          <p:nvPr/>
        </p:nvSpPr>
        <p:spPr>
          <a:xfrm>
            <a:off x="703386" y="1572459"/>
            <a:ext cx="7723162" cy="5293757"/>
          </a:xfrm>
          <a:prstGeom prst="rect">
            <a:avLst/>
          </a:prstGeom>
          <a:noFill/>
        </p:spPr>
        <p:txBody>
          <a:bodyPr wrap="square" rtlCol="0">
            <a:spAutoFit/>
          </a:bodyPr>
          <a:lstStyle/>
          <a:p>
            <a:r>
              <a:rPr lang="en-US" sz="4200" dirty="0">
                <a:solidFill>
                  <a:schemeClr val="bg1"/>
                </a:solidFill>
                <a:latin typeface="Milo OT"/>
                <a:cs typeface="Milo OT"/>
              </a:rPr>
              <a:t>Chapter 6 </a:t>
            </a:r>
          </a:p>
          <a:p>
            <a:r>
              <a:rPr lang="en-US" sz="4200" dirty="0">
                <a:solidFill>
                  <a:schemeClr val="bg1"/>
                </a:solidFill>
                <a:latin typeface="Milo OT"/>
                <a:cs typeface="Milo OT"/>
              </a:rPr>
              <a:t>The Employment Relationship</a:t>
            </a:r>
          </a:p>
          <a:p>
            <a:endParaRPr lang="en-US" sz="2000" dirty="0">
              <a:solidFill>
                <a:schemeClr val="bg1"/>
              </a:solidFill>
              <a:latin typeface="Milo OT"/>
              <a:cs typeface="Milo OT"/>
            </a:endParaRPr>
          </a:p>
          <a:p>
            <a:endParaRPr lang="en-US" sz="2000" dirty="0">
              <a:solidFill>
                <a:schemeClr val="bg1"/>
              </a:solidFill>
              <a:latin typeface="Milo OT"/>
              <a:cs typeface="Milo OT"/>
            </a:endParaRPr>
          </a:p>
          <a:p>
            <a:r>
              <a:rPr lang="en-US" sz="2800" dirty="0">
                <a:solidFill>
                  <a:schemeClr val="bg1"/>
                </a:solidFill>
                <a:latin typeface="Milo OT"/>
                <a:cs typeface="Milo OT"/>
              </a:rPr>
              <a:t>People Practice</a:t>
            </a:r>
          </a:p>
          <a:p>
            <a:r>
              <a:rPr lang="en-US" sz="2000" dirty="0">
                <a:solidFill>
                  <a:schemeClr val="bg1"/>
                </a:solidFill>
                <a:latin typeface="Milo OT"/>
                <a:cs typeface="Milo OT"/>
              </a:rPr>
              <a:t>A Complete Guide</a:t>
            </a:r>
          </a:p>
          <a:p>
            <a:r>
              <a:rPr lang="en-US" sz="2000" dirty="0">
                <a:solidFill>
                  <a:schemeClr val="bg1"/>
                </a:solidFill>
                <a:latin typeface="Milo OT"/>
                <a:cs typeface="Milo OT"/>
              </a:rPr>
              <a:t>By Karen Waite, Kathy Beevers, Nicky Small, Keith Tomlinson and Shazad Hussain</a:t>
            </a:r>
          </a:p>
          <a:p>
            <a:endParaRPr lang="en-US" sz="4200" dirty="0">
              <a:solidFill>
                <a:schemeClr val="bg1"/>
              </a:solidFill>
              <a:latin typeface="Milo OT"/>
              <a:cs typeface="Milo OT"/>
            </a:endParaRPr>
          </a:p>
          <a:p>
            <a:endParaRPr lang="en-US" sz="4200" dirty="0">
              <a:solidFill>
                <a:schemeClr val="bg1"/>
              </a:solidFill>
              <a:latin typeface="Milo OT"/>
              <a:cs typeface="Milo OT"/>
            </a:endParaRPr>
          </a:p>
          <a:p>
            <a:endParaRPr lang="en-US" sz="4200" dirty="0">
              <a:solidFill>
                <a:schemeClr val="bg1"/>
              </a:solidFill>
              <a:latin typeface="Milo OT"/>
              <a:cs typeface="Milo OT"/>
            </a:endParaRPr>
          </a:p>
        </p:txBody>
      </p:sp>
    </p:spTree>
    <p:extLst>
      <p:ext uri="{BB962C8B-B14F-4D97-AF65-F5344CB8AC3E}">
        <p14:creationId xmlns:p14="http://schemas.microsoft.com/office/powerpoint/2010/main" val="224422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87C26634-3128-5549-8840-CAEF6D2BE77E}"/>
              </a:ext>
            </a:extLst>
          </p:cNvPr>
          <p:cNvSpPr>
            <a:spLocks noGrp="1"/>
          </p:cNvSpPr>
          <p:nvPr>
            <p:ph type="title"/>
          </p:nvPr>
        </p:nvSpPr>
        <p:spPr/>
        <p:txBody>
          <a:bodyPr>
            <a:normAutofit/>
          </a:bodyPr>
          <a:lstStyle/>
          <a:p>
            <a:r>
              <a:rPr lang="en-US" sz="3200" dirty="0"/>
              <a:t>Objectives</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a:bodyPr>
          <a:lstStyle/>
          <a:p>
            <a:r>
              <a:rPr lang="en-US" sz="2000" dirty="0"/>
              <a:t>Explain the importance of work-life balance within the employment relationship</a:t>
            </a:r>
          </a:p>
          <a:p>
            <a:r>
              <a:rPr lang="en-US" sz="2000" dirty="0"/>
              <a:t>Explain the concept of well-being in the workplace and why it is important in fostering a positive working climate </a:t>
            </a:r>
          </a:p>
          <a:p>
            <a:r>
              <a:rPr lang="en-US" sz="2000" dirty="0"/>
              <a:t>Explore how employee engagement impacts the way people feel at work</a:t>
            </a:r>
          </a:p>
          <a:p>
            <a:r>
              <a:rPr lang="en-US" sz="2000" dirty="0"/>
              <a:t>Summarise the main points of discrimination legislation </a:t>
            </a:r>
          </a:p>
          <a:p>
            <a:r>
              <a:rPr lang="en-US" sz="2000" dirty="0"/>
              <a:t>Explain what diversity and inclusion mean and why they are important in employment practices</a:t>
            </a:r>
          </a:p>
          <a:p>
            <a:r>
              <a:rPr lang="en-US" sz="2000" dirty="0"/>
              <a:t>Explain the difference between fair and unfair dismissal </a:t>
            </a:r>
          </a:p>
        </p:txBody>
      </p:sp>
    </p:spTree>
    <p:extLst>
      <p:ext uri="{BB962C8B-B14F-4D97-AF65-F5344CB8AC3E}">
        <p14:creationId xmlns:p14="http://schemas.microsoft.com/office/powerpoint/2010/main" val="3379512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10" name="Title 7">
            <a:extLst>
              <a:ext uri="{FF2B5EF4-FFF2-40B4-BE49-F238E27FC236}">
                <a16:creationId xmlns:a16="http://schemas.microsoft.com/office/drawing/2014/main" id="{83FDB72F-6397-4A4A-A0BD-DB3560FF3A7D}"/>
              </a:ext>
            </a:extLst>
          </p:cNvPr>
          <p:cNvSpPr>
            <a:spLocks noGrp="1"/>
          </p:cNvSpPr>
          <p:nvPr>
            <p:ph type="title"/>
          </p:nvPr>
        </p:nvSpPr>
        <p:spPr>
          <a:xfrm>
            <a:off x="457200" y="274638"/>
            <a:ext cx="8229600" cy="851588"/>
          </a:xfrm>
        </p:spPr>
        <p:txBody>
          <a:bodyPr>
            <a:normAutofit/>
          </a:bodyPr>
          <a:lstStyle/>
          <a:p>
            <a:r>
              <a:rPr lang="en-US" sz="3200" dirty="0"/>
              <a:t>Introduction</a:t>
            </a:r>
          </a:p>
        </p:txBody>
      </p:sp>
      <p:sp>
        <p:nvSpPr>
          <p:cNvPr id="11" name="Content Placeholder 8">
            <a:extLst>
              <a:ext uri="{FF2B5EF4-FFF2-40B4-BE49-F238E27FC236}">
                <a16:creationId xmlns:a16="http://schemas.microsoft.com/office/drawing/2014/main" id="{2284DBCC-9148-4BF6-95E1-B3CAD141E6B4}"/>
              </a:ext>
            </a:extLst>
          </p:cNvPr>
          <p:cNvSpPr>
            <a:spLocks noGrp="1"/>
          </p:cNvSpPr>
          <p:nvPr>
            <p:ph idx="1"/>
          </p:nvPr>
        </p:nvSpPr>
        <p:spPr>
          <a:xfrm>
            <a:off x="457200" y="1600200"/>
            <a:ext cx="8229600" cy="3928241"/>
          </a:xfrm>
        </p:spPr>
        <p:txBody>
          <a:bodyPr>
            <a:normAutofit/>
          </a:bodyPr>
          <a:lstStyle/>
          <a:p>
            <a:r>
              <a:rPr lang="en-GB" sz="2000" dirty="0"/>
              <a:t>The employment relationship commences at at the beginning of the employment lifecycle, the contract sets out the terms of relationship. </a:t>
            </a:r>
          </a:p>
          <a:p>
            <a:r>
              <a:rPr lang="en-GB" sz="2000" dirty="0"/>
              <a:t>Throughout the employment lifecycle the employer and employee relationship can be one of cooperation as well as conflict.</a:t>
            </a:r>
          </a:p>
          <a:p>
            <a:r>
              <a:rPr lang="en-GB" sz="2000" dirty="0"/>
              <a:t>It’s important throughout their employment that all employees maintain a healthy work/life balance to support their wellbeing</a:t>
            </a:r>
          </a:p>
          <a:p>
            <a:r>
              <a:rPr lang="en-GB" sz="2000" dirty="0"/>
              <a:t>People professionals are an essential aspect of supporting the employment relationship.</a:t>
            </a:r>
          </a:p>
          <a:p>
            <a:endParaRPr lang="en-GB" sz="2000" dirty="0"/>
          </a:p>
          <a:p>
            <a:endParaRPr lang="en-GB" sz="2000" dirty="0"/>
          </a:p>
          <a:p>
            <a:endParaRPr lang="en-US" dirty="0"/>
          </a:p>
        </p:txBody>
      </p:sp>
    </p:spTree>
    <p:extLst>
      <p:ext uri="{BB962C8B-B14F-4D97-AF65-F5344CB8AC3E}">
        <p14:creationId xmlns:p14="http://schemas.microsoft.com/office/powerpoint/2010/main" val="4013931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12" name="Title 7">
            <a:extLst>
              <a:ext uri="{FF2B5EF4-FFF2-40B4-BE49-F238E27FC236}">
                <a16:creationId xmlns:a16="http://schemas.microsoft.com/office/drawing/2014/main" id="{B39AA56F-E438-4A95-A509-64134616EC3B}"/>
              </a:ext>
            </a:extLst>
          </p:cNvPr>
          <p:cNvSpPr>
            <a:spLocks noGrp="1"/>
          </p:cNvSpPr>
          <p:nvPr>
            <p:ph type="title"/>
          </p:nvPr>
        </p:nvSpPr>
        <p:spPr>
          <a:xfrm>
            <a:off x="457200" y="274637"/>
            <a:ext cx="8229600" cy="1054921"/>
          </a:xfrm>
        </p:spPr>
        <p:txBody>
          <a:bodyPr>
            <a:noAutofit/>
          </a:bodyPr>
          <a:lstStyle/>
          <a:p>
            <a:r>
              <a:rPr lang="en-US" sz="3200" dirty="0"/>
              <a:t>The importance of supporting work-life balance in employment</a:t>
            </a:r>
          </a:p>
        </p:txBody>
      </p:sp>
      <p:sp>
        <p:nvSpPr>
          <p:cNvPr id="13" name="Content Placeholder 8">
            <a:extLst>
              <a:ext uri="{FF2B5EF4-FFF2-40B4-BE49-F238E27FC236}">
                <a16:creationId xmlns:a16="http://schemas.microsoft.com/office/drawing/2014/main" id="{80EB7AEC-AC1E-49EC-8DC4-A8CA5FC26595}"/>
              </a:ext>
            </a:extLst>
          </p:cNvPr>
          <p:cNvSpPr>
            <a:spLocks noGrp="1"/>
          </p:cNvSpPr>
          <p:nvPr>
            <p:ph idx="1"/>
          </p:nvPr>
        </p:nvSpPr>
        <p:spPr>
          <a:xfrm>
            <a:off x="457200" y="1600200"/>
            <a:ext cx="8229600" cy="3928241"/>
          </a:xfrm>
        </p:spPr>
        <p:txBody>
          <a:bodyPr>
            <a:normAutofit lnSpcReduction="10000"/>
          </a:bodyPr>
          <a:lstStyle/>
          <a:p>
            <a:r>
              <a:rPr lang="en-GB" sz="2000" dirty="0"/>
              <a:t>Achieving the balance of work and non-work activities is an essential factor within the employment relationship in maintaining a healthy workplace and support engagement.</a:t>
            </a:r>
          </a:p>
          <a:p>
            <a:r>
              <a:rPr lang="en-GB" sz="2000" dirty="0"/>
              <a:t>Considers human factors and can be dependent on:</a:t>
            </a:r>
          </a:p>
          <a:p>
            <a:endParaRPr lang="en-GB" sz="2000" dirty="0"/>
          </a:p>
          <a:p>
            <a:pPr marL="457200" indent="-457200">
              <a:buFont typeface="+mj-lt"/>
              <a:buAutoNum type="arabicPeriod"/>
            </a:pPr>
            <a:r>
              <a:rPr lang="en-GB" sz="2000" dirty="0"/>
              <a:t>Environmental factors – the type of jobs employees perform and can be attributed to work and job design, flexible and smart working, job enrichment to support and contribute good working practices </a:t>
            </a:r>
          </a:p>
          <a:p>
            <a:pPr marL="457200" indent="-457200">
              <a:buFont typeface="+mj-lt"/>
              <a:buAutoNum type="arabicPeriod"/>
            </a:pPr>
            <a:r>
              <a:rPr lang="en-GB" sz="2000" dirty="0"/>
              <a:t>Appreciation of health and safety in working practices that affect psychological and physical aspects such as fatigue, repetition monotonous work etc</a:t>
            </a:r>
          </a:p>
          <a:p>
            <a:pPr marL="457200" indent="-457200">
              <a:buFont typeface="+mj-lt"/>
              <a:buAutoNum type="arabicPeriod"/>
            </a:pPr>
            <a:r>
              <a:rPr lang="en-GB" sz="2000" dirty="0"/>
              <a:t>Management styles and aspect of control </a:t>
            </a:r>
          </a:p>
          <a:p>
            <a:pPr marL="457200" indent="-457200">
              <a:buFont typeface="+mj-lt"/>
              <a:buAutoNum type="arabicPeriod"/>
            </a:pPr>
            <a:endParaRPr lang="en-GB" sz="2000" dirty="0"/>
          </a:p>
          <a:p>
            <a:pPr marL="457200" indent="-457200">
              <a:buFont typeface="+mj-lt"/>
              <a:buAutoNum type="arabicPeriod"/>
            </a:pPr>
            <a:endParaRPr lang="en-GB" sz="2000" dirty="0"/>
          </a:p>
          <a:p>
            <a:endParaRPr lang="en-GB" sz="2000" dirty="0"/>
          </a:p>
          <a:p>
            <a:endParaRPr lang="en-US" dirty="0"/>
          </a:p>
        </p:txBody>
      </p:sp>
    </p:spTree>
    <p:extLst>
      <p:ext uri="{BB962C8B-B14F-4D97-AF65-F5344CB8AC3E}">
        <p14:creationId xmlns:p14="http://schemas.microsoft.com/office/powerpoint/2010/main" val="2284415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77210E66-691B-264A-AB2C-9B8A895F4873}"/>
              </a:ext>
            </a:extLst>
          </p:cNvPr>
          <p:cNvSpPr>
            <a:spLocks noGrp="1"/>
          </p:cNvSpPr>
          <p:nvPr>
            <p:ph type="title"/>
          </p:nvPr>
        </p:nvSpPr>
        <p:spPr/>
        <p:txBody>
          <a:bodyPr>
            <a:normAutofit/>
          </a:bodyPr>
          <a:lstStyle/>
          <a:p>
            <a:r>
              <a:rPr lang="en-US" sz="3200" dirty="0"/>
              <a:t>Engaging commitment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p:txBody>
          <a:bodyPr>
            <a:normAutofit/>
          </a:bodyPr>
          <a:lstStyle/>
          <a:p>
            <a:pPr marL="0" indent="0">
              <a:buNone/>
            </a:pPr>
            <a:endParaRPr lang="en-US" sz="2000" dirty="0"/>
          </a:p>
          <a:p>
            <a:r>
              <a:rPr lang="en-US" sz="2000" dirty="0"/>
              <a:t>Successful </a:t>
            </a:r>
            <a:r>
              <a:rPr lang="en-US" sz="2000" dirty="0" err="1"/>
              <a:t>organisations</a:t>
            </a:r>
            <a:r>
              <a:rPr lang="en-US" sz="2000" dirty="0"/>
              <a:t> need engaged employees and employee engagement is said to be the key to increased productivity and performance – in a sense, happy content employees are productive ones!</a:t>
            </a:r>
          </a:p>
          <a:p>
            <a:r>
              <a:rPr lang="en-US" sz="2000" dirty="0"/>
              <a:t>Kahn (1990) identifies in his work that employees can have:</a:t>
            </a:r>
          </a:p>
          <a:p>
            <a:endParaRPr lang="en-US" sz="2400" dirty="0"/>
          </a:p>
          <a:p>
            <a:pPr marL="457200" indent="-457200">
              <a:buFont typeface="+mj-lt"/>
              <a:buAutoNum type="arabicPeriod"/>
            </a:pPr>
            <a:r>
              <a:rPr lang="en-US" sz="2000" dirty="0"/>
              <a:t>Physical engagement – the type of work they do (job role, enrichment, etc.)</a:t>
            </a:r>
          </a:p>
          <a:p>
            <a:pPr marL="457200" indent="-457200">
              <a:buFont typeface="+mj-lt"/>
              <a:buAutoNum type="arabicPeriod"/>
            </a:pPr>
            <a:r>
              <a:rPr lang="en-US" sz="2000" dirty="0"/>
              <a:t>Cognitive engagement – views and perceptions of the </a:t>
            </a:r>
            <a:r>
              <a:rPr lang="en-US" sz="2000" dirty="0" err="1"/>
              <a:t>organisation</a:t>
            </a:r>
            <a:endParaRPr lang="en-US" sz="2000" dirty="0"/>
          </a:p>
          <a:p>
            <a:pPr marL="457200" indent="-457200">
              <a:buFont typeface="+mj-lt"/>
              <a:buAutoNum type="arabicPeriod"/>
            </a:pPr>
            <a:r>
              <a:rPr lang="en-US" sz="2000" dirty="0"/>
              <a:t>Emotional engagement – the emotional attachment they have with the </a:t>
            </a:r>
            <a:r>
              <a:rPr lang="en-US" sz="2000" dirty="0" err="1"/>
              <a:t>organisation</a:t>
            </a:r>
            <a:r>
              <a:rPr lang="en-US" sz="2000" dirty="0"/>
              <a:t> </a:t>
            </a:r>
          </a:p>
        </p:txBody>
      </p:sp>
    </p:spTree>
    <p:extLst>
      <p:ext uri="{BB962C8B-B14F-4D97-AF65-F5344CB8AC3E}">
        <p14:creationId xmlns:p14="http://schemas.microsoft.com/office/powerpoint/2010/main" val="303256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CA578D2E-6670-3641-A61A-B1C85B16EDF2}"/>
              </a:ext>
            </a:extLst>
          </p:cNvPr>
          <p:cNvSpPr>
            <a:spLocks noGrp="1"/>
          </p:cNvSpPr>
          <p:nvPr>
            <p:ph type="title"/>
          </p:nvPr>
        </p:nvSpPr>
        <p:spPr/>
        <p:txBody>
          <a:bodyPr>
            <a:normAutofit/>
          </a:bodyPr>
          <a:lstStyle/>
          <a:p>
            <a:r>
              <a:rPr lang="en-US" sz="3200" dirty="0"/>
              <a:t>Approaches to engage employees</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sz="half" idx="1"/>
          </p:nvPr>
        </p:nvSpPr>
        <p:spPr>
          <a:xfrm>
            <a:off x="457200" y="1417638"/>
            <a:ext cx="4038600" cy="4708525"/>
          </a:xfrm>
        </p:spPr>
        <p:txBody>
          <a:bodyPr>
            <a:normAutofit/>
          </a:bodyPr>
          <a:lstStyle/>
          <a:p>
            <a:r>
              <a:rPr lang="en-US" sz="2000" dirty="0"/>
              <a:t>Develop managers to recognize and appreciate the contribution and efforts that employees make</a:t>
            </a:r>
          </a:p>
          <a:p>
            <a:r>
              <a:rPr lang="en-US" sz="2000" dirty="0"/>
              <a:t>Link engagement to the values of the </a:t>
            </a:r>
            <a:r>
              <a:rPr lang="en-US" sz="2000" dirty="0" err="1"/>
              <a:t>organisation</a:t>
            </a:r>
            <a:endParaRPr lang="en-US" sz="2000" dirty="0"/>
          </a:p>
          <a:p>
            <a:r>
              <a:rPr lang="en-US" sz="2000" dirty="0"/>
              <a:t>Promote a healthy working climate that embraces diversity &amp; inclusion and high trust relationships</a:t>
            </a:r>
          </a:p>
          <a:p>
            <a:r>
              <a:rPr lang="en-US" sz="2000" dirty="0"/>
              <a:t>Improve communications horizontally and vertically </a:t>
            </a:r>
          </a:p>
          <a:p>
            <a:pPr marL="0" indent="0">
              <a:buNone/>
            </a:pPr>
            <a:endParaRPr lang="en-US" sz="2000" dirty="0"/>
          </a:p>
        </p:txBody>
      </p:sp>
      <p:sp>
        <p:nvSpPr>
          <p:cNvPr id="5" name="Content Placeholder 4">
            <a:extLst>
              <a:ext uri="{FF2B5EF4-FFF2-40B4-BE49-F238E27FC236}">
                <a16:creationId xmlns:a16="http://schemas.microsoft.com/office/drawing/2014/main" id="{674C9090-D28A-EC43-8CDB-BD018C226FFC}"/>
              </a:ext>
            </a:extLst>
          </p:cNvPr>
          <p:cNvSpPr>
            <a:spLocks noGrp="1"/>
          </p:cNvSpPr>
          <p:nvPr>
            <p:ph sz="half" idx="2"/>
          </p:nvPr>
        </p:nvSpPr>
        <p:spPr/>
        <p:txBody>
          <a:bodyPr>
            <a:normAutofit/>
          </a:bodyPr>
          <a:lstStyle/>
          <a:p>
            <a:r>
              <a:rPr lang="en-US" sz="2000" dirty="0"/>
              <a:t>Capture employee’s feeling through employee voice surveys, metrics and link to performance reviews </a:t>
            </a:r>
          </a:p>
          <a:p>
            <a:r>
              <a:rPr lang="en-US" sz="2000" dirty="0"/>
              <a:t>Foster learning and development </a:t>
            </a:r>
          </a:p>
        </p:txBody>
      </p:sp>
    </p:spTree>
    <p:extLst>
      <p:ext uri="{BB962C8B-B14F-4D97-AF65-F5344CB8AC3E}">
        <p14:creationId xmlns:p14="http://schemas.microsoft.com/office/powerpoint/2010/main" val="3480621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CA578D2E-6670-3641-A61A-B1C85B16EDF2}"/>
              </a:ext>
            </a:extLst>
          </p:cNvPr>
          <p:cNvSpPr>
            <a:spLocks noGrp="1"/>
          </p:cNvSpPr>
          <p:nvPr>
            <p:ph type="title"/>
          </p:nvPr>
        </p:nvSpPr>
        <p:spPr/>
        <p:txBody>
          <a:bodyPr>
            <a:normAutofit/>
          </a:bodyPr>
          <a:lstStyle/>
          <a:p>
            <a:r>
              <a:rPr lang="en-US" sz="3200" dirty="0"/>
              <a:t>Work-life policies and practices</a:t>
            </a:r>
          </a:p>
        </p:txBody>
      </p:sp>
      <p:sp>
        <p:nvSpPr>
          <p:cNvPr id="7" name="Content Placeholder 6">
            <a:extLst>
              <a:ext uri="{FF2B5EF4-FFF2-40B4-BE49-F238E27FC236}">
                <a16:creationId xmlns:a16="http://schemas.microsoft.com/office/drawing/2014/main" id="{36F2C9A7-3EAD-0745-A38F-304E9132D277}"/>
              </a:ext>
            </a:extLst>
          </p:cNvPr>
          <p:cNvSpPr>
            <a:spLocks noGrp="1"/>
          </p:cNvSpPr>
          <p:nvPr>
            <p:ph idx="1"/>
          </p:nvPr>
        </p:nvSpPr>
        <p:spPr>
          <a:xfrm>
            <a:off x="457200" y="1417638"/>
            <a:ext cx="8229600" cy="4708525"/>
          </a:xfrm>
        </p:spPr>
        <p:txBody>
          <a:bodyPr>
            <a:normAutofit/>
          </a:bodyPr>
          <a:lstStyle/>
          <a:p>
            <a:r>
              <a:rPr lang="en-US" sz="2000" dirty="0"/>
              <a:t>Polices and practices relating to WLB approaches can achieve favourable outcomes for the employer and the </a:t>
            </a:r>
            <a:r>
              <a:rPr lang="en-US" sz="2000" dirty="0" err="1"/>
              <a:t>organisation</a:t>
            </a:r>
            <a:r>
              <a:rPr lang="en-US" sz="2000" dirty="0"/>
              <a:t> in that these can promote:</a:t>
            </a:r>
          </a:p>
          <a:p>
            <a:pPr marL="0" indent="0">
              <a:buNone/>
            </a:pPr>
            <a:endParaRPr lang="en-US" dirty="0"/>
          </a:p>
          <a:p>
            <a:pPr>
              <a:buFont typeface="Wingdings" pitchFamily="2" charset="2"/>
              <a:buChar char="ü"/>
            </a:pPr>
            <a:r>
              <a:rPr lang="en-US" sz="2000" dirty="0"/>
              <a:t>Increased productivity</a:t>
            </a:r>
          </a:p>
          <a:p>
            <a:pPr>
              <a:buFont typeface="Wingdings" pitchFamily="2" charset="2"/>
              <a:buChar char="ü"/>
            </a:pPr>
            <a:r>
              <a:rPr lang="en-US" sz="2000" dirty="0"/>
              <a:t>Lower absenteeism </a:t>
            </a:r>
          </a:p>
          <a:p>
            <a:pPr>
              <a:buFont typeface="Wingdings" pitchFamily="2" charset="2"/>
              <a:buChar char="ü"/>
            </a:pPr>
            <a:r>
              <a:rPr lang="en-US" sz="2000" dirty="0"/>
              <a:t>Reduced stress</a:t>
            </a:r>
          </a:p>
          <a:p>
            <a:pPr>
              <a:buFont typeface="Wingdings" pitchFamily="2" charset="2"/>
              <a:buChar char="ü"/>
            </a:pPr>
            <a:r>
              <a:rPr lang="en-US" sz="2000" dirty="0"/>
              <a:t>Happy and content employees</a:t>
            </a:r>
          </a:p>
          <a:p>
            <a:pPr>
              <a:buFont typeface="Wingdings" pitchFamily="2" charset="2"/>
              <a:buChar char="ü"/>
            </a:pPr>
            <a:r>
              <a:rPr lang="en-US" sz="2000" dirty="0"/>
              <a:t>Promote a positive perception of the </a:t>
            </a:r>
            <a:r>
              <a:rPr lang="en-US" sz="2000" dirty="0" err="1"/>
              <a:t>organisation</a:t>
            </a:r>
            <a:r>
              <a:rPr lang="en-US" sz="2000" dirty="0"/>
              <a:t> internally and externally </a:t>
            </a:r>
          </a:p>
          <a:p>
            <a:pPr>
              <a:buFont typeface="Wingdings" pitchFamily="2" charset="2"/>
              <a:buChar char="ü"/>
            </a:pPr>
            <a:r>
              <a:rPr lang="en-US" sz="2000" dirty="0"/>
              <a:t>Greater employee loyalty, commitment and motivation </a:t>
            </a:r>
          </a:p>
          <a:p>
            <a:pPr marL="0" indent="0">
              <a:buNone/>
            </a:pPr>
            <a:endParaRPr lang="en-US" dirty="0"/>
          </a:p>
        </p:txBody>
      </p:sp>
    </p:spTree>
    <p:extLst>
      <p:ext uri="{BB962C8B-B14F-4D97-AF65-F5344CB8AC3E}">
        <p14:creationId xmlns:p14="http://schemas.microsoft.com/office/powerpoint/2010/main" val="652641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p:cNvSpPr txBox="1"/>
          <p:nvPr/>
        </p:nvSpPr>
        <p:spPr>
          <a:xfrm>
            <a:off x="1237676" y="6002415"/>
            <a:ext cx="5800931" cy="461665"/>
          </a:xfrm>
          <a:prstGeom prst="rect">
            <a:avLst/>
          </a:prstGeom>
          <a:noFill/>
        </p:spPr>
        <p:txBody>
          <a:bodyPr wrap="square" rtlCol="0">
            <a:spAutoFit/>
          </a:bodyPr>
          <a:lstStyle/>
          <a:p>
            <a:r>
              <a:rPr lang="en-US" sz="2400" dirty="0">
                <a:solidFill>
                  <a:schemeClr val="bg1"/>
                </a:solidFill>
                <a:latin typeface="Milo OT"/>
                <a:cs typeface="Milo OT"/>
              </a:rPr>
              <a:t> </a:t>
            </a:r>
          </a:p>
        </p:txBody>
      </p:sp>
      <p:sp>
        <p:nvSpPr>
          <p:cNvPr id="2" name="Title 1">
            <a:extLst>
              <a:ext uri="{FF2B5EF4-FFF2-40B4-BE49-F238E27FC236}">
                <a16:creationId xmlns:a16="http://schemas.microsoft.com/office/drawing/2014/main" id="{7ADD4FA8-27FA-B842-91F2-15386E175406}"/>
              </a:ext>
            </a:extLst>
          </p:cNvPr>
          <p:cNvSpPr>
            <a:spLocks noGrp="1"/>
          </p:cNvSpPr>
          <p:nvPr>
            <p:ph type="title"/>
          </p:nvPr>
        </p:nvSpPr>
        <p:spPr/>
        <p:txBody>
          <a:bodyPr/>
          <a:lstStyle/>
          <a:p>
            <a:r>
              <a:rPr lang="en-US" sz="3200" dirty="0">
                <a:latin typeface="Milo OT"/>
                <a:cs typeface="Milo OT"/>
              </a:rPr>
              <a:t>Discrimination</a:t>
            </a:r>
            <a:r>
              <a:rPr lang="en-US" dirty="0">
                <a:latin typeface="Milo OT"/>
                <a:cs typeface="Milo OT"/>
              </a:rPr>
              <a:t> </a:t>
            </a:r>
            <a:endParaRPr lang="en-US" dirty="0"/>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417638"/>
            <a:ext cx="8229600" cy="4058253"/>
          </a:xfrm>
        </p:spPr>
        <p:txBody>
          <a:bodyPr>
            <a:normAutofit fontScale="92500" lnSpcReduction="20000"/>
          </a:bodyPr>
          <a:lstStyle/>
          <a:p>
            <a:pPr marL="0" indent="0">
              <a:buNone/>
            </a:pPr>
            <a:r>
              <a:rPr lang="en-GB" sz="2400" dirty="0"/>
              <a:t> </a:t>
            </a:r>
          </a:p>
          <a:p>
            <a:r>
              <a:rPr lang="en-GB" sz="2000" dirty="0"/>
              <a:t>Discrimination and workplace discrimination is an unfortunate aspect of the employment relationship . The role of people professionals is to ensure that the organisation has systems and processes in place to safeguard and protect its members so that they are treated lawfully and with respect. Essentially the role needs to ensure:</a:t>
            </a:r>
          </a:p>
          <a:p>
            <a:pPr marL="0" indent="0">
              <a:buNone/>
            </a:pPr>
            <a:endParaRPr lang="en-GB" sz="2000" dirty="0"/>
          </a:p>
          <a:p>
            <a:r>
              <a:rPr lang="en-GB" sz="2000" dirty="0"/>
              <a:t>All employees are protected from discriminatory practices </a:t>
            </a:r>
          </a:p>
          <a:p>
            <a:r>
              <a:rPr lang="en-GB" sz="2000" dirty="0"/>
              <a:t>The organisation conforms within the boundaries of the law</a:t>
            </a:r>
          </a:p>
          <a:p>
            <a:r>
              <a:rPr lang="en-GB" sz="2000" dirty="0"/>
              <a:t>Promotion of positive attitudes towards the challenging and elimination of discriminatory behaviour </a:t>
            </a:r>
          </a:p>
          <a:p>
            <a:r>
              <a:rPr lang="en-GB" sz="2000" dirty="0"/>
              <a:t>The organisation demonstrates an ethos of respect and promotes a positive image that is reflected internally and externally </a:t>
            </a:r>
          </a:p>
          <a:p>
            <a:pPr marL="0" indent="0">
              <a:buNone/>
            </a:pPr>
            <a:r>
              <a:rPr lang="en-GB" sz="2000" dirty="0"/>
              <a:t> </a:t>
            </a:r>
            <a:endParaRPr lang="en-US" sz="2000" dirty="0"/>
          </a:p>
        </p:txBody>
      </p:sp>
    </p:spTree>
    <p:extLst>
      <p:ext uri="{BB962C8B-B14F-4D97-AF65-F5344CB8AC3E}">
        <p14:creationId xmlns:p14="http://schemas.microsoft.com/office/powerpoint/2010/main" val="891545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Discrimination legislation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lnSpcReduction="10000"/>
          </a:bodyPr>
          <a:lstStyle/>
          <a:p>
            <a:pPr marL="0" indent="0">
              <a:buNone/>
            </a:pPr>
            <a:r>
              <a:rPr lang="en-US" sz="2000" dirty="0"/>
              <a:t>The principal legislation that specifically covers discrimination is set out in the Equality Act 2010. The Act protects people under nine protected characteristics which are:</a:t>
            </a:r>
          </a:p>
          <a:p>
            <a:pPr marL="0" indent="0">
              <a:buNone/>
            </a:pPr>
            <a:endParaRPr lang="en-US" sz="2000" dirty="0"/>
          </a:p>
          <a:p>
            <a:pPr>
              <a:buFont typeface="Wingdings" pitchFamily="2" charset="2"/>
              <a:buChar char="v"/>
            </a:pPr>
            <a:r>
              <a:rPr lang="en-US" sz="2000" dirty="0"/>
              <a:t>Age</a:t>
            </a:r>
          </a:p>
          <a:p>
            <a:pPr>
              <a:buFont typeface="Wingdings" pitchFamily="2" charset="2"/>
              <a:buChar char="v"/>
            </a:pPr>
            <a:r>
              <a:rPr lang="en-US" sz="2000" dirty="0"/>
              <a:t>Disability</a:t>
            </a:r>
          </a:p>
          <a:p>
            <a:pPr>
              <a:buFont typeface="Wingdings" pitchFamily="2" charset="2"/>
              <a:buChar char="v"/>
            </a:pPr>
            <a:r>
              <a:rPr lang="en-US" sz="2000" dirty="0"/>
              <a:t>Gender reassignment </a:t>
            </a:r>
          </a:p>
          <a:p>
            <a:pPr>
              <a:buFont typeface="Wingdings" pitchFamily="2" charset="2"/>
              <a:buChar char="v"/>
            </a:pPr>
            <a:r>
              <a:rPr lang="en-US" sz="2000" dirty="0"/>
              <a:t>Marriage and civil partnership</a:t>
            </a:r>
          </a:p>
          <a:p>
            <a:pPr>
              <a:buFont typeface="Wingdings" pitchFamily="2" charset="2"/>
              <a:buChar char="v"/>
            </a:pPr>
            <a:r>
              <a:rPr lang="en-US" sz="2000" dirty="0"/>
              <a:t>Pregnancy and maternity</a:t>
            </a:r>
          </a:p>
          <a:p>
            <a:pPr>
              <a:buFont typeface="Wingdings" pitchFamily="2" charset="2"/>
              <a:buChar char="v"/>
            </a:pPr>
            <a:r>
              <a:rPr lang="en-US" sz="2000" dirty="0"/>
              <a:t>Race</a:t>
            </a:r>
          </a:p>
          <a:p>
            <a:pPr>
              <a:buFont typeface="Wingdings" pitchFamily="2" charset="2"/>
              <a:buChar char="v"/>
            </a:pPr>
            <a:r>
              <a:rPr lang="en-US" sz="2000" dirty="0"/>
              <a:t>Religion or belief </a:t>
            </a:r>
          </a:p>
          <a:p>
            <a:pPr>
              <a:buFont typeface="Wingdings" pitchFamily="2" charset="2"/>
              <a:buChar char="v"/>
            </a:pPr>
            <a:r>
              <a:rPr lang="en-US" sz="2000" dirty="0"/>
              <a:t>Sex</a:t>
            </a:r>
          </a:p>
          <a:p>
            <a:pPr>
              <a:buFont typeface="Wingdings" pitchFamily="2" charset="2"/>
              <a:buChar char="v"/>
            </a:pPr>
            <a:r>
              <a:rPr lang="en-US" sz="2000" dirty="0"/>
              <a:t>Sexual orientation  </a:t>
            </a:r>
          </a:p>
          <a:p>
            <a:pPr marL="0" indent="0">
              <a:buNone/>
            </a:pPr>
            <a:endParaRPr lang="en-US" sz="2000" dirty="0"/>
          </a:p>
        </p:txBody>
      </p:sp>
    </p:spTree>
    <p:extLst>
      <p:ext uri="{BB962C8B-B14F-4D97-AF65-F5344CB8AC3E}">
        <p14:creationId xmlns:p14="http://schemas.microsoft.com/office/powerpoint/2010/main" val="3058007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Discrimination legislation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US" sz="2000" dirty="0"/>
              <a:t>The Equality Act 2010 also sets out equal pay provisions as well as sets out four types of unlawful behaviour:</a:t>
            </a:r>
          </a:p>
          <a:p>
            <a:endParaRPr lang="en-US" sz="2000" dirty="0"/>
          </a:p>
          <a:p>
            <a:pPr>
              <a:buFont typeface="Wingdings" pitchFamily="2" charset="2"/>
              <a:buChar char="Ø"/>
            </a:pPr>
            <a:r>
              <a:rPr lang="en-US" sz="2000" dirty="0"/>
              <a:t>Direct discrimination </a:t>
            </a:r>
          </a:p>
          <a:p>
            <a:pPr>
              <a:buFont typeface="Wingdings" pitchFamily="2" charset="2"/>
              <a:buChar char="Ø"/>
            </a:pPr>
            <a:r>
              <a:rPr lang="en-US" sz="2000" dirty="0"/>
              <a:t>Indirect discrimination </a:t>
            </a:r>
          </a:p>
          <a:p>
            <a:pPr>
              <a:buFont typeface="Wingdings" pitchFamily="2" charset="2"/>
              <a:buChar char="Ø"/>
            </a:pPr>
            <a:r>
              <a:rPr lang="en-US" sz="2000" dirty="0"/>
              <a:t>Harassment </a:t>
            </a:r>
          </a:p>
          <a:p>
            <a:pPr>
              <a:buFont typeface="Wingdings" pitchFamily="2" charset="2"/>
              <a:buChar char="Ø"/>
            </a:pPr>
            <a:r>
              <a:rPr lang="en-US" sz="2000" dirty="0" err="1"/>
              <a:t>Victimisation</a:t>
            </a:r>
            <a:endParaRPr lang="en-US" sz="2000" dirty="0"/>
          </a:p>
          <a:p>
            <a:pPr>
              <a:buFont typeface="Wingdings" pitchFamily="2" charset="2"/>
              <a:buChar char="Ø"/>
            </a:pPr>
            <a:endParaRPr lang="en-US" sz="2000" dirty="0"/>
          </a:p>
          <a:p>
            <a:pPr>
              <a:buFont typeface="Wingdings" pitchFamily="2" charset="2"/>
              <a:buChar char="Ø"/>
            </a:pPr>
            <a:endParaRPr lang="en-US" sz="2000" dirty="0"/>
          </a:p>
          <a:p>
            <a:r>
              <a:rPr lang="en-US" sz="2000" dirty="0"/>
              <a:t>Direct discrimination may be defended if there is an occupational requirement</a:t>
            </a:r>
          </a:p>
          <a:p>
            <a:pPr marL="0" indent="0">
              <a:buNone/>
            </a:pPr>
            <a:endParaRPr lang="en-US" sz="2000" dirty="0"/>
          </a:p>
        </p:txBody>
      </p:sp>
    </p:spTree>
    <p:extLst>
      <p:ext uri="{BB962C8B-B14F-4D97-AF65-F5344CB8AC3E}">
        <p14:creationId xmlns:p14="http://schemas.microsoft.com/office/powerpoint/2010/main" val="1759309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Diversity and inclusion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US" sz="2000" dirty="0"/>
              <a:t>Claims can be made that achieving a diverse and inclusive workforce brings real business benefits and that </a:t>
            </a:r>
            <a:r>
              <a:rPr lang="en-US" sz="2000" dirty="0" err="1"/>
              <a:t>organisations</a:t>
            </a:r>
            <a:r>
              <a:rPr lang="en-US" sz="2000" dirty="0"/>
              <a:t> must embrace diversity in order to succeed in a competitive market.  </a:t>
            </a:r>
          </a:p>
          <a:p>
            <a:pPr marL="0" indent="0">
              <a:buNone/>
            </a:pPr>
            <a:r>
              <a:rPr lang="en-US" sz="2000" dirty="0"/>
              <a:t> </a:t>
            </a:r>
          </a:p>
          <a:p>
            <a:r>
              <a:rPr lang="en-US" sz="2000" dirty="0"/>
              <a:t>The law provides minimum standards of protection against discrimination practices</a:t>
            </a:r>
          </a:p>
          <a:p>
            <a:pPr marL="0" indent="0">
              <a:buNone/>
            </a:pPr>
            <a:endParaRPr lang="en-US" sz="2000" dirty="0"/>
          </a:p>
          <a:p>
            <a:r>
              <a:rPr lang="en-US" sz="2000" dirty="0"/>
              <a:t>For diversity to go beyond mere compliance to the law, </a:t>
            </a:r>
            <a:r>
              <a:rPr lang="en-US" sz="2000" dirty="0" err="1"/>
              <a:t>organisations</a:t>
            </a:r>
            <a:r>
              <a:rPr lang="en-US" sz="2000" dirty="0"/>
              <a:t> need to achieve an ethos and culture that </a:t>
            </a:r>
            <a:r>
              <a:rPr lang="en-US" sz="2000" dirty="0" err="1"/>
              <a:t>recognises</a:t>
            </a:r>
            <a:r>
              <a:rPr lang="en-US" sz="2000" dirty="0"/>
              <a:t> and values differences that individuals have and how these differences are harnessed to enhance the </a:t>
            </a:r>
            <a:r>
              <a:rPr lang="en-US" sz="2000" dirty="0" err="1"/>
              <a:t>organisation</a:t>
            </a:r>
            <a:endParaRPr lang="en-US" sz="2000" dirty="0"/>
          </a:p>
          <a:p>
            <a:pPr marL="0" indent="0">
              <a:buNone/>
            </a:pPr>
            <a:endParaRPr lang="en-US" sz="2000" dirty="0"/>
          </a:p>
        </p:txBody>
      </p:sp>
    </p:spTree>
    <p:extLst>
      <p:ext uri="{BB962C8B-B14F-4D97-AF65-F5344CB8AC3E}">
        <p14:creationId xmlns:p14="http://schemas.microsoft.com/office/powerpoint/2010/main" val="381718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The difference between diversity and inclusion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US" sz="2000" dirty="0"/>
              <a:t>Diversity is about:</a:t>
            </a:r>
          </a:p>
          <a:p>
            <a:endParaRPr lang="en-US" sz="2000" dirty="0"/>
          </a:p>
          <a:p>
            <a:r>
              <a:rPr lang="en-US" sz="2000" dirty="0"/>
              <a:t>Recognising difference and acknowledging the benefits of having the opportunity of drawing on a range of individual perspectives</a:t>
            </a:r>
          </a:p>
          <a:p>
            <a:r>
              <a:rPr lang="en-US" sz="2000" dirty="0"/>
              <a:t>Harnessing the business advantages that are illuminated from recognising individual differences </a:t>
            </a:r>
          </a:p>
          <a:p>
            <a:r>
              <a:rPr lang="en-US" sz="2000" dirty="0"/>
              <a:t>Reaping the benefits of diversity and inclusion approaches that ensure all employees feel valued and that their talents are being fully </a:t>
            </a:r>
            <a:r>
              <a:rPr lang="en-US" sz="2000" dirty="0" err="1"/>
              <a:t>utilised</a:t>
            </a:r>
            <a:r>
              <a:rPr lang="en-US" sz="2000" dirty="0"/>
              <a:t> and deployed </a:t>
            </a:r>
          </a:p>
          <a:p>
            <a:pPr marL="0" indent="0">
              <a:buNone/>
            </a:pPr>
            <a:endParaRPr lang="en-US" sz="2000" dirty="0"/>
          </a:p>
        </p:txBody>
      </p:sp>
    </p:spTree>
    <p:extLst>
      <p:ext uri="{BB962C8B-B14F-4D97-AF65-F5344CB8AC3E}">
        <p14:creationId xmlns:p14="http://schemas.microsoft.com/office/powerpoint/2010/main" val="2506645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The difference between diversity and inclusion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endParaRPr lang="en-US" sz="2000" dirty="0"/>
          </a:p>
          <a:p>
            <a:r>
              <a:rPr lang="en-US" sz="2000" dirty="0"/>
              <a:t>Inclusion is where people’s differences are valued and used to capture their full potential </a:t>
            </a:r>
          </a:p>
          <a:p>
            <a:r>
              <a:rPr lang="en-US" sz="2000" dirty="0"/>
              <a:t>An inclusive working environment is one that ensures that everyone feels that they belong and that their contribution matters </a:t>
            </a:r>
          </a:p>
          <a:p>
            <a:r>
              <a:rPr lang="en-US" sz="2000" dirty="0"/>
              <a:t>The benefits to the employment relationship is that all employees feel valued and that their talents are being fully </a:t>
            </a:r>
            <a:r>
              <a:rPr lang="en-US" sz="2000" dirty="0" err="1"/>
              <a:t>utilised</a:t>
            </a:r>
            <a:r>
              <a:rPr lang="en-US" sz="2000" dirty="0"/>
              <a:t> and deployed </a:t>
            </a:r>
          </a:p>
          <a:p>
            <a:pPr marL="0" indent="0">
              <a:buNone/>
            </a:pPr>
            <a:endParaRPr lang="en-US" sz="2000" dirty="0"/>
          </a:p>
        </p:txBody>
      </p:sp>
    </p:spTree>
    <p:extLst>
      <p:ext uri="{BB962C8B-B14F-4D97-AF65-F5344CB8AC3E}">
        <p14:creationId xmlns:p14="http://schemas.microsoft.com/office/powerpoint/2010/main" val="997468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Fair and unfair dismissal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757548"/>
            <a:ext cx="8229600" cy="3812935"/>
          </a:xfrm>
        </p:spPr>
        <p:txBody>
          <a:bodyPr>
            <a:normAutofit/>
          </a:bodyPr>
          <a:lstStyle/>
          <a:p>
            <a:r>
              <a:rPr lang="en-US" sz="2000" dirty="0"/>
              <a:t>The contract of employment provides protection for employees throughout the employment relationship. </a:t>
            </a:r>
          </a:p>
          <a:p>
            <a:r>
              <a:rPr lang="en-US" sz="2000" dirty="0"/>
              <a:t>Circumstances might arise where an employer has to terminate an employee’s contract through dismissal</a:t>
            </a:r>
          </a:p>
          <a:p>
            <a:r>
              <a:rPr lang="en-US" sz="2000" dirty="0"/>
              <a:t>It is important for an employer to lawfully dismiss an employee that they prove that they have acted fairly and reasonably in handing dismissal</a:t>
            </a:r>
          </a:p>
          <a:p>
            <a:pPr marL="0" indent="0">
              <a:buNone/>
            </a:pPr>
            <a:endParaRPr lang="en-US" sz="2000" dirty="0"/>
          </a:p>
        </p:txBody>
      </p:sp>
    </p:spTree>
    <p:extLst>
      <p:ext uri="{BB962C8B-B14F-4D97-AF65-F5344CB8AC3E}">
        <p14:creationId xmlns:p14="http://schemas.microsoft.com/office/powerpoint/2010/main" val="3660496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Fair reason for dismissal</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endParaRPr lang="en-US" sz="2000" dirty="0"/>
          </a:p>
          <a:p>
            <a:r>
              <a:rPr lang="en-US" sz="2000" dirty="0"/>
              <a:t>Section 98 of the Employment Rights Act 1996 sets out the following reasons for fair dismissal:</a:t>
            </a:r>
          </a:p>
          <a:p>
            <a:endParaRPr lang="en-US" sz="2000" dirty="0"/>
          </a:p>
          <a:p>
            <a:r>
              <a:rPr lang="en-US" sz="2000" dirty="0"/>
              <a:t>Capability or qualification</a:t>
            </a:r>
          </a:p>
          <a:p>
            <a:r>
              <a:rPr lang="en-US" sz="2000" dirty="0"/>
              <a:t>Conduct</a:t>
            </a:r>
          </a:p>
          <a:p>
            <a:r>
              <a:rPr lang="en-US" sz="2000" dirty="0"/>
              <a:t>Redundancy </a:t>
            </a:r>
          </a:p>
          <a:p>
            <a:r>
              <a:rPr lang="en-US" sz="2000" dirty="0"/>
              <a:t>Legal restriction or statutory ban</a:t>
            </a:r>
          </a:p>
          <a:p>
            <a:r>
              <a:rPr lang="en-US" sz="2000" dirty="0"/>
              <a:t>Some other substantial reason </a:t>
            </a:r>
          </a:p>
          <a:p>
            <a:pPr marL="0" indent="0">
              <a:buNone/>
            </a:pPr>
            <a:endParaRPr lang="en-US" sz="2000" dirty="0"/>
          </a:p>
        </p:txBody>
      </p:sp>
    </p:spTree>
    <p:extLst>
      <p:ext uri="{BB962C8B-B14F-4D97-AF65-F5344CB8AC3E}">
        <p14:creationId xmlns:p14="http://schemas.microsoft.com/office/powerpoint/2010/main" val="51498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Unfair reason for dismissal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US" sz="2000" dirty="0"/>
              <a:t>Dismissal by an employer is automatically deemed unfair if the reason for dismissal of an employee is:</a:t>
            </a:r>
          </a:p>
          <a:p>
            <a:pPr marL="0" indent="0">
              <a:buNone/>
            </a:pPr>
            <a:endParaRPr lang="en-US" sz="2000" dirty="0"/>
          </a:p>
          <a:p>
            <a:r>
              <a:rPr lang="en-US" sz="2000" dirty="0"/>
              <a:t>Being pregnant or on maternity leave</a:t>
            </a:r>
          </a:p>
          <a:p>
            <a:r>
              <a:rPr lang="en-US" sz="2000" dirty="0"/>
              <a:t>Wanting to take family leave, for example parental, paternity or adoption leave </a:t>
            </a:r>
          </a:p>
          <a:p>
            <a:r>
              <a:rPr lang="en-US" sz="2000" dirty="0"/>
              <a:t>Being a trade union member or representative </a:t>
            </a:r>
          </a:p>
          <a:p>
            <a:r>
              <a:rPr lang="en-US" sz="2000" dirty="0"/>
              <a:t>Asking for a legal right</a:t>
            </a:r>
          </a:p>
          <a:p>
            <a:r>
              <a:rPr lang="en-US" sz="2000" dirty="0"/>
              <a:t>Doing jury service </a:t>
            </a:r>
          </a:p>
          <a:p>
            <a:r>
              <a:rPr lang="en-US" sz="2000" dirty="0"/>
              <a:t>Being involved in whistleblowing </a:t>
            </a:r>
          </a:p>
          <a:p>
            <a:r>
              <a:rPr lang="en-US" sz="2000" dirty="0"/>
              <a:t>Taking action, or proposing to take action over a health and safety issue</a:t>
            </a:r>
          </a:p>
          <a:p>
            <a:pPr marL="0" indent="0">
              <a:buNone/>
            </a:pPr>
            <a:endParaRPr lang="en-US" sz="2000" dirty="0"/>
          </a:p>
        </p:txBody>
      </p:sp>
    </p:spTree>
    <p:extLst>
      <p:ext uri="{BB962C8B-B14F-4D97-AF65-F5344CB8AC3E}">
        <p14:creationId xmlns:p14="http://schemas.microsoft.com/office/powerpoint/2010/main" val="728559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Unfair reason for dismissal: other reasons  </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US" sz="2000" dirty="0"/>
              <a:t>If an employer does not follow full and fair procedure in managing a dismissal </a:t>
            </a:r>
          </a:p>
          <a:p>
            <a:r>
              <a:rPr lang="en-US" sz="2000" dirty="0"/>
              <a:t>If an employee is in a position that gives them no choice but to resign from their employment because of something serious the employer has done then they might be able to claim for constructive dismissal </a:t>
            </a:r>
          </a:p>
          <a:p>
            <a:endParaRPr lang="en-US" sz="2000" dirty="0"/>
          </a:p>
          <a:p>
            <a:pPr marL="0" indent="0">
              <a:buNone/>
            </a:pPr>
            <a:r>
              <a:rPr lang="en-US" sz="2000" dirty="0"/>
              <a:t>Unfair dismissal test</a:t>
            </a:r>
          </a:p>
          <a:p>
            <a:pPr marL="0" indent="0">
              <a:buNone/>
            </a:pPr>
            <a:endParaRPr lang="en-US" sz="2000" dirty="0"/>
          </a:p>
          <a:p>
            <a:pPr marL="0" indent="0">
              <a:buNone/>
            </a:pPr>
            <a:r>
              <a:rPr lang="en-US" sz="2000" dirty="0"/>
              <a:t>Any claim for unfair dismissal must go through a two-stage test:</a:t>
            </a:r>
          </a:p>
          <a:p>
            <a:pPr marL="457200" indent="-457200">
              <a:buFont typeface="+mj-lt"/>
              <a:buAutoNum type="arabicPeriod"/>
            </a:pPr>
            <a:r>
              <a:rPr lang="en-US" sz="2000" dirty="0"/>
              <a:t>Was the dismissal for a fair reason?</a:t>
            </a:r>
          </a:p>
          <a:p>
            <a:pPr marL="0" indent="0">
              <a:buNone/>
            </a:pPr>
            <a:r>
              <a:rPr lang="en-US" sz="2000" dirty="0"/>
              <a:t>And if the dismissal was for a fair reason:</a:t>
            </a:r>
          </a:p>
          <a:p>
            <a:pPr marL="0" indent="0">
              <a:buNone/>
            </a:pPr>
            <a:r>
              <a:rPr lang="en-US" sz="2000" dirty="0"/>
              <a:t>2.     Was the dismissal dealt with fairly?  </a:t>
            </a:r>
          </a:p>
          <a:p>
            <a:pPr marL="0" indent="0">
              <a:buNone/>
            </a:pPr>
            <a:endParaRPr lang="en-US" sz="2000" dirty="0"/>
          </a:p>
        </p:txBody>
      </p:sp>
    </p:spTree>
    <p:extLst>
      <p:ext uri="{BB962C8B-B14F-4D97-AF65-F5344CB8AC3E}">
        <p14:creationId xmlns:p14="http://schemas.microsoft.com/office/powerpoint/2010/main" val="4021282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Summary</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US" sz="2000" dirty="0"/>
              <a:t>Careful management of the employment relationship that is underpinned by sound </a:t>
            </a:r>
            <a:r>
              <a:rPr lang="en-US" sz="2000" dirty="0" err="1"/>
              <a:t>organisational</a:t>
            </a:r>
            <a:r>
              <a:rPr lang="en-US" sz="2000" dirty="0"/>
              <a:t> people approaches and practices is a critical factor in achieving committed and engaged employees which in turn will provide the </a:t>
            </a:r>
            <a:r>
              <a:rPr lang="en-US" sz="2000" dirty="0" err="1"/>
              <a:t>organisation</a:t>
            </a:r>
            <a:r>
              <a:rPr lang="en-US" sz="2000" dirty="0"/>
              <a:t> with desired performance results. </a:t>
            </a:r>
          </a:p>
          <a:p>
            <a:endParaRPr lang="en-US" sz="2000" dirty="0"/>
          </a:p>
          <a:p>
            <a:r>
              <a:rPr lang="en-US" sz="2000" dirty="0"/>
              <a:t>When designing and applying working practices it is important to understand the human factor and consider how people feel about their work.</a:t>
            </a:r>
          </a:p>
          <a:p>
            <a:endParaRPr lang="en-US" sz="2000" dirty="0"/>
          </a:p>
          <a:p>
            <a:r>
              <a:rPr lang="en-US" sz="2000" dirty="0"/>
              <a:t>Employers and People Professionals need to be aware that the employment relationship for the employee can often be affected both by work and personal factors and the impact of this might affect employees physical and emotional well-being. </a:t>
            </a:r>
          </a:p>
          <a:p>
            <a:endParaRPr lang="en-US" sz="2000" dirty="0"/>
          </a:p>
        </p:txBody>
      </p:sp>
    </p:spTree>
    <p:extLst>
      <p:ext uri="{BB962C8B-B14F-4D97-AF65-F5344CB8AC3E}">
        <p14:creationId xmlns:p14="http://schemas.microsoft.com/office/powerpoint/2010/main" val="525287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Summary</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r>
              <a:rPr lang="en-US" sz="2000" dirty="0"/>
              <a:t>The harnessing of diversity, equality and fairness throughout the culture of an </a:t>
            </a:r>
            <a:r>
              <a:rPr lang="en-US" sz="2000" dirty="0" err="1"/>
              <a:t>organisation</a:t>
            </a:r>
            <a:r>
              <a:rPr lang="en-US" sz="2000" dirty="0"/>
              <a:t> is a critical factor within the employment relationship </a:t>
            </a:r>
          </a:p>
        </p:txBody>
      </p:sp>
    </p:spTree>
    <p:extLst>
      <p:ext uri="{BB962C8B-B14F-4D97-AF65-F5344CB8AC3E}">
        <p14:creationId xmlns:p14="http://schemas.microsoft.com/office/powerpoint/2010/main" val="2150058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2" name="Title 1">
            <a:extLst>
              <a:ext uri="{FF2B5EF4-FFF2-40B4-BE49-F238E27FC236}">
                <a16:creationId xmlns:a16="http://schemas.microsoft.com/office/drawing/2014/main" id="{D1766C71-5F44-A04A-94C9-A232A3217231}"/>
              </a:ext>
            </a:extLst>
          </p:cNvPr>
          <p:cNvSpPr>
            <a:spLocks noGrp="1"/>
          </p:cNvSpPr>
          <p:nvPr>
            <p:ph type="title"/>
          </p:nvPr>
        </p:nvSpPr>
        <p:spPr>
          <a:xfrm>
            <a:off x="457200" y="274638"/>
            <a:ext cx="8229600" cy="870990"/>
          </a:xfrm>
        </p:spPr>
        <p:txBody>
          <a:bodyPr>
            <a:normAutofit/>
          </a:bodyPr>
          <a:lstStyle/>
          <a:p>
            <a:r>
              <a:rPr lang="en-US" sz="3200" dirty="0"/>
              <a:t>References</a:t>
            </a:r>
          </a:p>
        </p:txBody>
      </p:sp>
      <p:sp>
        <p:nvSpPr>
          <p:cNvPr id="6" name="Content Placeholder 5">
            <a:extLst>
              <a:ext uri="{FF2B5EF4-FFF2-40B4-BE49-F238E27FC236}">
                <a16:creationId xmlns:a16="http://schemas.microsoft.com/office/drawing/2014/main" id="{883D6670-EEF1-7F41-A569-1975C476894E}"/>
              </a:ext>
            </a:extLst>
          </p:cNvPr>
          <p:cNvSpPr>
            <a:spLocks noGrp="1"/>
          </p:cNvSpPr>
          <p:nvPr>
            <p:ph idx="1"/>
          </p:nvPr>
        </p:nvSpPr>
        <p:spPr>
          <a:xfrm>
            <a:off x="457200" y="1145628"/>
            <a:ext cx="8229600" cy="4424855"/>
          </a:xfrm>
        </p:spPr>
        <p:txBody>
          <a:bodyPr>
            <a:normAutofit/>
          </a:bodyPr>
          <a:lstStyle/>
          <a:p>
            <a:pPr marL="0" indent="0">
              <a:buNone/>
            </a:pPr>
            <a:r>
              <a:rPr lang="en-US" sz="2000" dirty="0"/>
              <a:t>Khan, W (1990) Psychological conditions of personal engagement and disengagement at work, </a:t>
            </a:r>
            <a:r>
              <a:rPr lang="en-US" sz="2000" i="1" dirty="0"/>
              <a:t>Academy of Management Journal, </a:t>
            </a:r>
            <a:r>
              <a:rPr lang="en-US" sz="2000" b="1" i="1" dirty="0"/>
              <a:t>33</a:t>
            </a:r>
            <a:r>
              <a:rPr lang="en-US" sz="2000" dirty="0"/>
              <a:t>, pp 692 -742</a:t>
            </a:r>
          </a:p>
          <a:p>
            <a:pPr marL="0" indent="0">
              <a:buNone/>
            </a:pPr>
            <a:endParaRPr lang="en-US" sz="2000" dirty="0"/>
          </a:p>
        </p:txBody>
      </p:sp>
    </p:spTree>
    <p:extLst>
      <p:ext uri="{BB962C8B-B14F-4D97-AF65-F5344CB8AC3E}">
        <p14:creationId xmlns:p14="http://schemas.microsoft.com/office/powerpoint/2010/main" val="4119103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74536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855</TotalTime>
  <Words>1319</Words>
  <Application>Microsoft Office PowerPoint</Application>
  <PresentationFormat>On-screen Show (4:3)</PresentationFormat>
  <Paragraphs>166</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Milo OT</vt:lpstr>
      <vt:lpstr>Wingdings</vt:lpstr>
      <vt:lpstr>Office Theme</vt:lpstr>
      <vt:lpstr>PowerPoint Presentation</vt:lpstr>
      <vt:lpstr>Objectives</vt:lpstr>
      <vt:lpstr>Introduction</vt:lpstr>
      <vt:lpstr>The importance of supporting work-life balance in employment</vt:lpstr>
      <vt:lpstr>Engaging commitment </vt:lpstr>
      <vt:lpstr>Approaches to engage employees</vt:lpstr>
      <vt:lpstr>Work-life policies and practices</vt:lpstr>
      <vt:lpstr>Discrimination </vt:lpstr>
      <vt:lpstr>Discrimination legislation  </vt:lpstr>
      <vt:lpstr>Discrimination legislation  </vt:lpstr>
      <vt:lpstr>Diversity and inclusion </vt:lpstr>
      <vt:lpstr>The difference between diversity and inclusion  </vt:lpstr>
      <vt:lpstr>The difference between diversity and inclusion  </vt:lpstr>
      <vt:lpstr>Fair and unfair dismissal   </vt:lpstr>
      <vt:lpstr>Fair reason for dismissal</vt:lpstr>
      <vt:lpstr>Unfair reason for dismissal  </vt:lpstr>
      <vt:lpstr>Unfair reason for dismissal: other reasons  </vt:lpstr>
      <vt:lpstr>Summary</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Oakham</dc:creator>
  <cp:lastModifiedBy>Julie Thomas</cp:lastModifiedBy>
  <cp:revision>19</cp:revision>
  <dcterms:created xsi:type="dcterms:W3CDTF">2014-09-01T14:16:09Z</dcterms:created>
  <dcterms:modified xsi:type="dcterms:W3CDTF">2021-09-28T12:56:45Z</dcterms:modified>
</cp:coreProperties>
</file>