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8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A000F"/>
    <a:srgbClr val="EA0016"/>
    <a:srgbClr val="FFB9B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4660"/>
  </p:normalViewPr>
  <p:slideViewPr>
    <p:cSldViewPr snapToGrid="0">
      <p:cViewPr>
        <p:scale>
          <a:sx n="79" d="100"/>
          <a:sy n="79" d="100"/>
        </p:scale>
        <p:origin x="92" y="2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942F8F-441F-4274-9364-8E1AAD727E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79E382-915E-4100-8F04-B2A494A4FF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051D2F-39A2-4447-A6FD-202F912E10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BE73C-6D2A-4495-8F77-6549AB387367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0F706-3AD2-4F95-8CF2-C69C2CBF6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180FB-BF28-416C-AB9E-A99D4641AC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6E8FC-1C86-4325-8352-217CC1A5F7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3477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C34EE-A0B5-40FA-88CA-2A4D30F814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E56C86-FE1D-490B-8D4C-E4EA615F97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E9838D-4AEE-4C33-826C-28D1FA0DDC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BE73C-6D2A-4495-8F77-6549AB387367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25F48B-B64C-499A-95A7-00A2EE4F51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54C98F-5416-4A2A-8479-F0F0A772EB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6E8FC-1C86-4325-8352-217CC1A5F7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3217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6DB10-BB76-43B6-AF00-8879AB26D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B16141-0ADD-47D3-B28B-BB59DFF884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94F86F-99DB-455F-950A-732F97DE78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BE73C-6D2A-4495-8F77-6549AB387367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9EEA9F-1A18-490B-A27F-D9B2F7C785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F1D3CA-2853-49B5-AF92-C8349E229D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6E8FC-1C86-4325-8352-217CC1A5F7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911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E3F16-F10B-4B67-A925-6D9CFCA2CD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50900-A0D8-45B4-861B-B74C26C474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142FA4-7DA6-4B3F-944D-EA6B7AEE98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C66CC1-073E-4B72-B9FF-478B031A60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BE73C-6D2A-4495-8F77-6549AB387367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656ADC-9B66-4E28-ACDA-E3AB1E6CAE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E7B7BA-5452-484D-8DB9-E67108159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6E8FC-1C86-4325-8352-217CC1A5F7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273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F2FE8D-A638-4229-9B6A-F44B8E2522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D4E0D7-8AE0-46A9-8B79-F7B9442D48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6997B2-622C-4D14-8A80-335A97038A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9A7D78-3B2E-4C44-8558-149BC01E8B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2151B0-398E-4FE0-89F5-C4C8916CA48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D12CA7C-FA5C-46E6-A82D-C440D4816A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BE73C-6D2A-4495-8F77-6549AB387367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6E03AB-2D1C-47AB-A29C-DDC47483BE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6B31B9-2169-452E-9628-428C65C7A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6E8FC-1C86-4325-8352-217CC1A5F7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7188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D11B3-8EC3-4495-9069-25C72086A9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B48B829-ABDC-455E-9181-77DA1BC8ED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BE73C-6D2A-4495-8F77-6549AB387367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0539A3-55D4-4795-A6AC-4D96F21E3A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DB848F-25C1-40D8-8AED-F46763194B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6E8FC-1C86-4325-8352-217CC1A5F7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2478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C4E7331-1D4C-46F7-AEA2-6845A9BD86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BE73C-6D2A-4495-8F77-6549AB387367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F3B4EB-EF2A-4F06-B6FE-4D9A4D0F60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ADE801-A9C7-4884-8659-4D802353B0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6E8FC-1C86-4325-8352-217CC1A5F7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39774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E828E5-5929-4656-B2C3-5D782793B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B47A56-97A9-4757-A21B-B388EDADA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D930E6-4E6E-413E-97E9-3669B45EFB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E1EC42-D551-4544-8796-B71A639944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BE73C-6D2A-4495-8F77-6549AB387367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9A3073-E255-42E9-9309-0B4C8D4E48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BE6016-533F-49C5-914A-F241968F59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6E8FC-1C86-4325-8352-217CC1A5F7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479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9561B-C82D-4BAE-8C17-CB691AA267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A2B9C7-AB84-4F94-B57B-74D98345DB6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4389EC-BF07-498B-95FE-5B276FDF67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FC9070-2754-4829-8C8E-0B4A3CF139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BE73C-6D2A-4495-8F77-6549AB387367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61CB29-6BFB-4FC6-BD03-00F40FD42B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1CC575-3D2A-40FD-905F-F83F1EBDEB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6E8FC-1C86-4325-8352-217CC1A5F7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897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88860-A60A-45C0-B9FE-789ECF2A5F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B6CF51-077A-4614-A897-FF923BA1A1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54D9FE-F185-4816-AD27-C05CEEBD1C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BE73C-6D2A-4495-8F77-6549AB387367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16BFC1-931D-4E43-9C72-A7F9F2EC63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BF7515-81C6-4E14-B095-14880AAC1A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6E8FC-1C86-4325-8352-217CC1A5F7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6357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8DD93A-C65A-42E8-84A6-C2736FCF0A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8C5862-9338-4A16-AF65-B850A962AF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42E472-8C49-4B4B-B125-F46973258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BE73C-6D2A-4495-8F77-6549AB387367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3AF970-A359-44C2-B5C9-C501395B50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EC310-74FA-4247-9AE9-5FB4FA5C03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96E8FC-1C86-4325-8352-217CC1A5F7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1900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A00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BF45AF4-450A-4BCD-B1D8-FED2313D7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78F01C-CECA-40E6-8368-69DEC551C6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0BBF11-1C66-43D7-8F39-250D2F8DA52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FBE73C-6D2A-4495-8F77-6549AB387367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D4305F-3582-4D8E-9356-37ACA709F8A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0D0599-E42E-479D-A7C8-73071E96D3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96E8FC-1C86-4325-8352-217CC1A5F7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6941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guardian.com/education/2019/may/30/the-governments-tuition-fee-review-ignores-eu-students" TargetMode="External"/><Relationship Id="rId3" Type="http://schemas.openxmlformats.org/officeDocument/2006/relationships/hyperlink" Target="http://www.boylecartoon.co.uk/html/uk/017.html" TargetMode="External"/><Relationship Id="rId7" Type="http://schemas.openxmlformats.org/officeDocument/2006/relationships/hyperlink" Target="https://twitter.com/lizadonnelly/status/975302352092782592" TargetMode="External"/><Relationship Id="rId2" Type="http://schemas.openxmlformats.org/officeDocument/2006/relationships/hyperlink" Target="https://www.theguardian.com/cartoons/stevebell/0,7371,432054,00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e9da88eff6f462f2d6b-873dc3788ab15d5cbb1e3fe45dbec9b4.ssl.cf1.rackcdn.com/860310%20No.%2010%20mnt%20for%20MT%2019-1722%20f248.pdf" TargetMode="External"/><Relationship Id="rId11" Type="http://schemas.openxmlformats.org/officeDocument/2006/relationships/hyperlink" Target="https://www.theguardian.com/uk/2000/dec/01/education.schools" TargetMode="External"/><Relationship Id="rId5" Type="http://schemas.openxmlformats.org/officeDocument/2006/relationships/hyperlink" Target="http://goofpicox.pw/political-cartoons-education-cuts.html" TargetMode="External"/><Relationship Id="rId10" Type="http://schemas.openxmlformats.org/officeDocument/2006/relationships/hyperlink" Target="https://3diassociates.wordpress.com/2013/04/17/thatchers-legacy-for-learning/" TargetMode="External"/><Relationship Id="rId4" Type="http://schemas.openxmlformats.org/officeDocument/2006/relationships/hyperlink" Target="https://gov.wales/sites/default/files/publications/2018-03/succesful-futures-a-summary-of-professor-graham-donaldsons-report.pdf" TargetMode="External"/><Relationship Id="rId9" Type="http://schemas.openxmlformats.org/officeDocument/2006/relationships/hyperlink" Target="https://www.telegraph.co.uk/education/2019/03/21/first-new-grammar-schools-could-open-theresa-may-expansion-pla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FD63D4A-F9A0-406D-81EE-7F5FC5277B5F}"/>
              </a:ext>
            </a:extLst>
          </p:cNvPr>
          <p:cNvSpPr/>
          <p:nvPr/>
        </p:nvSpPr>
        <p:spPr>
          <a:xfrm>
            <a:off x="1074420" y="252652"/>
            <a:ext cx="9841230" cy="1579602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7FDAA1D-56F8-418E-9489-E0C10319BC3F}"/>
              </a:ext>
            </a:extLst>
          </p:cNvPr>
          <p:cNvSpPr txBox="1"/>
          <p:nvPr/>
        </p:nvSpPr>
        <p:spPr>
          <a:xfrm>
            <a:off x="1586865" y="354925"/>
            <a:ext cx="901827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How New Labour in the 1990’s </a:t>
            </a:r>
            <a:r>
              <a:rPr lang="en-GB" sz="24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built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on, </a:t>
            </a:r>
            <a:r>
              <a:rPr lang="en-GB" sz="24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and changed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the education policies brought in by the ‘Thatcher Government’ and </a:t>
            </a:r>
            <a:r>
              <a:rPr lang="en-GB" sz="24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evaluate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the effect they had on the working class.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96CB3E1-2BE5-41EA-9A98-AAFE7A12A7D7}"/>
              </a:ext>
            </a:extLst>
          </p:cNvPr>
          <p:cNvSpPr/>
          <p:nvPr/>
        </p:nvSpPr>
        <p:spPr>
          <a:xfrm>
            <a:off x="10215982" y="5025747"/>
            <a:ext cx="1777542" cy="1340150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42BC3CA-3F0A-4CA1-8FFE-5B1CD2F94F9B}"/>
              </a:ext>
            </a:extLst>
          </p:cNvPr>
          <p:cNvSpPr txBox="1"/>
          <p:nvPr/>
        </p:nvSpPr>
        <p:spPr>
          <a:xfrm>
            <a:off x="10513694" y="5236538"/>
            <a:ext cx="1777542" cy="9185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Hollie Mcdonald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HPHI6017</a:t>
            </a:r>
          </a:p>
        </p:txBody>
      </p:sp>
      <p:pic>
        <p:nvPicPr>
          <p:cNvPr id="9" name="Picture 8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AF2C3B49-1986-4366-80A8-5118CE8059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7760" y="2034773"/>
            <a:ext cx="6416479" cy="433112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CFCF35F-B24B-4257-AAC4-7FD0403B6EFC}"/>
              </a:ext>
            </a:extLst>
          </p:cNvPr>
          <p:cNvSpPr txBox="1"/>
          <p:nvPr/>
        </p:nvSpPr>
        <p:spPr>
          <a:xfrm>
            <a:off x="2887760" y="6365897"/>
            <a:ext cx="641647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Frank Boyle (2000), “Tony Blair is accused of imitating Margaret Thatcher. Street crime in London is high.”</a:t>
            </a:r>
          </a:p>
        </p:txBody>
      </p:sp>
    </p:spTree>
    <p:extLst>
      <p:ext uri="{BB962C8B-B14F-4D97-AF65-F5344CB8AC3E}">
        <p14:creationId xmlns:p14="http://schemas.microsoft.com/office/powerpoint/2010/main" val="21194781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6E8F35B-0A66-4DB5-A88E-9A7187850334}"/>
              </a:ext>
            </a:extLst>
          </p:cNvPr>
          <p:cNvSpPr/>
          <p:nvPr/>
        </p:nvSpPr>
        <p:spPr>
          <a:xfrm>
            <a:off x="1074420" y="252652"/>
            <a:ext cx="9841230" cy="768074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6EC617-A9C1-4F76-8864-2146B99DE759}"/>
              </a:ext>
            </a:extLst>
          </p:cNvPr>
          <p:cNvSpPr txBox="1"/>
          <p:nvPr/>
        </p:nvSpPr>
        <p:spPr>
          <a:xfrm>
            <a:off x="1586865" y="354925"/>
            <a:ext cx="90182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EE5801B7-ADF1-47B6-A118-25AAA5CA356C}"/>
              </a:ext>
            </a:extLst>
          </p:cNvPr>
          <p:cNvSpPr/>
          <p:nvPr/>
        </p:nvSpPr>
        <p:spPr>
          <a:xfrm>
            <a:off x="980543" y="1370426"/>
            <a:ext cx="5014492" cy="5132649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0BAA96E-1613-49D6-8911-588F5D6D1617}"/>
              </a:ext>
            </a:extLst>
          </p:cNvPr>
          <p:cNvSpPr txBox="1"/>
          <p:nvPr/>
        </p:nvSpPr>
        <p:spPr>
          <a:xfrm>
            <a:off x="1371601" y="1669311"/>
            <a:ext cx="423175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Thatcher’s Government was the first major revamp of the education system since the 1940’s.</a:t>
            </a:r>
          </a:p>
          <a:p>
            <a:endParaRPr lang="en-GB" dirty="0"/>
          </a:p>
          <a:p>
            <a:r>
              <a:rPr lang="en-GB" dirty="0"/>
              <a:t>Blair’s government also made education a focus point during their campaign.</a:t>
            </a:r>
          </a:p>
          <a:p>
            <a:endParaRPr lang="en-GB" dirty="0"/>
          </a:p>
          <a:p>
            <a:r>
              <a:rPr lang="en-GB" dirty="0"/>
              <a:t>But just because </a:t>
            </a:r>
            <a:r>
              <a:rPr lang="en-GB" dirty="0" smtClean="0"/>
              <a:t>this was </a:t>
            </a:r>
            <a:r>
              <a:rPr lang="en-GB" dirty="0"/>
              <a:t>a priority does not necessary mean it benefitted the working class.</a:t>
            </a:r>
          </a:p>
          <a:p>
            <a:endParaRPr lang="en-GB" dirty="0"/>
          </a:p>
          <a:p>
            <a:r>
              <a:rPr lang="en-GB" dirty="0"/>
              <a:t>Did the educational policies of these two governments, help or hinder the working class?</a:t>
            </a:r>
          </a:p>
        </p:txBody>
      </p:sp>
      <p:pic>
        <p:nvPicPr>
          <p:cNvPr id="1026" name="Picture 2" descr="Image result for blair education education education cartoon">
            <a:extLst>
              <a:ext uri="{FF2B5EF4-FFF2-40B4-BE49-F238E27FC236}">
                <a16:creationId xmlns:a16="http://schemas.microsoft.com/office/drawing/2014/main" id="{32638EE3-654A-4690-BA71-796B7ADFE4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6093" y="1481865"/>
            <a:ext cx="5178056" cy="3883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F97A156-E8EA-4973-ABC7-96D92FD9649A}"/>
              </a:ext>
            </a:extLst>
          </p:cNvPr>
          <p:cNvSpPr txBox="1"/>
          <p:nvPr/>
        </p:nvSpPr>
        <p:spPr>
          <a:xfrm>
            <a:off x="6386093" y="5365408"/>
            <a:ext cx="5178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Liza Donnelly (2018), ‘Education “is the single most important thing you can do for a country.” Tony Blair’.</a:t>
            </a:r>
          </a:p>
        </p:txBody>
      </p:sp>
    </p:spTree>
    <p:extLst>
      <p:ext uri="{BB962C8B-B14F-4D97-AF65-F5344CB8AC3E}">
        <p14:creationId xmlns:p14="http://schemas.microsoft.com/office/powerpoint/2010/main" val="18665667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53201A8-65A4-464C-9B67-EDBE2708C4DF}"/>
              </a:ext>
            </a:extLst>
          </p:cNvPr>
          <p:cNvSpPr/>
          <p:nvPr/>
        </p:nvSpPr>
        <p:spPr>
          <a:xfrm>
            <a:off x="1074420" y="252652"/>
            <a:ext cx="9841230" cy="768074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BAF5CFD-F0A9-4FDB-8164-994E38AC81E7}"/>
              </a:ext>
            </a:extLst>
          </p:cNvPr>
          <p:cNvSpPr txBox="1"/>
          <p:nvPr/>
        </p:nvSpPr>
        <p:spPr>
          <a:xfrm>
            <a:off x="1586865" y="354925"/>
            <a:ext cx="90182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Aims &amp; Objectives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9082054F-764D-426C-A8A1-CE25C94399C7}"/>
              </a:ext>
            </a:extLst>
          </p:cNvPr>
          <p:cNvSpPr/>
          <p:nvPr/>
        </p:nvSpPr>
        <p:spPr>
          <a:xfrm>
            <a:off x="980543" y="1370426"/>
            <a:ext cx="5014492" cy="5132649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2E2E946-F08A-4A96-8E31-D58FAB6302D8}"/>
              </a:ext>
            </a:extLst>
          </p:cNvPr>
          <p:cNvSpPr txBox="1"/>
          <p:nvPr/>
        </p:nvSpPr>
        <p:spPr>
          <a:xfrm>
            <a:off x="1371601" y="1669311"/>
            <a:ext cx="423175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aim </a:t>
            </a:r>
            <a:r>
              <a:rPr lang="en-GB" dirty="0"/>
              <a:t>is to discuss the changes made to the education policies introduced by </a:t>
            </a:r>
            <a:r>
              <a:rPr lang="en-GB" dirty="0" smtClean="0"/>
              <a:t>Thatcher, and how these helped </a:t>
            </a:r>
            <a:r>
              <a:rPr lang="en-GB" dirty="0"/>
              <a:t>or hindered the working class.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78A0D9D6-93ED-4680-A33F-5558CB264B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4900" y="1669311"/>
            <a:ext cx="5176076" cy="3882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0EF55C3-FC5B-4041-A80D-22BCF1963FF3}"/>
              </a:ext>
            </a:extLst>
          </p:cNvPr>
          <p:cNvSpPr txBox="1"/>
          <p:nvPr/>
        </p:nvSpPr>
        <p:spPr>
          <a:xfrm>
            <a:off x="6612920" y="5551368"/>
            <a:ext cx="5178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Unknown (2013), ‘Thatcher’s legacy for learning’.</a:t>
            </a:r>
          </a:p>
        </p:txBody>
      </p:sp>
    </p:spTree>
    <p:extLst>
      <p:ext uri="{BB962C8B-B14F-4D97-AF65-F5344CB8AC3E}">
        <p14:creationId xmlns:p14="http://schemas.microsoft.com/office/powerpoint/2010/main" val="9839808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E9DD4AC0-9346-46F4-8A5A-6A267BDB81C5}"/>
              </a:ext>
            </a:extLst>
          </p:cNvPr>
          <p:cNvSpPr/>
          <p:nvPr/>
        </p:nvSpPr>
        <p:spPr>
          <a:xfrm>
            <a:off x="7885990" y="1638074"/>
            <a:ext cx="3189238" cy="2610790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4C20B58F-A0C0-4727-B4BD-312BAF71A393}"/>
              </a:ext>
            </a:extLst>
          </p:cNvPr>
          <p:cNvSpPr/>
          <p:nvPr/>
        </p:nvSpPr>
        <p:spPr>
          <a:xfrm>
            <a:off x="4400416" y="3864606"/>
            <a:ext cx="3189238" cy="2610790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1D20EA37-DB1C-4527-A620-CC46A0676233}"/>
              </a:ext>
            </a:extLst>
          </p:cNvPr>
          <p:cNvSpPr/>
          <p:nvPr/>
        </p:nvSpPr>
        <p:spPr>
          <a:xfrm>
            <a:off x="914842" y="1638074"/>
            <a:ext cx="3189238" cy="2610790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9FA2ADA-B0D2-40CE-AE0F-105D49013D9D}"/>
              </a:ext>
            </a:extLst>
          </p:cNvPr>
          <p:cNvSpPr/>
          <p:nvPr/>
        </p:nvSpPr>
        <p:spPr>
          <a:xfrm>
            <a:off x="1074420" y="252652"/>
            <a:ext cx="9841230" cy="1044520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5B1D03A-7673-4F32-ACB3-315293F9519F}"/>
              </a:ext>
            </a:extLst>
          </p:cNvPr>
          <p:cNvSpPr txBox="1"/>
          <p:nvPr/>
        </p:nvSpPr>
        <p:spPr>
          <a:xfrm>
            <a:off x="1406111" y="376190"/>
            <a:ext cx="9018270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Objective 1: How did these education policies change the way in which schools were run?</a:t>
            </a:r>
          </a:p>
          <a:p>
            <a:pPr algn="ctr"/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A9B355D-0C36-4DA1-92A3-A00E01E0ACEA}"/>
              </a:ext>
            </a:extLst>
          </p:cNvPr>
          <p:cNvSpPr txBox="1"/>
          <p:nvPr/>
        </p:nvSpPr>
        <p:spPr>
          <a:xfrm>
            <a:off x="914842" y="2413337"/>
            <a:ext cx="318923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Introduction of mandatory testing at age 7 &amp; 11. (Atkinson &amp; Robins,1994)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EBD87A8-9042-4070-B136-EEDF9528BBB9}"/>
              </a:ext>
            </a:extLst>
          </p:cNvPr>
          <p:cNvSpPr txBox="1"/>
          <p:nvPr/>
        </p:nvSpPr>
        <p:spPr>
          <a:xfrm>
            <a:off x="4642842" y="4297024"/>
            <a:ext cx="270438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The </a:t>
            </a:r>
            <a:r>
              <a:rPr lang="en-GB" dirty="0" smtClean="0"/>
              <a:t>number </a:t>
            </a:r>
            <a:r>
              <a:rPr lang="en-GB" dirty="0"/>
              <a:t>of students staying in school past 16 is half of most other European countries. (Riddell, 1989)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DC26961-8B9A-4931-A211-EE0CCA4CA591}"/>
              </a:ext>
            </a:extLst>
          </p:cNvPr>
          <p:cNvSpPr txBox="1"/>
          <p:nvPr/>
        </p:nvSpPr>
        <p:spPr>
          <a:xfrm>
            <a:off x="7959543" y="2136337"/>
            <a:ext cx="304213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How Marketisation of Universities, ‘Jeopardised the worldwide reputation of British Universities’. (Seldon &amp; Collings, 2000)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46486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A7708749-89D1-4A50-9D78-D5304DFDD286}"/>
              </a:ext>
            </a:extLst>
          </p:cNvPr>
          <p:cNvSpPr/>
          <p:nvPr/>
        </p:nvSpPr>
        <p:spPr>
          <a:xfrm>
            <a:off x="1074420" y="252652"/>
            <a:ext cx="9841230" cy="1044520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5542A35-5554-4FCC-8952-CB798989746B}"/>
              </a:ext>
            </a:extLst>
          </p:cNvPr>
          <p:cNvSpPr txBox="1"/>
          <p:nvPr/>
        </p:nvSpPr>
        <p:spPr>
          <a:xfrm>
            <a:off x="1406111" y="376190"/>
            <a:ext cx="9018270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Objective 2:What effect these changes in policies had on the schools, students and teachers?</a:t>
            </a:r>
          </a:p>
          <a:p>
            <a:pPr algn="ctr"/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5A62931-445A-45BE-A812-682208256851}"/>
              </a:ext>
            </a:extLst>
          </p:cNvPr>
          <p:cNvSpPr/>
          <p:nvPr/>
        </p:nvSpPr>
        <p:spPr>
          <a:xfrm>
            <a:off x="914842" y="1638074"/>
            <a:ext cx="3189238" cy="2610790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26ABDD54-B22E-4C6A-A4C0-39A8BC3E459D}"/>
              </a:ext>
            </a:extLst>
          </p:cNvPr>
          <p:cNvSpPr/>
          <p:nvPr/>
        </p:nvSpPr>
        <p:spPr>
          <a:xfrm>
            <a:off x="7885990" y="1638074"/>
            <a:ext cx="3189238" cy="2610790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D3348E3-8852-4E77-A64B-9590F6A3E136}"/>
              </a:ext>
            </a:extLst>
          </p:cNvPr>
          <p:cNvSpPr/>
          <p:nvPr/>
        </p:nvSpPr>
        <p:spPr>
          <a:xfrm>
            <a:off x="4400416" y="3864606"/>
            <a:ext cx="3189238" cy="2610790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150874C-E589-411B-B825-923DEF05F47A}"/>
              </a:ext>
            </a:extLst>
          </p:cNvPr>
          <p:cNvSpPr txBox="1"/>
          <p:nvPr/>
        </p:nvSpPr>
        <p:spPr>
          <a:xfrm>
            <a:off x="1143354" y="2456120"/>
            <a:ext cx="273221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Overcrowding and under funding under </a:t>
            </a:r>
            <a:r>
              <a:rPr lang="en-GB" dirty="0" smtClean="0"/>
              <a:t>Thatcher</a:t>
            </a:r>
            <a:endParaRPr lang="en-GB" dirty="0"/>
          </a:p>
          <a:p>
            <a:pPr algn="ctr"/>
            <a:r>
              <a:rPr lang="en-GB" dirty="0"/>
              <a:t>(Riddell, 1989)</a:t>
            </a:r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A4EF8DB-C74A-45C4-86B5-286FEE4310D4}"/>
              </a:ext>
            </a:extLst>
          </p:cNvPr>
          <p:cNvSpPr txBox="1"/>
          <p:nvPr/>
        </p:nvSpPr>
        <p:spPr>
          <a:xfrm>
            <a:off x="5005608" y="4631636"/>
            <a:ext cx="27322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Failure of fresh start schools under </a:t>
            </a:r>
            <a:r>
              <a:rPr lang="en-GB" dirty="0" smtClean="0"/>
              <a:t>Blair </a:t>
            </a:r>
            <a:endParaRPr lang="en-GB" dirty="0"/>
          </a:p>
          <a:p>
            <a:r>
              <a:rPr lang="en-GB" dirty="0"/>
              <a:t>(Woodward, 2000)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0A60529-1782-4677-8A37-4F40417F8451}"/>
              </a:ext>
            </a:extLst>
          </p:cNvPr>
          <p:cNvSpPr txBox="1"/>
          <p:nvPr/>
        </p:nvSpPr>
        <p:spPr>
          <a:xfrm>
            <a:off x="8114502" y="2066306"/>
            <a:ext cx="273221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30 plus years of marketisation of education has led to little to no decrease in the class </a:t>
            </a:r>
            <a:r>
              <a:rPr lang="en-GB" dirty="0" smtClean="0"/>
              <a:t>divide </a:t>
            </a:r>
            <a:r>
              <a:rPr lang="en-GB" dirty="0"/>
              <a:t>(Watson 2018)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48571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B1F5FF0-0579-469B-BF9F-F60E1ECD189E}"/>
              </a:ext>
            </a:extLst>
          </p:cNvPr>
          <p:cNvSpPr/>
          <p:nvPr/>
        </p:nvSpPr>
        <p:spPr>
          <a:xfrm>
            <a:off x="1074420" y="252652"/>
            <a:ext cx="9841230" cy="810604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978F2EA-B854-4119-A2EF-0F8ADA6AD8C2}"/>
              </a:ext>
            </a:extLst>
          </p:cNvPr>
          <p:cNvSpPr txBox="1"/>
          <p:nvPr/>
        </p:nvSpPr>
        <p:spPr>
          <a:xfrm>
            <a:off x="1406111" y="376190"/>
            <a:ext cx="90182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Objective 3: How did this influence future policies.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67C5AB85-3974-4CA2-BC5E-B0EC53162631}"/>
              </a:ext>
            </a:extLst>
          </p:cNvPr>
          <p:cNvSpPr/>
          <p:nvPr/>
        </p:nvSpPr>
        <p:spPr>
          <a:xfrm>
            <a:off x="914842" y="1638074"/>
            <a:ext cx="3189238" cy="2610790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D108252-F3E6-422A-886A-4E4182DC4D7F}"/>
              </a:ext>
            </a:extLst>
          </p:cNvPr>
          <p:cNvSpPr/>
          <p:nvPr/>
        </p:nvSpPr>
        <p:spPr>
          <a:xfrm>
            <a:off x="4400416" y="3864606"/>
            <a:ext cx="3189238" cy="2610790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06D0A431-097A-40E1-AD10-EC0DF294CAAB}"/>
              </a:ext>
            </a:extLst>
          </p:cNvPr>
          <p:cNvSpPr/>
          <p:nvPr/>
        </p:nvSpPr>
        <p:spPr>
          <a:xfrm>
            <a:off x="7885990" y="1638074"/>
            <a:ext cx="3189238" cy="2610790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57F9297-03B2-489A-B6C3-F8F63D37215E}"/>
              </a:ext>
            </a:extLst>
          </p:cNvPr>
          <p:cNvSpPr txBox="1"/>
          <p:nvPr/>
        </p:nvSpPr>
        <p:spPr>
          <a:xfrm>
            <a:off x="1249503" y="2204805"/>
            <a:ext cx="25199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New National Curriculum in Scotland and Wales. Eventually coming to England.</a:t>
            </a:r>
          </a:p>
          <a:p>
            <a:pPr algn="ctr"/>
            <a:r>
              <a:rPr lang="en-GB" dirty="0"/>
              <a:t>(Donaldson, 2015)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DB5EFB5-26F8-4FFC-95B7-A82AC1075CEF}"/>
              </a:ext>
            </a:extLst>
          </p:cNvPr>
          <p:cNvSpPr txBox="1"/>
          <p:nvPr/>
        </p:nvSpPr>
        <p:spPr>
          <a:xfrm>
            <a:off x="4735077" y="4708336"/>
            <a:ext cx="25199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The expansion of Grammar Schools.</a:t>
            </a:r>
          </a:p>
          <a:p>
            <a:pPr algn="ctr"/>
            <a:r>
              <a:rPr lang="en-GB" dirty="0"/>
              <a:t>(Turner 2019)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8F8029B-BD8C-42FD-A57C-D4CB6C241F01}"/>
              </a:ext>
            </a:extLst>
          </p:cNvPr>
          <p:cNvSpPr txBox="1"/>
          <p:nvPr/>
        </p:nvSpPr>
        <p:spPr>
          <a:xfrm>
            <a:off x="8220651" y="2481804"/>
            <a:ext cx="25199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Lowering of Tuition fees after Brexit.</a:t>
            </a:r>
          </a:p>
          <a:p>
            <a:pPr algn="ctr"/>
            <a:r>
              <a:rPr lang="en-GB" dirty="0"/>
              <a:t>(Raybould 2019)</a:t>
            </a:r>
          </a:p>
        </p:txBody>
      </p:sp>
    </p:spTree>
    <p:extLst>
      <p:ext uri="{BB962C8B-B14F-4D97-AF65-F5344CB8AC3E}">
        <p14:creationId xmlns:p14="http://schemas.microsoft.com/office/powerpoint/2010/main" val="36496384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3CDDEE0-725F-41B8-9BE7-C7C615A99A2C}"/>
              </a:ext>
            </a:extLst>
          </p:cNvPr>
          <p:cNvSpPr/>
          <p:nvPr/>
        </p:nvSpPr>
        <p:spPr>
          <a:xfrm>
            <a:off x="1074420" y="252652"/>
            <a:ext cx="9841230" cy="768074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3BAA01B-B44F-4CD2-80AA-F0BABCFE6A72}"/>
              </a:ext>
            </a:extLst>
          </p:cNvPr>
          <p:cNvSpPr txBox="1"/>
          <p:nvPr/>
        </p:nvSpPr>
        <p:spPr>
          <a:xfrm>
            <a:off x="1586865" y="354925"/>
            <a:ext cx="90182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Sources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914BCEA-89C5-42D6-B06C-A55FD3485D87}"/>
              </a:ext>
            </a:extLst>
          </p:cNvPr>
          <p:cNvSpPr/>
          <p:nvPr/>
        </p:nvSpPr>
        <p:spPr>
          <a:xfrm>
            <a:off x="980543" y="1370426"/>
            <a:ext cx="5014492" cy="1968197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D985CA6-1BEC-4966-A2AF-CEAD120ACDF5}"/>
              </a:ext>
            </a:extLst>
          </p:cNvPr>
          <p:cNvSpPr txBox="1"/>
          <p:nvPr/>
        </p:nvSpPr>
        <p:spPr>
          <a:xfrm>
            <a:off x="2583712" y="1552353"/>
            <a:ext cx="17437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Primary Sources</a:t>
            </a:r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04BCEBF-625F-47F1-AC03-42F7411D572E}"/>
              </a:ext>
            </a:extLst>
          </p:cNvPr>
          <p:cNvSpPr txBox="1"/>
          <p:nvPr/>
        </p:nvSpPr>
        <p:spPr>
          <a:xfrm>
            <a:off x="1371910" y="1977655"/>
            <a:ext cx="423175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Transcripts and white papers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Newspaper articles  from the time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Governmental reports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16CE045-32A9-4825-8EBC-6915AF13A0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610" t="7597" r="31453" b="7907"/>
          <a:stretch/>
        </p:blipFill>
        <p:spPr>
          <a:xfrm>
            <a:off x="6815470" y="1145577"/>
            <a:ext cx="4395987" cy="513265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B6671B4-00B3-4BFD-A28A-F3C734DC90A2}"/>
              </a:ext>
            </a:extLst>
          </p:cNvPr>
          <p:cNvSpPr txBox="1"/>
          <p:nvPr/>
        </p:nvSpPr>
        <p:spPr>
          <a:xfrm>
            <a:off x="6853836" y="6278227"/>
            <a:ext cx="5178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Joseph Keith (1989), ‘letter to Thatcher from Education Sec’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01F7CE01-0AD5-4654-A91B-E953FFCFAE51}"/>
              </a:ext>
            </a:extLst>
          </p:cNvPr>
          <p:cNvSpPr/>
          <p:nvPr/>
        </p:nvSpPr>
        <p:spPr>
          <a:xfrm>
            <a:off x="948335" y="3763925"/>
            <a:ext cx="5014492" cy="1968197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4D5DF78-0C57-4844-8BA6-9E8888847D7F}"/>
              </a:ext>
            </a:extLst>
          </p:cNvPr>
          <p:cNvSpPr txBox="1"/>
          <p:nvPr/>
        </p:nvSpPr>
        <p:spPr>
          <a:xfrm>
            <a:off x="2413590" y="3936392"/>
            <a:ext cx="20839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Secondary Sources</a:t>
            </a:r>
          </a:p>
          <a:p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FDE5E73-F1EF-42B6-B8F0-DF079CCD8E51}"/>
              </a:ext>
            </a:extLst>
          </p:cNvPr>
          <p:cNvSpPr txBox="1"/>
          <p:nvPr/>
        </p:nvSpPr>
        <p:spPr>
          <a:xfrm>
            <a:off x="1451212" y="4287069"/>
            <a:ext cx="423175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Articles discussing both leaders governments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Books about each government, public policy etc.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39651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5737A4DD-BD62-4B99-AA51-B11B7F402FB3}"/>
              </a:ext>
            </a:extLst>
          </p:cNvPr>
          <p:cNvSpPr/>
          <p:nvPr/>
        </p:nvSpPr>
        <p:spPr>
          <a:xfrm>
            <a:off x="1074420" y="252652"/>
            <a:ext cx="9841230" cy="768074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A9A1439-8BD4-46AE-BEEE-13EDDE16AF12}"/>
              </a:ext>
            </a:extLst>
          </p:cNvPr>
          <p:cNvSpPr txBox="1"/>
          <p:nvPr/>
        </p:nvSpPr>
        <p:spPr>
          <a:xfrm>
            <a:off x="1586865" y="375079"/>
            <a:ext cx="90182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My Findings so far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83D9095-25AC-4264-B2BF-18E285DA557E}"/>
              </a:ext>
            </a:extLst>
          </p:cNvPr>
          <p:cNvSpPr/>
          <p:nvPr/>
        </p:nvSpPr>
        <p:spPr>
          <a:xfrm>
            <a:off x="718273" y="1594883"/>
            <a:ext cx="5276762" cy="4667694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D5881D1-D176-43DD-8C42-791432378F2F}"/>
              </a:ext>
            </a:extLst>
          </p:cNvPr>
          <p:cNvSpPr txBox="1"/>
          <p:nvPr/>
        </p:nvSpPr>
        <p:spPr>
          <a:xfrm>
            <a:off x="1155869" y="2359069"/>
            <a:ext cx="440156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Thatcher’s policies more than often </a:t>
            </a:r>
            <a:r>
              <a:rPr lang="en-GB" dirty="0" smtClean="0"/>
              <a:t>tended </a:t>
            </a:r>
            <a:r>
              <a:rPr lang="en-GB" dirty="0"/>
              <a:t>to go where </a:t>
            </a:r>
            <a:r>
              <a:rPr lang="en-GB" dirty="0" smtClean="0"/>
              <a:t>you would expect</a:t>
            </a:r>
            <a:r>
              <a:rPr lang="en-GB" dirty="0"/>
              <a:t>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Blair </a:t>
            </a:r>
            <a:r>
              <a:rPr lang="en-GB" dirty="0" smtClean="0"/>
              <a:t>was </a:t>
            </a:r>
            <a:r>
              <a:rPr lang="en-GB" dirty="0"/>
              <a:t>hesitant to completely reverse some policies and is secretive.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Difficulty with finding relevant recent sources for </a:t>
            </a:r>
            <a:r>
              <a:rPr lang="en-GB" dirty="0" smtClean="0"/>
              <a:t>Objective </a:t>
            </a:r>
            <a:r>
              <a:rPr lang="en-GB" dirty="0"/>
              <a:t>3.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Difficulty finding reactions from students esp. under thatcher.</a:t>
            </a:r>
          </a:p>
        </p:txBody>
      </p:sp>
      <p:pic>
        <p:nvPicPr>
          <p:cNvPr id="4098" name="Picture 2" descr="Image result for education cartoon political">
            <a:extLst>
              <a:ext uri="{FF2B5EF4-FFF2-40B4-BE49-F238E27FC236}">
                <a16:creationId xmlns:a16="http://schemas.microsoft.com/office/drawing/2014/main" id="{DB1C159C-0A1C-431D-BDEA-A19E0AC276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4740" y="1826084"/>
            <a:ext cx="5393706" cy="3838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59B474C-E99F-4658-AC16-E1405E945AE2}"/>
              </a:ext>
            </a:extLst>
          </p:cNvPr>
          <p:cNvSpPr txBox="1"/>
          <p:nvPr/>
        </p:nvSpPr>
        <p:spPr>
          <a:xfrm>
            <a:off x="6953435" y="5664605"/>
            <a:ext cx="5178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Bob Engleheart (2012), </a:t>
            </a:r>
            <a:r>
              <a:rPr lang="en-GB" sz="1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‘Poverty Hurts Education Reform’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89331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C10F8B5-0065-48C8-9C01-B4B6980B0285}"/>
              </a:ext>
            </a:extLst>
          </p:cNvPr>
          <p:cNvSpPr/>
          <p:nvPr/>
        </p:nvSpPr>
        <p:spPr>
          <a:xfrm>
            <a:off x="1074420" y="252652"/>
            <a:ext cx="9841230" cy="768074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FC21E6-7B0F-45D3-8AB8-FBA42C1B6DED}"/>
              </a:ext>
            </a:extLst>
          </p:cNvPr>
          <p:cNvSpPr txBox="1"/>
          <p:nvPr/>
        </p:nvSpPr>
        <p:spPr>
          <a:xfrm>
            <a:off x="1586865" y="354925"/>
            <a:ext cx="90182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65B41F95-8575-4B30-953F-DFBC49998656}"/>
              </a:ext>
            </a:extLst>
          </p:cNvPr>
          <p:cNvSpPr/>
          <p:nvPr/>
        </p:nvSpPr>
        <p:spPr>
          <a:xfrm>
            <a:off x="718273" y="1594883"/>
            <a:ext cx="5276762" cy="4667694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EE10542-BF4F-4039-AA5D-D2AD3F1FA1E4}"/>
              </a:ext>
            </a:extLst>
          </p:cNvPr>
          <p:cNvSpPr txBox="1"/>
          <p:nvPr/>
        </p:nvSpPr>
        <p:spPr>
          <a:xfrm>
            <a:off x="1155869" y="2400795"/>
            <a:ext cx="440156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 am </a:t>
            </a:r>
            <a:r>
              <a:rPr lang="en-GB" dirty="0"/>
              <a:t>content with the progress </a:t>
            </a:r>
            <a:r>
              <a:rPr lang="en-GB" dirty="0" smtClean="0"/>
              <a:t>I have </a:t>
            </a:r>
            <a:r>
              <a:rPr lang="en-GB" dirty="0"/>
              <a:t>made so far, my research has not been without its difficulties, but </a:t>
            </a:r>
            <a:r>
              <a:rPr lang="en-GB" dirty="0" smtClean="0"/>
              <a:t>I am </a:t>
            </a:r>
            <a:r>
              <a:rPr lang="en-GB" dirty="0"/>
              <a:t>sure my </a:t>
            </a:r>
            <a:r>
              <a:rPr lang="en-GB" dirty="0" smtClean="0"/>
              <a:t>dissertation </a:t>
            </a:r>
            <a:r>
              <a:rPr lang="en-GB" dirty="0"/>
              <a:t>can shed a light on something </a:t>
            </a:r>
            <a:r>
              <a:rPr lang="en-GB" dirty="0" smtClean="0"/>
              <a:t>I have </a:t>
            </a:r>
            <a:r>
              <a:rPr lang="en-GB" dirty="0"/>
              <a:t>not seen in depth before.</a:t>
            </a:r>
          </a:p>
          <a:p>
            <a:endParaRPr lang="en-GB" dirty="0"/>
          </a:p>
          <a:p>
            <a:r>
              <a:rPr lang="en-GB" dirty="0"/>
              <a:t>My research suggests that despite the idea of Blair being big on education, those who worked in education at the time were not necessarily his biggest fan.</a:t>
            </a:r>
          </a:p>
        </p:txBody>
      </p:sp>
      <p:pic>
        <p:nvPicPr>
          <p:cNvPr id="3074" name="Picture 2" descr="Image result for Blair and Thatcher">
            <a:extLst>
              <a:ext uri="{FF2B5EF4-FFF2-40B4-BE49-F238E27FC236}">
                <a16:creationId xmlns:a16="http://schemas.microsoft.com/office/drawing/2014/main" id="{398B3090-8AAD-4FA2-A561-E1C412B1CA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6927" y="1907906"/>
            <a:ext cx="4876800" cy="3848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E8BE17A-CA1D-4E8F-AA40-35DE957CBA68}"/>
              </a:ext>
            </a:extLst>
          </p:cNvPr>
          <p:cNvSpPr txBox="1"/>
          <p:nvPr/>
        </p:nvSpPr>
        <p:spPr>
          <a:xfrm>
            <a:off x="7272412" y="5756006"/>
            <a:ext cx="5178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Steve Bell (2000), </a:t>
            </a:r>
            <a:r>
              <a:rPr lang="en-GB" sz="1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‘Irate Blair Savages Thatcher’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84304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09653C-BE86-48FD-B99E-AA809A1A67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981" y="-289772"/>
            <a:ext cx="10515600" cy="1325563"/>
          </a:xfrm>
        </p:spPr>
        <p:txBody>
          <a:bodyPr/>
          <a:lstStyle/>
          <a:p>
            <a:r>
              <a:rPr lang="en-GB" sz="3600" dirty="0">
                <a:solidFill>
                  <a:schemeClr val="bg1"/>
                </a:solidFill>
              </a:rPr>
              <a:t>Bibliography</a:t>
            </a:r>
            <a:r>
              <a:rPr lang="en-GB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D21A0DC-527B-4BD0-861E-F9B30740D2D9}"/>
              </a:ext>
            </a:extLst>
          </p:cNvPr>
          <p:cNvSpPr txBox="1"/>
          <p:nvPr/>
        </p:nvSpPr>
        <p:spPr>
          <a:xfrm>
            <a:off x="178981" y="791124"/>
            <a:ext cx="11834037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Atkinson Rob, Robins Lynton (1994),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‘Public Policy in Britain’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London, The Macmillan Press Ltd.</a:t>
            </a:r>
          </a:p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Bell Steve (2000),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‘Irate Blair Savages Thatcher’ [Online], Available at </a:t>
            </a:r>
            <a:r>
              <a:rPr lang="en-GB" sz="14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https://www.theguardian.com/cartoons/stevebell/0,7371,432054,00.html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 on 11/02/2020)</a:t>
            </a:r>
          </a:p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Boyle Frank (2000),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“Tony Blair is accused of imitating Margaret Thatcher. Street crime in London is high.” 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[Online], Available at </a:t>
            </a:r>
            <a:r>
              <a:rPr lang="en-GB" sz="14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http://www.boylecartoon.co.uk/html/uk/017.html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 on 11/02/2020).</a:t>
            </a:r>
          </a:p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Donaldson Graham (2015),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‘Successful Futures Report’ 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[Online] Available at </a:t>
            </a:r>
            <a:r>
              <a:rPr lang="en-GB" sz="14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https://gov.wales/sites/default/files/publications/2018-03/succesful-futures-a-summary-of-professor-graham-donaldsons-report.pdf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 on 11/02/2020).</a:t>
            </a:r>
          </a:p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Engleheart Bob (2012),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‘Poverty Hurts Education Reform’ [Online], Available at </a:t>
            </a:r>
            <a:r>
              <a:rPr lang="en-GB" sz="14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http://goofpicox.pw/political-cartoons-education-cuts.html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 on 11/02/2020).</a:t>
            </a:r>
          </a:p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Keith Joseph (1986) ,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‘No. 10 Minute to MT (“G.C.S.E.”)’ [Online] Available at  </a:t>
            </a:r>
            <a:r>
              <a:rPr lang="en-GB" sz="14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https://ee9da88eff6f462f2d6b-873dc3788ab15d5cbb1e3fe45dbec9b4.ssl.cf1.rackcdn.com/860310%20No.%2010%20mnt%20for%20MT%2019-1722%20f248.pdf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 on 11/02/2020).</a:t>
            </a:r>
          </a:p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Liza Donnelly (2018),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 Education “is the single most important thing you can do for a country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.” Tony Blair “ [Online], Available at </a:t>
            </a:r>
            <a:r>
              <a:rPr lang="en-GB" sz="14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https://twitter.com/lizadonnelly/status/975302352092782592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 on 11/02/2020).</a:t>
            </a:r>
          </a:p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Raybould Paul (2019),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‘The Governments tuition fee review ignores EU students’ ,’The Guardian’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30/05/2019 [Online] Available at </a:t>
            </a:r>
            <a:r>
              <a:rPr lang="en-GB" sz="14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https://www.theguardian.com/education/2019/may/30/the-governments-tuition-fee-review-ignores-eu-students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 on 11/02/2020)</a:t>
            </a:r>
          </a:p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Riddell Peter (1989),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‘The Thatcher Era: and it’s legacy’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Oxford, Blackwell Publishers.</a:t>
            </a:r>
          </a:p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Seldon Anthony, Collings Daniel (2000),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‘Britain under Thatcher’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Essex, Pearson Education Ltd.</a:t>
            </a:r>
          </a:p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Turner Camilla (2019),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‘First new Grammar Schools could open under the Theresa May expansion plan’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‘The Telegraph’ 21/03/2019 [Online] Available at </a:t>
            </a:r>
            <a:r>
              <a:rPr lang="en-GB" sz="14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https://www.telegraph.co.uk/education/2019/03/21/first-new-grammar-schools-could-open-theresa-may-expansion-plan/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 on 11/02/2020).</a:t>
            </a:r>
          </a:p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Unknown (2013), ‘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Thatcher’s legacy for learning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[Online], Available at </a:t>
            </a:r>
            <a:r>
              <a:rPr lang="en-GB" sz="14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https://3diassociates.wordpress.com/2013/04/17/thatchers-legacy-for-learning/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{Accessed on 11/02/2020).</a:t>
            </a:r>
          </a:p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Watson Steven (2018),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‘The Working class: poverty, education and alternative voices’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Carmarthen, Independent Thinking Press.</a:t>
            </a:r>
          </a:p>
          <a:p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Woodward Will (2000),  ‘</a:t>
            </a:r>
            <a:r>
              <a:rPr lang="en-GB" sz="1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Fresh Start School to close’, ‘The Guardian’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1/12/2000 [Online] Available at </a:t>
            </a:r>
            <a:r>
              <a:rPr lang="en-GB" sz="14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https://www.theguardian.com/uk/2000/dec/01/education.schools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 on 11/02/2020).</a:t>
            </a:r>
          </a:p>
        </p:txBody>
      </p:sp>
    </p:spTree>
    <p:extLst>
      <p:ext uri="{BB962C8B-B14F-4D97-AF65-F5344CB8AC3E}">
        <p14:creationId xmlns:p14="http://schemas.microsoft.com/office/powerpoint/2010/main" val="603028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317</TotalTime>
  <Words>934</Words>
  <Application>Microsoft Office PowerPoint</Application>
  <PresentationFormat>Widescreen</PresentationFormat>
  <Paragraphs>76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Bibliography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Hollie x</dc:creator>
  <cp:lastModifiedBy>Lindsey Roberts</cp:lastModifiedBy>
  <cp:revision>33</cp:revision>
  <dcterms:created xsi:type="dcterms:W3CDTF">2020-02-11T20:05:58Z</dcterms:created>
  <dcterms:modified xsi:type="dcterms:W3CDTF">2020-02-12T10:55:27Z</dcterms:modified>
</cp:coreProperties>
</file>