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256" r:id="rId5"/>
    <p:sldId id="397" r:id="rId6"/>
    <p:sldId id="389" r:id="rId7"/>
    <p:sldId id="368" r:id="rId8"/>
    <p:sldId id="351" r:id="rId9"/>
    <p:sldId id="391" r:id="rId10"/>
    <p:sldId id="354" r:id="rId11"/>
    <p:sldId id="392" r:id="rId12"/>
    <p:sldId id="393" r:id="rId13"/>
    <p:sldId id="394" r:id="rId14"/>
    <p:sldId id="395" r:id="rId15"/>
    <p:sldId id="355" r:id="rId16"/>
    <p:sldId id="386" r:id="rId17"/>
    <p:sldId id="398" r:id="rId18"/>
    <p:sldId id="360" r:id="rId19"/>
    <p:sldId id="369" r:id="rId20"/>
    <p:sldId id="359" r:id="rId21"/>
    <p:sldId id="343" r:id="rId22"/>
    <p:sldId id="357" r:id="rId23"/>
    <p:sldId id="326" r:id="rId24"/>
    <p:sldId id="396" r:id="rId25"/>
    <p:sldId id="358" r:id="rId26"/>
    <p:sldId id="390" r:id="rId27"/>
    <p:sldId id="307" r:id="rId28"/>
    <p:sldId id="344" r:id="rId29"/>
    <p:sldId id="309" r:id="rId30"/>
    <p:sldId id="310" r:id="rId31"/>
    <p:sldId id="383" r:id="rId32"/>
    <p:sldId id="29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7E8C"/>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B4B133-EAC4-42B1-AE94-3DC145D09C0D}" v="2" dt="2023-10-09T16:55:46.8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6395" autoAdjust="0"/>
  </p:normalViewPr>
  <p:slideViewPr>
    <p:cSldViewPr snapToGrid="0" showGuides="1">
      <p:cViewPr varScale="1">
        <p:scale>
          <a:sx n="83" d="100"/>
          <a:sy n="83" d="100"/>
        </p:scale>
        <p:origin x="45" y="55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85" d="100"/>
          <a:sy n="85" d="100"/>
        </p:scale>
        <p:origin x="295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Wild" userId="baf2cde3-8896-481d-9254-c66691563779" providerId="ADAL" clId="{87B4B133-EAC4-42B1-AE94-3DC145D09C0D}"/>
    <pc:docChg chg="custSel addSld delSld modSld">
      <pc:chgData name="Emily Wild" userId="baf2cde3-8896-481d-9254-c66691563779" providerId="ADAL" clId="{87B4B133-EAC4-42B1-AE94-3DC145D09C0D}" dt="2023-10-09T16:52:01.789" v="150" actId="1076"/>
      <pc:docMkLst>
        <pc:docMk/>
      </pc:docMkLst>
      <pc:sldChg chg="del">
        <pc:chgData name="Emily Wild" userId="baf2cde3-8896-481d-9254-c66691563779" providerId="ADAL" clId="{87B4B133-EAC4-42B1-AE94-3DC145D09C0D}" dt="2023-10-09T16:38:08.421" v="0" actId="47"/>
        <pc:sldMkLst>
          <pc:docMk/>
          <pc:sldMk cId="3353726872" sldId="372"/>
        </pc:sldMkLst>
      </pc:sldChg>
      <pc:sldChg chg="addSp delSp modSp add mod">
        <pc:chgData name="Emily Wild" userId="baf2cde3-8896-481d-9254-c66691563779" providerId="ADAL" clId="{87B4B133-EAC4-42B1-AE94-3DC145D09C0D}" dt="2023-10-09T16:52:01.789" v="150" actId="1076"/>
        <pc:sldMkLst>
          <pc:docMk/>
          <pc:sldMk cId="1143230252" sldId="398"/>
        </pc:sldMkLst>
        <pc:spChg chg="mod">
          <ac:chgData name="Emily Wild" userId="baf2cde3-8896-481d-9254-c66691563779" providerId="ADAL" clId="{87B4B133-EAC4-42B1-AE94-3DC145D09C0D}" dt="2023-10-09T16:52:01.789" v="150" actId="1076"/>
          <ac:spMkLst>
            <pc:docMk/>
            <pc:sldMk cId="1143230252" sldId="398"/>
            <ac:spMk id="2" creationId="{CE119CEF-03E0-410C-8B3B-137DE0DA4C8E}"/>
          </ac:spMkLst>
        </pc:spChg>
        <pc:spChg chg="mod">
          <ac:chgData name="Emily Wild" userId="baf2cde3-8896-481d-9254-c66691563779" providerId="ADAL" clId="{87B4B133-EAC4-42B1-AE94-3DC145D09C0D}" dt="2023-10-09T16:46:49.974" v="26" actId="20577"/>
          <ac:spMkLst>
            <pc:docMk/>
            <pc:sldMk cId="1143230252" sldId="398"/>
            <ac:spMk id="3" creationId="{6D940B5C-BFBC-41CC-A8F5-9904EDC6C699}"/>
          </ac:spMkLst>
        </pc:spChg>
        <pc:picChg chg="add mod modCrop">
          <ac:chgData name="Emily Wild" userId="baf2cde3-8896-481d-9254-c66691563779" providerId="ADAL" clId="{87B4B133-EAC4-42B1-AE94-3DC145D09C0D}" dt="2023-10-09T16:48:11.145" v="34" actId="1076"/>
          <ac:picMkLst>
            <pc:docMk/>
            <pc:sldMk cId="1143230252" sldId="398"/>
            <ac:picMk id="5" creationId="{0D915B86-C1D1-3C74-7CF1-FA88601A705F}"/>
          </ac:picMkLst>
        </pc:picChg>
        <pc:picChg chg="del">
          <ac:chgData name="Emily Wild" userId="baf2cde3-8896-481d-9254-c66691563779" providerId="ADAL" clId="{87B4B133-EAC4-42B1-AE94-3DC145D09C0D}" dt="2023-10-09T16:47:43.934" v="27" actId="478"/>
          <ac:picMkLst>
            <pc:docMk/>
            <pc:sldMk cId="1143230252" sldId="398"/>
            <ac:picMk id="10" creationId="{937688F6-02C0-B990-BC41-F5A5E1CD4384}"/>
          </ac:picMkLst>
        </pc:picChg>
      </pc:sldChg>
    </pc:docChg>
  </pc:docChgLst>
  <pc:docChgLst>
    <pc:chgData name="Emily Wild" userId="baf2cde3-8896-481d-9254-c66691563779" providerId="ADAL" clId="{F1AD4B6E-4339-4276-95E1-A2F66656F998}"/>
    <pc:docChg chg="modSld">
      <pc:chgData name="Emily Wild" userId="baf2cde3-8896-481d-9254-c66691563779" providerId="ADAL" clId="{F1AD4B6E-4339-4276-95E1-A2F66656F998}" dt="2023-09-20T08:25:15.951" v="2" actId="6549"/>
      <pc:docMkLst>
        <pc:docMk/>
      </pc:docMkLst>
      <pc:sldChg chg="modSp mod">
        <pc:chgData name="Emily Wild" userId="baf2cde3-8896-481d-9254-c66691563779" providerId="ADAL" clId="{F1AD4B6E-4339-4276-95E1-A2F66656F998}" dt="2023-09-20T08:25:15.951" v="2" actId="6549"/>
        <pc:sldMkLst>
          <pc:docMk/>
          <pc:sldMk cId="3203692167" sldId="383"/>
        </pc:sldMkLst>
        <pc:spChg chg="mod">
          <ac:chgData name="Emily Wild" userId="baf2cde3-8896-481d-9254-c66691563779" providerId="ADAL" clId="{F1AD4B6E-4339-4276-95E1-A2F66656F998}" dt="2023-09-20T08:25:15.951" v="2" actId="6549"/>
          <ac:spMkLst>
            <pc:docMk/>
            <pc:sldMk cId="3203692167" sldId="383"/>
            <ac:spMk id="3" creationId="{00000000-0000-0000-0000-000000000000}"/>
          </ac:spMkLst>
        </pc:spChg>
      </pc:sldChg>
      <pc:sldChg chg="modSp mod">
        <pc:chgData name="Emily Wild" userId="baf2cde3-8896-481d-9254-c66691563779" providerId="ADAL" clId="{F1AD4B6E-4339-4276-95E1-A2F66656F998}" dt="2023-09-20T08:25:07.784" v="1" actId="6549"/>
        <pc:sldMkLst>
          <pc:docMk/>
          <pc:sldMk cId="3002140500" sldId="395"/>
        </pc:sldMkLst>
        <pc:spChg chg="mod">
          <ac:chgData name="Emily Wild" userId="baf2cde3-8896-481d-9254-c66691563779" providerId="ADAL" clId="{F1AD4B6E-4339-4276-95E1-A2F66656F998}" dt="2023-09-20T08:25:07.784" v="1" actId="6549"/>
          <ac:spMkLst>
            <pc:docMk/>
            <pc:sldMk cId="3002140500" sldId="395"/>
            <ac:spMk id="40" creationId="{00000000-0000-0000-0000-000000000000}"/>
          </ac:spMkLst>
        </pc:spChg>
      </pc:sldChg>
    </pc:docChg>
  </pc:docChgLst>
  <pc:docChgLst>
    <pc:chgData name="Emily Hywel" userId="baf2cde3-8896-481d-9254-c66691563779" providerId="ADAL" clId="{F1AD4B6E-4339-4276-95E1-A2F66656F998}"/>
    <pc:docChg chg="custSel addSld delSld modSld">
      <pc:chgData name="Emily Hywel" userId="baf2cde3-8896-481d-9254-c66691563779" providerId="ADAL" clId="{F1AD4B6E-4339-4276-95E1-A2F66656F998}" dt="2023-09-14T09:16:44.442" v="117" actId="47"/>
      <pc:docMkLst>
        <pc:docMk/>
      </pc:docMkLst>
      <pc:sldChg chg="modSp mod">
        <pc:chgData name="Emily Hywel" userId="baf2cde3-8896-481d-9254-c66691563779" providerId="ADAL" clId="{F1AD4B6E-4339-4276-95E1-A2F66656F998}" dt="2023-09-14T09:15:02.816" v="107" actId="20577"/>
        <pc:sldMkLst>
          <pc:docMk/>
          <pc:sldMk cId="3799625505" sldId="256"/>
        </pc:sldMkLst>
        <pc:spChg chg="mod">
          <ac:chgData name="Emily Hywel" userId="baf2cde3-8896-481d-9254-c66691563779" providerId="ADAL" clId="{F1AD4B6E-4339-4276-95E1-A2F66656F998}" dt="2023-09-14T09:15:02.816" v="107" actId="20577"/>
          <ac:spMkLst>
            <pc:docMk/>
            <pc:sldMk cId="3799625505" sldId="256"/>
            <ac:spMk id="3" creationId="{00000000-0000-0000-0000-000000000000}"/>
          </ac:spMkLst>
        </pc:spChg>
        <pc:spChg chg="mod">
          <ac:chgData name="Emily Hywel" userId="baf2cde3-8896-481d-9254-c66691563779" providerId="ADAL" clId="{F1AD4B6E-4339-4276-95E1-A2F66656F998}" dt="2023-08-08T13:44:15.485" v="16" actId="20577"/>
          <ac:spMkLst>
            <pc:docMk/>
            <pc:sldMk cId="3799625505" sldId="256"/>
            <ac:spMk id="4" creationId="{00000000-0000-0000-0000-000000000000}"/>
          </ac:spMkLst>
        </pc:spChg>
      </pc:sldChg>
      <pc:sldChg chg="del">
        <pc:chgData name="Emily Hywel" userId="baf2cde3-8896-481d-9254-c66691563779" providerId="ADAL" clId="{F1AD4B6E-4339-4276-95E1-A2F66656F998}" dt="2023-09-08T14:51:09.569" v="94" actId="47"/>
        <pc:sldMkLst>
          <pc:docMk/>
          <pc:sldMk cId="975218397" sldId="330"/>
        </pc:sldMkLst>
      </pc:sldChg>
      <pc:sldChg chg="addSp delSp modSp mod">
        <pc:chgData name="Emily Hywel" userId="baf2cde3-8896-481d-9254-c66691563779" providerId="ADAL" clId="{F1AD4B6E-4339-4276-95E1-A2F66656F998}" dt="2023-09-08T14:49:29.933" v="88" actId="14100"/>
        <pc:sldMkLst>
          <pc:docMk/>
          <pc:sldMk cId="177309255" sldId="354"/>
        </pc:sldMkLst>
        <pc:picChg chg="del">
          <ac:chgData name="Emily Hywel" userId="baf2cde3-8896-481d-9254-c66691563779" providerId="ADAL" clId="{F1AD4B6E-4339-4276-95E1-A2F66656F998}" dt="2023-09-08T14:48:53.317" v="82" actId="478"/>
          <ac:picMkLst>
            <pc:docMk/>
            <pc:sldMk cId="177309255" sldId="354"/>
            <ac:picMk id="5" creationId="{E53A8011-A369-AEF5-1AF4-27FD541DCCAF}"/>
          </ac:picMkLst>
        </pc:picChg>
        <pc:picChg chg="add mod modCrop">
          <ac:chgData name="Emily Hywel" userId="baf2cde3-8896-481d-9254-c66691563779" providerId="ADAL" clId="{F1AD4B6E-4339-4276-95E1-A2F66656F998}" dt="2023-09-08T14:49:29.933" v="88" actId="14100"/>
          <ac:picMkLst>
            <pc:docMk/>
            <pc:sldMk cId="177309255" sldId="354"/>
            <ac:picMk id="6" creationId="{7767A527-E398-CE4C-3E2D-DA3C40BB3F41}"/>
          </ac:picMkLst>
        </pc:picChg>
      </pc:sldChg>
      <pc:sldChg chg="del">
        <pc:chgData name="Emily Hywel" userId="baf2cde3-8896-481d-9254-c66691563779" providerId="ADAL" clId="{F1AD4B6E-4339-4276-95E1-A2F66656F998}" dt="2023-09-08T14:50:27.321" v="90" actId="47"/>
        <pc:sldMkLst>
          <pc:docMk/>
          <pc:sldMk cId="3453460480" sldId="362"/>
        </pc:sldMkLst>
      </pc:sldChg>
      <pc:sldChg chg="del">
        <pc:chgData name="Emily Hywel" userId="baf2cde3-8896-481d-9254-c66691563779" providerId="ADAL" clId="{F1AD4B6E-4339-4276-95E1-A2F66656F998}" dt="2023-09-08T14:50:55.062" v="92" actId="47"/>
        <pc:sldMkLst>
          <pc:docMk/>
          <pc:sldMk cId="1729552374" sldId="363"/>
        </pc:sldMkLst>
      </pc:sldChg>
      <pc:sldChg chg="del">
        <pc:chgData name="Emily Hywel" userId="baf2cde3-8896-481d-9254-c66691563779" providerId="ADAL" clId="{F1AD4B6E-4339-4276-95E1-A2F66656F998}" dt="2023-09-07T13:35:35.773" v="17" actId="47"/>
        <pc:sldMkLst>
          <pc:docMk/>
          <pc:sldMk cId="1511942166" sldId="364"/>
        </pc:sldMkLst>
      </pc:sldChg>
      <pc:sldChg chg="modSp mod">
        <pc:chgData name="Emily Hywel" userId="baf2cde3-8896-481d-9254-c66691563779" providerId="ADAL" clId="{F1AD4B6E-4339-4276-95E1-A2F66656F998}" dt="2023-09-08T14:38:48.539" v="79" actId="20577"/>
        <pc:sldMkLst>
          <pc:docMk/>
          <pc:sldMk cId="2120306463" sldId="368"/>
        </pc:sldMkLst>
        <pc:spChg chg="mod">
          <ac:chgData name="Emily Hywel" userId="baf2cde3-8896-481d-9254-c66691563779" providerId="ADAL" clId="{F1AD4B6E-4339-4276-95E1-A2F66656F998}" dt="2023-09-08T14:38:48.539" v="79" actId="20577"/>
          <ac:spMkLst>
            <pc:docMk/>
            <pc:sldMk cId="2120306463" sldId="368"/>
            <ac:spMk id="2" creationId="{9C778E2C-D85E-46E2-8186-404FE828640E}"/>
          </ac:spMkLst>
        </pc:spChg>
      </pc:sldChg>
      <pc:sldChg chg="del">
        <pc:chgData name="Emily Hywel" userId="baf2cde3-8896-481d-9254-c66691563779" providerId="ADAL" clId="{F1AD4B6E-4339-4276-95E1-A2F66656F998}" dt="2023-09-08T15:18:19.358" v="99" actId="47"/>
        <pc:sldMkLst>
          <pc:docMk/>
          <pc:sldMk cId="3718301040" sldId="371"/>
        </pc:sldMkLst>
      </pc:sldChg>
      <pc:sldChg chg="modSp mod">
        <pc:chgData name="Emily Hywel" userId="baf2cde3-8896-481d-9254-c66691563779" providerId="ADAL" clId="{F1AD4B6E-4339-4276-95E1-A2F66656F998}" dt="2023-09-14T09:15:21.764" v="116" actId="6549"/>
        <pc:sldMkLst>
          <pc:docMk/>
          <pc:sldMk cId="3203692167" sldId="383"/>
        </pc:sldMkLst>
        <pc:spChg chg="mod">
          <ac:chgData name="Emily Hywel" userId="baf2cde3-8896-481d-9254-c66691563779" providerId="ADAL" clId="{F1AD4B6E-4339-4276-95E1-A2F66656F998}" dt="2023-09-14T09:15:21.764" v="116" actId="6549"/>
          <ac:spMkLst>
            <pc:docMk/>
            <pc:sldMk cId="3203692167" sldId="383"/>
            <ac:spMk id="3" creationId="{00000000-0000-0000-0000-000000000000}"/>
          </ac:spMkLst>
        </pc:spChg>
      </pc:sldChg>
      <pc:sldChg chg="del">
        <pc:chgData name="Emily Hywel" userId="baf2cde3-8896-481d-9254-c66691563779" providerId="ADAL" clId="{F1AD4B6E-4339-4276-95E1-A2F66656F998}" dt="2023-09-08T14:45:42.733" v="81" actId="47"/>
        <pc:sldMkLst>
          <pc:docMk/>
          <pc:sldMk cId="431333994" sldId="384"/>
        </pc:sldMkLst>
      </pc:sldChg>
      <pc:sldChg chg="modSp mod">
        <pc:chgData name="Emily Hywel" userId="baf2cde3-8896-481d-9254-c66691563779" providerId="ADAL" clId="{F1AD4B6E-4339-4276-95E1-A2F66656F998}" dt="2023-09-07T13:40:17.313" v="77" actId="20577"/>
        <pc:sldMkLst>
          <pc:docMk/>
          <pc:sldMk cId="903745614" sldId="386"/>
        </pc:sldMkLst>
        <pc:spChg chg="mod">
          <ac:chgData name="Emily Hywel" userId="baf2cde3-8896-481d-9254-c66691563779" providerId="ADAL" clId="{F1AD4B6E-4339-4276-95E1-A2F66656F998}" dt="2023-09-07T13:40:17.313" v="77" actId="20577"/>
          <ac:spMkLst>
            <pc:docMk/>
            <pc:sldMk cId="903745614" sldId="386"/>
            <ac:spMk id="2" creationId="{CE119CEF-03E0-410C-8B3B-137DE0DA4C8E}"/>
          </ac:spMkLst>
        </pc:spChg>
      </pc:sldChg>
      <pc:sldChg chg="del">
        <pc:chgData name="Emily Hywel" userId="baf2cde3-8896-481d-9254-c66691563779" providerId="ADAL" clId="{F1AD4B6E-4339-4276-95E1-A2F66656F998}" dt="2023-09-08T14:52:33.338" v="97" actId="47"/>
        <pc:sldMkLst>
          <pc:docMk/>
          <pc:sldMk cId="1089642825" sldId="387"/>
        </pc:sldMkLst>
      </pc:sldChg>
      <pc:sldChg chg="del">
        <pc:chgData name="Emily Hywel" userId="baf2cde3-8896-481d-9254-c66691563779" providerId="ADAL" clId="{F1AD4B6E-4339-4276-95E1-A2F66656F998}" dt="2023-09-08T14:51:42.824" v="96" actId="47"/>
        <pc:sldMkLst>
          <pc:docMk/>
          <pc:sldMk cId="1322533433" sldId="388"/>
        </pc:sldMkLst>
      </pc:sldChg>
      <pc:sldChg chg="add">
        <pc:chgData name="Emily Hywel" userId="baf2cde3-8896-481d-9254-c66691563779" providerId="ADAL" clId="{F1AD4B6E-4339-4276-95E1-A2F66656F998}" dt="2023-09-08T14:45:18.228" v="80"/>
        <pc:sldMkLst>
          <pc:docMk/>
          <pc:sldMk cId="1093672485" sldId="391"/>
        </pc:sldMkLst>
      </pc:sldChg>
      <pc:sldChg chg="add">
        <pc:chgData name="Emily Hywel" userId="baf2cde3-8896-481d-9254-c66691563779" providerId="ADAL" clId="{F1AD4B6E-4339-4276-95E1-A2F66656F998}" dt="2023-09-08T14:50:20.425" v="89"/>
        <pc:sldMkLst>
          <pc:docMk/>
          <pc:sldMk cId="3533558248" sldId="392"/>
        </pc:sldMkLst>
      </pc:sldChg>
      <pc:sldChg chg="add">
        <pc:chgData name="Emily Hywel" userId="baf2cde3-8896-481d-9254-c66691563779" providerId="ADAL" clId="{F1AD4B6E-4339-4276-95E1-A2F66656F998}" dt="2023-09-08T14:50:45.787" v="91"/>
        <pc:sldMkLst>
          <pc:docMk/>
          <pc:sldMk cId="3611559508" sldId="393"/>
        </pc:sldMkLst>
      </pc:sldChg>
      <pc:sldChg chg="add">
        <pc:chgData name="Emily Hywel" userId="baf2cde3-8896-481d-9254-c66691563779" providerId="ADAL" clId="{F1AD4B6E-4339-4276-95E1-A2F66656F998}" dt="2023-09-08T14:51:06.013" v="93"/>
        <pc:sldMkLst>
          <pc:docMk/>
          <pc:sldMk cId="388488065" sldId="394"/>
        </pc:sldMkLst>
      </pc:sldChg>
      <pc:sldChg chg="add">
        <pc:chgData name="Emily Hywel" userId="baf2cde3-8896-481d-9254-c66691563779" providerId="ADAL" clId="{F1AD4B6E-4339-4276-95E1-A2F66656F998}" dt="2023-09-08T14:51:36.574" v="95"/>
        <pc:sldMkLst>
          <pc:docMk/>
          <pc:sldMk cId="3002140500" sldId="395"/>
        </pc:sldMkLst>
      </pc:sldChg>
      <pc:sldChg chg="add">
        <pc:chgData name="Emily Hywel" userId="baf2cde3-8896-481d-9254-c66691563779" providerId="ADAL" clId="{F1AD4B6E-4339-4276-95E1-A2F66656F998}" dt="2023-09-08T15:18:14.029" v="98"/>
        <pc:sldMkLst>
          <pc:docMk/>
          <pc:sldMk cId="160034026" sldId="396"/>
        </pc:sldMkLst>
      </pc:sldChg>
      <pc:sldChg chg="del">
        <pc:chgData name="Emily Hywel" userId="baf2cde3-8896-481d-9254-c66691563779" providerId="ADAL" clId="{F1AD4B6E-4339-4276-95E1-A2F66656F998}" dt="2023-09-14T09:16:44.442" v="117" actId="47"/>
        <pc:sldMkLst>
          <pc:docMk/>
          <pc:sldMk cId="421885310" sldId="397"/>
        </pc:sldMkLst>
      </pc:sldChg>
    </pc:docChg>
  </pc:docChgLst>
  <pc:docChgLst>
    <pc:chgData name="Emily Hywel" userId="baf2cde3-8896-481d-9254-c66691563779" providerId="ADAL" clId="{2268519B-6D2C-4E3E-821A-531243E58575}"/>
    <pc:docChg chg="custSel delSld modSld sldOrd">
      <pc:chgData name="Emily Hywel" userId="baf2cde3-8896-481d-9254-c66691563779" providerId="ADAL" clId="{2268519B-6D2C-4E3E-821A-531243E58575}" dt="2023-08-08T13:14:18.557" v="44" actId="20577"/>
      <pc:docMkLst>
        <pc:docMk/>
      </pc:docMkLst>
      <pc:sldChg chg="modSp mod">
        <pc:chgData name="Emily Hywel" userId="baf2cde3-8896-481d-9254-c66691563779" providerId="ADAL" clId="{2268519B-6D2C-4E3E-821A-531243E58575}" dt="2023-08-08T13:14:18.557" v="44" actId="20577"/>
        <pc:sldMkLst>
          <pc:docMk/>
          <pc:sldMk cId="3799625505" sldId="256"/>
        </pc:sldMkLst>
        <pc:spChg chg="mod">
          <ac:chgData name="Emily Hywel" userId="baf2cde3-8896-481d-9254-c66691563779" providerId="ADAL" clId="{2268519B-6D2C-4E3E-821A-531243E58575}" dt="2023-08-08T13:14:18.557" v="44" actId="20577"/>
          <ac:spMkLst>
            <pc:docMk/>
            <pc:sldMk cId="3799625505" sldId="256"/>
            <ac:spMk id="4" creationId="{00000000-0000-0000-0000-000000000000}"/>
          </ac:spMkLst>
        </pc:spChg>
      </pc:sldChg>
      <pc:sldChg chg="ord">
        <pc:chgData name="Emily Hywel" userId="baf2cde3-8896-481d-9254-c66691563779" providerId="ADAL" clId="{2268519B-6D2C-4E3E-821A-531243E58575}" dt="2023-08-08T13:08:00.811" v="18"/>
        <pc:sldMkLst>
          <pc:docMk/>
          <pc:sldMk cId="1611154360" sldId="326"/>
        </pc:sldMkLst>
      </pc:sldChg>
      <pc:sldChg chg="del">
        <pc:chgData name="Emily Hywel" userId="baf2cde3-8896-481d-9254-c66691563779" providerId="ADAL" clId="{2268519B-6D2C-4E3E-821A-531243E58575}" dt="2023-08-08T13:08:33.766" v="25" actId="47"/>
        <pc:sldMkLst>
          <pc:docMk/>
          <pc:sldMk cId="2889980593" sldId="328"/>
        </pc:sldMkLst>
      </pc:sldChg>
      <pc:sldChg chg="ord">
        <pc:chgData name="Emily Hywel" userId="baf2cde3-8896-481d-9254-c66691563779" providerId="ADAL" clId="{2268519B-6D2C-4E3E-821A-531243E58575}" dt="2023-08-08T13:07:14.242" v="10"/>
        <pc:sldMkLst>
          <pc:docMk/>
          <pc:sldMk cId="500831355" sldId="343"/>
        </pc:sldMkLst>
      </pc:sldChg>
      <pc:sldChg chg="del">
        <pc:chgData name="Emily Hywel" userId="baf2cde3-8896-481d-9254-c66691563779" providerId="ADAL" clId="{2268519B-6D2C-4E3E-821A-531243E58575}" dt="2023-08-08T13:08:31.022" v="24" actId="47"/>
        <pc:sldMkLst>
          <pc:docMk/>
          <pc:sldMk cId="271723325" sldId="345"/>
        </pc:sldMkLst>
      </pc:sldChg>
      <pc:sldChg chg="del">
        <pc:chgData name="Emily Hywel" userId="baf2cde3-8896-481d-9254-c66691563779" providerId="ADAL" clId="{2268519B-6D2C-4E3E-821A-531243E58575}" dt="2023-08-08T13:04:47.786" v="1" actId="47"/>
        <pc:sldMkLst>
          <pc:docMk/>
          <pc:sldMk cId="3795252528" sldId="347"/>
        </pc:sldMkLst>
      </pc:sldChg>
      <pc:sldChg chg="del">
        <pc:chgData name="Emily Hywel" userId="baf2cde3-8896-481d-9254-c66691563779" providerId="ADAL" clId="{2268519B-6D2C-4E3E-821A-531243E58575}" dt="2023-08-08T13:04:44.667" v="0" actId="47"/>
        <pc:sldMkLst>
          <pc:docMk/>
          <pc:sldMk cId="273610768" sldId="349"/>
        </pc:sldMkLst>
      </pc:sldChg>
      <pc:sldChg chg="modSp mod">
        <pc:chgData name="Emily Hywel" userId="baf2cde3-8896-481d-9254-c66691563779" providerId="ADAL" clId="{2268519B-6D2C-4E3E-821A-531243E58575}" dt="2023-08-08T13:06:24.330" v="4" actId="20577"/>
        <pc:sldMkLst>
          <pc:docMk/>
          <pc:sldMk cId="177309255" sldId="354"/>
        </pc:sldMkLst>
        <pc:spChg chg="mod">
          <ac:chgData name="Emily Hywel" userId="baf2cde3-8896-481d-9254-c66691563779" providerId="ADAL" clId="{2268519B-6D2C-4E3E-821A-531243E58575}" dt="2023-08-08T13:06:24.330" v="4" actId="20577"/>
          <ac:spMkLst>
            <pc:docMk/>
            <pc:sldMk cId="177309255" sldId="354"/>
            <ac:spMk id="40" creationId="{00000000-0000-0000-0000-000000000000}"/>
          </ac:spMkLst>
        </pc:spChg>
      </pc:sldChg>
      <pc:sldChg chg="ord">
        <pc:chgData name="Emily Hywel" userId="baf2cde3-8896-481d-9254-c66691563779" providerId="ADAL" clId="{2268519B-6D2C-4E3E-821A-531243E58575}" dt="2023-08-08T13:08:24.635" v="23"/>
        <pc:sldMkLst>
          <pc:docMk/>
          <pc:sldMk cId="1087407634" sldId="357"/>
        </pc:sldMkLst>
      </pc:sldChg>
      <pc:sldChg chg="del">
        <pc:chgData name="Emily Hywel" userId="baf2cde3-8896-481d-9254-c66691563779" providerId="ADAL" clId="{2268519B-6D2C-4E3E-821A-531243E58575}" dt="2023-08-08T13:07:32.825" v="13" actId="47"/>
        <pc:sldMkLst>
          <pc:docMk/>
          <pc:sldMk cId="1533720249" sldId="360"/>
        </pc:sldMkLst>
      </pc:sldChg>
      <pc:sldChg chg="del">
        <pc:chgData name="Emily Hywel" userId="baf2cde3-8896-481d-9254-c66691563779" providerId="ADAL" clId="{2268519B-6D2C-4E3E-821A-531243E58575}" dt="2023-08-08T13:08:09.470" v="21" actId="47"/>
        <pc:sldMkLst>
          <pc:docMk/>
          <pc:sldMk cId="3643888035" sldId="361"/>
        </pc:sldMkLst>
      </pc:sldChg>
      <pc:sldChg chg="modSp mod">
        <pc:chgData name="Emily Hywel" userId="baf2cde3-8896-481d-9254-c66691563779" providerId="ADAL" clId="{2268519B-6D2C-4E3E-821A-531243E58575}" dt="2023-08-08T13:06:41.082" v="6" actId="1076"/>
        <pc:sldMkLst>
          <pc:docMk/>
          <pc:sldMk cId="3453460480" sldId="362"/>
        </pc:sldMkLst>
        <pc:spChg chg="mod">
          <ac:chgData name="Emily Hywel" userId="baf2cde3-8896-481d-9254-c66691563779" providerId="ADAL" clId="{2268519B-6D2C-4E3E-821A-531243E58575}" dt="2023-08-08T13:06:41.082" v="6" actId="1076"/>
          <ac:spMkLst>
            <pc:docMk/>
            <pc:sldMk cId="3453460480" sldId="362"/>
            <ac:spMk id="2" creationId="{0C3F345C-507B-48A6-B407-F4FEFF20CB5B}"/>
          </ac:spMkLst>
        </pc:spChg>
        <pc:spChg chg="mod">
          <ac:chgData name="Emily Hywel" userId="baf2cde3-8896-481d-9254-c66691563779" providerId="ADAL" clId="{2268519B-6D2C-4E3E-821A-531243E58575}" dt="2023-08-08T13:06:37.481" v="5" actId="1076"/>
          <ac:spMkLst>
            <pc:docMk/>
            <pc:sldMk cId="3453460480" sldId="362"/>
            <ac:spMk id="11" creationId="{BDDEF4B0-4B09-4BC4-8CBC-1E4D30974241}"/>
          </ac:spMkLst>
        </pc:spChg>
      </pc:sldChg>
      <pc:sldChg chg="del">
        <pc:chgData name="Emily Hywel" userId="baf2cde3-8896-481d-9254-c66691563779" providerId="ADAL" clId="{2268519B-6D2C-4E3E-821A-531243E58575}" dt="2023-08-08T13:07:34.257" v="14" actId="47"/>
        <pc:sldMkLst>
          <pc:docMk/>
          <pc:sldMk cId="2256657237" sldId="369"/>
        </pc:sldMkLst>
      </pc:sldChg>
      <pc:sldChg chg="ord">
        <pc:chgData name="Emily Hywel" userId="baf2cde3-8896-481d-9254-c66691563779" providerId="ADAL" clId="{2268519B-6D2C-4E3E-821A-531243E58575}" dt="2023-08-08T13:08:04.243" v="20"/>
        <pc:sldMkLst>
          <pc:docMk/>
          <pc:sldMk cId="3718301040" sldId="371"/>
        </pc:sldMkLst>
      </pc:sldChg>
      <pc:sldChg chg="ord">
        <pc:chgData name="Emily Hywel" userId="baf2cde3-8896-481d-9254-c66691563779" providerId="ADAL" clId="{2268519B-6D2C-4E3E-821A-531243E58575}" dt="2023-08-08T13:07:10.804" v="8"/>
        <pc:sldMkLst>
          <pc:docMk/>
          <pc:sldMk cId="903745614" sldId="386"/>
        </pc:sldMkLst>
      </pc:sldChg>
      <pc:sldChg chg="ord">
        <pc:chgData name="Emily Hywel" userId="baf2cde3-8896-481d-9254-c66691563779" providerId="ADAL" clId="{2268519B-6D2C-4E3E-821A-531243E58575}" dt="2023-08-08T13:07:50.067" v="16"/>
        <pc:sldMkLst>
          <pc:docMk/>
          <pc:sldMk cId="1089642825" sldId="38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09/10/2023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dirty="0"/>
          </a:p>
        </p:txBody>
      </p:sp>
      <p:sp>
        <p:nvSpPr>
          <p:cNvPr id="7" name="Rectangle 6"/>
          <p:cNvSpPr/>
          <p:nvPr userDrawn="1"/>
        </p:nvSpPr>
        <p:spPr>
          <a:xfrm>
            <a:off x="6096000" y="0"/>
            <a:ext cx="6089780" cy="685722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dirty="0"/>
          </a:p>
        </p:txBody>
      </p:sp>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dirty="0"/>
          </a:p>
        </p:txBody>
      </p:sp>
      <p:sp>
        <p:nvSpPr>
          <p:cNvPr id="7" name="Rectangle 6"/>
          <p:cNvSpPr/>
          <p:nvPr userDrawn="1"/>
        </p:nvSpPr>
        <p:spPr>
          <a:xfrm>
            <a:off x="0" y="0"/>
            <a:ext cx="4315626" cy="685722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dirty="0"/>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dirty="0"/>
          </a:p>
        </p:txBody>
      </p:sp>
    </p:spTree>
    <p:extLst>
      <p:ext uri="{BB962C8B-B14F-4D97-AF65-F5344CB8AC3E}">
        <p14:creationId xmlns:p14="http://schemas.microsoft.com/office/powerpoint/2010/main" val="27511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217255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dirty="0"/>
              <a:t>Click to edit Master title style</a:t>
            </a:r>
            <a:endParaRPr lang="en-GB" dirty="0"/>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8" r:id="rId3"/>
    <p:sldLayoutId id="2147483652" r:id="rId4"/>
    <p:sldLayoutId id="2147483661" r:id="rId5"/>
    <p:sldLayoutId id="2147483653" r:id="rId6"/>
    <p:sldLayoutId id="2147483650" r:id="rId7"/>
    <p:sldLayoutId id="2147483662" r:id="rId8"/>
    <p:sldLayoutId id="2147483651" r:id="rId9"/>
    <p:sldLayoutId id="2147483654" r:id="rId10"/>
    <p:sldLayoutId id="2147483655" r:id="rId11"/>
    <p:sldLayoutId id="2147483663" r:id="rId12"/>
  </p:sldLayoutIdLst>
  <p:txStyles>
    <p:titleStyle>
      <a:lvl1pPr algn="l" defTabSz="914400" rtl="0" eaLnBrk="1" latinLnBrk="0" hangingPunct="1">
        <a:lnSpc>
          <a:spcPct val="90000"/>
        </a:lnSpc>
        <a:spcBef>
          <a:spcPct val="0"/>
        </a:spcBef>
        <a:buNone/>
        <a:defRPr sz="6000"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uwtsd.ac.uk/library/"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librarysearch.uwtsd.ac.uk/discovery/search?query=any,contains,Musical%20theatre&amp;tab=Everything&amp;search_scope=Search_ELEC&amp;vid=44WHELF_UWTSD:44WHELF_UWTSD_VU1&amp;lang=en&amp;offset=0" TargetMode="Externa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librarysearch.uwtsd.ac.uk/discovery/search?query=any,contains,Musical%20theatre&amp;tab=Everything&amp;search_scope=MyInst_and_CI&amp;vid=44WHELF_UWTSD:44WHELF_UWTSD_VU1&amp;facet=tlevel,include,available_p&amp;lang=en&amp;offset=0" TargetMode="Externa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librarysearch.uwtsd.ac.uk/discovery/search?query=any,contains,Musical%20theatre&amp;tab=Everything&amp;search_scope=Search_ELEC&amp;vid=44WHELF_UWTSD:44WHELF_UWTSD_VU1&amp;facet=tlevel,include,online_resources&amp;facet=rtype,include,books&amp;lang=en&amp;offset=0" TargetMode="Externa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librarysearch.uwtsd.ac.uk/discovery/fulldisplay?docid=alma99100250959002421&amp;context=L&amp;vid=44WHELF_UWTSD:44WHELF_UWTSD_VU1&amp;lang=en&amp;search_scope=Search_ELEC&amp;adaptor=Local%20Search%20Engine&amp;tab=Everything&amp;query=any,contains,Musical%20theatre&amp;facet=tlevel,include,online_resources&amp;facet=rtype,include,books&amp;offset=0" TargetMode="Externa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hyperlink" Target="https://librarysearch.uwtsd.ac.uk/discovery/search?query=any,contains,Musical%20theatre&amp;tab=Everything&amp;search_scope=Search_ELEC&amp;vid=44WHELF_UWTSD:44WHELF_UWTSD_VU1&amp;facet=tlevel,include,online_resources&amp;facet=rtype,include,articles&amp;offset=0" TargetMode="External"/><Relationship Id="rId2" Type="http://schemas.openxmlformats.org/officeDocument/2006/relationships/hyperlink" Target="https://librarysearch.uwtsd.ac.uk/discovery/search?vid=44WHELF_UWTSD:44WHELF_UWTSD_VU1&amp;lang=en" TargetMode="Externa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librarysearch.uwtsd.ac.uk/discovery/search?query=any,contains,Musical%20theatre&amp;tab=Everything&amp;search_scope=Search_ELEC&amp;vid=44WHELF_UWTSD:44WHELF_UWTSD_VU1&amp;offset=0" TargetMode="Externa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librarysearch.uwtsd.ac.uk/discovery/search?vid=44WHELF_UWTSD:44WHELF_UWTSD_VU1&amp;lang=en" TargetMode="Externa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librarysearch.uwtsd.ac.uk/discovery/dbsearch?vid=44WHELF_UWTSD:44WHELF_UWTSD_VU1"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librarysearch.uwtsd.ac.uk/discovery/dbsearch?vid=44WHELF_UWTSD:44WHELF_UWTSD_VU1" TargetMode="Externa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librarysearch.uwtsd.ac.uk/discovery/dbfulldisplay?docid=alma99100455702702421&amp;context=L&amp;vid=44WHELF_UWTSD:44WHELF_UWTSD_VU1&amp;lang=en&amp;adaptor=Local%20Search%20Engine&amp;tab=jsearch_slot&amp;query=any,contains,Artstor&amp;offset=0&amp;databases=any,Artstor" TargetMode="Externa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librarysearch.uwtsd.ac.uk/discovery/fulldisplay?docid=alma99100484102802421&amp;context=L&amp;vid=44WHELF_UWTSD:44WHELF_UWTSD_VU1&amp;lang=en&amp;search_scope=Search_ELEC&amp;adaptor=Local%20Search%20Engine&amp;tab=Everything&amp;query=any,contains,Exact%20editions&amp;offset=0" TargetMode="External"/><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librarysearch.uwtsd.ac.uk/discovery/dbfulldisplay?docid=alma99100431192702421&amp;context=L&amp;vid=44WHELF_UWTSD:44WHELF_UWTSD_VU1&amp;lang=en&amp;adaptor=Local%20Search%20Engine&amp;tab=jsearch_slot&amp;query=contains,dbcategory,&amp;sortby=title&amp;offset=20&amp;databases=category,Institute%20of%20Science%20and%20Art%E2%94%80Art%20and%20media" TargetMode="Externa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s://librarysearch.uwtsd.ac.uk/discovery/dbfulldisplay?docid=alma99100394611702421&amp;context=L&amp;vid=44WHELF_UWTSD:44WHELF_UWTSD_VU1&amp;lang=en&amp;adaptor=Local%20Search%20Engine&amp;tab=jsearch_slot&amp;query=contains,dbcategory,&amp;sortby=title&amp;offset=0&amp;databases=category,Audio%20visual" TargetMode="External"/><Relationship Id="rId2" Type="http://schemas.openxmlformats.org/officeDocument/2006/relationships/hyperlink" Target="https://librarysearch.uwtsd.ac.uk/discovery/dbfulldisplay?docid=alma99100361956202421&amp;context=L&amp;vid=44WHELF_UWTSD:44WHELF_UWTSD_VU1&amp;lang=en&amp;adaptor=Local%20Search%20Engine&amp;tab=jsearch_slot&amp;query=contains,dbcategory,&amp;sortby=title&amp;offset=0&amp;databases=category,Audio%20visual" TargetMode="Externa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hyperlink" Target="https://librarysearch.uwtsd.ac.uk/discovery/dbfulldisplay?docid=alma99100404582202421&amp;context=L&amp;vid=44WHELF_UWTSD:44WHELF_UWTSD_VU1&amp;lang=en&amp;adaptor=Local%20Search%20Engine&amp;tab=jsearch_slot&amp;query=contains,dbcategory,&amp;sortby=title&amp;offset=0&amp;databases=category,Audio%20visual"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librarysearch.uwtsd.ac.uk/discovery/dbfulldisplay?docid=alma99100436002502421&amp;context=L&amp;vid=44WHELF_UWTSD:44WHELF_UWTSD_VU1&amp;lang=en&amp;adaptor=Local%20Search%20Engine&amp;tab=jsearch_slot&amp;query=any,contains,Cite%20them%20right%20:%20the%20essential%20referencing%20guide.&amp;offset=0&amp;databases=any,Cite%20them%20right%20:%20the%20essential%20referencing%20guide."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librarysearch.uwtsd.ac.uk/discovery/dbsearch?vid=44WHELF_UWTSD:44WHELF_UWTSD_VU1" TargetMode="External"/><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librarysearch.uwtsd.ac.uk/discovery/dbfulldisplay?docid=alma99100241659302421&amp;context=L&amp;vid=44WHELF_UWTSD:44WHELF_UWTSD_VU1&amp;lang=en&amp;adaptor=Local%20Search%20Engine&amp;tab=jsearch_slot&amp;query=contains,dbcategory,&amp;sortby=title&amp;offset=10&amp;databases=category,eBooks" TargetMode="External"/><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hyperlink" Target="https://librarysearch.uwtsd.ac.uk/discovery/search?vid=44WHELF_UWTSD:44WHELF_UWTSD_VU1&amp;lang=en" TargetMode="External"/><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browzine.com/libraries/1422/subjects/57/bookcases/81?sort=title"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hyperlink" Target="http://researchdata.uwtsd.ac.uk/" TargetMode="External"/><Relationship Id="rId2" Type="http://schemas.openxmlformats.org/officeDocument/2006/relationships/hyperlink" Target="http://repository.uwtsd.ac.uk/" TargetMode="External"/><Relationship Id="rId1" Type="http://schemas.openxmlformats.org/officeDocument/2006/relationships/slideLayout" Target="../slideLayouts/slideLayout7.xml"/><Relationship Id="rId4" Type="http://schemas.openxmlformats.org/officeDocument/2006/relationships/image" Target="../media/image36.jpg"/></Relationships>
</file>

<file path=ppt/slides/_rels/slide27.xml.rels><?xml version="1.0" encoding="UTF-8" standalone="yes"?>
<Relationships xmlns="http://schemas.openxmlformats.org/package/2006/relationships"><Relationship Id="rId8" Type="http://schemas.openxmlformats.org/officeDocument/2006/relationships/hyperlink" Target="http://blog.paperity.org/" TargetMode="External"/><Relationship Id="rId3" Type="http://schemas.openxmlformats.org/officeDocument/2006/relationships/hyperlink" Target="https://core.ac.uk/" TargetMode="External"/><Relationship Id="rId7" Type="http://schemas.openxmlformats.org/officeDocument/2006/relationships/hyperlink" Target="http://paperity.org/" TargetMode="External"/><Relationship Id="rId2" Type="http://schemas.openxmlformats.org/officeDocument/2006/relationships/hyperlink" Target="http://repository.uwtsd.ac.uk/" TargetMode="External"/><Relationship Id="rId1" Type="http://schemas.openxmlformats.org/officeDocument/2006/relationships/slideLayout" Target="../slideLayouts/slideLayout7.xml"/><Relationship Id="rId6" Type="http://schemas.openxmlformats.org/officeDocument/2006/relationships/hyperlink" Target="https://scholar.google.co.uk/" TargetMode="External"/><Relationship Id="rId5" Type="http://schemas.openxmlformats.org/officeDocument/2006/relationships/hyperlink" Target="https://doaj.org/" TargetMode="External"/><Relationship Id="rId10" Type="http://schemas.openxmlformats.org/officeDocument/2006/relationships/hyperlink" Target="http://www.facebook.com/Paperity" TargetMode="External"/><Relationship Id="rId4" Type="http://schemas.openxmlformats.org/officeDocument/2006/relationships/hyperlink" Target="http://network.bepress.com/" TargetMode="External"/><Relationship Id="rId9" Type="http://schemas.openxmlformats.org/officeDocument/2006/relationships/hyperlink" Target="http://twitter.com/Paperity"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uwtsd.ac.uk/library/student-essentials/book-an-appointment/" TargetMode="External"/><Relationship Id="rId2" Type="http://schemas.openxmlformats.org/officeDocument/2006/relationships/hyperlink" Target="mailto:emily.wild@uwtsd.ac.uk" TargetMode="External"/><Relationship Id="rId1" Type="http://schemas.openxmlformats.org/officeDocument/2006/relationships/slideLayout" Target="../slideLayouts/slideLayout7.xml"/><Relationship Id="rId4" Type="http://schemas.openxmlformats.org/officeDocument/2006/relationships/hyperlink" Target="mailto:library@uwtsd.ac.uk"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0340" r="20340"/>
          <a:stretch>
            <a:fillRect/>
          </a:stretch>
        </p:blipFill>
        <p:spPr/>
      </p:pic>
      <p:sp>
        <p:nvSpPr>
          <p:cNvPr id="3" name="Subtitle 2"/>
          <p:cNvSpPr>
            <a:spLocks noGrp="1"/>
          </p:cNvSpPr>
          <p:nvPr>
            <p:ph type="subTitle" idx="1"/>
          </p:nvPr>
        </p:nvSpPr>
        <p:spPr>
          <a:xfrm>
            <a:off x="6378926" y="4908129"/>
            <a:ext cx="5435249" cy="1046857"/>
          </a:xfrm>
        </p:spPr>
        <p:txBody>
          <a:bodyPr>
            <a:normAutofit/>
          </a:bodyPr>
          <a:lstStyle/>
          <a:p>
            <a:r>
              <a:rPr lang="en-GB" sz="2800" dirty="0"/>
              <a:t>Emily Wild</a:t>
            </a:r>
          </a:p>
          <a:p>
            <a:r>
              <a:rPr lang="en-GB" sz="2800" dirty="0"/>
              <a:t>Academic Liaison Librarian</a:t>
            </a:r>
          </a:p>
        </p:txBody>
      </p:sp>
      <p:sp>
        <p:nvSpPr>
          <p:cNvPr id="4" name="Title 3"/>
          <p:cNvSpPr>
            <a:spLocks noGrp="1"/>
          </p:cNvSpPr>
          <p:nvPr>
            <p:ph type="title"/>
          </p:nvPr>
        </p:nvSpPr>
        <p:spPr>
          <a:xfrm>
            <a:off x="6367977" y="1784555"/>
            <a:ext cx="5346695" cy="3038168"/>
          </a:xfrm>
        </p:spPr>
        <p:txBody>
          <a:bodyPr>
            <a:normAutofit/>
          </a:bodyPr>
          <a:lstStyle/>
          <a:p>
            <a:r>
              <a:rPr lang="en-GB" dirty="0"/>
              <a:t>Advanced Searching</a:t>
            </a:r>
            <a:br>
              <a:rPr lang="en-GB" sz="3200" dirty="0"/>
            </a:br>
            <a:br>
              <a:rPr lang="en-GB" sz="3200"/>
            </a:br>
            <a:r>
              <a:rPr lang="en-GB" sz="3200"/>
              <a:t>Performing Arts</a:t>
            </a:r>
            <a:endParaRPr lang="en-GB" sz="3200" dirty="0"/>
          </a:p>
        </p:txBody>
      </p:sp>
    </p:spTree>
    <p:extLst>
      <p:ext uri="{BB962C8B-B14F-4D97-AF65-F5344CB8AC3E}">
        <p14:creationId xmlns:p14="http://schemas.microsoft.com/office/powerpoint/2010/main" val="3799625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549545" y="2093571"/>
            <a:ext cx="5566670" cy="3225371"/>
          </a:xfrm>
        </p:spPr>
        <p:txBody>
          <a:bodyPr>
            <a:normAutofit lnSpcReduction="10000"/>
          </a:bodyPr>
          <a:lstStyle/>
          <a:p>
            <a:r>
              <a:rPr lang="en-GB" sz="2400" dirty="0"/>
              <a:t>Dedicated librarian to provide research support</a:t>
            </a:r>
          </a:p>
          <a:p>
            <a:r>
              <a:rPr lang="en-GB" sz="2400" dirty="0"/>
              <a:t>Online support via email or Teams</a:t>
            </a:r>
          </a:p>
          <a:p>
            <a:r>
              <a:rPr lang="en-GB" sz="2400" dirty="0"/>
              <a:t>Book a 1-2-1 session via the website</a:t>
            </a:r>
          </a:p>
          <a:p>
            <a:r>
              <a:rPr lang="en-GB" sz="2400" dirty="0"/>
              <a:t>Online Resource Lists for your modules </a:t>
            </a:r>
          </a:p>
          <a:p>
            <a:r>
              <a:rPr lang="en-GB" sz="2400" dirty="0"/>
              <a:t>NeedMore? service</a:t>
            </a:r>
          </a:p>
          <a:p>
            <a:r>
              <a:rPr lang="en-GB" sz="2400" dirty="0"/>
              <a:t>Advice on copyright, referencing, Open Access resources and accessibility </a:t>
            </a:r>
          </a:p>
          <a:p>
            <a:endParaRPr lang="en-GB" sz="2600" dirty="0"/>
          </a:p>
          <a:p>
            <a:pPr marL="0" indent="0">
              <a:buNone/>
            </a:pPr>
            <a:endParaRPr lang="en-GB" dirty="0"/>
          </a:p>
          <a:p>
            <a:pPr marL="0" indent="0">
              <a:buNone/>
            </a:pPr>
            <a:endParaRPr lang="en-GB" dirty="0"/>
          </a:p>
          <a:p>
            <a:pPr marL="0" indent="0">
              <a:buNone/>
            </a:pPr>
            <a:endParaRPr lang="en-GB" dirty="0"/>
          </a:p>
        </p:txBody>
      </p:sp>
      <p:sp>
        <p:nvSpPr>
          <p:cNvPr id="3" name="Title 2"/>
          <p:cNvSpPr>
            <a:spLocks noGrp="1"/>
          </p:cNvSpPr>
          <p:nvPr>
            <p:ph type="title"/>
          </p:nvPr>
        </p:nvSpPr>
        <p:spPr/>
        <p:txBody>
          <a:bodyPr>
            <a:normAutofit/>
          </a:bodyPr>
          <a:lstStyle/>
          <a:p>
            <a:r>
              <a:rPr lang="en-GB" dirty="0"/>
              <a:t>Services and Support</a:t>
            </a:r>
          </a:p>
        </p:txBody>
      </p:sp>
      <p:pic>
        <p:nvPicPr>
          <p:cNvPr id="5" name="Picture Placeholder 6"/>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11814" r="11814"/>
          <a:stretch>
            <a:fillRect/>
          </a:stretch>
        </p:blipFill>
        <p:spPr/>
      </p:pic>
    </p:spTree>
    <p:extLst>
      <p:ext uri="{BB962C8B-B14F-4D97-AF65-F5344CB8AC3E}">
        <p14:creationId xmlns:p14="http://schemas.microsoft.com/office/powerpoint/2010/main" val="2496347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
            <a:extLst>
              <a:ext uri="{FF2B5EF4-FFF2-40B4-BE49-F238E27FC236}">
                <a16:creationId xmlns:a16="http://schemas.microsoft.com/office/drawing/2014/main" id="{1B4BA21F-194B-4526-A867-98BE981C4E22}"/>
              </a:ext>
            </a:extLst>
          </p:cNvPr>
          <p:cNvSpPr>
            <a:spLocks noGrp="1"/>
          </p:cNvSpPr>
          <p:nvPr>
            <p:ph sz="half" idx="2"/>
          </p:nvPr>
        </p:nvSpPr>
        <p:spPr>
          <a:xfrm>
            <a:off x="771985" y="1892311"/>
            <a:ext cx="3364938" cy="4176650"/>
          </a:xfrm>
        </p:spPr>
        <p:txBody>
          <a:bodyPr>
            <a:normAutofit fontScale="92500" lnSpcReduction="10000"/>
          </a:bodyPr>
          <a:lstStyle/>
          <a:p>
            <a:r>
              <a:rPr lang="en-US" dirty="0"/>
              <a:t>Library Search</a:t>
            </a:r>
          </a:p>
          <a:p>
            <a:r>
              <a:rPr lang="en-US" dirty="0"/>
              <a:t>Your library account</a:t>
            </a:r>
          </a:p>
          <a:p>
            <a:r>
              <a:rPr lang="en-US" dirty="0"/>
              <a:t>NeedMore? service</a:t>
            </a:r>
          </a:p>
          <a:p>
            <a:r>
              <a:rPr lang="en-US" dirty="0"/>
              <a:t>Student Essentials</a:t>
            </a:r>
          </a:p>
          <a:p>
            <a:r>
              <a:rPr lang="en-US" dirty="0"/>
              <a:t>Referencing guidance</a:t>
            </a:r>
          </a:p>
          <a:p>
            <a:r>
              <a:rPr lang="en-US" dirty="0"/>
              <a:t>Libraries and opening times</a:t>
            </a:r>
          </a:p>
          <a:p>
            <a:endParaRPr lang="en-US" dirty="0"/>
          </a:p>
          <a:p>
            <a:pPr marL="0" indent="0">
              <a:buNone/>
            </a:pPr>
            <a:r>
              <a:rPr lang="en-US" dirty="0">
                <a:hlinkClick r:id="rId2"/>
              </a:rPr>
              <a:t>Library website</a:t>
            </a:r>
            <a:endParaRPr lang="en-US" dirty="0"/>
          </a:p>
          <a:p>
            <a:endParaRPr lang="en-US" dirty="0"/>
          </a:p>
          <a:p>
            <a:endParaRPr lang="en-US" dirty="0"/>
          </a:p>
          <a:p>
            <a:endParaRPr lang="en-US" dirty="0"/>
          </a:p>
        </p:txBody>
      </p:sp>
      <p:sp>
        <p:nvSpPr>
          <p:cNvPr id="3" name="Title 2">
            <a:extLst>
              <a:ext uri="{FF2B5EF4-FFF2-40B4-BE49-F238E27FC236}">
                <a16:creationId xmlns:a16="http://schemas.microsoft.com/office/drawing/2014/main" id="{A5673821-ED51-40EE-B0FD-C67A4A9E381D}"/>
              </a:ext>
            </a:extLst>
          </p:cNvPr>
          <p:cNvSpPr>
            <a:spLocks noGrp="1"/>
          </p:cNvSpPr>
          <p:nvPr>
            <p:ph type="title"/>
          </p:nvPr>
        </p:nvSpPr>
        <p:spPr>
          <a:xfrm>
            <a:off x="698242" y="265291"/>
            <a:ext cx="10795518" cy="1003916"/>
          </a:xfrm>
        </p:spPr>
        <p:txBody>
          <a:bodyPr anchor="b">
            <a:normAutofit/>
          </a:bodyPr>
          <a:lstStyle/>
          <a:p>
            <a:r>
              <a:rPr lang="en-GB" dirty="0"/>
              <a:t>Library Webpage</a:t>
            </a:r>
          </a:p>
        </p:txBody>
      </p:sp>
      <p:pic>
        <p:nvPicPr>
          <p:cNvPr id="12" name="Content Placeholder 11">
            <a:extLst>
              <a:ext uri="{FF2B5EF4-FFF2-40B4-BE49-F238E27FC236}">
                <a16:creationId xmlns:a16="http://schemas.microsoft.com/office/drawing/2014/main" id="{4B418EAD-B598-434B-F597-95A6339D7E5D}"/>
              </a:ext>
            </a:extLst>
          </p:cNvPr>
          <p:cNvPicPr>
            <a:picLocks noGrp="1" noChangeAspect="1"/>
          </p:cNvPicPr>
          <p:nvPr>
            <p:ph sz="quarter" idx="4"/>
          </p:nvPr>
        </p:nvPicPr>
        <p:blipFill rotWithShape="1">
          <a:blip r:embed="rId3"/>
          <a:srcRect l="58774" t="5305" r="379" b="43017"/>
          <a:stretch/>
        </p:blipFill>
        <p:spPr>
          <a:xfrm>
            <a:off x="4409807" y="1949097"/>
            <a:ext cx="7290544" cy="3613355"/>
          </a:xfrm>
        </p:spPr>
      </p:pic>
    </p:spTree>
    <p:extLst>
      <p:ext uri="{BB962C8B-B14F-4D97-AF65-F5344CB8AC3E}">
        <p14:creationId xmlns:p14="http://schemas.microsoft.com/office/powerpoint/2010/main" val="1552371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C778E2C-D85E-46E2-8186-404FE828640E}"/>
              </a:ext>
            </a:extLst>
          </p:cNvPr>
          <p:cNvSpPr>
            <a:spLocks noGrp="1"/>
          </p:cNvSpPr>
          <p:nvPr>
            <p:ph sz="half" idx="2"/>
          </p:nvPr>
        </p:nvSpPr>
        <p:spPr>
          <a:xfrm>
            <a:off x="698242" y="1592263"/>
            <a:ext cx="5520254" cy="4060482"/>
          </a:xfrm>
        </p:spPr>
        <p:txBody>
          <a:bodyPr>
            <a:normAutofit/>
          </a:bodyPr>
          <a:lstStyle/>
          <a:p>
            <a:r>
              <a:rPr lang="en-GB" sz="2400" dirty="0"/>
              <a:t>Good sources of academic research</a:t>
            </a:r>
          </a:p>
          <a:p>
            <a:r>
              <a:rPr lang="en-GB" sz="2400" dirty="0"/>
              <a:t>Curated and up to date</a:t>
            </a:r>
          </a:p>
          <a:p>
            <a:r>
              <a:rPr lang="en-GB" sz="2400" dirty="0"/>
              <a:t>Not freely available on the internet</a:t>
            </a:r>
          </a:p>
          <a:p>
            <a:r>
              <a:rPr lang="en-GB" sz="2400" dirty="0"/>
              <a:t>Filters out poor-quality research</a:t>
            </a:r>
          </a:p>
          <a:p>
            <a:pPr marL="0" indent="0">
              <a:buNone/>
            </a:pPr>
            <a:r>
              <a:rPr lang="en-GB" sz="2400" dirty="0"/>
              <a:t>Our subscriptions include:</a:t>
            </a:r>
          </a:p>
          <a:p>
            <a:pPr lvl="1"/>
            <a:r>
              <a:rPr lang="en-GB" sz="2000" dirty="0"/>
              <a:t>Academic journal databases</a:t>
            </a:r>
          </a:p>
          <a:p>
            <a:pPr lvl="1"/>
            <a:r>
              <a:rPr lang="en-GB" sz="2000" dirty="0"/>
              <a:t>Ebook collections</a:t>
            </a:r>
          </a:p>
          <a:p>
            <a:pPr lvl="1"/>
            <a:r>
              <a:rPr lang="en-GB" sz="2000" dirty="0"/>
              <a:t>Specialist databases</a:t>
            </a:r>
          </a:p>
          <a:p>
            <a:pPr lvl="1"/>
            <a:r>
              <a:rPr lang="en-GB" sz="2000" dirty="0"/>
              <a:t>Image databases</a:t>
            </a:r>
          </a:p>
          <a:p>
            <a:pPr lvl="1"/>
            <a:r>
              <a:rPr lang="en-GB" sz="2000" dirty="0"/>
              <a:t>Film, TV and video resources </a:t>
            </a:r>
          </a:p>
          <a:p>
            <a:pPr marL="0" indent="0">
              <a:buNone/>
            </a:pPr>
            <a:endParaRPr lang="en-GB" sz="2400" dirty="0"/>
          </a:p>
        </p:txBody>
      </p:sp>
      <p:pic>
        <p:nvPicPr>
          <p:cNvPr id="5" name="Picture 8" descr="A hand holding a cell phone&#10;&#10;Description automatically generated">
            <a:extLst>
              <a:ext uri="{FF2B5EF4-FFF2-40B4-BE49-F238E27FC236}">
                <a16:creationId xmlns:a16="http://schemas.microsoft.com/office/drawing/2014/main" id="{15E9B6DA-1325-4CA8-B0BD-ECB4D9D17304}"/>
              </a:ext>
            </a:extLst>
          </p:cNvPr>
          <p:cNvPicPr>
            <a:picLocks noGrp="1" noChangeAspect="1"/>
          </p:cNvPicPr>
          <p:nvPr>
            <p:ph sz="quarter" idx="4"/>
          </p:nvPr>
        </p:nvPicPr>
        <p:blipFill rotWithShape="1">
          <a:blip r:embed="rId2"/>
          <a:srcRect l="435" r="13170"/>
          <a:stretch/>
        </p:blipFill>
        <p:spPr>
          <a:xfrm>
            <a:off x="6218496" y="1592263"/>
            <a:ext cx="5275262" cy="4060483"/>
          </a:xfrm>
          <a:prstGeom prst="rect">
            <a:avLst/>
          </a:prstGeom>
          <a:noFill/>
        </p:spPr>
      </p:pic>
      <p:sp>
        <p:nvSpPr>
          <p:cNvPr id="3" name="Title 2">
            <a:extLst>
              <a:ext uri="{FF2B5EF4-FFF2-40B4-BE49-F238E27FC236}">
                <a16:creationId xmlns:a16="http://schemas.microsoft.com/office/drawing/2014/main" id="{42F3915D-71AC-4215-95CB-2D396EC049A2}"/>
              </a:ext>
            </a:extLst>
          </p:cNvPr>
          <p:cNvSpPr>
            <a:spLocks noGrp="1"/>
          </p:cNvSpPr>
          <p:nvPr>
            <p:ph type="title"/>
          </p:nvPr>
        </p:nvSpPr>
        <p:spPr>
          <a:xfrm>
            <a:off x="698242" y="265291"/>
            <a:ext cx="10795518" cy="1003916"/>
          </a:xfrm>
        </p:spPr>
        <p:txBody>
          <a:bodyPr anchor="b">
            <a:normAutofit/>
          </a:bodyPr>
          <a:lstStyle/>
          <a:p>
            <a:r>
              <a:rPr lang="en-GB" dirty="0"/>
              <a:t>Online Resources</a:t>
            </a:r>
          </a:p>
        </p:txBody>
      </p:sp>
    </p:spTree>
    <p:extLst>
      <p:ext uri="{BB962C8B-B14F-4D97-AF65-F5344CB8AC3E}">
        <p14:creationId xmlns:p14="http://schemas.microsoft.com/office/powerpoint/2010/main" val="2120306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6CFB63-2026-484D-932B-0A1D35968F8F}"/>
              </a:ext>
            </a:extLst>
          </p:cNvPr>
          <p:cNvSpPr>
            <a:spLocks noGrp="1"/>
          </p:cNvSpPr>
          <p:nvPr>
            <p:ph sz="half" idx="2"/>
          </p:nvPr>
        </p:nvSpPr>
        <p:spPr>
          <a:xfrm>
            <a:off x="969688" y="2235916"/>
            <a:ext cx="3867007" cy="3273251"/>
          </a:xfrm>
        </p:spPr>
        <p:txBody>
          <a:bodyPr>
            <a:normAutofit fontScale="92500" lnSpcReduction="10000"/>
          </a:bodyPr>
          <a:lstStyle/>
          <a:p>
            <a:r>
              <a:rPr lang="en-GB" dirty="0"/>
              <a:t>UWTSD libraries</a:t>
            </a:r>
          </a:p>
          <a:p>
            <a:r>
              <a:rPr lang="en-GB" dirty="0"/>
              <a:t>Audio visual </a:t>
            </a:r>
          </a:p>
          <a:p>
            <a:r>
              <a:rPr lang="en-GB" dirty="0"/>
              <a:t>Data</a:t>
            </a:r>
          </a:p>
          <a:p>
            <a:r>
              <a:rPr lang="en-GB" dirty="0"/>
              <a:t>Dissertations &amp; theses</a:t>
            </a:r>
          </a:p>
          <a:p>
            <a:r>
              <a:rPr lang="en-GB" dirty="0"/>
              <a:t>eBooks</a:t>
            </a:r>
          </a:p>
          <a:p>
            <a:r>
              <a:rPr lang="en-GB" dirty="0" err="1"/>
              <a:t>eJournals</a:t>
            </a:r>
            <a:endParaRPr lang="en-GB" dirty="0"/>
          </a:p>
          <a:p>
            <a:r>
              <a:rPr lang="en-GB" dirty="0"/>
              <a:t>Images</a:t>
            </a:r>
          </a:p>
          <a:p>
            <a:endParaRPr lang="en-GB" dirty="0"/>
          </a:p>
        </p:txBody>
      </p:sp>
      <p:sp>
        <p:nvSpPr>
          <p:cNvPr id="6" name="Title 5">
            <a:extLst>
              <a:ext uri="{FF2B5EF4-FFF2-40B4-BE49-F238E27FC236}">
                <a16:creationId xmlns:a16="http://schemas.microsoft.com/office/drawing/2014/main" id="{29B7773C-E8B0-43C4-8C1A-30BB5780D82A}"/>
              </a:ext>
            </a:extLst>
          </p:cNvPr>
          <p:cNvSpPr>
            <a:spLocks noGrp="1"/>
          </p:cNvSpPr>
          <p:nvPr>
            <p:ph type="title"/>
          </p:nvPr>
        </p:nvSpPr>
        <p:spPr/>
        <p:txBody>
          <a:bodyPr/>
          <a:lstStyle/>
          <a:p>
            <a:r>
              <a:rPr lang="en-GB" dirty="0"/>
              <a:t>The Library Search</a:t>
            </a:r>
          </a:p>
        </p:txBody>
      </p:sp>
      <p:pic>
        <p:nvPicPr>
          <p:cNvPr id="7" name="Content Placeholder 6">
            <a:extLst>
              <a:ext uri="{FF2B5EF4-FFF2-40B4-BE49-F238E27FC236}">
                <a16:creationId xmlns:a16="http://schemas.microsoft.com/office/drawing/2014/main" id="{D4917629-4DA7-C023-E45F-AA6FC017F73E}"/>
              </a:ext>
            </a:extLst>
          </p:cNvPr>
          <p:cNvPicPr>
            <a:picLocks noGrp="1" noChangeAspect="1"/>
          </p:cNvPicPr>
          <p:nvPr>
            <p:ph sz="quarter" idx="4"/>
          </p:nvPr>
        </p:nvPicPr>
        <p:blipFill rotWithShape="1">
          <a:blip r:embed="rId2"/>
          <a:srcRect l="58885" t="5699" r="56" b="42686"/>
          <a:stretch/>
        </p:blipFill>
        <p:spPr>
          <a:xfrm>
            <a:off x="4779805" y="1961535"/>
            <a:ext cx="7210633" cy="3547632"/>
          </a:xfrm>
        </p:spPr>
      </p:pic>
    </p:spTree>
    <p:extLst>
      <p:ext uri="{BB962C8B-B14F-4D97-AF65-F5344CB8AC3E}">
        <p14:creationId xmlns:p14="http://schemas.microsoft.com/office/powerpoint/2010/main" val="3365332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261" y="252284"/>
            <a:ext cx="10479579" cy="1003916"/>
          </a:xfrm>
        </p:spPr>
        <p:txBody>
          <a:bodyPr/>
          <a:lstStyle/>
          <a:p>
            <a:r>
              <a:rPr lang="en-GB" dirty="0"/>
              <a:t>Filtering the Library Search</a:t>
            </a:r>
          </a:p>
        </p:txBody>
      </p:sp>
      <p:sp>
        <p:nvSpPr>
          <p:cNvPr id="3" name="TextBox 2">
            <a:extLst>
              <a:ext uri="{FF2B5EF4-FFF2-40B4-BE49-F238E27FC236}">
                <a16:creationId xmlns:a16="http://schemas.microsoft.com/office/drawing/2014/main" id="{3C5C0BC4-D81F-44F0-A1BB-47AD2D6CB1D9}"/>
              </a:ext>
            </a:extLst>
          </p:cNvPr>
          <p:cNvSpPr txBox="1"/>
          <p:nvPr/>
        </p:nvSpPr>
        <p:spPr>
          <a:xfrm>
            <a:off x="3832096" y="5880470"/>
            <a:ext cx="3433313" cy="369332"/>
          </a:xfrm>
          <a:prstGeom prst="rect">
            <a:avLst/>
          </a:prstGeom>
          <a:noFill/>
        </p:spPr>
        <p:txBody>
          <a:bodyPr wrap="square" rtlCol="0">
            <a:spAutoFit/>
          </a:bodyPr>
          <a:lstStyle/>
          <a:p>
            <a:r>
              <a:rPr lang="en-GB" dirty="0">
                <a:hlinkClick r:id="rId2"/>
              </a:rPr>
              <a:t>Library Search</a:t>
            </a:r>
            <a:endParaRPr lang="en-GB" dirty="0"/>
          </a:p>
        </p:txBody>
      </p:sp>
      <p:sp>
        <p:nvSpPr>
          <p:cNvPr id="8" name="TextBox 7">
            <a:extLst>
              <a:ext uri="{FF2B5EF4-FFF2-40B4-BE49-F238E27FC236}">
                <a16:creationId xmlns:a16="http://schemas.microsoft.com/office/drawing/2014/main" id="{A1F29CAC-F678-4CA4-B25E-7309E59D4D11}"/>
              </a:ext>
            </a:extLst>
          </p:cNvPr>
          <p:cNvSpPr txBox="1"/>
          <p:nvPr/>
        </p:nvSpPr>
        <p:spPr>
          <a:xfrm>
            <a:off x="648829" y="1838602"/>
            <a:ext cx="2792202" cy="3416320"/>
          </a:xfrm>
          <a:prstGeom prst="rect">
            <a:avLst/>
          </a:prstGeom>
          <a:noFill/>
        </p:spPr>
        <p:txBody>
          <a:bodyPr wrap="square" rtlCol="0">
            <a:spAutoFit/>
          </a:bodyPr>
          <a:lstStyle/>
          <a:p>
            <a:r>
              <a:rPr lang="en-GB" dirty="0"/>
              <a:t>Use the options on the left to refine and filter your results by:</a:t>
            </a:r>
          </a:p>
          <a:p>
            <a:endParaRPr lang="en-GB" dirty="0"/>
          </a:p>
          <a:p>
            <a:pPr marL="285750" indent="-285750">
              <a:buFont typeface="Arial" panose="020B0604020202020204" pitchFamily="34" charset="0"/>
              <a:buChar char="•"/>
            </a:pPr>
            <a:r>
              <a:rPr lang="en-GB" dirty="0"/>
              <a:t>Full text</a:t>
            </a:r>
          </a:p>
          <a:p>
            <a:pPr marL="285750" indent="-285750">
              <a:buFont typeface="Arial" panose="020B0604020202020204" pitchFamily="34" charset="0"/>
              <a:buChar char="•"/>
            </a:pPr>
            <a:r>
              <a:rPr lang="en-GB" dirty="0"/>
              <a:t>Peer-reviewed</a:t>
            </a:r>
          </a:p>
          <a:p>
            <a:pPr marL="285750" indent="-285750">
              <a:buFont typeface="Arial" panose="020B0604020202020204" pitchFamily="34" charset="0"/>
              <a:buChar char="•"/>
            </a:pPr>
            <a:r>
              <a:rPr lang="en-GB" dirty="0"/>
              <a:t>Resource type</a:t>
            </a:r>
          </a:p>
          <a:p>
            <a:pPr marL="285750" indent="-285750">
              <a:buFont typeface="Arial" panose="020B0604020202020204" pitchFamily="34" charset="0"/>
              <a:buChar char="•"/>
            </a:pPr>
            <a:r>
              <a:rPr lang="en-GB" dirty="0"/>
              <a:t>Date</a:t>
            </a:r>
          </a:p>
          <a:p>
            <a:pPr marL="285750" indent="-285750">
              <a:buFont typeface="Arial" panose="020B0604020202020204" pitchFamily="34" charset="0"/>
              <a:buChar char="•"/>
            </a:pPr>
            <a:r>
              <a:rPr lang="en-GB" dirty="0"/>
              <a:t>Subject</a:t>
            </a:r>
          </a:p>
          <a:p>
            <a:pPr marL="285750" indent="-285750">
              <a:buFont typeface="Arial" panose="020B0604020202020204" pitchFamily="34" charset="0"/>
              <a:buChar char="•"/>
            </a:pPr>
            <a:endParaRPr lang="en-GB" dirty="0"/>
          </a:p>
          <a:p>
            <a:r>
              <a:rPr lang="en-GB" dirty="0"/>
              <a:t>Alternatively use the filters under the search box</a:t>
            </a:r>
          </a:p>
        </p:txBody>
      </p:sp>
      <p:pic>
        <p:nvPicPr>
          <p:cNvPr id="6" name="Picture 5">
            <a:extLst>
              <a:ext uri="{FF2B5EF4-FFF2-40B4-BE49-F238E27FC236}">
                <a16:creationId xmlns:a16="http://schemas.microsoft.com/office/drawing/2014/main" id="{72DF489B-F127-78DC-C505-4C16EF0BBF9D}"/>
              </a:ext>
            </a:extLst>
          </p:cNvPr>
          <p:cNvPicPr>
            <a:picLocks noChangeAspect="1"/>
          </p:cNvPicPr>
          <p:nvPr/>
        </p:nvPicPr>
        <p:blipFill rotWithShape="1">
          <a:blip r:embed="rId3"/>
          <a:srcRect l="1252" t="11237" r="4046" b="4402"/>
          <a:stretch/>
        </p:blipFill>
        <p:spPr>
          <a:xfrm>
            <a:off x="3900245" y="1429629"/>
            <a:ext cx="7130064" cy="4234265"/>
          </a:xfrm>
          <a:prstGeom prst="rect">
            <a:avLst/>
          </a:prstGeom>
        </p:spPr>
      </p:pic>
    </p:spTree>
    <p:extLst>
      <p:ext uri="{BB962C8B-B14F-4D97-AF65-F5344CB8AC3E}">
        <p14:creationId xmlns:p14="http://schemas.microsoft.com/office/powerpoint/2010/main" val="1093672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849" y="252284"/>
            <a:ext cx="10307991" cy="1003916"/>
          </a:xfrm>
        </p:spPr>
        <p:txBody>
          <a:bodyPr/>
          <a:lstStyle/>
          <a:p>
            <a:r>
              <a:rPr lang="en-GB" dirty="0"/>
              <a:t>Finding Print Resources</a:t>
            </a:r>
          </a:p>
        </p:txBody>
      </p:sp>
      <p:sp>
        <p:nvSpPr>
          <p:cNvPr id="40" name="TextBox 39"/>
          <p:cNvSpPr txBox="1"/>
          <p:nvPr/>
        </p:nvSpPr>
        <p:spPr>
          <a:xfrm>
            <a:off x="7936301" y="2520559"/>
            <a:ext cx="3883344" cy="2862322"/>
          </a:xfrm>
          <a:prstGeom prst="rect">
            <a:avLst/>
          </a:prstGeom>
          <a:noFill/>
        </p:spPr>
        <p:txBody>
          <a:bodyPr wrap="square" rtlCol="0">
            <a:spAutoFit/>
          </a:bodyPr>
          <a:lstStyle/>
          <a:p>
            <a:pPr marL="285750" indent="-285750">
              <a:buFont typeface="Arial" panose="020B0604020202020204" pitchFamily="34" charset="0"/>
              <a:buChar char="•"/>
            </a:pPr>
            <a:r>
              <a:rPr lang="en-GB" dirty="0"/>
              <a:t>Filter to books – either using the drop-down menu under the search box or on the left-hand side</a:t>
            </a:r>
          </a:p>
          <a:p>
            <a:endParaRPr lang="en-GB" dirty="0"/>
          </a:p>
          <a:p>
            <a:pPr marL="285750" indent="-285750">
              <a:buFont typeface="Arial" panose="020B0604020202020204" pitchFamily="34" charset="0"/>
              <a:buChar char="•"/>
            </a:pPr>
            <a:r>
              <a:rPr lang="en-GB" dirty="0"/>
              <a:t>Filter to Held by library</a:t>
            </a:r>
          </a:p>
          <a:p>
            <a:endParaRPr lang="en-GB" dirty="0"/>
          </a:p>
          <a:p>
            <a:pPr marL="285750" indent="-285750">
              <a:buFont typeface="Arial" panose="020B0604020202020204" pitchFamily="34" charset="0"/>
              <a:buChar char="•"/>
            </a:pPr>
            <a:r>
              <a:rPr lang="en-GB" dirty="0"/>
              <a:t>Use the Map it link to locate any print resources</a:t>
            </a:r>
          </a:p>
          <a:p>
            <a:endParaRPr lang="en-GB" dirty="0"/>
          </a:p>
          <a:p>
            <a:endParaRPr lang="en-GB" dirty="0"/>
          </a:p>
        </p:txBody>
      </p:sp>
      <p:sp>
        <p:nvSpPr>
          <p:cNvPr id="3" name="TextBox 2">
            <a:extLst>
              <a:ext uri="{FF2B5EF4-FFF2-40B4-BE49-F238E27FC236}">
                <a16:creationId xmlns:a16="http://schemas.microsoft.com/office/drawing/2014/main" id="{3C5C0BC4-D81F-44F0-A1BB-47AD2D6CB1D9}"/>
              </a:ext>
            </a:extLst>
          </p:cNvPr>
          <p:cNvSpPr txBox="1"/>
          <p:nvPr/>
        </p:nvSpPr>
        <p:spPr>
          <a:xfrm>
            <a:off x="672797" y="5711457"/>
            <a:ext cx="3433313" cy="369332"/>
          </a:xfrm>
          <a:prstGeom prst="rect">
            <a:avLst/>
          </a:prstGeom>
          <a:noFill/>
        </p:spPr>
        <p:txBody>
          <a:bodyPr wrap="square" rtlCol="0">
            <a:spAutoFit/>
          </a:bodyPr>
          <a:lstStyle/>
          <a:p>
            <a:r>
              <a:rPr lang="en-GB" dirty="0">
                <a:hlinkClick r:id="rId2"/>
              </a:rPr>
              <a:t>Library Search</a:t>
            </a:r>
            <a:endParaRPr lang="en-GB" dirty="0"/>
          </a:p>
        </p:txBody>
      </p:sp>
      <p:pic>
        <p:nvPicPr>
          <p:cNvPr id="6" name="Picture 5">
            <a:extLst>
              <a:ext uri="{FF2B5EF4-FFF2-40B4-BE49-F238E27FC236}">
                <a16:creationId xmlns:a16="http://schemas.microsoft.com/office/drawing/2014/main" id="{7767A527-E398-CE4C-3E2D-DA3C40BB3F41}"/>
              </a:ext>
            </a:extLst>
          </p:cNvPr>
          <p:cNvPicPr>
            <a:picLocks noChangeAspect="1"/>
          </p:cNvPicPr>
          <p:nvPr/>
        </p:nvPicPr>
        <p:blipFill rotWithShape="1">
          <a:blip r:embed="rId3"/>
          <a:srcRect t="11333" r="5383" b="5892"/>
          <a:stretch/>
        </p:blipFill>
        <p:spPr>
          <a:xfrm>
            <a:off x="672797" y="1526288"/>
            <a:ext cx="7026905" cy="4098335"/>
          </a:xfrm>
          <a:prstGeom prst="rect">
            <a:avLst/>
          </a:prstGeom>
        </p:spPr>
      </p:pic>
    </p:spTree>
    <p:extLst>
      <p:ext uri="{BB962C8B-B14F-4D97-AF65-F5344CB8AC3E}">
        <p14:creationId xmlns:p14="http://schemas.microsoft.com/office/powerpoint/2010/main" val="177309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
            <a:extLst>
              <a:ext uri="{FF2B5EF4-FFF2-40B4-BE49-F238E27FC236}">
                <a16:creationId xmlns:a16="http://schemas.microsoft.com/office/drawing/2014/main" id="{BDDEF4B0-4B09-4BC4-8CBC-1E4D30974241}"/>
              </a:ext>
            </a:extLst>
          </p:cNvPr>
          <p:cNvSpPr>
            <a:spLocks noGrp="1"/>
          </p:cNvSpPr>
          <p:nvPr>
            <p:ph sz="half" idx="1"/>
          </p:nvPr>
        </p:nvSpPr>
        <p:spPr>
          <a:xfrm>
            <a:off x="412637" y="2859472"/>
            <a:ext cx="3762548" cy="2566218"/>
          </a:xfrm>
        </p:spPr>
        <p:txBody>
          <a:bodyPr/>
          <a:lstStyle/>
          <a:p>
            <a:pPr marL="0" indent="0">
              <a:lnSpc>
                <a:spcPct val="100000"/>
              </a:lnSpc>
              <a:buNone/>
            </a:pPr>
            <a:r>
              <a:rPr lang="en-US" sz="2400" dirty="0">
                <a:latin typeface="+mn-lt"/>
              </a:rPr>
              <a:t>Use the Library Search to find </a:t>
            </a:r>
            <a:r>
              <a:rPr lang="en-US" sz="2400" dirty="0">
                <a:latin typeface="+mn-lt"/>
                <a:cs typeface="Calibri Light" panose="020F0302020204030204" pitchFamily="34" charset="0"/>
              </a:rPr>
              <a:t>ebooks</a:t>
            </a:r>
          </a:p>
          <a:p>
            <a:pPr>
              <a:lnSpc>
                <a:spcPct val="100000"/>
              </a:lnSpc>
              <a:buFont typeface="Arial" panose="020B0604020202020204" pitchFamily="34" charset="0"/>
              <a:buChar char="•"/>
            </a:pPr>
            <a:r>
              <a:rPr lang="en-US" sz="2400" dirty="0">
                <a:latin typeface="+mn-lt"/>
              </a:rPr>
              <a:t>Limit to Full Text Online</a:t>
            </a:r>
          </a:p>
          <a:p>
            <a:pPr>
              <a:lnSpc>
                <a:spcPct val="100000"/>
              </a:lnSpc>
              <a:buFont typeface="Arial" panose="020B0604020202020204" pitchFamily="34" charset="0"/>
              <a:buChar char="•"/>
            </a:pPr>
            <a:r>
              <a:rPr lang="en-US" sz="2400" dirty="0">
                <a:latin typeface="+mn-lt"/>
              </a:rPr>
              <a:t>Limit to Books</a:t>
            </a:r>
          </a:p>
          <a:p>
            <a:pPr marL="0" indent="0">
              <a:buNone/>
            </a:pPr>
            <a:endParaRPr lang="en-US" dirty="0"/>
          </a:p>
        </p:txBody>
      </p:sp>
      <p:sp>
        <p:nvSpPr>
          <p:cNvPr id="3" name="Title 2">
            <a:extLst>
              <a:ext uri="{FF2B5EF4-FFF2-40B4-BE49-F238E27FC236}">
                <a16:creationId xmlns:a16="http://schemas.microsoft.com/office/drawing/2014/main" id="{071FC6FC-FD5F-45BE-9D1B-F2C3E0FA8E3C}"/>
              </a:ext>
            </a:extLst>
          </p:cNvPr>
          <p:cNvSpPr>
            <a:spLocks noGrp="1"/>
          </p:cNvSpPr>
          <p:nvPr>
            <p:ph type="title"/>
          </p:nvPr>
        </p:nvSpPr>
        <p:spPr>
          <a:xfrm>
            <a:off x="718456" y="262866"/>
            <a:ext cx="10795518" cy="1003916"/>
          </a:xfrm>
        </p:spPr>
        <p:txBody>
          <a:bodyPr anchor="b">
            <a:normAutofit fontScale="90000"/>
          </a:bodyPr>
          <a:lstStyle/>
          <a:p>
            <a:r>
              <a:rPr lang="en-GB" dirty="0"/>
              <a:t>Limit </a:t>
            </a:r>
            <a:r>
              <a:rPr lang="en-GB"/>
              <a:t>Library Search to Ebooks Only</a:t>
            </a:r>
            <a:endParaRPr lang="en-GB" dirty="0"/>
          </a:p>
        </p:txBody>
      </p:sp>
      <p:sp>
        <p:nvSpPr>
          <p:cNvPr id="2" name="TextBox 1">
            <a:extLst>
              <a:ext uri="{FF2B5EF4-FFF2-40B4-BE49-F238E27FC236}">
                <a16:creationId xmlns:a16="http://schemas.microsoft.com/office/drawing/2014/main" id="{0C3F345C-507B-48A6-B407-F4FEFF20CB5B}"/>
              </a:ext>
            </a:extLst>
          </p:cNvPr>
          <p:cNvSpPr txBox="1"/>
          <p:nvPr/>
        </p:nvSpPr>
        <p:spPr>
          <a:xfrm>
            <a:off x="552092" y="4844845"/>
            <a:ext cx="1943818" cy="369332"/>
          </a:xfrm>
          <a:prstGeom prst="rect">
            <a:avLst/>
          </a:prstGeom>
          <a:noFill/>
        </p:spPr>
        <p:txBody>
          <a:bodyPr wrap="square" rtlCol="0">
            <a:spAutoFit/>
          </a:bodyPr>
          <a:lstStyle/>
          <a:p>
            <a:r>
              <a:rPr lang="en-GB" dirty="0">
                <a:hlinkClick r:id="rId2"/>
              </a:rPr>
              <a:t>Ebooks</a:t>
            </a:r>
            <a:endParaRPr lang="en-GB" dirty="0"/>
          </a:p>
        </p:txBody>
      </p:sp>
      <p:pic>
        <p:nvPicPr>
          <p:cNvPr id="6" name="Picture 5">
            <a:extLst>
              <a:ext uri="{FF2B5EF4-FFF2-40B4-BE49-F238E27FC236}">
                <a16:creationId xmlns:a16="http://schemas.microsoft.com/office/drawing/2014/main" id="{3F76A3A5-BF9D-18C8-0FD3-85B19E85585F}"/>
              </a:ext>
            </a:extLst>
          </p:cNvPr>
          <p:cNvPicPr>
            <a:picLocks noChangeAspect="1"/>
          </p:cNvPicPr>
          <p:nvPr/>
        </p:nvPicPr>
        <p:blipFill rotWithShape="1">
          <a:blip r:embed="rId3"/>
          <a:srcRect t="11404" r="4158" b="4738"/>
          <a:stretch/>
        </p:blipFill>
        <p:spPr>
          <a:xfrm>
            <a:off x="3982263" y="1508018"/>
            <a:ext cx="7490869" cy="4369446"/>
          </a:xfrm>
          <a:prstGeom prst="rect">
            <a:avLst/>
          </a:prstGeom>
        </p:spPr>
      </p:pic>
    </p:spTree>
    <p:extLst>
      <p:ext uri="{BB962C8B-B14F-4D97-AF65-F5344CB8AC3E}">
        <p14:creationId xmlns:p14="http://schemas.microsoft.com/office/powerpoint/2010/main" val="3533558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06B31B-340F-4273-A225-11BBB7ACBB38}"/>
              </a:ext>
            </a:extLst>
          </p:cNvPr>
          <p:cNvSpPr>
            <a:spLocks noGrp="1"/>
          </p:cNvSpPr>
          <p:nvPr>
            <p:ph sz="half" idx="2"/>
          </p:nvPr>
        </p:nvSpPr>
        <p:spPr>
          <a:xfrm>
            <a:off x="611979" y="1603693"/>
            <a:ext cx="4392495" cy="2058315"/>
          </a:xfrm>
        </p:spPr>
        <p:txBody>
          <a:bodyPr>
            <a:normAutofit fontScale="62500" lnSpcReduction="20000"/>
          </a:bodyPr>
          <a:lstStyle/>
          <a:p>
            <a:r>
              <a:rPr lang="en-GB" dirty="0"/>
              <a:t>Where the book is held if it’s in print</a:t>
            </a:r>
          </a:p>
          <a:p>
            <a:r>
              <a:rPr lang="en-GB" dirty="0"/>
              <a:t>Link to ebook if it’s electronic</a:t>
            </a:r>
          </a:p>
          <a:p>
            <a:r>
              <a:rPr lang="en-GB" dirty="0"/>
              <a:t>How to request it if it’s on loan</a:t>
            </a:r>
          </a:p>
          <a:p>
            <a:r>
              <a:rPr lang="en-GB" dirty="0"/>
              <a:t>Related reading</a:t>
            </a:r>
          </a:p>
          <a:p>
            <a:r>
              <a:rPr lang="en-GB" dirty="0"/>
              <a:t>Virtual browse of other similar books</a:t>
            </a:r>
          </a:p>
          <a:p>
            <a:r>
              <a:rPr lang="en-GB" dirty="0"/>
              <a:t>Books on the same Online Resource list</a:t>
            </a:r>
          </a:p>
        </p:txBody>
      </p:sp>
      <p:sp>
        <p:nvSpPr>
          <p:cNvPr id="6" name="Title 5">
            <a:extLst>
              <a:ext uri="{FF2B5EF4-FFF2-40B4-BE49-F238E27FC236}">
                <a16:creationId xmlns:a16="http://schemas.microsoft.com/office/drawing/2014/main" id="{5C7261A7-EF31-415F-A7DA-0208E55B2EE3}"/>
              </a:ext>
            </a:extLst>
          </p:cNvPr>
          <p:cNvSpPr>
            <a:spLocks noGrp="1"/>
          </p:cNvSpPr>
          <p:nvPr>
            <p:ph type="title"/>
          </p:nvPr>
        </p:nvSpPr>
        <p:spPr/>
        <p:txBody>
          <a:bodyPr>
            <a:normAutofit/>
          </a:bodyPr>
          <a:lstStyle/>
          <a:p>
            <a:r>
              <a:rPr lang="en-GB" dirty="0"/>
              <a:t>The Item Records Include</a:t>
            </a:r>
          </a:p>
        </p:txBody>
      </p:sp>
      <p:sp>
        <p:nvSpPr>
          <p:cNvPr id="5" name="TextBox 4">
            <a:extLst>
              <a:ext uri="{FF2B5EF4-FFF2-40B4-BE49-F238E27FC236}">
                <a16:creationId xmlns:a16="http://schemas.microsoft.com/office/drawing/2014/main" id="{1C8A8002-E42F-442D-B230-EBD1C8D14605}"/>
              </a:ext>
            </a:extLst>
          </p:cNvPr>
          <p:cNvSpPr txBox="1"/>
          <p:nvPr/>
        </p:nvSpPr>
        <p:spPr>
          <a:xfrm>
            <a:off x="5250612" y="5792952"/>
            <a:ext cx="3692106" cy="369332"/>
          </a:xfrm>
          <a:prstGeom prst="rect">
            <a:avLst/>
          </a:prstGeom>
          <a:noFill/>
        </p:spPr>
        <p:txBody>
          <a:bodyPr wrap="square" rtlCol="0">
            <a:spAutoFit/>
          </a:bodyPr>
          <a:lstStyle/>
          <a:p>
            <a:r>
              <a:rPr lang="en-GB" dirty="0">
                <a:hlinkClick r:id="rId2"/>
              </a:rPr>
              <a:t>Book record</a:t>
            </a:r>
            <a:endParaRPr lang="en-GB" dirty="0"/>
          </a:p>
        </p:txBody>
      </p:sp>
      <p:pic>
        <p:nvPicPr>
          <p:cNvPr id="7" name="Picture 6">
            <a:extLst>
              <a:ext uri="{FF2B5EF4-FFF2-40B4-BE49-F238E27FC236}">
                <a16:creationId xmlns:a16="http://schemas.microsoft.com/office/drawing/2014/main" id="{B90CF6F6-F5AA-A854-B9B0-297FCC6C1A3E}"/>
              </a:ext>
            </a:extLst>
          </p:cNvPr>
          <p:cNvPicPr>
            <a:picLocks noChangeAspect="1"/>
          </p:cNvPicPr>
          <p:nvPr/>
        </p:nvPicPr>
        <p:blipFill rotWithShape="1">
          <a:blip r:embed="rId3"/>
          <a:srcRect l="9469" t="11321" r="5109" b="4822"/>
          <a:stretch/>
        </p:blipFill>
        <p:spPr>
          <a:xfrm>
            <a:off x="5055080" y="1443486"/>
            <a:ext cx="6613584" cy="4328262"/>
          </a:xfrm>
          <a:prstGeom prst="rect">
            <a:avLst/>
          </a:prstGeom>
        </p:spPr>
      </p:pic>
      <p:pic>
        <p:nvPicPr>
          <p:cNvPr id="9" name="Picture 8">
            <a:extLst>
              <a:ext uri="{FF2B5EF4-FFF2-40B4-BE49-F238E27FC236}">
                <a16:creationId xmlns:a16="http://schemas.microsoft.com/office/drawing/2014/main" id="{D6BD27A8-8B2C-729A-6131-46FD2EFEFF7F}"/>
              </a:ext>
            </a:extLst>
          </p:cNvPr>
          <p:cNvPicPr>
            <a:picLocks noChangeAspect="1"/>
          </p:cNvPicPr>
          <p:nvPr/>
        </p:nvPicPr>
        <p:blipFill rotWithShape="1">
          <a:blip r:embed="rId4"/>
          <a:srcRect l="9749" t="15765" r="27414" b="7756"/>
          <a:stretch/>
        </p:blipFill>
        <p:spPr>
          <a:xfrm>
            <a:off x="879760" y="3545604"/>
            <a:ext cx="3718052" cy="2616680"/>
          </a:xfrm>
          <a:prstGeom prst="rect">
            <a:avLst/>
          </a:prstGeom>
        </p:spPr>
      </p:pic>
    </p:spTree>
    <p:extLst>
      <p:ext uri="{BB962C8B-B14F-4D97-AF65-F5344CB8AC3E}">
        <p14:creationId xmlns:p14="http://schemas.microsoft.com/office/powerpoint/2010/main" val="3611559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cs typeface="Calibri"/>
              </a:rPr>
              <a:t>Limit Library Search to Articles Only</a:t>
            </a:r>
            <a:endParaRPr lang="en-GB" dirty="0"/>
          </a:p>
        </p:txBody>
      </p:sp>
      <p:sp>
        <p:nvSpPr>
          <p:cNvPr id="5" name="TextBox 4"/>
          <p:cNvSpPr txBox="1"/>
          <p:nvPr/>
        </p:nvSpPr>
        <p:spPr>
          <a:xfrm>
            <a:off x="368061" y="2485828"/>
            <a:ext cx="3703608" cy="1826141"/>
          </a:xfrm>
          <a:prstGeom prst="rect">
            <a:avLst/>
          </a:prstGeom>
          <a:noFill/>
        </p:spPr>
        <p:txBody>
          <a:bodyPr wrap="square" rtlCol="0">
            <a:spAutoFit/>
          </a:bodyPr>
          <a:lstStyle/>
          <a:p>
            <a:pPr>
              <a:spcBef>
                <a:spcPts val="1000"/>
              </a:spcBef>
            </a:pPr>
            <a:r>
              <a:rPr lang="en-US" sz="2400" dirty="0"/>
              <a:t>Use the Library Search to find journal articles</a:t>
            </a:r>
          </a:p>
          <a:p>
            <a:pPr marL="457200" indent="-457200">
              <a:spcBef>
                <a:spcPts val="1000"/>
              </a:spcBef>
              <a:buFont typeface="Arial" panose="020B0604020202020204" pitchFamily="34" charset="0"/>
              <a:buChar char="•"/>
            </a:pPr>
            <a:r>
              <a:rPr lang="en-US" sz="2400" dirty="0"/>
              <a:t>Limit to Full Text Online</a:t>
            </a:r>
          </a:p>
          <a:p>
            <a:pPr marL="457200" indent="-457200">
              <a:spcBef>
                <a:spcPts val="1000"/>
              </a:spcBef>
              <a:buFont typeface="Arial" panose="020B0604020202020204" pitchFamily="34" charset="0"/>
              <a:buChar char="•"/>
            </a:pPr>
            <a:r>
              <a:rPr lang="en-US" sz="2400" dirty="0"/>
              <a:t>Limit to Articles</a:t>
            </a:r>
          </a:p>
        </p:txBody>
      </p:sp>
      <p:sp>
        <p:nvSpPr>
          <p:cNvPr id="4" name="TextBox 3">
            <a:hlinkClick r:id="rId2"/>
            <a:extLst>
              <a:ext uri="{FF2B5EF4-FFF2-40B4-BE49-F238E27FC236}">
                <a16:creationId xmlns:a16="http://schemas.microsoft.com/office/drawing/2014/main" id="{A23FA2EA-646A-4FC5-A91C-AFD6CB7A3D59}"/>
              </a:ext>
            </a:extLst>
          </p:cNvPr>
          <p:cNvSpPr txBox="1"/>
          <p:nvPr/>
        </p:nvSpPr>
        <p:spPr>
          <a:xfrm>
            <a:off x="624500" y="4915784"/>
            <a:ext cx="2792581" cy="369332"/>
          </a:xfrm>
          <a:prstGeom prst="rect">
            <a:avLst/>
          </a:prstGeom>
          <a:noFill/>
        </p:spPr>
        <p:txBody>
          <a:bodyPr wrap="square" rtlCol="0">
            <a:spAutoFit/>
          </a:bodyPr>
          <a:lstStyle/>
          <a:p>
            <a:r>
              <a:rPr lang="en-GB" dirty="0">
                <a:hlinkClick r:id="rId3"/>
              </a:rPr>
              <a:t>Journal articles</a:t>
            </a:r>
            <a:endParaRPr lang="en-GB" dirty="0"/>
          </a:p>
        </p:txBody>
      </p:sp>
      <p:pic>
        <p:nvPicPr>
          <p:cNvPr id="7" name="Picture 6">
            <a:extLst>
              <a:ext uri="{FF2B5EF4-FFF2-40B4-BE49-F238E27FC236}">
                <a16:creationId xmlns:a16="http://schemas.microsoft.com/office/drawing/2014/main" id="{C1081102-35B9-FFAA-3F10-B9149CC6E27D}"/>
              </a:ext>
            </a:extLst>
          </p:cNvPr>
          <p:cNvPicPr>
            <a:picLocks noChangeAspect="1"/>
          </p:cNvPicPr>
          <p:nvPr/>
        </p:nvPicPr>
        <p:blipFill rotWithShape="1">
          <a:blip r:embed="rId4"/>
          <a:srcRect l="-91" t="11237" r="3934" b="4990"/>
          <a:stretch/>
        </p:blipFill>
        <p:spPr>
          <a:xfrm>
            <a:off x="4285601" y="1504842"/>
            <a:ext cx="7538339" cy="4378373"/>
          </a:xfrm>
          <a:prstGeom prst="rect">
            <a:avLst/>
          </a:prstGeom>
        </p:spPr>
      </p:pic>
    </p:spTree>
    <p:extLst>
      <p:ext uri="{BB962C8B-B14F-4D97-AF65-F5344CB8AC3E}">
        <p14:creationId xmlns:p14="http://schemas.microsoft.com/office/powerpoint/2010/main" val="388488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849" y="252284"/>
            <a:ext cx="10307991" cy="1003916"/>
          </a:xfrm>
        </p:spPr>
        <p:txBody>
          <a:bodyPr/>
          <a:lstStyle/>
          <a:p>
            <a:r>
              <a:rPr lang="en-GB" dirty="0"/>
              <a:t>Your Account</a:t>
            </a:r>
          </a:p>
        </p:txBody>
      </p:sp>
      <p:sp>
        <p:nvSpPr>
          <p:cNvPr id="40" name="TextBox 39"/>
          <p:cNvSpPr txBox="1"/>
          <p:nvPr/>
        </p:nvSpPr>
        <p:spPr>
          <a:xfrm>
            <a:off x="8097394" y="2388288"/>
            <a:ext cx="3883344" cy="2862322"/>
          </a:xfrm>
          <a:prstGeom prst="rect">
            <a:avLst/>
          </a:prstGeom>
          <a:noFill/>
        </p:spPr>
        <p:txBody>
          <a:bodyPr wrap="square" rtlCol="0">
            <a:spAutoFit/>
          </a:bodyPr>
          <a:lstStyle/>
          <a:p>
            <a:pPr marL="285750" indent="-285750">
              <a:buFont typeface="Arial" panose="020B0604020202020204" pitchFamily="34" charset="0"/>
              <a:buChar char="•"/>
            </a:pPr>
            <a:r>
              <a:rPr lang="en-GB" dirty="0"/>
              <a:t>Sign into your account</a:t>
            </a:r>
          </a:p>
          <a:p>
            <a:endParaRPr lang="en-GB" dirty="0"/>
          </a:p>
          <a:p>
            <a:pPr marL="285750" indent="-285750">
              <a:buFont typeface="Arial" panose="020B0604020202020204" pitchFamily="34" charset="0"/>
              <a:buChar char="•"/>
            </a:pPr>
            <a:r>
              <a:rPr lang="en-GB" dirty="0"/>
              <a:t>Link, email, print and pin resources in your saved items, or send to RefWorks</a:t>
            </a:r>
          </a:p>
          <a:p>
            <a:endParaRPr lang="en-GB" dirty="0"/>
          </a:p>
          <a:p>
            <a:pPr marL="285750" indent="-285750">
              <a:buFont typeface="Arial" panose="020B0604020202020204" pitchFamily="34" charset="0"/>
              <a:buChar char="•"/>
            </a:pPr>
            <a:r>
              <a:rPr lang="en-GB" dirty="0"/>
              <a:t>Personalize your results by selecting your preferred discipline</a:t>
            </a:r>
          </a:p>
          <a:p>
            <a:endParaRPr lang="en-GB" dirty="0"/>
          </a:p>
          <a:p>
            <a:endParaRPr lang="en-GB" dirty="0"/>
          </a:p>
        </p:txBody>
      </p:sp>
      <p:sp>
        <p:nvSpPr>
          <p:cNvPr id="3" name="TextBox 2">
            <a:extLst>
              <a:ext uri="{FF2B5EF4-FFF2-40B4-BE49-F238E27FC236}">
                <a16:creationId xmlns:a16="http://schemas.microsoft.com/office/drawing/2014/main" id="{3C5C0BC4-D81F-44F0-A1BB-47AD2D6CB1D9}"/>
              </a:ext>
            </a:extLst>
          </p:cNvPr>
          <p:cNvSpPr txBox="1"/>
          <p:nvPr/>
        </p:nvSpPr>
        <p:spPr>
          <a:xfrm>
            <a:off x="672797" y="5711457"/>
            <a:ext cx="3433313" cy="369332"/>
          </a:xfrm>
          <a:prstGeom prst="rect">
            <a:avLst/>
          </a:prstGeom>
          <a:noFill/>
        </p:spPr>
        <p:txBody>
          <a:bodyPr wrap="square" rtlCol="0">
            <a:spAutoFit/>
          </a:bodyPr>
          <a:lstStyle/>
          <a:p>
            <a:r>
              <a:rPr lang="en-GB" dirty="0">
                <a:hlinkClick r:id="rId2"/>
              </a:rPr>
              <a:t>Library Search</a:t>
            </a:r>
            <a:endParaRPr lang="en-GB" dirty="0"/>
          </a:p>
        </p:txBody>
      </p:sp>
      <p:pic>
        <p:nvPicPr>
          <p:cNvPr id="6" name="Picture 5">
            <a:extLst>
              <a:ext uri="{FF2B5EF4-FFF2-40B4-BE49-F238E27FC236}">
                <a16:creationId xmlns:a16="http://schemas.microsoft.com/office/drawing/2014/main" id="{90A21BE9-C43B-DD43-62AA-627B85C57755}"/>
              </a:ext>
            </a:extLst>
          </p:cNvPr>
          <p:cNvPicPr>
            <a:picLocks noChangeAspect="1"/>
          </p:cNvPicPr>
          <p:nvPr/>
        </p:nvPicPr>
        <p:blipFill rotWithShape="1">
          <a:blip r:embed="rId3"/>
          <a:srcRect t="11334" r="4158" b="4989"/>
          <a:stretch/>
        </p:blipFill>
        <p:spPr>
          <a:xfrm>
            <a:off x="713054" y="1422113"/>
            <a:ext cx="7246252" cy="4217695"/>
          </a:xfrm>
          <a:prstGeom prst="rect">
            <a:avLst/>
          </a:prstGeom>
        </p:spPr>
      </p:pic>
    </p:spTree>
    <p:extLst>
      <p:ext uri="{BB962C8B-B14F-4D97-AF65-F5344CB8AC3E}">
        <p14:creationId xmlns:p14="http://schemas.microsoft.com/office/powerpoint/2010/main" val="3002140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3098" y="252284"/>
            <a:ext cx="10368742" cy="1003916"/>
          </a:xfrm>
        </p:spPr>
        <p:txBody>
          <a:bodyPr/>
          <a:lstStyle/>
          <a:p>
            <a:r>
              <a:rPr lang="en-GB" dirty="0"/>
              <a:t>Accessing Other Areas</a:t>
            </a:r>
          </a:p>
        </p:txBody>
      </p:sp>
      <p:sp>
        <p:nvSpPr>
          <p:cNvPr id="3" name="TextBox 2">
            <a:extLst>
              <a:ext uri="{FF2B5EF4-FFF2-40B4-BE49-F238E27FC236}">
                <a16:creationId xmlns:a16="http://schemas.microsoft.com/office/drawing/2014/main" id="{3C5C0BC4-D81F-44F0-A1BB-47AD2D6CB1D9}"/>
              </a:ext>
            </a:extLst>
          </p:cNvPr>
          <p:cNvSpPr txBox="1"/>
          <p:nvPr/>
        </p:nvSpPr>
        <p:spPr>
          <a:xfrm>
            <a:off x="723260" y="5570833"/>
            <a:ext cx="3433313" cy="369332"/>
          </a:xfrm>
          <a:prstGeom prst="rect">
            <a:avLst/>
          </a:prstGeom>
          <a:noFill/>
        </p:spPr>
        <p:txBody>
          <a:bodyPr wrap="square" rtlCol="0">
            <a:spAutoFit/>
          </a:bodyPr>
          <a:lstStyle/>
          <a:p>
            <a:r>
              <a:rPr lang="en-GB" dirty="0">
                <a:hlinkClick r:id="rId2"/>
              </a:rPr>
              <a:t>Library Search</a:t>
            </a:r>
            <a:endParaRPr lang="en-GB" dirty="0"/>
          </a:p>
        </p:txBody>
      </p:sp>
      <p:sp>
        <p:nvSpPr>
          <p:cNvPr id="10" name="TextBox 9">
            <a:extLst>
              <a:ext uri="{FF2B5EF4-FFF2-40B4-BE49-F238E27FC236}">
                <a16:creationId xmlns:a16="http://schemas.microsoft.com/office/drawing/2014/main" id="{332A2B86-DE16-41DB-8DE9-68F70E211EF2}"/>
              </a:ext>
            </a:extLst>
          </p:cNvPr>
          <p:cNvSpPr txBox="1"/>
          <p:nvPr/>
        </p:nvSpPr>
        <p:spPr>
          <a:xfrm>
            <a:off x="723260" y="1545301"/>
            <a:ext cx="5372740" cy="156966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Online Resource lists</a:t>
            </a:r>
          </a:p>
          <a:p>
            <a:pPr marL="285750" indent="-285750">
              <a:buFont typeface="Arial" panose="020B0604020202020204" pitchFamily="34" charset="0"/>
              <a:buChar char="•"/>
            </a:pPr>
            <a:r>
              <a:rPr lang="en-GB" sz="2400" dirty="0"/>
              <a:t>Browse </a:t>
            </a:r>
            <a:r>
              <a:rPr lang="en-GB" sz="2400" dirty="0" err="1"/>
              <a:t>eJournals</a:t>
            </a:r>
            <a:r>
              <a:rPr lang="en-GB" sz="2400" dirty="0"/>
              <a:t> / Browzine</a:t>
            </a:r>
          </a:p>
          <a:p>
            <a:pPr marL="285750" indent="-285750">
              <a:buFont typeface="Arial" panose="020B0604020202020204" pitchFamily="34" charset="0"/>
              <a:buChar char="•"/>
            </a:pPr>
            <a:r>
              <a:rPr lang="en-GB" sz="2400"/>
              <a:t>Database Search</a:t>
            </a:r>
            <a:endParaRPr lang="en-GB" sz="2400" dirty="0"/>
          </a:p>
          <a:p>
            <a:pPr marL="285750" indent="-285750">
              <a:buFont typeface="Arial" panose="020B0604020202020204" pitchFamily="34" charset="0"/>
              <a:buChar char="•"/>
            </a:pPr>
            <a:r>
              <a:rPr lang="en-GB" sz="2400" dirty="0"/>
              <a:t>NeedMore?</a:t>
            </a:r>
          </a:p>
        </p:txBody>
      </p:sp>
      <p:pic>
        <p:nvPicPr>
          <p:cNvPr id="7" name="Picture 6">
            <a:extLst>
              <a:ext uri="{FF2B5EF4-FFF2-40B4-BE49-F238E27FC236}">
                <a16:creationId xmlns:a16="http://schemas.microsoft.com/office/drawing/2014/main" id="{D3BB31F4-B3AC-213E-9279-74C00AC7C870}"/>
              </a:ext>
            </a:extLst>
          </p:cNvPr>
          <p:cNvPicPr>
            <a:picLocks noChangeAspect="1"/>
          </p:cNvPicPr>
          <p:nvPr/>
        </p:nvPicPr>
        <p:blipFill rotWithShape="1">
          <a:blip r:embed="rId3"/>
          <a:srcRect l="58632" t="6022" b="80854"/>
          <a:stretch/>
        </p:blipFill>
        <p:spPr>
          <a:xfrm>
            <a:off x="764875" y="3743040"/>
            <a:ext cx="10916984" cy="1356843"/>
          </a:xfrm>
          <a:prstGeom prst="rect">
            <a:avLst/>
          </a:prstGeom>
        </p:spPr>
      </p:pic>
    </p:spTree>
    <p:extLst>
      <p:ext uri="{BB962C8B-B14F-4D97-AF65-F5344CB8AC3E}">
        <p14:creationId xmlns:p14="http://schemas.microsoft.com/office/powerpoint/2010/main" val="2276533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497901" y="5566305"/>
            <a:ext cx="5253297" cy="494722"/>
          </a:xfrm>
        </p:spPr>
        <p:txBody>
          <a:bodyPr/>
          <a:lstStyle/>
          <a:p>
            <a:r>
              <a:rPr lang="en-US" dirty="0">
                <a:hlinkClick r:id="rId2"/>
              </a:rPr>
              <a:t>Database Search</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698241" y="1753183"/>
            <a:ext cx="4684641" cy="4307844"/>
          </a:xfrm>
        </p:spPr>
        <p:txBody>
          <a:bodyPr>
            <a:normAutofit/>
          </a:bodyPr>
          <a:lstStyle/>
          <a:p>
            <a:r>
              <a:rPr lang="en-GB" sz="2200" dirty="0"/>
              <a:t>Browse databases not searched by the library search:</a:t>
            </a:r>
          </a:p>
          <a:p>
            <a:pPr lvl="1"/>
            <a:r>
              <a:rPr lang="en-GB" sz="1800" dirty="0"/>
              <a:t>BFI Player</a:t>
            </a:r>
          </a:p>
          <a:p>
            <a:pPr lvl="1"/>
            <a:r>
              <a:rPr lang="en-GB" sz="1800" dirty="0"/>
              <a:t>BoB</a:t>
            </a:r>
          </a:p>
          <a:p>
            <a:pPr lvl="1"/>
            <a:r>
              <a:rPr lang="en-GB" sz="1800" dirty="0"/>
              <a:t>Digital Theatre Plus</a:t>
            </a:r>
          </a:p>
          <a:p>
            <a:pPr lvl="1"/>
            <a:r>
              <a:rPr lang="en-GB" sz="1800" dirty="0"/>
              <a:t>Cite them right</a:t>
            </a:r>
          </a:p>
          <a:p>
            <a:pPr lvl="1"/>
            <a:r>
              <a:rPr lang="en-GB" sz="1800" dirty="0"/>
              <a:t>Human Anatomy Atlas</a:t>
            </a:r>
          </a:p>
          <a:p>
            <a:r>
              <a:rPr lang="en-GB" sz="2200" dirty="0"/>
              <a:t>Go directly to subject specific databases:</a:t>
            </a:r>
          </a:p>
          <a:p>
            <a:pPr lvl="1"/>
            <a:r>
              <a:rPr lang="en-GB" sz="1800" dirty="0"/>
              <a:t>Art &amp; Architecture Source</a:t>
            </a:r>
          </a:p>
          <a:p>
            <a:pPr lvl="1"/>
            <a:r>
              <a:rPr lang="en-GB" sz="1800" dirty="0"/>
              <a:t>Humanities Source</a:t>
            </a:r>
          </a:p>
          <a:p>
            <a:pPr lvl="1"/>
            <a:r>
              <a:rPr lang="en-GB" sz="1800" dirty="0"/>
              <a:t>JSTOR</a:t>
            </a:r>
          </a:p>
          <a:p>
            <a:pPr lvl="1"/>
            <a:r>
              <a:rPr lang="en-GB" sz="1800" dirty="0"/>
              <a:t>Performing </a:t>
            </a:r>
            <a:r>
              <a:rPr lang="en-GB" sz="1800"/>
              <a:t>Arts Periodicals Database</a:t>
            </a:r>
            <a:endParaRPr lang="en-GB" sz="1800" dirty="0"/>
          </a:p>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Database Search</a:t>
            </a:r>
          </a:p>
        </p:txBody>
      </p:sp>
      <p:pic>
        <p:nvPicPr>
          <p:cNvPr id="10" name="Picture 9">
            <a:extLst>
              <a:ext uri="{FF2B5EF4-FFF2-40B4-BE49-F238E27FC236}">
                <a16:creationId xmlns:a16="http://schemas.microsoft.com/office/drawing/2014/main" id="{937688F6-02C0-B990-BC41-F5A5E1CD4384}"/>
              </a:ext>
            </a:extLst>
          </p:cNvPr>
          <p:cNvPicPr>
            <a:picLocks noChangeAspect="1"/>
          </p:cNvPicPr>
          <p:nvPr/>
        </p:nvPicPr>
        <p:blipFill rotWithShape="1">
          <a:blip r:embed="rId3"/>
          <a:srcRect l="189" t="38826" r="39042" b="8930"/>
          <a:stretch/>
        </p:blipFill>
        <p:spPr>
          <a:xfrm>
            <a:off x="5555410" y="1822300"/>
            <a:ext cx="6251277" cy="3582839"/>
          </a:xfrm>
          <a:prstGeom prst="rect">
            <a:avLst/>
          </a:prstGeom>
        </p:spPr>
      </p:pic>
    </p:spTree>
    <p:extLst>
      <p:ext uri="{BB962C8B-B14F-4D97-AF65-F5344CB8AC3E}">
        <p14:creationId xmlns:p14="http://schemas.microsoft.com/office/powerpoint/2010/main" val="903745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497901" y="5566305"/>
            <a:ext cx="5253297" cy="494722"/>
          </a:xfrm>
        </p:spPr>
        <p:txBody>
          <a:bodyPr/>
          <a:lstStyle/>
          <a:p>
            <a:r>
              <a:rPr lang="en-US" dirty="0">
                <a:hlinkClick r:id="rId2"/>
              </a:rPr>
              <a:t>Database Search</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584373" y="1624571"/>
            <a:ext cx="4523616" cy="4307844"/>
          </a:xfrm>
        </p:spPr>
        <p:txBody>
          <a:bodyPr>
            <a:normAutofit/>
          </a:bodyPr>
          <a:lstStyle/>
          <a:p>
            <a:endParaRPr lang="en-GB" sz="2200" dirty="0"/>
          </a:p>
          <a:p>
            <a:pPr lvl="1"/>
            <a:r>
              <a:rPr lang="en-GB" sz="1800" dirty="0"/>
              <a:t>Art &amp; Architecture Source</a:t>
            </a:r>
          </a:p>
          <a:p>
            <a:pPr lvl="1"/>
            <a:r>
              <a:rPr lang="en-GB" sz="1800" dirty="0"/>
              <a:t>Academic Video Online</a:t>
            </a:r>
          </a:p>
          <a:p>
            <a:pPr lvl="1"/>
            <a:r>
              <a:rPr lang="en-GB" sz="1800" dirty="0"/>
              <a:t>BFI Player</a:t>
            </a:r>
          </a:p>
          <a:p>
            <a:pPr lvl="1"/>
            <a:r>
              <a:rPr lang="en-GB" sz="1800" dirty="0"/>
              <a:t>Box of Broadcasts (BoB)</a:t>
            </a:r>
          </a:p>
          <a:p>
            <a:pPr lvl="1"/>
            <a:r>
              <a:rPr lang="en-GB" sz="1800" dirty="0"/>
              <a:t>Digital Theatre+</a:t>
            </a:r>
          </a:p>
          <a:p>
            <a:pPr lvl="1"/>
            <a:r>
              <a:rPr lang="en-GB" sz="1800" dirty="0"/>
              <a:t>Exact Editions</a:t>
            </a:r>
          </a:p>
          <a:p>
            <a:pPr lvl="1"/>
            <a:r>
              <a:rPr lang="en-GB" sz="1800" dirty="0"/>
              <a:t>Humanities Source</a:t>
            </a:r>
          </a:p>
          <a:p>
            <a:pPr lvl="1"/>
            <a:r>
              <a:rPr lang="en-GB" sz="1800" dirty="0"/>
              <a:t>IPA Source</a:t>
            </a:r>
          </a:p>
          <a:p>
            <a:pPr lvl="1"/>
            <a:r>
              <a:rPr lang="en-GB" sz="1800" dirty="0"/>
              <a:t>JSTOR</a:t>
            </a:r>
          </a:p>
          <a:p>
            <a:pPr lvl="1"/>
            <a:r>
              <a:rPr lang="en-GB" sz="1800" dirty="0"/>
              <a:t>Performing Arts Periodicals Database</a:t>
            </a:r>
          </a:p>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Performing Arts Databases</a:t>
            </a:r>
          </a:p>
        </p:txBody>
      </p:sp>
      <p:pic>
        <p:nvPicPr>
          <p:cNvPr id="5" name="Picture 4">
            <a:extLst>
              <a:ext uri="{FF2B5EF4-FFF2-40B4-BE49-F238E27FC236}">
                <a16:creationId xmlns:a16="http://schemas.microsoft.com/office/drawing/2014/main" id="{0D915B86-C1D1-3C74-7CF1-FA88601A705F}"/>
              </a:ext>
            </a:extLst>
          </p:cNvPr>
          <p:cNvPicPr>
            <a:picLocks noChangeAspect="1"/>
          </p:cNvPicPr>
          <p:nvPr/>
        </p:nvPicPr>
        <p:blipFill rotWithShape="1">
          <a:blip r:embed="rId3"/>
          <a:srcRect l="1195" t="11622" r="13550" b="7085"/>
          <a:stretch/>
        </p:blipFill>
        <p:spPr>
          <a:xfrm>
            <a:off x="5107989" y="1624571"/>
            <a:ext cx="6129356" cy="3896336"/>
          </a:xfrm>
          <a:prstGeom prst="rect">
            <a:avLst/>
          </a:prstGeom>
        </p:spPr>
      </p:pic>
    </p:spTree>
    <p:extLst>
      <p:ext uri="{BB962C8B-B14F-4D97-AF65-F5344CB8AC3E}">
        <p14:creationId xmlns:p14="http://schemas.microsoft.com/office/powerpoint/2010/main" val="1143230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155280" y="5762304"/>
            <a:ext cx="5253297" cy="494722"/>
          </a:xfrm>
        </p:spPr>
        <p:txBody>
          <a:bodyPr/>
          <a:lstStyle/>
          <a:p>
            <a:r>
              <a:rPr lang="en-US" dirty="0">
                <a:hlinkClick r:id="rId2"/>
              </a:rPr>
              <a:t>Artstor</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531465" y="1701424"/>
            <a:ext cx="4623816" cy="4319814"/>
          </a:xfrm>
        </p:spPr>
        <p:txBody>
          <a:bodyPr>
            <a:normAutofit lnSpcReduction="10000"/>
          </a:bodyPr>
          <a:lstStyle/>
          <a:p>
            <a:pPr algn="l"/>
            <a:r>
              <a:rPr lang="en-GB" sz="1900" b="0" i="0" dirty="0">
                <a:solidFill>
                  <a:srgbClr val="3A3A3A"/>
                </a:solidFill>
                <a:effectLst/>
              </a:rPr>
              <a:t>Approximately 300 collections composed of over 2.5 million images </a:t>
            </a:r>
          </a:p>
          <a:p>
            <a:pPr algn="l"/>
            <a:r>
              <a:rPr lang="en-GB" sz="1900" b="0" i="0" dirty="0">
                <a:solidFill>
                  <a:srgbClr val="3A3A3A"/>
                </a:solidFill>
                <a:effectLst/>
              </a:rPr>
              <a:t>Searchable database of digital images and associated </a:t>
            </a:r>
            <a:r>
              <a:rPr lang="en-GB" sz="1900" b="0" i="0" dirty="0" err="1">
                <a:solidFill>
                  <a:srgbClr val="3A3A3A"/>
                </a:solidFill>
                <a:effectLst/>
              </a:rPr>
              <a:t>catalog</a:t>
            </a:r>
            <a:r>
              <a:rPr lang="en-GB" sz="1900" b="0" i="0" dirty="0">
                <a:solidFill>
                  <a:srgbClr val="3A3A3A"/>
                </a:solidFill>
                <a:effectLst/>
              </a:rPr>
              <a:t> data</a:t>
            </a:r>
          </a:p>
          <a:p>
            <a:pPr algn="l"/>
            <a:r>
              <a:rPr lang="en-GB" sz="1900" dirty="0">
                <a:solidFill>
                  <a:srgbClr val="3A3A3A"/>
                </a:solidFill>
              </a:rPr>
              <a:t>New </a:t>
            </a:r>
            <a:r>
              <a:rPr lang="en-GB" sz="1900" b="0" i="0" dirty="0">
                <a:solidFill>
                  <a:srgbClr val="3A3A3A"/>
                </a:solidFill>
                <a:effectLst/>
              </a:rPr>
              <a:t>image collections added several times a year</a:t>
            </a:r>
          </a:p>
          <a:p>
            <a:pPr algn="l"/>
            <a:r>
              <a:rPr lang="en-GB" sz="1900" b="0" i="0" dirty="0">
                <a:solidFill>
                  <a:srgbClr val="3A3A3A"/>
                </a:solidFill>
                <a:effectLst/>
              </a:rPr>
              <a:t>Artstor covers many time periods and cultures, and documents the fields of architecture, painting, sculpture, photography, decorative arts, design, anthropology, ethnographic and women studies, as well as many other forms of visual culture </a:t>
            </a:r>
          </a:p>
          <a:p>
            <a:pPr algn="l"/>
            <a:r>
              <a:rPr lang="en-GB" sz="1900" b="0" i="0" dirty="0">
                <a:solidFill>
                  <a:srgbClr val="3A3A3A"/>
                </a:solidFill>
                <a:effectLst/>
              </a:rPr>
              <a:t>Users can search, view, download and organize images</a:t>
            </a:r>
            <a:endParaRPr lang="en-GB" sz="18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Artstor</a:t>
            </a:r>
          </a:p>
        </p:txBody>
      </p:sp>
      <p:pic>
        <p:nvPicPr>
          <p:cNvPr id="9" name="Picture 8">
            <a:extLst>
              <a:ext uri="{FF2B5EF4-FFF2-40B4-BE49-F238E27FC236}">
                <a16:creationId xmlns:a16="http://schemas.microsoft.com/office/drawing/2014/main" id="{214011C7-EFB1-668C-0E07-877F8E4F9CAB}"/>
              </a:ext>
            </a:extLst>
          </p:cNvPr>
          <p:cNvPicPr>
            <a:picLocks noChangeAspect="1"/>
          </p:cNvPicPr>
          <p:nvPr/>
        </p:nvPicPr>
        <p:blipFill rotWithShape="1">
          <a:blip r:embed="rId3"/>
          <a:srcRect t="11741" r="2145" b="4486"/>
          <a:stretch/>
        </p:blipFill>
        <p:spPr>
          <a:xfrm>
            <a:off x="5202953" y="1601788"/>
            <a:ext cx="6707028" cy="3827935"/>
          </a:xfrm>
          <a:prstGeom prst="rect">
            <a:avLst/>
          </a:prstGeom>
        </p:spPr>
      </p:pic>
    </p:spTree>
    <p:extLst>
      <p:ext uri="{BB962C8B-B14F-4D97-AF65-F5344CB8AC3E}">
        <p14:creationId xmlns:p14="http://schemas.microsoft.com/office/powerpoint/2010/main" val="1533720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376865" y="5656092"/>
            <a:ext cx="5253297" cy="494722"/>
          </a:xfrm>
        </p:spPr>
        <p:txBody>
          <a:bodyPr/>
          <a:lstStyle/>
          <a:p>
            <a:r>
              <a:rPr lang="en-US" dirty="0">
                <a:hlinkClick r:id="rId2"/>
              </a:rPr>
              <a:t>Exact Editions</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531464" y="1701424"/>
            <a:ext cx="4684641" cy="4060483"/>
          </a:xfrm>
        </p:spPr>
        <p:txBody>
          <a:bodyPr>
            <a:normAutofit/>
          </a:bodyPr>
          <a:lstStyle/>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Exact Editions</a:t>
            </a:r>
          </a:p>
        </p:txBody>
      </p:sp>
      <p:pic>
        <p:nvPicPr>
          <p:cNvPr id="6" name="Picture 5">
            <a:extLst>
              <a:ext uri="{FF2B5EF4-FFF2-40B4-BE49-F238E27FC236}">
                <a16:creationId xmlns:a16="http://schemas.microsoft.com/office/drawing/2014/main" id="{8A2839D3-98FC-9D5E-E14E-5688A3B18C90}"/>
              </a:ext>
            </a:extLst>
          </p:cNvPr>
          <p:cNvPicPr>
            <a:picLocks noChangeAspect="1"/>
          </p:cNvPicPr>
          <p:nvPr/>
        </p:nvPicPr>
        <p:blipFill rotWithShape="1">
          <a:blip r:embed="rId3"/>
          <a:srcRect l="5135" t="10397" r="54903" b="31385"/>
          <a:stretch/>
        </p:blipFill>
        <p:spPr>
          <a:xfrm>
            <a:off x="3071982" y="1430155"/>
            <a:ext cx="2817156" cy="1612168"/>
          </a:xfrm>
          <a:prstGeom prst="rect">
            <a:avLst/>
          </a:prstGeom>
        </p:spPr>
      </p:pic>
      <p:pic>
        <p:nvPicPr>
          <p:cNvPr id="8" name="Picture 7">
            <a:extLst>
              <a:ext uri="{FF2B5EF4-FFF2-40B4-BE49-F238E27FC236}">
                <a16:creationId xmlns:a16="http://schemas.microsoft.com/office/drawing/2014/main" id="{BD478E4F-D299-B9E2-1833-C1E7B1B3D186}"/>
              </a:ext>
            </a:extLst>
          </p:cNvPr>
          <p:cNvPicPr>
            <a:picLocks noChangeAspect="1"/>
          </p:cNvPicPr>
          <p:nvPr/>
        </p:nvPicPr>
        <p:blipFill rotWithShape="1">
          <a:blip r:embed="rId4"/>
          <a:srcRect l="2634" t="10395" r="45203" b="8762"/>
          <a:stretch/>
        </p:blipFill>
        <p:spPr>
          <a:xfrm>
            <a:off x="5292848" y="1432408"/>
            <a:ext cx="6669559" cy="4060483"/>
          </a:xfrm>
          <a:prstGeom prst="rect">
            <a:avLst/>
          </a:prstGeom>
        </p:spPr>
      </p:pic>
      <p:sp>
        <p:nvSpPr>
          <p:cNvPr id="9" name="TextBox 8">
            <a:extLst>
              <a:ext uri="{FF2B5EF4-FFF2-40B4-BE49-F238E27FC236}">
                <a16:creationId xmlns:a16="http://schemas.microsoft.com/office/drawing/2014/main" id="{40755049-EBAA-DD2D-F16F-7007BCA07219}"/>
              </a:ext>
            </a:extLst>
          </p:cNvPr>
          <p:cNvSpPr txBox="1"/>
          <p:nvPr/>
        </p:nvSpPr>
        <p:spPr>
          <a:xfrm>
            <a:off x="337784" y="1585212"/>
            <a:ext cx="2718486" cy="1877437"/>
          </a:xfrm>
          <a:prstGeom prst="rect">
            <a:avLst/>
          </a:prstGeom>
          <a:noFill/>
        </p:spPr>
        <p:txBody>
          <a:bodyPr wrap="square" rtlCol="0">
            <a:spAutoFit/>
          </a:bodyPr>
          <a:lstStyle/>
          <a:p>
            <a:pPr marL="285750" indent="-285750">
              <a:buFont typeface="Arial" panose="020B0604020202020204" pitchFamily="34" charset="0"/>
              <a:buChar char="•"/>
            </a:pPr>
            <a:r>
              <a:rPr lang="en-GB" sz="1600" dirty="0"/>
              <a:t>Access to 15 Art Journals</a:t>
            </a:r>
          </a:p>
          <a:p>
            <a:pPr marL="285750" indent="-285750">
              <a:buFont typeface="Arial" panose="020B0604020202020204" pitchFamily="34" charset="0"/>
              <a:buChar char="•"/>
            </a:pPr>
            <a:r>
              <a:rPr lang="en-GB" sz="1600" dirty="0"/>
              <a:t>Log in as University of Wales Trinity Saint David</a:t>
            </a:r>
          </a:p>
          <a:p>
            <a:pPr marL="285750" indent="-285750">
              <a:buFont typeface="Arial" panose="020B0604020202020204" pitchFamily="34" charset="0"/>
              <a:buChar char="•"/>
            </a:pPr>
            <a:r>
              <a:rPr lang="en-GB" sz="1600" dirty="0"/>
              <a:t>Access to current and back issues</a:t>
            </a:r>
          </a:p>
          <a:p>
            <a:endParaRPr lang="en-GB" dirty="0"/>
          </a:p>
          <a:p>
            <a:endParaRPr lang="en-GB" dirty="0"/>
          </a:p>
        </p:txBody>
      </p:sp>
      <p:pic>
        <p:nvPicPr>
          <p:cNvPr id="12" name="Picture 11">
            <a:extLst>
              <a:ext uri="{FF2B5EF4-FFF2-40B4-BE49-F238E27FC236}">
                <a16:creationId xmlns:a16="http://schemas.microsoft.com/office/drawing/2014/main" id="{697B0111-E193-0BBC-C8F6-3AC13A37AFAA}"/>
              </a:ext>
            </a:extLst>
          </p:cNvPr>
          <p:cNvPicPr>
            <a:picLocks noChangeAspect="1"/>
          </p:cNvPicPr>
          <p:nvPr/>
        </p:nvPicPr>
        <p:blipFill rotWithShape="1">
          <a:blip r:embed="rId5"/>
          <a:srcRect l="2231" t="17256" r="43715" b="19426"/>
          <a:stretch/>
        </p:blipFill>
        <p:spPr>
          <a:xfrm>
            <a:off x="414527" y="3057428"/>
            <a:ext cx="4066033" cy="1870998"/>
          </a:xfrm>
          <a:prstGeom prst="rect">
            <a:avLst/>
          </a:prstGeom>
        </p:spPr>
      </p:pic>
      <p:pic>
        <p:nvPicPr>
          <p:cNvPr id="14" name="Picture 13">
            <a:extLst>
              <a:ext uri="{FF2B5EF4-FFF2-40B4-BE49-F238E27FC236}">
                <a16:creationId xmlns:a16="http://schemas.microsoft.com/office/drawing/2014/main" id="{8B54A92D-5BC6-468F-C083-5132D0AFE852}"/>
              </a:ext>
            </a:extLst>
          </p:cNvPr>
          <p:cNvPicPr>
            <a:picLocks noChangeAspect="1"/>
          </p:cNvPicPr>
          <p:nvPr/>
        </p:nvPicPr>
        <p:blipFill rotWithShape="1">
          <a:blip r:embed="rId6"/>
          <a:srcRect l="1351" t="18136" r="43784" b="8411"/>
          <a:stretch/>
        </p:blipFill>
        <p:spPr>
          <a:xfrm>
            <a:off x="370704" y="4280560"/>
            <a:ext cx="4066032" cy="2123355"/>
          </a:xfrm>
          <a:prstGeom prst="rect">
            <a:avLst/>
          </a:prstGeom>
        </p:spPr>
      </p:pic>
    </p:spTree>
    <p:extLst>
      <p:ext uri="{BB962C8B-B14F-4D97-AF65-F5344CB8AC3E}">
        <p14:creationId xmlns:p14="http://schemas.microsoft.com/office/powerpoint/2010/main" val="2256657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155280" y="5762304"/>
            <a:ext cx="5253297" cy="494722"/>
          </a:xfrm>
        </p:spPr>
        <p:txBody>
          <a:bodyPr/>
          <a:lstStyle/>
          <a:p>
            <a:r>
              <a:rPr lang="en-US" dirty="0">
                <a:hlinkClick r:id="rId2"/>
              </a:rPr>
              <a:t>WGSN</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531464" y="1701424"/>
            <a:ext cx="5202227" cy="4555602"/>
          </a:xfrm>
        </p:spPr>
        <p:txBody>
          <a:bodyPr>
            <a:normAutofit/>
          </a:bodyPr>
          <a:lstStyle/>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WGSN – Fashion &amp; Interiors</a:t>
            </a:r>
          </a:p>
        </p:txBody>
      </p:sp>
      <p:sp>
        <p:nvSpPr>
          <p:cNvPr id="6" name="TextBox 5">
            <a:extLst>
              <a:ext uri="{FF2B5EF4-FFF2-40B4-BE49-F238E27FC236}">
                <a16:creationId xmlns:a16="http://schemas.microsoft.com/office/drawing/2014/main" id="{82428EB0-B1B2-C321-2604-ADB9B99A3D5E}"/>
              </a:ext>
            </a:extLst>
          </p:cNvPr>
          <p:cNvSpPr txBox="1"/>
          <p:nvPr/>
        </p:nvSpPr>
        <p:spPr>
          <a:xfrm>
            <a:off x="224509" y="1608460"/>
            <a:ext cx="4805411" cy="4401205"/>
          </a:xfrm>
          <a:prstGeom prst="rect">
            <a:avLst/>
          </a:prstGeom>
          <a:noFill/>
        </p:spPr>
        <p:txBody>
          <a:bodyPr wrap="square">
            <a:spAutoFit/>
          </a:bodyPr>
          <a:lstStyle/>
          <a:p>
            <a:pPr marL="285750" indent="-285750">
              <a:buFont typeface="Arial" panose="020B0604020202020204" pitchFamily="34" charset="0"/>
              <a:buChar char="•"/>
            </a:pPr>
            <a:r>
              <a:rPr lang="en-GB" sz="2000" b="0" i="0" dirty="0">
                <a:solidFill>
                  <a:srgbClr val="333333"/>
                </a:solidFill>
                <a:effectLst/>
              </a:rPr>
              <a:t>WGSN is the world's leading consumer lifestyle and product design trend forecaster</a:t>
            </a:r>
          </a:p>
          <a:p>
            <a:pPr marL="285750" indent="-285750">
              <a:buFont typeface="Arial" panose="020B0604020202020204" pitchFamily="34" charset="0"/>
              <a:buChar char="•"/>
            </a:pPr>
            <a:endParaRPr lang="en-GB" sz="2000" b="0" i="0" dirty="0">
              <a:solidFill>
                <a:srgbClr val="333333"/>
              </a:solidFill>
              <a:effectLst/>
            </a:endParaRPr>
          </a:p>
          <a:p>
            <a:pPr marL="285750" indent="-285750">
              <a:buFont typeface="Arial" panose="020B0604020202020204" pitchFamily="34" charset="0"/>
              <a:buChar char="•"/>
            </a:pPr>
            <a:r>
              <a:rPr lang="en-GB" sz="2000" dirty="0">
                <a:solidFill>
                  <a:srgbClr val="333333"/>
                </a:solidFill>
                <a:cs typeface="Calibri Light" panose="020F0302020204030204" pitchFamily="34" charset="0"/>
              </a:rPr>
              <a:t>Provides </a:t>
            </a:r>
            <a:r>
              <a:rPr lang="en-GB" sz="2000" b="0" i="0" dirty="0">
                <a:solidFill>
                  <a:srgbClr val="333333"/>
                </a:solidFill>
                <a:effectLst/>
                <a:cs typeface="Calibri Light" panose="020F0302020204030204" pitchFamily="34" charset="0"/>
              </a:rPr>
              <a:t>accurate forecasts, global trend insights, expertly curated data and industry expertise to help understand consumer behaviour and lifestyles</a:t>
            </a:r>
          </a:p>
          <a:p>
            <a:pPr marL="285750" indent="-285750">
              <a:buFont typeface="Arial" panose="020B0604020202020204" pitchFamily="34" charset="0"/>
              <a:buChar char="•"/>
            </a:pPr>
            <a:endParaRPr lang="en-GB" sz="2000" b="0" i="0" dirty="0">
              <a:solidFill>
                <a:srgbClr val="333333"/>
              </a:solidFill>
              <a:effectLst/>
              <a:cs typeface="Calibri Light" panose="020F0302020204030204" pitchFamily="34" charset="0"/>
            </a:endParaRPr>
          </a:p>
          <a:p>
            <a:pPr marL="285750" indent="-285750">
              <a:buFont typeface="Arial" panose="020B0604020202020204" pitchFamily="34" charset="0"/>
              <a:buChar char="•"/>
            </a:pPr>
            <a:r>
              <a:rPr lang="en-GB" sz="2000" b="0" i="0" dirty="0">
                <a:solidFill>
                  <a:srgbClr val="333333"/>
                </a:solidFill>
                <a:effectLst/>
                <a:cs typeface="Calibri Light" panose="020F0302020204030204" pitchFamily="34" charset="0"/>
              </a:rPr>
              <a:t>Used by clients and businesses to create products and trade at the right time</a:t>
            </a:r>
            <a:r>
              <a:rPr lang="en-GB" sz="2000" b="0" i="0" dirty="0">
                <a:solidFill>
                  <a:srgbClr val="333333"/>
                </a:solidFill>
                <a:effectLst/>
              </a:rPr>
              <a:t> and to adapt and stay ahead of an ever-changing consumer landscape and rapidly escalating climate priorities</a:t>
            </a:r>
            <a:endParaRPr lang="en-GB" sz="2000" b="0" i="0" dirty="0">
              <a:solidFill>
                <a:srgbClr val="333333"/>
              </a:solidFill>
              <a:effectLst/>
              <a:cs typeface="Calibri Light" panose="020F0302020204030204" pitchFamily="34" charset="0"/>
            </a:endParaRPr>
          </a:p>
        </p:txBody>
      </p:sp>
      <p:pic>
        <p:nvPicPr>
          <p:cNvPr id="8" name="Picture 7">
            <a:extLst>
              <a:ext uri="{FF2B5EF4-FFF2-40B4-BE49-F238E27FC236}">
                <a16:creationId xmlns:a16="http://schemas.microsoft.com/office/drawing/2014/main" id="{55F9AC8A-8494-AFD2-4601-76B843F7D23A}"/>
              </a:ext>
            </a:extLst>
          </p:cNvPr>
          <p:cNvPicPr>
            <a:picLocks noChangeAspect="1"/>
          </p:cNvPicPr>
          <p:nvPr/>
        </p:nvPicPr>
        <p:blipFill rotWithShape="1">
          <a:blip r:embed="rId3"/>
          <a:srcRect t="11622" r="3990" b="4989"/>
          <a:stretch/>
        </p:blipFill>
        <p:spPr>
          <a:xfrm>
            <a:off x="5116184" y="1612442"/>
            <a:ext cx="6723935" cy="3893389"/>
          </a:xfrm>
          <a:prstGeom prst="rect">
            <a:avLst/>
          </a:prstGeom>
        </p:spPr>
      </p:pic>
    </p:spTree>
    <p:extLst>
      <p:ext uri="{BB962C8B-B14F-4D97-AF65-F5344CB8AC3E}">
        <p14:creationId xmlns:p14="http://schemas.microsoft.com/office/powerpoint/2010/main" val="4198049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F0E00-0C73-4606-A653-F74B4B321D31}"/>
              </a:ext>
            </a:extLst>
          </p:cNvPr>
          <p:cNvSpPr>
            <a:spLocks noGrp="1"/>
          </p:cNvSpPr>
          <p:nvPr>
            <p:ph type="title"/>
          </p:nvPr>
        </p:nvSpPr>
        <p:spPr/>
        <p:txBody>
          <a:bodyPr/>
          <a:lstStyle/>
          <a:p>
            <a:r>
              <a:rPr lang="en-GB" dirty="0"/>
              <a:t>Audio Visual Resources</a:t>
            </a:r>
          </a:p>
        </p:txBody>
      </p:sp>
      <p:sp>
        <p:nvSpPr>
          <p:cNvPr id="3" name="Content Placeholder 2">
            <a:extLst>
              <a:ext uri="{FF2B5EF4-FFF2-40B4-BE49-F238E27FC236}">
                <a16:creationId xmlns:a16="http://schemas.microsoft.com/office/drawing/2014/main" id="{6C509536-AD7D-40E8-BD15-E9A6239F0276}"/>
              </a:ext>
            </a:extLst>
          </p:cNvPr>
          <p:cNvSpPr>
            <a:spLocks noGrp="1"/>
          </p:cNvSpPr>
          <p:nvPr>
            <p:ph sz="quarter" idx="10"/>
          </p:nvPr>
        </p:nvSpPr>
        <p:spPr>
          <a:xfrm>
            <a:off x="464574" y="1771940"/>
            <a:ext cx="6983361" cy="4763073"/>
          </a:xfrm>
        </p:spPr>
        <p:txBody>
          <a:bodyPr>
            <a:noAutofit/>
          </a:bodyPr>
          <a:lstStyle/>
          <a:p>
            <a:pPr marL="0" indent="0">
              <a:buNone/>
            </a:pPr>
            <a:r>
              <a:rPr lang="en-GB" sz="2000" dirty="0">
                <a:hlinkClick r:id="rId2"/>
              </a:rPr>
              <a:t>Box of Broadcasts (BoB)</a:t>
            </a:r>
            <a:endParaRPr lang="en-GB" sz="2000" dirty="0"/>
          </a:p>
          <a:p>
            <a:pPr>
              <a:lnSpc>
                <a:spcPct val="50000"/>
              </a:lnSpc>
            </a:pPr>
            <a:r>
              <a:rPr lang="en-GB" sz="2000" b="0" i="0" dirty="0">
                <a:solidFill>
                  <a:srgbClr val="3A3A3A"/>
                </a:solidFill>
                <a:effectLst/>
              </a:rPr>
              <a:t>BoB is a TV and radio service for education </a:t>
            </a:r>
          </a:p>
          <a:p>
            <a:pPr>
              <a:lnSpc>
                <a:spcPct val="50000"/>
              </a:lnSpc>
            </a:pPr>
            <a:r>
              <a:rPr lang="en-GB" sz="2000" dirty="0"/>
              <a:t>Create your own account with your UWTDS details</a:t>
            </a:r>
          </a:p>
          <a:p>
            <a:pPr>
              <a:lnSpc>
                <a:spcPct val="50000"/>
              </a:lnSpc>
            </a:pPr>
            <a:r>
              <a:rPr lang="en-GB" sz="2000" dirty="0"/>
              <a:t>Create playlists or search for public playlists</a:t>
            </a:r>
          </a:p>
          <a:p>
            <a:pPr>
              <a:lnSpc>
                <a:spcPct val="50000"/>
              </a:lnSpc>
            </a:pPr>
            <a:r>
              <a:rPr lang="en-GB" sz="2000" dirty="0"/>
              <a:t>Create clips with your recordings</a:t>
            </a:r>
          </a:p>
          <a:p>
            <a:pPr marL="0" indent="0">
              <a:buNone/>
            </a:pPr>
            <a:r>
              <a:rPr lang="en-GB" sz="2000" dirty="0">
                <a:hlinkClick r:id="rId3"/>
              </a:rPr>
              <a:t>Academic Video Online</a:t>
            </a:r>
            <a:endParaRPr lang="en-GB" sz="2000" dirty="0"/>
          </a:p>
          <a:p>
            <a:pPr>
              <a:lnSpc>
                <a:spcPct val="60000"/>
              </a:lnSpc>
            </a:pPr>
            <a:r>
              <a:rPr lang="en-GB" sz="2000" b="0" i="0" dirty="0">
                <a:solidFill>
                  <a:srgbClr val="000000"/>
                </a:solidFill>
                <a:effectLst/>
                <a:cs typeface="Calibri Light" panose="020F0302020204030204" pitchFamily="34" charset="0"/>
              </a:rPr>
              <a:t>Documentaries, interviews, demonstrations, etc</a:t>
            </a:r>
          </a:p>
          <a:p>
            <a:pPr>
              <a:lnSpc>
                <a:spcPct val="60000"/>
              </a:lnSpc>
            </a:pPr>
            <a:r>
              <a:rPr lang="en-GB" sz="2000" dirty="0">
                <a:solidFill>
                  <a:srgbClr val="000000"/>
                </a:solidFill>
                <a:cs typeface="Calibri Light" panose="020F0302020204030204" pitchFamily="34" charset="0"/>
              </a:rPr>
              <a:t>View transcripts, details, and export citations to RefWorks</a:t>
            </a:r>
          </a:p>
          <a:p>
            <a:pPr>
              <a:lnSpc>
                <a:spcPct val="60000"/>
              </a:lnSpc>
            </a:pPr>
            <a:r>
              <a:rPr lang="en-GB" sz="2000" dirty="0">
                <a:solidFill>
                  <a:srgbClr val="000000"/>
                </a:solidFill>
                <a:cs typeface="Calibri Light" panose="020F0302020204030204" pitchFamily="34" charset="0"/>
              </a:rPr>
              <a:t>Create clips of the videos or view previously created clips</a:t>
            </a:r>
            <a:endParaRPr lang="en-GB" sz="2000" dirty="0">
              <a:cs typeface="Calibri Light" panose="020F0302020204030204" pitchFamily="34" charset="0"/>
            </a:endParaRPr>
          </a:p>
          <a:p>
            <a:pPr marL="0" indent="0">
              <a:buNone/>
            </a:pPr>
            <a:r>
              <a:rPr lang="en-GB" sz="2000" dirty="0">
                <a:hlinkClick r:id="rId4"/>
              </a:rPr>
              <a:t>LinkedIn Learning</a:t>
            </a:r>
            <a:endParaRPr lang="en-GB" sz="2000" dirty="0"/>
          </a:p>
          <a:p>
            <a:r>
              <a:rPr lang="en-GB" sz="2000" b="0" i="0" dirty="0">
                <a:solidFill>
                  <a:srgbClr val="3A3A3A"/>
                </a:solidFill>
                <a:effectLst/>
              </a:rPr>
              <a:t>UWTSD has access to thousands of useful courses to improve your academic, professional and employability skills.</a:t>
            </a:r>
            <a:endParaRPr lang="en-GB" sz="2000" dirty="0"/>
          </a:p>
        </p:txBody>
      </p:sp>
      <p:pic>
        <p:nvPicPr>
          <p:cNvPr id="5" name="Picture 4">
            <a:extLst>
              <a:ext uri="{FF2B5EF4-FFF2-40B4-BE49-F238E27FC236}">
                <a16:creationId xmlns:a16="http://schemas.microsoft.com/office/drawing/2014/main" id="{AD3ED251-70C5-6FAA-85AD-C2876EA7861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7680" b="-827"/>
          <a:stretch/>
        </p:blipFill>
        <p:spPr>
          <a:xfrm>
            <a:off x="7214790" y="1771940"/>
            <a:ext cx="4764332" cy="3736312"/>
          </a:xfrm>
          <a:prstGeom prst="rect">
            <a:avLst/>
          </a:prstGeom>
        </p:spPr>
      </p:pic>
      <p:sp>
        <p:nvSpPr>
          <p:cNvPr id="6" name="TextBox 5">
            <a:extLst>
              <a:ext uri="{FF2B5EF4-FFF2-40B4-BE49-F238E27FC236}">
                <a16:creationId xmlns:a16="http://schemas.microsoft.com/office/drawing/2014/main" id="{C40C39E3-4E06-28FD-1ECB-2AF65D4A67F4}"/>
              </a:ext>
            </a:extLst>
          </p:cNvPr>
          <p:cNvSpPr txBox="1"/>
          <p:nvPr/>
        </p:nvSpPr>
        <p:spPr>
          <a:xfrm>
            <a:off x="7214790" y="5508252"/>
            <a:ext cx="3111909" cy="276999"/>
          </a:xfrm>
          <a:prstGeom prst="rect">
            <a:avLst/>
          </a:prstGeom>
          <a:noFill/>
        </p:spPr>
        <p:txBody>
          <a:bodyPr wrap="square" rtlCol="0">
            <a:spAutoFit/>
          </a:bodyPr>
          <a:lstStyle/>
          <a:p>
            <a:r>
              <a:rPr lang="en-GB" sz="1200" dirty="0"/>
              <a:t>Image by Vinson Tan: Pixabay</a:t>
            </a:r>
          </a:p>
        </p:txBody>
      </p:sp>
    </p:spTree>
    <p:extLst>
      <p:ext uri="{BB962C8B-B14F-4D97-AF65-F5344CB8AC3E}">
        <p14:creationId xmlns:p14="http://schemas.microsoft.com/office/powerpoint/2010/main" val="500831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456" y="262866"/>
            <a:ext cx="10795518" cy="1003916"/>
          </a:xfrm>
        </p:spPr>
        <p:txBody>
          <a:bodyPr anchor="b">
            <a:normAutofit/>
          </a:bodyPr>
          <a:lstStyle/>
          <a:p>
            <a:r>
              <a:rPr lang="en-GB" dirty="0"/>
              <a:t>Cite Them Right Online </a:t>
            </a:r>
          </a:p>
        </p:txBody>
      </p:sp>
      <p:sp>
        <p:nvSpPr>
          <p:cNvPr id="6" name="Content Placeholder 5">
            <a:extLst>
              <a:ext uri="{FF2B5EF4-FFF2-40B4-BE49-F238E27FC236}">
                <a16:creationId xmlns:a16="http://schemas.microsoft.com/office/drawing/2014/main" id="{91640F94-C234-D656-369F-3D84414DB6D9}"/>
              </a:ext>
            </a:extLst>
          </p:cNvPr>
          <p:cNvSpPr>
            <a:spLocks noGrp="1"/>
          </p:cNvSpPr>
          <p:nvPr>
            <p:ph sz="half" idx="1"/>
          </p:nvPr>
        </p:nvSpPr>
        <p:spPr>
          <a:xfrm>
            <a:off x="438046" y="2089338"/>
            <a:ext cx="3030084" cy="2946779"/>
          </a:xfrm>
        </p:spPr>
        <p:txBody>
          <a:bodyPr>
            <a:normAutofit/>
          </a:bodyPr>
          <a:lstStyle/>
          <a:p>
            <a:r>
              <a:rPr lang="en-GB" dirty="0"/>
              <a:t>How to reference</a:t>
            </a:r>
          </a:p>
          <a:p>
            <a:r>
              <a:rPr lang="en-GB" dirty="0"/>
              <a:t>Plagiarism</a:t>
            </a:r>
          </a:p>
          <a:p>
            <a:r>
              <a:rPr lang="en-GB" dirty="0"/>
              <a:t>Study skills</a:t>
            </a:r>
          </a:p>
          <a:p>
            <a:endParaRPr lang="en-GB" dirty="0"/>
          </a:p>
          <a:p>
            <a:endParaRPr lang="en-GB" dirty="0"/>
          </a:p>
          <a:p>
            <a:pPr marL="0" indent="0">
              <a:buNone/>
            </a:pPr>
            <a:r>
              <a:rPr lang="en-GB" sz="1800" dirty="0">
                <a:hlinkClick r:id="rId2"/>
              </a:rPr>
              <a:t>Cite them right online</a:t>
            </a:r>
            <a:endParaRPr lang="en-GB" sz="1800" dirty="0"/>
          </a:p>
          <a:p>
            <a:endParaRPr lang="en-GB" dirty="0"/>
          </a:p>
          <a:p>
            <a:endParaRPr lang="en-GB" dirty="0"/>
          </a:p>
        </p:txBody>
      </p:sp>
      <p:pic>
        <p:nvPicPr>
          <p:cNvPr id="8" name="Picture 7">
            <a:extLst>
              <a:ext uri="{FF2B5EF4-FFF2-40B4-BE49-F238E27FC236}">
                <a16:creationId xmlns:a16="http://schemas.microsoft.com/office/drawing/2014/main" id="{C27EF983-8A6C-D99F-3576-F24C7BDB12F8}"/>
              </a:ext>
            </a:extLst>
          </p:cNvPr>
          <p:cNvPicPr>
            <a:picLocks noChangeAspect="1"/>
          </p:cNvPicPr>
          <p:nvPr/>
        </p:nvPicPr>
        <p:blipFill rotWithShape="1">
          <a:blip r:embed="rId3"/>
          <a:srcRect l="5365" t="17512" r="7170" b="13320"/>
          <a:stretch/>
        </p:blipFill>
        <p:spPr>
          <a:xfrm>
            <a:off x="3749616" y="1727648"/>
            <a:ext cx="8073935" cy="4256665"/>
          </a:xfrm>
          <a:prstGeom prst="rect">
            <a:avLst/>
          </a:prstGeom>
        </p:spPr>
      </p:pic>
    </p:spTree>
    <p:extLst>
      <p:ext uri="{BB962C8B-B14F-4D97-AF65-F5344CB8AC3E}">
        <p14:creationId xmlns:p14="http://schemas.microsoft.com/office/powerpoint/2010/main" val="1087407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
            <a:extLst>
              <a:ext uri="{FF2B5EF4-FFF2-40B4-BE49-F238E27FC236}">
                <a16:creationId xmlns:a16="http://schemas.microsoft.com/office/drawing/2014/main" id="{F615B06C-42C3-4DC0-8667-25F2F56D5CF2}"/>
              </a:ext>
            </a:extLst>
          </p:cNvPr>
          <p:cNvSpPr>
            <a:spLocks noGrp="1"/>
          </p:cNvSpPr>
          <p:nvPr>
            <p:ph sz="half" idx="1"/>
          </p:nvPr>
        </p:nvSpPr>
        <p:spPr>
          <a:xfrm>
            <a:off x="718457" y="1600201"/>
            <a:ext cx="5233081" cy="4565650"/>
          </a:xfrm>
        </p:spPr>
        <p:txBody>
          <a:bodyPr>
            <a:normAutofit lnSpcReduction="10000"/>
          </a:bodyPr>
          <a:lstStyle/>
          <a:p>
            <a:pPr marL="0" indent="0">
              <a:buNone/>
            </a:pPr>
            <a:r>
              <a:rPr lang="en-US" dirty="0"/>
              <a:t>Click on the ebooks link in Database Search</a:t>
            </a:r>
          </a:p>
          <a:p>
            <a:pPr marL="0" indent="0">
              <a:buNone/>
            </a:pPr>
            <a:endParaRPr lang="en-US" dirty="0"/>
          </a:p>
          <a:p>
            <a:r>
              <a:rPr lang="en-US" dirty="0"/>
              <a:t>Bloomsbury Academic</a:t>
            </a:r>
          </a:p>
          <a:p>
            <a:r>
              <a:rPr lang="en-US" dirty="0"/>
              <a:t>Taylor &amp; Francis </a:t>
            </a:r>
          </a:p>
          <a:p>
            <a:r>
              <a:rPr lang="en-US" dirty="0"/>
              <a:t>Ebook Central</a:t>
            </a:r>
          </a:p>
          <a:p>
            <a:r>
              <a:rPr lang="en-US" dirty="0" err="1"/>
              <a:t>VLeBooks</a:t>
            </a:r>
            <a:endParaRPr lang="en-US" dirty="0"/>
          </a:p>
          <a:p>
            <a:pPr marL="0" indent="0">
              <a:buNone/>
            </a:pPr>
            <a:endParaRPr lang="en-US" dirty="0"/>
          </a:p>
          <a:p>
            <a:pPr marL="0" indent="0">
              <a:buNone/>
            </a:pPr>
            <a:r>
              <a:rPr lang="en-US" dirty="0"/>
              <a:t>Make sure to limit to content you have access to</a:t>
            </a:r>
          </a:p>
        </p:txBody>
      </p:sp>
      <p:sp>
        <p:nvSpPr>
          <p:cNvPr id="3" name="Title 2">
            <a:extLst>
              <a:ext uri="{FF2B5EF4-FFF2-40B4-BE49-F238E27FC236}">
                <a16:creationId xmlns:a16="http://schemas.microsoft.com/office/drawing/2014/main" id="{DA1B2F3C-C3A5-4E1B-A5C7-7335A632CA2F}"/>
              </a:ext>
            </a:extLst>
          </p:cNvPr>
          <p:cNvSpPr>
            <a:spLocks noGrp="1"/>
          </p:cNvSpPr>
          <p:nvPr>
            <p:ph type="title"/>
          </p:nvPr>
        </p:nvSpPr>
        <p:spPr>
          <a:xfrm>
            <a:off x="718456" y="262866"/>
            <a:ext cx="10795518" cy="1003916"/>
          </a:xfrm>
        </p:spPr>
        <p:txBody>
          <a:bodyPr anchor="b">
            <a:normAutofit/>
          </a:bodyPr>
          <a:lstStyle/>
          <a:p>
            <a:r>
              <a:rPr lang="en-GB" dirty="0"/>
              <a:t>Ebooks via Database Search</a:t>
            </a:r>
          </a:p>
        </p:txBody>
      </p:sp>
      <p:pic>
        <p:nvPicPr>
          <p:cNvPr id="6" name="Content Placeholder 5">
            <a:extLst>
              <a:ext uri="{FF2B5EF4-FFF2-40B4-BE49-F238E27FC236}">
                <a16:creationId xmlns:a16="http://schemas.microsoft.com/office/drawing/2014/main" id="{D77BEF56-9DC1-478B-838D-8C109FFBF8D3}"/>
              </a:ext>
            </a:extLst>
          </p:cNvPr>
          <p:cNvPicPr>
            <a:picLocks noGrp="1" noChangeAspect="1"/>
          </p:cNvPicPr>
          <p:nvPr>
            <p:ph type="pic" sz="quarter" idx="13"/>
          </p:nvPr>
        </p:nvPicPr>
        <p:blipFill rotWithShape="1">
          <a:blip r:embed="rId2"/>
          <a:srcRect l="113" t="11291" r="3468" b="5416"/>
          <a:stretch/>
        </p:blipFill>
        <p:spPr>
          <a:xfrm>
            <a:off x="6004354" y="1777181"/>
            <a:ext cx="6010447" cy="3465871"/>
          </a:xfrm>
          <a:noFill/>
        </p:spPr>
      </p:pic>
      <p:sp>
        <p:nvSpPr>
          <p:cNvPr id="2" name="TextBox 1">
            <a:extLst>
              <a:ext uri="{FF2B5EF4-FFF2-40B4-BE49-F238E27FC236}">
                <a16:creationId xmlns:a16="http://schemas.microsoft.com/office/drawing/2014/main" id="{0AB3FEB8-B247-4D7E-BA93-E43CBDCEF4C8}"/>
              </a:ext>
            </a:extLst>
          </p:cNvPr>
          <p:cNvSpPr txBox="1"/>
          <p:nvPr/>
        </p:nvSpPr>
        <p:spPr>
          <a:xfrm>
            <a:off x="6055743" y="5566913"/>
            <a:ext cx="2858219" cy="369332"/>
          </a:xfrm>
          <a:prstGeom prst="rect">
            <a:avLst/>
          </a:prstGeom>
          <a:noFill/>
        </p:spPr>
        <p:txBody>
          <a:bodyPr wrap="square" rtlCol="0">
            <a:spAutoFit/>
          </a:bodyPr>
          <a:lstStyle/>
          <a:p>
            <a:r>
              <a:rPr lang="en-US" dirty="0">
                <a:hlinkClick r:id="rId3"/>
              </a:rPr>
              <a:t>Database Search</a:t>
            </a:r>
            <a:endParaRPr lang="en-GB" dirty="0"/>
          </a:p>
        </p:txBody>
      </p:sp>
    </p:spTree>
    <p:extLst>
      <p:ext uri="{BB962C8B-B14F-4D97-AF65-F5344CB8AC3E}">
        <p14:creationId xmlns:p14="http://schemas.microsoft.com/office/powerpoint/2010/main" val="16111543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800936" y="3019555"/>
            <a:ext cx="5253297" cy="494722"/>
          </a:xfrm>
        </p:spPr>
        <p:txBody>
          <a:bodyPr/>
          <a:lstStyle/>
          <a:p>
            <a:r>
              <a:rPr lang="en-US" dirty="0">
                <a:hlinkClick r:id="rId2"/>
              </a:rPr>
              <a:t>Taylor &amp; Francis</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485457" y="1988971"/>
            <a:ext cx="4623816" cy="3324901"/>
          </a:xfrm>
        </p:spPr>
        <p:txBody>
          <a:bodyPr>
            <a:normAutofit/>
          </a:bodyPr>
          <a:lstStyle/>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485457" y="174958"/>
            <a:ext cx="10795518" cy="1003916"/>
          </a:xfrm>
        </p:spPr>
        <p:txBody>
          <a:bodyPr anchor="b">
            <a:normAutofit/>
          </a:bodyPr>
          <a:lstStyle/>
          <a:p>
            <a:r>
              <a:rPr lang="en-GB" dirty="0"/>
              <a:t>Taylor &amp; Francis</a:t>
            </a:r>
          </a:p>
        </p:txBody>
      </p:sp>
      <p:sp>
        <p:nvSpPr>
          <p:cNvPr id="6" name="TextBox 5">
            <a:extLst>
              <a:ext uri="{FF2B5EF4-FFF2-40B4-BE49-F238E27FC236}">
                <a16:creationId xmlns:a16="http://schemas.microsoft.com/office/drawing/2014/main" id="{34FF6358-F268-BA17-A3D6-58AD1452F661}"/>
              </a:ext>
            </a:extLst>
          </p:cNvPr>
          <p:cNvSpPr txBox="1"/>
          <p:nvPr/>
        </p:nvSpPr>
        <p:spPr>
          <a:xfrm>
            <a:off x="435553" y="1549222"/>
            <a:ext cx="5006694" cy="1323439"/>
          </a:xfrm>
          <a:prstGeom prst="rect">
            <a:avLst/>
          </a:prstGeom>
          <a:noFill/>
        </p:spPr>
        <p:txBody>
          <a:bodyPr wrap="square" rtlCol="0">
            <a:spAutoFit/>
          </a:bodyPr>
          <a:lstStyle/>
          <a:p>
            <a:pPr marL="342900" indent="-342900">
              <a:buFont typeface="Arial" panose="020B0604020202020204" pitchFamily="34" charset="0"/>
              <a:buChar char="•"/>
            </a:pPr>
            <a:r>
              <a:rPr lang="en-GB" sz="2000" b="0" i="0" dirty="0">
                <a:solidFill>
                  <a:srgbClr val="3A3A3A"/>
                </a:solidFill>
                <a:effectLst/>
              </a:rPr>
              <a:t>Search or the ebook collections</a:t>
            </a:r>
          </a:p>
          <a:p>
            <a:pPr marL="342900" indent="-342900">
              <a:buFont typeface="Arial" panose="020B0604020202020204" pitchFamily="34" charset="0"/>
              <a:buChar char="•"/>
            </a:pPr>
            <a:r>
              <a:rPr lang="en-GB" sz="2000" dirty="0">
                <a:solidFill>
                  <a:srgbClr val="3A3A3A"/>
                </a:solidFill>
              </a:rPr>
              <a:t>Limit to Licensed Content or Open Access</a:t>
            </a:r>
          </a:p>
          <a:p>
            <a:pPr marL="342900" indent="-342900">
              <a:buFont typeface="Arial" panose="020B0604020202020204" pitchFamily="34" charset="0"/>
              <a:buChar char="•"/>
            </a:pPr>
            <a:r>
              <a:rPr lang="en-GB" sz="2000" dirty="0">
                <a:solidFill>
                  <a:srgbClr val="3A3A3A"/>
                </a:solidFill>
              </a:rPr>
              <a:t>Read online or download books or chapters</a:t>
            </a:r>
          </a:p>
          <a:p>
            <a:pPr marL="342900" indent="-342900">
              <a:buFont typeface="Arial" panose="020B0604020202020204" pitchFamily="34" charset="0"/>
              <a:buChar char="•"/>
            </a:pPr>
            <a:r>
              <a:rPr lang="en-GB" sz="2000" dirty="0">
                <a:solidFill>
                  <a:srgbClr val="3A3A3A"/>
                </a:solidFill>
              </a:rPr>
              <a:t>See related books </a:t>
            </a:r>
            <a:endParaRPr lang="en-GB" sz="2000" dirty="0"/>
          </a:p>
        </p:txBody>
      </p:sp>
      <p:pic>
        <p:nvPicPr>
          <p:cNvPr id="5" name="Picture 4">
            <a:extLst>
              <a:ext uri="{FF2B5EF4-FFF2-40B4-BE49-F238E27FC236}">
                <a16:creationId xmlns:a16="http://schemas.microsoft.com/office/drawing/2014/main" id="{F83567AF-B42B-F4E0-0E3A-1A1B766AEC4D}"/>
              </a:ext>
            </a:extLst>
          </p:cNvPr>
          <p:cNvPicPr>
            <a:picLocks noChangeAspect="1"/>
          </p:cNvPicPr>
          <p:nvPr/>
        </p:nvPicPr>
        <p:blipFill rotWithShape="1">
          <a:blip r:embed="rId3"/>
          <a:srcRect l="2160" t="13000" r="22323" b="4319"/>
          <a:stretch/>
        </p:blipFill>
        <p:spPr>
          <a:xfrm>
            <a:off x="5775221" y="1532892"/>
            <a:ext cx="6164899" cy="4499847"/>
          </a:xfrm>
          <a:prstGeom prst="rect">
            <a:avLst/>
          </a:prstGeom>
        </p:spPr>
      </p:pic>
      <p:pic>
        <p:nvPicPr>
          <p:cNvPr id="8" name="Picture 7">
            <a:extLst>
              <a:ext uri="{FF2B5EF4-FFF2-40B4-BE49-F238E27FC236}">
                <a16:creationId xmlns:a16="http://schemas.microsoft.com/office/drawing/2014/main" id="{C66C0AEA-1D74-801A-EEFA-9A7D21266BA9}"/>
              </a:ext>
            </a:extLst>
          </p:cNvPr>
          <p:cNvPicPr>
            <a:picLocks noChangeAspect="1"/>
          </p:cNvPicPr>
          <p:nvPr/>
        </p:nvPicPr>
        <p:blipFill rotWithShape="1">
          <a:blip r:embed="rId4"/>
          <a:srcRect t="15682" r="6729" b="4151"/>
          <a:stretch/>
        </p:blipFill>
        <p:spPr>
          <a:xfrm>
            <a:off x="800936" y="3676348"/>
            <a:ext cx="4428037" cy="2537321"/>
          </a:xfrm>
          <a:prstGeom prst="rect">
            <a:avLst/>
          </a:prstGeom>
        </p:spPr>
      </p:pic>
    </p:spTree>
    <p:extLst>
      <p:ext uri="{BB962C8B-B14F-4D97-AF65-F5344CB8AC3E}">
        <p14:creationId xmlns:p14="http://schemas.microsoft.com/office/powerpoint/2010/main" val="1600340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Online Resource Lists</a:t>
            </a:r>
          </a:p>
        </p:txBody>
      </p:sp>
      <p:pic>
        <p:nvPicPr>
          <p:cNvPr id="6" name="Picture 5">
            <a:extLst>
              <a:ext uri="{FF2B5EF4-FFF2-40B4-BE49-F238E27FC236}">
                <a16:creationId xmlns:a16="http://schemas.microsoft.com/office/drawing/2014/main" id="{EB714AFB-65BC-3801-160F-F23D37B5D13F}"/>
              </a:ext>
            </a:extLst>
          </p:cNvPr>
          <p:cNvPicPr>
            <a:picLocks noChangeAspect="1"/>
          </p:cNvPicPr>
          <p:nvPr/>
        </p:nvPicPr>
        <p:blipFill rotWithShape="1">
          <a:blip r:embed="rId2"/>
          <a:srcRect t="11398" r="729" b="5483"/>
          <a:stretch/>
        </p:blipFill>
        <p:spPr>
          <a:xfrm>
            <a:off x="5274373" y="1718187"/>
            <a:ext cx="6605452" cy="3687097"/>
          </a:xfrm>
          <a:prstGeom prst="rect">
            <a:avLst/>
          </a:prstGeom>
        </p:spPr>
      </p:pic>
      <p:sp>
        <p:nvSpPr>
          <p:cNvPr id="8" name="Content Placeholder 7">
            <a:extLst>
              <a:ext uri="{FF2B5EF4-FFF2-40B4-BE49-F238E27FC236}">
                <a16:creationId xmlns:a16="http://schemas.microsoft.com/office/drawing/2014/main" id="{DE442600-79FE-4D35-3435-B4440D87EA16}"/>
              </a:ext>
            </a:extLst>
          </p:cNvPr>
          <p:cNvSpPr>
            <a:spLocks noGrp="1"/>
          </p:cNvSpPr>
          <p:nvPr>
            <p:ph sz="quarter" idx="10"/>
          </p:nvPr>
        </p:nvSpPr>
        <p:spPr>
          <a:xfrm>
            <a:off x="698241" y="1740872"/>
            <a:ext cx="4576131" cy="3687097"/>
          </a:xfrm>
        </p:spPr>
        <p:txBody>
          <a:bodyPr>
            <a:normAutofit fontScale="92500" lnSpcReduction="20000"/>
          </a:bodyPr>
          <a:lstStyle/>
          <a:p>
            <a:r>
              <a:rPr lang="en-GB" dirty="0"/>
              <a:t>Reading lists for your course</a:t>
            </a:r>
          </a:p>
          <a:p>
            <a:r>
              <a:rPr lang="en-GB" dirty="0"/>
              <a:t>Created by your lecturers</a:t>
            </a:r>
          </a:p>
          <a:p>
            <a:r>
              <a:rPr lang="en-GB" dirty="0"/>
              <a:t>Link directly to library resources</a:t>
            </a:r>
          </a:p>
          <a:p>
            <a:r>
              <a:rPr lang="en-GB" dirty="0"/>
              <a:t>Books/ebooks</a:t>
            </a:r>
          </a:p>
          <a:p>
            <a:r>
              <a:rPr lang="en-GB" dirty="0"/>
              <a:t>Journals</a:t>
            </a:r>
          </a:p>
          <a:p>
            <a:r>
              <a:rPr lang="en-GB" dirty="0"/>
              <a:t>Databases</a:t>
            </a:r>
          </a:p>
          <a:p>
            <a:r>
              <a:rPr lang="en-GB" dirty="0"/>
              <a:t>Web resources</a:t>
            </a:r>
          </a:p>
          <a:p>
            <a:r>
              <a:rPr lang="en-GB" dirty="0"/>
              <a:t>BoB playlists </a:t>
            </a:r>
          </a:p>
          <a:p>
            <a:endParaRPr lang="en-GB" dirty="0"/>
          </a:p>
        </p:txBody>
      </p:sp>
      <p:sp>
        <p:nvSpPr>
          <p:cNvPr id="9" name="TextBox 8">
            <a:extLst>
              <a:ext uri="{FF2B5EF4-FFF2-40B4-BE49-F238E27FC236}">
                <a16:creationId xmlns:a16="http://schemas.microsoft.com/office/drawing/2014/main" id="{2E46BCAE-3EB5-D342-D5EC-C9527748EF8E}"/>
              </a:ext>
            </a:extLst>
          </p:cNvPr>
          <p:cNvSpPr txBox="1"/>
          <p:nvPr/>
        </p:nvSpPr>
        <p:spPr>
          <a:xfrm>
            <a:off x="781665" y="5515897"/>
            <a:ext cx="2942303" cy="369332"/>
          </a:xfrm>
          <a:prstGeom prst="rect">
            <a:avLst/>
          </a:prstGeom>
          <a:noFill/>
        </p:spPr>
        <p:txBody>
          <a:bodyPr wrap="square" rtlCol="0">
            <a:spAutoFit/>
          </a:bodyPr>
          <a:lstStyle/>
          <a:p>
            <a:r>
              <a:rPr lang="en-GB" dirty="0">
                <a:hlinkClick r:id="rId3"/>
              </a:rPr>
              <a:t>Online resource lists</a:t>
            </a:r>
            <a:endParaRPr lang="en-GB" dirty="0"/>
          </a:p>
        </p:txBody>
      </p:sp>
    </p:spTree>
    <p:extLst>
      <p:ext uri="{BB962C8B-B14F-4D97-AF65-F5344CB8AC3E}">
        <p14:creationId xmlns:p14="http://schemas.microsoft.com/office/powerpoint/2010/main" val="37668689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cs typeface="Calibri"/>
              </a:rPr>
              <a:t>Browse Ejournals via Browzine</a:t>
            </a:r>
            <a:endParaRPr lang="en-GB" dirty="0"/>
          </a:p>
        </p:txBody>
      </p:sp>
      <p:sp>
        <p:nvSpPr>
          <p:cNvPr id="3" name="Content Placeholder 2"/>
          <p:cNvSpPr>
            <a:spLocks noGrp="1"/>
          </p:cNvSpPr>
          <p:nvPr>
            <p:ph sz="quarter" idx="10"/>
          </p:nvPr>
        </p:nvSpPr>
        <p:spPr>
          <a:xfrm>
            <a:off x="352253" y="1654047"/>
            <a:ext cx="3379488" cy="4574040"/>
          </a:xfrm>
        </p:spPr>
        <p:txBody>
          <a:bodyPr>
            <a:normAutofit fontScale="85000" lnSpcReduction="20000"/>
          </a:bodyPr>
          <a:lstStyle/>
          <a:p>
            <a:pPr marL="457200" indent="-457200">
              <a:buFont typeface="Arial"/>
              <a:buChar char="•"/>
            </a:pPr>
            <a:r>
              <a:rPr lang="en-GB" dirty="0">
                <a:latin typeface="Calibri"/>
                <a:cs typeface="Calibri"/>
              </a:rPr>
              <a:t>Search by journal title</a:t>
            </a:r>
          </a:p>
          <a:p>
            <a:pPr marL="457200" indent="-457200">
              <a:buFont typeface="Arial"/>
              <a:buChar char="•"/>
            </a:pPr>
            <a:endParaRPr lang="en-GB" dirty="0">
              <a:latin typeface="Calibri"/>
              <a:cs typeface="Calibri"/>
            </a:endParaRPr>
          </a:p>
          <a:p>
            <a:pPr marL="457200" indent="-457200">
              <a:buFont typeface="Arial"/>
              <a:buChar char="•"/>
            </a:pPr>
            <a:r>
              <a:rPr lang="en-GB" dirty="0">
                <a:latin typeface="Calibri"/>
                <a:cs typeface="Calibri"/>
              </a:rPr>
              <a:t>Browse by subject</a:t>
            </a:r>
          </a:p>
          <a:p>
            <a:pPr marL="457200" indent="-457200">
              <a:buFont typeface="Arial"/>
              <a:buChar char="•"/>
            </a:pPr>
            <a:endParaRPr lang="en-GB" dirty="0">
              <a:latin typeface="Calibri"/>
              <a:cs typeface="Calibri"/>
            </a:endParaRPr>
          </a:p>
          <a:p>
            <a:pPr marL="457200" indent="-457200">
              <a:buFont typeface="Arial"/>
              <a:buChar char="•"/>
            </a:pPr>
            <a:r>
              <a:rPr lang="en-GB" dirty="0">
                <a:latin typeface="Calibri"/>
                <a:cs typeface="Calibri"/>
              </a:rPr>
              <a:t>Keep up-to-date with the latest issues</a:t>
            </a:r>
          </a:p>
          <a:p>
            <a:pPr marL="457200" indent="-457200">
              <a:buFont typeface="Arial"/>
              <a:buChar char="•"/>
            </a:pPr>
            <a:endParaRPr lang="en-GB" dirty="0">
              <a:latin typeface="Calibri"/>
              <a:cs typeface="Calibri"/>
            </a:endParaRPr>
          </a:p>
          <a:p>
            <a:pPr marL="457200" indent="-457200">
              <a:buFont typeface="Arial"/>
              <a:buChar char="•"/>
            </a:pPr>
            <a:r>
              <a:rPr lang="en-GB" dirty="0">
                <a:latin typeface="Calibri"/>
                <a:cs typeface="Calibri"/>
              </a:rPr>
              <a:t>Create an account and stock your own shelf with your favourite titles</a:t>
            </a:r>
          </a:p>
          <a:p>
            <a:pPr marL="0" indent="0">
              <a:buNone/>
            </a:pPr>
            <a:endParaRPr lang="en-GB" dirty="0">
              <a:latin typeface="Calibri"/>
              <a:cs typeface="Calibri"/>
            </a:endParaRPr>
          </a:p>
          <a:p>
            <a:pPr marL="0" indent="0">
              <a:buNone/>
            </a:pPr>
            <a:r>
              <a:rPr lang="en-GB" dirty="0">
                <a:latin typeface="Calibri"/>
                <a:cs typeface="Calibri"/>
                <a:hlinkClick r:id="rId2"/>
              </a:rPr>
              <a:t>Browzine</a:t>
            </a:r>
            <a:endParaRPr lang="en-GB" dirty="0">
              <a:latin typeface="Calibri"/>
              <a:cs typeface="Calibri"/>
            </a:endParaRPr>
          </a:p>
          <a:p>
            <a:pPr marL="457200" indent="-457200">
              <a:buFont typeface="Arial"/>
              <a:buChar char="•"/>
            </a:pPr>
            <a:endParaRPr lang="en-GB" dirty="0">
              <a:latin typeface="Calibri"/>
              <a:cs typeface="Calibri"/>
            </a:endParaRPr>
          </a:p>
          <a:p>
            <a:pPr marL="0" indent="0">
              <a:buNone/>
            </a:pPr>
            <a:endParaRPr lang="en-GB" dirty="0"/>
          </a:p>
        </p:txBody>
      </p:sp>
      <p:pic>
        <p:nvPicPr>
          <p:cNvPr id="6" name="Picture 5">
            <a:extLst>
              <a:ext uri="{FF2B5EF4-FFF2-40B4-BE49-F238E27FC236}">
                <a16:creationId xmlns:a16="http://schemas.microsoft.com/office/drawing/2014/main" id="{A0D0FE29-4396-6953-024F-EE0C15A3FE21}"/>
              </a:ext>
            </a:extLst>
          </p:cNvPr>
          <p:cNvPicPr>
            <a:picLocks noChangeAspect="1"/>
          </p:cNvPicPr>
          <p:nvPr/>
        </p:nvPicPr>
        <p:blipFill rotWithShape="1">
          <a:blip r:embed="rId3"/>
          <a:srcRect l="1096" t="11397" r="3956" b="7142"/>
          <a:stretch/>
        </p:blipFill>
        <p:spPr>
          <a:xfrm>
            <a:off x="4328652" y="1594865"/>
            <a:ext cx="7448432" cy="4260245"/>
          </a:xfrm>
          <a:prstGeom prst="rect">
            <a:avLst/>
          </a:prstGeom>
        </p:spPr>
      </p:pic>
    </p:spTree>
    <p:extLst>
      <p:ext uri="{BB962C8B-B14F-4D97-AF65-F5344CB8AC3E}">
        <p14:creationId xmlns:p14="http://schemas.microsoft.com/office/powerpoint/2010/main" val="20680355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Hints and Tips for Searching.. </a:t>
            </a:r>
          </a:p>
        </p:txBody>
      </p:sp>
      <p:sp>
        <p:nvSpPr>
          <p:cNvPr id="3" name="Content Placeholder 2"/>
          <p:cNvSpPr>
            <a:spLocks noGrp="1"/>
          </p:cNvSpPr>
          <p:nvPr>
            <p:ph sz="quarter" idx="10"/>
          </p:nvPr>
        </p:nvSpPr>
        <p:spPr>
          <a:xfrm>
            <a:off x="698242" y="1592263"/>
            <a:ext cx="5529563" cy="4574040"/>
          </a:xfrm>
        </p:spPr>
        <p:txBody>
          <a:bodyPr>
            <a:normAutofit fontScale="70000" lnSpcReduction="20000"/>
          </a:bodyPr>
          <a:lstStyle/>
          <a:p>
            <a:pPr>
              <a:lnSpc>
                <a:spcPct val="100000"/>
              </a:lnSpc>
              <a:spcBef>
                <a:spcPts val="600"/>
              </a:spcBef>
              <a:buFont typeface="Arial" panose="05000000000000000000" pitchFamily="2" charset="2"/>
              <a:buChar char="•"/>
            </a:pPr>
            <a:r>
              <a:rPr lang="en-GB" b="1" dirty="0">
                <a:latin typeface="Calibri"/>
                <a:cs typeface="Calibri"/>
              </a:rPr>
              <a:t>Sign in</a:t>
            </a:r>
            <a:r>
              <a:rPr lang="en-GB" dirty="0">
                <a:latin typeface="Calibri"/>
                <a:cs typeface="Calibri"/>
              </a:rPr>
              <a:t> to make the most of extra features </a:t>
            </a:r>
          </a:p>
          <a:p>
            <a:pPr marL="0" indent="0">
              <a:lnSpc>
                <a:spcPct val="100000"/>
              </a:lnSpc>
              <a:spcBef>
                <a:spcPts val="600"/>
              </a:spcBef>
              <a:buNone/>
            </a:pPr>
            <a:endParaRPr lang="en-GB" dirty="0">
              <a:latin typeface="Calibri"/>
              <a:cs typeface="Calibri"/>
            </a:endParaRPr>
          </a:p>
          <a:p>
            <a:pPr>
              <a:lnSpc>
                <a:spcPct val="100000"/>
              </a:lnSpc>
              <a:spcBef>
                <a:spcPts val="600"/>
              </a:spcBef>
              <a:buFont typeface="Arial" panose="05000000000000000000" pitchFamily="2" charset="2"/>
              <a:buChar char="•"/>
            </a:pPr>
            <a:r>
              <a:rPr lang="en-GB" dirty="0">
                <a:latin typeface="Calibri"/>
                <a:cs typeface="Calibri"/>
              </a:rPr>
              <a:t>Think carefully about your </a:t>
            </a:r>
            <a:r>
              <a:rPr lang="en-GB" b="1" dirty="0">
                <a:latin typeface="Calibri"/>
                <a:cs typeface="Calibri"/>
              </a:rPr>
              <a:t>keywords</a:t>
            </a:r>
            <a:r>
              <a:rPr lang="en-GB" dirty="0">
                <a:latin typeface="Calibri"/>
                <a:cs typeface="Calibri"/>
              </a:rPr>
              <a:t> and try alternatives</a:t>
            </a:r>
          </a:p>
          <a:p>
            <a:pPr>
              <a:lnSpc>
                <a:spcPct val="100000"/>
              </a:lnSpc>
              <a:spcBef>
                <a:spcPts val="600"/>
              </a:spcBef>
              <a:buFont typeface="Arial" panose="05000000000000000000" pitchFamily="2" charset="2"/>
              <a:buChar char="•"/>
            </a:pPr>
            <a:endParaRPr lang="en-GB" dirty="0">
              <a:latin typeface="Calibri"/>
              <a:cs typeface="Calibri"/>
            </a:endParaRPr>
          </a:p>
          <a:p>
            <a:pPr>
              <a:lnSpc>
                <a:spcPct val="100000"/>
              </a:lnSpc>
              <a:spcBef>
                <a:spcPts val="600"/>
              </a:spcBef>
              <a:buFont typeface="Arial" panose="05000000000000000000" pitchFamily="2" charset="2"/>
              <a:buChar char="•"/>
            </a:pPr>
            <a:r>
              <a:rPr lang="en-GB" dirty="0">
                <a:latin typeface="Calibri"/>
                <a:cs typeface="Calibri"/>
              </a:rPr>
              <a:t>Use </a:t>
            </a:r>
            <a:r>
              <a:rPr lang="en-GB" b="1" dirty="0">
                <a:latin typeface="Calibri"/>
                <a:cs typeface="Calibri"/>
              </a:rPr>
              <a:t>AND</a:t>
            </a:r>
            <a:r>
              <a:rPr lang="en-GB" dirty="0">
                <a:latin typeface="Calibri"/>
                <a:cs typeface="Calibri"/>
              </a:rPr>
              <a:t>, </a:t>
            </a:r>
            <a:r>
              <a:rPr lang="en-GB" b="1" dirty="0">
                <a:latin typeface="Calibri"/>
                <a:cs typeface="Calibri"/>
              </a:rPr>
              <a:t>OR</a:t>
            </a:r>
            <a:r>
              <a:rPr lang="en-GB" dirty="0">
                <a:latin typeface="Calibri"/>
                <a:cs typeface="Calibri"/>
              </a:rPr>
              <a:t> and </a:t>
            </a:r>
            <a:r>
              <a:rPr lang="en-GB" b="1" dirty="0">
                <a:latin typeface="Calibri"/>
                <a:cs typeface="Calibri"/>
              </a:rPr>
              <a:t>NOT</a:t>
            </a:r>
            <a:r>
              <a:rPr lang="en-GB" dirty="0">
                <a:latin typeface="Calibri"/>
                <a:cs typeface="Calibri"/>
              </a:rPr>
              <a:t> to broaden or narrow your searches, and use quotation marks for phrases</a:t>
            </a:r>
          </a:p>
          <a:p>
            <a:pPr>
              <a:lnSpc>
                <a:spcPct val="100000"/>
              </a:lnSpc>
              <a:spcBef>
                <a:spcPts val="600"/>
              </a:spcBef>
              <a:buFont typeface="Arial" panose="05000000000000000000" pitchFamily="2" charset="2"/>
              <a:buChar char="•"/>
            </a:pPr>
            <a:endParaRPr lang="en-GB" dirty="0">
              <a:latin typeface="Calibri"/>
              <a:cs typeface="Calibri"/>
            </a:endParaRPr>
          </a:p>
          <a:p>
            <a:pPr>
              <a:lnSpc>
                <a:spcPct val="100000"/>
              </a:lnSpc>
              <a:spcBef>
                <a:spcPts val="600"/>
              </a:spcBef>
              <a:buFont typeface="Arial" panose="05000000000000000000" pitchFamily="2" charset="2"/>
              <a:buChar char="•"/>
            </a:pPr>
            <a:r>
              <a:rPr lang="en-GB" b="1" dirty="0">
                <a:latin typeface="Calibri"/>
                <a:cs typeface="Calibri"/>
              </a:rPr>
              <a:t>Use the information you find </a:t>
            </a:r>
            <a:r>
              <a:rPr lang="en-GB" dirty="0">
                <a:latin typeface="Calibri"/>
                <a:cs typeface="Calibri"/>
              </a:rPr>
              <a:t>to search for additional items </a:t>
            </a:r>
          </a:p>
          <a:p>
            <a:pPr>
              <a:lnSpc>
                <a:spcPct val="100000"/>
              </a:lnSpc>
              <a:spcBef>
                <a:spcPts val="600"/>
              </a:spcBef>
              <a:buFont typeface="Arial" panose="05000000000000000000" pitchFamily="2" charset="2"/>
              <a:buChar char="•"/>
            </a:pPr>
            <a:endParaRPr lang="en-GB" dirty="0">
              <a:latin typeface="Calibri"/>
              <a:cs typeface="Calibri"/>
            </a:endParaRPr>
          </a:p>
          <a:p>
            <a:pPr>
              <a:lnSpc>
                <a:spcPct val="100000"/>
              </a:lnSpc>
              <a:spcBef>
                <a:spcPts val="600"/>
              </a:spcBef>
              <a:buFont typeface="Arial" panose="05000000000000000000" pitchFamily="2" charset="2"/>
              <a:buChar char="•"/>
            </a:pPr>
            <a:r>
              <a:rPr lang="en-GB" b="1" dirty="0">
                <a:latin typeface="Calibri"/>
                <a:cs typeface="Calibri"/>
              </a:rPr>
              <a:t>Filter</a:t>
            </a:r>
            <a:r>
              <a:rPr lang="en-GB" dirty="0">
                <a:latin typeface="Calibri"/>
                <a:cs typeface="Calibri"/>
              </a:rPr>
              <a:t> your results using the column on the left, </a:t>
            </a:r>
            <a:r>
              <a:rPr lang="en-GB" dirty="0" err="1">
                <a:latin typeface="Calibri"/>
                <a:cs typeface="Calibri"/>
              </a:rPr>
              <a:t>eg</a:t>
            </a:r>
            <a:r>
              <a:rPr lang="en-GB" dirty="0">
                <a:latin typeface="Calibri"/>
                <a:cs typeface="Calibri"/>
              </a:rPr>
              <a:t>. limit to </a:t>
            </a:r>
            <a:r>
              <a:rPr lang="en-GB" b="1" dirty="0">
                <a:latin typeface="Calibri"/>
                <a:cs typeface="Calibri"/>
              </a:rPr>
              <a:t>full-text</a:t>
            </a:r>
            <a:r>
              <a:rPr lang="en-GB" dirty="0">
                <a:latin typeface="Calibri"/>
                <a:cs typeface="Calibri"/>
              </a:rPr>
              <a:t> or </a:t>
            </a:r>
            <a:r>
              <a:rPr lang="en-GB" b="1" dirty="0">
                <a:latin typeface="Calibri"/>
                <a:cs typeface="Calibri"/>
              </a:rPr>
              <a:t>peer reviewed </a:t>
            </a:r>
            <a:r>
              <a:rPr lang="en-GB" dirty="0">
                <a:latin typeface="Calibri"/>
                <a:cs typeface="Calibri"/>
              </a:rPr>
              <a:t>articles and limit by </a:t>
            </a:r>
            <a:r>
              <a:rPr lang="en-GB" b="1" dirty="0">
                <a:latin typeface="Calibri"/>
                <a:cs typeface="Calibri"/>
              </a:rPr>
              <a:t>date</a:t>
            </a:r>
            <a:r>
              <a:rPr lang="en-GB" dirty="0">
                <a:latin typeface="Calibri"/>
                <a:cs typeface="Calibri"/>
              </a:rPr>
              <a:t> too</a:t>
            </a:r>
          </a:p>
          <a:p>
            <a:endParaRPr lang="en-GB" dirty="0"/>
          </a:p>
        </p:txBody>
      </p:sp>
      <p:pic>
        <p:nvPicPr>
          <p:cNvPr id="4" name="Picture Placeholder 5"/>
          <p:cNvPicPr>
            <a:picLocks noChangeAspect="1"/>
          </p:cNvPicPr>
          <p:nvPr/>
        </p:nvPicPr>
        <p:blipFill>
          <a:blip r:embed="rId2" cstate="print">
            <a:extLst>
              <a:ext uri="{28A0092B-C50C-407E-A947-70E740481C1C}">
                <a14:useLocalDpi xmlns:a14="http://schemas.microsoft.com/office/drawing/2010/main" val="0"/>
              </a:ext>
            </a:extLst>
          </a:blip>
          <a:srcRect l="11817" r="11817"/>
          <a:stretch>
            <a:fillRect/>
          </a:stretch>
        </p:blipFill>
        <p:spPr>
          <a:xfrm>
            <a:off x="6828607" y="1592263"/>
            <a:ext cx="4568654" cy="3985491"/>
          </a:xfrm>
          <a:prstGeom prst="rect">
            <a:avLst/>
          </a:prstGeom>
        </p:spPr>
      </p:pic>
    </p:spTree>
    <p:extLst>
      <p:ext uri="{BB962C8B-B14F-4D97-AF65-F5344CB8AC3E}">
        <p14:creationId xmlns:p14="http://schemas.microsoft.com/office/powerpoint/2010/main" val="2777510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0C017-C1CD-46F3-A61B-1AD08FAC7E11}"/>
              </a:ext>
            </a:extLst>
          </p:cNvPr>
          <p:cNvSpPr>
            <a:spLocks noGrp="1"/>
          </p:cNvSpPr>
          <p:nvPr>
            <p:ph type="title"/>
          </p:nvPr>
        </p:nvSpPr>
        <p:spPr/>
        <p:txBody>
          <a:bodyPr>
            <a:normAutofit fontScale="90000"/>
          </a:bodyPr>
          <a:lstStyle/>
          <a:p>
            <a:r>
              <a:rPr lang="en-GB" dirty="0"/>
              <a:t>Evaluating Internet Resources - RADAR</a:t>
            </a:r>
          </a:p>
        </p:txBody>
      </p:sp>
      <p:sp>
        <p:nvSpPr>
          <p:cNvPr id="3" name="Text Placeholder 2">
            <a:extLst>
              <a:ext uri="{FF2B5EF4-FFF2-40B4-BE49-F238E27FC236}">
                <a16:creationId xmlns:a16="http://schemas.microsoft.com/office/drawing/2014/main" id="{3070B314-EE1A-4E42-88C8-B6D199C04FD7}"/>
              </a:ext>
            </a:extLst>
          </p:cNvPr>
          <p:cNvSpPr>
            <a:spLocks noGrp="1"/>
          </p:cNvSpPr>
          <p:nvPr>
            <p:ph type="body" sz="quarter" idx="10"/>
          </p:nvPr>
        </p:nvSpPr>
        <p:spPr>
          <a:xfrm>
            <a:off x="698242" y="1413984"/>
            <a:ext cx="2303750" cy="4573587"/>
          </a:xfrm>
        </p:spPr>
        <p:txBody>
          <a:bodyPr/>
          <a:lstStyle/>
          <a:p>
            <a:r>
              <a:rPr lang="en-GB" b="1" dirty="0">
                <a:solidFill>
                  <a:srgbClr val="FF0000"/>
                </a:solidFill>
              </a:rPr>
              <a:t>R</a:t>
            </a:r>
            <a:r>
              <a:rPr lang="en-GB" dirty="0"/>
              <a:t>ationale</a:t>
            </a:r>
          </a:p>
          <a:p>
            <a:endParaRPr lang="en-GB" dirty="0"/>
          </a:p>
          <a:p>
            <a:r>
              <a:rPr lang="en-GB" b="1" dirty="0">
                <a:solidFill>
                  <a:srgbClr val="FF0000"/>
                </a:solidFill>
              </a:rPr>
              <a:t>A</a:t>
            </a:r>
            <a:r>
              <a:rPr lang="en-GB" dirty="0"/>
              <a:t>uthority</a:t>
            </a:r>
          </a:p>
          <a:p>
            <a:endParaRPr lang="en-GB" dirty="0"/>
          </a:p>
          <a:p>
            <a:r>
              <a:rPr lang="en-GB" b="1" dirty="0">
                <a:solidFill>
                  <a:srgbClr val="FF0000"/>
                </a:solidFill>
              </a:rPr>
              <a:t>D</a:t>
            </a:r>
            <a:r>
              <a:rPr lang="en-GB" dirty="0"/>
              <a:t>ate</a:t>
            </a:r>
          </a:p>
          <a:p>
            <a:endParaRPr lang="en-GB" dirty="0"/>
          </a:p>
          <a:p>
            <a:r>
              <a:rPr lang="en-GB" b="1" dirty="0">
                <a:solidFill>
                  <a:srgbClr val="FF0000"/>
                </a:solidFill>
              </a:rPr>
              <a:t>A</a:t>
            </a:r>
            <a:r>
              <a:rPr lang="en-GB" dirty="0"/>
              <a:t>ccuracy</a:t>
            </a:r>
          </a:p>
          <a:p>
            <a:endParaRPr lang="en-GB" dirty="0"/>
          </a:p>
          <a:p>
            <a:r>
              <a:rPr lang="en-GB" b="1" dirty="0">
                <a:solidFill>
                  <a:srgbClr val="FF0000"/>
                </a:solidFill>
              </a:rPr>
              <a:t>R</a:t>
            </a:r>
            <a:r>
              <a:rPr lang="en-GB" dirty="0"/>
              <a:t>elevance</a:t>
            </a:r>
          </a:p>
        </p:txBody>
      </p:sp>
      <p:sp>
        <p:nvSpPr>
          <p:cNvPr id="4" name="Text Placeholder 3">
            <a:extLst>
              <a:ext uri="{FF2B5EF4-FFF2-40B4-BE49-F238E27FC236}">
                <a16:creationId xmlns:a16="http://schemas.microsoft.com/office/drawing/2014/main" id="{D918FEB2-20B9-477D-876C-090429D29BD9}"/>
              </a:ext>
            </a:extLst>
          </p:cNvPr>
          <p:cNvSpPr>
            <a:spLocks noGrp="1"/>
          </p:cNvSpPr>
          <p:nvPr>
            <p:ph type="body" sz="quarter" idx="11"/>
          </p:nvPr>
        </p:nvSpPr>
        <p:spPr>
          <a:xfrm>
            <a:off x="2616680" y="1332722"/>
            <a:ext cx="8925464" cy="5085331"/>
          </a:xfrm>
        </p:spPr>
        <p:txBody>
          <a:bodyPr>
            <a:normAutofit/>
          </a:bodyPr>
          <a:lstStyle/>
          <a:p>
            <a:pPr>
              <a:buFont typeface="Wingdings" panose="05000000000000000000" pitchFamily="2" charset="2"/>
              <a:buChar char="Ø"/>
            </a:pPr>
            <a:r>
              <a:rPr lang="en-GB" sz="1800" dirty="0"/>
              <a:t>Why did the author/publisher make the information available, is there obvious bias or prejudice, are alternative points of view presented, are important facts or data being omitted that might disprove their claim, if there is emotion what is the purpose, what tone is being used?</a:t>
            </a:r>
          </a:p>
          <a:p>
            <a:pPr>
              <a:buFont typeface="Wingdings" panose="05000000000000000000" pitchFamily="2" charset="2"/>
              <a:buChar char="Ø"/>
            </a:pPr>
            <a:r>
              <a:rPr lang="en-GB" sz="1800" dirty="0"/>
              <a:t>What are the authors credentials, how is he author related to your topic, are they affiliated to an educational organisation or reputable organisations, can you find information about the author, is the author cited anywhere, is the publisher of the information source reputable</a:t>
            </a:r>
          </a:p>
          <a:p>
            <a:pPr>
              <a:buFont typeface="Wingdings" panose="05000000000000000000" pitchFamily="2" charset="2"/>
              <a:buChar char="Ø"/>
            </a:pPr>
            <a:r>
              <a:rPr lang="en-GB" sz="1800" dirty="0"/>
              <a:t>When was the information published or last updated, have newer articles been published on the topic, are the links or references to other sources up-to-date, is your topic in an area that changes rapidly, is the information obsolete?</a:t>
            </a:r>
          </a:p>
          <a:p>
            <a:pPr>
              <a:buFont typeface="Wingdings" panose="05000000000000000000" pitchFamily="2" charset="2"/>
              <a:buChar char="Ø"/>
            </a:pPr>
            <a:r>
              <a:rPr lang="en-GB" sz="1800" dirty="0"/>
              <a:t>Are there statements you know to be false, do the citations and references support the authors claim and are the references correctly cited, what do other experts say on the subject is there general agreement, is it published in a peer-reviewed journal or other reliable publisher</a:t>
            </a:r>
          </a:p>
          <a:p>
            <a:pPr>
              <a:buFont typeface="Wingdings" panose="05000000000000000000" pitchFamily="2" charset="2"/>
              <a:buChar char="Ø"/>
            </a:pPr>
            <a:r>
              <a:rPr lang="en-GB" sz="1800" dirty="0"/>
              <a:t>Does the information answer your research question, is the information too technical or too simplified for you to use – who is the intended audience, does the source add something to your knowledge of the topic</a:t>
            </a:r>
          </a:p>
          <a:p>
            <a:pPr>
              <a:buFont typeface="Wingdings" panose="05000000000000000000" pitchFamily="2" charset="2"/>
              <a:buChar char="Ø"/>
            </a:pPr>
            <a:endParaRPr lang="en-GB" sz="1800" dirty="0"/>
          </a:p>
          <a:p>
            <a:pPr marL="0" indent="0">
              <a:buNone/>
            </a:pPr>
            <a:endParaRPr lang="en-GB" sz="1800" dirty="0"/>
          </a:p>
        </p:txBody>
      </p:sp>
    </p:spTree>
    <p:extLst>
      <p:ext uri="{BB962C8B-B14F-4D97-AF65-F5344CB8AC3E}">
        <p14:creationId xmlns:p14="http://schemas.microsoft.com/office/powerpoint/2010/main" val="14501808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 Access </a:t>
            </a:r>
          </a:p>
        </p:txBody>
      </p:sp>
      <p:sp>
        <p:nvSpPr>
          <p:cNvPr id="3" name="Content Placeholder 2"/>
          <p:cNvSpPr>
            <a:spLocks noGrp="1"/>
          </p:cNvSpPr>
          <p:nvPr>
            <p:ph sz="quarter" idx="10"/>
          </p:nvPr>
        </p:nvSpPr>
        <p:spPr>
          <a:xfrm>
            <a:off x="698242" y="1592263"/>
            <a:ext cx="6524943" cy="4574040"/>
          </a:xfrm>
        </p:spPr>
        <p:txBody>
          <a:bodyPr>
            <a:normAutofit fontScale="92500" lnSpcReduction="20000"/>
          </a:bodyPr>
          <a:lstStyle/>
          <a:p>
            <a:pPr marL="285750" indent="-285750">
              <a:buFont typeface="Arial" panose="020B0604020202020204" pitchFamily="34" charset="0"/>
              <a:buChar char="•"/>
            </a:pPr>
            <a:r>
              <a:rPr lang="en-GB" dirty="0"/>
              <a:t>Open Access publishing is the provision of unrestricted, free online access to peer reviewed and scholarly research.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Most UK universities now have a repository which stores and makes freely available the research output of its institution.  This includes theses, journal articles, book chapters, monographs etc.</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UWTSD has a </a:t>
            </a:r>
            <a:r>
              <a:rPr lang="en-GB" dirty="0">
                <a:hlinkClick r:id="rId2"/>
              </a:rPr>
              <a:t>Research Repository </a:t>
            </a:r>
            <a:r>
              <a:rPr lang="en-GB" dirty="0"/>
              <a:t>and a </a:t>
            </a:r>
            <a:r>
              <a:rPr lang="en-GB" dirty="0">
                <a:hlinkClick r:id="rId3"/>
              </a:rPr>
              <a:t>Research Data Repository</a:t>
            </a:r>
            <a:r>
              <a:rPr lang="en-GB" dirty="0"/>
              <a:t> (deposit your research papers, research data, and thesis in the repository)</a:t>
            </a:r>
          </a:p>
          <a:p>
            <a:endParaRPr lang="en-GB" dirty="0"/>
          </a:p>
        </p:txBody>
      </p:sp>
      <p:pic>
        <p:nvPicPr>
          <p:cNvPr id="5" name="Picture 4" descr="Icon&#10;&#10;Description automatically generated">
            <a:extLst>
              <a:ext uri="{FF2B5EF4-FFF2-40B4-BE49-F238E27FC236}">
                <a16:creationId xmlns:a16="http://schemas.microsoft.com/office/drawing/2014/main" id="{CE523B48-7447-6CC5-ED7C-65899B0B45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3672" y="1592263"/>
            <a:ext cx="4112284" cy="4112284"/>
          </a:xfrm>
          <a:prstGeom prst="rect">
            <a:avLst/>
          </a:prstGeom>
        </p:spPr>
      </p:pic>
    </p:spTree>
    <p:extLst>
      <p:ext uri="{BB962C8B-B14F-4D97-AF65-F5344CB8AC3E}">
        <p14:creationId xmlns:p14="http://schemas.microsoft.com/office/powerpoint/2010/main" val="15862727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 Access Sources</a:t>
            </a:r>
          </a:p>
        </p:txBody>
      </p:sp>
      <p:sp>
        <p:nvSpPr>
          <p:cNvPr id="3" name="Content Placeholder 2"/>
          <p:cNvSpPr>
            <a:spLocks noGrp="1"/>
          </p:cNvSpPr>
          <p:nvPr>
            <p:ph sz="quarter" idx="10"/>
          </p:nvPr>
        </p:nvSpPr>
        <p:spPr/>
        <p:txBody>
          <a:bodyPr>
            <a:normAutofit fontScale="55000" lnSpcReduction="20000"/>
          </a:bodyPr>
          <a:lstStyle/>
          <a:p>
            <a:pPr marL="0" indent="0">
              <a:buNone/>
            </a:pPr>
            <a:r>
              <a:rPr lang="en-GB" b="1" dirty="0">
                <a:hlinkClick r:id="rId2"/>
              </a:rPr>
              <a:t>UWTSD Research Repository</a:t>
            </a:r>
            <a:endParaRPr lang="en-GB" b="1" dirty="0"/>
          </a:p>
          <a:p>
            <a:pPr marL="0" indent="0">
              <a:buNone/>
            </a:pPr>
            <a:r>
              <a:rPr lang="en-US" dirty="0"/>
              <a:t>UWTSD Research Repository contains full text research papers, journal articles, book chapters and theses authored by University staff and students, and available to download free of charge </a:t>
            </a:r>
          </a:p>
          <a:p>
            <a:pPr marL="0" indent="0">
              <a:buNone/>
            </a:pPr>
            <a:r>
              <a:rPr lang="en-GB" b="1" dirty="0">
                <a:hlinkClick r:id="rId3"/>
              </a:rPr>
              <a:t>CORE</a:t>
            </a:r>
            <a:endParaRPr lang="en-GB" b="1" dirty="0"/>
          </a:p>
          <a:p>
            <a:pPr marL="0" indent="0">
              <a:buNone/>
            </a:pPr>
            <a:r>
              <a:rPr lang="en-GB" dirty="0"/>
              <a:t>CORE’s mission is to aggregate all open access research outputs from repositories and journals worldwide and make them available to the public. In this way CORE facilitates free unrestricted access to research for all</a:t>
            </a:r>
          </a:p>
          <a:p>
            <a:pPr marL="0" indent="0">
              <a:buNone/>
            </a:pPr>
            <a:r>
              <a:rPr lang="en-GB" b="1" dirty="0">
                <a:hlinkClick r:id="rId4"/>
              </a:rPr>
              <a:t>Digital Commons Network</a:t>
            </a:r>
            <a:endParaRPr lang="en-GB" b="1" dirty="0"/>
          </a:p>
          <a:p>
            <a:pPr marL="0" indent="0">
              <a:buNone/>
            </a:pPr>
            <a:r>
              <a:rPr lang="en-GB" dirty="0"/>
              <a:t>The Digital Commons Network brings together free, full-text scholarly articles from hundreds of universities and colleges worldwide</a:t>
            </a:r>
          </a:p>
          <a:p>
            <a:pPr marL="0" indent="0">
              <a:buNone/>
            </a:pPr>
            <a:r>
              <a:rPr lang="en-GB" b="1" dirty="0">
                <a:hlinkClick r:id="rId5"/>
              </a:rPr>
              <a:t>DOAG</a:t>
            </a:r>
            <a:endParaRPr lang="en-GB" b="1" dirty="0"/>
          </a:p>
          <a:p>
            <a:pPr marL="0" indent="0">
              <a:buNone/>
            </a:pPr>
            <a:r>
              <a:rPr lang="en-GB" dirty="0"/>
              <a:t>The Directory of Open Access Journals</a:t>
            </a:r>
          </a:p>
          <a:p>
            <a:pPr marL="0" indent="0">
              <a:buNone/>
            </a:pPr>
            <a:r>
              <a:rPr lang="en-GB" b="1" dirty="0">
                <a:hlinkClick r:id="rId6"/>
              </a:rPr>
              <a:t>Google Scholar</a:t>
            </a:r>
            <a:endParaRPr lang="en-GB" b="1" dirty="0"/>
          </a:p>
          <a:p>
            <a:pPr marL="0" indent="0">
              <a:buNone/>
            </a:pPr>
            <a:r>
              <a:rPr lang="en-GB" dirty="0"/>
              <a:t>In addition to searching Open WorldCat, you can set Google Scholar to search through all UWTSD online resources </a:t>
            </a:r>
          </a:p>
          <a:p>
            <a:pPr marL="0" indent="0">
              <a:buNone/>
            </a:pPr>
            <a:r>
              <a:rPr lang="en-GB" dirty="0"/>
              <a:t>Settings &gt; library links &gt; select ‘UW Trinity Saint David’</a:t>
            </a:r>
          </a:p>
          <a:p>
            <a:pPr marL="0" indent="0">
              <a:buNone/>
            </a:pPr>
            <a:r>
              <a:rPr lang="en-GB" b="1" dirty="0">
                <a:hlinkClick r:id="rId7"/>
              </a:rPr>
              <a:t>Paperity.org</a:t>
            </a:r>
            <a:endParaRPr lang="en-GB" b="1" dirty="0"/>
          </a:p>
          <a:p>
            <a:pPr marL="0" indent="0">
              <a:buNone/>
            </a:pPr>
            <a:r>
              <a:rPr lang="en-GB" dirty="0"/>
              <a:t>‘Paperity is </a:t>
            </a:r>
            <a:r>
              <a:rPr lang="en-GB" i="1" dirty="0"/>
              <a:t>the</a:t>
            </a:r>
            <a:r>
              <a:rPr lang="en-GB" dirty="0"/>
              <a:t> way towards more efficient scholarly communication in all research fields, from Sciences, Technology, Medicine, to Social Sciences, to Humanities and Arts. Our ultimate goal is to aggregate 100% of Open Access literature, published in any place around the world, in any field of research. For latest news, see </a:t>
            </a:r>
            <a:r>
              <a:rPr lang="en-GB" dirty="0">
                <a:hlinkClick r:id="rId8"/>
              </a:rPr>
              <a:t>Paperity Blog</a:t>
            </a:r>
            <a:r>
              <a:rPr lang="en-GB" dirty="0"/>
              <a:t> or follow us on </a:t>
            </a:r>
            <a:r>
              <a:rPr lang="en-GB" dirty="0">
                <a:hlinkClick r:id="rId9"/>
              </a:rPr>
              <a:t>Twitter</a:t>
            </a:r>
            <a:r>
              <a:rPr lang="en-GB" dirty="0"/>
              <a:t> and </a:t>
            </a:r>
            <a:r>
              <a:rPr lang="en-GB" dirty="0">
                <a:hlinkClick r:id="rId10"/>
              </a:rPr>
              <a:t>Facebook</a:t>
            </a:r>
            <a:r>
              <a:rPr lang="en-GB" dirty="0"/>
              <a:t>’</a:t>
            </a:r>
          </a:p>
          <a:p>
            <a:endParaRPr lang="en-GB" dirty="0"/>
          </a:p>
        </p:txBody>
      </p:sp>
    </p:spTree>
    <p:extLst>
      <p:ext uri="{BB962C8B-B14F-4D97-AF65-F5344CB8AC3E}">
        <p14:creationId xmlns:p14="http://schemas.microsoft.com/office/powerpoint/2010/main" val="16543456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cs typeface="Calibri"/>
              </a:rPr>
              <a:t>Help is Always Available</a:t>
            </a:r>
            <a:endParaRPr lang="en-GB" dirty="0"/>
          </a:p>
        </p:txBody>
      </p:sp>
      <p:sp>
        <p:nvSpPr>
          <p:cNvPr id="3" name="Content Placeholder 2"/>
          <p:cNvSpPr>
            <a:spLocks noGrp="1"/>
          </p:cNvSpPr>
          <p:nvPr>
            <p:ph sz="quarter" idx="10"/>
          </p:nvPr>
        </p:nvSpPr>
        <p:spPr>
          <a:xfrm>
            <a:off x="846166" y="1579984"/>
            <a:ext cx="8798943" cy="4574040"/>
          </a:xfrm>
        </p:spPr>
        <p:txBody>
          <a:bodyPr>
            <a:normAutofit/>
          </a:bodyPr>
          <a:lstStyle/>
          <a:p>
            <a:pPr marL="0" indent="0">
              <a:lnSpc>
                <a:spcPct val="100000"/>
              </a:lnSpc>
              <a:spcBef>
                <a:spcPts val="0"/>
              </a:spcBef>
              <a:buNone/>
            </a:pPr>
            <a:r>
              <a:rPr lang="en-GB" sz="2400">
                <a:latin typeface="Calibri"/>
                <a:cs typeface="Calibri"/>
              </a:rPr>
              <a:t>For help </a:t>
            </a:r>
            <a:r>
              <a:rPr lang="en-GB" sz="2400" dirty="0">
                <a:latin typeface="Calibri"/>
                <a:cs typeface="Calibri"/>
              </a:rPr>
              <a:t>with research and referencing queries or for help with digital skills advice </a:t>
            </a:r>
            <a:endParaRPr lang="en-US" sz="2400" dirty="0">
              <a:ea typeface="+mn-lt"/>
              <a:cs typeface="+mn-lt"/>
            </a:endParaRPr>
          </a:p>
          <a:p>
            <a:pPr marL="0" indent="0">
              <a:lnSpc>
                <a:spcPct val="100000"/>
              </a:lnSpc>
              <a:spcBef>
                <a:spcPts val="0"/>
              </a:spcBef>
              <a:buNone/>
            </a:pPr>
            <a:endParaRPr lang="en-GB" sz="2400" dirty="0">
              <a:ea typeface="+mn-lt"/>
              <a:cs typeface="+mn-lt"/>
            </a:endParaRPr>
          </a:p>
          <a:p>
            <a:pPr marL="0" indent="0">
              <a:lnSpc>
                <a:spcPct val="100000"/>
              </a:lnSpc>
              <a:spcBef>
                <a:spcPts val="0"/>
              </a:spcBef>
              <a:buNone/>
            </a:pPr>
            <a:r>
              <a:rPr lang="en-GB" sz="2400" b="1" dirty="0">
                <a:latin typeface="Calibri"/>
                <a:cs typeface="Calibri"/>
              </a:rPr>
              <a:t>Emily Wild </a:t>
            </a:r>
            <a:r>
              <a:rPr lang="en-GB" sz="2400" dirty="0">
                <a:latin typeface="Calibri"/>
                <a:cs typeface="Calibri"/>
              </a:rPr>
              <a:t>Academic Liaison Librarian email: </a:t>
            </a:r>
            <a:r>
              <a:rPr lang="en-GB" sz="2400" dirty="0">
                <a:latin typeface="Calibri"/>
                <a:cs typeface="Calibri"/>
                <a:hlinkClick r:id="rId2"/>
              </a:rPr>
              <a:t>emily.wild@uwtsd.ac.uk</a:t>
            </a:r>
            <a:r>
              <a:rPr lang="en-GB" sz="2400" dirty="0">
                <a:latin typeface="Calibri"/>
                <a:cs typeface="Calibri"/>
              </a:rPr>
              <a:t> </a:t>
            </a:r>
          </a:p>
          <a:p>
            <a:pPr marL="0" indent="0">
              <a:lnSpc>
                <a:spcPct val="100000"/>
              </a:lnSpc>
              <a:spcBef>
                <a:spcPts val="0"/>
              </a:spcBef>
              <a:buNone/>
            </a:pPr>
            <a:endParaRPr lang="en-GB" sz="2400" dirty="0">
              <a:latin typeface="Calibri"/>
              <a:cs typeface="Calibri"/>
            </a:endParaRPr>
          </a:p>
          <a:p>
            <a:pPr marL="0" indent="0">
              <a:lnSpc>
                <a:spcPct val="100000"/>
              </a:lnSpc>
              <a:spcBef>
                <a:spcPts val="0"/>
              </a:spcBef>
              <a:buNone/>
            </a:pPr>
            <a:r>
              <a:rPr lang="en-GB" sz="2400" dirty="0">
                <a:ea typeface="+mn-lt"/>
                <a:cs typeface="+mn-lt"/>
              </a:rPr>
              <a:t>For help with your librarian or Digital Skills Advisor from this page:</a:t>
            </a:r>
            <a:endParaRPr lang="en-GB" sz="2400" dirty="0">
              <a:latin typeface="Calibri"/>
              <a:cs typeface="Calibri"/>
            </a:endParaRPr>
          </a:p>
          <a:p>
            <a:pPr marL="0" indent="0">
              <a:lnSpc>
                <a:spcPct val="100000"/>
              </a:lnSpc>
              <a:spcBef>
                <a:spcPts val="0"/>
              </a:spcBef>
              <a:buNone/>
            </a:pPr>
            <a:r>
              <a:rPr lang="en-GB" sz="2400" dirty="0">
                <a:ea typeface="+mn-lt"/>
                <a:cs typeface="+mn-lt"/>
                <a:hlinkClick r:id="rId3"/>
              </a:rPr>
              <a:t>Book an appointment</a:t>
            </a:r>
            <a:endParaRPr lang="en-GB" sz="2400" dirty="0">
              <a:ea typeface="+mn-lt"/>
              <a:cs typeface="+mn-lt"/>
            </a:endParaRPr>
          </a:p>
          <a:p>
            <a:pPr marL="0" indent="0">
              <a:lnSpc>
                <a:spcPct val="100000"/>
              </a:lnSpc>
              <a:spcBef>
                <a:spcPts val="0"/>
              </a:spcBef>
              <a:buNone/>
            </a:pPr>
            <a:endParaRPr lang="en-GB" sz="2400" dirty="0">
              <a:ea typeface="+mn-lt"/>
              <a:cs typeface="+mn-lt"/>
            </a:endParaRPr>
          </a:p>
          <a:p>
            <a:pPr marL="0" indent="0">
              <a:buNone/>
            </a:pPr>
            <a:r>
              <a:rPr lang="en-GB" sz="2400" dirty="0">
                <a:latin typeface="Calibri"/>
                <a:cs typeface="Calibri"/>
              </a:rPr>
              <a:t>General queries and help with loans:</a:t>
            </a:r>
          </a:p>
          <a:p>
            <a:pPr marL="0" indent="0">
              <a:buNone/>
            </a:pPr>
            <a:r>
              <a:rPr lang="en-GB" sz="2400" dirty="0">
                <a:latin typeface="Calibri"/>
                <a:cs typeface="Calibri"/>
                <a:hlinkClick r:id="rId4"/>
              </a:rPr>
              <a:t>library@uwtsd.ac.uk</a:t>
            </a:r>
            <a:r>
              <a:rPr lang="en-GB" sz="2400" dirty="0">
                <a:latin typeface="Calibri"/>
                <a:cs typeface="Calibri"/>
              </a:rPr>
              <a:t> </a:t>
            </a:r>
            <a:endParaRPr lang="en-US" sz="2400" dirty="0">
              <a:ea typeface="+mn-lt"/>
              <a:cs typeface="+mn-lt"/>
            </a:endParaRPr>
          </a:p>
          <a:p>
            <a:pPr marL="0" indent="0" fontAlgn="base">
              <a:spcBef>
                <a:spcPct val="0"/>
              </a:spcBef>
              <a:spcAft>
                <a:spcPct val="0"/>
              </a:spcAft>
              <a:buNone/>
            </a:pPr>
            <a:endParaRPr lang="en-GB" sz="3600" dirty="0"/>
          </a:p>
          <a:p>
            <a:pPr marL="0" indent="0" fontAlgn="base">
              <a:spcBef>
                <a:spcPct val="0"/>
              </a:spcBef>
              <a:spcAft>
                <a:spcPct val="0"/>
              </a:spcAft>
              <a:buNone/>
            </a:pPr>
            <a:endParaRPr lang="en-GB" sz="3600" dirty="0"/>
          </a:p>
          <a:p>
            <a:pPr marL="0" indent="0" fontAlgn="base">
              <a:spcBef>
                <a:spcPct val="0"/>
              </a:spcBef>
              <a:spcAft>
                <a:spcPct val="0"/>
              </a:spcAft>
              <a:buNone/>
            </a:pPr>
            <a:endParaRPr lang="en-GB" altLang="en-US" dirty="0">
              <a:latin typeface="Segoe UI" panose="020B0502040204020203" pitchFamily="34" charset="0"/>
              <a:ea typeface="Segoe UI" panose="020B0502040204020203" pitchFamily="34" charset="0"/>
              <a:cs typeface="Segoe UI" panose="020B0502040204020203" pitchFamily="34" charset="0"/>
            </a:endParaRPr>
          </a:p>
          <a:p>
            <a:pPr marL="0" indent="0" fontAlgn="base">
              <a:spcBef>
                <a:spcPct val="0"/>
              </a:spcBef>
              <a:spcAft>
                <a:spcPct val="0"/>
              </a:spcAft>
              <a:buNone/>
            </a:pPr>
            <a:endParaRPr lang="en-GB" altLang="en-US"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036921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 or Comments?</a:t>
            </a:r>
          </a:p>
        </p:txBody>
      </p:sp>
      <p:pic>
        <p:nvPicPr>
          <p:cNvPr id="4" name="Picture 5" descr="A person sitting at a table using a computer&#10;&#10;Description automatically generated">
            <a:extLst>
              <a:ext uri="{FF2B5EF4-FFF2-40B4-BE49-F238E27FC236}">
                <a16:creationId xmlns:a16="http://schemas.microsoft.com/office/drawing/2014/main" id="{DFB02B0B-F2B7-40E1-B7EC-6C181443951D}"/>
              </a:ext>
            </a:extLst>
          </p:cNvPr>
          <p:cNvPicPr>
            <a:picLocks noGrp="1" noChangeAspect="1"/>
          </p:cNvPicPr>
          <p:nvPr>
            <p:ph sz="quarter" idx="10"/>
          </p:nvPr>
        </p:nvPicPr>
        <p:blipFill rotWithShape="1">
          <a:blip r:embed="rId2"/>
          <a:srcRect t="11348" r="1" b="25414"/>
          <a:stretch/>
        </p:blipFill>
        <p:spPr>
          <a:xfrm>
            <a:off x="698242" y="1433384"/>
            <a:ext cx="10499881" cy="4452845"/>
          </a:xfrm>
          <a:prstGeom prst="rect">
            <a:avLst/>
          </a:prstGeom>
          <a:noFill/>
        </p:spPr>
      </p:pic>
    </p:spTree>
    <p:extLst>
      <p:ext uri="{BB962C8B-B14F-4D97-AF65-F5344CB8AC3E}">
        <p14:creationId xmlns:p14="http://schemas.microsoft.com/office/powerpoint/2010/main" val="268661665"/>
      </p:ext>
    </p:extLst>
  </p:cSld>
  <p:clrMapOvr>
    <a:masterClrMapping/>
  </p:clrMapOvr>
</p:sld>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template-mustard [Read-Only]" id="{638C033A-C943-4883-A59A-B8E1426AE0E8}" vid="{F78C849E-30D8-4BF7-9584-C3236BF219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9c361958-d63d-4444-9986-5debd40b8faa">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5ECBA6C8EBCAA418226F242F7876712" ma:contentTypeVersion="13" ma:contentTypeDescription="Create a new document." ma:contentTypeScope="" ma:versionID="eb41a2b409c941b791f8a18dfaf4d698">
  <xsd:schema xmlns:xsd="http://www.w3.org/2001/XMLSchema" xmlns:xs="http://www.w3.org/2001/XMLSchema" xmlns:p="http://schemas.microsoft.com/office/2006/metadata/properties" xmlns:ns3="9c361958-d63d-4444-9986-5debd40b8faa" xmlns:ns4="d6763200-d287-43bd-9663-450c381dd6d6" targetNamespace="http://schemas.microsoft.com/office/2006/metadata/properties" ma:root="true" ma:fieldsID="32c4c2b7112d2948c7970227bb95d042" ns3:_="" ns4:_="">
    <xsd:import namespace="9c361958-d63d-4444-9986-5debd40b8faa"/>
    <xsd:import namespace="d6763200-d287-43bd-9663-450c381dd6d6"/>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361958-d63d-4444-9986-5debd40b8faa"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763200-d287-43bd-9663-450c381dd6d6"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description=""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9DB88A-4CDB-4A02-BBF8-EAC6701E3581}">
  <ds:schemaRefs>
    <ds:schemaRef ds:uri="9c361958-d63d-4444-9986-5debd40b8faa"/>
    <ds:schemaRef ds:uri="http://purl.org/dc/elements/1.1/"/>
    <ds:schemaRef ds:uri="http://schemas.microsoft.com/office/2006/documentManagement/types"/>
    <ds:schemaRef ds:uri="d6763200-d287-43bd-9663-450c381dd6d6"/>
    <ds:schemaRef ds:uri="http://purl.org/dc/terms/"/>
    <ds:schemaRef ds:uri="http://schemas.openxmlformats.org/package/2006/metadata/core-properties"/>
    <ds:schemaRef ds:uri="http://purl.org/dc/dcmitype/"/>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495CDC2D-189F-4C07-8987-F7BE7C44EA2B}">
  <ds:schemaRefs>
    <ds:schemaRef ds:uri="http://schemas.microsoft.com/sharepoint/v3/contenttype/forms"/>
  </ds:schemaRefs>
</ds:datastoreItem>
</file>

<file path=customXml/itemProps3.xml><?xml version="1.0" encoding="utf-8"?>
<ds:datastoreItem xmlns:ds="http://schemas.openxmlformats.org/officeDocument/2006/customXml" ds:itemID="{9307CE08-7B97-4862-83CB-11DF6CC61A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361958-d63d-4444-9986-5debd40b8faa"/>
    <ds:schemaRef ds:uri="d6763200-d287-43bd-9663-450c381dd6d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template-mustard</Template>
  <TotalTime>5951</TotalTime>
  <Words>1491</Words>
  <Application>Microsoft Office PowerPoint</Application>
  <PresentationFormat>Widescreen</PresentationFormat>
  <Paragraphs>249</Paragraphs>
  <Slides>29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Calibri Light</vt:lpstr>
      <vt:lpstr>Lucida Sans</vt:lpstr>
      <vt:lpstr>Segoe UI</vt:lpstr>
      <vt:lpstr>Wingdings</vt:lpstr>
      <vt:lpstr>Office Theme</vt:lpstr>
      <vt:lpstr>Advanced Searching  Performing Arts</vt:lpstr>
      <vt:lpstr>Services and Support</vt:lpstr>
      <vt:lpstr>Library Webpage</vt:lpstr>
      <vt:lpstr>Online Resources</vt:lpstr>
      <vt:lpstr>The Library Search</vt:lpstr>
      <vt:lpstr>Filtering the Library Search</vt:lpstr>
      <vt:lpstr>Finding Print Resources</vt:lpstr>
      <vt:lpstr>Limit Library Search to Ebooks Only</vt:lpstr>
      <vt:lpstr>The Item Records Include</vt:lpstr>
      <vt:lpstr>Limit Library Search to Articles Only</vt:lpstr>
      <vt:lpstr>Your Account</vt:lpstr>
      <vt:lpstr>Accessing Other Areas</vt:lpstr>
      <vt:lpstr>Database Search</vt:lpstr>
      <vt:lpstr>Performing Arts Databases</vt:lpstr>
      <vt:lpstr>Artstor</vt:lpstr>
      <vt:lpstr>Exact Editions</vt:lpstr>
      <vt:lpstr>WGSN – Fashion &amp; Interiors</vt:lpstr>
      <vt:lpstr>Audio Visual Resources</vt:lpstr>
      <vt:lpstr>Cite Them Right Online </vt:lpstr>
      <vt:lpstr>Ebooks via Database Search</vt:lpstr>
      <vt:lpstr>Taylor &amp; Francis</vt:lpstr>
      <vt:lpstr>Online Resource Lists</vt:lpstr>
      <vt:lpstr>Browse Ejournals via Browzine</vt:lpstr>
      <vt:lpstr>Hints and Tips for Searching.. </vt:lpstr>
      <vt:lpstr>Evaluating Internet Resources - RADAR</vt:lpstr>
      <vt:lpstr>Open Access </vt:lpstr>
      <vt:lpstr>Open Access Sources</vt:lpstr>
      <vt:lpstr>Help is Always Available</vt:lpstr>
      <vt:lpstr>Any Questions or Comments?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Hywel</dc:creator>
  <cp:lastModifiedBy>Emily Wild</cp:lastModifiedBy>
  <cp:revision>117</cp:revision>
  <dcterms:created xsi:type="dcterms:W3CDTF">2019-09-13T10:04:54Z</dcterms:created>
  <dcterms:modified xsi:type="dcterms:W3CDTF">2023-10-09T16:55:57Z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0x01010085ECBA6C8EBCAA418226F242F7876712</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ies>
</file>