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65" r:id="rId1"/>
  </p:sldMasterIdLst>
  <p:notesMasterIdLst>
    <p:notesMasterId r:id="rId18"/>
  </p:notesMasterIdLst>
  <p:sldIdLst>
    <p:sldId id="365" r:id="rId2"/>
    <p:sldId id="366" r:id="rId3"/>
    <p:sldId id="367" r:id="rId4"/>
    <p:sldId id="368" r:id="rId5"/>
    <p:sldId id="369" r:id="rId6"/>
    <p:sldId id="370" r:id="rId7"/>
    <p:sldId id="371" r:id="rId8"/>
    <p:sldId id="372" r:id="rId9"/>
    <p:sldId id="373" r:id="rId10"/>
    <p:sldId id="374" r:id="rId11"/>
    <p:sldId id="375" r:id="rId12"/>
    <p:sldId id="376" r:id="rId13"/>
    <p:sldId id="377" r:id="rId14"/>
    <p:sldId id="378" r:id="rId15"/>
    <p:sldId id="379" r:id="rId16"/>
    <p:sldId id="348"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vertBarState="minimized" horzBarState="minimized">
    <p:restoredLeft sz="0" autoAdjust="0"/>
    <p:restoredTop sz="0" autoAdjust="0"/>
  </p:normalViewPr>
  <p:slideViewPr>
    <p:cSldViewPr snapToGrid="0">
      <p:cViewPr varScale="1">
        <p:scale>
          <a:sx n="22" d="100"/>
          <a:sy n="22" d="100"/>
        </p:scale>
        <p:origin x="3494" y="2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niela Lisenche" userId="3dffecff761c9e9c" providerId="LiveId" clId="{8915DEFA-57FF-4CE2-BDA6-CC408520ABC0}"/>
    <pc:docChg chg="undo custSel addSld delSld modSld sldOrd">
      <pc:chgData name="Daniela Lisenche" userId="3dffecff761c9e9c" providerId="LiveId" clId="{8915DEFA-57FF-4CE2-BDA6-CC408520ABC0}" dt="2023-12-18T22:45:44.553" v="11" actId="680"/>
      <pc:docMkLst>
        <pc:docMk/>
      </pc:docMkLst>
      <pc:sldChg chg="new del ord">
        <pc:chgData name="Daniela Lisenche" userId="3dffecff761c9e9c" providerId="LiveId" clId="{8915DEFA-57FF-4CE2-BDA6-CC408520ABC0}" dt="2023-12-18T22:41:01.986" v="6" actId="680"/>
        <pc:sldMkLst>
          <pc:docMk/>
          <pc:sldMk cId="1159995596" sldId="380"/>
        </pc:sldMkLst>
      </pc:sldChg>
      <pc:sldChg chg="new del ord">
        <pc:chgData name="Daniela Lisenche" userId="3dffecff761c9e9c" providerId="LiveId" clId="{8915DEFA-57FF-4CE2-BDA6-CC408520ABC0}" dt="2023-12-18T22:45:44.553" v="11" actId="680"/>
        <pc:sldMkLst>
          <pc:docMk/>
          <pc:sldMk cId="3857885270" sldId="380"/>
        </pc:sldMkLst>
      </pc:sldChg>
      <pc:sldChg chg="new del">
        <pc:chgData name="Daniela Lisenche" userId="3dffecff761c9e9c" providerId="LiveId" clId="{8915DEFA-57FF-4CE2-BDA6-CC408520ABC0}" dt="2023-12-18T22:40:33.837" v="1" actId="680"/>
        <pc:sldMkLst>
          <pc:docMk/>
          <pc:sldMk cId="4096174579" sldId="380"/>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D728902-ACDD-46FB-9705-F42573BCD2CF}" type="datetimeFigureOut">
              <a:t>12/18/2023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16CFF70-FC4A-4BD7-BEB5-3A847830C221}" type="slidenum">
              <a:t>‹#›</a:t>
            </a:fld>
            <a:endParaRPr lang="en-US"/>
          </a:p>
        </p:txBody>
      </p:sp>
    </p:spTree>
    <p:extLst>
      <p:ext uri="{BB962C8B-B14F-4D97-AF65-F5344CB8AC3E}">
        <p14:creationId xmlns:p14="http://schemas.microsoft.com/office/powerpoint/2010/main" val="33258056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16CFF70-FC4A-4BD7-BEB5-3A847830C221}" type="slidenum">
              <a:rPr lang="en-GB" smtClean="0"/>
              <a:t>1</a:t>
            </a:fld>
            <a:endParaRPr lang="en-GB"/>
          </a:p>
        </p:txBody>
      </p:sp>
    </p:spTree>
    <p:extLst>
      <p:ext uri="{BB962C8B-B14F-4D97-AF65-F5344CB8AC3E}">
        <p14:creationId xmlns:p14="http://schemas.microsoft.com/office/powerpoint/2010/main" val="10567251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“Today, we're diving into how Sainsbury's plans to grow in Germany. We'll look at how different cultures impact business, spot any tough spots, and figure out how to solve them. It's exciting to see a big UK shop like Sainsbury's stepping into Europe!"</a:t>
            </a:r>
          </a:p>
          <a:p>
            <a:endParaRPr lang="en-GB" dirty="0"/>
          </a:p>
        </p:txBody>
      </p:sp>
      <p:sp>
        <p:nvSpPr>
          <p:cNvPr id="4" name="Slide Number Placeholder 3"/>
          <p:cNvSpPr>
            <a:spLocks noGrp="1"/>
          </p:cNvSpPr>
          <p:nvPr>
            <p:ph type="sldNum" sz="quarter" idx="5"/>
          </p:nvPr>
        </p:nvSpPr>
        <p:spPr/>
        <p:txBody>
          <a:bodyPr/>
          <a:lstStyle/>
          <a:p>
            <a:fld id="{516CFF70-FC4A-4BD7-BEB5-3A847830C221}" type="slidenum">
              <a:rPr lang="en-GB" smtClean="0"/>
              <a:t>2</a:t>
            </a:fld>
            <a:endParaRPr lang="en-GB"/>
          </a:p>
        </p:txBody>
      </p:sp>
    </p:spTree>
    <p:extLst>
      <p:ext uri="{BB962C8B-B14F-4D97-AF65-F5344CB8AC3E}">
        <p14:creationId xmlns:p14="http://schemas.microsoft.com/office/powerpoint/2010/main" val="4423401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dirty="0">
                <a:effectLst/>
                <a:latin typeface="Times New Roman" panose="02020603050405020304" pitchFamily="18" charset="0"/>
                <a:ea typeface="Times New Roman" panose="02020603050405020304" pitchFamily="18" charset="0"/>
              </a:rPr>
              <a:t> </a:t>
            </a:r>
          </a:p>
          <a:p>
            <a:pPr algn="just">
              <a:lnSpc>
                <a:spcPct val="150000"/>
              </a:lnSpc>
            </a:pPr>
            <a:r>
              <a:rPr lang="en-GB" sz="1800" dirty="0">
                <a:effectLst/>
                <a:latin typeface="Times New Roman" panose="02020603050405020304" pitchFamily="18" charset="0"/>
                <a:ea typeface="Times New Roman" panose="02020603050405020304" pitchFamily="18" charset="0"/>
              </a:rPr>
              <a:t>"In this part, we're focusing on how British and German workers might see things differently. It's key to notice how Germans act and what makes them laugh, which can be quite upfront. Brits should be careful with words to avoid hurt feelings. Understanding these differences can avoid mix-ups and keep things smooth."</a:t>
            </a:r>
          </a:p>
          <a:p>
            <a:endParaRPr lang="en-GB" dirty="0"/>
          </a:p>
        </p:txBody>
      </p:sp>
      <p:sp>
        <p:nvSpPr>
          <p:cNvPr id="4" name="Slide Number Placeholder 3"/>
          <p:cNvSpPr>
            <a:spLocks noGrp="1"/>
          </p:cNvSpPr>
          <p:nvPr>
            <p:ph type="sldNum" sz="quarter" idx="5"/>
          </p:nvPr>
        </p:nvSpPr>
        <p:spPr/>
        <p:txBody>
          <a:bodyPr/>
          <a:lstStyle/>
          <a:p>
            <a:fld id="{516CFF70-FC4A-4BD7-BEB5-3A847830C221}" type="slidenum">
              <a:rPr lang="en-GB" smtClean="0"/>
              <a:t>3</a:t>
            </a:fld>
            <a:endParaRPr lang="en-GB"/>
          </a:p>
        </p:txBody>
      </p:sp>
    </p:spTree>
    <p:extLst>
      <p:ext uri="{BB962C8B-B14F-4D97-AF65-F5344CB8AC3E}">
        <p14:creationId xmlns:p14="http://schemas.microsoft.com/office/powerpoint/2010/main" val="15019765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dirty="0">
                <a:effectLst/>
                <a:latin typeface="Times New Roman" panose="02020603050405020304" pitchFamily="18" charset="0"/>
                <a:ea typeface="Times New Roman" panose="02020603050405020304" pitchFamily="18" charset="0"/>
              </a:rPr>
              <a:t> </a:t>
            </a:r>
          </a:p>
          <a:p>
            <a:pPr algn="just">
              <a:lnSpc>
                <a:spcPct val="150000"/>
              </a:lnSpc>
            </a:pPr>
            <a:r>
              <a:rPr lang="en-GB" sz="1800" dirty="0">
                <a:effectLst/>
                <a:latin typeface="Times New Roman" panose="02020603050405020304" pitchFamily="18" charset="0"/>
                <a:ea typeface="Times New Roman" panose="02020603050405020304" pitchFamily="18" charset="0"/>
              </a:rPr>
              <a:t>"Here, we compare British and German work styles. Britain likes to keep things casual and equal, while Germany is more about formal rules and group choices. It's important for our team to respect these different ways of thinking. Let's turn these differences into learning opportunities and encourage everyone to be open to new perspectives!"</a:t>
            </a:r>
          </a:p>
          <a:p>
            <a:endParaRPr lang="en-GB" dirty="0"/>
          </a:p>
        </p:txBody>
      </p:sp>
      <p:sp>
        <p:nvSpPr>
          <p:cNvPr id="4" name="Slide Number Placeholder 3"/>
          <p:cNvSpPr>
            <a:spLocks noGrp="1"/>
          </p:cNvSpPr>
          <p:nvPr>
            <p:ph type="sldNum" sz="quarter" idx="5"/>
          </p:nvPr>
        </p:nvSpPr>
        <p:spPr/>
        <p:txBody>
          <a:bodyPr/>
          <a:lstStyle/>
          <a:p>
            <a:fld id="{516CFF70-FC4A-4BD7-BEB5-3A847830C221}" type="slidenum">
              <a:rPr lang="en-GB" smtClean="0"/>
              <a:t>4</a:t>
            </a:fld>
            <a:endParaRPr lang="en-GB"/>
          </a:p>
        </p:txBody>
      </p:sp>
    </p:spTree>
    <p:extLst>
      <p:ext uri="{BB962C8B-B14F-4D97-AF65-F5344CB8AC3E}">
        <p14:creationId xmlns:p14="http://schemas.microsoft.com/office/powerpoint/2010/main" val="32312340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"Let's look at Hofstede's cultural insights. The UK leans towards individual freedom and success, while Germany values group harmony and agreement. British folks are generally more open, but both Brits and Germans have strong trust in society. Germans are more about hierarchy, so we need to adapt how we talk. They also focus on strength and success, just like the UK, but maybe in a tougher way."</a:t>
            </a:r>
          </a:p>
          <a:p>
            <a:endParaRPr lang="en-GB" dirty="0"/>
          </a:p>
        </p:txBody>
      </p:sp>
      <p:sp>
        <p:nvSpPr>
          <p:cNvPr id="4" name="Slide Number Placeholder 3"/>
          <p:cNvSpPr>
            <a:spLocks noGrp="1"/>
          </p:cNvSpPr>
          <p:nvPr>
            <p:ph type="sldNum" sz="quarter" idx="5"/>
          </p:nvPr>
        </p:nvSpPr>
        <p:spPr/>
        <p:txBody>
          <a:bodyPr/>
          <a:lstStyle/>
          <a:p>
            <a:fld id="{516CFF70-FC4A-4BD7-BEB5-3A847830C221}" type="slidenum">
              <a:rPr lang="en-GB" smtClean="0"/>
              <a:t>5</a:t>
            </a:fld>
            <a:endParaRPr lang="en-GB"/>
          </a:p>
        </p:txBody>
      </p:sp>
    </p:spTree>
    <p:extLst>
      <p:ext uri="{BB962C8B-B14F-4D97-AF65-F5344CB8AC3E}">
        <p14:creationId xmlns:p14="http://schemas.microsoft.com/office/powerpoint/2010/main" val="3454003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"Now, we're comparing how the UK and Germany deal with structure. The UK is more about going with the flow, while Germany likes clear plans. Both respect tradition and new ideas. Germans prefer saving and being careful, unlike the Brits who enjoy splurging and relaxing. Both, however, are future-focused and goal-oriented."</a:t>
            </a:r>
          </a:p>
          <a:p>
            <a:endParaRPr lang="en-GB" dirty="0"/>
          </a:p>
        </p:txBody>
      </p:sp>
      <p:sp>
        <p:nvSpPr>
          <p:cNvPr id="4" name="Slide Number Placeholder 3"/>
          <p:cNvSpPr>
            <a:spLocks noGrp="1"/>
          </p:cNvSpPr>
          <p:nvPr>
            <p:ph type="sldNum" sz="quarter" idx="5"/>
          </p:nvPr>
        </p:nvSpPr>
        <p:spPr/>
        <p:txBody>
          <a:bodyPr/>
          <a:lstStyle/>
          <a:p>
            <a:fld id="{516CFF70-FC4A-4BD7-BEB5-3A847830C221}" type="slidenum">
              <a:rPr lang="en-GB" smtClean="0"/>
              <a:t>6</a:t>
            </a:fld>
            <a:endParaRPr lang="en-GB"/>
          </a:p>
        </p:txBody>
      </p:sp>
    </p:spTree>
    <p:extLst>
      <p:ext uri="{BB962C8B-B14F-4D97-AF65-F5344CB8AC3E}">
        <p14:creationId xmlns:p14="http://schemas.microsoft.com/office/powerpoint/2010/main" val="42483805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"Here's a cool example: Starbucks in China. They tweaked the American coffee style to match Chinese tastes, offering milk-based drinks and teas. They even changed their shop designs to reflect Chinese culture. This worked great! Starbucks is now huge in China, with over 5,000 stores. A great lesson in adapting to local cultures!"</a:t>
            </a:r>
          </a:p>
          <a:p>
            <a:endParaRPr lang="en-GB" dirty="0"/>
          </a:p>
        </p:txBody>
      </p:sp>
      <p:sp>
        <p:nvSpPr>
          <p:cNvPr id="4" name="Slide Number Placeholder 3"/>
          <p:cNvSpPr>
            <a:spLocks noGrp="1"/>
          </p:cNvSpPr>
          <p:nvPr>
            <p:ph type="sldNum" sz="quarter" idx="5"/>
          </p:nvPr>
        </p:nvSpPr>
        <p:spPr/>
        <p:txBody>
          <a:bodyPr/>
          <a:lstStyle/>
          <a:p>
            <a:fld id="{516CFF70-FC4A-4BD7-BEB5-3A847830C221}" type="slidenum">
              <a:rPr lang="en-GB" smtClean="0"/>
              <a:t>7</a:t>
            </a:fld>
            <a:endParaRPr lang="en-GB"/>
          </a:p>
        </p:txBody>
      </p:sp>
    </p:spTree>
    <p:extLst>
      <p:ext uri="{BB962C8B-B14F-4D97-AF65-F5344CB8AC3E}">
        <p14:creationId xmlns:p14="http://schemas.microsoft.com/office/powerpoint/2010/main" val="20152571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"Let's look at BMW's success in the USA. They changed how Americans saw the brand by connecting with their emotions and clearing up any wrong ideas about Germany. Their ads highlighted themes like strength and freedom, which Americans love. They also teamed up with famous Americans and backed big sports events. This strategy made BMW one of the top luxury car brands in the States."</a:t>
            </a:r>
          </a:p>
          <a:p>
            <a:endParaRPr lang="en-GB" dirty="0"/>
          </a:p>
        </p:txBody>
      </p:sp>
      <p:sp>
        <p:nvSpPr>
          <p:cNvPr id="4" name="Slide Number Placeholder 3"/>
          <p:cNvSpPr>
            <a:spLocks noGrp="1"/>
          </p:cNvSpPr>
          <p:nvPr>
            <p:ph type="sldNum" sz="quarter" idx="5"/>
          </p:nvPr>
        </p:nvSpPr>
        <p:spPr/>
        <p:txBody>
          <a:bodyPr/>
          <a:lstStyle/>
          <a:p>
            <a:fld id="{516CFF70-FC4A-4BD7-BEB5-3A847830C221}" type="slidenum">
              <a:rPr lang="en-GB" smtClean="0"/>
              <a:t>8</a:t>
            </a:fld>
            <a:endParaRPr lang="en-GB"/>
          </a:p>
        </p:txBody>
      </p:sp>
    </p:spTree>
    <p:extLst>
      <p:ext uri="{BB962C8B-B14F-4D97-AF65-F5344CB8AC3E}">
        <p14:creationId xmlns:p14="http://schemas.microsoft.com/office/powerpoint/2010/main" val="136459273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"Here are some tips for better communication between German and British staff. First, everyone should learn about each other's cultures to respect their different ways. We suggest making mixed teams for training tasks. Also, both managers and employees need to learn about cultural sensitivity to avoid offending anyone. Let's encourage curiosity and openness towards German culture."</a:t>
            </a:r>
          </a:p>
          <a:p>
            <a:endParaRPr lang="en-GB" dirty="0"/>
          </a:p>
        </p:txBody>
      </p:sp>
      <p:sp>
        <p:nvSpPr>
          <p:cNvPr id="4" name="Slide Number Placeholder 3"/>
          <p:cNvSpPr>
            <a:spLocks noGrp="1"/>
          </p:cNvSpPr>
          <p:nvPr>
            <p:ph type="sldNum" sz="quarter" idx="5"/>
          </p:nvPr>
        </p:nvSpPr>
        <p:spPr/>
        <p:txBody>
          <a:bodyPr/>
          <a:lstStyle/>
          <a:p>
            <a:fld id="{516CFF70-FC4A-4BD7-BEB5-3A847830C221}" type="slidenum">
              <a:rPr lang="en-GB" smtClean="0"/>
              <a:t>9</a:t>
            </a:fld>
            <a:endParaRPr lang="en-GB"/>
          </a:p>
        </p:txBody>
      </p:sp>
    </p:spTree>
    <p:extLst>
      <p:ext uri="{BB962C8B-B14F-4D97-AF65-F5344CB8AC3E}">
        <p14:creationId xmlns:p14="http://schemas.microsoft.com/office/powerpoint/2010/main" val="418854276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"Next, let's use tech to help us communicate better internationally. Video calls, instant messages, and shared workspaces can bridge the gap. For language issues, translation tools can be super helpful. Real-time project management software helps everyone stay connected and organized, no matter where they are. This way, we can overcome both physical and cultural distances with the latest communication tech."</a:t>
            </a:r>
          </a:p>
          <a:p>
            <a:endParaRPr lang="en-GB" dirty="0"/>
          </a:p>
        </p:txBody>
      </p:sp>
      <p:sp>
        <p:nvSpPr>
          <p:cNvPr id="4" name="Slide Number Placeholder 3"/>
          <p:cNvSpPr>
            <a:spLocks noGrp="1"/>
          </p:cNvSpPr>
          <p:nvPr>
            <p:ph type="sldNum" sz="quarter" idx="5"/>
          </p:nvPr>
        </p:nvSpPr>
        <p:spPr/>
        <p:txBody>
          <a:bodyPr/>
          <a:lstStyle/>
          <a:p>
            <a:fld id="{516CFF70-FC4A-4BD7-BEB5-3A847830C221}" type="slidenum">
              <a:rPr lang="en-GB" smtClean="0"/>
              <a:t>10</a:t>
            </a:fld>
            <a:endParaRPr lang="en-GB"/>
          </a:p>
        </p:txBody>
      </p:sp>
    </p:spTree>
    <p:extLst>
      <p:ext uri="{BB962C8B-B14F-4D97-AF65-F5344CB8AC3E}">
        <p14:creationId xmlns:p14="http://schemas.microsoft.com/office/powerpoint/2010/main" val="266744068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"Let's talk about building trust with our German colleagues. First, we can learn about German culture by joining in their cultural events. To connect with German coworkers, show real interest, listen well, and be empathetic. Remember, when meeting new people, follow proper business manners. Dress smartly too, as Germans value professionalism in attire."</a:t>
            </a:r>
          </a:p>
          <a:p>
            <a:endParaRPr lang="en-GB" dirty="0"/>
          </a:p>
        </p:txBody>
      </p:sp>
      <p:sp>
        <p:nvSpPr>
          <p:cNvPr id="4" name="Slide Number Placeholder 3"/>
          <p:cNvSpPr>
            <a:spLocks noGrp="1"/>
          </p:cNvSpPr>
          <p:nvPr>
            <p:ph type="sldNum" sz="quarter" idx="5"/>
          </p:nvPr>
        </p:nvSpPr>
        <p:spPr/>
        <p:txBody>
          <a:bodyPr/>
          <a:lstStyle/>
          <a:p>
            <a:fld id="{516CFF70-FC4A-4BD7-BEB5-3A847830C221}" type="slidenum">
              <a:rPr lang="en-GB" smtClean="0"/>
              <a:t>11</a:t>
            </a:fld>
            <a:endParaRPr lang="en-GB"/>
          </a:p>
        </p:txBody>
      </p:sp>
    </p:spTree>
    <p:extLst>
      <p:ext uri="{BB962C8B-B14F-4D97-AF65-F5344CB8AC3E}">
        <p14:creationId xmlns:p14="http://schemas.microsoft.com/office/powerpoint/2010/main" val="266320876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"Knowing basic German phrases can help break the ice. Start with simple greetings like '</a:t>
            </a:r>
            <a:r>
              <a:rPr lang="en-GB" sz="1800" dirty="0" err="1">
                <a:effectLst/>
                <a:latin typeface="Times New Roman" panose="02020603050405020304" pitchFamily="18" charset="0"/>
                <a:ea typeface="Times New Roman" panose="02020603050405020304" pitchFamily="18" charset="0"/>
              </a:rPr>
              <a:t>Guten</a:t>
            </a:r>
            <a:r>
              <a:rPr lang="en-GB" sz="1800" dirty="0">
                <a:effectLst/>
                <a:latin typeface="Times New Roman" panose="02020603050405020304" pitchFamily="18" charset="0"/>
                <a:ea typeface="Times New Roman" panose="02020603050405020304" pitchFamily="18" charset="0"/>
              </a:rPr>
              <a:t> Tag' (Good Day) or 'Danke </a:t>
            </a:r>
            <a:r>
              <a:rPr lang="en-GB" sz="1800" dirty="0" err="1">
                <a:effectLst/>
                <a:latin typeface="Times New Roman" panose="02020603050405020304" pitchFamily="18" charset="0"/>
                <a:ea typeface="Times New Roman" panose="02020603050405020304" pitchFamily="18" charset="0"/>
              </a:rPr>
              <a:t>schön</a:t>
            </a:r>
            <a:r>
              <a:rPr lang="en-GB" sz="1800" dirty="0">
                <a:effectLst/>
                <a:latin typeface="Times New Roman" panose="02020603050405020304" pitchFamily="18" charset="0"/>
                <a:ea typeface="Times New Roman" panose="02020603050405020304" pitchFamily="18" charset="0"/>
              </a:rPr>
              <a:t>' (Thank You). This small effort can boost cultural understanding and strengthen relationships. It's a great way to bridge any gaps in understanding between cultures."</a:t>
            </a:r>
          </a:p>
          <a:p>
            <a:endParaRPr lang="en-GB" dirty="0"/>
          </a:p>
        </p:txBody>
      </p:sp>
      <p:sp>
        <p:nvSpPr>
          <p:cNvPr id="4" name="Slide Number Placeholder 3"/>
          <p:cNvSpPr>
            <a:spLocks noGrp="1"/>
          </p:cNvSpPr>
          <p:nvPr>
            <p:ph type="sldNum" sz="quarter" idx="5"/>
          </p:nvPr>
        </p:nvSpPr>
        <p:spPr/>
        <p:txBody>
          <a:bodyPr/>
          <a:lstStyle/>
          <a:p>
            <a:fld id="{516CFF70-FC4A-4BD7-BEB5-3A847830C221}" type="slidenum">
              <a:rPr lang="en-GB" smtClean="0"/>
              <a:t>12</a:t>
            </a:fld>
            <a:endParaRPr lang="en-GB"/>
          </a:p>
        </p:txBody>
      </p:sp>
    </p:spTree>
    <p:extLst>
      <p:ext uri="{BB962C8B-B14F-4D97-AF65-F5344CB8AC3E}">
        <p14:creationId xmlns:p14="http://schemas.microsoft.com/office/powerpoint/2010/main" val="240050086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"For handling conflicts, let's focus on respectful talks and teamwork to find solutions, instead of blaming. Everyone should get a chance to speak up without interruption. Regular team meetings are crucial for spotting and solving problems early. We aim to create a supportive space where everyone feels comfortable to share, work together, and understand each other. This approach will help us face challenges and sort out any disagreements."</a:t>
            </a:r>
          </a:p>
          <a:p>
            <a:endParaRPr lang="en-GB" dirty="0"/>
          </a:p>
        </p:txBody>
      </p:sp>
      <p:sp>
        <p:nvSpPr>
          <p:cNvPr id="4" name="Slide Number Placeholder 3"/>
          <p:cNvSpPr>
            <a:spLocks noGrp="1"/>
          </p:cNvSpPr>
          <p:nvPr>
            <p:ph type="sldNum" sz="quarter" idx="5"/>
          </p:nvPr>
        </p:nvSpPr>
        <p:spPr/>
        <p:txBody>
          <a:bodyPr/>
          <a:lstStyle/>
          <a:p>
            <a:fld id="{516CFF70-FC4A-4BD7-BEB5-3A847830C221}" type="slidenum">
              <a:rPr lang="en-GB" smtClean="0"/>
              <a:t>13</a:t>
            </a:fld>
            <a:endParaRPr lang="en-GB"/>
          </a:p>
        </p:txBody>
      </p:sp>
    </p:spTree>
    <p:extLst>
      <p:ext uri="{BB962C8B-B14F-4D97-AF65-F5344CB8AC3E}">
        <p14:creationId xmlns:p14="http://schemas.microsoft.com/office/powerpoint/2010/main" val="341237455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"Here are some final thoughts. Cultural awareness training can help our team work better together. It's key to get people from different backgrounds to understand each other and solve problems as one. We need clear rules for handling disagreements and sharing info. Plus, using tech can boost teamwork across cultures."</a:t>
            </a:r>
          </a:p>
          <a:p>
            <a:endParaRPr lang="en-GB" dirty="0"/>
          </a:p>
        </p:txBody>
      </p:sp>
      <p:sp>
        <p:nvSpPr>
          <p:cNvPr id="4" name="Slide Number Placeholder 3"/>
          <p:cNvSpPr>
            <a:spLocks noGrp="1"/>
          </p:cNvSpPr>
          <p:nvPr>
            <p:ph type="sldNum" sz="quarter" idx="5"/>
          </p:nvPr>
        </p:nvSpPr>
        <p:spPr/>
        <p:txBody>
          <a:bodyPr/>
          <a:lstStyle/>
          <a:p>
            <a:fld id="{516CFF70-FC4A-4BD7-BEB5-3A847830C221}" type="slidenum">
              <a:rPr lang="en-GB" smtClean="0"/>
              <a:t>14</a:t>
            </a:fld>
            <a:endParaRPr lang="en-GB"/>
          </a:p>
        </p:txBody>
      </p:sp>
    </p:spTree>
    <p:extLst>
      <p:ext uri="{BB962C8B-B14F-4D97-AF65-F5344CB8AC3E}">
        <p14:creationId xmlns:p14="http://schemas.microsoft.com/office/powerpoint/2010/main" val="226583070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"In conclusion, to make this work, we need to value our differences. Sainsbury's can use what it's good at to meet German customers' needs. By sticking to our tips, Sainsbury's can make it big in Germany, even with its strong culture. Creating a positive work environment and promoting growth will benefit everyone in the long run."</a:t>
            </a:r>
          </a:p>
          <a:p>
            <a:endParaRPr lang="en-GB" dirty="0"/>
          </a:p>
        </p:txBody>
      </p:sp>
      <p:sp>
        <p:nvSpPr>
          <p:cNvPr id="4" name="Slide Number Placeholder 3"/>
          <p:cNvSpPr>
            <a:spLocks noGrp="1"/>
          </p:cNvSpPr>
          <p:nvPr>
            <p:ph type="sldNum" sz="quarter" idx="5"/>
          </p:nvPr>
        </p:nvSpPr>
        <p:spPr/>
        <p:txBody>
          <a:bodyPr/>
          <a:lstStyle/>
          <a:p>
            <a:fld id="{516CFF70-FC4A-4BD7-BEB5-3A847830C221}" type="slidenum">
              <a:rPr lang="en-GB" smtClean="0"/>
              <a:t>15</a:t>
            </a:fld>
            <a:endParaRPr lang="en-GB"/>
          </a:p>
        </p:txBody>
      </p:sp>
    </p:spTree>
    <p:extLst>
      <p:ext uri="{BB962C8B-B14F-4D97-AF65-F5344CB8AC3E}">
        <p14:creationId xmlns:p14="http://schemas.microsoft.com/office/powerpoint/2010/main" val="20473264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2611808" y="3428998"/>
            <a:ext cx="5518066" cy="2268559"/>
          </a:xfrm>
        </p:spPr>
        <p:txBody>
          <a:bodyPr anchor="t">
            <a:normAutofit/>
          </a:bodyPr>
          <a:lstStyle>
            <a:lvl1pPr algn="r">
              <a:defRPr sz="6000"/>
            </a:lvl1pPr>
          </a:lstStyle>
          <a:p>
            <a:r>
              <a:rPr lang="en-US" dirty="0"/>
              <a:t>Click to edit Master title style</a:t>
            </a:r>
          </a:p>
        </p:txBody>
      </p:sp>
      <p:sp>
        <p:nvSpPr>
          <p:cNvPr id="3" name="Subtitle 2"/>
          <p:cNvSpPr>
            <a:spLocks noGrp="1"/>
          </p:cNvSpPr>
          <p:nvPr>
            <p:ph type="subTitle" idx="1"/>
          </p:nvPr>
        </p:nvSpPr>
        <p:spPr>
          <a:xfrm>
            <a:off x="2772274" y="2268786"/>
            <a:ext cx="5357600" cy="1160213"/>
          </a:xfrm>
        </p:spPr>
        <p:txBody>
          <a:bodyPr tIns="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9AB3A824-1A51-4B26-AD58-A6D8E14F6C04}" type="datetimeFigureOut">
              <a:rPr lang="en-US" dirty="0"/>
              <a:t>12/18/2023</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rIns="45720"/>
          <a:lstStyle/>
          <a:p>
            <a:fld id="{6D22F896-40B5-4ADD-8801-0D06FADFA095}" type="slidenum">
              <a:rPr lang="en-US" dirty="0"/>
              <a:t>‹#›</a:t>
            </a:fld>
            <a:endParaRPr lang="en-US" dirty="0"/>
          </a:p>
        </p:txBody>
      </p:sp>
      <p:sp>
        <p:nvSpPr>
          <p:cNvPr id="13" name="TextBox 12"/>
          <p:cNvSpPr txBox="1"/>
          <p:nvPr/>
        </p:nvSpPr>
        <p:spPr>
          <a:xfrm>
            <a:off x="2191282" y="3262852"/>
            <a:ext cx="415636" cy="461665"/>
          </a:xfrm>
          <a:prstGeom prst="rect">
            <a:avLst/>
          </a:prstGeom>
          <a:noFill/>
        </p:spPr>
        <p:txBody>
          <a:bodyPr wrap="square" rtlCol="0">
            <a:spAutoFit/>
          </a:bodyPr>
          <a:lstStyle/>
          <a:p>
            <a:pPr algn="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38631157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nchor="ct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97D162C4-EDD9-4389-A98B-B87ECEA2A816}" type="datetimeFigureOut">
              <a:rPr lang="en-US" dirty="0"/>
              <a:t>12/18/2023</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
        <p:nvSpPr>
          <p:cNvPr id="7" name="TextBox 6"/>
          <p:cNvSpPr txBox="1"/>
          <p:nvPr/>
        </p:nvSpPr>
        <p:spPr>
          <a:xfrm>
            <a:off x="2194943"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36070636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anchor="t">
            <a:normAutofit/>
          </a:bodyPr>
          <a:lstStyle>
            <a:lvl1pPr algn="r">
              <a:defRPr sz="3200"/>
            </a:lvl1pPr>
          </a:lstStyle>
          <a:p>
            <a:r>
              <a:rPr lang="en-US" dirty="0"/>
              <a:t>Click to edit Master title style</a:t>
            </a:r>
          </a:p>
        </p:txBody>
      </p:sp>
      <p:sp>
        <p:nvSpPr>
          <p:cNvPr id="3" name="Text Placeholder 2"/>
          <p:cNvSpPr>
            <a:spLocks noGrp="1"/>
          </p:cNvSpPr>
          <p:nvPr>
            <p:ph type="body" idx="1"/>
          </p:nvPr>
        </p:nvSpPr>
        <p:spPr>
          <a:xfrm>
            <a:off x="2773968" y="2268786"/>
            <a:ext cx="7791931" cy="878468"/>
          </a:xfrm>
        </p:spPr>
        <p:txBody>
          <a:bodyPr tIns="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Edit Master text styles</a:t>
            </a:r>
          </a:p>
        </p:txBody>
      </p:sp>
      <p:sp>
        <p:nvSpPr>
          <p:cNvPr id="4" name="Date Placeholder 3"/>
          <p:cNvSpPr>
            <a:spLocks noGrp="1"/>
          </p:cNvSpPr>
          <p:nvPr>
            <p:ph type="dt" sz="half" idx="10"/>
          </p:nvPr>
        </p:nvSpPr>
        <p:spPr/>
        <p:txBody>
          <a:bodyPr/>
          <a:lstStyle/>
          <a:p>
            <a:fld id="{3E5059C3-6A89-4494-99FF-5A4D6FFD50EB}" type="datetimeFigureOut">
              <a:rPr lang="en-US" dirty="0"/>
              <a:t>12/18/2023</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40091359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09873" y="805817"/>
            <a:ext cx="7950984" cy="1081705"/>
          </a:xfrm>
        </p:spPr>
        <p:txBody>
          <a:bodyPr/>
          <a:lstStyle/>
          <a:p>
            <a:r>
              <a:rPr lang="en-US" dirty="0"/>
              <a:t>Click to edit Master title style</a:t>
            </a:r>
          </a:p>
        </p:txBody>
      </p:sp>
      <p:sp>
        <p:nvSpPr>
          <p:cNvPr id="3" name="Content Placeholder 2"/>
          <p:cNvSpPr>
            <a:spLocks noGrp="1"/>
          </p:cNvSpPr>
          <p:nvPr>
            <p:ph sz="half" idx="1"/>
          </p:nvPr>
        </p:nvSpPr>
        <p:spPr>
          <a:xfrm>
            <a:off x="2605374" y="2052116"/>
            <a:ext cx="3891960" cy="3997828"/>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666636" y="2052114"/>
            <a:ext cx="3894222" cy="3997829"/>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A954B2F-12DE-47F5-8894-472B206D2E1E}" type="datetimeFigureOut">
              <a:rPr lang="en-US" dirty="0"/>
              <a:t>12/18/2023</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0" name="TextBox 9"/>
          <p:cNvSpPr txBox="1"/>
          <p:nvPr/>
        </p:nvSpPr>
        <p:spPr>
          <a:xfrm>
            <a:off x="2196172" y="641223"/>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25031784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2193650" y="636424"/>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a:lstStyle/>
          <a:p>
            <a:r>
              <a:rPr lang="en-US" dirty="0"/>
              <a:t>Click to edit Master title style</a:t>
            </a:r>
          </a:p>
        </p:txBody>
      </p:sp>
      <p:sp>
        <p:nvSpPr>
          <p:cNvPr id="3" name="Text Placeholder 2"/>
          <p:cNvSpPr>
            <a:spLocks noGrp="1"/>
          </p:cNvSpPr>
          <p:nvPr>
            <p:ph type="body" idx="1"/>
          </p:nvPr>
        </p:nvSpPr>
        <p:spPr>
          <a:xfrm>
            <a:off x="2609285" y="2052115"/>
            <a:ext cx="3896467"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2609285" y="2851331"/>
            <a:ext cx="3893623" cy="3071434"/>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666634" y="2052115"/>
            <a:ext cx="3899798"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666635" y="2851331"/>
            <a:ext cx="3899798" cy="3071434"/>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3F30E46F-7819-4ACF-B48B-48222C2ACC88}" type="datetimeFigureOut">
              <a:rPr lang="en-US" dirty="0"/>
              <a:t>12/18/2023</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0122621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1FAF3416-4057-4DAA-829D-4CA07428D088}" type="datetimeFigureOut">
              <a:rPr lang="en-US" dirty="0"/>
              <a:t>12/18/2023</a:t>
            </a:fld>
            <a:endParaRPr lang="en-US" dirty="0"/>
          </a:p>
        </p:txBody>
      </p:sp>
      <p:sp>
        <p:nvSpPr>
          <p:cNvPr id="4" name="Footer Placeholder 3"/>
          <p:cNvSpPr>
            <a:spLocks noGrp="1"/>
          </p:cNvSpPr>
          <p:nvPr>
            <p:ph type="ftr" sz="quarter" idx="11"/>
          </p:nvPr>
        </p:nvSpPr>
        <p:spPr/>
        <p:txBody>
          <a:bodyPr/>
          <a:lstStyle/>
          <a:p>
            <a:r>
              <a:rPr lang="en-US" dirty="0"/>
              <a:t>
              </a:t>
            </a:r>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
        <p:nvSpPr>
          <p:cNvPr id="8" name="TextBox 7"/>
          <p:cNvSpPr txBox="1"/>
          <p:nvPr/>
        </p:nvSpPr>
        <p:spPr>
          <a:xfrm>
            <a:off x="2196172" y="64122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13861342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921D9284-D300-4297-87F7-E791DCC15DB1}" type="datetimeFigureOut">
              <a:rPr lang="en-US" dirty="0"/>
              <a:t>12/18/2023</a:t>
            </a:fld>
            <a:endParaRPr lang="en-US" dirty="0"/>
          </a:p>
        </p:txBody>
      </p:sp>
      <p:sp>
        <p:nvSpPr>
          <p:cNvPr id="3" name="Footer Placeholder 2"/>
          <p:cNvSpPr>
            <a:spLocks noGrp="1"/>
          </p:cNvSpPr>
          <p:nvPr>
            <p:ph type="ftr" sz="quarter" idx="11"/>
          </p:nvPr>
        </p:nvSpPr>
        <p:spPr/>
        <p:txBody>
          <a:bodyPr/>
          <a:lstStyle/>
          <a:p>
            <a:r>
              <a:rPr lang="en-US" dirty="0"/>
              <a:t>
              </a:t>
            </a:r>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4550923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554154"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anchor="b">
            <a:normAutofit/>
          </a:bodyPr>
          <a:lstStyle>
            <a:lvl1pPr algn="l">
              <a:defRPr sz="2400"/>
            </a:lvl1pPr>
          </a:lstStyle>
          <a:p>
            <a:r>
              <a:rPr lang="en-US" dirty="0"/>
              <a:t>Click to edit Master title style</a:t>
            </a:r>
          </a:p>
        </p:txBody>
      </p:sp>
      <p:sp>
        <p:nvSpPr>
          <p:cNvPr id="3" name="Content Placeholder 2"/>
          <p:cNvSpPr>
            <a:spLocks noGrp="1"/>
          </p:cNvSpPr>
          <p:nvPr>
            <p:ph idx="1"/>
          </p:nvPr>
        </p:nvSpPr>
        <p:spPr>
          <a:xfrm>
            <a:off x="5120154" y="805818"/>
            <a:ext cx="5446278" cy="5244126"/>
          </a:xfrm>
        </p:spPr>
        <p:txBody>
          <a:bodyPr anchor="ct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970322" y="3186154"/>
            <a:ext cx="2664361" cy="2386397"/>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5" name="Date Placeholder 4"/>
          <p:cNvSpPr>
            <a:spLocks noGrp="1"/>
          </p:cNvSpPr>
          <p:nvPr>
            <p:ph type="dt" sz="half" idx="10"/>
          </p:nvPr>
        </p:nvSpPr>
        <p:spPr/>
        <p:txBody>
          <a:bodyPr/>
          <a:lstStyle/>
          <a:p>
            <a:fld id="{37D525BB-DA17-4BA0-B3C8-3AC3ABC827E6}" type="datetimeFigureOut">
              <a:rPr lang="en-US" dirty="0"/>
              <a:t>12/18/2023</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1960529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10" name="TextBox 9"/>
          <p:cNvSpPr txBox="1"/>
          <p:nvPr/>
        </p:nvSpPr>
        <p:spPr>
          <a:xfrm>
            <a:off x="1554686"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anchor="b">
            <a:normAutofit/>
          </a:bodyPr>
          <a:lstStyle>
            <a:lvl1pPr algn="l">
              <a:defRPr sz="3200"/>
            </a:lvl1pPr>
          </a:lstStyle>
          <a:p>
            <a:r>
              <a:rPr lang="en-US" dirty="0"/>
              <a:t>Click to edit Master title style</a:t>
            </a:r>
          </a:p>
        </p:txBody>
      </p:sp>
      <p:sp>
        <p:nvSpPr>
          <p:cNvPr id="4" name="Text Placeholder 3"/>
          <p:cNvSpPr>
            <a:spLocks noGrp="1"/>
          </p:cNvSpPr>
          <p:nvPr>
            <p:ph type="body" sz="half" idx="2"/>
          </p:nvPr>
        </p:nvSpPr>
        <p:spPr>
          <a:xfrm>
            <a:off x="1970322" y="3182928"/>
            <a:ext cx="3971874" cy="2386394"/>
          </a:xfrm>
        </p:spPr>
        <p:txBody>
          <a:bodyPr>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5" name="Date Placeholder 4"/>
          <p:cNvSpPr>
            <a:spLocks noGrp="1"/>
          </p:cNvSpPr>
          <p:nvPr>
            <p:ph type="dt" sz="half" idx="10"/>
          </p:nvPr>
        </p:nvSpPr>
        <p:spPr/>
        <p:txBody>
          <a:bodyPr/>
          <a:lstStyle/>
          <a:p>
            <a:fld id="{B16C4C9A-3960-41CF-A4E9-2A8FB932454B}" type="datetimeFigureOut">
              <a:rPr lang="en-US" dirty="0"/>
              <a:t>12/18/2023</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531405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D857E33E-8B18-4087-B112-809917729534}" type="datetimeFigureOut">
              <a:rPr lang="en-US" dirty="0"/>
              <a:t>12/18/2023</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1276733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a:lstStyle>
            <a:lvl1pPr algn="l">
              <a:defRPr/>
            </a:lvl1pPr>
          </a:lstStyle>
          <a:p>
            <a:r>
              <a:rPr lang="en-US" dirty="0"/>
              <a:t>Click to edit Master title style</a:t>
            </a:r>
          </a:p>
        </p:txBody>
      </p:sp>
      <p:sp>
        <p:nvSpPr>
          <p:cNvPr id="3" name="Vertical Text Placeholder 2"/>
          <p:cNvSpPr>
            <a:spLocks noGrp="1"/>
          </p:cNvSpPr>
          <p:nvPr>
            <p:ph type="body" orient="vert" idx="1"/>
          </p:nvPr>
        </p:nvSpPr>
        <p:spPr>
          <a:xfrm>
            <a:off x="2608751" y="970410"/>
            <a:ext cx="6466903" cy="5079534"/>
          </a:xfrm>
        </p:spPr>
        <p:txBody>
          <a:bodyPr vert="eaVert"/>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D3FFE419-2371-464F-8239-3959401C3561}" type="datetimeFigureOut">
              <a:rPr lang="en-US" dirty="0"/>
              <a:t>12/18/2023</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4595402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 level</a:t>
            </a:r>
          </a:p>
          <a:p>
            <a:pPr lvl="6"/>
            <a:r>
              <a:rPr lang="en-US" dirty="0"/>
              <a:t>Seventh level</a:t>
            </a:r>
          </a:p>
          <a:p>
            <a:pPr lvl="7"/>
            <a:r>
              <a:rPr lang="en-US" dirty="0"/>
              <a:t>Eigth level</a:t>
            </a:r>
          </a:p>
          <a:p>
            <a:pPr lvl="8"/>
            <a:r>
              <a:rPr lang="en-US" dirty="0"/>
              <a:t>Ninth level</a:t>
            </a:r>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fld id="{3CBC1C18-307B-4F68-A007-B5B542270E8D}" type="datetimeFigureOut">
              <a:rPr lang="en-US" dirty="0"/>
              <a:t>12/18/2023</a:t>
            </a:fld>
            <a:endParaRPr lang="en-US" dirty="0"/>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r>
              <a:rPr lang="en-US" dirty="0"/>
              <a:t>
              </a:t>
            </a:r>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fld id="{6D22F896-40B5-4ADD-8801-0D06FADFA095}" type="slidenum">
              <a:rPr lang="en-US" dirty="0"/>
              <a:pPr/>
              <a:t>‹#›</a:t>
            </a:fld>
            <a:endParaRPr lang="en-US" dirty="0"/>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024849156"/>
      </p:ext>
    </p:extLst>
  </p:cSld>
  <p:clrMap bg1="dk1" tx1="lt1" bg2="dk2" tx2="lt2" accent1="accent1" accent2="accent2" accent3="accent3" accent4="accent4" accent5="accent5" accent6="accent6" hlink="hlink" folHlink="folHlink"/>
  <p:sldLayoutIdLst>
    <p:sldLayoutId id="2147484066" r:id="rId1"/>
    <p:sldLayoutId id="2147484067" r:id="rId2"/>
    <p:sldLayoutId id="2147484068" r:id="rId3"/>
    <p:sldLayoutId id="2147484069" r:id="rId4"/>
    <p:sldLayoutId id="2147484070" r:id="rId5"/>
    <p:sldLayoutId id="2147484071" r:id="rId6"/>
    <p:sldLayoutId id="2147484072" r:id="rId7"/>
    <p:sldLayoutId id="2147484073" r:id="rId8"/>
    <p:sldLayoutId id="2147484074" r:id="rId9"/>
    <p:sldLayoutId id="2147484075" r:id="rId10"/>
    <p:sldLayoutId id="2147484076" r:id="rId11"/>
  </p:sldLayoutIdLst>
  <p:hf sldNum="0" hdr="0" ftr="0" dt="0"/>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jpeg"/><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3.pn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3.png"/><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8.jpeg"/></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9.jpeg"/><Relationship Id="rId5" Type="http://schemas.openxmlformats.org/officeDocument/2006/relationships/image" Target="../media/image3.png"/><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10.jpeg"/><Relationship Id="rId5" Type="http://schemas.openxmlformats.org/officeDocument/2006/relationships/image" Target="../media/image3.png"/><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6.jpeg"/></Relationships>
</file>

<file path=ppt/slides/_rels/slide1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12.jpeg"/></Relationships>
</file>

<file path=ppt/slides/_rels/slide1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4.jpeg"/></Relationships>
</file>

<file path=ppt/slides/_rels/slide1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image" Target="../media/image15.jpeg"/><Relationship Id="rId5" Type="http://schemas.openxmlformats.org/officeDocument/2006/relationships/image" Target="../media/image3.png"/><Relationship Id="rId4" Type="http://schemas.openxmlformats.org/officeDocument/2006/relationships/image" Target="../media/image2.png"/></Relationships>
</file>

<file path=ppt/slides/_rels/slide16.xml.rels><?xml version="1.0" encoding="UTF-8" standalone="yes"?>
<Relationships xmlns="http://schemas.openxmlformats.org/package/2006/relationships"><Relationship Id="rId8" Type="http://schemas.openxmlformats.org/officeDocument/2006/relationships/hyperlink" Target="https://www.hofstede-insights.com/" TargetMode="External"/><Relationship Id="rId3" Type="http://schemas.openxmlformats.org/officeDocument/2006/relationships/image" Target="../media/image2.png"/><Relationship Id="rId7" Type="http://schemas.openxmlformats.org/officeDocument/2006/relationships/hyperlink" Target="https://alingavreliuc.files.wordpress.com/2010/10/germany-hofstede.pdf" TargetMode="Externa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hyperlink" Target="https://www.forbes.com/sites/michaelzakkour/2017/08/24/why-starbucks-succeeded-in-china-a-lesson-for-all-retailers/?sh=22c0359e7923" TargetMode="External"/><Relationship Id="rId5" Type="http://schemas.openxmlformats.org/officeDocument/2006/relationships/hyperlink" Target="https://fortune.com/2015/05/12/bmw-luxury-sales/" TargetMode="External"/><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3"/>
          <a:stretch/>
        </a:blip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1996F86B-8A8D-482B-AB2B-1A8EE4EF27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4" name="Picture 23">
            <a:extLst>
              <a:ext uri="{FF2B5EF4-FFF2-40B4-BE49-F238E27FC236}">
                <a16:creationId xmlns:a16="http://schemas.microsoft.com/office/drawing/2014/main" id="{BF7B2BC4-6DAA-43BB-BBF8-74F5943185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25" name="Picture 24">
            <a:extLst>
              <a:ext uri="{FF2B5EF4-FFF2-40B4-BE49-F238E27FC236}">
                <a16:creationId xmlns:a16="http://schemas.microsoft.com/office/drawing/2014/main" id="{1E9DBD7B-6F32-47F1-9654-A2CB59691DC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26" name="Rectangle 25">
            <a:extLst>
              <a:ext uri="{FF2B5EF4-FFF2-40B4-BE49-F238E27FC236}">
                <a16:creationId xmlns:a16="http://schemas.microsoft.com/office/drawing/2014/main" id="{2A06CCF8-E75B-4B55-99FB-2D76CBD122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43F55E8D-2CEA-40CC-84B8-110F9CCFE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903899BD-A4C7-4D2F-B882-E373ADDBF3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442832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E31C15-F649-2386-3A18-5973ABD38E7A}"/>
              </a:ext>
            </a:extLst>
          </p:cNvPr>
          <p:cNvSpPr>
            <a:spLocks noGrp="1"/>
          </p:cNvSpPr>
          <p:nvPr>
            <p:ph type="ctrTitle"/>
          </p:nvPr>
        </p:nvSpPr>
        <p:spPr>
          <a:xfrm>
            <a:off x="1173168" y="3428998"/>
            <a:ext cx="3455492" cy="2268559"/>
          </a:xfrm>
        </p:spPr>
        <p:txBody>
          <a:bodyPr>
            <a:normAutofit/>
          </a:bodyPr>
          <a:lstStyle/>
          <a:p>
            <a:r>
              <a:rPr lang="en-US" sz="2500" dirty="0">
                <a:latin typeface="Times New Roman"/>
                <a:cs typeface="Times New Roman"/>
              </a:rPr>
              <a:t>Navigating Cross-Cultural Communication: Sainsbury's Expansion to Germany</a:t>
            </a:r>
            <a:endParaRPr lang="en-US" sz="2500" dirty="0"/>
          </a:p>
        </p:txBody>
      </p:sp>
      <p:sp>
        <p:nvSpPr>
          <p:cNvPr id="3" name="Subtitle 2">
            <a:extLst>
              <a:ext uri="{FF2B5EF4-FFF2-40B4-BE49-F238E27FC236}">
                <a16:creationId xmlns:a16="http://schemas.microsoft.com/office/drawing/2014/main" id="{E8B8426F-96B3-B926-8DE9-791C86EEFD0D}"/>
              </a:ext>
            </a:extLst>
          </p:cNvPr>
          <p:cNvSpPr>
            <a:spLocks noGrp="1"/>
          </p:cNvSpPr>
          <p:nvPr>
            <p:ph type="subTitle" idx="1"/>
          </p:nvPr>
        </p:nvSpPr>
        <p:spPr>
          <a:xfrm>
            <a:off x="1489907" y="906423"/>
            <a:ext cx="3138753" cy="2522576"/>
          </a:xfrm>
        </p:spPr>
        <p:txBody>
          <a:bodyPr>
            <a:normAutofit/>
          </a:bodyPr>
          <a:lstStyle/>
          <a:p>
            <a:pPr>
              <a:lnSpc>
                <a:spcPct val="110000"/>
              </a:lnSpc>
            </a:pPr>
            <a:r>
              <a:rPr lang="en-US" sz="2000">
                <a:latin typeface="Times New Roman"/>
                <a:cs typeface="Times New Roman"/>
              </a:rPr>
              <a:t>INTERNATIONAL BUSINESS COMMUNICATIONS</a:t>
            </a:r>
            <a:endParaRPr lang="en-US" sz="2000"/>
          </a:p>
          <a:p>
            <a:pPr>
              <a:lnSpc>
                <a:spcPct val="110000"/>
              </a:lnSpc>
            </a:pPr>
            <a:br>
              <a:rPr lang="en-US" sz="2000"/>
            </a:br>
            <a:endParaRPr lang="en-US" sz="2000"/>
          </a:p>
        </p:txBody>
      </p:sp>
      <p:pic>
        <p:nvPicPr>
          <p:cNvPr id="4" name="Picture 3" descr="Sainsbury's Supermarket Could Open Restaurants for Food Delivery - Eater  London">
            <a:extLst>
              <a:ext uri="{FF2B5EF4-FFF2-40B4-BE49-F238E27FC236}">
                <a16:creationId xmlns:a16="http://schemas.microsoft.com/office/drawing/2014/main" id="{B1FE956F-E7C8-7787-1177-2642D73F0A60}"/>
              </a:ext>
            </a:extLst>
          </p:cNvPr>
          <p:cNvPicPr>
            <a:picLocks noChangeAspect="1"/>
          </p:cNvPicPr>
          <p:nvPr/>
        </p:nvPicPr>
        <p:blipFill rotWithShape="1">
          <a:blip r:embed="rId6"/>
          <a:srcRect l="20397" r="21699" b="-2"/>
          <a:stretch/>
        </p:blipFill>
        <p:spPr>
          <a:xfrm>
            <a:off x="5435859" y="227"/>
            <a:ext cx="5949061" cy="6858000"/>
          </a:xfrm>
          <a:prstGeom prst="rect">
            <a:avLst/>
          </a:prstGeom>
          <a:ln w="12700">
            <a:solidFill>
              <a:schemeClr val="tx1"/>
            </a:solidFill>
          </a:ln>
        </p:spPr>
      </p:pic>
      <p:sp>
        <p:nvSpPr>
          <p:cNvPr id="29" name="Rectangle 28">
            <a:extLst>
              <a:ext uri="{FF2B5EF4-FFF2-40B4-BE49-F238E27FC236}">
                <a16:creationId xmlns:a16="http://schemas.microsoft.com/office/drawing/2014/main" id="{4C7118A3-ECB4-4619-AA16-3E9684D099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2586"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848089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3"/>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3D02AEE-30DC-4942-A9CA-7A14F8B8E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FD5823F2-909F-442D-BD72-0681CCC1407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3" name="Picture 12">
            <a:extLst>
              <a:ext uri="{FF2B5EF4-FFF2-40B4-BE49-F238E27FC236}">
                <a16:creationId xmlns:a16="http://schemas.microsoft.com/office/drawing/2014/main" id="{4231EAF6-FA22-4615-A4D3-D171F7E17A5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5" name="Rectangle 14">
            <a:extLst>
              <a:ext uri="{FF2B5EF4-FFF2-40B4-BE49-F238E27FC236}">
                <a16:creationId xmlns:a16="http://schemas.microsoft.com/office/drawing/2014/main" id="{F2699857-2714-4E6A-8E11-6BEB9DF7FC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346078E7-FDC0-448B-97DE-4EDA7702EE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7266E038-37B1-43CF-AFE0-B21E9F572C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924171-BC7F-5004-67B5-87A81AA3DFB5}"/>
              </a:ext>
            </a:extLst>
          </p:cNvPr>
          <p:cNvSpPr>
            <a:spLocks noGrp="1"/>
          </p:cNvSpPr>
          <p:nvPr>
            <p:ph type="title"/>
          </p:nvPr>
        </p:nvSpPr>
        <p:spPr>
          <a:xfrm>
            <a:off x="1964444" y="808056"/>
            <a:ext cx="3319381" cy="1077229"/>
          </a:xfrm>
        </p:spPr>
        <p:txBody>
          <a:bodyPr>
            <a:normAutofit/>
          </a:bodyPr>
          <a:lstStyle/>
          <a:p>
            <a:pPr algn="l"/>
            <a:r>
              <a:rPr lang="en-US" sz="2900" b="1">
                <a:latin typeface="Times New Roman"/>
                <a:cs typeface="Times New Roman"/>
              </a:rPr>
              <a:t>INTRODUCTION</a:t>
            </a:r>
            <a:endParaRPr lang="en-US" sz="2900"/>
          </a:p>
        </p:txBody>
      </p:sp>
      <p:sp>
        <p:nvSpPr>
          <p:cNvPr id="3" name="Content Placeholder 2">
            <a:extLst>
              <a:ext uri="{FF2B5EF4-FFF2-40B4-BE49-F238E27FC236}">
                <a16:creationId xmlns:a16="http://schemas.microsoft.com/office/drawing/2014/main" id="{EFD37C7D-1E64-01CC-296A-A7FC3DCA621A}"/>
              </a:ext>
            </a:extLst>
          </p:cNvPr>
          <p:cNvSpPr>
            <a:spLocks noGrp="1"/>
          </p:cNvSpPr>
          <p:nvPr>
            <p:ph idx="1"/>
          </p:nvPr>
        </p:nvSpPr>
        <p:spPr>
          <a:xfrm>
            <a:off x="1964444" y="2052116"/>
            <a:ext cx="3319381" cy="3997828"/>
          </a:xfrm>
        </p:spPr>
        <p:txBody>
          <a:bodyPr>
            <a:normAutofit/>
          </a:bodyPr>
          <a:lstStyle/>
          <a:p>
            <a:pPr marL="344170" indent="-344170">
              <a:lnSpc>
                <a:spcPct val="110000"/>
              </a:lnSpc>
            </a:pPr>
            <a:r>
              <a:rPr lang="en-US" sz="1500">
                <a:latin typeface="Times New Roman"/>
                <a:cs typeface="Times New Roman"/>
              </a:rPr>
              <a:t>Exploring Cultural Differences for Sainsbury's Germany Expansion.</a:t>
            </a:r>
            <a:endParaRPr lang="en-US" sz="1500">
              <a:cs typeface="Arial" panose="020B0604020202020204"/>
            </a:endParaRPr>
          </a:p>
          <a:p>
            <a:pPr marL="344170" indent="-344170">
              <a:lnSpc>
                <a:spcPct val="110000"/>
              </a:lnSpc>
            </a:pPr>
            <a:r>
              <a:rPr lang="en-US" sz="1500">
                <a:latin typeface="Times New Roman"/>
                <a:cs typeface="Times New Roman"/>
              </a:rPr>
              <a:t>Understand the significance of cultural factors, identify challenges, and provide solutions.</a:t>
            </a:r>
            <a:endParaRPr lang="en-US" sz="1500"/>
          </a:p>
          <a:p>
            <a:pPr marL="344170" indent="-344170">
              <a:lnSpc>
                <a:spcPct val="110000"/>
              </a:lnSpc>
            </a:pPr>
            <a:r>
              <a:rPr lang="en-US" sz="1500">
                <a:latin typeface="Times New Roman"/>
                <a:cs typeface="Times New Roman"/>
              </a:rPr>
              <a:t>Sainsbury is a British supermarket chain (Sainsbury, 2023)</a:t>
            </a:r>
            <a:endParaRPr lang="en-US" sz="1500"/>
          </a:p>
          <a:p>
            <a:pPr marL="344170" indent="-344170">
              <a:lnSpc>
                <a:spcPct val="110000"/>
              </a:lnSpc>
            </a:pPr>
            <a:r>
              <a:rPr lang="en-US" sz="1500">
                <a:latin typeface="Times New Roman"/>
                <a:cs typeface="Times New Roman"/>
              </a:rPr>
              <a:t>Expansion of Sainsbury in Germany for global trade and EU presence.</a:t>
            </a:r>
            <a:endParaRPr lang="en-US" sz="1500"/>
          </a:p>
        </p:txBody>
      </p:sp>
      <p:pic>
        <p:nvPicPr>
          <p:cNvPr id="4" name="Picture 3" descr="A group of people walking in a store&#10;&#10;Description automatically generated">
            <a:extLst>
              <a:ext uri="{FF2B5EF4-FFF2-40B4-BE49-F238E27FC236}">
                <a16:creationId xmlns:a16="http://schemas.microsoft.com/office/drawing/2014/main" id="{3983CE66-32D7-4A8B-FC43-1F40CDF873F1}"/>
              </a:ext>
            </a:extLst>
          </p:cNvPr>
          <p:cNvPicPr>
            <a:picLocks noChangeAspect="1"/>
          </p:cNvPicPr>
          <p:nvPr/>
        </p:nvPicPr>
        <p:blipFill rotWithShape="1">
          <a:blip r:embed="rId6"/>
          <a:srcRect l="-707" r="365"/>
          <a:stretch/>
        </p:blipFill>
        <p:spPr>
          <a:xfrm>
            <a:off x="5841879" y="0"/>
            <a:ext cx="5538575" cy="6858000"/>
          </a:xfrm>
          <a:prstGeom prst="rect">
            <a:avLst/>
          </a:prstGeom>
          <a:ln w="12700">
            <a:solidFill>
              <a:schemeClr val="tx1"/>
            </a:solidFill>
          </a:ln>
        </p:spPr>
      </p:pic>
      <p:sp>
        <p:nvSpPr>
          <p:cNvPr id="21" name="Rectangle 20">
            <a:extLst>
              <a:ext uri="{FF2B5EF4-FFF2-40B4-BE49-F238E27FC236}">
                <a16:creationId xmlns:a16="http://schemas.microsoft.com/office/drawing/2014/main" id="{31E37FC9-ED36-42CE-9877-9EAB50FA84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2586"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288627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D8B8BFF-ABC6-4302-9767-D2ADEE381F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D5F431FD-989C-4F7B-9EF1-BDED51AED4C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2" name="Rectangle 11">
            <a:extLst>
              <a:ext uri="{FF2B5EF4-FFF2-40B4-BE49-F238E27FC236}">
                <a16:creationId xmlns:a16="http://schemas.microsoft.com/office/drawing/2014/main" id="{BB17FFD2-DBC7-4ABB-B2A0-7E18EC1B80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7AFFF3F7-4395-4F19-BC12-8940796BE3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92806DFD-E192-42CC-B190-3C4C95B8FF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85906" y="0"/>
            <a:ext cx="10906093" cy="68580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D29D18-008B-2C64-8CDB-1312A324FE24}"/>
              </a:ext>
            </a:extLst>
          </p:cNvPr>
          <p:cNvSpPr>
            <a:spLocks noGrp="1"/>
          </p:cNvSpPr>
          <p:nvPr>
            <p:ph type="title"/>
          </p:nvPr>
        </p:nvSpPr>
        <p:spPr>
          <a:xfrm>
            <a:off x="2250081" y="808056"/>
            <a:ext cx="8006760" cy="1518934"/>
          </a:xfrm>
        </p:spPr>
        <p:txBody>
          <a:bodyPr anchor="t">
            <a:normAutofit/>
          </a:bodyPr>
          <a:lstStyle/>
          <a:p>
            <a:pPr algn="l"/>
            <a:r>
              <a:rPr lang="en-US" sz="4300" b="1">
                <a:solidFill>
                  <a:schemeClr val="tx2"/>
                </a:solidFill>
                <a:latin typeface="Times New Roman"/>
                <a:cs typeface="Times New Roman"/>
              </a:rPr>
              <a:t>Cultural Challenges in a British-Germany Joint Venture Part 1</a:t>
            </a:r>
            <a:endParaRPr lang="en-US" sz="4300">
              <a:solidFill>
                <a:schemeClr val="tx2"/>
              </a:solidFill>
            </a:endParaRPr>
          </a:p>
          <a:p>
            <a:pPr algn="l"/>
            <a:endParaRPr lang="en-US" sz="4300">
              <a:solidFill>
                <a:schemeClr val="tx2"/>
              </a:solidFill>
              <a:cs typeface="Arial"/>
            </a:endParaRPr>
          </a:p>
        </p:txBody>
      </p:sp>
      <p:sp>
        <p:nvSpPr>
          <p:cNvPr id="18" name="Right Triangle 17">
            <a:extLst>
              <a:ext uri="{FF2B5EF4-FFF2-40B4-BE49-F238E27FC236}">
                <a16:creationId xmlns:a16="http://schemas.microsoft.com/office/drawing/2014/main" id="{0BFD2628-8E1E-4A9C-8CC0-A043326831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809734" y="808056"/>
            <a:ext cx="239869" cy="239869"/>
          </a:xfrm>
          <a:prstGeom prst="rtTriangle">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EF9FBD5-BF08-11AD-5D30-80E00031AB66}"/>
              </a:ext>
            </a:extLst>
          </p:cNvPr>
          <p:cNvSpPr>
            <a:spLocks noGrp="1"/>
          </p:cNvSpPr>
          <p:nvPr>
            <p:ph idx="1"/>
          </p:nvPr>
        </p:nvSpPr>
        <p:spPr>
          <a:xfrm>
            <a:off x="2250080" y="2547708"/>
            <a:ext cx="8006760" cy="3502235"/>
          </a:xfrm>
        </p:spPr>
        <p:txBody>
          <a:bodyPr anchor="ctr">
            <a:normAutofit/>
          </a:bodyPr>
          <a:lstStyle/>
          <a:p>
            <a:pPr marL="344170" indent="-344170"/>
            <a:r>
              <a:rPr lang="en-US">
                <a:solidFill>
                  <a:schemeClr val="tx2"/>
                </a:solidFill>
                <a:latin typeface="Times New Roman"/>
                <a:cs typeface="Times New Roman"/>
              </a:rPr>
              <a:t>UK workers should pay attention to how Germans move and smile.</a:t>
            </a:r>
            <a:endParaRPr lang="en-US">
              <a:solidFill>
                <a:schemeClr val="tx2"/>
              </a:solidFill>
              <a:cs typeface="Arial" panose="020B0604020202020204"/>
            </a:endParaRPr>
          </a:p>
          <a:p>
            <a:pPr marL="344170" indent="-344170"/>
            <a:r>
              <a:rPr lang="en-US" dirty="0">
                <a:solidFill>
                  <a:schemeClr val="tx2"/>
                </a:solidFill>
                <a:latin typeface="Times New Roman"/>
                <a:cs typeface="Times New Roman"/>
              </a:rPr>
              <a:t>Germans are more honest than Britons. This difference could make both sides confused and irritated.</a:t>
            </a:r>
            <a:endParaRPr lang="en-US" dirty="0">
              <a:solidFill>
                <a:schemeClr val="tx2"/>
              </a:solidFill>
            </a:endParaRPr>
          </a:p>
          <a:p>
            <a:pPr marL="344170" indent="-344170"/>
            <a:r>
              <a:rPr lang="en-US">
                <a:solidFill>
                  <a:schemeClr val="tx2"/>
                </a:solidFill>
                <a:latin typeface="Times New Roman"/>
                <a:cs typeface="Times New Roman"/>
              </a:rPr>
              <a:t>When Germans want to avoid criticism, they like to save face. To follow this cultural custom, British managers should quietly say nice things.</a:t>
            </a:r>
            <a:endParaRPr lang="en-US">
              <a:solidFill>
                <a:schemeClr val="tx2"/>
              </a:solidFill>
            </a:endParaRPr>
          </a:p>
          <a:p>
            <a:pPr marL="344170" indent="-344170"/>
            <a:r>
              <a:rPr lang="en-US">
                <a:solidFill>
                  <a:schemeClr val="tx2"/>
                </a:solidFill>
                <a:latin typeface="Times New Roman"/>
                <a:cs typeface="Times New Roman"/>
              </a:rPr>
              <a:t>German is more likely than British English to get comedy and humour mixed up because it bases its decisions on the situation (Lewis, 2018).</a:t>
            </a:r>
            <a:endParaRPr lang="en-US">
              <a:solidFill>
                <a:schemeClr val="tx2"/>
              </a:solidFill>
            </a:endParaRPr>
          </a:p>
          <a:p>
            <a:pPr marL="344170" indent="-344170"/>
            <a:endParaRPr lang="en-US">
              <a:solidFill>
                <a:schemeClr val="tx2"/>
              </a:solidFill>
              <a:cs typeface="Arial"/>
            </a:endParaRPr>
          </a:p>
        </p:txBody>
      </p:sp>
      <p:sp>
        <p:nvSpPr>
          <p:cNvPr id="20" name="Rectangle 19">
            <a:extLst>
              <a:ext uri="{FF2B5EF4-FFF2-40B4-BE49-F238E27FC236}">
                <a16:creationId xmlns:a16="http://schemas.microsoft.com/office/drawing/2014/main" id="{D0DAE048-BF8A-4A95-8DBC-D3A926B94C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71960" y="0"/>
            <a:ext cx="320040"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457049509"/>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FAD17B9-9E6C-4DD1-9728-97B5E5FCCA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D7AC3F90-A588-42FF-B41D-062A8D91B9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olourful carved figures of humans">
            <a:extLst>
              <a:ext uri="{FF2B5EF4-FFF2-40B4-BE49-F238E27FC236}">
                <a16:creationId xmlns:a16="http://schemas.microsoft.com/office/drawing/2014/main" id="{08F28E19-763A-B100-B760-E3EDE85422A0}"/>
              </a:ext>
            </a:extLst>
          </p:cNvPr>
          <p:cNvPicPr>
            <a:picLocks noChangeAspect="1"/>
          </p:cNvPicPr>
          <p:nvPr/>
        </p:nvPicPr>
        <p:blipFill rotWithShape="1">
          <a:blip r:embed="rId3">
            <a:duotone>
              <a:schemeClr val="bg2">
                <a:shade val="45000"/>
                <a:satMod val="135000"/>
              </a:schemeClr>
              <a:prstClr val="white"/>
            </a:duotone>
            <a:alphaModFix amt="25000"/>
          </a:blip>
          <a:srcRect t="21040"/>
          <a:stretch/>
        </p:blipFill>
        <p:spPr>
          <a:xfrm>
            <a:off x="153" y="10"/>
            <a:ext cx="12191695" cy="6857990"/>
          </a:xfrm>
          <a:prstGeom prst="rect">
            <a:avLst/>
          </a:prstGeom>
        </p:spPr>
      </p:pic>
      <p:pic>
        <p:nvPicPr>
          <p:cNvPr id="13" name="Picture 12">
            <a:extLst>
              <a:ext uri="{FF2B5EF4-FFF2-40B4-BE49-F238E27FC236}">
                <a16:creationId xmlns:a16="http://schemas.microsoft.com/office/drawing/2014/main" id="{015AB904-4FB7-4A0D-B43E-03ACF05E14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1067" y="0"/>
            <a:ext cx="12189867" cy="6858000"/>
          </a:xfrm>
          <a:prstGeom prst="rect">
            <a:avLst/>
          </a:prstGeom>
        </p:spPr>
      </p:pic>
      <p:sp>
        <p:nvSpPr>
          <p:cNvPr id="2" name="Title 1">
            <a:extLst>
              <a:ext uri="{FF2B5EF4-FFF2-40B4-BE49-F238E27FC236}">
                <a16:creationId xmlns:a16="http://schemas.microsoft.com/office/drawing/2014/main" id="{3293D135-4A41-8DCD-DD09-ECF0F70BEFFE}"/>
              </a:ext>
            </a:extLst>
          </p:cNvPr>
          <p:cNvSpPr>
            <a:spLocks noGrp="1"/>
          </p:cNvSpPr>
          <p:nvPr>
            <p:ph type="title"/>
          </p:nvPr>
        </p:nvSpPr>
        <p:spPr>
          <a:xfrm>
            <a:off x="2611808" y="808056"/>
            <a:ext cx="7958331" cy="1077229"/>
          </a:xfrm>
        </p:spPr>
        <p:txBody>
          <a:bodyPr>
            <a:normAutofit/>
          </a:bodyPr>
          <a:lstStyle/>
          <a:p>
            <a:pPr algn="l"/>
            <a:r>
              <a:rPr lang="en-US" b="1">
                <a:latin typeface="Times New Roman"/>
                <a:cs typeface="Times New Roman"/>
              </a:rPr>
              <a:t>Cultural Challenges in a British-Germany Joint Venture Part 2</a:t>
            </a:r>
            <a:endParaRPr lang="en-US"/>
          </a:p>
        </p:txBody>
      </p:sp>
      <p:sp>
        <p:nvSpPr>
          <p:cNvPr id="15" name="Rectangle 14">
            <a:extLst>
              <a:ext uri="{FF2B5EF4-FFF2-40B4-BE49-F238E27FC236}">
                <a16:creationId xmlns:a16="http://schemas.microsoft.com/office/drawing/2014/main" id="{E1AADF25-43E9-4DE0-AD82-4F60523191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CBC2D515-EF3C-4E4E-8BC1-192B21E927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2B97443-AA4E-8AA1-48E7-90C083073B51}"/>
              </a:ext>
            </a:extLst>
          </p:cNvPr>
          <p:cNvSpPr>
            <a:spLocks noGrp="1"/>
          </p:cNvSpPr>
          <p:nvPr>
            <p:ph idx="1"/>
          </p:nvPr>
        </p:nvSpPr>
        <p:spPr>
          <a:xfrm>
            <a:off x="2610579" y="2052116"/>
            <a:ext cx="7959560" cy="3997828"/>
          </a:xfrm>
        </p:spPr>
        <p:txBody>
          <a:bodyPr>
            <a:normAutofit/>
          </a:bodyPr>
          <a:lstStyle/>
          <a:p>
            <a:pPr marL="344170" indent="-344170"/>
            <a:r>
              <a:rPr lang="en-US">
                <a:latin typeface="Times New Roman"/>
                <a:cs typeface="Times New Roman"/>
              </a:rPr>
              <a:t>Britain values equality and loosening up rules, while Germany values formal structures and making decisions by agreement (Lewis, 2018).</a:t>
            </a:r>
            <a:endParaRPr lang="en-US">
              <a:cs typeface="Arial" panose="020B0604020202020204"/>
            </a:endParaRPr>
          </a:p>
          <a:p>
            <a:pPr marL="344170" indent="-344170"/>
            <a:r>
              <a:rPr lang="en-US">
                <a:latin typeface="Times New Roman"/>
                <a:cs typeface="Times New Roman"/>
              </a:rPr>
              <a:t>Teach everyone on staff to understand and value different national norms and beliefs.</a:t>
            </a:r>
            <a:endParaRPr lang="en-US"/>
          </a:p>
          <a:p>
            <a:pPr marL="344170" indent="-344170"/>
            <a:r>
              <a:rPr lang="en-US">
                <a:latin typeface="Times New Roman"/>
                <a:cs typeface="Times New Roman"/>
              </a:rPr>
              <a:t>Changes should not be seen as problems but as chances to learn and grow (Lewis, 2018).</a:t>
            </a:r>
            <a:endParaRPr lang="en-US"/>
          </a:p>
          <a:p>
            <a:pPr marL="344170" indent="-344170"/>
            <a:r>
              <a:rPr lang="en-US">
                <a:latin typeface="Times New Roman"/>
                <a:cs typeface="Times New Roman"/>
              </a:rPr>
              <a:t>Encourage employees to grow by telling them to accept each other's beliefs and points of view.</a:t>
            </a:r>
            <a:endParaRPr lang="en-US"/>
          </a:p>
          <a:p>
            <a:pPr marL="344170" indent="-344170"/>
            <a:endParaRPr lang="en-US" dirty="0">
              <a:cs typeface="Arial"/>
            </a:endParaRPr>
          </a:p>
        </p:txBody>
      </p:sp>
    </p:spTree>
    <p:extLst>
      <p:ext uri="{BB962C8B-B14F-4D97-AF65-F5344CB8AC3E}">
        <p14:creationId xmlns:p14="http://schemas.microsoft.com/office/powerpoint/2010/main" val="40161188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3"/>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D7E45EB-2082-42A1-A5FC-6D53F21DB3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A6A5C072-919B-4308-A48B-96DC0CBFBEB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3" name="Picture 12">
            <a:extLst>
              <a:ext uri="{FF2B5EF4-FFF2-40B4-BE49-F238E27FC236}">
                <a16:creationId xmlns:a16="http://schemas.microsoft.com/office/drawing/2014/main" id="{A8F74E2F-7C51-4D72-96BA-528A5074812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5" name="Rectangle 14">
            <a:extLst>
              <a:ext uri="{FF2B5EF4-FFF2-40B4-BE49-F238E27FC236}">
                <a16:creationId xmlns:a16="http://schemas.microsoft.com/office/drawing/2014/main" id="{1B61F797-14BD-476F-B569-140E96CB6B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9A0235D8-BAC3-4440-8A9B-43D98243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CDF2FD5C-3192-4646-91D2-C907BDC4C1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D87C04-FD5B-1410-9989-17BED820D393}"/>
              </a:ext>
            </a:extLst>
          </p:cNvPr>
          <p:cNvSpPr>
            <a:spLocks noGrp="1"/>
          </p:cNvSpPr>
          <p:nvPr>
            <p:ph type="title"/>
          </p:nvPr>
        </p:nvSpPr>
        <p:spPr>
          <a:xfrm>
            <a:off x="1969803" y="808056"/>
            <a:ext cx="8608037" cy="1077229"/>
          </a:xfrm>
        </p:spPr>
        <p:txBody>
          <a:bodyPr>
            <a:normAutofit/>
          </a:bodyPr>
          <a:lstStyle/>
          <a:p>
            <a:pPr algn="l"/>
            <a:r>
              <a:rPr lang="en-US" b="1">
                <a:latin typeface="Times New Roman"/>
                <a:cs typeface="Times New Roman"/>
              </a:rPr>
              <a:t>Hofstede cultural Dimensions: UK and Germany</a:t>
            </a:r>
            <a:endParaRPr lang="en-US"/>
          </a:p>
        </p:txBody>
      </p:sp>
      <p:pic>
        <p:nvPicPr>
          <p:cNvPr id="4" name="Picture 3">
            <a:extLst>
              <a:ext uri="{FF2B5EF4-FFF2-40B4-BE49-F238E27FC236}">
                <a16:creationId xmlns:a16="http://schemas.microsoft.com/office/drawing/2014/main" id="{D8240E93-F05D-56AF-6508-A72E61E6908C}"/>
              </a:ext>
            </a:extLst>
          </p:cNvPr>
          <p:cNvPicPr>
            <a:picLocks noChangeAspect="1"/>
          </p:cNvPicPr>
          <p:nvPr/>
        </p:nvPicPr>
        <p:blipFill>
          <a:blip r:embed="rId6"/>
          <a:stretch>
            <a:fillRect/>
          </a:stretch>
        </p:blipFill>
        <p:spPr>
          <a:xfrm>
            <a:off x="2181719" y="2871342"/>
            <a:ext cx="4454381" cy="2349685"/>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sp>
        <p:nvSpPr>
          <p:cNvPr id="3" name="Content Placeholder 2">
            <a:extLst>
              <a:ext uri="{FF2B5EF4-FFF2-40B4-BE49-F238E27FC236}">
                <a16:creationId xmlns:a16="http://schemas.microsoft.com/office/drawing/2014/main" id="{3FA16AF8-0BC5-F131-3D44-2897E212C597}"/>
              </a:ext>
            </a:extLst>
          </p:cNvPr>
          <p:cNvSpPr>
            <a:spLocks noGrp="1"/>
          </p:cNvSpPr>
          <p:nvPr>
            <p:ph idx="1"/>
          </p:nvPr>
        </p:nvSpPr>
        <p:spPr>
          <a:xfrm>
            <a:off x="7286175" y="1890479"/>
            <a:ext cx="3994258" cy="4759828"/>
          </a:xfrm>
        </p:spPr>
        <p:txBody>
          <a:bodyPr>
            <a:normAutofit lnSpcReduction="10000"/>
          </a:bodyPr>
          <a:lstStyle/>
          <a:p>
            <a:pPr marL="344170" indent="-344170">
              <a:lnSpc>
                <a:spcPct val="110000"/>
              </a:lnSpc>
            </a:pPr>
            <a:r>
              <a:rPr lang="en-US" sz="1600">
                <a:latin typeface="Times New Roman"/>
                <a:cs typeface="Times New Roman"/>
              </a:rPr>
              <a:t>Britain values freedom and success for each person, while Germany values unity and agreement among all members of the group (Hofstede Insights, 2023).</a:t>
            </a:r>
            <a:endParaRPr lang="en-US" sz="1600">
              <a:cs typeface="Arial" panose="020B0604020202020204"/>
            </a:endParaRPr>
          </a:p>
          <a:p>
            <a:pPr marL="344170" indent="-344170">
              <a:lnSpc>
                <a:spcPct val="110000"/>
              </a:lnSpc>
            </a:pPr>
            <a:r>
              <a:rPr lang="en-US" sz="1600">
                <a:latin typeface="Times New Roman"/>
                <a:cs typeface="Times New Roman"/>
              </a:rPr>
              <a:t>People from Britain may be more accepting, but people from both countries trust each other and their society.</a:t>
            </a:r>
            <a:endParaRPr lang="en-US" sz="1600"/>
          </a:p>
          <a:p>
            <a:pPr marL="344170" indent="-344170">
              <a:lnSpc>
                <a:spcPct val="110000"/>
              </a:lnSpc>
            </a:pPr>
            <a:r>
              <a:rPr lang="en-US" sz="1600">
                <a:latin typeface="Times New Roman"/>
                <a:cs typeface="Times New Roman"/>
              </a:rPr>
              <a:t>The authoritative Germans value power more than the egalitarian British. Communication needs to be changed (Germany, 2010).</a:t>
            </a:r>
            <a:endParaRPr lang="en-US" sz="1600"/>
          </a:p>
          <a:p>
            <a:pPr marL="344170" indent="-344170">
              <a:lnSpc>
                <a:spcPct val="110000"/>
              </a:lnSpc>
            </a:pPr>
            <a:r>
              <a:rPr lang="en-US" sz="1600">
                <a:latin typeface="Times New Roman"/>
                <a:cs typeface="Times New Roman"/>
              </a:rPr>
              <a:t>German culture is more masculine, however, both cultures place a premium on bravery and achievement (Colvin and Davies, 2008).</a:t>
            </a:r>
            <a:endParaRPr lang="en-US" sz="1600"/>
          </a:p>
          <a:p>
            <a:pPr marL="344170" indent="-344170">
              <a:lnSpc>
                <a:spcPct val="110000"/>
              </a:lnSpc>
            </a:pPr>
            <a:endParaRPr lang="en-US" sz="1600">
              <a:cs typeface="Arial"/>
            </a:endParaRPr>
          </a:p>
        </p:txBody>
      </p:sp>
      <p:sp>
        <p:nvSpPr>
          <p:cNvPr id="21" name="Rectangle 20">
            <a:extLst>
              <a:ext uri="{FF2B5EF4-FFF2-40B4-BE49-F238E27FC236}">
                <a16:creationId xmlns:a16="http://schemas.microsoft.com/office/drawing/2014/main" id="{28564258-BA63-4452-B6A7-27E3497D93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717570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3"/>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3BBAF34-367D-4E18-A62E-4602BD9085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nalogue board showing flight information">
            <a:extLst>
              <a:ext uri="{FF2B5EF4-FFF2-40B4-BE49-F238E27FC236}">
                <a16:creationId xmlns:a16="http://schemas.microsoft.com/office/drawing/2014/main" id="{765E6D32-26A1-2471-47A8-5B5BE2F0845E}"/>
              </a:ext>
            </a:extLst>
          </p:cNvPr>
          <p:cNvPicPr>
            <a:picLocks noChangeAspect="1"/>
          </p:cNvPicPr>
          <p:nvPr/>
        </p:nvPicPr>
        <p:blipFill rotWithShape="1">
          <a:blip r:embed="rId4"/>
          <a:srcRect t="16800" r="9087" b="6471"/>
          <a:stretch/>
        </p:blipFill>
        <p:spPr>
          <a:xfrm>
            <a:off x="20" y="227"/>
            <a:ext cx="12191675" cy="6858000"/>
          </a:xfrm>
          <a:prstGeom prst="rect">
            <a:avLst/>
          </a:prstGeom>
        </p:spPr>
      </p:pic>
      <p:pic>
        <p:nvPicPr>
          <p:cNvPr id="11" name="Picture 10">
            <a:extLst>
              <a:ext uri="{FF2B5EF4-FFF2-40B4-BE49-F238E27FC236}">
                <a16:creationId xmlns:a16="http://schemas.microsoft.com/office/drawing/2014/main" id="{D445918B-6272-4727-A3FA-F23651AECAE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3" name="Picture 12">
            <a:extLst>
              <a:ext uri="{FF2B5EF4-FFF2-40B4-BE49-F238E27FC236}">
                <a16:creationId xmlns:a16="http://schemas.microsoft.com/office/drawing/2014/main" id="{A9A96FF2-ACD7-48C4-BCE1-FC7F4210860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5" name="Rectangle 14">
            <a:extLst>
              <a:ext uri="{FF2B5EF4-FFF2-40B4-BE49-F238E27FC236}">
                <a16:creationId xmlns:a16="http://schemas.microsoft.com/office/drawing/2014/main" id="{99A4CF08-858A-49E4-B707-4E7585D11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56938E62-910D-4D69-AA09-567AAAC37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A74E54C6-D084-4BC8-B3F9-8B9EC22A6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5" y="0"/>
            <a:ext cx="589207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3BACF8-ECE5-769D-0CF2-B863F911FC13}"/>
              </a:ext>
            </a:extLst>
          </p:cNvPr>
          <p:cNvSpPr>
            <a:spLocks noGrp="1"/>
          </p:cNvSpPr>
          <p:nvPr>
            <p:ph type="title"/>
          </p:nvPr>
        </p:nvSpPr>
        <p:spPr>
          <a:xfrm>
            <a:off x="1974738" y="808056"/>
            <a:ext cx="4119672" cy="1077229"/>
          </a:xfrm>
        </p:spPr>
        <p:txBody>
          <a:bodyPr>
            <a:normAutofit/>
          </a:bodyPr>
          <a:lstStyle/>
          <a:p>
            <a:pPr algn="l"/>
            <a:r>
              <a:rPr lang="en-US" sz="2100" b="1">
                <a:latin typeface="Times New Roman"/>
                <a:cs typeface="Times New Roman"/>
              </a:rPr>
              <a:t>Hofstede cultural Dimensions: UK and Germany</a:t>
            </a:r>
            <a:endParaRPr lang="en-US" sz="2100"/>
          </a:p>
        </p:txBody>
      </p:sp>
      <p:sp>
        <p:nvSpPr>
          <p:cNvPr id="3" name="Content Placeholder 2">
            <a:extLst>
              <a:ext uri="{FF2B5EF4-FFF2-40B4-BE49-F238E27FC236}">
                <a16:creationId xmlns:a16="http://schemas.microsoft.com/office/drawing/2014/main" id="{6741574A-60B0-B389-04F7-01F0FEC0EB13}"/>
              </a:ext>
            </a:extLst>
          </p:cNvPr>
          <p:cNvSpPr>
            <a:spLocks noGrp="1"/>
          </p:cNvSpPr>
          <p:nvPr>
            <p:ph idx="1"/>
          </p:nvPr>
        </p:nvSpPr>
        <p:spPr>
          <a:xfrm>
            <a:off x="1974739" y="2052116"/>
            <a:ext cx="4119672" cy="3997828"/>
          </a:xfrm>
        </p:spPr>
        <p:txBody>
          <a:bodyPr>
            <a:normAutofit/>
          </a:bodyPr>
          <a:lstStyle/>
          <a:p>
            <a:pPr marL="344170" indent="-344170">
              <a:lnSpc>
                <a:spcPct val="110000"/>
              </a:lnSpc>
            </a:pPr>
            <a:r>
              <a:rPr lang="en-US" sz="1400" dirty="0">
                <a:latin typeface="Times New Roman"/>
                <a:cs typeface="Times New Roman"/>
              </a:rPr>
              <a:t>In contrast to Germany's strong preference for structure and predictability, the United Kingdom has a lower score, embracing ambiguity and flexibility (Hofstede Insights, 2023).</a:t>
            </a:r>
            <a:endParaRPr lang="en-US" sz="1400" dirty="0">
              <a:cs typeface="Arial" panose="020B0604020202020204"/>
            </a:endParaRPr>
          </a:p>
          <a:p>
            <a:pPr marL="344170" indent="-344170">
              <a:lnSpc>
                <a:spcPct val="110000"/>
              </a:lnSpc>
            </a:pPr>
            <a:r>
              <a:rPr lang="en-US" sz="1400" dirty="0">
                <a:latin typeface="Times New Roman"/>
                <a:cs typeface="Times New Roman"/>
              </a:rPr>
              <a:t>Because they respect both history and new ideas, both civilizations scored in the middle.</a:t>
            </a:r>
            <a:endParaRPr lang="en-US" sz="1400" dirty="0"/>
          </a:p>
          <a:p>
            <a:pPr marL="344170" indent="-344170">
              <a:lnSpc>
                <a:spcPct val="110000"/>
              </a:lnSpc>
            </a:pPr>
            <a:r>
              <a:rPr lang="en-US" sz="1400" dirty="0">
                <a:latin typeface="Times New Roman"/>
                <a:cs typeface="Times New Roman"/>
              </a:rPr>
              <a:t>The Germans value frugality and moderation, in contrast to the British who value excess, relaxation, and enjoyment (Germany, 2010).</a:t>
            </a:r>
            <a:endParaRPr lang="en-US" sz="1400" dirty="0"/>
          </a:p>
          <a:p>
            <a:pPr marL="344170" indent="-344170">
              <a:lnSpc>
                <a:spcPct val="110000"/>
              </a:lnSpc>
            </a:pPr>
            <a:r>
              <a:rPr lang="en-US" sz="1400" dirty="0">
                <a:latin typeface="Times New Roman"/>
                <a:cs typeface="Times New Roman"/>
              </a:rPr>
              <a:t>Though the British place a little more weight on the here and now, both cultures are goal and planning-oriented and focused on the future (Hofstede Insights, 2023).</a:t>
            </a:r>
            <a:endParaRPr lang="en-US" sz="1400" dirty="0"/>
          </a:p>
          <a:p>
            <a:pPr marL="344170" indent="-344170">
              <a:lnSpc>
                <a:spcPct val="110000"/>
              </a:lnSpc>
            </a:pPr>
            <a:endParaRPr lang="en-US" sz="1400" dirty="0">
              <a:cs typeface="Arial"/>
            </a:endParaRPr>
          </a:p>
        </p:txBody>
      </p:sp>
      <p:sp>
        <p:nvSpPr>
          <p:cNvPr id="21" name="Rectangle 20">
            <a:extLst>
              <a:ext uri="{FF2B5EF4-FFF2-40B4-BE49-F238E27FC236}">
                <a16:creationId xmlns:a16="http://schemas.microsoft.com/office/drawing/2014/main" id="{777713DB-A0B1-4507-9991-B6DCAE436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99610"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265489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3"/>
          <a:stretch/>
        </a:blip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93D02AEE-30DC-4942-A9CA-7A14F8B8E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4" name="Picture 23">
            <a:extLst>
              <a:ext uri="{FF2B5EF4-FFF2-40B4-BE49-F238E27FC236}">
                <a16:creationId xmlns:a16="http://schemas.microsoft.com/office/drawing/2014/main" id="{FD5823F2-909F-442D-BD72-0681CCC1407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25" name="Picture 24">
            <a:extLst>
              <a:ext uri="{FF2B5EF4-FFF2-40B4-BE49-F238E27FC236}">
                <a16:creationId xmlns:a16="http://schemas.microsoft.com/office/drawing/2014/main" id="{4231EAF6-FA22-4615-A4D3-D171F7E17A5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26" name="Rectangle 25">
            <a:extLst>
              <a:ext uri="{FF2B5EF4-FFF2-40B4-BE49-F238E27FC236}">
                <a16:creationId xmlns:a16="http://schemas.microsoft.com/office/drawing/2014/main" id="{F2699857-2714-4E6A-8E11-6BEB9DF7FC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346078E7-FDC0-448B-97DE-4EDA7702EE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7266E038-37B1-43CF-AFE0-B21E9F572C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0EA1D6-2D11-26BC-391E-E6C0878A8004}"/>
              </a:ext>
            </a:extLst>
          </p:cNvPr>
          <p:cNvSpPr>
            <a:spLocks noGrp="1"/>
          </p:cNvSpPr>
          <p:nvPr>
            <p:ph type="title"/>
          </p:nvPr>
        </p:nvSpPr>
        <p:spPr>
          <a:xfrm>
            <a:off x="1964444" y="808056"/>
            <a:ext cx="3319381" cy="1077229"/>
          </a:xfrm>
        </p:spPr>
        <p:txBody>
          <a:bodyPr>
            <a:normAutofit/>
          </a:bodyPr>
          <a:lstStyle/>
          <a:p>
            <a:pPr algn="l"/>
            <a:r>
              <a:rPr lang="en-US" sz="2900" b="1">
                <a:latin typeface="Times New Roman"/>
                <a:cs typeface="Times New Roman"/>
              </a:rPr>
              <a:t>Case Studies: Starbucks in China</a:t>
            </a:r>
            <a:endParaRPr lang="en-US" sz="2900"/>
          </a:p>
          <a:p>
            <a:pPr algn="l"/>
            <a:endParaRPr lang="en-US" sz="2900">
              <a:cs typeface="Arial"/>
            </a:endParaRPr>
          </a:p>
        </p:txBody>
      </p:sp>
      <p:sp>
        <p:nvSpPr>
          <p:cNvPr id="3" name="Content Placeholder 2">
            <a:extLst>
              <a:ext uri="{FF2B5EF4-FFF2-40B4-BE49-F238E27FC236}">
                <a16:creationId xmlns:a16="http://schemas.microsoft.com/office/drawing/2014/main" id="{90CE38F8-8601-28E9-E56A-9C1C2C2EB025}"/>
              </a:ext>
            </a:extLst>
          </p:cNvPr>
          <p:cNvSpPr>
            <a:spLocks noGrp="1"/>
          </p:cNvSpPr>
          <p:nvPr>
            <p:ph idx="1"/>
          </p:nvPr>
        </p:nvSpPr>
        <p:spPr>
          <a:xfrm>
            <a:off x="1964444" y="2052116"/>
            <a:ext cx="3319381" cy="3997828"/>
          </a:xfrm>
        </p:spPr>
        <p:txBody>
          <a:bodyPr>
            <a:normAutofit/>
          </a:bodyPr>
          <a:lstStyle/>
          <a:p>
            <a:pPr marL="344170" indent="-344170">
              <a:lnSpc>
                <a:spcPct val="110000"/>
              </a:lnSpc>
            </a:pPr>
            <a:r>
              <a:rPr lang="en-US" sz="1500">
                <a:latin typeface="Times New Roman"/>
                <a:cs typeface="Times New Roman"/>
              </a:rPr>
              <a:t>Changing the coffee culture in the United States to more suit Chinese tastes.</a:t>
            </a:r>
            <a:endParaRPr lang="en-US" sz="1500">
              <a:cs typeface="Arial" panose="020B0604020202020204"/>
            </a:endParaRPr>
          </a:p>
          <a:p>
            <a:pPr marL="344170" indent="-344170">
              <a:lnSpc>
                <a:spcPct val="110000"/>
              </a:lnSpc>
            </a:pPr>
            <a:r>
              <a:rPr lang="en-US" sz="1500">
                <a:latin typeface="Times New Roman"/>
                <a:cs typeface="Times New Roman"/>
              </a:rPr>
              <a:t>Provided a variety of milk-based drinks, teas, and coffees.</a:t>
            </a:r>
            <a:endParaRPr lang="en-US" sz="1500"/>
          </a:p>
          <a:p>
            <a:pPr marL="344170" indent="-344170">
              <a:lnSpc>
                <a:spcPct val="110000"/>
              </a:lnSpc>
            </a:pPr>
            <a:r>
              <a:rPr lang="en-US" sz="1500">
                <a:latin typeface="Times New Roman"/>
                <a:cs typeface="Times New Roman"/>
              </a:rPr>
              <a:t>Made adjustments to shop layouts to better showcase traditional Chinese design features (Forbes, 2017).</a:t>
            </a:r>
            <a:endParaRPr lang="en-US" sz="1500"/>
          </a:p>
          <a:p>
            <a:pPr marL="344170" indent="-344170">
              <a:lnSpc>
                <a:spcPct val="110000"/>
              </a:lnSpc>
            </a:pPr>
            <a:r>
              <a:rPr lang="en-US" sz="1500">
                <a:latin typeface="Times New Roman"/>
                <a:cs typeface="Times New Roman"/>
              </a:rPr>
              <a:t>With more than 5,000 locations, became China's preeminent coffee chain (Forbes, 2017).</a:t>
            </a:r>
            <a:endParaRPr lang="en-US" sz="1500"/>
          </a:p>
          <a:p>
            <a:pPr marL="344170" indent="-344170">
              <a:lnSpc>
                <a:spcPct val="110000"/>
              </a:lnSpc>
            </a:pPr>
            <a:endParaRPr lang="en-US" sz="1500">
              <a:cs typeface="Arial"/>
            </a:endParaRPr>
          </a:p>
        </p:txBody>
      </p:sp>
      <p:pic>
        <p:nvPicPr>
          <p:cNvPr id="29" name="Picture 28" descr="Tray of takeaway coffees">
            <a:extLst>
              <a:ext uri="{FF2B5EF4-FFF2-40B4-BE49-F238E27FC236}">
                <a16:creationId xmlns:a16="http://schemas.microsoft.com/office/drawing/2014/main" id="{89747F54-CDC4-FF88-9A85-934565B75DA7}"/>
              </a:ext>
            </a:extLst>
          </p:cNvPr>
          <p:cNvPicPr>
            <a:picLocks noChangeAspect="1"/>
          </p:cNvPicPr>
          <p:nvPr/>
        </p:nvPicPr>
        <p:blipFill rotWithShape="1">
          <a:blip r:embed="rId6"/>
          <a:srcRect l="22070" r="26533" b="-3"/>
          <a:stretch/>
        </p:blipFill>
        <p:spPr>
          <a:xfrm>
            <a:off x="6096543" y="227"/>
            <a:ext cx="5288377" cy="6858000"/>
          </a:xfrm>
          <a:prstGeom prst="rect">
            <a:avLst/>
          </a:prstGeom>
          <a:ln w="12700">
            <a:solidFill>
              <a:schemeClr val="tx1"/>
            </a:solidFill>
          </a:ln>
        </p:spPr>
      </p:pic>
      <p:sp>
        <p:nvSpPr>
          <p:cNvPr id="30" name="Rectangle 29">
            <a:extLst>
              <a:ext uri="{FF2B5EF4-FFF2-40B4-BE49-F238E27FC236}">
                <a16:creationId xmlns:a16="http://schemas.microsoft.com/office/drawing/2014/main" id="{31E37FC9-ED36-42CE-9877-9EAB50FA84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2586"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127680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3"/>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BB306D4-894F-4A1C-8DE5-1D54B03FD1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9509F6F8-AAE1-4937-902A-BEF577F4E37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3" name="Picture 12">
            <a:extLst>
              <a:ext uri="{FF2B5EF4-FFF2-40B4-BE49-F238E27FC236}">
                <a16:creationId xmlns:a16="http://schemas.microsoft.com/office/drawing/2014/main" id="{D4FACF2C-80C1-44CC-8817-9EDADE5FF0E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5" name="Rectangle 14">
            <a:extLst>
              <a:ext uri="{FF2B5EF4-FFF2-40B4-BE49-F238E27FC236}">
                <a16:creationId xmlns:a16="http://schemas.microsoft.com/office/drawing/2014/main" id="{9610983A-DB5E-4133-A02A-03DA961CE0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674C9817-74DF-4960-9446-47B3FEBCBC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4736E5F1-0280-40B7-BC3A-353B312A6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A6BDF8-CF70-1C7A-6C22-0CA7D163E470}"/>
              </a:ext>
            </a:extLst>
          </p:cNvPr>
          <p:cNvSpPr>
            <a:spLocks noGrp="1"/>
          </p:cNvSpPr>
          <p:nvPr>
            <p:ph type="title"/>
          </p:nvPr>
        </p:nvSpPr>
        <p:spPr>
          <a:xfrm>
            <a:off x="1441565" y="808056"/>
            <a:ext cx="5057727" cy="1077229"/>
          </a:xfrm>
        </p:spPr>
        <p:txBody>
          <a:bodyPr>
            <a:normAutofit/>
          </a:bodyPr>
          <a:lstStyle/>
          <a:p>
            <a:pPr algn="l"/>
            <a:r>
              <a:rPr lang="en-US" b="1">
                <a:latin typeface="Times New Roman"/>
                <a:cs typeface="Times New Roman"/>
              </a:rPr>
              <a:t>Case Studies: BMW in the USA</a:t>
            </a:r>
            <a:endParaRPr lang="en-US"/>
          </a:p>
        </p:txBody>
      </p:sp>
      <p:sp>
        <p:nvSpPr>
          <p:cNvPr id="3" name="Content Placeholder 2">
            <a:extLst>
              <a:ext uri="{FF2B5EF4-FFF2-40B4-BE49-F238E27FC236}">
                <a16:creationId xmlns:a16="http://schemas.microsoft.com/office/drawing/2014/main" id="{47B63902-AFC6-097C-B627-ACB7D043D48E}"/>
              </a:ext>
            </a:extLst>
          </p:cNvPr>
          <p:cNvSpPr>
            <a:spLocks noGrp="1"/>
          </p:cNvSpPr>
          <p:nvPr>
            <p:ph idx="1"/>
          </p:nvPr>
        </p:nvSpPr>
        <p:spPr>
          <a:xfrm>
            <a:off x="1499293" y="2052116"/>
            <a:ext cx="5000000" cy="3997828"/>
          </a:xfrm>
        </p:spPr>
        <p:txBody>
          <a:bodyPr>
            <a:normAutofit/>
          </a:bodyPr>
          <a:lstStyle/>
          <a:p>
            <a:pPr marL="344170" indent="-344170">
              <a:lnSpc>
                <a:spcPct val="110000"/>
              </a:lnSpc>
            </a:pPr>
            <a:r>
              <a:rPr lang="en-US" sz="1600">
                <a:latin typeface="Times New Roman"/>
                <a:cs typeface="Times New Roman"/>
              </a:rPr>
              <a:t>Changing the American market's perception of the brand by appealing to consumers' emotions and shedding misconceptions about Germany (Doron Levin, 2015).</a:t>
            </a:r>
            <a:endParaRPr lang="en-US" sz="1600">
              <a:cs typeface="Arial" panose="020B0604020202020204"/>
            </a:endParaRPr>
          </a:p>
          <a:p>
            <a:pPr marL="344170" indent="-344170">
              <a:lnSpc>
                <a:spcPct val="110000"/>
              </a:lnSpc>
            </a:pPr>
            <a:r>
              <a:rPr lang="en-US" sz="1600">
                <a:latin typeface="Times New Roman"/>
                <a:cs typeface="Times New Roman"/>
              </a:rPr>
              <a:t>Ad campaigns that </a:t>
            </a:r>
            <a:r>
              <a:rPr lang="en-US" sz="1600" err="1">
                <a:latin typeface="Times New Roman"/>
                <a:cs typeface="Times New Roman"/>
              </a:rPr>
              <a:t>emphasised</a:t>
            </a:r>
            <a:r>
              <a:rPr lang="en-US" sz="1600">
                <a:latin typeface="Times New Roman"/>
                <a:cs typeface="Times New Roman"/>
              </a:rPr>
              <a:t> the strength, independence, and freedom that are fundamental to American culture.</a:t>
            </a:r>
            <a:endParaRPr lang="en-US" sz="1600"/>
          </a:p>
          <a:p>
            <a:pPr marL="344170" indent="-344170">
              <a:lnSpc>
                <a:spcPct val="110000"/>
              </a:lnSpc>
            </a:pPr>
            <a:r>
              <a:rPr lang="en-US" sz="1600">
                <a:latin typeface="Times New Roman"/>
                <a:cs typeface="Times New Roman"/>
              </a:rPr>
              <a:t>Collaborated with American celebrities and sponsored athletic events.</a:t>
            </a:r>
            <a:endParaRPr lang="en-US" sz="1600"/>
          </a:p>
          <a:p>
            <a:pPr marL="344170" indent="-344170">
              <a:lnSpc>
                <a:spcPct val="110000"/>
              </a:lnSpc>
            </a:pPr>
            <a:r>
              <a:rPr lang="en-US" sz="1600">
                <a:latin typeface="Times New Roman"/>
                <a:cs typeface="Times New Roman"/>
              </a:rPr>
              <a:t>Became one of the top-selling luxury automobile brands in the USA.</a:t>
            </a:r>
            <a:endParaRPr lang="en-US" sz="1600"/>
          </a:p>
          <a:p>
            <a:pPr marL="344170" indent="-344170">
              <a:lnSpc>
                <a:spcPct val="110000"/>
              </a:lnSpc>
            </a:pPr>
            <a:endParaRPr lang="en-US" sz="1600">
              <a:cs typeface="Arial"/>
            </a:endParaRPr>
          </a:p>
        </p:txBody>
      </p:sp>
      <p:pic>
        <p:nvPicPr>
          <p:cNvPr id="4" name="Picture 3" descr="Car design: the BMW DNA | BMW.com">
            <a:extLst>
              <a:ext uri="{FF2B5EF4-FFF2-40B4-BE49-F238E27FC236}">
                <a16:creationId xmlns:a16="http://schemas.microsoft.com/office/drawing/2014/main" id="{0FD4AC72-FAEB-4AEC-903A-74245BD43D99}"/>
              </a:ext>
            </a:extLst>
          </p:cNvPr>
          <p:cNvPicPr>
            <a:picLocks noChangeAspect="1"/>
          </p:cNvPicPr>
          <p:nvPr/>
        </p:nvPicPr>
        <p:blipFill rotWithShape="1">
          <a:blip r:embed="rId6"/>
          <a:srcRect t="1791" r="-2" b="3333"/>
          <a:stretch/>
        </p:blipFill>
        <p:spPr>
          <a:xfrm>
            <a:off x="7318874" y="227"/>
            <a:ext cx="4066046" cy="6858000"/>
          </a:xfrm>
          <a:prstGeom prst="rect">
            <a:avLst/>
          </a:prstGeom>
          <a:ln w="12700">
            <a:solidFill>
              <a:schemeClr val="tx1"/>
            </a:solidFill>
          </a:ln>
        </p:spPr>
      </p:pic>
      <p:sp>
        <p:nvSpPr>
          <p:cNvPr id="21" name="Rectangle 20">
            <a:extLst>
              <a:ext uri="{FF2B5EF4-FFF2-40B4-BE49-F238E27FC236}">
                <a16:creationId xmlns:a16="http://schemas.microsoft.com/office/drawing/2014/main" id="{8FB3060F-E739-42D0-B49B-587B1F7C0F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2586"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558697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0BE3D13-5BE5-4B05-AFCF-2A2E059D2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6562092-3AA7-4EF0-9007-C44F879A13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Oval 11">
            <a:extLst>
              <a:ext uri="{FF2B5EF4-FFF2-40B4-BE49-F238E27FC236}">
                <a16:creationId xmlns:a16="http://schemas.microsoft.com/office/drawing/2014/main" id="{1AC85C80-0175-4214-A13D-03C224658C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70108" y="985292"/>
            <a:ext cx="1345319" cy="1345319"/>
          </a:xfrm>
          <a:prstGeom prst="ellipse">
            <a:avLst/>
          </a:prstGeom>
          <a:solidFill>
            <a:schemeClr val="accent1">
              <a:lumMod val="40000"/>
              <a:lumOff val="6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E60B620B-3E81-4075-BC12-D4FB3E299C7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133" y="0"/>
            <a:ext cx="12189867" cy="6858000"/>
          </a:xfrm>
          <a:prstGeom prst="rect">
            <a:avLst/>
          </a:prstGeom>
        </p:spPr>
      </p:pic>
      <p:sp>
        <p:nvSpPr>
          <p:cNvPr id="2" name="Title 1">
            <a:extLst>
              <a:ext uri="{FF2B5EF4-FFF2-40B4-BE49-F238E27FC236}">
                <a16:creationId xmlns:a16="http://schemas.microsoft.com/office/drawing/2014/main" id="{6C2C11BA-FA90-ED59-4927-AFF952767DD1}"/>
              </a:ext>
            </a:extLst>
          </p:cNvPr>
          <p:cNvSpPr>
            <a:spLocks noGrp="1"/>
          </p:cNvSpPr>
          <p:nvPr>
            <p:ph type="title"/>
          </p:nvPr>
        </p:nvSpPr>
        <p:spPr>
          <a:xfrm>
            <a:off x="2611808" y="1022548"/>
            <a:ext cx="7958331" cy="1308063"/>
          </a:xfrm>
        </p:spPr>
        <p:txBody>
          <a:bodyPr anchor="b">
            <a:normAutofit/>
          </a:bodyPr>
          <a:lstStyle/>
          <a:p>
            <a:pPr algn="l"/>
            <a:r>
              <a:rPr lang="en-US" sz="3700" b="1">
                <a:solidFill>
                  <a:srgbClr val="1F2D29"/>
                </a:solidFill>
                <a:latin typeface="Times New Roman"/>
                <a:cs typeface="Times New Roman"/>
              </a:rPr>
              <a:t>Strategies for Successful Intercultural Communication Part 1</a:t>
            </a:r>
            <a:endParaRPr lang="en-US" sz="3700">
              <a:solidFill>
                <a:srgbClr val="1F2D29"/>
              </a:solidFill>
            </a:endParaRPr>
          </a:p>
        </p:txBody>
      </p:sp>
      <p:sp>
        <p:nvSpPr>
          <p:cNvPr id="3" name="Content Placeholder 2">
            <a:extLst>
              <a:ext uri="{FF2B5EF4-FFF2-40B4-BE49-F238E27FC236}">
                <a16:creationId xmlns:a16="http://schemas.microsoft.com/office/drawing/2014/main" id="{37EE49AD-CAB1-6DE8-2955-BE1449B52033}"/>
              </a:ext>
            </a:extLst>
          </p:cNvPr>
          <p:cNvSpPr>
            <a:spLocks noGrp="1"/>
          </p:cNvSpPr>
          <p:nvPr>
            <p:ph idx="1"/>
          </p:nvPr>
        </p:nvSpPr>
        <p:spPr>
          <a:xfrm>
            <a:off x="2302933" y="2641604"/>
            <a:ext cx="7621606" cy="3443107"/>
          </a:xfrm>
        </p:spPr>
        <p:txBody>
          <a:bodyPr anchor="t">
            <a:normAutofit/>
          </a:bodyPr>
          <a:lstStyle/>
          <a:p>
            <a:pPr marL="344170" indent="-344170"/>
            <a:r>
              <a:rPr lang="en-US" sz="1600">
                <a:solidFill>
                  <a:srgbClr val="1F2D29"/>
                </a:solidFill>
                <a:latin typeface="Times New Roman"/>
                <a:cs typeface="Times New Roman"/>
              </a:rPr>
              <a:t>Teach cultural awareness to all German and British employees so they can understand and respect one another's cultural norms, values, and ways of communicating.</a:t>
            </a:r>
            <a:endParaRPr lang="en-US" sz="1600">
              <a:solidFill>
                <a:srgbClr val="1F2D29"/>
              </a:solidFill>
              <a:cs typeface="Arial" panose="020B0604020202020204"/>
            </a:endParaRPr>
          </a:p>
          <a:p>
            <a:pPr marL="344170" indent="-344170"/>
            <a:r>
              <a:rPr lang="en-US" sz="1600">
                <a:solidFill>
                  <a:srgbClr val="1F2D29"/>
                </a:solidFill>
                <a:latin typeface="Times New Roman"/>
                <a:cs typeface="Times New Roman"/>
              </a:rPr>
              <a:t>Suggest that the German and British troops work on tasks and projects together during training (De Mooij, 2019).</a:t>
            </a:r>
            <a:endParaRPr lang="en-US" sz="1600">
              <a:solidFill>
                <a:srgbClr val="1F2D29"/>
              </a:solidFill>
            </a:endParaRPr>
          </a:p>
          <a:p>
            <a:pPr marL="344170" indent="-344170"/>
            <a:r>
              <a:rPr lang="en-US" sz="1600">
                <a:solidFill>
                  <a:srgbClr val="1F2D29"/>
                </a:solidFill>
                <a:latin typeface="Times New Roman"/>
                <a:cs typeface="Times New Roman"/>
              </a:rPr>
              <a:t>To prevent offensive language and conduct, managers and employees need to get cultural sensitivity training (De Mooij, 2019).</a:t>
            </a:r>
            <a:endParaRPr lang="en-US" sz="1600">
              <a:solidFill>
                <a:srgbClr val="1F2D29"/>
              </a:solidFill>
            </a:endParaRPr>
          </a:p>
          <a:p>
            <a:pPr marL="344170" indent="-344170"/>
            <a:r>
              <a:rPr lang="en-US" sz="1600">
                <a:solidFill>
                  <a:srgbClr val="1F2D29"/>
                </a:solidFill>
                <a:latin typeface="Times New Roman"/>
                <a:cs typeface="Times New Roman"/>
              </a:rPr>
              <a:t>Prompt curiosity and welcome an open mind towards German culture.</a:t>
            </a:r>
            <a:endParaRPr lang="en-US" sz="1600">
              <a:solidFill>
                <a:srgbClr val="1F2D29"/>
              </a:solidFill>
            </a:endParaRPr>
          </a:p>
          <a:p>
            <a:pPr marL="344170" indent="-344170"/>
            <a:endParaRPr lang="en-US" sz="1600">
              <a:solidFill>
                <a:srgbClr val="1F2D29"/>
              </a:solidFill>
              <a:cs typeface="Arial"/>
            </a:endParaRPr>
          </a:p>
        </p:txBody>
      </p:sp>
    </p:spTree>
    <p:extLst>
      <p:ext uri="{BB962C8B-B14F-4D97-AF65-F5344CB8AC3E}">
        <p14:creationId xmlns:p14="http://schemas.microsoft.com/office/powerpoint/2010/main" val="4243795732"/>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FAD17B9-9E6C-4DD1-9728-97B5E5FCCA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D7AC3F90-A588-42FF-B41D-062A8D91B9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ulti-coloured paper-craft art">
            <a:extLst>
              <a:ext uri="{FF2B5EF4-FFF2-40B4-BE49-F238E27FC236}">
                <a16:creationId xmlns:a16="http://schemas.microsoft.com/office/drawing/2014/main" id="{408B1B57-06B1-50E8-284A-602AD39F36F1}"/>
              </a:ext>
            </a:extLst>
          </p:cNvPr>
          <p:cNvPicPr>
            <a:picLocks noChangeAspect="1"/>
          </p:cNvPicPr>
          <p:nvPr/>
        </p:nvPicPr>
        <p:blipFill rotWithShape="1">
          <a:blip r:embed="rId3">
            <a:duotone>
              <a:schemeClr val="bg2">
                <a:shade val="45000"/>
                <a:satMod val="135000"/>
              </a:schemeClr>
              <a:prstClr val="white"/>
            </a:duotone>
            <a:alphaModFix amt="25000"/>
          </a:blip>
          <a:srcRect t="10899" b="4704"/>
          <a:stretch/>
        </p:blipFill>
        <p:spPr>
          <a:xfrm>
            <a:off x="153" y="10"/>
            <a:ext cx="12191695" cy="6857990"/>
          </a:xfrm>
          <a:prstGeom prst="rect">
            <a:avLst/>
          </a:prstGeom>
        </p:spPr>
      </p:pic>
      <p:pic>
        <p:nvPicPr>
          <p:cNvPr id="13" name="Picture 12">
            <a:extLst>
              <a:ext uri="{FF2B5EF4-FFF2-40B4-BE49-F238E27FC236}">
                <a16:creationId xmlns:a16="http://schemas.microsoft.com/office/drawing/2014/main" id="{015AB904-4FB7-4A0D-B43E-03ACF05E14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1067" y="0"/>
            <a:ext cx="12189867" cy="6858000"/>
          </a:xfrm>
          <a:prstGeom prst="rect">
            <a:avLst/>
          </a:prstGeom>
        </p:spPr>
      </p:pic>
      <p:sp>
        <p:nvSpPr>
          <p:cNvPr id="2" name="Title 1">
            <a:extLst>
              <a:ext uri="{FF2B5EF4-FFF2-40B4-BE49-F238E27FC236}">
                <a16:creationId xmlns:a16="http://schemas.microsoft.com/office/drawing/2014/main" id="{B0E30E82-839B-EE73-70B8-8052460C5E06}"/>
              </a:ext>
            </a:extLst>
          </p:cNvPr>
          <p:cNvSpPr>
            <a:spLocks noGrp="1"/>
          </p:cNvSpPr>
          <p:nvPr>
            <p:ph type="title"/>
          </p:nvPr>
        </p:nvSpPr>
        <p:spPr>
          <a:xfrm>
            <a:off x="2611808" y="808056"/>
            <a:ext cx="7958331" cy="1077229"/>
          </a:xfrm>
        </p:spPr>
        <p:txBody>
          <a:bodyPr>
            <a:normAutofit/>
          </a:bodyPr>
          <a:lstStyle/>
          <a:p>
            <a:pPr algn="l"/>
            <a:r>
              <a:rPr lang="en-US" b="1">
                <a:latin typeface="Times New Roman"/>
                <a:cs typeface="Times New Roman"/>
              </a:rPr>
              <a:t>Strategies for Successful Intercultural Communication Part 2</a:t>
            </a:r>
            <a:endParaRPr lang="en-US"/>
          </a:p>
        </p:txBody>
      </p:sp>
      <p:sp>
        <p:nvSpPr>
          <p:cNvPr id="15" name="Rectangle 14">
            <a:extLst>
              <a:ext uri="{FF2B5EF4-FFF2-40B4-BE49-F238E27FC236}">
                <a16:creationId xmlns:a16="http://schemas.microsoft.com/office/drawing/2014/main" id="{E1AADF25-43E9-4DE0-AD82-4F60523191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CBC2D515-EF3C-4E4E-8BC1-192B21E927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685D83C-578C-44BF-D614-B8C42FA9879C}"/>
              </a:ext>
            </a:extLst>
          </p:cNvPr>
          <p:cNvSpPr>
            <a:spLocks noGrp="1"/>
          </p:cNvSpPr>
          <p:nvPr>
            <p:ph idx="1"/>
          </p:nvPr>
        </p:nvSpPr>
        <p:spPr>
          <a:xfrm>
            <a:off x="2610579" y="2052116"/>
            <a:ext cx="7959560" cy="3997828"/>
          </a:xfrm>
        </p:spPr>
        <p:txBody>
          <a:bodyPr>
            <a:normAutofit/>
          </a:bodyPr>
          <a:lstStyle/>
          <a:p>
            <a:pPr marL="344170" indent="-344170"/>
            <a:r>
              <a:rPr lang="en-US">
                <a:latin typeface="Times New Roman"/>
                <a:cs typeface="Times New Roman"/>
              </a:rPr>
              <a:t>Utilise video conferencing, instant messaging, and collaborative tools for international communication.</a:t>
            </a:r>
            <a:endParaRPr lang="en-US">
              <a:cs typeface="Arial" panose="020B0604020202020204"/>
            </a:endParaRPr>
          </a:p>
          <a:p>
            <a:pPr marL="344170" indent="-344170"/>
            <a:r>
              <a:rPr lang="en-US">
                <a:latin typeface="Times New Roman"/>
                <a:cs typeface="Times New Roman"/>
              </a:rPr>
              <a:t>To overcome linguistic barriers in text or speech, employ machine translation and interpretation services (Hampden-Turner et al., 2020).</a:t>
            </a:r>
            <a:endParaRPr lang="en-US"/>
          </a:p>
          <a:p>
            <a:pPr marL="344170" indent="-344170"/>
            <a:r>
              <a:rPr lang="en-US">
                <a:latin typeface="Times New Roman"/>
                <a:cs typeface="Times New Roman"/>
              </a:rPr>
              <a:t>Project management software should provide real-time communication, task organisation, and file sharing regardless of location or time zone.</a:t>
            </a:r>
            <a:endParaRPr lang="en-US"/>
          </a:p>
          <a:p>
            <a:pPr marL="344170" indent="-344170"/>
            <a:r>
              <a:rPr lang="en-US">
                <a:latin typeface="Times New Roman"/>
                <a:cs typeface="Times New Roman"/>
              </a:rPr>
              <a:t>Break down geographical and cultural barriers with contemporary communication and technology (Hampden-Turner et al., 2020).</a:t>
            </a:r>
            <a:endParaRPr lang="en-US"/>
          </a:p>
          <a:p>
            <a:pPr marL="344170" indent="-344170"/>
            <a:endParaRPr lang="en-US" dirty="0">
              <a:cs typeface="Arial"/>
            </a:endParaRPr>
          </a:p>
        </p:txBody>
      </p:sp>
    </p:spTree>
    <p:extLst>
      <p:ext uri="{BB962C8B-B14F-4D97-AF65-F5344CB8AC3E}">
        <p14:creationId xmlns:p14="http://schemas.microsoft.com/office/powerpoint/2010/main" val="41527295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3"/>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3BBAF34-367D-4E18-A62E-4602BD9085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432" y="-2718"/>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9A4CF08-858A-49E4-B707-4E7585D11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56938E62-910D-4D69-AA09-567AAAC37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74E54C6-D084-4BC8-B3F9-8B9EC22A6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5" y="0"/>
            <a:ext cx="65268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C83C8E-B256-E6A4-FD25-24C95908E375}"/>
              </a:ext>
            </a:extLst>
          </p:cNvPr>
          <p:cNvSpPr>
            <a:spLocks noGrp="1"/>
          </p:cNvSpPr>
          <p:nvPr>
            <p:ph type="title"/>
          </p:nvPr>
        </p:nvSpPr>
        <p:spPr>
          <a:xfrm>
            <a:off x="1974738" y="808056"/>
            <a:ext cx="4986954" cy="1077229"/>
          </a:xfrm>
        </p:spPr>
        <p:txBody>
          <a:bodyPr>
            <a:normAutofit/>
          </a:bodyPr>
          <a:lstStyle/>
          <a:p>
            <a:pPr algn="l"/>
            <a:r>
              <a:rPr lang="en-US" b="1">
                <a:latin typeface="Times New Roman"/>
                <a:cs typeface="Times New Roman"/>
              </a:rPr>
              <a:t>Building Trust and Rapport Part 1</a:t>
            </a:r>
            <a:endParaRPr lang="en-US"/>
          </a:p>
        </p:txBody>
      </p:sp>
      <p:sp>
        <p:nvSpPr>
          <p:cNvPr id="3" name="Content Placeholder 2">
            <a:extLst>
              <a:ext uri="{FF2B5EF4-FFF2-40B4-BE49-F238E27FC236}">
                <a16:creationId xmlns:a16="http://schemas.microsoft.com/office/drawing/2014/main" id="{A8D76357-E458-1A57-287C-C84DBA2C7DB1}"/>
              </a:ext>
            </a:extLst>
          </p:cNvPr>
          <p:cNvSpPr>
            <a:spLocks noGrp="1"/>
          </p:cNvSpPr>
          <p:nvPr>
            <p:ph idx="1"/>
          </p:nvPr>
        </p:nvSpPr>
        <p:spPr>
          <a:xfrm>
            <a:off x="1974739" y="2052116"/>
            <a:ext cx="4901548" cy="3997828"/>
          </a:xfrm>
        </p:spPr>
        <p:txBody>
          <a:bodyPr>
            <a:normAutofit/>
          </a:bodyPr>
          <a:lstStyle/>
          <a:p>
            <a:pPr marL="344170" indent="-344170">
              <a:lnSpc>
                <a:spcPct val="110000"/>
              </a:lnSpc>
            </a:pPr>
            <a:r>
              <a:rPr lang="en-US" sz="1700">
                <a:latin typeface="Times New Roman"/>
                <a:cs typeface="Times New Roman"/>
              </a:rPr>
              <a:t>Help spread the word about German cultural events so more people may learn about and enjoy German culture  (De Mooij, 2019).</a:t>
            </a:r>
            <a:endParaRPr lang="en-US" sz="1700">
              <a:cs typeface="Arial" panose="020B0604020202020204"/>
            </a:endParaRPr>
          </a:p>
          <a:p>
            <a:pPr marL="344170" indent="-344170">
              <a:lnSpc>
                <a:spcPct val="110000"/>
              </a:lnSpc>
            </a:pPr>
            <a:r>
              <a:rPr lang="en-US" sz="1700">
                <a:latin typeface="Times New Roman"/>
                <a:cs typeface="Times New Roman"/>
              </a:rPr>
              <a:t>If you want to get along with your German coworkers, you need to demonstrate genuine interest, attentive listening, and empathy  (De Mooij, 2019).</a:t>
            </a:r>
            <a:endParaRPr lang="en-US" sz="1700"/>
          </a:p>
          <a:p>
            <a:pPr marL="344170" indent="-344170">
              <a:lnSpc>
                <a:spcPct val="110000"/>
              </a:lnSpc>
            </a:pPr>
            <a:r>
              <a:rPr lang="en-US" sz="1700">
                <a:latin typeface="Times New Roman"/>
                <a:cs typeface="Times New Roman"/>
              </a:rPr>
              <a:t>Adhere to proper business protocol while meeting new people and introducing yourself.</a:t>
            </a:r>
            <a:endParaRPr lang="en-US" sz="1700"/>
          </a:p>
          <a:p>
            <a:pPr marL="344170" indent="-344170">
              <a:lnSpc>
                <a:spcPct val="110000"/>
              </a:lnSpc>
            </a:pPr>
            <a:r>
              <a:rPr lang="en-US" sz="1700">
                <a:latin typeface="Times New Roman"/>
                <a:cs typeface="Times New Roman"/>
              </a:rPr>
              <a:t>Present German professionalism and formality in business attire.</a:t>
            </a:r>
            <a:endParaRPr lang="en-US" sz="1700"/>
          </a:p>
          <a:p>
            <a:pPr marL="344170" indent="-344170">
              <a:lnSpc>
                <a:spcPct val="110000"/>
              </a:lnSpc>
            </a:pPr>
            <a:endParaRPr lang="en-US" sz="1700">
              <a:cs typeface="Arial"/>
            </a:endParaRPr>
          </a:p>
        </p:txBody>
      </p:sp>
      <p:sp>
        <p:nvSpPr>
          <p:cNvPr id="17" name="Rectangle 16">
            <a:extLst>
              <a:ext uri="{FF2B5EF4-FFF2-40B4-BE49-F238E27FC236}">
                <a16:creationId xmlns:a16="http://schemas.microsoft.com/office/drawing/2014/main" id="{777713DB-A0B1-4507-9991-B6DCAE436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93970"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olourful carved figures of humans">
            <a:extLst>
              <a:ext uri="{FF2B5EF4-FFF2-40B4-BE49-F238E27FC236}">
                <a16:creationId xmlns:a16="http://schemas.microsoft.com/office/drawing/2014/main" id="{93765C6F-9FBD-6651-EEA9-A1C821080003}"/>
              </a:ext>
            </a:extLst>
          </p:cNvPr>
          <p:cNvPicPr>
            <a:picLocks noChangeAspect="1"/>
          </p:cNvPicPr>
          <p:nvPr/>
        </p:nvPicPr>
        <p:blipFill rotWithShape="1">
          <a:blip r:embed="rId4"/>
          <a:srcRect l="26216" r="25403" b="-10"/>
          <a:stretch/>
        </p:blipFill>
        <p:spPr>
          <a:xfrm>
            <a:off x="7534656" y="227"/>
            <a:ext cx="4657039" cy="6858000"/>
          </a:xfrm>
          <a:prstGeom prst="rect">
            <a:avLst/>
          </a:prstGeom>
        </p:spPr>
      </p:pic>
      <p:pic>
        <p:nvPicPr>
          <p:cNvPr id="19" name="Picture 18">
            <a:extLst>
              <a:ext uri="{FF2B5EF4-FFF2-40B4-BE49-F238E27FC236}">
                <a16:creationId xmlns:a16="http://schemas.microsoft.com/office/drawing/2014/main" id="{A9A96FF2-ACD7-48C4-BCE1-FC7F4210860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alphaModFix/>
            <a:extLst>
              <a:ext uri="{28A0092B-C50C-407E-A947-70E740481C1C}">
                <a14:useLocalDpi xmlns:a14="http://schemas.microsoft.com/office/drawing/2010/main" val="0"/>
              </a:ext>
            </a:extLst>
          </a:blip>
          <a:stretch>
            <a:fillRect/>
          </a:stretch>
        </p:blipFill>
        <p:spPr>
          <a:xfrm>
            <a:off x="7542372" y="0"/>
            <a:ext cx="4649628" cy="6858000"/>
          </a:xfrm>
          <a:prstGeom prst="rect">
            <a:avLst/>
          </a:prstGeom>
        </p:spPr>
      </p:pic>
    </p:spTree>
    <p:extLst>
      <p:ext uri="{BB962C8B-B14F-4D97-AF65-F5344CB8AC3E}">
        <p14:creationId xmlns:p14="http://schemas.microsoft.com/office/powerpoint/2010/main" val="17729665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3"/>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3BBAF34-367D-4E18-A62E-4602BD9085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432" y="-2718"/>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9A4CF08-858A-49E4-B707-4E7585D11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56938E62-910D-4D69-AA09-567AAAC37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74E54C6-D084-4BC8-B3F9-8B9EC22A6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5" y="0"/>
            <a:ext cx="65268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B952C2-478B-1DCA-FD2A-472F79C9FB83}"/>
              </a:ext>
            </a:extLst>
          </p:cNvPr>
          <p:cNvSpPr>
            <a:spLocks noGrp="1"/>
          </p:cNvSpPr>
          <p:nvPr>
            <p:ph type="title"/>
          </p:nvPr>
        </p:nvSpPr>
        <p:spPr>
          <a:xfrm>
            <a:off x="1974738" y="808056"/>
            <a:ext cx="4986954" cy="1077229"/>
          </a:xfrm>
        </p:spPr>
        <p:txBody>
          <a:bodyPr>
            <a:normAutofit/>
          </a:bodyPr>
          <a:lstStyle/>
          <a:p>
            <a:pPr algn="l"/>
            <a:r>
              <a:rPr lang="en-US" b="1">
                <a:latin typeface="Times New Roman"/>
                <a:cs typeface="Times New Roman"/>
              </a:rPr>
              <a:t>Building Trust and Rapport Part 2</a:t>
            </a:r>
            <a:endParaRPr lang="en-US"/>
          </a:p>
        </p:txBody>
      </p:sp>
      <p:sp>
        <p:nvSpPr>
          <p:cNvPr id="3" name="Content Placeholder 2">
            <a:extLst>
              <a:ext uri="{FF2B5EF4-FFF2-40B4-BE49-F238E27FC236}">
                <a16:creationId xmlns:a16="http://schemas.microsoft.com/office/drawing/2014/main" id="{D12CB06E-A7F7-3BC4-6C9E-7B3064932DE9}"/>
              </a:ext>
            </a:extLst>
          </p:cNvPr>
          <p:cNvSpPr>
            <a:spLocks noGrp="1"/>
          </p:cNvSpPr>
          <p:nvPr>
            <p:ph idx="1"/>
          </p:nvPr>
        </p:nvSpPr>
        <p:spPr>
          <a:xfrm>
            <a:off x="1974739" y="2052116"/>
            <a:ext cx="4901548" cy="3997828"/>
          </a:xfrm>
        </p:spPr>
        <p:txBody>
          <a:bodyPr>
            <a:normAutofit/>
          </a:bodyPr>
          <a:lstStyle/>
          <a:p>
            <a:pPr marL="344170" indent="-344170"/>
            <a:r>
              <a:rPr lang="en-US" sz="1800">
                <a:latin typeface="Times New Roman"/>
                <a:cs typeface="Times New Roman"/>
              </a:rPr>
              <a:t>Basic German Expressions: Be polite and start a discussion.</a:t>
            </a:r>
            <a:endParaRPr lang="en-US" sz="1800">
              <a:cs typeface="Arial" panose="020B0604020202020204"/>
            </a:endParaRPr>
          </a:p>
          <a:p>
            <a:pPr marL="344170" indent="-344170"/>
            <a:r>
              <a:rPr lang="en-US" sz="1800" dirty="0">
                <a:latin typeface="Times New Roman"/>
                <a:cs typeface="Times New Roman"/>
              </a:rPr>
              <a:t>Use simple greetings like "</a:t>
            </a:r>
            <a:r>
              <a:rPr lang="en-US" sz="1800" dirty="0" err="1">
                <a:latin typeface="Times New Roman"/>
                <a:cs typeface="Times New Roman"/>
              </a:rPr>
              <a:t>Guten</a:t>
            </a:r>
            <a:r>
              <a:rPr lang="en-US" sz="1800" dirty="0">
                <a:latin typeface="Times New Roman"/>
                <a:cs typeface="Times New Roman"/>
              </a:rPr>
              <a:t> Tag" and "Danke </a:t>
            </a:r>
            <a:r>
              <a:rPr lang="en-US" sz="1800" dirty="0" err="1">
                <a:latin typeface="Times New Roman"/>
                <a:cs typeface="Times New Roman"/>
              </a:rPr>
              <a:t>schön</a:t>
            </a:r>
            <a:r>
              <a:rPr lang="en-US" sz="1800" dirty="0">
                <a:latin typeface="Times New Roman"/>
                <a:cs typeface="Times New Roman"/>
              </a:rPr>
              <a:t>" (Germany, 2010).</a:t>
            </a:r>
            <a:endParaRPr lang="en-US" sz="1800" dirty="0"/>
          </a:p>
          <a:p>
            <a:pPr marL="344170" indent="-344170"/>
            <a:r>
              <a:rPr lang="en-US" sz="1800">
                <a:latin typeface="Times New Roman"/>
                <a:cs typeface="Times New Roman"/>
              </a:rPr>
              <a:t>Try to gain cultural awareness and fortify bonds.</a:t>
            </a:r>
            <a:endParaRPr lang="en-US" sz="1800"/>
          </a:p>
          <a:p>
            <a:pPr marL="344170" indent="-344170"/>
            <a:r>
              <a:rPr lang="en-US" sz="1800">
                <a:latin typeface="Times New Roman"/>
                <a:cs typeface="Times New Roman"/>
              </a:rPr>
              <a:t>Close the gap in understanding</a:t>
            </a:r>
            <a:endParaRPr lang="en-US" sz="1800"/>
          </a:p>
          <a:p>
            <a:pPr marL="344170" indent="-344170"/>
            <a:endParaRPr lang="en-US" sz="1800">
              <a:cs typeface="Arial"/>
            </a:endParaRPr>
          </a:p>
        </p:txBody>
      </p:sp>
      <p:sp>
        <p:nvSpPr>
          <p:cNvPr id="17" name="Rectangle 16">
            <a:extLst>
              <a:ext uri="{FF2B5EF4-FFF2-40B4-BE49-F238E27FC236}">
                <a16:creationId xmlns:a16="http://schemas.microsoft.com/office/drawing/2014/main" id="{777713DB-A0B1-4507-9991-B6DCAE436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93970"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33 Essential German Greetings – StoryLearning">
            <a:extLst>
              <a:ext uri="{FF2B5EF4-FFF2-40B4-BE49-F238E27FC236}">
                <a16:creationId xmlns:a16="http://schemas.microsoft.com/office/drawing/2014/main" id="{60A08311-F981-BE04-2A91-5D4624DD6241}"/>
              </a:ext>
            </a:extLst>
          </p:cNvPr>
          <p:cNvPicPr>
            <a:picLocks noChangeAspect="1"/>
          </p:cNvPicPr>
          <p:nvPr/>
        </p:nvPicPr>
        <p:blipFill rotWithShape="1">
          <a:blip r:embed="rId4"/>
          <a:srcRect l="26611" r="22459"/>
          <a:stretch/>
        </p:blipFill>
        <p:spPr>
          <a:xfrm>
            <a:off x="7534656" y="227"/>
            <a:ext cx="4657039" cy="6858000"/>
          </a:xfrm>
          <a:prstGeom prst="rect">
            <a:avLst/>
          </a:prstGeom>
        </p:spPr>
      </p:pic>
      <p:pic>
        <p:nvPicPr>
          <p:cNvPr id="19" name="Picture 18">
            <a:extLst>
              <a:ext uri="{FF2B5EF4-FFF2-40B4-BE49-F238E27FC236}">
                <a16:creationId xmlns:a16="http://schemas.microsoft.com/office/drawing/2014/main" id="{A9A96FF2-ACD7-48C4-BCE1-FC7F4210860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alphaModFix/>
            <a:extLst>
              <a:ext uri="{28A0092B-C50C-407E-A947-70E740481C1C}">
                <a14:useLocalDpi xmlns:a14="http://schemas.microsoft.com/office/drawing/2010/main" val="0"/>
              </a:ext>
            </a:extLst>
          </a:blip>
          <a:stretch>
            <a:fillRect/>
          </a:stretch>
        </p:blipFill>
        <p:spPr>
          <a:xfrm>
            <a:off x="7542372" y="0"/>
            <a:ext cx="4649628" cy="6858000"/>
          </a:xfrm>
          <a:prstGeom prst="rect">
            <a:avLst/>
          </a:prstGeom>
        </p:spPr>
      </p:pic>
    </p:spTree>
    <p:extLst>
      <p:ext uri="{BB962C8B-B14F-4D97-AF65-F5344CB8AC3E}">
        <p14:creationId xmlns:p14="http://schemas.microsoft.com/office/powerpoint/2010/main" val="23888717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FAD17B9-9E6C-4DD1-9728-97B5E5FCCA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D7AC3F90-A588-42FF-B41D-062A8D91B9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Explore Conflict Resolution Skills &amp; Tips For the Workplace">
            <a:extLst>
              <a:ext uri="{FF2B5EF4-FFF2-40B4-BE49-F238E27FC236}">
                <a16:creationId xmlns:a16="http://schemas.microsoft.com/office/drawing/2014/main" id="{F6414325-E00E-94BC-91D8-0033B767CF80}"/>
              </a:ext>
            </a:extLst>
          </p:cNvPr>
          <p:cNvPicPr>
            <a:picLocks noChangeAspect="1"/>
          </p:cNvPicPr>
          <p:nvPr/>
        </p:nvPicPr>
        <p:blipFill rotWithShape="1">
          <a:blip r:embed="rId3">
            <a:duotone>
              <a:schemeClr val="bg2">
                <a:shade val="45000"/>
                <a:satMod val="135000"/>
              </a:schemeClr>
              <a:prstClr val="white"/>
            </a:duotone>
            <a:alphaModFix amt="25000"/>
          </a:blip>
          <a:srcRect r="15558" b="1"/>
          <a:stretch/>
        </p:blipFill>
        <p:spPr>
          <a:xfrm>
            <a:off x="153" y="10"/>
            <a:ext cx="12191695" cy="6857990"/>
          </a:xfrm>
          <a:prstGeom prst="rect">
            <a:avLst/>
          </a:prstGeom>
        </p:spPr>
      </p:pic>
      <p:pic>
        <p:nvPicPr>
          <p:cNvPr id="13" name="Picture 12">
            <a:extLst>
              <a:ext uri="{FF2B5EF4-FFF2-40B4-BE49-F238E27FC236}">
                <a16:creationId xmlns:a16="http://schemas.microsoft.com/office/drawing/2014/main" id="{015AB904-4FB7-4A0D-B43E-03ACF05E14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1067" y="0"/>
            <a:ext cx="12189867" cy="6858000"/>
          </a:xfrm>
          <a:prstGeom prst="rect">
            <a:avLst/>
          </a:prstGeom>
        </p:spPr>
      </p:pic>
      <p:sp>
        <p:nvSpPr>
          <p:cNvPr id="2" name="Title 1">
            <a:extLst>
              <a:ext uri="{FF2B5EF4-FFF2-40B4-BE49-F238E27FC236}">
                <a16:creationId xmlns:a16="http://schemas.microsoft.com/office/drawing/2014/main" id="{75E91AFB-5694-B3CB-6BE7-72240DBA65B4}"/>
              </a:ext>
            </a:extLst>
          </p:cNvPr>
          <p:cNvSpPr>
            <a:spLocks noGrp="1"/>
          </p:cNvSpPr>
          <p:nvPr>
            <p:ph type="title"/>
          </p:nvPr>
        </p:nvSpPr>
        <p:spPr>
          <a:xfrm>
            <a:off x="2611808" y="808056"/>
            <a:ext cx="7958331" cy="1077229"/>
          </a:xfrm>
        </p:spPr>
        <p:txBody>
          <a:bodyPr>
            <a:normAutofit/>
          </a:bodyPr>
          <a:lstStyle/>
          <a:p>
            <a:pPr algn="l"/>
            <a:r>
              <a:rPr lang="en-US" b="1">
                <a:latin typeface="Times New Roman"/>
                <a:cs typeface="Times New Roman"/>
              </a:rPr>
              <a:t>Conflict Resolution and Handling Challenges</a:t>
            </a:r>
            <a:endParaRPr lang="en-US"/>
          </a:p>
        </p:txBody>
      </p:sp>
      <p:sp>
        <p:nvSpPr>
          <p:cNvPr id="15" name="Rectangle 14">
            <a:extLst>
              <a:ext uri="{FF2B5EF4-FFF2-40B4-BE49-F238E27FC236}">
                <a16:creationId xmlns:a16="http://schemas.microsoft.com/office/drawing/2014/main" id="{E1AADF25-43E9-4DE0-AD82-4F60523191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CBC2D515-EF3C-4E4E-8BC1-192B21E927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02D15E1-7602-F643-7751-1F09DA18D83C}"/>
              </a:ext>
            </a:extLst>
          </p:cNvPr>
          <p:cNvSpPr>
            <a:spLocks noGrp="1"/>
          </p:cNvSpPr>
          <p:nvPr>
            <p:ph idx="1"/>
          </p:nvPr>
        </p:nvSpPr>
        <p:spPr>
          <a:xfrm>
            <a:off x="2610579" y="2052116"/>
            <a:ext cx="7959560" cy="3997828"/>
          </a:xfrm>
        </p:spPr>
        <p:txBody>
          <a:bodyPr>
            <a:normAutofit/>
          </a:bodyPr>
          <a:lstStyle/>
          <a:p>
            <a:pPr marL="344170" indent="-344170">
              <a:lnSpc>
                <a:spcPct val="110000"/>
              </a:lnSpc>
            </a:pPr>
            <a:r>
              <a:rPr lang="en-US">
                <a:latin typeface="Times New Roman"/>
                <a:cs typeface="Times New Roman"/>
              </a:rPr>
              <a:t>Instead of blaming others, let's engage in respectful conversation and collaborate to discover a solution (Hofstede Insights, 2023).</a:t>
            </a:r>
            <a:endParaRPr lang="en-US">
              <a:cs typeface="Arial" panose="020B0604020202020204"/>
            </a:endParaRPr>
          </a:p>
          <a:p>
            <a:pPr marL="344170" indent="-344170">
              <a:lnSpc>
                <a:spcPct val="110000"/>
              </a:lnSpc>
            </a:pPr>
            <a:r>
              <a:rPr lang="en-US">
                <a:latin typeface="Times New Roman"/>
                <a:cs typeface="Times New Roman"/>
              </a:rPr>
              <a:t>Please refrain from speaking and give others a chance to express their concerns without any interruptions.</a:t>
            </a:r>
            <a:endParaRPr lang="en-US"/>
          </a:p>
          <a:p>
            <a:pPr marL="344170" indent="-344170">
              <a:lnSpc>
                <a:spcPct val="110000"/>
              </a:lnSpc>
            </a:pPr>
            <a:r>
              <a:rPr lang="en-US">
                <a:latin typeface="Times New Roman"/>
                <a:cs typeface="Times New Roman"/>
              </a:rPr>
              <a:t>Make sure to have regular team meetings and assess the employees' work to find and address any issues.</a:t>
            </a:r>
            <a:endParaRPr lang="en-US"/>
          </a:p>
          <a:p>
            <a:pPr marL="344170" indent="-344170">
              <a:lnSpc>
                <a:spcPct val="110000"/>
              </a:lnSpc>
            </a:pPr>
            <a:r>
              <a:rPr lang="en-US">
                <a:latin typeface="Times New Roman"/>
                <a:cs typeface="Times New Roman"/>
              </a:rPr>
              <a:t>Encourage a supportive atmosphere where people can freely communicate, collaborate, and </a:t>
            </a:r>
            <a:r>
              <a:rPr lang="en-US" err="1">
                <a:latin typeface="Times New Roman"/>
                <a:cs typeface="Times New Roman"/>
              </a:rPr>
              <a:t>empathise</a:t>
            </a:r>
            <a:r>
              <a:rPr lang="en-US">
                <a:latin typeface="Times New Roman"/>
                <a:cs typeface="Times New Roman"/>
              </a:rPr>
              <a:t> with one another to overcome challenges and resolve conflicts (Hofstede Insights, 2023).</a:t>
            </a:r>
            <a:endParaRPr lang="en-US"/>
          </a:p>
          <a:p>
            <a:pPr marL="344170" indent="-344170">
              <a:lnSpc>
                <a:spcPct val="110000"/>
              </a:lnSpc>
            </a:pPr>
            <a:endParaRPr lang="en-US">
              <a:cs typeface="Arial"/>
            </a:endParaRPr>
          </a:p>
        </p:txBody>
      </p:sp>
    </p:spTree>
    <p:extLst>
      <p:ext uri="{BB962C8B-B14F-4D97-AF65-F5344CB8AC3E}">
        <p14:creationId xmlns:p14="http://schemas.microsoft.com/office/powerpoint/2010/main" val="27410550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3"/>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3BBAF34-367D-4E18-A62E-4602BD9085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Hands-on top of each other">
            <a:extLst>
              <a:ext uri="{FF2B5EF4-FFF2-40B4-BE49-F238E27FC236}">
                <a16:creationId xmlns:a16="http://schemas.microsoft.com/office/drawing/2014/main" id="{DFF957D4-F272-0A35-956E-AF55410D4ACC}"/>
              </a:ext>
            </a:extLst>
          </p:cNvPr>
          <p:cNvPicPr>
            <a:picLocks noChangeAspect="1"/>
          </p:cNvPicPr>
          <p:nvPr/>
        </p:nvPicPr>
        <p:blipFill rotWithShape="1">
          <a:blip r:embed="rId4"/>
          <a:srcRect l="10064" t="3115" r="14754" b="3"/>
          <a:stretch/>
        </p:blipFill>
        <p:spPr>
          <a:xfrm>
            <a:off x="20" y="227"/>
            <a:ext cx="12191675" cy="6858000"/>
          </a:xfrm>
          <a:prstGeom prst="rect">
            <a:avLst/>
          </a:prstGeom>
        </p:spPr>
      </p:pic>
      <p:pic>
        <p:nvPicPr>
          <p:cNvPr id="11" name="Picture 10">
            <a:extLst>
              <a:ext uri="{FF2B5EF4-FFF2-40B4-BE49-F238E27FC236}">
                <a16:creationId xmlns:a16="http://schemas.microsoft.com/office/drawing/2014/main" id="{D445918B-6272-4727-A3FA-F23651AECAE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3" name="Picture 12">
            <a:extLst>
              <a:ext uri="{FF2B5EF4-FFF2-40B4-BE49-F238E27FC236}">
                <a16:creationId xmlns:a16="http://schemas.microsoft.com/office/drawing/2014/main" id="{A9A96FF2-ACD7-48C4-BCE1-FC7F4210860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5" name="Rectangle 14">
            <a:extLst>
              <a:ext uri="{FF2B5EF4-FFF2-40B4-BE49-F238E27FC236}">
                <a16:creationId xmlns:a16="http://schemas.microsoft.com/office/drawing/2014/main" id="{99A4CF08-858A-49E4-B707-4E7585D11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56938E62-910D-4D69-AA09-567AAAC37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A74E54C6-D084-4BC8-B3F9-8B9EC22A6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5" y="0"/>
            <a:ext cx="589207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66D53D-6F84-B0D1-CAB0-14C435A917B6}"/>
              </a:ext>
            </a:extLst>
          </p:cNvPr>
          <p:cNvSpPr>
            <a:spLocks noGrp="1"/>
          </p:cNvSpPr>
          <p:nvPr>
            <p:ph type="title"/>
          </p:nvPr>
        </p:nvSpPr>
        <p:spPr>
          <a:xfrm>
            <a:off x="1974738" y="808056"/>
            <a:ext cx="4119672" cy="1077229"/>
          </a:xfrm>
        </p:spPr>
        <p:txBody>
          <a:bodyPr>
            <a:normAutofit/>
          </a:bodyPr>
          <a:lstStyle/>
          <a:p>
            <a:pPr algn="l"/>
            <a:r>
              <a:rPr lang="en-US" b="1">
                <a:latin typeface="Times New Roman"/>
                <a:cs typeface="Times New Roman"/>
              </a:rPr>
              <a:t>Recommendations</a:t>
            </a:r>
            <a:endParaRPr lang="en-US"/>
          </a:p>
          <a:p>
            <a:pPr algn="l"/>
            <a:endParaRPr lang="en-US">
              <a:cs typeface="Arial"/>
            </a:endParaRPr>
          </a:p>
        </p:txBody>
      </p:sp>
      <p:sp>
        <p:nvSpPr>
          <p:cNvPr id="3" name="Content Placeholder 2">
            <a:extLst>
              <a:ext uri="{FF2B5EF4-FFF2-40B4-BE49-F238E27FC236}">
                <a16:creationId xmlns:a16="http://schemas.microsoft.com/office/drawing/2014/main" id="{E89F1FA1-6ADE-B01F-CE95-31F6BC553608}"/>
              </a:ext>
            </a:extLst>
          </p:cNvPr>
          <p:cNvSpPr>
            <a:spLocks noGrp="1"/>
          </p:cNvSpPr>
          <p:nvPr>
            <p:ph idx="1"/>
          </p:nvPr>
        </p:nvSpPr>
        <p:spPr>
          <a:xfrm>
            <a:off x="1974739" y="2052116"/>
            <a:ext cx="4119672" cy="3997828"/>
          </a:xfrm>
        </p:spPr>
        <p:txBody>
          <a:bodyPr>
            <a:normAutofit/>
          </a:bodyPr>
          <a:lstStyle/>
          <a:p>
            <a:pPr marL="344170" indent="-344170">
              <a:lnSpc>
                <a:spcPct val="110000"/>
              </a:lnSpc>
            </a:pPr>
            <a:r>
              <a:rPr lang="en-US" sz="1500">
                <a:latin typeface="Times New Roman"/>
                <a:cs typeface="Times New Roman"/>
              </a:rPr>
              <a:t>It would be beneficial to offer cultural awareness training to staff members to promote effective collaboration.</a:t>
            </a:r>
            <a:endParaRPr lang="en-US" sz="1500">
              <a:cs typeface="Arial" panose="020B0604020202020204"/>
            </a:endParaRPr>
          </a:p>
          <a:p>
            <a:pPr marL="344170" indent="-344170">
              <a:lnSpc>
                <a:spcPct val="110000"/>
              </a:lnSpc>
            </a:pPr>
            <a:r>
              <a:rPr lang="en-US" sz="1500">
                <a:latin typeface="Times New Roman"/>
                <a:cs typeface="Times New Roman"/>
              </a:rPr>
              <a:t>Help diverse groups of people to effectively communicate and work together to overcome challenges.</a:t>
            </a:r>
            <a:endParaRPr lang="en-US" sz="1500"/>
          </a:p>
          <a:p>
            <a:pPr marL="344170" indent="-344170">
              <a:lnSpc>
                <a:spcPct val="110000"/>
              </a:lnSpc>
            </a:pPr>
            <a:r>
              <a:rPr lang="en-US" sz="1500">
                <a:latin typeface="Times New Roman"/>
                <a:cs typeface="Times New Roman"/>
              </a:rPr>
              <a:t>Let's make sure we have well-defined procedures in place for addressing conflicts, finding common ground, and sharing information.</a:t>
            </a:r>
            <a:endParaRPr lang="en-US" sz="1500"/>
          </a:p>
          <a:p>
            <a:pPr marL="344170" indent="-344170">
              <a:lnSpc>
                <a:spcPct val="110000"/>
              </a:lnSpc>
            </a:pPr>
            <a:r>
              <a:rPr lang="en-US" sz="1500">
                <a:latin typeface="Times New Roman"/>
                <a:cs typeface="Times New Roman"/>
              </a:rPr>
              <a:t>Enhance teamwork between cross-cultural using technology</a:t>
            </a:r>
            <a:endParaRPr lang="en-US" sz="1500"/>
          </a:p>
          <a:p>
            <a:pPr marL="344170" indent="-344170">
              <a:lnSpc>
                <a:spcPct val="110000"/>
              </a:lnSpc>
            </a:pPr>
            <a:endParaRPr lang="en-US" sz="1500">
              <a:cs typeface="Arial"/>
            </a:endParaRPr>
          </a:p>
        </p:txBody>
      </p:sp>
      <p:sp>
        <p:nvSpPr>
          <p:cNvPr id="21" name="Rectangle 20">
            <a:extLst>
              <a:ext uri="{FF2B5EF4-FFF2-40B4-BE49-F238E27FC236}">
                <a16:creationId xmlns:a16="http://schemas.microsoft.com/office/drawing/2014/main" id="{777713DB-A0B1-4507-9991-B6DCAE436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99610"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905007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1">
          <a:blip r:embed="rId3"/>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3D02AEE-30DC-4942-A9CA-7A14F8B8E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FD5823F2-909F-442D-BD72-0681CCC1407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3" name="Picture 12">
            <a:extLst>
              <a:ext uri="{FF2B5EF4-FFF2-40B4-BE49-F238E27FC236}">
                <a16:creationId xmlns:a16="http://schemas.microsoft.com/office/drawing/2014/main" id="{4231EAF6-FA22-4615-A4D3-D171F7E17A5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5" name="Rectangle 14">
            <a:extLst>
              <a:ext uri="{FF2B5EF4-FFF2-40B4-BE49-F238E27FC236}">
                <a16:creationId xmlns:a16="http://schemas.microsoft.com/office/drawing/2014/main" id="{F2699857-2714-4E6A-8E11-6BEB9DF7FC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346078E7-FDC0-448B-97DE-4EDA7702EE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7266E038-37B1-43CF-AFE0-B21E9F572C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CAC360-0B41-F2C7-AC24-5E07E4155775}"/>
              </a:ext>
            </a:extLst>
          </p:cNvPr>
          <p:cNvSpPr>
            <a:spLocks noGrp="1"/>
          </p:cNvSpPr>
          <p:nvPr>
            <p:ph type="title"/>
          </p:nvPr>
        </p:nvSpPr>
        <p:spPr>
          <a:xfrm>
            <a:off x="1964444" y="808056"/>
            <a:ext cx="3319381" cy="1077229"/>
          </a:xfrm>
        </p:spPr>
        <p:txBody>
          <a:bodyPr>
            <a:normAutofit/>
          </a:bodyPr>
          <a:lstStyle/>
          <a:p>
            <a:pPr algn="l"/>
            <a:r>
              <a:rPr lang="en-US" b="1">
                <a:latin typeface="Times New Roman"/>
                <a:cs typeface="Times New Roman"/>
              </a:rPr>
              <a:t> Conclusion</a:t>
            </a:r>
            <a:endParaRPr lang="en-US"/>
          </a:p>
          <a:p>
            <a:pPr algn="l"/>
            <a:endParaRPr lang="en-US">
              <a:cs typeface="Arial"/>
            </a:endParaRPr>
          </a:p>
        </p:txBody>
      </p:sp>
      <p:sp>
        <p:nvSpPr>
          <p:cNvPr id="3" name="Content Placeholder 2">
            <a:extLst>
              <a:ext uri="{FF2B5EF4-FFF2-40B4-BE49-F238E27FC236}">
                <a16:creationId xmlns:a16="http://schemas.microsoft.com/office/drawing/2014/main" id="{AB535FC3-52B7-8140-EE82-A960874B38DA}"/>
              </a:ext>
            </a:extLst>
          </p:cNvPr>
          <p:cNvSpPr>
            <a:spLocks noGrp="1"/>
          </p:cNvSpPr>
          <p:nvPr>
            <p:ph idx="1"/>
          </p:nvPr>
        </p:nvSpPr>
        <p:spPr>
          <a:xfrm>
            <a:off x="1375626" y="2052116"/>
            <a:ext cx="4508562" cy="3997828"/>
          </a:xfrm>
        </p:spPr>
        <p:txBody>
          <a:bodyPr>
            <a:normAutofit/>
          </a:bodyPr>
          <a:lstStyle/>
          <a:p>
            <a:pPr marL="344170" indent="-344170">
              <a:lnSpc>
                <a:spcPct val="110000"/>
              </a:lnSpc>
            </a:pPr>
            <a:r>
              <a:rPr lang="en-US" sz="1400">
                <a:latin typeface="Times New Roman"/>
                <a:cs typeface="Times New Roman"/>
              </a:rPr>
              <a:t>To work together effectively and overcome cultural differences, we need to appreciate the differences among us.</a:t>
            </a:r>
            <a:endParaRPr lang="en-US" sz="1400">
              <a:cs typeface="Arial" panose="020B0604020202020204"/>
            </a:endParaRPr>
          </a:p>
          <a:p>
            <a:pPr marL="344170" indent="-344170">
              <a:lnSpc>
                <a:spcPct val="110000"/>
              </a:lnSpc>
            </a:pPr>
            <a:r>
              <a:rPr lang="en-US" sz="1400">
                <a:latin typeface="Times New Roman"/>
                <a:cs typeface="Times New Roman"/>
              </a:rPr>
              <a:t>Sainsbury's has the opportunity to leverage its strengths to meet the expectations of German consumers.</a:t>
            </a:r>
            <a:endParaRPr lang="en-US" sz="1400"/>
          </a:p>
          <a:p>
            <a:pPr marL="344170" indent="-344170">
              <a:lnSpc>
                <a:spcPct val="110000"/>
              </a:lnSpc>
            </a:pPr>
            <a:r>
              <a:rPr lang="en-US" sz="1400">
                <a:latin typeface="Times New Roman"/>
                <a:cs typeface="Times New Roman"/>
              </a:rPr>
              <a:t>By following the recommendations, Sainsbury's will succeed in Germany, even though the country has strong cultural connections.</a:t>
            </a:r>
            <a:endParaRPr lang="en-US" sz="1400"/>
          </a:p>
          <a:p>
            <a:pPr marL="344170" indent="-344170">
              <a:lnSpc>
                <a:spcPct val="110000"/>
              </a:lnSpc>
            </a:pPr>
            <a:r>
              <a:rPr lang="en-US" sz="1400">
                <a:latin typeface="Times New Roman"/>
                <a:cs typeface="Times New Roman"/>
              </a:rPr>
              <a:t>Promoting a healthy work environment and fostering efficient growth is very useful for both country in long run.</a:t>
            </a:r>
            <a:endParaRPr lang="en-US" sz="1400"/>
          </a:p>
          <a:p>
            <a:pPr marL="344170" indent="-344170">
              <a:lnSpc>
                <a:spcPct val="110000"/>
              </a:lnSpc>
            </a:pPr>
            <a:endParaRPr lang="en-US" sz="1400">
              <a:cs typeface="Arial"/>
            </a:endParaRPr>
          </a:p>
        </p:txBody>
      </p:sp>
      <p:pic>
        <p:nvPicPr>
          <p:cNvPr id="5" name="Picture 4" descr="Plant growing in a concrete crack">
            <a:extLst>
              <a:ext uri="{FF2B5EF4-FFF2-40B4-BE49-F238E27FC236}">
                <a16:creationId xmlns:a16="http://schemas.microsoft.com/office/drawing/2014/main" id="{D79C83E5-8AE1-1AC3-76A3-33199EE0B16F}"/>
              </a:ext>
            </a:extLst>
          </p:cNvPr>
          <p:cNvPicPr>
            <a:picLocks noChangeAspect="1"/>
          </p:cNvPicPr>
          <p:nvPr/>
        </p:nvPicPr>
        <p:blipFill rotWithShape="1">
          <a:blip r:embed="rId6"/>
          <a:srcRect l="15204" r="33399" b="-3"/>
          <a:stretch/>
        </p:blipFill>
        <p:spPr>
          <a:xfrm>
            <a:off x="6096543" y="227"/>
            <a:ext cx="5288377" cy="6858000"/>
          </a:xfrm>
          <a:prstGeom prst="rect">
            <a:avLst/>
          </a:prstGeom>
          <a:ln w="12700">
            <a:solidFill>
              <a:schemeClr val="tx1"/>
            </a:solidFill>
          </a:ln>
        </p:spPr>
      </p:pic>
      <p:sp>
        <p:nvSpPr>
          <p:cNvPr id="21" name="Rectangle 20">
            <a:extLst>
              <a:ext uri="{FF2B5EF4-FFF2-40B4-BE49-F238E27FC236}">
                <a16:creationId xmlns:a16="http://schemas.microsoft.com/office/drawing/2014/main" id="{31E37FC9-ED36-42CE-9877-9EAB50FA84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2586"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000117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8F3CF990-ACB8-443A-BB74-D36EC8A00B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2601900C-265D-4146-A578-477541E3DF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5" name="Picture 74">
            <a:extLst>
              <a:ext uri="{FF2B5EF4-FFF2-40B4-BE49-F238E27FC236}">
                <a16:creationId xmlns:a16="http://schemas.microsoft.com/office/drawing/2014/main" id="{00B98862-BEE1-44FB-A335-A1B9106B44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a:noFill/>
        </p:spPr>
      </p:pic>
      <p:sp>
        <p:nvSpPr>
          <p:cNvPr id="77" name="Freeform: Shape 76">
            <a:extLst>
              <a:ext uri="{FF2B5EF4-FFF2-40B4-BE49-F238E27FC236}">
                <a16:creationId xmlns:a16="http://schemas.microsoft.com/office/drawing/2014/main" id="{65F94F98-3A57-49AA-838E-91AAF600B6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678519" y="-1660968"/>
            <a:ext cx="5838229" cy="11188733"/>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25000">
                <a:schemeClr val="accent1">
                  <a:alpha val="0"/>
                </a:schemeClr>
              </a:gs>
              <a:gs pos="100000">
                <a:schemeClr val="accent1">
                  <a:alpha val="75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79" name="Picture 78">
            <a:extLst>
              <a:ext uri="{FF2B5EF4-FFF2-40B4-BE49-F238E27FC236}">
                <a16:creationId xmlns:a16="http://schemas.microsoft.com/office/drawing/2014/main" id="{7185CF21-0594-48C0-9F3E-254D6BCE9D9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1067" y="0"/>
            <a:ext cx="12189867" cy="6858000"/>
          </a:xfrm>
          <a:prstGeom prst="rect">
            <a:avLst/>
          </a:prstGeom>
        </p:spPr>
      </p:pic>
      <p:sp>
        <p:nvSpPr>
          <p:cNvPr id="81" name="Rectangle 80">
            <a:extLst>
              <a:ext uri="{FF2B5EF4-FFF2-40B4-BE49-F238E27FC236}">
                <a16:creationId xmlns:a16="http://schemas.microsoft.com/office/drawing/2014/main" id="{41F8C064-2DC5-4758-B49C-76BFF64052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solidFill>
            <a:schemeClr val="tx2">
              <a:lumMod val="1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Freeform: Shape 82">
            <a:extLst>
              <a:ext uri="{FF2B5EF4-FFF2-40B4-BE49-F238E27FC236}">
                <a16:creationId xmlns:a16="http://schemas.microsoft.com/office/drawing/2014/main" id="{FBD68200-BC03-4015-860B-CD5C30CD7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3542" y="0"/>
            <a:ext cx="7875912" cy="6858000"/>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15000">
                <a:schemeClr val="bg2">
                  <a:alpha val="0"/>
                </a:schemeClr>
              </a:gs>
              <a:gs pos="100000">
                <a:schemeClr val="bg2"/>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85" name="Rectangle 84">
            <a:extLst>
              <a:ext uri="{FF2B5EF4-FFF2-40B4-BE49-F238E27FC236}">
                <a16:creationId xmlns:a16="http://schemas.microsoft.com/office/drawing/2014/main" id="{A0B5529D-5CAA-4BF2-B5C9-34705E7661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59909"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87" name="Oval 86">
            <a:extLst>
              <a:ext uri="{FF2B5EF4-FFF2-40B4-BE49-F238E27FC236}">
                <a16:creationId xmlns:a16="http://schemas.microsoft.com/office/drawing/2014/main" id="{332A6F87-AC28-4AA8-B8A6-AEBC67BD0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47567" y="421698"/>
            <a:ext cx="967148" cy="967148"/>
          </a:xfrm>
          <a:prstGeom prst="ellipse">
            <a:avLst/>
          </a:prstGeom>
          <a:gradFill>
            <a:gsLst>
              <a:gs pos="0">
                <a:schemeClr val="bg2">
                  <a:alpha val="0"/>
                </a:schemeClr>
              </a:gs>
              <a:gs pos="100000">
                <a:schemeClr val="accent1">
                  <a:alpha val="21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EFFAAC-0E18-71B9-443D-C0371888691B}"/>
              </a:ext>
            </a:extLst>
          </p:cNvPr>
          <p:cNvSpPr>
            <a:spLocks noGrp="1"/>
          </p:cNvSpPr>
          <p:nvPr>
            <p:ph type="title"/>
          </p:nvPr>
        </p:nvSpPr>
        <p:spPr>
          <a:xfrm>
            <a:off x="2188901" y="808056"/>
            <a:ext cx="8381238" cy="1077229"/>
          </a:xfrm>
        </p:spPr>
        <p:txBody>
          <a:bodyPr>
            <a:normAutofit/>
          </a:bodyPr>
          <a:lstStyle/>
          <a:p>
            <a:pPr algn="l"/>
            <a:r>
              <a:rPr lang="en-US" sz="4800" b="1">
                <a:latin typeface="Times New Roman"/>
                <a:cs typeface="Times New Roman"/>
              </a:rPr>
              <a:t>References</a:t>
            </a:r>
            <a:endParaRPr lang="en-US" sz="4800" b="1">
              <a:cs typeface="Times New Roman"/>
            </a:endParaRPr>
          </a:p>
        </p:txBody>
      </p:sp>
      <p:sp>
        <p:nvSpPr>
          <p:cNvPr id="3" name="Content Placeholder 2">
            <a:extLst>
              <a:ext uri="{FF2B5EF4-FFF2-40B4-BE49-F238E27FC236}">
                <a16:creationId xmlns:a16="http://schemas.microsoft.com/office/drawing/2014/main" id="{D27A741D-9DF4-454B-3882-D4086499B22E}"/>
              </a:ext>
            </a:extLst>
          </p:cNvPr>
          <p:cNvSpPr>
            <a:spLocks noGrp="1"/>
          </p:cNvSpPr>
          <p:nvPr>
            <p:ph idx="1"/>
          </p:nvPr>
        </p:nvSpPr>
        <p:spPr>
          <a:xfrm>
            <a:off x="1714003" y="2052116"/>
            <a:ext cx="10071086" cy="3997828"/>
          </a:xfrm>
        </p:spPr>
        <p:txBody>
          <a:bodyPr vert="horz" lIns="91440" tIns="45720" rIns="91440" bIns="45720" rtlCol="0" anchor="t">
            <a:normAutofit/>
          </a:bodyPr>
          <a:lstStyle/>
          <a:p>
            <a:pPr>
              <a:lnSpc>
                <a:spcPct val="110000"/>
              </a:lnSpc>
              <a:buNone/>
            </a:pPr>
            <a:r>
              <a:rPr lang="en" sz="1050">
                <a:latin typeface="Times New Roman"/>
                <a:cs typeface="Times New Roman"/>
              </a:rPr>
              <a:t>Colvin, S., and Davies, P. J. (Eds.). (2008). </a:t>
            </a:r>
            <a:r>
              <a:rPr lang="en" sz="1050" i="1">
                <a:latin typeface="Times New Roman"/>
                <a:cs typeface="Times New Roman"/>
              </a:rPr>
              <a:t>Masculinities in German Culture</a:t>
            </a:r>
            <a:r>
              <a:rPr lang="en" sz="1050">
                <a:latin typeface="Times New Roman"/>
                <a:cs typeface="Times New Roman"/>
              </a:rPr>
              <a:t> (Vol. 2). Camden House.</a:t>
            </a:r>
            <a:endParaRPr lang="en-US" sz="1050"/>
          </a:p>
          <a:p>
            <a:pPr>
              <a:lnSpc>
                <a:spcPct val="110000"/>
              </a:lnSpc>
              <a:buNone/>
            </a:pPr>
            <a:r>
              <a:rPr lang="en" sz="1050">
                <a:latin typeface="Times New Roman"/>
                <a:ea typeface="Calibri" panose="020F0502020204030204"/>
                <a:cs typeface="Times New Roman"/>
              </a:rPr>
              <a:t>De Mooij, M. (2019). Consumer behavior and culture: Consequences for global marketing and advertising. Consumer Behavior and Culture, 1-472.</a:t>
            </a:r>
            <a:endParaRPr lang="en" sz="1050"/>
          </a:p>
          <a:p>
            <a:pPr>
              <a:lnSpc>
                <a:spcPct val="110000"/>
              </a:lnSpc>
              <a:buNone/>
            </a:pPr>
            <a:r>
              <a:rPr lang="en" sz="1050">
                <a:latin typeface="Times New Roman"/>
                <a:ea typeface="Calibri" panose="020F0502020204030204"/>
                <a:cs typeface="Times New Roman"/>
              </a:rPr>
              <a:t>Doron Levin (2015). This is how BMW became the top selling luxury car company in the U.S. [online] Fortune. Available at: </a:t>
            </a:r>
            <a:r>
              <a:rPr lang="en" sz="1050">
                <a:latin typeface="Times New Roman"/>
                <a:ea typeface="Calibri" panose="020F0502020204030204"/>
                <a:cs typeface="Times New Roman"/>
                <a:hlinkClick r:id="rId5"/>
              </a:rPr>
              <a:t>https://fortune.com/2015/05/12/bmw-luxury-sales/</a:t>
            </a:r>
            <a:r>
              <a:rPr lang="en" sz="1050">
                <a:latin typeface="Times New Roman"/>
                <a:ea typeface="Calibri" panose="020F0502020204030204"/>
                <a:cs typeface="Times New Roman"/>
              </a:rPr>
              <a:t>  [Accessed 12 Dec. 2023].</a:t>
            </a:r>
            <a:endParaRPr lang="en-US" sz="1050"/>
          </a:p>
          <a:p>
            <a:pPr>
              <a:lnSpc>
                <a:spcPct val="110000"/>
              </a:lnSpc>
              <a:buNone/>
            </a:pPr>
            <a:r>
              <a:rPr lang="en" sz="1050" dirty="0">
                <a:latin typeface="Times New Roman"/>
                <a:ea typeface="Calibri" panose="020F0502020204030204"/>
                <a:cs typeface="Times New Roman"/>
              </a:rPr>
              <a:t>Forbes. (2017) Why Starbucks Succeeded In China: A Lesson For All Retailers. [online] Available at: </a:t>
            </a:r>
            <a:r>
              <a:rPr lang="en" sz="1050" dirty="0">
                <a:latin typeface="Times New Roman"/>
                <a:ea typeface="Calibri" panose="020F0502020204030204"/>
                <a:cs typeface="Times New Roman"/>
                <a:hlinkClick r:id="rId6"/>
              </a:rPr>
              <a:t>https://www.forbes.com/sites/michaelzakkour/2017/08/24/why-starbucks-succeeded-in-china-a-lesson-for-all-retailers/?sh=22c0359e7923</a:t>
            </a:r>
            <a:r>
              <a:rPr lang="en" sz="1050" dirty="0">
                <a:latin typeface="Times New Roman"/>
                <a:ea typeface="Calibri" panose="020F0502020204030204"/>
                <a:cs typeface="Times New Roman"/>
              </a:rPr>
              <a:t> [Accessed 12 Dec. 2023].</a:t>
            </a:r>
            <a:endParaRPr lang="en" sz="1050" dirty="0"/>
          </a:p>
          <a:p>
            <a:pPr>
              <a:lnSpc>
                <a:spcPct val="110000"/>
              </a:lnSpc>
              <a:buNone/>
            </a:pPr>
            <a:r>
              <a:rPr lang="en" sz="1050" dirty="0">
                <a:latin typeface="Times New Roman"/>
                <a:ea typeface="Calibri" panose="020F0502020204030204"/>
                <a:cs typeface="Times New Roman"/>
              </a:rPr>
              <a:t>Germany. (2010). In Hofstede Insights. </a:t>
            </a:r>
            <a:r>
              <a:rPr lang="en" sz="1050" dirty="0">
                <a:latin typeface="Times New Roman"/>
                <a:ea typeface="Calibri" panose="020F0502020204030204"/>
                <a:cs typeface="Times New Roman"/>
                <a:hlinkClick r:id="rId7"/>
              </a:rPr>
              <a:t>https://alingavreliuc.files.wordpress.com/2010/10/germany-hofstede.pdf</a:t>
            </a:r>
            <a:r>
              <a:rPr lang="en" sz="1050" dirty="0">
                <a:latin typeface="Times New Roman"/>
                <a:ea typeface="Calibri" panose="020F0502020204030204"/>
                <a:cs typeface="Times New Roman"/>
              </a:rPr>
              <a:t>  [Accessed 12 Dec. 2023].</a:t>
            </a:r>
            <a:endParaRPr lang="en" sz="1050" dirty="0"/>
          </a:p>
          <a:p>
            <a:pPr>
              <a:lnSpc>
                <a:spcPct val="110000"/>
              </a:lnSpc>
              <a:buNone/>
            </a:pPr>
            <a:r>
              <a:rPr lang="en" sz="1050" dirty="0">
                <a:latin typeface="Times New Roman"/>
                <a:ea typeface="Calibri" panose="020F0502020204030204"/>
                <a:cs typeface="Times New Roman"/>
              </a:rPr>
              <a:t>Hampden-Turner, C., Trompenaars, F., &amp; Hampden-Turner, C. (2020). </a:t>
            </a:r>
            <a:r>
              <a:rPr lang="en" sz="1050" i="1" dirty="0">
                <a:latin typeface="Times New Roman"/>
                <a:ea typeface="Calibri" panose="020F0502020204030204"/>
                <a:cs typeface="Times New Roman"/>
              </a:rPr>
              <a:t>Riding the waves of culture: Understanding diversity in global business</a:t>
            </a:r>
            <a:r>
              <a:rPr lang="en" sz="1050" dirty="0">
                <a:latin typeface="Times New Roman"/>
                <a:ea typeface="Calibri" panose="020F0502020204030204"/>
                <a:cs typeface="Times New Roman"/>
              </a:rPr>
              <a:t>. Hachette UK.</a:t>
            </a:r>
            <a:endParaRPr lang="en" sz="1050" dirty="0"/>
          </a:p>
          <a:p>
            <a:pPr>
              <a:lnSpc>
                <a:spcPct val="110000"/>
              </a:lnSpc>
              <a:buNone/>
            </a:pPr>
            <a:r>
              <a:rPr lang="en" sz="1050" dirty="0">
                <a:latin typeface="Times New Roman"/>
                <a:ea typeface="Calibri" panose="020F0502020204030204"/>
                <a:cs typeface="Times New Roman"/>
              </a:rPr>
              <a:t>Hofstede Insights (2023). Hofstede Insights. [online] Hofstede Insights. Available at: </a:t>
            </a:r>
            <a:r>
              <a:rPr lang="en" sz="1050" dirty="0">
                <a:latin typeface="Times New Roman"/>
                <a:ea typeface="Calibri" panose="020F0502020204030204"/>
                <a:cs typeface="Times New Roman"/>
                <a:hlinkClick r:id="rId8"/>
              </a:rPr>
              <a:t>https://www.hofstede-insights.com/</a:t>
            </a:r>
            <a:r>
              <a:rPr lang="en" sz="1050" dirty="0">
                <a:latin typeface="Times New Roman"/>
                <a:ea typeface="Calibri" panose="020F0502020204030204"/>
                <a:cs typeface="Times New Roman"/>
              </a:rPr>
              <a:t>  [Accessed 12 Dec. 2023].</a:t>
            </a:r>
            <a:endParaRPr lang="en" sz="1050" dirty="0"/>
          </a:p>
          <a:p>
            <a:pPr>
              <a:lnSpc>
                <a:spcPct val="110000"/>
              </a:lnSpc>
              <a:buNone/>
            </a:pPr>
            <a:r>
              <a:rPr lang="en" sz="1050" dirty="0">
                <a:latin typeface="Times New Roman"/>
                <a:ea typeface="Calibri" panose="020F0502020204030204"/>
                <a:cs typeface="Times New Roman"/>
              </a:rPr>
              <a:t>Lewis, R. (2018). </a:t>
            </a:r>
            <a:r>
              <a:rPr lang="en" sz="1050" i="1" dirty="0">
                <a:latin typeface="Times New Roman"/>
                <a:ea typeface="Calibri" panose="020F0502020204030204"/>
                <a:cs typeface="Times New Roman"/>
              </a:rPr>
              <a:t>When cultures collide: Leading across cultures</a:t>
            </a:r>
            <a:r>
              <a:rPr lang="en" sz="1050" dirty="0">
                <a:latin typeface="Times New Roman"/>
                <a:ea typeface="Calibri" panose="020F0502020204030204"/>
                <a:cs typeface="Times New Roman"/>
              </a:rPr>
              <a:t>. Hachette UK.</a:t>
            </a:r>
            <a:endParaRPr lang="en" sz="1050" dirty="0"/>
          </a:p>
          <a:p>
            <a:pPr marL="344170" indent="-344170">
              <a:lnSpc>
                <a:spcPct val="110000"/>
              </a:lnSpc>
              <a:buNone/>
            </a:pPr>
            <a:r>
              <a:rPr lang="en" sz="1050" dirty="0">
                <a:latin typeface="Times New Roman"/>
                <a:ea typeface="Calibri" panose="020F0502020204030204"/>
                <a:cs typeface="Times New Roman"/>
              </a:rPr>
              <a:t>Sainsbury (2023). </a:t>
            </a:r>
            <a:r>
              <a:rPr lang="en" sz="1050" i="1" dirty="0">
                <a:latin typeface="Times New Roman"/>
                <a:ea typeface="Calibri" panose="020F0502020204030204"/>
                <a:cs typeface="Times New Roman"/>
              </a:rPr>
              <a:t>Sainsbury’s. </a:t>
            </a:r>
            <a:r>
              <a:rPr lang="en" sz="1050" dirty="0">
                <a:latin typeface="Times New Roman"/>
                <a:ea typeface="Calibri" panose="020F0502020204030204"/>
                <a:cs typeface="Times New Roman"/>
              </a:rPr>
              <a:t>[online] Sainsburys.co.uk. Available at: https://www.sainsburys.co.uk/ [Accessed 12 December 2023].</a:t>
            </a:r>
            <a:endParaRPr lang="en" sz="1050" dirty="0"/>
          </a:p>
        </p:txBody>
      </p:sp>
    </p:spTree>
    <p:extLst>
      <p:ext uri="{BB962C8B-B14F-4D97-AF65-F5344CB8AC3E}">
        <p14:creationId xmlns:p14="http://schemas.microsoft.com/office/powerpoint/2010/main" val="155563233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adison">
  <a:themeElements>
    <a:clrScheme name="Madison">
      <a:dk1>
        <a:sysClr val="windowText" lastClr="000000"/>
      </a:dk1>
      <a:lt1>
        <a:sysClr val="window" lastClr="FFFFFF"/>
      </a:lt1>
      <a:dk2>
        <a:srgbClr val="1F2D29"/>
      </a:dk2>
      <a:lt2>
        <a:srgbClr val="C5FAEB"/>
      </a:lt2>
      <a:accent1>
        <a:srgbClr val="A1D68B"/>
      </a:accent1>
      <a:accent2>
        <a:srgbClr val="5EC795"/>
      </a:accent2>
      <a:accent3>
        <a:srgbClr val="4DADCF"/>
      </a:accent3>
      <a:accent4>
        <a:srgbClr val="CDB756"/>
      </a:accent4>
      <a:accent5>
        <a:srgbClr val="E29C36"/>
      </a:accent5>
      <a:accent6>
        <a:srgbClr val="8EC0C1"/>
      </a:accent6>
      <a:hlink>
        <a:srgbClr val="6D9D9B"/>
      </a:hlink>
      <a:folHlink>
        <a:srgbClr val="6D8583"/>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6AC10936-2DFC-4054-9ADF-B5E2C5F8619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2322</Words>
  <Application>Microsoft Office PowerPoint</Application>
  <PresentationFormat>Widescreen</PresentationFormat>
  <Paragraphs>114</Paragraphs>
  <Slides>16</Slides>
  <Notes>15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Arial</vt:lpstr>
      <vt:lpstr>Calibri</vt:lpstr>
      <vt:lpstr>MS Shell Dlg 2</vt:lpstr>
      <vt:lpstr>Times New Roman</vt:lpstr>
      <vt:lpstr>Wingdings</vt:lpstr>
      <vt:lpstr>Wingdings 3</vt:lpstr>
      <vt:lpstr>Madison</vt:lpstr>
      <vt:lpstr>Navigating Cross-Cultural Communication: Sainsbury's Expansion to Germany</vt:lpstr>
      <vt:lpstr>INTRODUCTION</vt:lpstr>
      <vt:lpstr>Cultural Challenges in a British-Germany Joint Venture Part 1 </vt:lpstr>
      <vt:lpstr>Cultural Challenges in a British-Germany Joint Venture Part 2</vt:lpstr>
      <vt:lpstr>Hofstede cultural Dimensions: UK and Germany</vt:lpstr>
      <vt:lpstr>Hofstede cultural Dimensions: UK and Germany</vt:lpstr>
      <vt:lpstr>Case Studies: Starbucks in China </vt:lpstr>
      <vt:lpstr>Case Studies: BMW in the USA</vt:lpstr>
      <vt:lpstr>Strategies for Successful Intercultural Communication Part 1</vt:lpstr>
      <vt:lpstr>Strategies for Successful Intercultural Communication Part 2</vt:lpstr>
      <vt:lpstr>Building Trust and Rapport Part 1</vt:lpstr>
      <vt:lpstr>Building Trust and Rapport Part 2</vt:lpstr>
      <vt:lpstr>Conflict Resolution and Handling Challenges</vt:lpstr>
      <vt:lpstr>Recommendations </vt:lpstr>
      <vt:lpstr> Conclusion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c:creator>
  <cp:lastModifiedBy>Daniela Lisenche</cp:lastModifiedBy>
  <cp:revision>2073</cp:revision>
  <dcterms:created xsi:type="dcterms:W3CDTF">2023-11-01T17:33:15Z</dcterms:created>
  <dcterms:modified xsi:type="dcterms:W3CDTF">2023-12-18T22:45:44Z</dcterms:modified>
</cp:coreProperties>
</file>