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Alexandria Medium" panose="020B0604020202020204" charset="-78"/>
      <p:regular r:id="rId13"/>
    </p:embeddedFont>
    <p:embeddedFont>
      <p:font typeface="Manrope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110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7348" y="608290"/>
            <a:ext cx="5259586" cy="701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2382560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Digital Forensic Investigation Report</a:t>
            </a:r>
            <a:endParaRPr lang="en-US" sz="4450" dirty="0"/>
          </a:p>
        </p:txBody>
      </p:sp>
      <p:sp>
        <p:nvSpPr>
          <p:cNvPr id="5" name="Text 2"/>
          <p:cNvSpPr/>
          <p:nvPr/>
        </p:nvSpPr>
        <p:spPr>
          <a:xfrm>
            <a:off x="793790" y="4140279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Case: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Unauthorized Access &amp; Attempted Theft of Proprietary AI Chip Design (QT‑AI‑2025)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793790" y="5121235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Client: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Quantum Tech  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Prepared By: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Naymul Hasnat  | 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ID: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2432483  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8" y="608290"/>
            <a:ext cx="5259586" cy="701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80190" y="76795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Case Background</a:t>
            </a:r>
            <a:endParaRPr lang="en-US" sz="44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5200" y="1823918"/>
            <a:ext cx="340162" cy="34016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017306" y="181689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Incident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7017306" y="2307312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Quantum Tech reported suspected unauthorized access to its proprietary patent database — specifically AI chip design patent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QT‑AI‑2025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classified as highly confidential.</a:t>
            </a:r>
            <a:endParaRPr lang="en-US" sz="17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5200" y="3856672"/>
            <a:ext cx="340162" cy="340162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7017306" y="384964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Suspect</a:t>
            </a:r>
            <a:endParaRPr lang="en-US" sz="2200" dirty="0"/>
          </a:p>
        </p:txBody>
      </p:sp>
      <p:sp>
        <p:nvSpPr>
          <p:cNvPr id="10" name="Text 5"/>
          <p:cNvSpPr/>
          <p:nvPr/>
        </p:nvSpPr>
        <p:spPr>
          <a:xfrm>
            <a:off x="7017306" y="4340066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Suspicious access patterns emerged shortly after the onboarding of new senior engineer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who held legitimate internal access privileges.</a:t>
            </a:r>
            <a:endParaRPr lang="en-US" sz="17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5200" y="5889427"/>
            <a:ext cx="340162" cy="340162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017306" y="588240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Network</a:t>
            </a:r>
            <a:endParaRPr lang="en-US" sz="2200" dirty="0"/>
          </a:p>
        </p:txBody>
      </p:sp>
      <p:sp>
        <p:nvSpPr>
          <p:cNvPr id="13" name="Text 7"/>
          <p:cNvSpPr/>
          <p:nvPr/>
        </p:nvSpPr>
        <p:spPr>
          <a:xfrm>
            <a:off x="7017306" y="6372820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allegedly attempted to disclose design information to competitor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NexGen Circuits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via intermediary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with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(NexGen senior role) as the intended recipient.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0548" y="457200"/>
            <a:ext cx="4075748" cy="5093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Evidence Inventory</a:t>
            </a:r>
            <a:endParaRPr lang="en-US" sz="3200" dirty="0"/>
          </a:p>
        </p:txBody>
      </p:sp>
      <p:sp>
        <p:nvSpPr>
          <p:cNvPr id="4" name="Shape 1"/>
          <p:cNvSpPr/>
          <p:nvPr/>
        </p:nvSpPr>
        <p:spPr>
          <a:xfrm>
            <a:off x="570548" y="1142286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41164" y="1312902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E‑01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741164" y="1637943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Huawei P20 Lite (Android)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Emma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Communication &amp; artefact analysis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70548" y="2597944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41164" y="2768560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E‑02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741164" y="3093601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Samsung 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Joe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Intermediary communication analysis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570548" y="4053602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41164" y="4224218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E‑03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41164" y="4549259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Nokia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Norman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Buyer correlation analysis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570548" y="5509260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41164" y="5679877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E‑04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741164" y="6004917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USB Flash Drive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Emma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File &amp; metadata examination</a:t>
            </a:r>
            <a:endParaRPr lang="en-US" sz="1250" dirty="0"/>
          </a:p>
        </p:txBody>
      </p:sp>
      <p:sp>
        <p:nvSpPr>
          <p:cNvPr id="16" name="Shape 13"/>
          <p:cNvSpPr/>
          <p:nvPr/>
        </p:nvSpPr>
        <p:spPr>
          <a:xfrm>
            <a:off x="570548" y="6979563"/>
            <a:ext cx="8002905" cy="792837"/>
          </a:xfrm>
          <a:prstGeom prst="roundRect">
            <a:avLst>
              <a:gd name="adj" fmla="val 30845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544" y="7215902"/>
            <a:ext cx="203716" cy="162997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1100257" y="7137440"/>
            <a:ext cx="7310199" cy="448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Hash values (MD5 &amp; SHA‑1) verified at imaging. Write-blockers employed. All analysis conducted on forensic images only.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79677" y="472083"/>
            <a:ext cx="7797522" cy="465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Phone Investigation — Acquisition Process</a:t>
            </a:r>
            <a:endParaRPr lang="en-US" sz="2900" dirty="0"/>
          </a:p>
        </p:txBody>
      </p:sp>
      <p:sp>
        <p:nvSpPr>
          <p:cNvPr id="3" name="Text 1"/>
          <p:cNvSpPr/>
          <p:nvPr/>
        </p:nvSpPr>
        <p:spPr>
          <a:xfrm>
            <a:off x="2179677" y="1132523"/>
            <a:ext cx="10271046" cy="394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 physical extraction was performed on </a:t>
            </a: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Nothing CMF Phone 2 Pro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using </a:t>
            </a: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Cellebrite UFED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providing access to active data, app databases, deleted artefacts, and raw binary data.</a:t>
            </a:r>
            <a:endParaRPr lang="en-US" sz="11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9677" y="2643545"/>
            <a:ext cx="3358753" cy="1888688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9191" y="1746647"/>
            <a:ext cx="6549033" cy="3682603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9677" y="5758934"/>
            <a:ext cx="3358753" cy="1888688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5909191" y="6060877"/>
            <a:ext cx="1930479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Extraction Summary</a:t>
            </a:r>
            <a:endParaRPr lang="en-US" sz="1450" dirty="0"/>
          </a:p>
        </p:txBody>
      </p:sp>
      <p:sp>
        <p:nvSpPr>
          <p:cNvPr id="8" name="Text 3"/>
          <p:cNvSpPr/>
          <p:nvPr/>
        </p:nvSpPr>
        <p:spPr>
          <a:xfrm>
            <a:off x="5909191" y="6391037"/>
            <a:ext cx="6549033" cy="197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Source: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A001_DS Nothing CMF Phone 2 Pro</a:t>
            </a:r>
            <a:endParaRPr lang="en-US" sz="1150" dirty="0"/>
          </a:p>
        </p:txBody>
      </p:sp>
      <p:sp>
        <p:nvSpPr>
          <p:cNvPr id="9" name="Text 4"/>
          <p:cNvSpPr/>
          <p:nvPr/>
        </p:nvSpPr>
        <p:spPr>
          <a:xfrm>
            <a:off x="5909191" y="6676073"/>
            <a:ext cx="6549033" cy="197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Target: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Local Drive (FileSystem Android Backup 01)</a:t>
            </a:r>
            <a:endParaRPr lang="en-US" sz="1150" dirty="0"/>
          </a:p>
        </p:txBody>
      </p:sp>
      <p:sp>
        <p:nvSpPr>
          <p:cNvPr id="10" name="Text 5"/>
          <p:cNvSpPr/>
          <p:nvPr/>
        </p:nvSpPr>
        <p:spPr>
          <a:xfrm>
            <a:off x="5909191" y="6961108"/>
            <a:ext cx="6549033" cy="394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Extraction completed successfully. Hash values (MD5 &amp; SHA‑1) verified to confirm data integrity and no tampering.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35618" y="409813"/>
            <a:ext cx="5856446" cy="387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24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Phone Investigation — Device Analysis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3035618" y="933093"/>
            <a:ext cx="8559165" cy="3069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Cellebrite Physical Analyzer v7.53 was used to parse the extracted data, revealing device info, installed applications, media, documents, and databases.</a:t>
            </a:r>
            <a:endParaRPr lang="en-US" sz="9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4676" y="1759664"/>
            <a:ext cx="4186989" cy="2355136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687" y="1500946"/>
            <a:ext cx="5610037" cy="2794079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7211" y="4690822"/>
            <a:ext cx="5878513" cy="30527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B0B15-8D79-2969-6603-23EA2B7092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4676" y="4893729"/>
            <a:ext cx="3957612" cy="264694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57895" y="432197"/>
            <a:ext cx="6497598" cy="376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50"/>
              </a:lnSpc>
              <a:buNone/>
            </a:pPr>
            <a:r>
              <a:rPr lang="en-US" sz="23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Emma </a:t>
            </a:r>
            <a:r>
              <a:rPr lang="en-US" sz="23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↔</a:t>
            </a:r>
            <a:r>
              <a:rPr lang="en-US" sz="23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 Joe: WhatsApp Communications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3157895" y="936665"/>
            <a:ext cx="8314611" cy="2950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WhatsApp artefacts recovered from Emma's device revealed direct messages with Joe containing explicit references to </a:t>
            </a:r>
            <a:r>
              <a:rPr lang="en-US" sz="9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"highly confidential information"</a:t>
            </a: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an </a:t>
            </a:r>
            <a:r>
              <a:rPr lang="en-US" sz="9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"advanced AI chip design"</a:t>
            </a: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with instructions to avoid sensitive chat details.</a:t>
            </a:r>
            <a:endParaRPr lang="en-US" sz="9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4911" y="1375529"/>
            <a:ext cx="4803982" cy="2982158"/>
          </a:xfrm>
          <a:prstGeom prst="rect">
            <a:avLst/>
          </a:prstGeom>
        </p:spPr>
      </p:pic>
      <p:sp>
        <p:nvSpPr>
          <p:cNvPr id="9" name="Shape 2"/>
          <p:cNvSpPr/>
          <p:nvPr/>
        </p:nvSpPr>
        <p:spPr>
          <a:xfrm>
            <a:off x="3157895" y="7438073"/>
            <a:ext cx="8314611" cy="359331"/>
          </a:xfrm>
          <a:prstGeom prst="roundRect">
            <a:avLst>
              <a:gd name="adj" fmla="val 50303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386" y="7597497"/>
            <a:ext cx="150614" cy="120491"/>
          </a:xfrm>
          <a:prstGeom prst="rect">
            <a:avLst/>
          </a:prstGeom>
        </p:spPr>
      </p:pic>
      <p:sp>
        <p:nvSpPr>
          <p:cNvPr id="11" name="Text 3"/>
          <p:cNvSpPr/>
          <p:nvPr/>
        </p:nvSpPr>
        <p:spPr>
          <a:xfrm>
            <a:off x="3549491" y="7532132"/>
            <a:ext cx="7802523" cy="147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Messages demonstrate awareness of confidentiality, conscious concealment, and intent to disclose outside authorized channels.</a:t>
            </a:r>
            <a:endParaRPr lang="en-US" sz="9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2B70C80-2C72-127C-F7CD-949E782F7B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11" y="4545170"/>
            <a:ext cx="4803982" cy="2702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F89FB6-D200-33C8-3DDC-DC608386EA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28554" y="1324446"/>
            <a:ext cx="3238944" cy="592296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AD6A03-DA87-8504-3959-FF9408498C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98207" y="1324446"/>
            <a:ext cx="2696688" cy="591740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01460" y="523280"/>
            <a:ext cx="9246751" cy="553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Instagram Contacts &amp; Call Log Correlation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1201460" y="1423035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Instagram Artefacts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1201460" y="1838206"/>
            <a:ext cx="3998595" cy="10096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Both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appear as Instagram contacts on Emma's device, confirming multi-platform coordination across WhatsApp and Instagram to reduce detection risk.</a:t>
            </a:r>
            <a:endParaRPr lang="en-US" sz="13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460" y="3130027"/>
            <a:ext cx="3820002" cy="2126456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460" y="5410200"/>
            <a:ext cx="3820002" cy="21264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639872" y="2683312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Call Log Analysis</a:t>
            </a:r>
            <a:endParaRPr lang="en-US" sz="1700" dirty="0"/>
          </a:p>
        </p:txBody>
      </p:sp>
      <p:sp>
        <p:nvSpPr>
          <p:cNvPr id="8" name="Text 4"/>
          <p:cNvSpPr/>
          <p:nvPr/>
        </p:nvSpPr>
        <p:spPr>
          <a:xfrm>
            <a:off x="5639872" y="3098483"/>
            <a:ext cx="7796451" cy="757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Repeated call activity between Emma and Joe was observed. Call timing aligns closely with sensitive WhatsApp conversations, suggesting calls were used to discuss details not recorded in text.</a:t>
            </a:r>
            <a:endParaRPr lang="en-US" sz="13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7252" y="4149922"/>
            <a:ext cx="3820002" cy="3386733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8939" y="4114800"/>
            <a:ext cx="3827384" cy="342752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323737" y="545187"/>
            <a:ext cx="6666548" cy="5426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File System &amp; Artefact Analysis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1323737" y="1420178"/>
            <a:ext cx="2518648" cy="271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Documents &amp; Text Files</a:t>
            </a:r>
            <a:endParaRPr lang="en-US" sz="17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737" y="1990725"/>
            <a:ext cx="3549051" cy="2083951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3738" y="4213503"/>
            <a:ext cx="3549050" cy="2083951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323737" y="6583561"/>
            <a:ext cx="3918585" cy="981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Files created/modified during Emma's employment, in user-accessible directories. No file named "QT‑AI‑2025" recovered, but artefacts are consistent with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preparation or staging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350" dirty="0"/>
          </a:p>
        </p:txBody>
      </p:sp>
      <p:sp>
        <p:nvSpPr>
          <p:cNvPr id="7" name="Text 3"/>
          <p:cNvSpPr/>
          <p:nvPr/>
        </p:nvSpPr>
        <p:spPr>
          <a:xfrm>
            <a:off x="5673566" y="2776776"/>
            <a:ext cx="3949065" cy="271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Shortcuts &amp; Uncategorized Artefacts</a:t>
            </a:r>
            <a:endParaRPr lang="en-US" sz="17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3567" y="3347323"/>
            <a:ext cx="3750826" cy="2083951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63219" y="3347323"/>
            <a:ext cx="3563234" cy="208395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673566" y="5717381"/>
            <a:ext cx="7640479" cy="490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User-created shortcuts confirm technical capability to locate and export files. Uncategorized binary artefacts suggest possible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deletion or cleanup attempts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06391"/>
            <a:ext cx="618065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Suspect Role Analysis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4270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1888" y="2965490"/>
            <a:ext cx="340162" cy="34016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51084" y="3706535"/>
            <a:ext cx="36305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Emma — Primary Suspect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051084" y="419695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Had legitimate internal access; initiated communications about confidential data; demonstrated awareness of sensitivity; took steps to conceal exchanges.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5216962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5247442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5060" y="2965490"/>
            <a:ext cx="340162" cy="34016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74256" y="370653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Joe — Intermediary</a:t>
            </a:r>
            <a:endParaRPr lang="en-US" sz="2200" dirty="0"/>
          </a:p>
        </p:txBody>
      </p:sp>
      <p:sp>
        <p:nvSpPr>
          <p:cNvPr id="12" name="Text 8"/>
          <p:cNvSpPr/>
          <p:nvPr/>
        </p:nvSpPr>
        <p:spPr>
          <a:xfrm>
            <a:off x="5474256" y="419695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Consistently appears in WhatsApp and Instagram artefacts. Served as a communication bridge between Emma and external parties. No internal Quantum Tech access.</a:t>
            </a:r>
            <a:endParaRPr lang="en-US" sz="1750" dirty="0"/>
          </a:p>
        </p:txBody>
      </p:sp>
      <p:sp>
        <p:nvSpPr>
          <p:cNvPr id="13" name="Shape 9"/>
          <p:cNvSpPr/>
          <p:nvPr/>
        </p:nvSpPr>
        <p:spPr>
          <a:xfrm>
            <a:off x="9640133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9670613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68232" y="2965490"/>
            <a:ext cx="340162" cy="340162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97427" y="3706535"/>
            <a:ext cx="368177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Norman — Intended Buyer</a:t>
            </a:r>
            <a:endParaRPr lang="en-US" sz="2200" dirty="0"/>
          </a:p>
        </p:txBody>
      </p:sp>
      <p:sp>
        <p:nvSpPr>
          <p:cNvPr id="17" name="Text 12"/>
          <p:cNvSpPr/>
          <p:nvPr/>
        </p:nvSpPr>
        <p:spPr>
          <a:xfrm>
            <a:off x="9897427" y="455128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Senior role at competitor NexGen Circuits. Appears in social media artefacts. Indirectly referenced — consistent with a buyer maintaining plausible deniability.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93" y="587097"/>
            <a:ext cx="5291495" cy="705540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168628" y="703183"/>
            <a:ext cx="7779544" cy="1218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Conclusion &amp; Recommendations</a:t>
            </a:r>
            <a:endParaRPr lang="en-US" sz="3800" dirty="0"/>
          </a:p>
        </p:txBody>
      </p:sp>
      <p:sp>
        <p:nvSpPr>
          <p:cNvPr id="5" name="Text 2"/>
          <p:cNvSpPr/>
          <p:nvPr/>
        </p:nvSpPr>
        <p:spPr>
          <a:xfrm>
            <a:off x="6168628" y="2340054"/>
            <a:ext cx="2436614" cy="3045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Key Findings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6168628" y="2812018"/>
            <a:ext cx="3652004" cy="3074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Substantial evidence of </a:t>
            </a:r>
            <a:r>
              <a:rPr lang="en-US" sz="15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attempted corporate espionage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knowingly engaged in preparatory actions to disclose QT‑AI‑2025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 acted as intermediary; Norman as intended recipient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 conclusive completed transfer artefacts — finding limited to </a:t>
            </a:r>
            <a:r>
              <a:rPr lang="en-US" sz="15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attempted</a:t>
            </a: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theft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10303788" y="2340054"/>
            <a:ext cx="2436614" cy="3045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Recommendations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0303788" y="2812018"/>
            <a:ext cx="3652004" cy="3423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Initiate legal proceedings: attempted trade secret theft, corporate espionage, criminal conspiracy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2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Conduct server-side forensic audit of Quantum Tech systems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3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Strengthen internal access controls and monitoring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4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Review employee onboarding security policies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5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Preserve all forensic images for potential court proceedings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6168628" y="6482358"/>
            <a:ext cx="7779544" cy="1044059"/>
          </a:xfrm>
          <a:prstGeom prst="roundRect">
            <a:avLst>
              <a:gd name="adj" fmla="val 28006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533" y="6768703"/>
            <a:ext cx="243602" cy="194905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6802041" y="6698456"/>
            <a:ext cx="6951226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Under digital forensic and legal standards, attempted theft and conspiracy constitute serious criminal offenses.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696</Words>
  <Application>Microsoft Office PowerPoint</Application>
  <PresentationFormat>Custom</PresentationFormat>
  <Paragraphs>80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Alexandria Medium</vt:lpstr>
      <vt:lpstr>Manrope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Naymul Hasnat (2432483)</cp:lastModifiedBy>
  <cp:revision>10</cp:revision>
  <dcterms:created xsi:type="dcterms:W3CDTF">2026-04-24T01:14:36Z</dcterms:created>
  <dcterms:modified xsi:type="dcterms:W3CDTF">2026-04-27T23:59:37Z</dcterms:modified>
</cp:coreProperties>
</file>