
<file path=[Content_Types].xml><?xml version="1.0" encoding="utf-8"?>
<Types xmlns="http://schemas.openxmlformats.org/package/2006/content-types">
  <Default Extension="wmf" ContentType="image/x-wmf"/>
  <Default Extension="png" ContentType="image/png"/>
  <Default Extension="jpg" ContentType="image/jpeg"/>
  <Default Extension="jpeg" ContentType="image/jpeg"/>
  <Default Extension="xml" ContentType="application/xml"/>
  <Default Extension="rels" ContentType="application/vnd.openxmlformats-package.relationships+xml"/>
  <Default Extension="bin" ContentType="application/vnd.openxmlformats-officedocument.oleObject"/>
  <Override PartName="/ppt/notesSlides/notesSlide10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1.xml" ContentType="application/vnd.openxmlformats-officedocument.presentationml.notesSlide+xml"/>
  <Override PartName="/ppt/slides/slide9.xml" ContentType="application/vnd.openxmlformats-officedocument.presentationml.slide+xml"/>
  <Override PartName="/ppt/slides/slide6.xml" ContentType="application/vnd.openxmlformats-officedocument.presentationml.slide+xml"/>
  <Override PartName="/ppt/slides/slide10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7.xml" ContentType="application/vnd.openxmlformats-officedocument.presentationml.slideLayout+xml"/>
  <Override PartName="/ppt/notesSlides/notesSlide7.xml" ContentType="application/vnd.openxmlformats-officedocument.presentationml.notesSlide+xml"/>
  <Override PartName="/ppt/slideLayouts/slideLayout2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notesSlides/notesSlide3.xml" ContentType="application/vnd.openxmlformats-officedocument.presentationml.notesSlide+xml"/>
  <Override PartName="/ppt/slideLayouts/slideLayout6.xml" ContentType="application/vnd.openxmlformats-officedocument.presentationml.slideLayout+xml"/>
  <Override PartName="/docProps/app.xml" ContentType="application/vnd.openxmlformats-officedocument.extended-properties+xml"/>
  <Override PartName="/ppt/slides/slide8.xml" ContentType="application/vnd.openxmlformats-officedocument.presentationml.slide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ppt/slides/slide4.xml" ContentType="application/vnd.openxmlformats-officedocument.presentationml.slide+xml"/>
  <Override PartName="/ppt/viewProps.xml" ContentType="application/vnd.openxmlformats-officedocument.presentationml.viewProps+xml"/>
  <Override PartName="/ppt/notesSlides/notesSlide8.xml" ContentType="application/vnd.openxmlformats-officedocument.presentationml.notesSlide+xml"/>
  <Override PartName="/ppt/presProps.xml" ContentType="application/vnd.openxmlformats-officedocument.presentationml.presProps+xml"/>
  <Override PartName="/ppt/slides/slide7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presentation.xml" ContentType="application/vnd.openxmlformats-officedocument.presentationml.presentation.main+xml"/>
  <Override PartName="/ppt/theme/theme1.xml" ContentType="application/vnd.openxmlformats-officedocument.theme+xml"/>
</Types>
</file>

<file path=_rels/.rels><?xml version="1.0" encoding="UTF-8" standalone="yes"?><Relationships xmlns="http://schemas.openxmlformats.org/package/2006/relationships"><Relationship Id="rId3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sldMasterIdLst>
    <p:sldMasterId id="2147483648" r:id="rId1"/>
  </p:sldMasterIdLst>
  <p:notesMasterIdLst>
    <p:notesMasterId r:id="rId14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 marL="0" marR="0" indent="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</a:defRPr>
    </a:defPPr>
    <a:lvl1pPr marL="0" marR="0" indent="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1pPr>
    <a:lvl2pPr marL="0" marR="0" indent="4572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2pPr>
    <a:lvl3pPr marL="0" marR="0" indent="9144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3pPr>
    <a:lvl4pPr marL="0" marR="0" indent="13716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4pPr>
    <a:lvl5pPr marL="0" marR="0" indent="18288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5pPr>
    <a:lvl6pPr marL="0" marR="0" indent="22860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6pPr>
    <a:lvl7pPr marL="0" marR="0" indent="27432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7pPr>
    <a:lvl8pPr marL="0" marR="0" indent="32004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8pPr>
    <a:lvl9pPr marL="0" marR="0" indent="3657600" algn="l" defTabSz="91440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defRPr sz="1800" b="0" i="0" u="none" strike="noStrike" cap="none" spc="0">
        <a:ln>
          <a:noFill/>
        </a:ln>
        <a:solidFill>
          <a:srgbClr val="000000"/>
        </a:solidFill>
        <a:latin typeface="Myriad Pro"/>
        <a:ea typeface="Myriad Pro"/>
        <a:cs typeface="Myriad Pro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59" d="100"/>
          <a:sy n="59" d="100"/>
        </p:scale>
        <p:origin x="1500" y="52"/>
      </p:cViewPr>
      <p:guideLst>
        <p:guide pos="2880"/>
        <p:guide pos="2160" orient="horz"/>
      </p:guideLst>
    </p:cSldViewPr>
  </p:slideViewPr>
  <p:gridSpacing cx="72008" cy="72008"/>
</p:viewPr>
</file>

<file path=ppt/_rels/presentation.xml.rels>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theme" Target="theme/theme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notesMaster" Target="notesMasters/notesMaster1.xml"/><Relationship Id="rId15" Type="http://schemas.openxmlformats.org/officeDocument/2006/relationships/presProps" Target="presProps.xml" /><Relationship Id="rId16" Type="http://schemas.openxmlformats.org/officeDocument/2006/relationships/tableStyles" Target="tableStyles.xml" /><Relationship Id="rId17" Type="http://schemas.openxmlformats.org/officeDocument/2006/relationships/viewProps" Target="viewProps.xml" /></Relationships>
</file>

<file path=ppt/notesMasters/_rels/notes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ChangeAspect="1" noGrp="1" noRo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110" name="Shape 110"/>
          <p:cNvSpPr>
            <a:spLocks noGrp="1"/>
          </p:cNvSpPr>
          <p:nvPr>
            <p:ph type="body" sz="quarter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>
      <a:defRPr sz="1200">
        <a:latin typeface="+mn-lt"/>
        <a:ea typeface="+mn-ea"/>
        <a:cs typeface="+mn-cs"/>
      </a:defRPr>
    </a:lvl1pPr>
    <a:lvl2pPr indent="228600">
      <a:defRPr sz="1200">
        <a:latin typeface="+mn-lt"/>
        <a:ea typeface="+mn-ea"/>
        <a:cs typeface="+mn-cs"/>
      </a:defRPr>
    </a:lvl2pPr>
    <a:lvl3pPr indent="457200">
      <a:defRPr sz="1200">
        <a:latin typeface="+mn-lt"/>
        <a:ea typeface="+mn-ea"/>
        <a:cs typeface="+mn-cs"/>
      </a:defRPr>
    </a:lvl3pPr>
    <a:lvl4pPr indent="685800">
      <a:defRPr sz="1200">
        <a:latin typeface="+mn-lt"/>
        <a:ea typeface="+mn-ea"/>
        <a:cs typeface="+mn-cs"/>
      </a:defRPr>
    </a:lvl4pPr>
    <a:lvl5pPr indent="914400">
      <a:defRPr sz="1200">
        <a:latin typeface="+mn-lt"/>
        <a:ea typeface="+mn-ea"/>
        <a:cs typeface="+mn-cs"/>
      </a:defRPr>
    </a:lvl5pPr>
    <a:lvl6pPr indent="1143000">
      <a:defRPr sz="1200">
        <a:latin typeface="+mn-lt"/>
        <a:ea typeface="+mn-ea"/>
        <a:cs typeface="+mn-cs"/>
      </a:defRPr>
    </a:lvl6pPr>
    <a:lvl7pPr indent="1371600">
      <a:defRPr sz="1200">
        <a:latin typeface="+mn-lt"/>
        <a:ea typeface="+mn-ea"/>
        <a:cs typeface="+mn-cs"/>
      </a:defRPr>
    </a:lvl7pPr>
    <a:lvl8pPr indent="1600200">
      <a:defRPr sz="1200">
        <a:latin typeface="+mn-lt"/>
        <a:ea typeface="+mn-ea"/>
        <a:cs typeface="+mn-cs"/>
      </a:defRPr>
    </a:lvl8pPr>
    <a:lvl9pPr indent="1828800">
      <a:defRPr sz="1200"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 ?>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 ?>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 ?>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 ?>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 ?>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 ?>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 ?>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 ?>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 ?>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 ?>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6FD6A804-4DB6-03AD-691F-6AC82E2858CF}" type="slidenum">
              <a:rPr/>
              <a:t/>
            </a:fld>
            <a:endParaRPr/>
          </a:p>
        </p:txBody>
      </p:sp>
    </p:spTree>
  </p:cSld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5FF4398-B830-4F71-1E7E-81F193852992}" type="slidenum">
              <a:rPr/>
              <a:t/>
            </a:fld>
            <a:endParaRPr/>
          </a:p>
        </p:txBody>
      </p:sp>
    </p:spTree>
  </p:cSld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E8583528-ECEB-0169-BF9F-3C59E7DBB325}" type="slidenum">
              <a:rPr/>
              <a:t/>
            </a:fld>
            <a:endParaRPr/>
          </a:p>
        </p:txBody>
      </p:sp>
    </p:spTree>
  </p:cSld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20EE29B9-90F0-2BBD-B34E-AAD6DEE28222}" type="slidenum">
              <a:rPr/>
              <a:t/>
            </a:fld>
            <a:endParaRPr/>
          </a:p>
        </p:txBody>
      </p:sp>
    </p:spTree>
  </p:cSld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12309043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1032796500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627258601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DAC9D4FA-62FB-27A5-C5D6-ABFA55FDB123}" type="slidenum">
              <a:rPr/>
              <a:t/>
            </a:fld>
            <a:endParaRPr/>
          </a:p>
        </p:txBody>
      </p:sp>
    </p:spTree>
  </p:cSld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AF8E70F2-2D82-C24B-8543-D0A18EA7A858}" type="slidenum">
              <a:rPr/>
              <a:t/>
            </a:fld>
            <a:endParaRPr/>
          </a:p>
        </p:txBody>
      </p:sp>
    </p:spTree>
  </p:cSld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6F4CF9EA-8089-3169-BD66-1ECA4C884A1E}" type="slidenum">
              <a:rPr/>
              <a:t/>
            </a:fld>
            <a:endParaRPr/>
          </a:p>
        </p:txBody>
      </p:sp>
    </p:spTree>
  </p:cSld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61102308-24AD-F703-1A8E-9A78FE2032E7}" type="slidenum">
              <a:rPr/>
              <a:t/>
            </a:fld>
            <a:endParaRPr/>
          </a:p>
        </p:txBody>
      </p:sp>
    </p:spTree>
  </p:cSld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58909540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1386981174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702616979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DDB98F3-FA96-99E4-DE11-65EE156C4525}" type="slidenum">
              <a:rPr/>
              <a:t/>
            </a:fld>
            <a:endParaRPr/>
          </a:p>
        </p:txBody>
      </p:sp>
    </p:spTree>
  </p:cSld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6722EDD3-25A5-C3A8-6784-20E02309226A}" type="slidenum">
              <a:rPr/>
              <a:t/>
            </a:fld>
            <a:endParaRPr/>
          </a:p>
        </p:txBody>
      </p:sp>
    </p:spTree>
  </p:cSld>
</p:notes>
</file>

<file path=ppt/slideLayouts/_rels/slideLayout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0" showMasterPhAnim="0" showMasterSp="1" type="title" userDrawn="1">
  <p:cSld name="Title Slide">
    <p:bg>
      <p:bgPr shadeToTitle="0">
        <a:blipFill>
          <a:blip r:embed="rId2"/>
          <a:stretch/>
        </a:blip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 bwMode="auto">
          <a:xfrm>
            <a:off x="683568" y="1988843"/>
            <a:ext cx="7772401" cy="1470026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/>
              <a:t>Title Text</a:t>
            </a:r>
            <a:endParaRPr/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 bwMode="auto">
          <a:xfrm>
            <a:off x="1369367" y="3744614"/>
            <a:ext cx="6400801" cy="1752601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3429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6858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0287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pPr>
              <a:defRPr/>
            </a:pPr>
            <a:r>
              <a:rPr/>
              <a:t>Body Level One</a:t>
            </a:r>
            <a:endParaRPr/>
          </a:p>
          <a:p>
            <a:pPr lvl="1">
              <a:defRPr/>
            </a:pPr>
            <a:r>
              <a:rPr/>
              <a:t>Body Level Two</a:t>
            </a:r>
            <a:endParaRPr/>
          </a:p>
          <a:p>
            <a:pPr lvl="2">
              <a:defRPr/>
            </a:pPr>
            <a:r>
              <a:rPr/>
              <a:t>Body Level Three</a:t>
            </a:r>
            <a:endParaRPr/>
          </a:p>
          <a:p>
            <a:pPr lvl="3">
              <a:defRPr/>
            </a:pPr>
            <a:r>
              <a:rPr/>
              <a:t>Body Level Four</a:t>
            </a:r>
            <a:endParaRPr/>
          </a:p>
          <a:p>
            <a:pPr lvl="4">
              <a:defRPr/>
            </a:pPr>
            <a:r>
              <a:rPr/>
              <a:t>Body Level Five</a:t>
            </a:r>
            <a:endParaRPr/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0" showMasterPhAnim="0" showMasterSp="1" type="tx" userDrawn="1">
  <p:cSld name="Title and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/>
              <a:t>Title Text</a:t>
            </a:r>
            <a:endParaRPr/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7033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/>
              <a:t>Body Level One</a:t>
            </a:r>
            <a:endParaRPr/>
          </a:p>
          <a:p>
            <a:pPr lvl="1">
              <a:defRPr/>
            </a:pPr>
            <a:r>
              <a:rPr/>
              <a:t>Body Level Two</a:t>
            </a:r>
            <a:endParaRPr/>
          </a:p>
          <a:p>
            <a:pPr lvl="2">
              <a:defRPr/>
            </a:pPr>
            <a:r>
              <a:rPr/>
              <a:t>Body Level Three</a:t>
            </a:r>
            <a:endParaRPr/>
          </a:p>
          <a:p>
            <a:pPr lvl="3">
              <a:defRPr/>
            </a:pPr>
            <a:r>
              <a:rPr/>
              <a:t>Body Level Four</a:t>
            </a:r>
            <a:endParaRPr/>
          </a:p>
          <a:p>
            <a:pPr lvl="4">
              <a:defRPr/>
            </a:pPr>
            <a:r>
              <a:rPr/>
              <a:t>Body Level Five</a:t>
            </a:r>
            <a:endParaRPr/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0" showMasterPhAnim="0" showMasterSp="1" type="tx" userDrawn="1">
  <p:cSld name="Section Header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 bwMode="auto">
          <a:xfrm>
            <a:off x="683568" y="3993086"/>
            <a:ext cx="7772401" cy="1362075"/>
          </a:xfrm>
          <a:prstGeom prst="rect">
            <a:avLst/>
          </a:prstGeom>
        </p:spPr>
        <p:txBody>
          <a:bodyPr anchor="t"/>
          <a:lstStyle>
            <a:lvl1pPr algn="l">
              <a:defRPr sz="3000" b="1" cap="all"/>
            </a:lvl1pPr>
          </a:lstStyle>
          <a:p>
            <a:pPr>
              <a:defRPr/>
            </a:pPr>
            <a:r>
              <a:rPr/>
              <a:t>Title Text</a:t>
            </a:r>
            <a:endParaRPr/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 bwMode="auto">
          <a:xfrm>
            <a:off x="683568" y="2492899"/>
            <a:ext cx="77724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1pPr>
            <a:lvl2pPr marL="0" indent="3429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2pPr>
            <a:lvl3pPr marL="0" indent="6858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3pPr>
            <a:lvl4pPr marL="0" indent="10287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4pPr>
            <a:lvl5pPr marL="0" indent="13716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5pPr>
          </a:lstStyle>
          <a:p>
            <a:pPr>
              <a:defRPr/>
            </a:pPr>
            <a:r>
              <a:rPr/>
              <a:t>Body Level One</a:t>
            </a:r>
            <a:endParaRPr/>
          </a:p>
          <a:p>
            <a:pPr lvl="1">
              <a:defRPr/>
            </a:pPr>
            <a:r>
              <a:rPr/>
              <a:t>Body Level Two</a:t>
            </a:r>
            <a:endParaRPr/>
          </a:p>
          <a:p>
            <a:pPr lvl="2">
              <a:defRPr/>
            </a:pPr>
            <a:r>
              <a:rPr/>
              <a:t>Body Level Three</a:t>
            </a:r>
            <a:endParaRPr/>
          </a:p>
          <a:p>
            <a:pPr lvl="3">
              <a:defRPr/>
            </a:pPr>
            <a:r>
              <a:rPr/>
              <a:t>Body Level Four</a:t>
            </a:r>
            <a:endParaRPr/>
          </a:p>
          <a:p>
            <a:pPr lvl="4">
              <a:defRPr/>
            </a:pPr>
            <a:r>
              <a:rPr/>
              <a:t>Body Level Five</a:t>
            </a:r>
            <a:endParaRPr/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0" showMasterPhAnim="0" showMasterSp="1" type="tx" userDrawn="1">
  <p:cSld name="Two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/>
              <a:t>Title Text</a:t>
            </a:r>
            <a:endParaRPr/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 bwMode="auto">
          <a:xfrm>
            <a:off x="457200" y="1600200"/>
            <a:ext cx="4038600" cy="3989041"/>
          </a:xfrm>
          <a:prstGeom prst="rect">
            <a:avLst/>
          </a:prstGeom>
        </p:spPr>
        <p:txBody>
          <a:bodyPr/>
          <a:lstStyle>
            <a:lvl1pPr>
              <a:defRPr sz="2100"/>
            </a:lvl1pPr>
            <a:lvl2pPr marL="592931" indent="-250031">
              <a:defRPr sz="2100"/>
            </a:lvl2pPr>
            <a:lvl3pPr marL="925830" indent="-240030">
              <a:defRPr sz="2100"/>
            </a:lvl3pPr>
            <a:lvl4pPr marL="1305657" indent="-276957">
              <a:defRPr sz="2100"/>
            </a:lvl4pPr>
            <a:lvl5pPr marL="1648557" indent="-276957">
              <a:defRPr sz="2100"/>
            </a:lvl5pPr>
          </a:lstStyle>
          <a:p>
            <a:pPr>
              <a:defRPr/>
            </a:pPr>
            <a:r>
              <a:rPr/>
              <a:t>Body Level One</a:t>
            </a:r>
            <a:endParaRPr/>
          </a:p>
          <a:p>
            <a:pPr lvl="1">
              <a:defRPr/>
            </a:pPr>
            <a:r>
              <a:rPr/>
              <a:t>Body Level Two</a:t>
            </a:r>
            <a:endParaRPr/>
          </a:p>
          <a:p>
            <a:pPr lvl="2">
              <a:defRPr/>
            </a:pPr>
            <a:r>
              <a:rPr/>
              <a:t>Body Level Three</a:t>
            </a:r>
            <a:endParaRPr/>
          </a:p>
          <a:p>
            <a:pPr lvl="3">
              <a:defRPr/>
            </a:pPr>
            <a:r>
              <a:rPr/>
              <a:t>Body Level Four</a:t>
            </a:r>
            <a:endParaRPr/>
          </a:p>
          <a:p>
            <a:pPr lvl="4">
              <a:defRPr/>
            </a:pPr>
            <a:r>
              <a:rPr/>
              <a:t>Body Level Five</a:t>
            </a:r>
            <a:endParaRPr/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0" showMasterPhAnim="0" showMasterSp="1" type="tx" userDrawn="1">
  <p:cSld name="Comparis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/>
              <a:t>Title Text</a:t>
            </a:r>
            <a:endParaRPr/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 bwMode="auto"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1800" b="1"/>
            </a:lvl1pPr>
            <a:lvl2pPr marL="0" indent="342900">
              <a:spcBef>
                <a:spcPts val="400"/>
              </a:spcBef>
              <a:buSzTx/>
              <a:buFontTx/>
              <a:buNone/>
              <a:defRPr sz="1800" b="1"/>
            </a:lvl2pPr>
            <a:lvl3pPr marL="0" indent="685800">
              <a:spcBef>
                <a:spcPts val="400"/>
              </a:spcBef>
              <a:buSzTx/>
              <a:buFontTx/>
              <a:buNone/>
              <a:defRPr sz="1800" b="1"/>
            </a:lvl3pPr>
            <a:lvl4pPr marL="0" indent="1028700">
              <a:spcBef>
                <a:spcPts val="400"/>
              </a:spcBef>
              <a:buSzTx/>
              <a:buFontTx/>
              <a:buNone/>
              <a:defRPr sz="1800" b="1"/>
            </a:lvl4pPr>
            <a:lvl5pPr marL="0" indent="1371600">
              <a:spcBef>
                <a:spcPts val="400"/>
              </a:spcBef>
              <a:buSzTx/>
              <a:buFontTx/>
              <a:buNone/>
              <a:defRPr sz="1800" b="1"/>
            </a:lvl5pPr>
          </a:lstStyle>
          <a:p>
            <a:pPr>
              <a:defRPr/>
            </a:pPr>
            <a:r>
              <a:rPr/>
              <a:t>Body Level One</a:t>
            </a:r>
            <a:endParaRPr/>
          </a:p>
          <a:p>
            <a:pPr lvl="1">
              <a:defRPr/>
            </a:pPr>
            <a:r>
              <a:rPr/>
              <a:t>Body Level Two</a:t>
            </a:r>
            <a:endParaRPr/>
          </a:p>
          <a:p>
            <a:pPr lvl="2">
              <a:defRPr/>
            </a:pPr>
            <a:r>
              <a:rPr/>
              <a:t>Body Level Three</a:t>
            </a:r>
            <a:endParaRPr/>
          </a:p>
          <a:p>
            <a:pPr lvl="3">
              <a:defRPr/>
            </a:pPr>
            <a:r>
              <a:rPr/>
              <a:t>Body Level Four</a:t>
            </a:r>
            <a:endParaRPr/>
          </a:p>
          <a:p>
            <a:pPr lvl="4">
              <a:defRPr/>
            </a:pPr>
            <a:r>
              <a:rPr/>
              <a:t>Body Level Five</a:t>
            </a:r>
            <a:endParaRPr/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 bwMode="auto">
          <a:xfrm>
            <a:off x="4645026" y="1535112"/>
            <a:ext cx="4041776" cy="639763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400"/>
              </a:spcBef>
              <a:buSzTx/>
              <a:buFontTx/>
              <a:buNone/>
              <a:defRPr sz="18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0" showMasterPhAnim="0" showMasterSp="1" type="tx" userDrawn="1">
  <p:cSld name="Title Only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/>
              <a:t>Title Text</a:t>
            </a:r>
            <a:endParaRPr/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0" showMasterPhAnim="0" showMasterSp="1" type="tx" userDrawn="1">
  <p:cSld name="Blank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0" showMasterPhAnim="0" showMasterSp="1" type="tx" userDrawn="1">
  <p:cSld name="Content with Capti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 bwMode="auto">
          <a:xfrm>
            <a:off x="457201" y="273050"/>
            <a:ext cx="3008315" cy="1162050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pPr>
              <a:defRPr/>
            </a:pPr>
            <a:r>
              <a:rPr/>
              <a:t>Title Text</a:t>
            </a:r>
            <a:endParaRPr/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 bwMode="auto">
          <a:xfrm>
            <a:off x="3575050" y="273053"/>
            <a:ext cx="5111750" cy="517217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/>
              <a:t>Body Level One</a:t>
            </a:r>
            <a:endParaRPr/>
          </a:p>
          <a:p>
            <a:pPr lvl="1">
              <a:defRPr/>
            </a:pPr>
            <a:r>
              <a:rPr/>
              <a:t>Body Level Two</a:t>
            </a:r>
            <a:endParaRPr/>
          </a:p>
          <a:p>
            <a:pPr lvl="2">
              <a:defRPr/>
            </a:pPr>
            <a:r>
              <a:rPr/>
              <a:t>Body Level Three</a:t>
            </a:r>
            <a:endParaRPr/>
          </a:p>
          <a:p>
            <a:pPr lvl="3">
              <a:defRPr/>
            </a:pPr>
            <a:r>
              <a:rPr/>
              <a:t>Body Level Four</a:t>
            </a:r>
            <a:endParaRPr/>
          </a:p>
          <a:p>
            <a:pPr lvl="4">
              <a:defRPr/>
            </a:pPr>
            <a:r>
              <a:rPr/>
              <a:t>Body Level Five</a:t>
            </a:r>
            <a:endParaRPr/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 bwMode="auto">
          <a:xfrm>
            <a:off x="457201" y="1435103"/>
            <a:ext cx="3008315" cy="4029892"/>
          </a:xfrm>
          <a:prstGeom prst="rect">
            <a:avLst/>
          </a:prstGeom>
        </p:spPr>
        <p:txBody>
          <a:bodyPr/>
          <a:lstStyle/>
          <a:p>
            <a:pPr marL="0" indent="0">
              <a:spcBef>
                <a:spcPts val="200"/>
              </a:spcBef>
              <a:buSzTx/>
              <a:buFontTx/>
              <a:buNone/>
              <a:defRPr sz="10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matchingName="" preserve="0" showMasterPhAnim="0" showMasterSp="1" type="tx" userDrawn="1">
  <p:cSld name="Picture with Capti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 bwMode="auto">
          <a:xfrm>
            <a:off x="1792288" y="4509120"/>
            <a:ext cx="5486401" cy="566739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pPr>
              <a:defRPr/>
            </a:pPr>
            <a:r>
              <a:rPr/>
              <a:t>Title Text</a:t>
            </a:r>
            <a:endParaRPr/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 bwMode="auto">
          <a:xfrm>
            <a:off x="1792288" y="612778"/>
            <a:ext cx="5486401" cy="382433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pPr>
              <a:defRPr/>
            </a:pPr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 bwMode="auto">
          <a:xfrm>
            <a:off x="1792288" y="5157192"/>
            <a:ext cx="5486401" cy="43204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200"/>
              </a:spcBef>
              <a:buSzTx/>
              <a:buFontTx/>
              <a:buNone/>
              <a:defRPr sz="1000"/>
            </a:lvl1pPr>
            <a:lvl2pPr marL="0" indent="342900">
              <a:spcBef>
                <a:spcPts val="200"/>
              </a:spcBef>
              <a:buSzTx/>
              <a:buFontTx/>
              <a:buNone/>
              <a:defRPr sz="1000"/>
            </a:lvl2pPr>
            <a:lvl3pPr marL="0" indent="685800">
              <a:spcBef>
                <a:spcPts val="200"/>
              </a:spcBef>
              <a:buSzTx/>
              <a:buFontTx/>
              <a:buNone/>
              <a:defRPr sz="1000"/>
            </a:lvl3pPr>
            <a:lvl4pPr marL="0" indent="1028700">
              <a:spcBef>
                <a:spcPts val="200"/>
              </a:spcBef>
              <a:buSzTx/>
              <a:buFontTx/>
              <a:buNone/>
              <a:defRPr sz="1000"/>
            </a:lvl4pPr>
            <a:lvl5pPr marL="0" indent="1371600">
              <a:spcBef>
                <a:spcPts val="200"/>
              </a:spcBef>
              <a:buSzTx/>
              <a:buFontTx/>
              <a:buNone/>
              <a:defRPr sz="1000"/>
            </a:lvl5pPr>
          </a:lstStyle>
          <a:p>
            <a:pPr>
              <a:defRPr/>
            </a:pPr>
            <a:r>
              <a:rPr/>
              <a:t>Body Level One</a:t>
            </a:r>
            <a:endParaRPr/>
          </a:p>
          <a:p>
            <a:pPr lvl="1">
              <a:defRPr/>
            </a:pPr>
            <a:r>
              <a:rPr/>
              <a:t>Body Level Two</a:t>
            </a:r>
            <a:endParaRPr/>
          </a:p>
          <a:p>
            <a:pPr lvl="2">
              <a:defRPr/>
            </a:pPr>
            <a:r>
              <a:rPr/>
              <a:t>Body Level Three</a:t>
            </a:r>
            <a:endParaRPr/>
          </a:p>
          <a:p>
            <a:pPr lvl="3">
              <a:defRPr/>
            </a:pPr>
            <a:r>
              <a:rPr/>
              <a:t>Body Level Four</a:t>
            </a:r>
            <a:endParaRPr/>
          </a:p>
          <a:p>
            <a:pPr lvl="4">
              <a:defRPr/>
            </a:pPr>
            <a:r>
              <a:rPr/>
              <a:t>Body Level Five</a:t>
            </a:r>
            <a:endParaRPr/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 bwMode="auto">
          <a:prstGeom prst="rect">
            <a:avLst/>
          </a:prstGeom>
        </p:spPr>
        <p:txBody>
          <a:bodyPr/>
          <a:lstStyle/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theme" Target="../theme/theme1.xml"/><Relationship Id="rId11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preserve="0">
  <p:cSld name="">
    <p:bg>
      <p:bgPr shadeToTitle="0">
        <a:blipFill>
          <a:blip r:embed="rId11"/>
          <a:stretch/>
        </a:blipFill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</p:spPr>
        <p:txBody>
          <a:bodyPr lIns="45719" rIns="45719" anchor="ctr">
            <a:normAutofit/>
          </a:bodyPr>
          <a:lstStyle/>
          <a:p>
            <a:pPr>
              <a:defRPr/>
            </a:pPr>
            <a:r>
              <a:rPr/>
              <a:t>Title Text</a:t>
            </a:r>
            <a:endParaRPr/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</p:spPr>
        <p:txBody>
          <a:bodyPr lIns="45719" rIns="45719">
            <a:normAutofit/>
          </a:bodyPr>
          <a:lstStyle/>
          <a:p>
            <a:pPr>
              <a:defRPr/>
            </a:pPr>
            <a:r>
              <a:rPr/>
              <a:t>Body Level One</a:t>
            </a:r>
            <a:endParaRPr/>
          </a:p>
          <a:p>
            <a:pPr lvl="1">
              <a:defRPr/>
            </a:pPr>
            <a:r>
              <a:rPr/>
              <a:t>Body Level Two</a:t>
            </a:r>
            <a:endParaRPr/>
          </a:p>
          <a:p>
            <a:pPr lvl="2">
              <a:defRPr/>
            </a:pPr>
            <a:r>
              <a:rPr/>
              <a:t>Body Level Three</a:t>
            </a:r>
            <a:endParaRPr/>
          </a:p>
          <a:p>
            <a:pPr lvl="3">
              <a:defRPr/>
            </a:pPr>
            <a:r>
              <a:rPr/>
              <a:t>Body Level Four</a:t>
            </a:r>
            <a:endParaRPr/>
          </a:p>
          <a:p>
            <a:pPr lvl="4">
              <a:defRPr/>
            </a:pPr>
            <a:r>
              <a:rPr/>
              <a:t>Body Level Five</a:t>
            </a:r>
            <a:endParaRPr/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 bwMode="auto">
          <a:xfrm>
            <a:off x="8455523" y="6435657"/>
            <a:ext cx="231278" cy="2311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900">
                <a:solidFill>
                  <a:srgbClr val="888888"/>
                </a:solidFill>
              </a:defRPr>
            </a:lvl1pPr>
          </a:lstStyle>
          <a:p>
            <a:pPr>
              <a:defRPr/>
            </a:pPr>
            <a:fld id="{86CB4B4D-7CA3-9044-876B-883B54F8677D}" type="slidenum">
              <a:rPr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xStyles>
    <p:titleStyle>
      <a:lvl1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1pPr>
      <a:lvl2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2pPr>
      <a:lvl3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3pPr>
      <a:lvl4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4pPr>
      <a:lvl5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5pPr>
      <a:lvl6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6pPr>
      <a:lvl7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7pPr>
      <a:lvl8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8pPr>
      <a:lvl9pPr marL="0" marR="0" indent="0" algn="ctr" defTabSz="6858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33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9pPr>
    </p:titleStyle>
    <p:bodyStyle>
      <a:lvl1pPr marL="257175" marR="0" indent="-257175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1pPr>
      <a:lvl2pPr marL="587829" marR="0" indent="-244929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2pPr>
      <a:lvl3pPr marL="914400" marR="0" indent="-228600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3pPr>
      <a:lvl4pPr marL="1303019" marR="0" indent="-274319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4pPr>
      <a:lvl5pPr marL="1645920" marR="0" indent="-274320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»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5pPr>
      <a:lvl6pPr marL="1988820" marR="0" indent="-274320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6pPr>
      <a:lvl7pPr marL="2331720" marR="0" indent="-274320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7pPr>
      <a:lvl8pPr marL="2674620" marR="0" indent="-274320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8pPr>
      <a:lvl9pPr marL="3017519" marR="0" indent="-274320" algn="l" defTabSz="68580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defRPr sz="2400" b="0" i="0" u="none" strike="noStrike" cap="none" spc="0">
          <a:solidFill>
            <a:srgbClr val="000000"/>
          </a:solidFill>
          <a:latin typeface="Myriad Pro"/>
          <a:ea typeface="Myriad Pro"/>
          <a:cs typeface="Myriad Pro"/>
        </a:defRPr>
      </a:lvl9pPr>
    </p:bodyStyle>
    <p:otherStyle>
      <a:lvl1pPr marL="0" marR="0" indent="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1pPr>
      <a:lvl2pPr marL="0" marR="0" indent="4572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2pPr>
      <a:lvl3pPr marL="0" marR="0" indent="9144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3pPr>
      <a:lvl4pPr marL="0" marR="0" indent="13716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4pPr>
      <a:lvl5pPr marL="0" marR="0" indent="18288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5pPr>
      <a:lvl6pPr marL="0" marR="0" indent="22860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6pPr>
      <a:lvl7pPr marL="0" marR="0" indent="27432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7pPr>
      <a:lvl8pPr marL="0" marR="0" indent="32004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8pPr>
      <a:lvl9pPr marL="0" marR="0" indent="3657600" algn="r" defTabSz="91440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defRPr sz="900" b="0" i="0" u="none" strike="noStrike" cap="none" spc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png"/></Relationships>
</file>

<file path=ppt/slides/_rels/slide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4.png"/></Relationships>
</file>

<file path=ppt/slides/_rels/slide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5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ctrTitle"/>
          </p:nvPr>
        </p:nvSpPr>
        <p:spPr bwMode="auto">
          <a:xfrm>
            <a:off x="431515" y="2578813"/>
            <a:ext cx="8399402" cy="3440635"/>
          </a:xfrm>
          <a:prstGeom prst="rect">
            <a:avLst/>
          </a:prstGeom>
        </p:spPr>
        <p:txBody>
          <a:bodyPr vertOverflow="overflow" horzOverflow="overflow" vert="horz" wrap="square" lIns="45718" tIns="45720" rIns="45718" bIns="45720" numCol="1" spcCol="0" rtlCol="0" fromWordArt="0" anchor="ctr" anchorCtr="0" forceAA="0" upright="0" compatLnSpc="0">
            <a:normAutofit fontScale="90000" lnSpcReduction="2000"/>
          </a:bodyPr>
          <a:lstStyle/>
          <a:p>
            <a:pPr defTabSz="562355">
              <a:defRPr sz="3050" b="1">
                <a:solidFill>
                  <a:schemeClr val="accent2"/>
                </a:solidFill>
              </a:defRPr>
            </a:pP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br>
              <a:rPr lang="en-GB"/>
            </a:br>
            <a:r>
              <a:rPr lang="en-GB" sz="3600"/>
              <a:t>LCLM5005</a:t>
            </a:r>
            <a:br>
              <a:rPr sz="3600"/>
            </a:br>
            <a:r>
              <a:rPr sz="3600">
                <a:solidFill>
                  <a:srgbClr val="000000"/>
                </a:solidFill>
              </a:rPr>
              <a:t> </a:t>
            </a:r>
            <a:r>
              <a:rPr lang="en-GB" sz="3600"/>
              <a:t>Organisational Culture</a:t>
            </a:r>
            <a:endParaRPr sz="3600"/>
          </a:p>
          <a:p>
            <a:pPr defTabSz="562355">
              <a:defRPr sz="2600" b="1">
                <a:solidFill>
                  <a:schemeClr val="accent2"/>
                </a:solidFill>
              </a:defRPr>
            </a:pPr>
            <a:r>
              <a:rPr lang="en-GB" sz="3600" b="1">
                <a:ea typeface="Calibri"/>
                <a:cs typeface="Times New Roman"/>
              </a:rPr>
              <a:t>Week 3</a:t>
            </a:r>
            <a:r>
              <a:rPr lang="en-GB" sz="3600">
                <a:ea typeface="Calibri"/>
                <a:cs typeface="Times New Roman"/>
              </a:rPr>
              <a:t> </a:t>
            </a:r>
            <a:br>
              <a:rPr lang="en-GB" sz="3600">
                <a:ea typeface="Calibri"/>
                <a:cs typeface="Times New Roman"/>
              </a:rPr>
            </a:br>
            <a:br>
              <a:rPr lang="en-GB" sz="3600">
                <a:ea typeface="Calibri"/>
                <a:cs typeface="Times New Roman"/>
              </a:rPr>
            </a:br>
            <a:r>
              <a:rPr lang="en-US" sz="3600">
                <a:ea typeface="Calibri"/>
                <a:cs typeface="Times New Roman"/>
              </a:rPr>
              <a:t>O</a:t>
            </a:r>
            <a:r>
              <a:rPr lang="en-US" sz="3600"/>
              <a:t>rganisational</a:t>
            </a:r>
            <a:r>
              <a:rPr lang="en-US" sz="3600"/>
              <a:t> Culture: </a:t>
            </a:r>
            <a:r>
              <a:rPr lang="en-GB" sz="3600"/>
              <a:t>Readings and Assignment Workshop</a:t>
            </a:r>
            <a:r>
              <a:rPr lang="en-US" sz="3600"/>
              <a:t> </a:t>
            </a:r>
            <a:br>
              <a:rPr lang="en-US" sz="3600"/>
            </a:br>
            <a:br>
              <a:rPr lang="en-GB" sz="3100"/>
            </a:br>
            <a:br>
              <a:rPr sz="4000"/>
            </a:br>
            <a:br>
              <a:rPr sz="4000"/>
            </a:br>
            <a:br>
              <a:rPr sz="2950">
                <a:solidFill>
                  <a:srgbClr val="FF0000"/>
                </a:solidFill>
              </a:rPr>
            </a:br>
            <a:br>
              <a:rPr sz="2950">
                <a:solidFill>
                  <a:srgbClr val="FF0000"/>
                </a:solidFill>
              </a:rPr>
            </a:br>
            <a:endParaRPr sz="2950">
              <a:solidFill>
                <a:srgbClr val="FF0000"/>
              </a:solidFill>
            </a:endParaRPr>
          </a:p>
        </p:txBody>
      </p:sp>
      <p:sp>
        <p:nvSpPr>
          <p:cNvPr id="113" name="TextBox 1"/>
          <p:cNvSpPr txBox="1"/>
          <p:nvPr/>
        </p:nvSpPr>
        <p:spPr bwMode="auto">
          <a:xfrm>
            <a:off x="313083" y="965771"/>
            <a:ext cx="8748724" cy="1200329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lvl1pPr>
              <a:defRPr sz="4000" b="1"/>
            </a:lvl1pPr>
          </a:lstStyle>
          <a:p>
            <a:pPr algn="ctr">
              <a:defRPr/>
            </a:pPr>
            <a:r>
              <a:rPr lang="en-US" sz="3600">
                <a:latin typeface="Arial"/>
                <a:ea typeface="Arial"/>
              </a:rPr>
              <a:t>BA</a:t>
            </a:r>
            <a:r>
              <a:rPr lang="en-US" sz="3600" spc="-35">
                <a:latin typeface="Arial"/>
                <a:ea typeface="Arial"/>
              </a:rPr>
              <a:t> </a:t>
            </a:r>
            <a:r>
              <a:rPr lang="en-US" sz="3600">
                <a:latin typeface="Arial"/>
                <a:ea typeface="Arial"/>
              </a:rPr>
              <a:t>(Hons)</a:t>
            </a:r>
            <a:r>
              <a:rPr lang="en-US" sz="3600" spc="-35">
                <a:latin typeface="Arial"/>
                <a:ea typeface="Arial"/>
              </a:rPr>
              <a:t> </a:t>
            </a:r>
            <a:r>
              <a:rPr lang="en-US" sz="3600">
                <a:latin typeface="Arial"/>
                <a:ea typeface="Arial"/>
              </a:rPr>
              <a:t>Leadership</a:t>
            </a:r>
            <a:r>
              <a:rPr lang="en-US" sz="3600" spc="-30">
                <a:latin typeface="Arial"/>
                <a:ea typeface="Arial"/>
              </a:rPr>
              <a:t> </a:t>
            </a:r>
            <a:r>
              <a:rPr lang="en-US" sz="3600">
                <a:latin typeface="Arial"/>
                <a:ea typeface="Arial"/>
              </a:rPr>
              <a:t>and</a:t>
            </a:r>
            <a:r>
              <a:rPr lang="en-US" sz="3600" spc="-25">
                <a:latin typeface="Arial"/>
                <a:ea typeface="Arial"/>
              </a:rPr>
              <a:t> </a:t>
            </a:r>
            <a:r>
              <a:rPr lang="en-US" sz="3600">
                <a:latin typeface="Arial"/>
                <a:ea typeface="Arial"/>
              </a:rPr>
              <a:t>Management</a:t>
            </a:r>
            <a:r>
              <a:rPr lang="en-US" sz="3600" spc="-35">
                <a:latin typeface="Arial"/>
                <a:ea typeface="Arial"/>
              </a:rPr>
              <a:t> </a:t>
            </a:r>
            <a:r>
              <a:rPr lang="en-US" sz="3600">
                <a:latin typeface="Arial"/>
                <a:ea typeface="Arial"/>
              </a:rPr>
              <a:t>Skills</a:t>
            </a:r>
            <a:r>
              <a:rPr lang="en-US" sz="3600" spc="-30">
                <a:latin typeface="Arial"/>
                <a:ea typeface="Arial"/>
              </a:rPr>
              <a:t> </a:t>
            </a:r>
            <a:r>
              <a:rPr lang="en-US" sz="3600">
                <a:latin typeface="Arial"/>
                <a:ea typeface="Arial"/>
              </a:rPr>
              <a:t>for</a:t>
            </a:r>
            <a:r>
              <a:rPr lang="en-US" sz="3600" spc="-30">
                <a:latin typeface="Arial"/>
                <a:ea typeface="Arial"/>
              </a:rPr>
              <a:t> </a:t>
            </a:r>
            <a:r>
              <a:rPr lang="en-US" sz="3600">
                <a:latin typeface="Arial"/>
                <a:ea typeface="Arial"/>
              </a:rPr>
              <a:t>the</a:t>
            </a:r>
            <a:r>
              <a:rPr lang="en-US" sz="3600" spc="-25">
                <a:latin typeface="Arial"/>
                <a:ea typeface="Arial"/>
              </a:rPr>
              <a:t> </a:t>
            </a:r>
            <a:r>
              <a:rPr lang="en-US" sz="3600" spc="-10">
                <a:latin typeface="Arial"/>
                <a:ea typeface="Arial"/>
              </a:rPr>
              <a:t>Workplace</a:t>
            </a:r>
            <a:endParaRPr sz="360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bldLst>
      <p:bldP spid="112" grpId="0" animBg="1"/>
      <p:bldP spid="113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 bwMode="auto">
          <a:xfrm>
            <a:off x="349321" y="1880171"/>
            <a:ext cx="8421464" cy="3641624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>
              <a:lnSpc>
                <a:spcPct val="200000"/>
              </a:lnSpc>
              <a:buFont typeface="Wingdings"/>
              <a:buChar char="ü"/>
              <a:defRPr/>
            </a:pPr>
            <a:r>
              <a:rPr lang="en-US"/>
              <a:t>The external environment of organi</a:t>
            </a:r>
            <a:r>
              <a:rPr lang="en-GB"/>
              <a:t>s</a:t>
            </a:r>
            <a:r>
              <a:rPr lang="en-US"/>
              <a:t>ations</a:t>
            </a:r>
            <a:endParaRPr/>
          </a:p>
          <a:p>
            <a:pPr>
              <a:lnSpc>
                <a:spcPct val="200000"/>
              </a:lnSpc>
              <a:buFont typeface="Wingdings"/>
              <a:buChar char="ü"/>
              <a:defRPr/>
            </a:pPr>
            <a:r>
              <a:rPr lang="en-GB">
                <a:solidFill>
                  <a:schemeClr val="tx1"/>
                </a:solidFill>
              </a:rPr>
              <a:t>The elements of the environment</a:t>
            </a:r>
            <a:endParaRPr/>
          </a:p>
          <a:p>
            <a:pPr>
              <a:lnSpc>
                <a:spcPct val="200000"/>
              </a:lnSpc>
              <a:buFont typeface="Wingdings"/>
              <a:buChar char="ü"/>
              <a:defRPr/>
            </a:pPr>
            <a:r>
              <a:rPr lang="en-US"/>
              <a:t>Analysing the organi</a:t>
            </a:r>
            <a:r>
              <a:rPr lang="en-GB"/>
              <a:t>s</a:t>
            </a:r>
            <a:r>
              <a:rPr lang="en-US"/>
              <a:t>ation</a:t>
            </a:r>
            <a:r>
              <a:rPr lang="en-GB"/>
              <a:t>’</a:t>
            </a:r>
            <a:r>
              <a:rPr lang="en-US"/>
              <a:t>s external environment</a:t>
            </a:r>
            <a:endParaRPr/>
          </a:p>
          <a:p>
            <a:pPr>
              <a:lnSpc>
                <a:spcPct val="200000"/>
              </a:lnSpc>
              <a:buFont typeface="Wingdings"/>
              <a:buChar char="ü"/>
              <a:defRPr/>
            </a:pPr>
            <a:r>
              <a:rPr lang="en-US"/>
              <a:t>Uncertainty in </a:t>
            </a:r>
            <a:r>
              <a:rPr lang="en-GB"/>
              <a:t>the </a:t>
            </a:r>
            <a:r>
              <a:rPr lang="en-US"/>
              <a:t>organisational</a:t>
            </a:r>
            <a:r>
              <a:rPr lang="en-US"/>
              <a:t> environment</a:t>
            </a:r>
            <a:endParaRPr/>
          </a:p>
          <a:p>
            <a:pPr>
              <a:lnSpc>
                <a:spcPct val="200000"/>
              </a:lnSpc>
              <a:buFont typeface="Wingdings"/>
              <a:buChar char="ü"/>
              <a:defRPr/>
            </a:pPr>
            <a:r>
              <a:rPr lang="en-US"/>
              <a:t>Practical examples of external environment and organi</a:t>
            </a:r>
            <a:r>
              <a:rPr lang="en-GB"/>
              <a:t>s</a:t>
            </a:r>
            <a:r>
              <a:rPr lang="en-US"/>
              <a:t>ation</a:t>
            </a:r>
            <a:r>
              <a:rPr lang="en-GB"/>
              <a:t>al</a:t>
            </a:r>
            <a:r>
              <a:rPr lang="en-US"/>
              <a:t> culture</a:t>
            </a:r>
            <a:endParaRPr/>
          </a:p>
          <a:p>
            <a:pPr>
              <a:defRPr/>
            </a:pPr>
            <a:endParaRPr lang="en-GB" sz="3200"/>
          </a:p>
          <a:p>
            <a:pPr>
              <a:defRPr/>
            </a:pPr>
            <a:endParaRPr lang="en-GB"/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 bwMode="auto">
          <a:xfrm>
            <a:off x="8524728" y="6448270"/>
            <a:ext cx="162072" cy="205915"/>
          </a:xfrm>
          <a:prstGeom prst="rect">
            <a:avLst/>
          </a:prstGeom>
        </p:spPr>
        <p:txBody>
          <a:bodyPr/>
          <a:lstStyle>
            <a:lvl1pPr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6CB4B4D-7CA3-9044-876B-883B54F8677D}" type="slidenum">
              <a:rPr/>
              <a:t>2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 bwMode="auto">
          <a:xfrm>
            <a:off x="606175" y="250298"/>
            <a:ext cx="7918553" cy="857251"/>
          </a:xfrm>
          <a:prstGeom prst="rect">
            <a:avLst/>
          </a:prstGeom>
        </p:spPr>
        <p:txBody>
          <a:bodyPr>
            <a:normAutofit fontScale="90000"/>
          </a:bodyPr>
          <a:lstStyle>
            <a:lvl1pPr defTabSz="630936">
              <a:defRPr sz="3300" b="1">
                <a:solidFill>
                  <a:srgbClr val="0070C0"/>
                </a:solidFill>
              </a:defRPr>
            </a:lvl1pPr>
          </a:lstStyle>
          <a:p>
            <a:pPr>
              <a:defRPr/>
            </a:pPr>
            <a:r>
              <a:rPr lang="en-GB"/>
              <a:t>Recap from week 2</a:t>
            </a:r>
            <a:br>
              <a:rPr lang="en-GB"/>
            </a:br>
            <a:endParaRPr/>
          </a:p>
        </p:txBody>
      </p:sp>
      <p:sp>
        <p:nvSpPr>
          <p:cNvPr id="118" name="TextBox 7"/>
          <p:cNvSpPr txBox="1"/>
          <p:nvPr/>
        </p:nvSpPr>
        <p:spPr bwMode="auto">
          <a:xfrm>
            <a:off x="166222" y="1295397"/>
            <a:ext cx="8213255" cy="400110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pPr>
              <a:defRPr sz="3300" b="1"/>
            </a:pPr>
            <a:r>
              <a:rPr lang="en-GB" sz="2000">
                <a:solidFill>
                  <a:schemeClr val="accent1">
                    <a:lumMod val="75000"/>
                  </a:schemeClr>
                </a:solidFill>
              </a:rPr>
              <a:t>Analysis of External Environment on Organisational Culture: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bldLst>
      <p:bldP spid="115" grpId="0" build="p" animBg="1"/>
      <p:bldP spid="117" grpId="0" animBg="1"/>
      <p:bldP spid="1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5" name="Content Placeholder 2"/>
          <p:cNvSpPr txBox="1">
            <a:spLocks noGrp="1"/>
          </p:cNvSpPr>
          <p:nvPr>
            <p:ph type="body" idx="1"/>
          </p:nvPr>
        </p:nvSpPr>
        <p:spPr bwMode="auto">
          <a:xfrm>
            <a:off x="349321" y="1880171"/>
            <a:ext cx="8421464" cy="3641624"/>
          </a:xfrm>
          <a:prstGeom prst="rect">
            <a:avLst/>
          </a:prstGeom>
        </p:spPr>
        <p:txBody>
          <a:bodyPr vertOverflow="overflow" horzOverflow="overflow" vert="horz" wrap="square" lIns="45718" tIns="45720" rIns="45718" bIns="45720" numCol="1" spcCol="0" rtlCol="0" fromWordArt="0" anchor="t" anchorCtr="0" forceAA="0" upright="0" compatLnSpc="0">
            <a:normAutofit fontScale="75000" lnSpcReduction="5000"/>
          </a:bodyPr>
          <a:lstStyle/>
          <a:p>
            <a:pPr marL="0" indent="0">
              <a:spcBef>
                <a:spcPts val="0"/>
              </a:spcBef>
              <a:buSzTx/>
              <a:buNone/>
              <a:defRPr sz="3300" b="1"/>
            </a:pPr>
            <a:r>
              <a:rPr lang="en-GB" sz="3600" b="1">
                <a:solidFill>
                  <a:srgbClr val="00B0F0"/>
                </a:solidFill>
              </a:rPr>
              <a:t>Read the following articles in Moodle:</a:t>
            </a:r>
            <a:endParaRPr sz="3600">
              <a:solidFill>
                <a:srgbClr val="00B0F0"/>
              </a:solidFill>
            </a:endParaRPr>
          </a:p>
          <a:p>
            <a:pPr>
              <a:buFont typeface="Arial"/>
              <a:buChar char="•"/>
              <a:defRPr/>
            </a:pPr>
            <a:r>
              <a:rPr lang="en-GB" sz="3600" b="1" i="1"/>
              <a:t>Article 1: “Organizational Culture: A systematic review” </a:t>
            </a:r>
            <a:r>
              <a:rPr lang="en-GB" sz="3600"/>
              <a:t>by </a:t>
            </a:r>
            <a:r>
              <a:rPr lang="en-GB" sz="3600"/>
              <a:t>Bogale and Debela (2024)</a:t>
            </a:r>
            <a:endParaRPr lang="en-GB" sz="3600">
              <a:solidFill>
                <a:schemeClr val="tx1"/>
              </a:solidFill>
            </a:endParaRPr>
          </a:p>
          <a:p>
            <a:pPr marL="0" indent="0" algn="ctr">
              <a:buNone/>
              <a:defRPr/>
            </a:pPr>
            <a:r>
              <a:rPr lang="en-GB" sz="3600">
                <a:blipFill>
                  <a:blip r:embed="rId3"/>
                  <a:tile algn="tl" flip="none" sx="65000" sy="64000" tx="6350" ty="-127000"/>
                </a:blipFill>
              </a:rPr>
              <a:t>&amp;</a:t>
            </a:r>
            <a:endParaRPr/>
          </a:p>
          <a:p>
            <a:pPr>
              <a:buFont typeface="Arial"/>
              <a:buChar char="•"/>
              <a:defRPr/>
            </a:pPr>
            <a:r>
              <a:rPr lang="en-GB" sz="3600" b="1">
                <a:latin typeface="Arial"/>
                <a:ea typeface="Arial"/>
                <a:cs typeface="Arial"/>
              </a:rPr>
              <a:t>Article 2: </a:t>
            </a:r>
            <a:r>
              <a:rPr lang="en-GB" sz="3600" b="1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“</a:t>
            </a:r>
            <a:r>
              <a:rPr sz="3600" b="1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Activity-based working and their impact on organisational culture – employees’ perspective</a:t>
            </a:r>
            <a:r>
              <a:rPr lang="en-GB" sz="3600" b="1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” </a:t>
            </a:r>
            <a:r>
              <a:rPr lang="en-GB" sz="3600" b="0" i="0" u="none" strike="noStrike" cap="none" spc="0">
                <a:ln>
                  <a:noFill/>
                </a:ln>
                <a:solidFill>
                  <a:srgbClr val="000000"/>
                </a:solidFill>
                <a:latin typeface="Myriad Pro"/>
                <a:ea typeface="Myriad Pro"/>
                <a:cs typeface="Myriad Pro"/>
              </a:rPr>
              <a:t>by</a:t>
            </a:r>
            <a:r>
              <a:rPr lang="en-GB" sz="3600" b="1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 </a:t>
            </a:r>
            <a:r>
              <a:rPr lang="en-GB" sz="3600" b="0" i="0" u="none">
                <a:solidFill>
                  <a:srgbClr val="000000"/>
                </a:solidFill>
                <a:latin typeface="Arial"/>
                <a:ea typeface="Arial"/>
                <a:cs typeface="Arial"/>
              </a:rPr>
              <a:t>Nanayakkara et al. (2023) </a:t>
            </a:r>
            <a:endParaRPr sz="3600" b="0" i="1">
              <a:latin typeface="Arial"/>
              <a:cs typeface="Arial"/>
            </a:endParaRPr>
          </a:p>
          <a:p>
            <a:pPr>
              <a:defRPr/>
            </a:pPr>
            <a:endParaRPr sz="4800">
              <a:latin typeface="Arial"/>
              <a:cs typeface="Arial"/>
            </a:endParaRPr>
          </a:p>
        </p:txBody>
      </p:sp>
      <p:sp>
        <p:nvSpPr>
          <p:cNvPr id="116" name="Slide Number Placeholder 3"/>
          <p:cNvSpPr txBox="1">
            <a:spLocks noGrp="1"/>
          </p:cNvSpPr>
          <p:nvPr>
            <p:ph type="sldNum" sz="quarter" idx="4294967295"/>
          </p:nvPr>
        </p:nvSpPr>
        <p:spPr bwMode="auto">
          <a:xfrm>
            <a:off x="8524728" y="6448270"/>
            <a:ext cx="162072" cy="205915"/>
          </a:xfrm>
          <a:prstGeom prst="rect">
            <a:avLst/>
          </a:prstGeom>
        </p:spPr>
        <p:txBody>
          <a:bodyPr/>
          <a:lstStyle>
            <a:lvl1pPr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6CB4B4D-7CA3-9044-876B-883B54F8677D}" type="slidenum">
              <a:rPr/>
              <a:t>3</a:t>
            </a:fld>
            <a:endParaRPr/>
          </a:p>
        </p:txBody>
      </p:sp>
      <p:sp>
        <p:nvSpPr>
          <p:cNvPr id="117" name="Title 1"/>
          <p:cNvSpPr txBox="1">
            <a:spLocks noGrp="1"/>
          </p:cNvSpPr>
          <p:nvPr>
            <p:ph type="title"/>
          </p:nvPr>
        </p:nvSpPr>
        <p:spPr bwMode="auto">
          <a:xfrm>
            <a:off x="606175" y="250298"/>
            <a:ext cx="7918553" cy="857251"/>
          </a:xfrm>
          <a:prstGeom prst="rect">
            <a:avLst/>
          </a:prstGeom>
        </p:spPr>
        <p:txBody>
          <a:bodyPr>
            <a:normAutofit/>
          </a:bodyPr>
          <a:lstStyle>
            <a:lvl1pPr defTabSz="630936">
              <a:defRPr sz="3300" b="1">
                <a:solidFill>
                  <a:srgbClr val="0070C0"/>
                </a:solidFill>
              </a:defRPr>
            </a:lvl1pPr>
          </a:lstStyle>
          <a:p>
            <a:pPr>
              <a:defRPr/>
            </a:pPr>
            <a:r>
              <a:rPr lang="en-GB"/>
              <a:t>This Week</a:t>
            </a:r>
            <a:endParaRPr/>
          </a:p>
        </p:txBody>
      </p:sp>
      <p:sp>
        <p:nvSpPr>
          <p:cNvPr id="118" name="TextBox 7"/>
          <p:cNvSpPr txBox="1"/>
          <p:nvPr/>
        </p:nvSpPr>
        <p:spPr bwMode="auto">
          <a:xfrm>
            <a:off x="133564" y="1300157"/>
            <a:ext cx="8213614" cy="579479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lvl1pPr>
              <a:defRPr sz="2400" b="1"/>
            </a:lvl1pPr>
          </a:lstStyle>
          <a:p>
            <a:pPr>
              <a:defRPr/>
            </a:pPr>
            <a:endParaRPr sz="320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bldLst>
      <p:bldP spid="115" grpId="0" build="p" animBg="1"/>
      <p:bldP spid="117" grpId="0" animBg="1"/>
      <p:bldP spid="1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3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457200" y="205482"/>
            <a:ext cx="8229600" cy="1135283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lang="en-GB" sz="4800" b="1"/>
              <a:t>Tasks Based on Article 1</a:t>
            </a:r>
            <a:endParaRPr sz="4800" b="1"/>
          </a:p>
        </p:txBody>
      </p:sp>
      <p:sp>
        <p:nvSpPr>
          <p:cNvPr id="124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133563" y="1273996"/>
            <a:ext cx="8846049" cy="4243238"/>
          </a:xfrm>
          <a:prstGeom prst="rect">
            <a:avLst/>
          </a:prstGeom>
        </p:spPr>
        <p:txBody>
          <a:bodyPr vertOverflow="overflow" horzOverflow="overflow" vert="horz" wrap="square" lIns="45718" tIns="45720" rIns="45718" bIns="45720" numCol="1" spcCol="0" rtlCol="0" fromWordArt="0" anchor="t" anchorCtr="0" forceAA="0" upright="0" compatLnSpc="0">
            <a:normAutofit fontScale="25000" lnSpcReduction="15000"/>
          </a:bodyPr>
          <a:lstStyle/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4400" b="1">
              <a:ea typeface="Calibri"/>
              <a:cs typeface="Times New Roman"/>
            </a:endParaRP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4400" b="1">
              <a:ea typeface="Calibri"/>
              <a:cs typeface="Times New Roman"/>
            </a:endParaRPr>
          </a:p>
          <a:p>
            <a:pPr marL="0" indent="0" algn="ctr">
              <a:spcBef>
                <a:spcPts val="0"/>
              </a:spcBef>
              <a:buSzTx/>
              <a:buNone/>
              <a:defRPr b="1"/>
            </a:pPr>
            <a:r>
              <a:rPr lang="en-GB" sz="10500" b="1" i="0" u="none" strike="noStrike" cap="none" spc="0">
                <a:ln>
                  <a:noFill/>
                </a:ln>
                <a:solidFill>
                  <a:srgbClr val="00B0F0"/>
                </a:solidFill>
                <a:latin typeface="Myriad Pro"/>
                <a:ea typeface="Calibri"/>
                <a:cs typeface="Times New Roman"/>
              </a:rPr>
              <a:t>Read the article </a:t>
            </a:r>
            <a:endParaRPr sz="10500">
              <a:solidFill>
                <a:srgbClr val="00B0F0"/>
              </a:solidFill>
            </a:endParaRPr>
          </a:p>
          <a:p>
            <a:pPr marL="0" indent="0" algn="ctr">
              <a:spcBef>
                <a:spcPts val="0"/>
              </a:spcBef>
              <a:buSzTx/>
              <a:buNone/>
              <a:defRPr sz="3300" b="1"/>
            </a:pPr>
            <a:r>
              <a:rPr lang="en-GB" sz="10500" b="1">
                <a:solidFill>
                  <a:srgbClr val="00B0F0"/>
                </a:solidFill>
                <a:ea typeface="Calibri"/>
                <a:cs typeface="Times New Roman"/>
              </a:rPr>
              <a:t>and </a:t>
            </a:r>
            <a:endParaRPr sz="10500" b="1">
              <a:solidFill>
                <a:srgbClr val="00B0F0"/>
              </a:solidFill>
              <a:ea typeface="Calibri"/>
              <a:cs typeface="Times New Roman"/>
            </a:endParaRPr>
          </a:p>
          <a:p>
            <a:pPr marL="0" indent="0" algn="ctr">
              <a:spcBef>
                <a:spcPts val="0"/>
              </a:spcBef>
              <a:buSzTx/>
              <a:buNone/>
              <a:defRPr sz="3300" b="1"/>
            </a:pPr>
            <a:endParaRPr sz="10500" b="1">
              <a:solidFill>
                <a:srgbClr val="00B0F0"/>
              </a:solidFill>
              <a:ea typeface="Calibri"/>
              <a:cs typeface="Times New Roman"/>
            </a:endParaRPr>
          </a:p>
          <a:p>
            <a:pPr marL="0" indent="0" algn="ctr">
              <a:spcBef>
                <a:spcPts val="0"/>
              </a:spcBef>
              <a:buSzTx/>
              <a:buNone/>
              <a:defRPr sz="3300" b="1"/>
            </a:pPr>
            <a:r>
              <a:rPr lang="en-GB" sz="8000" b="1">
                <a:solidFill>
                  <a:srgbClr val="00B0F0"/>
                </a:solidFill>
                <a:ea typeface="Calibri"/>
                <a:cs typeface="Times New Roman"/>
              </a:rPr>
              <a:t>Summarise your key findings and share with your peers/ class: </a:t>
            </a:r>
            <a:endParaRPr lang="en-GB" sz="8000" b="1">
              <a:solidFill>
                <a:srgbClr val="00B0F0"/>
              </a:solidFill>
              <a:ea typeface="Calibri"/>
              <a:cs typeface="Times New Roman"/>
            </a:endParaRPr>
          </a:p>
          <a:p>
            <a:pPr marL="0" indent="0" algn="ctr">
              <a:spcBef>
                <a:spcPts val="0"/>
              </a:spcBef>
              <a:buSzTx/>
              <a:buNone/>
              <a:defRPr sz="3300" b="1"/>
            </a:pPr>
            <a:endParaRPr>
              <a:solidFill>
                <a:srgbClr val="00B0F0"/>
              </a:solidFill>
            </a:endParaRPr>
          </a:p>
          <a:p>
            <a:pPr>
              <a:lnSpc>
                <a:spcPct val="270000"/>
              </a:lnSpc>
              <a:spcBef>
                <a:spcPts val="0"/>
              </a:spcBef>
              <a:buSzTx/>
              <a:buFont typeface="Wingdings"/>
              <a:buChar char="Ø"/>
              <a:defRPr sz="3300" b="1"/>
            </a:pPr>
            <a:r>
              <a:rPr lang="en-GB" sz="6400" b="1">
                <a:solidFill>
                  <a:srgbClr val="00B0F0"/>
                </a:solidFill>
                <a:ea typeface="Calibri"/>
                <a:cs typeface="Times New Roman"/>
              </a:rPr>
              <a:t>Key Theories </a:t>
            </a:r>
            <a:endParaRPr>
              <a:solidFill>
                <a:srgbClr val="00B0F0"/>
              </a:solidFill>
            </a:endParaRPr>
          </a:p>
          <a:p>
            <a:pPr>
              <a:lnSpc>
                <a:spcPct val="270000"/>
              </a:lnSpc>
              <a:spcBef>
                <a:spcPts val="0"/>
              </a:spcBef>
              <a:buSzTx/>
              <a:buFont typeface="Wingdings"/>
              <a:buChar char="Ø"/>
              <a:defRPr sz="3300" b="1"/>
            </a:pPr>
            <a:r>
              <a:rPr lang="en-GB" sz="6400" b="1">
                <a:solidFill>
                  <a:srgbClr val="00B0F0"/>
                </a:solidFill>
                <a:ea typeface="Calibri"/>
                <a:cs typeface="Times New Roman"/>
              </a:rPr>
              <a:t>Your critical analysis of the points discussed in the article, and;</a:t>
            </a:r>
            <a:endParaRPr>
              <a:solidFill>
                <a:srgbClr val="00B0F0"/>
              </a:solidFill>
            </a:endParaRPr>
          </a:p>
          <a:p>
            <a:pPr>
              <a:lnSpc>
                <a:spcPct val="270000"/>
              </a:lnSpc>
              <a:spcBef>
                <a:spcPts val="0"/>
              </a:spcBef>
              <a:buSzTx/>
              <a:buFont typeface="Wingdings"/>
              <a:buChar char="Ø"/>
              <a:defRPr sz="3300" b="1"/>
            </a:pPr>
            <a:r>
              <a:rPr lang="en-GB" sz="6400" b="1">
                <a:solidFill>
                  <a:srgbClr val="00B0F0"/>
                </a:solidFill>
                <a:ea typeface="Calibri"/>
                <a:cs typeface="Times New Roman"/>
              </a:rPr>
              <a:t>Y</a:t>
            </a:r>
            <a:r>
              <a:rPr lang="en-GB" sz="6400" b="1">
                <a:solidFill>
                  <a:srgbClr val="00B0F0"/>
                </a:solidFill>
                <a:ea typeface="Calibri"/>
                <a:cs typeface="Times New Roman"/>
              </a:rPr>
              <a:t>our reflection on the impact of organisational culture on organisational performance </a:t>
            </a:r>
            <a:endParaRPr sz="6400">
              <a:solidFill>
                <a:srgbClr val="00B0F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bldLst>
      <p:bldP spid="123" grpId="0" animBg="1"/>
      <p:bldP spid="12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50268592" name="Double-click to edit"/>
          <p:cNvSpPr txBox="1">
            <a:spLocks noGrp="1"/>
          </p:cNvSpPr>
          <p:nvPr>
            <p:ph type="title"/>
          </p:nvPr>
        </p:nvSpPr>
        <p:spPr bwMode="auto">
          <a:xfrm>
            <a:off x="457200" y="205481"/>
            <a:ext cx="8229600" cy="1135282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lang="en-GB" sz="4800" b="1"/>
              <a:t>Tasks Based on Article 2</a:t>
            </a:r>
            <a:endParaRPr sz="4800" b="1"/>
          </a:p>
        </p:txBody>
      </p:sp>
      <p:sp>
        <p:nvSpPr>
          <p:cNvPr id="324009673" name="Clarifying the core concepts in this module"/>
          <p:cNvSpPr txBox="1">
            <a:spLocks noGrp="1"/>
          </p:cNvSpPr>
          <p:nvPr>
            <p:ph type="body" idx="1"/>
          </p:nvPr>
        </p:nvSpPr>
        <p:spPr bwMode="auto">
          <a:xfrm>
            <a:off x="133562" y="1273995"/>
            <a:ext cx="8846048" cy="4243237"/>
          </a:xfrm>
          <a:prstGeom prst="rect">
            <a:avLst/>
          </a:prstGeom>
        </p:spPr>
        <p:txBody>
          <a:bodyPr vertOverflow="overflow" horzOverflow="overflow" vert="horz" wrap="square" lIns="45717" tIns="45720" rIns="45717" bIns="45720" numCol="1" spcCol="0" rtlCol="0" fromWordArt="0" anchor="t" anchorCtr="0" forceAA="0" upright="0" compatLnSpc="0">
            <a:normAutofit fontScale="25000" lnSpcReduction="15000"/>
          </a:bodyPr>
          <a:lstStyle/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4400" b="1">
              <a:ea typeface="Calibri"/>
              <a:cs typeface="Times New Roman"/>
            </a:endParaRPr>
          </a:p>
          <a:p>
            <a:pPr marL="0" indent="0" algn="ctr">
              <a:spcBef>
                <a:spcPts val="0"/>
              </a:spcBef>
              <a:buSzTx/>
              <a:buFontTx/>
              <a:buNone/>
              <a:defRPr sz="3300" b="1"/>
            </a:pPr>
            <a:endParaRPr lang="en-GB" sz="4400" b="1">
              <a:ea typeface="Calibri"/>
              <a:cs typeface="Times New Roman"/>
            </a:endParaRPr>
          </a:p>
          <a:p>
            <a:pPr marL="0" indent="0" algn="ctr">
              <a:spcBef>
                <a:spcPts val="0"/>
              </a:spcBef>
              <a:buSzTx/>
              <a:buNone/>
              <a:defRPr b="1"/>
            </a:pPr>
            <a:r>
              <a:rPr lang="en-GB" sz="10500" b="1" i="0" u="none" strike="noStrike" cap="none" spc="0">
                <a:ln>
                  <a:noFill/>
                </a:ln>
                <a:solidFill>
                  <a:srgbClr val="00B0F0"/>
                </a:solidFill>
                <a:latin typeface="Myriad Pro"/>
                <a:ea typeface="Calibri"/>
                <a:cs typeface="Times New Roman"/>
              </a:rPr>
              <a:t>Read the article </a:t>
            </a:r>
            <a:endParaRPr sz="10500">
              <a:solidFill>
                <a:srgbClr val="00B0F0"/>
              </a:solidFill>
            </a:endParaRPr>
          </a:p>
          <a:p>
            <a:pPr marL="0" indent="0" algn="ctr">
              <a:spcBef>
                <a:spcPts val="0"/>
              </a:spcBef>
              <a:buSzTx/>
              <a:buNone/>
              <a:defRPr sz="3300" b="1"/>
            </a:pPr>
            <a:r>
              <a:rPr lang="en-GB" sz="10500" b="1">
                <a:solidFill>
                  <a:srgbClr val="00B0F0"/>
                </a:solidFill>
                <a:ea typeface="Calibri"/>
                <a:cs typeface="Times New Roman"/>
              </a:rPr>
              <a:t>and </a:t>
            </a:r>
            <a:endParaRPr sz="10500" b="1">
              <a:solidFill>
                <a:srgbClr val="00B0F0"/>
              </a:solidFill>
              <a:ea typeface="Calibri"/>
              <a:cs typeface="Times New Roman"/>
            </a:endParaRPr>
          </a:p>
          <a:p>
            <a:pPr marL="0" indent="0" algn="ctr">
              <a:spcBef>
                <a:spcPts val="0"/>
              </a:spcBef>
              <a:buSzTx/>
              <a:buNone/>
              <a:defRPr sz="3300" b="1"/>
            </a:pPr>
            <a:endParaRPr sz="10500" b="1">
              <a:solidFill>
                <a:srgbClr val="00B0F0"/>
              </a:solidFill>
              <a:ea typeface="Calibri"/>
              <a:cs typeface="Times New Roman"/>
            </a:endParaRPr>
          </a:p>
          <a:p>
            <a:pPr marL="0" indent="0" algn="ctr">
              <a:spcBef>
                <a:spcPts val="0"/>
              </a:spcBef>
              <a:buSzTx/>
              <a:buNone/>
              <a:defRPr sz="3300" b="1"/>
            </a:pPr>
            <a:r>
              <a:rPr lang="en-GB" sz="8000" b="1">
                <a:solidFill>
                  <a:srgbClr val="00B0F0"/>
                </a:solidFill>
                <a:ea typeface="Calibri"/>
                <a:cs typeface="Times New Roman"/>
              </a:rPr>
              <a:t>Summarise your key findings and share with your peers/ class: </a:t>
            </a:r>
            <a:endParaRPr lang="en-GB" sz="8000" b="1">
              <a:solidFill>
                <a:srgbClr val="00B0F0"/>
              </a:solidFill>
              <a:ea typeface="Calibri"/>
              <a:cs typeface="Times New Roman"/>
            </a:endParaRPr>
          </a:p>
          <a:p>
            <a:pPr marL="0" indent="0" algn="ctr">
              <a:spcBef>
                <a:spcPts val="0"/>
              </a:spcBef>
              <a:buSzTx/>
              <a:buNone/>
              <a:defRPr sz="3300" b="1"/>
            </a:pPr>
            <a:endParaRPr>
              <a:solidFill>
                <a:srgbClr val="00B0F0"/>
              </a:solidFill>
            </a:endParaRPr>
          </a:p>
          <a:p>
            <a:pPr>
              <a:lnSpc>
                <a:spcPct val="270000"/>
              </a:lnSpc>
              <a:spcBef>
                <a:spcPts val="0"/>
              </a:spcBef>
              <a:buSzTx/>
              <a:buFont typeface="Wingdings"/>
              <a:buChar char="Ø"/>
              <a:defRPr sz="3300" b="1"/>
            </a:pPr>
            <a:r>
              <a:rPr lang="en-GB" sz="6400" b="1">
                <a:solidFill>
                  <a:srgbClr val="00B0F0"/>
                </a:solidFill>
                <a:ea typeface="Calibri"/>
                <a:cs typeface="Times New Roman"/>
              </a:rPr>
              <a:t>Key Theories </a:t>
            </a:r>
            <a:endParaRPr>
              <a:solidFill>
                <a:srgbClr val="00B0F0"/>
              </a:solidFill>
            </a:endParaRPr>
          </a:p>
          <a:p>
            <a:pPr>
              <a:lnSpc>
                <a:spcPct val="270000"/>
              </a:lnSpc>
              <a:spcBef>
                <a:spcPts val="0"/>
              </a:spcBef>
              <a:buSzTx/>
              <a:buFont typeface="Wingdings"/>
              <a:buChar char="Ø"/>
              <a:defRPr sz="3300" b="1"/>
            </a:pPr>
            <a:r>
              <a:rPr lang="en-GB" sz="6400" b="1">
                <a:solidFill>
                  <a:srgbClr val="00B0F0"/>
                </a:solidFill>
                <a:ea typeface="Calibri"/>
                <a:cs typeface="Times New Roman"/>
              </a:rPr>
              <a:t>Your critical analysis of the points discussed in the article, and;</a:t>
            </a:r>
            <a:endParaRPr>
              <a:solidFill>
                <a:srgbClr val="00B0F0"/>
              </a:solidFill>
            </a:endParaRPr>
          </a:p>
          <a:p>
            <a:pPr>
              <a:lnSpc>
                <a:spcPct val="270000"/>
              </a:lnSpc>
              <a:spcBef>
                <a:spcPts val="0"/>
              </a:spcBef>
              <a:buSzTx/>
              <a:buFont typeface="Wingdings"/>
              <a:buChar char="Ø"/>
              <a:defRPr sz="3300" b="1"/>
            </a:pPr>
            <a:r>
              <a:rPr lang="en-GB" sz="6400" b="1">
                <a:solidFill>
                  <a:srgbClr val="00B0F0"/>
                </a:solidFill>
                <a:ea typeface="Calibri"/>
                <a:cs typeface="Times New Roman"/>
              </a:rPr>
              <a:t>Y</a:t>
            </a:r>
            <a:r>
              <a:rPr lang="en-GB" sz="6400" b="1">
                <a:solidFill>
                  <a:srgbClr val="00B0F0"/>
                </a:solidFill>
                <a:ea typeface="Calibri"/>
                <a:cs typeface="Times New Roman"/>
              </a:rPr>
              <a:t>our reflection on the impact of organisational culture on organisational performance </a:t>
            </a:r>
            <a:endParaRPr sz="6400">
              <a:solidFill>
                <a:srgbClr val="00B0F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bldLst>
      <p:bldP spid="850268592" grpId="0" animBg="1"/>
      <p:bldP spid="32400967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GB"/>
              <a:t>Break </a:t>
            </a:r>
            <a:endParaRPr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3271836" y="2128837"/>
            <a:ext cx="2600325" cy="2600325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 marL="0" indent="0">
              <a:buClrTx/>
              <a:buSzPct val="100000"/>
              <a:buFont typeface="Arial"/>
              <a:buNone/>
              <a:defRPr/>
            </a:pP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683568" y="1988843"/>
            <a:ext cx="7772401" cy="1470026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/>
              <a:t>Assignment Workshop </a:t>
            </a:r>
            <a:endParaRPr/>
          </a:p>
        </p:txBody>
      </p:sp>
      <p:sp>
        <p:nvSpPr>
          <p:cNvPr id="8" name="Text Placeholder 2"/>
          <p:cNvSpPr>
            <a:spLocks noGrp="1"/>
          </p:cNvSpPr>
          <p:nvPr>
            <p:ph type="body" sz="quarter" idx="1"/>
          </p:nvPr>
        </p:nvSpPr>
        <p:spPr bwMode="auto">
          <a:xfrm>
            <a:off x="1369367" y="3744614"/>
            <a:ext cx="6400801" cy="175260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4800">
                <a:solidFill>
                  <a:schemeClr val="accent2">
                    <a:lumMod val="60000"/>
                    <a:lumOff val="40000"/>
                  </a:schemeClr>
                </a:solidFill>
                <a:highlight>
                  <a:srgbClr val="C0C0C0"/>
                </a:highlight>
              </a:rPr>
              <a:t>Let</a:t>
            </a:r>
            <a:r>
              <a:rPr lang="en-GB" sz="4800">
                <a:solidFill>
                  <a:schemeClr val="accent2">
                    <a:lumMod val="60000"/>
                    <a:lumOff val="40000"/>
                  </a:schemeClr>
                </a:solidFill>
                <a:highlight>
                  <a:srgbClr val="C0C0C0"/>
                </a:highlight>
              </a:rPr>
              <a:t>’</a:t>
            </a:r>
            <a:r>
              <a:rPr lang="en-US" sz="4800">
                <a:solidFill>
                  <a:schemeClr val="accent2">
                    <a:lumMod val="60000"/>
                    <a:lumOff val="40000"/>
                  </a:schemeClr>
                </a:solidFill>
                <a:highlight>
                  <a:srgbClr val="C0C0C0"/>
                </a:highlight>
              </a:rPr>
              <a:t>s </a:t>
            </a:r>
            <a:r>
              <a:rPr lang="en-GB" sz="4800">
                <a:solidFill>
                  <a:schemeClr val="accent2">
                    <a:lumMod val="60000"/>
                    <a:lumOff val="40000"/>
                  </a:schemeClr>
                </a:solidFill>
                <a:highlight>
                  <a:srgbClr val="C0C0C0"/>
                </a:highlight>
              </a:rPr>
              <a:t>discuss </a:t>
            </a:r>
            <a:r>
              <a:rPr lang="en-US" sz="4800">
                <a:solidFill>
                  <a:schemeClr val="accent2">
                    <a:lumMod val="60000"/>
                    <a:lumOff val="40000"/>
                  </a:schemeClr>
                </a:solidFill>
                <a:highlight>
                  <a:srgbClr val="C0C0C0"/>
                </a:highlight>
              </a:rPr>
              <a:t>the briefs 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 bwMode="auto">
          <a:xfrm>
            <a:off x="323635" y="184935"/>
            <a:ext cx="8481317" cy="97604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pPr>
              <a:defRPr/>
            </a:pPr>
            <a:r>
              <a:rPr lang="en-GB" sz="4000"/>
              <a:t>For the Assignment Workshop</a:t>
            </a:r>
            <a:endParaRPr sz="400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 bwMode="auto">
          <a:xfrm>
            <a:off x="205483" y="1068512"/>
            <a:ext cx="8733034" cy="4448722"/>
          </a:xfrm>
          <a:prstGeom prst="rect">
            <a:avLst/>
          </a:prstGeom>
        </p:spPr>
        <p:txBody>
          <a:bodyPr vertOverflow="overflow" horzOverflow="overflow" vert="horz" wrap="square" lIns="45717" tIns="45720" rIns="45717" bIns="45720" numCol="1" spcCol="0" rtlCol="0" fromWordArt="0" anchor="t" anchorCtr="0" forceAA="0" upright="0" compatLnSpc="0">
            <a:normAutofit fontScale="90000" lnSpcReduction="2000"/>
          </a:bodyPr>
          <a:lstStyle/>
          <a:p>
            <a:pPr marL="0" indent="0">
              <a:buNone/>
              <a:defRPr/>
            </a:pPr>
            <a:r>
              <a:rPr lang="en-GB" sz="4400" b="1">
                <a:solidFill>
                  <a:srgbClr val="00B0F0"/>
                </a:solidFill>
              </a:rPr>
              <a:t>Please see: </a:t>
            </a:r>
            <a:endParaRPr lang="en-GB" sz="4400" b="1">
              <a:solidFill>
                <a:srgbClr val="00B0F0"/>
              </a:solidFill>
            </a:endParaRPr>
          </a:p>
          <a:p>
            <a:pPr marL="0" indent="0">
              <a:buNone/>
              <a:defRPr/>
            </a:pPr>
            <a:endParaRPr lang="en-GB" sz="4400" b="1">
              <a:solidFill>
                <a:srgbClr val="00B0F0"/>
              </a:solidFill>
            </a:endParaRPr>
          </a:p>
          <a:p>
            <a:pPr marL="0" indent="0">
              <a:buNone/>
              <a:defRPr/>
            </a:pPr>
            <a:r>
              <a:rPr lang="en-GB" sz="4400" b="1">
                <a:solidFill>
                  <a:srgbClr val="00B0F0"/>
                </a:solidFill>
              </a:rPr>
              <a:t>Folder on “Assessment Guidance” in Moodle </a:t>
            </a:r>
            <a:endParaRPr lang="en-GB" sz="4400" b="1">
              <a:solidFill>
                <a:srgbClr val="00B0F0"/>
              </a:solidFill>
            </a:endParaRPr>
          </a:p>
          <a:p>
            <a:pPr marL="0" indent="0">
              <a:buNone/>
              <a:defRPr/>
            </a:pPr>
            <a:endParaRPr lang="en-GB" sz="4400">
              <a:solidFill>
                <a:srgbClr val="FF0000"/>
              </a:solidFill>
            </a:endParaRPr>
          </a:p>
          <a:p>
            <a:pPr marL="0" indent="0">
              <a:buNone/>
              <a:defRPr/>
            </a:pPr>
            <a:endParaRPr lang="en-GB" sz="4400">
              <a:solidFill>
                <a:srgbClr val="FF0000"/>
              </a:solidFill>
            </a:endParaRPr>
          </a:p>
          <a:p>
            <a:pPr lvl="0">
              <a:defRPr/>
            </a:pPr>
            <a:endParaRPr lang="en-GB" sz="360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bldLst>
      <p:bldP spid="277" grpId="0" animBg="1"/>
      <p:bldP spid="278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987307917" name="Summary"/>
          <p:cNvSpPr txBox="1">
            <a:spLocks noGrp="1"/>
          </p:cNvSpPr>
          <p:nvPr>
            <p:ph type="title"/>
          </p:nvPr>
        </p:nvSpPr>
        <p:spPr bwMode="auto">
          <a:xfrm>
            <a:off x="323634" y="184934"/>
            <a:ext cx="8481316" cy="976044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pPr>
              <a:defRPr/>
            </a:pPr>
            <a:r>
              <a:rPr lang="en-GB" sz="4000"/>
              <a:t>Next Week …we will examine… </a:t>
            </a:r>
            <a:endParaRPr sz="4000"/>
          </a:p>
        </p:txBody>
      </p:sp>
      <p:sp>
        <p:nvSpPr>
          <p:cNvPr id="1352521585" name="Got to know each other…"/>
          <p:cNvSpPr txBox="1">
            <a:spLocks noGrp="1"/>
          </p:cNvSpPr>
          <p:nvPr>
            <p:ph type="body" idx="1"/>
          </p:nvPr>
        </p:nvSpPr>
        <p:spPr bwMode="auto">
          <a:xfrm>
            <a:off x="205482" y="1068511"/>
            <a:ext cx="8733033" cy="4448721"/>
          </a:xfrm>
          <a:prstGeom prst="rect">
            <a:avLst/>
          </a:prstGeom>
        </p:spPr>
        <p:txBody>
          <a:bodyPr vertOverflow="overflow" horzOverflow="overflow" vert="horz" wrap="square" lIns="45717" tIns="45720" rIns="45717" bIns="45720" numCol="1" spcCol="0" rtlCol="0" fromWordArt="0" anchor="t" anchorCtr="0" forceAA="0" upright="0" compatLnSpc="0">
            <a:normAutofit fontScale="85000" lnSpcReduction="3000"/>
          </a:bodyPr>
          <a:lstStyle/>
          <a:p>
            <a:pPr marL="0" indent="0">
              <a:buNone/>
              <a:defRPr/>
            </a:pPr>
            <a:r>
              <a:rPr lang="en-GB" sz="4400" b="1">
                <a:solidFill>
                  <a:srgbClr val="00B0F0"/>
                </a:solidFill>
              </a:rPr>
              <a:t>Theories of Organisational Culture:</a:t>
            </a:r>
            <a:endParaRPr sz="4400">
              <a:solidFill>
                <a:srgbClr val="00B0F0"/>
              </a:solidFill>
            </a:endParaRPr>
          </a:p>
          <a:p>
            <a:pPr lvl="0">
              <a:defRPr/>
            </a:pPr>
            <a:r>
              <a:rPr lang="en-GB" sz="4000"/>
              <a:t>Hofstede’s Cultural Dimensions</a:t>
            </a:r>
            <a:endParaRPr/>
          </a:p>
          <a:p>
            <a:pPr lvl="0">
              <a:defRPr/>
            </a:pPr>
            <a:r>
              <a:rPr lang="en-GB" sz="4000"/>
              <a:t>Schein and the Three Levels of Organisational Culture</a:t>
            </a:r>
            <a:endParaRPr/>
          </a:p>
          <a:p>
            <a:pPr lvl="0">
              <a:defRPr/>
            </a:pPr>
            <a:r>
              <a:rPr lang="en-GB" sz="4000"/>
              <a:t>Johnson and Scholes’ Cultural Web </a:t>
            </a:r>
            <a:endParaRPr/>
          </a:p>
          <a:p>
            <a:pPr lvl="0">
              <a:defRPr/>
            </a:pPr>
            <a:r>
              <a:rPr lang="en-GB" sz="4000"/>
              <a:t>Handy’s Culture Types</a:t>
            </a:r>
            <a:endParaRPr/>
          </a:p>
          <a:p>
            <a:pPr lvl="0">
              <a:defRPr/>
            </a:pPr>
            <a:r>
              <a:rPr lang="en-GB" sz="4000"/>
              <a:t>Deal and Kennedy’s Corporate Cultures</a:t>
            </a:r>
            <a:endParaRPr/>
          </a:p>
          <a:p>
            <a:pPr lvl="0">
              <a:defRPr/>
            </a:pPr>
            <a:endParaRPr lang="en-GB" sz="360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bldLst>
      <p:bldP spid="987307917" grpId="0" animBg="1"/>
      <p:bldP spid="1352521585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w="http://schemas.openxmlformats.org/wordprocessingml/2006/main" xmlns:mc="http://schemas.openxmlformats.org/markup-compatibility/2006" showMasterPhAnim="0" showMasterSp="1" show="1">
  <p:cSld name="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81" name="Reading on the need to identify the ‘right’ business problem: Spradlin, D. (2012). Are you solving the right problem? Harvard Business Review…"/>
          <p:cNvSpPr txBox="1">
            <a:spLocks noGrp="1"/>
          </p:cNvSpPr>
          <p:nvPr>
            <p:ph type="body" idx="1"/>
          </p:nvPr>
        </p:nvSpPr>
        <p:spPr bwMode="auto">
          <a:xfrm>
            <a:off x="133565" y="1078788"/>
            <a:ext cx="8917968" cy="4438446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l">
              <a:defRPr/>
            </a:pPr>
            <a:endParaRPr lang="en-GB" sz="1800" b="0" i="0" u="none" strike="noStrike">
              <a:solidFill>
                <a:srgbClr val="000000"/>
              </a:solidFill>
              <a:latin typeface="Times New Roman"/>
            </a:endParaRPr>
          </a:p>
          <a:p>
            <a:pPr marL="0" indent="0" algn="ctr">
              <a:buClrTx/>
              <a:buSzPct val="100000"/>
              <a:buFont typeface="Arial"/>
              <a:buNone/>
              <a:defRPr/>
            </a:pPr>
            <a:endParaRPr/>
          </a:p>
          <a:p>
            <a:pPr marL="0" indent="0" algn="ctr">
              <a:buClrTx/>
              <a:buSzPct val="100000"/>
              <a:buFont typeface="Arial"/>
              <a:buNone/>
              <a:defRPr/>
            </a:pPr>
            <a:r>
              <a:rPr lang="en-GB" sz="3600">
                <a:latin typeface="Arial Black"/>
                <a:ea typeface="Arial Black"/>
                <a:cs typeface="Arial Black"/>
              </a:rPr>
              <a:t>Any questions? </a:t>
            </a:r>
            <a:endParaRPr sz="3600">
              <a:latin typeface="Arial Black"/>
              <a:ea typeface="Arial Black"/>
              <a:cs typeface="Arial Black"/>
            </a:endParaRPr>
          </a:p>
          <a:p>
            <a:pPr algn="just">
              <a:defRPr/>
            </a:pPr>
            <a:endParaRPr lang="en-GB"/>
          </a:p>
          <a:p>
            <a:pPr marL="228885" indent="-228885" defTabSz="610361">
              <a:defRPr sz="2150"/>
            </a:pPr>
            <a:endParaRPr i="1"/>
          </a:p>
        </p:txBody>
      </p:sp>
      <p:pic>
        <p:nvPicPr>
          <p:cNvPr id="1886371944" name="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 flipH="0" flipV="0">
            <a:off x="2341184" y="2448325"/>
            <a:ext cx="4472699" cy="279543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xmlns:p14="http://schemas.microsoft.com/office/powerpoint/2010/main" Requires="p159">
      <p:transition p14:dur="2000" advClick="1"/>
    </mc:Choice>
    <mc:Fallback>
      <p:transition advClick="1"/>
    </mc:Fallback>
  </mc:AlternateContent>
  <p:timing>
    <p:bldLst>
      <p:bldP spid="281" grpId="0" build="p" animBg="1"/>
    </p:bldLst>
  </p:timing>
</p:sld>
</file>

<file path=ppt/theme/_rels/theme1.xml.rels><?xml version="1.0" encoding="UTF-8" standalone="yes"?><Relationships xmlns="http://schemas.openxmlformats.org/package/2006/relationships"></Relationships>
</file>

<file path=ppt/theme/_rels/theme2.xml.rels><?xml version="1.0" encoding="UTF-8" standalone="yes"?><Relationships xmlns="http://schemas.openxmlformats.org/package/2006/relationships"></Relationships>
</file>

<file path=ppt/theme/theme1.xml><?xml version="1.0" encoding="utf-8"?>
<a:theme xmlns:a="http://schemas.openxmlformats.org/drawingml/2006/main" xmlns:r="http://schemas.openxmlformats.org/officeDocument/2006/relationships" xmlns:p="http://schemas.openxmlformats.org/presentation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>
    <a:spDef>
      <a:spPr bwMode="auto">
        <a:prstGeom prst="rect">
          <a:avLst/>
        </a:prstGeom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</a:spPr>
      <a:bodyPr/>
      <a:lstStyle/>
      <a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none"/>
      </a:style>
    </a:spDef>
    <a:lnDef>
      <a:spPr bwMode="auto">
        <a:prstGeom prst="rect">
          <a:avLst/>
        </a:prstGeom>
        <a:noFill/>
        <a:ln w="25400" cap="flat">
          <a:solidFill>
            <a:schemeClr val="accent1"/>
          </a:solidFill>
          <a:prstDash val="solid"/>
          <a:round/>
        </a:ln>
      </a:spPr>
      <a:bodyPr/>
      <a:lstStyle/>
      <a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none"/>
      </a:style>
    </a:lnDef>
    <a:txDef>
      <a:spPr bwMode="auto">
        <a:prstGeom prst="rect">
          <a:avLst/>
        </a:prstGeom>
        <a:noFill/>
        <a:ln w="12700" cap="flat">
          <a:noFill/>
          <a:miter lim="400000"/>
        </a:ln>
      </a:spPr>
      <a:bodyPr/>
      <a:lstStyle/>
      <a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xmlns:p="http://schemas.openxmlformats.org/presentation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>
    <a:spDef>
      <a:spPr bwMode="auto">
        <a:prstGeom prst="rect">
          <a:avLst/>
        </a:prstGeom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</a:spPr>
      <a:bodyPr/>
      <a:lstStyle/>
      <a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none"/>
      </a:style>
    </a:spDef>
    <a:lnDef>
      <a:spPr bwMode="auto">
        <a:prstGeom prst="rect">
          <a:avLst/>
        </a:prstGeom>
        <a:noFill/>
        <a:ln w="25400" cap="flat">
          <a:solidFill>
            <a:schemeClr val="accent1"/>
          </a:solidFill>
          <a:prstDash val="solid"/>
          <a:round/>
        </a:ln>
      </a:spPr>
      <a:bodyPr/>
      <a:lstStyle/>
      <a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none"/>
      </a:style>
    </a:lnDef>
    <a:txDef>
      <a:spPr bwMode="auto">
        <a:prstGeom prst="rect">
          <a:avLst/>
        </a:prstGeom>
        <a:noFill/>
        <a:ln w="12700" cap="flat">
          <a:noFill/>
          <a:miter lim="400000"/>
        </a:ln>
      </a:spPr>
      <a:bodyPr/>
      <a:lstStyle/>
      <a:style>
        <a:lnRef idx="0">
          <a:srgbClr val="000000"/>
        </a:lnRef>
        <a:fillRef idx="0">
          <a:srgbClr val="000000"/>
        </a:fillRef>
        <a:effectRef idx="0">
          <a:srgbClr val="000000"/>
        </a:effectRef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ONLYOFFICE/8.2.0.143</Application>
  <PresentationFormat>On-screen Show (4:3)</PresentationFormat>
  <Paragraphs>0</Paragraphs>
  <Slides>10</Slides>
  <Notes>10</Notes>
  <HiddenSlides>0</HiddenSlides>
  <MMClips>2</MMClips>
  <ScaleCrop>0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Theme 1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</vt:vector>
  </TitlesOfParts>
  <LinksUpToDate>0</LinksUpToDate>
  <SharedDoc>0</SharedDoc>
  <HyperlinksChanged>0</HyperlinksChanged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LCLM4004  Problem Solving and Decision Making  Week 1</dc:title>
  <dc:creator>Adegbite, Oluwaseun</dc:creator>
  <cp:lastModifiedBy/>
  <cp:revision>271</cp:revision>
  <dcterms:modified xsi:type="dcterms:W3CDTF">2026-02-28T13:35:45Z</dcterms:modified>
</cp:coreProperties>
</file>