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64" r:id="rId5"/>
    <p:sldId id="256" r:id="rId6"/>
    <p:sldId id="257" r:id="rId7"/>
    <p:sldId id="258" r:id="rId8"/>
    <p:sldId id="259" r:id="rId9"/>
    <p:sldId id="260" r:id="rId10"/>
    <p:sldId id="261" r:id="rId11"/>
    <p:sldId id="262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D5EAEB-0CBF-1909-D7D8-4D99C0F1522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F47126C-E1BE-BA38-E8B7-72652437E7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635FA3-C9FD-5FD6-4F52-276DC5D73F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19A01-3D1B-4ACD-902F-9C4C9F523CB9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18C0F1-D1AB-CB7E-D06B-8DDBC8FBA5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F25415-0735-474C-5560-5B59E47C0F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1B789A-7F01-462F-A585-D8D4AF68A3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4778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C6F91C-2C4E-EB06-3623-BAEFA93EEA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A0B5D6-C1AA-9147-A66D-6D9C07D278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87CEDB-5059-665D-948A-494335CDD6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19A01-3D1B-4ACD-902F-9C4C9F523CB9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2920C4-D369-40EA-346A-18F125455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95C792-FEB2-C33D-2EB4-421931FC5F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1B789A-7F01-462F-A585-D8D4AF68A3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77418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99EAC0-6819-D1A8-7AEA-720CAB288C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123253-6186-0A63-ECBC-8C2917412B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2F8C36-8E8B-8E90-6D69-04B1DC8FEC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19A01-3D1B-4ACD-902F-9C4C9F523CB9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B308D4-6416-6D2F-14BE-4E4C9734FA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F3AE12-BC98-AD66-577C-A9B764AB5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1B789A-7F01-462F-A585-D8D4AF68A3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02253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2DF588-A44C-829D-E1E8-E104EAC30F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1E8835-BB12-E198-6C78-D47E71B6E29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35B6656-0DF0-A45E-078E-39C27F46573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E18A782-7DFA-B214-B481-2A799B819C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19A01-3D1B-4ACD-902F-9C4C9F523CB9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2986C6-C1D4-B701-8DF1-6E229BAFE5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98404B-D6A3-E01D-A77D-9CF8F05F96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1B789A-7F01-462F-A585-D8D4AF68A3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34972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7DC4FB-01EC-0389-1696-0FA0766DF6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1D9811-7AE6-EAC1-1BC8-B26FB945AA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9D51DF-F30F-C8F4-0649-8F67AEB5512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5BD7355-5FD5-9A6A-1EA0-34788A7DA5A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62CAFF0-D2C9-8624-A295-B03BA03815C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5C953AE-AD83-20D6-16BD-344E1A7311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19A01-3D1B-4ACD-902F-9C4C9F523CB9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7DF18B4-E710-FA10-C37C-9E4F997F63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ED510EC-6BEF-4C8D-8EFB-D32757A0CF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1B789A-7F01-462F-A585-D8D4AF68A3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69707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4C4CBF-6BFF-7000-A487-3BF9528225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528ACB6-2654-B1A8-E144-DD2461AFD3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19A01-3D1B-4ACD-902F-9C4C9F523CB9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C10E3D5-8D04-B013-9B1A-0BA2D56B85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5775989-5A9E-81F8-8391-775FD0C502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1B789A-7F01-462F-A585-D8D4AF68A3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47478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D6A1834-D75A-75EE-72CD-055972189A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19A01-3D1B-4ACD-902F-9C4C9F523CB9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01B80A-A436-4455-CFCF-4029A7AB20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78818FD-68F2-B6F9-E85D-242CAB67E2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1B789A-7F01-462F-A585-D8D4AF68A3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22206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C6F979-E59C-4774-2D17-EEE1BB5EF6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0E7186-6768-193C-4E8F-4004B2822E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52A75C-8269-6EDA-6E41-1E02CED7DEC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37BD0D7-EDF1-7940-34C1-2C75CC0B8F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19A01-3D1B-4ACD-902F-9C4C9F523CB9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7FD989-0804-68C7-E9CF-9031714040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B9C60C-03D2-9310-56B8-68E08B5C47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1B789A-7F01-462F-A585-D8D4AF68A3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09791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816FDB-AE9A-0FC6-5F36-08B1F0F743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A1678D9-D6FB-A777-B0DE-B4A06FADBE6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1D228F-B953-EC25-CFEF-217459B616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1172B7-A2A1-076F-161B-69CB5B092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19A01-3D1B-4ACD-902F-9C4C9F523CB9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CC1590-FEC3-9333-4716-2E7AADEEB8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F8EB3A-152C-DE82-1AF2-7DB71687C0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1B789A-7F01-462F-A585-D8D4AF68A3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12071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E14ED-33F0-957C-8F83-E46EC5E064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8730DEA-5448-3AFA-BB79-EAEC3D0EB8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0915CF-7AF4-6B91-63F1-E40CB856F4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19A01-3D1B-4ACD-902F-9C4C9F523CB9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69FAFE-4476-4C4F-CF22-C089E2AD43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493DE5-0E99-8E08-5DF0-F02AC31B76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1B789A-7F01-462F-A585-D8D4AF68A3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35380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0B0EF0E-6937-86EC-1C91-8AB3F8D08D0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AEFD1BB-C961-2AA5-8418-CEACE401B9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33F8EE-AD1E-98A3-C39A-0A50B23B69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19A01-3D1B-4ACD-902F-9C4C9F523CB9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ECD4AA-DCE6-F742-3630-5C98E06941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8A6E97-BF17-890E-AE09-2B1244317B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1B789A-7F01-462F-A585-D8D4AF68A3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53826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B9D492C-C9C5-2CDE-417F-7CE31FE7E2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894015-DA4C-D049-5DD3-8C5D93C770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A55848-6704-F810-6CB5-FF8C124ABB0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CE19A01-3D1B-4ACD-902F-9C4C9F523CB9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FE7ADF-5E17-54CA-B231-D8C77AD2D00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309B5B-D092-87FE-FB3F-FBA1B207013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61B789A-7F01-462F-A585-D8D4AF68A3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49767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B7BD7FCF-A254-4A97-A15C-319B676226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9">
            <a:extLst>
              <a:ext uri="{FF2B5EF4-FFF2-40B4-BE49-F238E27FC236}">
                <a16:creationId xmlns:a16="http://schemas.microsoft.com/office/drawing/2014/main" id="{52FFAF72-6204-4676-9C6F-9A4CC4D918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653F69-D512-1CA9-7652-4FF50CA50C4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8" y="643467"/>
            <a:ext cx="4620584" cy="4567137"/>
          </a:xfrm>
        </p:spPr>
        <p:txBody>
          <a:bodyPr>
            <a:normAutofit/>
          </a:bodyPr>
          <a:lstStyle/>
          <a:p>
            <a:pPr algn="l"/>
            <a:r>
              <a:rPr lang="en-GB" sz="2400" b="1"/>
              <a:t>Business Plan</a:t>
            </a:r>
            <a:br>
              <a:rPr lang="en-GB" sz="2400"/>
            </a:br>
            <a:r>
              <a:rPr lang="en-GB" sz="2400" b="1"/>
              <a:t>Module name; Enterprise and Entrepreneurship</a:t>
            </a:r>
            <a:br>
              <a:rPr lang="en-GB" sz="2400"/>
            </a:br>
            <a:r>
              <a:rPr lang="en-GB" sz="2400" b="1"/>
              <a:t>Module code: LCLM4006</a:t>
            </a:r>
            <a:br>
              <a:rPr lang="en-GB" sz="2400"/>
            </a:br>
            <a:r>
              <a:rPr lang="en-GB" sz="2400" b="1"/>
              <a:t>Student Name: Waheed Azam</a:t>
            </a:r>
            <a:br>
              <a:rPr lang="en-GB" sz="2400"/>
            </a:br>
            <a:r>
              <a:rPr lang="en-GB" sz="2400" b="1"/>
              <a:t>Student ID Number: 2421628 </a:t>
            </a:r>
            <a:br>
              <a:rPr lang="en-GB" sz="2400"/>
            </a:br>
            <a:r>
              <a:rPr lang="en-GB" sz="2400" b="1"/>
              <a:t>Lecturer name: Trinh Nguyen Thi Ngoc</a:t>
            </a:r>
            <a:br>
              <a:rPr lang="en-GB" sz="2400"/>
            </a:br>
            <a:r>
              <a:rPr lang="en-GB" sz="2400" b="1"/>
              <a:t>Programme of study: Business Skills for the Workplace</a:t>
            </a:r>
            <a:br>
              <a:rPr lang="en-GB" sz="2400"/>
            </a:br>
            <a:r>
              <a:rPr lang="en-GB" sz="2400" b="1"/>
              <a:t>Module: Enterprise and Entrepreneurship</a:t>
            </a:r>
            <a:br>
              <a:rPr lang="en-GB" sz="2400" b="1"/>
            </a:br>
            <a:r>
              <a:rPr lang="en-GB" sz="2400" b="1"/>
              <a:t>Assignment Title: Presentation</a:t>
            </a:r>
            <a:endParaRPr lang="en-GB" sz="2400"/>
          </a:p>
        </p:txBody>
      </p:sp>
      <p:pic>
        <p:nvPicPr>
          <p:cNvPr id="3" name="Picture 2" descr="Coffee Shop Logo Design Template. Coffee Logo Design. Cafe Logo Design ...">
            <a:extLst>
              <a:ext uri="{FF2B5EF4-FFF2-40B4-BE49-F238E27FC236}">
                <a16:creationId xmlns:a16="http://schemas.microsoft.com/office/drawing/2014/main" id="{E2782430-BF78-D046-8E8B-621B0F00DE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606253" y="1371776"/>
            <a:ext cx="4942280" cy="4114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8740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8" name="Rectangle 1047">
            <a:extLst>
              <a:ext uri="{FF2B5EF4-FFF2-40B4-BE49-F238E27FC236}">
                <a16:creationId xmlns:a16="http://schemas.microsoft.com/office/drawing/2014/main" id="{06DA9DF9-31F7-4056-B42E-878CC9241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4C20FB1-101B-9DE7-1A6A-740165B942CE}"/>
              </a:ext>
            </a:extLst>
          </p:cNvPr>
          <p:cNvSpPr txBox="1"/>
          <p:nvPr/>
        </p:nvSpPr>
        <p:spPr>
          <a:xfrm>
            <a:off x="543520" y="28388"/>
            <a:ext cx="4620584" cy="921633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dirty="0">
                <a:latin typeface="+mj-lt"/>
                <a:ea typeface="+mj-ea"/>
                <a:cs typeface="+mj-cs"/>
              </a:rPr>
              <a:t>GREENBEAN CAFÉ </a:t>
            </a:r>
          </a:p>
        </p:txBody>
      </p:sp>
      <p:pic>
        <p:nvPicPr>
          <p:cNvPr id="1028" name="Picture 4" descr="Outdoor Coffee Shop Design Ideas - Design Talk">
            <a:extLst>
              <a:ext uri="{FF2B5EF4-FFF2-40B4-BE49-F238E27FC236}">
                <a16:creationId xmlns:a16="http://schemas.microsoft.com/office/drawing/2014/main" id="{F3CDD4F3-2AC7-2D5F-1959-61887B052C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1514" y="-1"/>
            <a:ext cx="4427438" cy="5109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offee Shop Interior Decoration Cafe Interior Stock Photos, Images And">
            <a:extLst>
              <a:ext uri="{FF2B5EF4-FFF2-40B4-BE49-F238E27FC236}">
                <a16:creationId xmlns:a16="http://schemas.microsoft.com/office/drawing/2014/main" id="{4F044D0E-E3A2-311B-B2F9-58A691FDFA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3864429"/>
            <a:ext cx="5353629" cy="2993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E15D301-0EC0-2425-A8A8-576F97D6F8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4642896" cy="2352621"/>
          </a:xfrm>
        </p:spPr>
        <p:txBody>
          <a:bodyPr anchor="t">
            <a:normAutofit/>
          </a:bodyPr>
          <a:lstStyle/>
          <a:p>
            <a:pPr algn="just">
              <a:lnSpc>
                <a:spcPct val="90000"/>
              </a:lnSpc>
            </a:pPr>
            <a:r>
              <a:rPr lang="en-GB" sz="2100" dirty="0"/>
              <a:t>Coffee shop 23/24 valued around £6.1 billion and projected to reach £6.7 billion by 25/26 , with a projected growth rate of 4,1%   </a:t>
            </a:r>
            <a:br>
              <a:rPr lang="en-GB" sz="2100" dirty="0"/>
            </a:br>
            <a:r>
              <a:rPr lang="en-GB" sz="2100" dirty="0"/>
              <a:t> Independent shops can achieve annual revenues £250,000 and £750,000 with a average profit margin of  about 8% to 20%</a:t>
            </a:r>
          </a:p>
        </p:txBody>
      </p:sp>
    </p:spTree>
    <p:extLst>
      <p:ext uri="{BB962C8B-B14F-4D97-AF65-F5344CB8AC3E}">
        <p14:creationId xmlns:p14="http://schemas.microsoft.com/office/powerpoint/2010/main" val="4638622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73" name="Rectangle 2072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74" name="Rectangle 2073">
            <a:extLst>
              <a:ext uri="{FF2B5EF4-FFF2-40B4-BE49-F238E27FC236}">
                <a16:creationId xmlns:a16="http://schemas.microsoft.com/office/drawing/2014/main" id="{3F0B8CEB-8279-4E5E-A0CE-1FC9F71736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782" y="0"/>
            <a:ext cx="7421217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Set of items for a coffee shop. Sweets and coffee machine. Vector ...">
            <a:extLst>
              <a:ext uri="{FF2B5EF4-FFF2-40B4-BE49-F238E27FC236}">
                <a16:creationId xmlns:a16="http://schemas.microsoft.com/office/drawing/2014/main" id="{699A49F6-111C-3870-EAF7-7F30B6124C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07" b="1808"/>
          <a:stretch>
            <a:fillRect/>
          </a:stretch>
        </p:blipFill>
        <p:spPr bwMode="auto">
          <a:xfrm>
            <a:off x="20" y="10"/>
            <a:ext cx="6901711" cy="6857990"/>
          </a:xfrm>
          <a:custGeom>
            <a:avLst/>
            <a:gdLst/>
            <a:ahLst/>
            <a:cxnLst/>
            <a:rect l="l" t="t" r="r" b="b"/>
            <a:pathLst>
              <a:path w="6901731" h="6858000">
                <a:moveTo>
                  <a:pt x="0" y="0"/>
                </a:moveTo>
                <a:lnTo>
                  <a:pt x="6897896" y="5958"/>
                </a:lnTo>
                <a:lnTo>
                  <a:pt x="6866823" y="62592"/>
                </a:lnTo>
                <a:lnTo>
                  <a:pt x="6901731" y="89476"/>
                </a:lnTo>
                <a:lnTo>
                  <a:pt x="6901731" y="103833"/>
                </a:lnTo>
                <a:lnTo>
                  <a:pt x="6900034" y="110092"/>
                </a:lnTo>
                <a:lnTo>
                  <a:pt x="6901731" y="113679"/>
                </a:lnTo>
                <a:lnTo>
                  <a:pt x="6901731" y="405560"/>
                </a:lnTo>
                <a:lnTo>
                  <a:pt x="6900456" y="429509"/>
                </a:lnTo>
                <a:cubicBezTo>
                  <a:pt x="6892773" y="535647"/>
                  <a:pt x="6878314" y="537918"/>
                  <a:pt x="6886342" y="636808"/>
                </a:cubicBezTo>
                <a:cubicBezTo>
                  <a:pt x="6892506" y="756883"/>
                  <a:pt x="6864504" y="771443"/>
                  <a:pt x="6851784" y="839073"/>
                </a:cubicBezTo>
                <a:cubicBezTo>
                  <a:pt x="6838675" y="892655"/>
                  <a:pt x="6864124" y="961738"/>
                  <a:pt x="6845760" y="994930"/>
                </a:cubicBezTo>
                <a:cubicBezTo>
                  <a:pt x="6833572" y="1024166"/>
                  <a:pt x="6859282" y="1058905"/>
                  <a:pt x="6845601" y="1112932"/>
                </a:cubicBezTo>
                <a:cubicBezTo>
                  <a:pt x="6838700" y="1149910"/>
                  <a:pt x="6829138" y="1151035"/>
                  <a:pt x="6820235" y="1187433"/>
                </a:cubicBezTo>
                <a:cubicBezTo>
                  <a:pt x="6815504" y="1196464"/>
                  <a:pt x="6777707" y="1338549"/>
                  <a:pt x="6759643" y="1337010"/>
                </a:cubicBezTo>
                <a:cubicBezTo>
                  <a:pt x="6737660" y="1337296"/>
                  <a:pt x="6760650" y="1396341"/>
                  <a:pt x="6736375" y="1382272"/>
                </a:cubicBezTo>
                <a:cubicBezTo>
                  <a:pt x="6755741" y="1415836"/>
                  <a:pt x="6714675" y="1414567"/>
                  <a:pt x="6701292" y="1432111"/>
                </a:cubicBezTo>
                <a:cubicBezTo>
                  <a:pt x="6721110" y="1460185"/>
                  <a:pt x="6692106" y="1490815"/>
                  <a:pt x="6686578" y="1518624"/>
                </a:cubicBezTo>
                <a:cubicBezTo>
                  <a:pt x="6682512" y="1567002"/>
                  <a:pt x="6679579" y="1571443"/>
                  <a:pt x="6670824" y="1607743"/>
                </a:cubicBezTo>
                <a:cubicBezTo>
                  <a:pt x="6671133" y="1629590"/>
                  <a:pt x="6663161" y="1656870"/>
                  <a:pt x="6664392" y="1696405"/>
                </a:cubicBezTo>
                <a:cubicBezTo>
                  <a:pt x="6655686" y="1770486"/>
                  <a:pt x="6641938" y="1757082"/>
                  <a:pt x="6642880" y="1812372"/>
                </a:cubicBezTo>
                <a:cubicBezTo>
                  <a:pt x="6638579" y="1872475"/>
                  <a:pt x="6619231" y="1825476"/>
                  <a:pt x="6612547" y="1876437"/>
                </a:cubicBezTo>
                <a:cubicBezTo>
                  <a:pt x="6600695" y="1913834"/>
                  <a:pt x="6591061" y="1923231"/>
                  <a:pt x="6571760" y="1953331"/>
                </a:cubicBezTo>
                <a:cubicBezTo>
                  <a:pt x="6561039" y="1989021"/>
                  <a:pt x="6544090" y="2087896"/>
                  <a:pt x="6520213" y="2096455"/>
                </a:cubicBezTo>
                <a:lnTo>
                  <a:pt x="6492461" y="2188148"/>
                </a:lnTo>
                <a:cubicBezTo>
                  <a:pt x="6504372" y="2211333"/>
                  <a:pt x="6489131" y="2253220"/>
                  <a:pt x="6471854" y="2259117"/>
                </a:cubicBezTo>
                <a:cubicBezTo>
                  <a:pt x="6466151" y="2287829"/>
                  <a:pt x="6440452" y="2301346"/>
                  <a:pt x="6439832" y="2328334"/>
                </a:cubicBezTo>
                <a:cubicBezTo>
                  <a:pt x="6431013" y="2351201"/>
                  <a:pt x="6444250" y="2396409"/>
                  <a:pt x="6425162" y="2408211"/>
                </a:cubicBezTo>
                <a:lnTo>
                  <a:pt x="6417221" y="2427382"/>
                </a:lnTo>
                <a:lnTo>
                  <a:pt x="6425030" y="2464387"/>
                </a:lnTo>
                <a:lnTo>
                  <a:pt x="6406293" y="2472223"/>
                </a:lnTo>
                <a:cubicBezTo>
                  <a:pt x="6406862" y="2477277"/>
                  <a:pt x="6406486" y="2491723"/>
                  <a:pt x="6405400" y="2493547"/>
                </a:cubicBezTo>
                <a:lnTo>
                  <a:pt x="6374829" y="2532070"/>
                </a:lnTo>
                <a:cubicBezTo>
                  <a:pt x="6374597" y="2545374"/>
                  <a:pt x="6360976" y="2563797"/>
                  <a:pt x="6350864" y="2577422"/>
                </a:cubicBezTo>
                <a:cubicBezTo>
                  <a:pt x="6327056" y="2632768"/>
                  <a:pt x="6341262" y="2616275"/>
                  <a:pt x="6329174" y="2663854"/>
                </a:cubicBezTo>
                <a:cubicBezTo>
                  <a:pt x="6326303" y="2703642"/>
                  <a:pt x="6332854" y="2709643"/>
                  <a:pt x="6315095" y="2741507"/>
                </a:cubicBezTo>
                <a:cubicBezTo>
                  <a:pt x="6319921" y="2740191"/>
                  <a:pt x="6321925" y="2742004"/>
                  <a:pt x="6322463" y="2745641"/>
                </a:cubicBezTo>
                <a:cubicBezTo>
                  <a:pt x="6322245" y="2747982"/>
                  <a:pt x="6322027" y="2750323"/>
                  <a:pt x="6321808" y="2752663"/>
                </a:cubicBezTo>
                <a:lnTo>
                  <a:pt x="6314569" y="2756718"/>
                </a:lnTo>
                <a:cubicBezTo>
                  <a:pt x="6289324" y="2773686"/>
                  <a:pt x="6317551" y="2780051"/>
                  <a:pt x="6315211" y="2811618"/>
                </a:cubicBezTo>
                <a:cubicBezTo>
                  <a:pt x="6315620" y="2826627"/>
                  <a:pt x="6296047" y="2885298"/>
                  <a:pt x="6302211" y="2882314"/>
                </a:cubicBezTo>
                <a:lnTo>
                  <a:pt x="6286167" y="2949597"/>
                </a:lnTo>
                <a:cubicBezTo>
                  <a:pt x="6286401" y="2994618"/>
                  <a:pt x="6286615" y="2971464"/>
                  <a:pt x="6287037" y="3008578"/>
                </a:cubicBezTo>
                <a:cubicBezTo>
                  <a:pt x="6293795" y="3029535"/>
                  <a:pt x="6274405" y="3114154"/>
                  <a:pt x="6259150" y="3123139"/>
                </a:cubicBezTo>
                <a:cubicBezTo>
                  <a:pt x="6250085" y="3189063"/>
                  <a:pt x="6269067" y="3151280"/>
                  <a:pt x="6272249" y="3227854"/>
                </a:cubicBezTo>
                <a:cubicBezTo>
                  <a:pt x="6278775" y="3295842"/>
                  <a:pt x="6289216" y="3303765"/>
                  <a:pt x="6292288" y="3378383"/>
                </a:cubicBezTo>
                <a:cubicBezTo>
                  <a:pt x="6303894" y="3395995"/>
                  <a:pt x="6287498" y="3432581"/>
                  <a:pt x="6288328" y="3459618"/>
                </a:cubicBezTo>
                <a:cubicBezTo>
                  <a:pt x="6289158" y="3486653"/>
                  <a:pt x="6299937" y="3538735"/>
                  <a:pt x="6297272" y="3540603"/>
                </a:cubicBezTo>
                <a:cubicBezTo>
                  <a:pt x="6296849" y="3577379"/>
                  <a:pt x="6294184" y="3587943"/>
                  <a:pt x="6291001" y="3638374"/>
                </a:cubicBezTo>
                <a:cubicBezTo>
                  <a:pt x="6283026" y="3666794"/>
                  <a:pt x="6265833" y="3731744"/>
                  <a:pt x="6283592" y="3763609"/>
                </a:cubicBezTo>
                <a:cubicBezTo>
                  <a:pt x="6264286" y="3758340"/>
                  <a:pt x="6290177" y="3803150"/>
                  <a:pt x="6274068" y="3814506"/>
                </a:cubicBezTo>
                <a:cubicBezTo>
                  <a:pt x="6260645" y="3821643"/>
                  <a:pt x="6265372" y="3836902"/>
                  <a:pt x="6262850" y="3850454"/>
                </a:cubicBezTo>
                <a:cubicBezTo>
                  <a:pt x="6250418" y="3863479"/>
                  <a:pt x="6250660" y="3955243"/>
                  <a:pt x="6257357" y="3975474"/>
                </a:cubicBezTo>
                <a:cubicBezTo>
                  <a:pt x="6245091" y="4036737"/>
                  <a:pt x="6237535" y="4029237"/>
                  <a:pt x="6257889" y="4073155"/>
                </a:cubicBezTo>
                <a:cubicBezTo>
                  <a:pt x="6259272" y="4085906"/>
                  <a:pt x="6239882" y="4116397"/>
                  <a:pt x="6237441" y="4126638"/>
                </a:cubicBezTo>
                <a:lnTo>
                  <a:pt x="6245587" y="4172738"/>
                </a:lnTo>
                <a:lnTo>
                  <a:pt x="6235772" y="4176721"/>
                </a:lnTo>
                <a:lnTo>
                  <a:pt x="6233287" y="4195136"/>
                </a:lnTo>
                <a:lnTo>
                  <a:pt x="6234619" y="4280850"/>
                </a:lnTo>
                <a:cubicBezTo>
                  <a:pt x="6239453" y="4320763"/>
                  <a:pt x="6223309" y="4337596"/>
                  <a:pt x="6219318" y="4402526"/>
                </a:cubicBezTo>
                <a:cubicBezTo>
                  <a:pt x="6205466" y="4516209"/>
                  <a:pt x="6216183" y="4588729"/>
                  <a:pt x="6216810" y="4651172"/>
                </a:cubicBezTo>
                <a:cubicBezTo>
                  <a:pt x="6217673" y="4756959"/>
                  <a:pt x="6228654" y="4824005"/>
                  <a:pt x="6225945" y="4916779"/>
                </a:cubicBezTo>
                <a:cubicBezTo>
                  <a:pt x="6217032" y="4993010"/>
                  <a:pt x="6264271" y="4984591"/>
                  <a:pt x="6230174" y="5051379"/>
                </a:cubicBezTo>
                <a:cubicBezTo>
                  <a:pt x="6235713" y="5056951"/>
                  <a:pt x="6239420" y="5163714"/>
                  <a:pt x="6242600" y="5170879"/>
                </a:cubicBezTo>
                <a:lnTo>
                  <a:pt x="6235996" y="5216428"/>
                </a:lnTo>
                <a:lnTo>
                  <a:pt x="6214638" y="5285298"/>
                </a:lnTo>
                <a:cubicBezTo>
                  <a:pt x="6211392" y="5297492"/>
                  <a:pt x="6225576" y="5312063"/>
                  <a:pt x="6228432" y="5317696"/>
                </a:cubicBezTo>
                <a:lnTo>
                  <a:pt x="6246496" y="5398787"/>
                </a:lnTo>
                <a:lnTo>
                  <a:pt x="6244793" y="5399530"/>
                </a:lnTo>
                <a:lnTo>
                  <a:pt x="6241695" y="5406948"/>
                </a:lnTo>
                <a:lnTo>
                  <a:pt x="6267461" y="5499413"/>
                </a:lnTo>
                <a:cubicBezTo>
                  <a:pt x="6285387" y="5533848"/>
                  <a:pt x="6284888" y="5550029"/>
                  <a:pt x="6295987" y="5582659"/>
                </a:cubicBezTo>
                <a:cubicBezTo>
                  <a:pt x="6311253" y="5681724"/>
                  <a:pt x="6295439" y="5695558"/>
                  <a:pt x="6364803" y="5784263"/>
                </a:cubicBezTo>
                <a:cubicBezTo>
                  <a:pt x="6379348" y="5818651"/>
                  <a:pt x="6412475" y="5906802"/>
                  <a:pt x="6423050" y="5922637"/>
                </a:cubicBezTo>
                <a:cubicBezTo>
                  <a:pt x="6445210" y="5973612"/>
                  <a:pt x="6468179" y="6023873"/>
                  <a:pt x="6497767" y="6090108"/>
                </a:cubicBezTo>
                <a:cubicBezTo>
                  <a:pt x="6571895" y="6150548"/>
                  <a:pt x="6572491" y="6236583"/>
                  <a:pt x="6606710" y="6281543"/>
                </a:cubicBezTo>
                <a:cubicBezTo>
                  <a:pt x="6633675" y="6335892"/>
                  <a:pt x="6654357" y="6388782"/>
                  <a:pt x="6667540" y="6443715"/>
                </a:cubicBezTo>
                <a:cubicBezTo>
                  <a:pt x="6685192" y="6466826"/>
                  <a:pt x="6650500" y="6508701"/>
                  <a:pt x="6659722" y="6550105"/>
                </a:cubicBezTo>
                <a:cubicBezTo>
                  <a:pt x="6665926" y="6645044"/>
                  <a:pt x="6669126" y="6627536"/>
                  <a:pt x="6671805" y="6687397"/>
                </a:cubicBezTo>
                <a:cubicBezTo>
                  <a:pt x="6682671" y="6733683"/>
                  <a:pt x="6665210" y="6772117"/>
                  <a:pt x="6669658" y="6806602"/>
                </a:cubicBezTo>
                <a:cubicBezTo>
                  <a:pt x="6661174" y="6812658"/>
                  <a:pt x="6667097" y="6831470"/>
                  <a:pt x="6675783" y="6850325"/>
                </a:cubicBezTo>
                <a:lnTo>
                  <a:pt x="6679704" y="6858000"/>
                </a:lnTo>
                <a:lnTo>
                  <a:pt x="4532241" y="6858000"/>
                </a:lnTo>
                <a:lnTo>
                  <a:pt x="1208596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FFB0084-26D3-088F-DFE0-482C3C017A2B}"/>
              </a:ext>
            </a:extLst>
          </p:cNvPr>
          <p:cNvSpPr txBox="1"/>
          <p:nvPr/>
        </p:nvSpPr>
        <p:spPr>
          <a:xfrm>
            <a:off x="7320465" y="2194102"/>
            <a:ext cx="4140013" cy="3908586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000" b="1" dirty="0"/>
              <a:t>PRODUCT CATEGORY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COFFEE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TEA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SMOOTHIES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PLANT BASED BEVERASGES SUCH AS OAT, SOY.  ALMOND LATTES AND UNIQUE DRINKS LIKE TURMERIC OR MATCHA LATTES WHICH  WILL CATER TO WELLNESS-ORIENTED CONSUMERS.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HEALTHLY OPTIONS 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LOCALLY SOURCED PRODUCTS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0994516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11" name="Rectangle 3110">
            <a:extLst>
              <a:ext uri="{FF2B5EF4-FFF2-40B4-BE49-F238E27FC236}">
                <a16:creationId xmlns:a16="http://schemas.microsoft.com/office/drawing/2014/main" id="{0E3596DD-156A-473E-9BB3-C6A29F757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12" name="Freeform: Shape 3098">
            <a:extLst>
              <a:ext uri="{FF2B5EF4-FFF2-40B4-BE49-F238E27FC236}">
                <a16:creationId xmlns:a16="http://schemas.microsoft.com/office/drawing/2014/main" id="{2C46C4D6-C474-4E92-B52E-944C1118F7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DC98D22-6514-428F-7AC9-AAB8F9A9C8DF}"/>
              </a:ext>
            </a:extLst>
          </p:cNvPr>
          <p:cNvSpPr txBox="1"/>
          <p:nvPr/>
        </p:nvSpPr>
        <p:spPr>
          <a:xfrm>
            <a:off x="450203" y="1652209"/>
            <a:ext cx="3888528" cy="35535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 dirty="0"/>
              <a:t>FUNDING AND FINANCIALS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£120,000 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LEASE AND RENOVATION         £30,000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EQUIPMENT AND FURNITUE    £25,000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STOCK                                                  £15,000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MARKETING                                      £10,000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LICENSES                                          £5,000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SALARIES                                          £25,000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CONTINGENCY                              £10,000</a:t>
            </a:r>
          </a:p>
        </p:txBody>
      </p:sp>
      <p:pic>
        <p:nvPicPr>
          <p:cNvPr id="3078" name="Picture 6" descr="Explore 78+ Free Membangun Uang Illustrations: Download Now - Pixabay">
            <a:extLst>
              <a:ext uri="{FF2B5EF4-FFF2-40B4-BE49-F238E27FC236}">
                <a16:creationId xmlns:a16="http://schemas.microsoft.com/office/drawing/2014/main" id="{12DEC583-70DF-67D9-518F-67C7CF1B87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00986" y="1069398"/>
            <a:ext cx="4747547" cy="4747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33706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Tree growing on silver coin and square wooden block labeled grow money ...">
            <a:extLst>
              <a:ext uri="{FF2B5EF4-FFF2-40B4-BE49-F238E27FC236}">
                <a16:creationId xmlns:a16="http://schemas.microsoft.com/office/drawing/2014/main" id="{D6BB8698-C091-978D-9B54-631F9E817A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154" r="18230"/>
          <a:stretch>
            <a:fillRect/>
          </a:stretch>
        </p:blipFill>
        <p:spPr bwMode="auto">
          <a:xfrm>
            <a:off x="20" y="10"/>
            <a:ext cx="7390243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42" name="Rectangle 4141">
            <a:extLst>
              <a:ext uri="{FF2B5EF4-FFF2-40B4-BE49-F238E27FC236}">
                <a16:creationId xmlns:a16="http://schemas.microsoft.com/office/drawing/2014/main" id="{AE3A741D-C19B-960A-5803-1C5887147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879677" y="2347416"/>
            <a:ext cx="1630908" cy="7390262"/>
          </a:xfrm>
          <a:prstGeom prst="rect">
            <a:avLst/>
          </a:prstGeom>
          <a:gradFill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44" name="Rectangle 4143">
            <a:extLst>
              <a:ext uri="{FF2B5EF4-FFF2-40B4-BE49-F238E27FC236}">
                <a16:creationId xmlns:a16="http://schemas.microsoft.com/office/drawing/2014/main" id="{DC39DE25-0E4E-0AA7-0932-1D78C2372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 flipV="1">
            <a:off x="-1919061" y="1919060"/>
            <a:ext cx="6854280" cy="3016159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42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4147" name="Rectangle 4146">
            <a:extLst>
              <a:ext uri="{FF2B5EF4-FFF2-40B4-BE49-F238E27FC236}">
                <a16:creationId xmlns:a16="http://schemas.microsoft.com/office/drawing/2014/main" id="{8D6EA299-0840-6DEA-E670-C49AEBC87E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461657" y="4425055"/>
            <a:ext cx="2928605" cy="2432945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51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7E4090D-6650-3163-5F1D-BE4B83C9BC90}"/>
              </a:ext>
            </a:extLst>
          </p:cNvPr>
          <p:cNvSpPr txBox="1"/>
          <p:nvPr/>
        </p:nvSpPr>
        <p:spPr>
          <a:xfrm>
            <a:off x="7786064" y="269651"/>
            <a:ext cx="3369234" cy="3447832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7200" b="1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200" b="1" dirty="0"/>
              <a:t>GROWTH PLAN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200" b="1" dirty="0"/>
              <a:t>YEARS 1-3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72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7200" dirty="0"/>
              <a:t>YEAR 1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7200" dirty="0"/>
              <a:t> £200,000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7200" dirty="0"/>
              <a:t>BREAK EVEN BY MONTH 9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72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7200" dirty="0"/>
              <a:t>YEAR 2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7200" dirty="0"/>
              <a:t>£350,000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7200" dirty="0"/>
              <a:t>EXPANSION INTO A SECOUND BRANCH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72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7200" dirty="0"/>
              <a:t>YEAR 3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7200" dirty="0"/>
              <a:t>£500,000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7200" dirty="0"/>
              <a:t>NET PROFIT 20%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72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7200" dirty="0"/>
              <a:t>INVESTORS CAN EXPECT 15-20% ANNUAL RETURN BY YEAR 3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72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28645104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64" name="Rectangle 5163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166" name="Freeform: Shape 5165">
            <a:extLst>
              <a:ext uri="{FF2B5EF4-FFF2-40B4-BE49-F238E27FC236}">
                <a16:creationId xmlns:a16="http://schemas.microsoft.com/office/drawing/2014/main" id="{F98F79A4-A6C7-4101-B1E9-27E05CB7CF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"/>
            <a:ext cx="2232251" cy="2361890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5168" name="Freeform: Shape 5167">
            <a:extLst>
              <a:ext uri="{FF2B5EF4-FFF2-40B4-BE49-F238E27FC236}">
                <a16:creationId xmlns:a16="http://schemas.microsoft.com/office/drawing/2014/main" id="{79AFCB35-9C04-4524-A0B1-57FF6865D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92656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5170" name="Freeform: Shape 5169">
            <a:extLst>
              <a:ext uri="{FF2B5EF4-FFF2-40B4-BE49-F238E27FC236}">
                <a16:creationId xmlns:a16="http://schemas.microsoft.com/office/drawing/2014/main" id="{D11AD2AD-0BA0-4DD3-8EEA-84686A0E71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2391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E789359-B216-9254-B33D-77DE9F88D431}"/>
              </a:ext>
            </a:extLst>
          </p:cNvPr>
          <p:cNvSpPr txBox="1"/>
          <p:nvPr/>
        </p:nvSpPr>
        <p:spPr>
          <a:xfrm>
            <a:off x="1187789" y="2125737"/>
            <a:ext cx="4908212" cy="40444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685800" lvl="2">
              <a:lnSpc>
                <a:spcPct val="90000"/>
              </a:lnSpc>
              <a:spcAft>
                <a:spcPts val="600"/>
              </a:spcAft>
            </a:pPr>
            <a:r>
              <a:rPr lang="en-US" sz="2800" b="1" dirty="0">
                <a:solidFill>
                  <a:schemeClr val="bg1"/>
                </a:solidFill>
              </a:rPr>
              <a:t>Seasonal concept</a:t>
            </a:r>
          </a:p>
          <a:p>
            <a:pPr marL="1143000" lvl="2" indent="-4572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Festive themed menu </a:t>
            </a:r>
          </a:p>
          <a:p>
            <a:pPr marL="1143000" lvl="2" indent="-4572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 Xmas cups</a:t>
            </a:r>
          </a:p>
          <a:p>
            <a:pPr marL="1143000" lvl="2" indent="-4572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Reuseable cups</a:t>
            </a:r>
          </a:p>
        </p:txBody>
      </p:sp>
      <p:sp>
        <p:nvSpPr>
          <p:cNvPr id="5172" name="Freeform: Shape 5171">
            <a:extLst>
              <a:ext uri="{FF2B5EF4-FFF2-40B4-BE49-F238E27FC236}">
                <a16:creationId xmlns:a16="http://schemas.microsoft.com/office/drawing/2014/main" id="{59463AC4-F96D-4507-9EE0-A831B79102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"/>
            <a:ext cx="2232251" cy="2361890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chemeClr val="accent6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pic>
        <p:nvPicPr>
          <p:cNvPr id="5124" name="Picture 4" descr="Made by Fressko Sustainable Reusable Cafe Coffee Cups | Official ...">
            <a:extLst>
              <a:ext uri="{FF2B5EF4-FFF2-40B4-BE49-F238E27FC236}">
                <a16:creationId xmlns:a16="http://schemas.microsoft.com/office/drawing/2014/main" id="{79414E9B-AF3B-3A78-DD28-1301CF7042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5" b="-5"/>
          <a:stretch>
            <a:fillRect/>
          </a:stretch>
        </p:blipFill>
        <p:spPr bwMode="auto">
          <a:xfrm>
            <a:off x="6423487" y="929609"/>
            <a:ext cx="2518114" cy="2518114"/>
          </a:xfrm>
          <a:custGeom>
            <a:avLst/>
            <a:gdLst/>
            <a:ahLst/>
            <a:cxnLst/>
            <a:rect l="l" t="t" r="r" b="b"/>
            <a:pathLst>
              <a:path w="2518114" h="2518114">
                <a:moveTo>
                  <a:pt x="1259057" y="0"/>
                </a:moveTo>
                <a:cubicBezTo>
                  <a:pt x="1954415" y="0"/>
                  <a:pt x="2518114" y="563699"/>
                  <a:pt x="2518114" y="1259057"/>
                </a:cubicBezTo>
                <a:cubicBezTo>
                  <a:pt x="2518114" y="1954415"/>
                  <a:pt x="1954415" y="2518114"/>
                  <a:pt x="1259057" y="2518114"/>
                </a:cubicBezTo>
                <a:cubicBezTo>
                  <a:pt x="563699" y="2518114"/>
                  <a:pt x="0" y="1954415"/>
                  <a:pt x="0" y="1259057"/>
                </a:cubicBezTo>
                <a:cubicBezTo>
                  <a:pt x="0" y="563699"/>
                  <a:pt x="563699" y="0"/>
                  <a:pt x="1259057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Halloween Gingerbread Men - Mama Loves to Cook">
            <a:extLst>
              <a:ext uri="{FF2B5EF4-FFF2-40B4-BE49-F238E27FC236}">
                <a16:creationId xmlns:a16="http://schemas.microsoft.com/office/drawing/2014/main" id="{503F6DFC-41AD-A393-35AE-998439704A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735" r="10261" b="-5"/>
          <a:stretch>
            <a:fillRect/>
          </a:stretch>
        </p:blipFill>
        <p:spPr bwMode="auto">
          <a:xfrm>
            <a:off x="9090426" y="86636"/>
            <a:ext cx="2952748" cy="2952748"/>
          </a:xfrm>
          <a:custGeom>
            <a:avLst/>
            <a:gdLst/>
            <a:ahLst/>
            <a:cxnLst/>
            <a:rect l="l" t="t" r="r" b="b"/>
            <a:pathLst>
              <a:path w="2361890" h="2361890">
                <a:moveTo>
                  <a:pt x="1180945" y="0"/>
                </a:moveTo>
                <a:cubicBezTo>
                  <a:pt x="1833163" y="0"/>
                  <a:pt x="2361890" y="528727"/>
                  <a:pt x="2361890" y="1180945"/>
                </a:cubicBezTo>
                <a:cubicBezTo>
                  <a:pt x="2361890" y="1833163"/>
                  <a:pt x="1833163" y="2361890"/>
                  <a:pt x="1180945" y="2361890"/>
                </a:cubicBezTo>
                <a:cubicBezTo>
                  <a:pt x="528727" y="2361890"/>
                  <a:pt x="0" y="1833163"/>
                  <a:pt x="0" y="1180945"/>
                </a:cubicBezTo>
                <a:cubicBezTo>
                  <a:pt x="0" y="528727"/>
                  <a:pt x="528727" y="0"/>
                  <a:pt x="1180945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74" name="Freeform: Shape 5173">
            <a:extLst>
              <a:ext uri="{FF2B5EF4-FFF2-40B4-BE49-F238E27FC236}">
                <a16:creationId xmlns:a16="http://schemas.microsoft.com/office/drawing/2014/main" id="{9E5C5460-229E-46C8-A712-CC31798542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51176" y="4803984"/>
            <a:ext cx="2140824" cy="2054016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176" name="Freeform: Shape 5175">
            <a:extLst>
              <a:ext uri="{FF2B5EF4-FFF2-40B4-BE49-F238E27FC236}">
                <a16:creationId xmlns:a16="http://schemas.microsoft.com/office/drawing/2014/main" id="{FC3ABE8C-1C72-4141-BADF-DD6811764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51176" y="4803984"/>
            <a:ext cx="2140824" cy="2054016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5178" name="Graphic 185">
            <a:extLst>
              <a:ext uri="{FF2B5EF4-FFF2-40B4-BE49-F238E27FC236}">
                <a16:creationId xmlns:a16="http://schemas.microsoft.com/office/drawing/2014/main" id="{0C156BF8-7FF7-440F-BE2B-417DFFE8BF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9346" y="59870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5179" name="Freeform: Shape 5178">
              <a:extLst>
                <a:ext uri="{FF2B5EF4-FFF2-40B4-BE49-F238E27FC236}">
                  <a16:creationId xmlns:a16="http://schemas.microsoft.com/office/drawing/2014/main" id="{B7067280-C3E7-4DF6-A345-B9FEF6EF8D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80" name="Freeform: Shape 5179">
              <a:extLst>
                <a:ext uri="{FF2B5EF4-FFF2-40B4-BE49-F238E27FC236}">
                  <a16:creationId xmlns:a16="http://schemas.microsoft.com/office/drawing/2014/main" id="{A78365A8-666B-4417-9D3C-554E6E6B2C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81" name="Freeform: Shape 5180">
              <a:extLst>
                <a:ext uri="{FF2B5EF4-FFF2-40B4-BE49-F238E27FC236}">
                  <a16:creationId xmlns:a16="http://schemas.microsoft.com/office/drawing/2014/main" id="{E71CAAFA-0A31-4308-AB9F-B1C84ABDF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82" name="Freeform: Shape 5181">
              <a:extLst>
                <a:ext uri="{FF2B5EF4-FFF2-40B4-BE49-F238E27FC236}">
                  <a16:creationId xmlns:a16="http://schemas.microsoft.com/office/drawing/2014/main" id="{96AB1D25-144D-4BB4-A45C-60B8A094F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83" name="Freeform: Shape 5182">
              <a:extLst>
                <a:ext uri="{FF2B5EF4-FFF2-40B4-BE49-F238E27FC236}">
                  <a16:creationId xmlns:a16="http://schemas.microsoft.com/office/drawing/2014/main" id="{069F0FB4-779A-48FC-AC33-784F177C92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pic>
        <p:nvPicPr>
          <p:cNvPr id="5130" name="Picture 10" descr="16 oz. Whimsical Christmas Santa &amp; Reindeer Disposable Paper Coffee ...">
            <a:extLst>
              <a:ext uri="{FF2B5EF4-FFF2-40B4-BE49-F238E27FC236}">
                <a16:creationId xmlns:a16="http://schemas.microsoft.com/office/drawing/2014/main" id="{51502F9D-0E4C-6EF7-B486-7F2519F40B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2545" y="3175909"/>
            <a:ext cx="3454390" cy="3454390"/>
          </a:xfrm>
          <a:custGeom>
            <a:avLst/>
            <a:gdLst/>
            <a:ahLst/>
            <a:cxnLst/>
            <a:rect l="l" t="t" r="r" b="b"/>
            <a:pathLst>
              <a:path w="2452978" h="2452978">
                <a:moveTo>
                  <a:pt x="1226489" y="0"/>
                </a:moveTo>
                <a:cubicBezTo>
                  <a:pt x="1903860" y="0"/>
                  <a:pt x="2452978" y="549118"/>
                  <a:pt x="2452978" y="1226489"/>
                </a:cubicBezTo>
                <a:cubicBezTo>
                  <a:pt x="2452978" y="1903860"/>
                  <a:pt x="1903860" y="2452978"/>
                  <a:pt x="1226489" y="2452978"/>
                </a:cubicBezTo>
                <a:cubicBezTo>
                  <a:pt x="549118" y="2452978"/>
                  <a:pt x="0" y="1903860"/>
                  <a:pt x="0" y="1226489"/>
                </a:cubicBezTo>
                <a:cubicBezTo>
                  <a:pt x="0" y="549118"/>
                  <a:pt x="549118" y="0"/>
                  <a:pt x="1226489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65352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57" name="Rectangle 6156">
            <a:extLst>
              <a:ext uri="{FF2B5EF4-FFF2-40B4-BE49-F238E27FC236}">
                <a16:creationId xmlns:a16="http://schemas.microsoft.com/office/drawing/2014/main" id="{9E90EB45-EEE9-4563-8179-65EF62AE09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E4E4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Social Media Icon Set 229578 Vector Art at Vecteezy">
            <a:extLst>
              <a:ext uri="{FF2B5EF4-FFF2-40B4-BE49-F238E27FC236}">
                <a16:creationId xmlns:a16="http://schemas.microsoft.com/office/drawing/2014/main" id="{A1F224C8-92F7-C185-0B45-0C1FA92968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76433" y="742950"/>
            <a:ext cx="5372100" cy="5372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158" name="Rectangle 6157">
            <a:extLst>
              <a:ext uri="{FF2B5EF4-FFF2-40B4-BE49-F238E27FC236}">
                <a16:creationId xmlns:a16="http://schemas.microsoft.com/office/drawing/2014/main" id="{23D0EF74-AD1E-4FD9-914D-8EC9058EB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146" name="Picture 2" descr="Collection of social media drawings Vector | Free Download">
            <a:extLst>
              <a:ext uri="{FF2B5EF4-FFF2-40B4-BE49-F238E27FC236}">
                <a16:creationId xmlns:a16="http://schemas.microsoft.com/office/drawing/2014/main" id="{EF171070-2152-AADA-EA27-3EE51ACE3F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3466" y="742950"/>
            <a:ext cx="5372099" cy="5372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B958CDB-3DE1-B722-F581-5DCF8F212584}"/>
              </a:ext>
            </a:extLst>
          </p:cNvPr>
          <p:cNvSpPr txBox="1"/>
          <p:nvPr/>
        </p:nvSpPr>
        <p:spPr>
          <a:xfrm>
            <a:off x="631371" y="729343"/>
            <a:ext cx="530758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endParaRPr lang="en-GB"/>
          </a:p>
          <a:p>
            <a:pPr>
              <a:spcAft>
                <a:spcPts val="600"/>
              </a:spcAft>
            </a:pPr>
            <a:endParaRPr lang="en-GB"/>
          </a:p>
          <a:p>
            <a:pPr>
              <a:spcAft>
                <a:spcPts val="600"/>
              </a:spcAft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84267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75" name="Rectangle 7174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170" name="Picture 2" descr="12 of Our Favorite Modern Coffee Shop Designs Around the World ...">
            <a:extLst>
              <a:ext uri="{FF2B5EF4-FFF2-40B4-BE49-F238E27FC236}">
                <a16:creationId xmlns:a16="http://schemas.microsoft.com/office/drawing/2014/main" id="{B021CC68-1573-2C8B-1865-1FA2D24CD8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3" r="5280" b="-1"/>
          <a:stretch>
            <a:fillRect/>
          </a:stretch>
        </p:blipFill>
        <p:spPr bwMode="auto">
          <a:xfrm>
            <a:off x="1" y="1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77" name="Rectangle 7176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B93A75A-5F4E-64FC-D196-41160B825A89}"/>
              </a:ext>
            </a:extLst>
          </p:cNvPr>
          <p:cNvSpPr txBox="1"/>
          <p:nvPr/>
        </p:nvSpPr>
        <p:spPr>
          <a:xfrm>
            <a:off x="7531610" y="2434201"/>
            <a:ext cx="3822189" cy="37427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000" b="1" dirty="0"/>
              <a:t>CONCLUSION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Greenbean café is going to support local business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Offer healthy options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By embedding sustainability as a lifestyle rather than a slogan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EDCDB00-3BD1-25EE-33B1-DE2B5FED929A}"/>
              </a:ext>
            </a:extLst>
          </p:cNvPr>
          <p:cNvSpPr txBox="1"/>
          <p:nvPr/>
        </p:nvSpPr>
        <p:spPr>
          <a:xfrm>
            <a:off x="631371" y="729343"/>
            <a:ext cx="530758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endParaRPr lang="en-GB"/>
          </a:p>
          <a:p>
            <a:pPr>
              <a:spcAft>
                <a:spcPts val="600"/>
              </a:spcAft>
            </a:pPr>
            <a:endParaRPr lang="en-GB"/>
          </a:p>
          <a:p>
            <a:pPr>
              <a:spcAft>
                <a:spcPts val="600"/>
              </a:spcAft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96961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ccfc14db-0f45-423b-b2f5-752f8f8a0ada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810DDF4EC27A54C9626255B384F637A" ma:contentTypeVersion="6" ma:contentTypeDescription="Create a new document." ma:contentTypeScope="" ma:versionID="0d174564dfffcc6d9cb6e0db13ba85d8">
  <xsd:schema xmlns:xsd="http://www.w3.org/2001/XMLSchema" xmlns:xs="http://www.w3.org/2001/XMLSchema" xmlns:p="http://schemas.microsoft.com/office/2006/metadata/properties" xmlns:ns3="ccfc14db-0f45-423b-b2f5-752f8f8a0ada" targetNamespace="http://schemas.microsoft.com/office/2006/metadata/properties" ma:root="true" ma:fieldsID="47d27939a66cc6302457a7a949e13701" ns3:_="">
    <xsd:import namespace="ccfc14db-0f45-423b-b2f5-752f8f8a0ada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_activity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cfc14db-0f45-423b-b2f5-752f8f8a0ada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_activity" ma:index="9" nillable="true" ma:displayName="_activity" ma:hidden="true" ma:internalName="_activity">
      <xsd:simpleType>
        <xsd:restriction base="dms:Note"/>
      </xsd:simpleType>
    </xsd:element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9F17C9C-B435-4EF4-B84F-5B9C76491AA5}">
  <ds:schemaRefs>
    <ds:schemaRef ds:uri="http://purl.org/dc/dcmitype/"/>
    <ds:schemaRef ds:uri="http://schemas.openxmlformats.org/package/2006/metadata/core-properties"/>
    <ds:schemaRef ds:uri="http://schemas.microsoft.com/office/2006/metadata/properties"/>
    <ds:schemaRef ds:uri="http://www.w3.org/XML/1998/namespace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ccfc14db-0f45-423b-b2f5-752f8f8a0ada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A28BF040-5B1A-4D63-A746-8C43162A4DC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8D89F4A-EF65-4F32-9EA9-C9DAE3AFAFF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cfc14db-0f45-423b-b2f5-752f8f8a0ad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216</TotalTime>
  <Words>247</Words>
  <Application>Microsoft Office PowerPoint</Application>
  <PresentationFormat>Widescreen</PresentationFormat>
  <Paragraphs>48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Aptos</vt:lpstr>
      <vt:lpstr>Aptos Display</vt:lpstr>
      <vt:lpstr>Arial</vt:lpstr>
      <vt:lpstr>Office Theme</vt:lpstr>
      <vt:lpstr>Business Plan Module name; Enterprise and Entrepreneurship Module code: LCLM4006 Student Name: Waheed Azam Student ID Number: 2421628  Lecturer name: Trinh Nguyen Thi Ngoc Programme of study: Business Skills for the Workplace Module: Enterprise and Entrepreneurship Assignment Title: Presentation</vt:lpstr>
      <vt:lpstr>Coffee shop 23/24 valued around £6.1 billion and projected to reach £6.7 billion by 25/26 , with a projected growth rate of 4,1%     Independent shops can achieve annual revenues £250,000 and £750,000 with a average profit margin of  about 8% to 20%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Waheed Azam (2421628)</dc:creator>
  <cp:lastModifiedBy>Waheed Azam (2421628)</cp:lastModifiedBy>
  <cp:revision>3</cp:revision>
  <dcterms:created xsi:type="dcterms:W3CDTF">2025-10-05T20:24:37Z</dcterms:created>
  <dcterms:modified xsi:type="dcterms:W3CDTF">2025-10-22T14:16:51Z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0x0101007810DDF4EC27A54C9626255B384F637A</vt:lpwstr>
  </property>
</Properties>
</file>