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1/14/2021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1/14/2021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1/14/2021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1/14/2021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3179618"/>
          </a:xfrm>
        </p:spPr>
        <p:txBody>
          <a:bodyPr/>
          <a:lstStyle/>
          <a:p>
            <a:r>
              <a:rPr lang="en-GB" sz="4400" dirty="0" smtClean="0"/>
              <a:t>Define Phase –</a:t>
            </a:r>
            <a:br>
              <a:rPr lang="en-GB" sz="4400" dirty="0" smtClean="0"/>
            </a:br>
            <a:r>
              <a:rPr lang="en-GB" sz="4400" dirty="0" smtClean="0"/>
              <a:t>Business Results for Projects</a:t>
            </a:r>
            <a:br>
              <a:rPr lang="en-GB" sz="4400" dirty="0" smtClean="0"/>
            </a:br>
            <a:r>
              <a:rPr lang="en-GB" sz="4400" dirty="0"/>
              <a:t/>
            </a:r>
            <a:br>
              <a:rPr lang="en-GB" sz="4400" dirty="0"/>
            </a:br>
            <a:r>
              <a:rPr lang="en-GB" sz="4400" dirty="0" smtClean="0"/>
              <a:t/>
            </a:r>
            <a:br>
              <a:rPr lang="en-GB" sz="4400" dirty="0" smtClean="0"/>
            </a:br>
            <a:endParaRPr lang="en-GB" sz="4400" dirty="0"/>
          </a:p>
        </p:txBody>
      </p:sp>
      <p:sp>
        <p:nvSpPr>
          <p:cNvPr id="3" name="Subtitle 2"/>
          <p:cNvSpPr>
            <a:spLocks noGrp="1"/>
          </p:cNvSpPr>
          <p:nvPr>
            <p:ph type="subTitle" idx="1"/>
          </p:nvPr>
        </p:nvSpPr>
        <p:spPr/>
        <p:txBody>
          <a:bodyPr>
            <a:normAutofit/>
          </a:bodyPr>
          <a:lstStyle/>
          <a:p>
            <a:pPr algn="ctr"/>
            <a:r>
              <a:rPr lang="en-GB" sz="3200" dirty="0" smtClean="0"/>
              <a:t>By Andrew thorn</a:t>
            </a:r>
            <a:endParaRPr lang="en-GB" sz="3200" dirty="0"/>
          </a:p>
        </p:txBody>
      </p:sp>
    </p:spTree>
    <p:extLst>
      <p:ext uri="{BB962C8B-B14F-4D97-AF65-F5344CB8AC3E}">
        <p14:creationId xmlns:p14="http://schemas.microsoft.com/office/powerpoint/2010/main" val="1267352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Business Results for Projects</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Process Performance</a:t>
            </a:r>
          </a:p>
          <a:p>
            <a:pPr marL="514350" indent="-514350">
              <a:buAutoNum type="arabicPeriod"/>
            </a:pPr>
            <a:r>
              <a:rPr lang="en-GB" sz="3200" dirty="0" smtClean="0"/>
              <a:t>Communication</a:t>
            </a:r>
            <a:endParaRPr lang="en-GB" sz="3200" dirty="0"/>
          </a:p>
        </p:txBody>
      </p:sp>
    </p:spTree>
    <p:extLst>
      <p:ext uri="{BB962C8B-B14F-4D97-AF65-F5344CB8AC3E}">
        <p14:creationId xmlns:p14="http://schemas.microsoft.com/office/powerpoint/2010/main" val="1662157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Performance</a:t>
            </a:r>
            <a:endParaRPr lang="en-GB" sz="4400" dirty="0"/>
          </a:p>
        </p:txBody>
      </p:sp>
      <p:sp>
        <p:nvSpPr>
          <p:cNvPr id="3" name="Content Placeholder 2"/>
          <p:cNvSpPr>
            <a:spLocks noGrp="1"/>
          </p:cNvSpPr>
          <p:nvPr>
            <p:ph idx="1"/>
          </p:nvPr>
        </p:nvSpPr>
        <p:spPr>
          <a:xfrm>
            <a:off x="540327" y="1309255"/>
            <a:ext cx="11007437" cy="5264727"/>
          </a:xfrm>
        </p:spPr>
        <p:txBody>
          <a:bodyPr>
            <a:normAutofit fontScale="92500"/>
          </a:bodyPr>
          <a:lstStyle/>
          <a:p>
            <a:pPr marL="0" indent="0">
              <a:buNone/>
            </a:pPr>
            <a:r>
              <a:rPr lang="en-GB" sz="3200" dirty="0" smtClean="0"/>
              <a:t>Sigma levels and Defects Per Million Opportunities (DPMO)</a:t>
            </a:r>
          </a:p>
          <a:p>
            <a:r>
              <a:rPr lang="en-GB" sz="3200" dirty="0" smtClean="0"/>
              <a:t>Six sigma uses the DPMO level of a process to generate a sigma level for the process</a:t>
            </a:r>
          </a:p>
          <a:p>
            <a:r>
              <a:rPr lang="en-GB" sz="3200" dirty="0" smtClean="0"/>
              <a:t>It uses the standard normal distribution as its measurement system</a:t>
            </a:r>
          </a:p>
          <a:p>
            <a:r>
              <a:rPr lang="en-GB" sz="3200" dirty="0" smtClean="0"/>
              <a:t>A sigma level compares the variation in process performance to the acceptable levels set by the customer</a:t>
            </a:r>
          </a:p>
          <a:p>
            <a:r>
              <a:rPr lang="en-GB" sz="3200" dirty="0" smtClean="0"/>
              <a:t>The normal distribution and DPMO will not apply if special causes are dominant within the process</a:t>
            </a:r>
            <a:endParaRPr lang="en-GB" sz="3200" dirty="0"/>
          </a:p>
        </p:txBody>
      </p:sp>
    </p:spTree>
    <p:extLst>
      <p:ext uri="{BB962C8B-B14F-4D97-AF65-F5344CB8AC3E}">
        <p14:creationId xmlns:p14="http://schemas.microsoft.com/office/powerpoint/2010/main" val="363052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Performance</a:t>
            </a:r>
            <a:endParaRPr lang="en-GB" sz="4400" dirty="0"/>
          </a:p>
        </p:txBody>
      </p:sp>
      <p:pic>
        <p:nvPicPr>
          <p:cNvPr id="4" name="Content Placeholder 3"/>
          <p:cNvPicPr>
            <a:picLocks noGrp="1" noChangeAspect="1"/>
          </p:cNvPicPr>
          <p:nvPr>
            <p:ph idx="1"/>
          </p:nvPr>
        </p:nvPicPr>
        <p:blipFill>
          <a:blip r:embed="rId2"/>
          <a:stretch>
            <a:fillRect/>
          </a:stretch>
        </p:blipFill>
        <p:spPr>
          <a:xfrm>
            <a:off x="969818" y="1641764"/>
            <a:ext cx="10349346" cy="4765963"/>
          </a:xfrm>
          <a:prstGeom prst="rect">
            <a:avLst/>
          </a:prstGeom>
        </p:spPr>
      </p:pic>
    </p:spTree>
    <p:extLst>
      <p:ext uri="{BB962C8B-B14F-4D97-AF65-F5344CB8AC3E}">
        <p14:creationId xmlns:p14="http://schemas.microsoft.com/office/powerpoint/2010/main" val="1054989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38546"/>
            <a:ext cx="9404723" cy="803564"/>
          </a:xfrm>
        </p:spPr>
        <p:txBody>
          <a:bodyPr/>
          <a:lstStyle/>
          <a:p>
            <a:pPr algn="ctr"/>
            <a:r>
              <a:rPr lang="en-GB" sz="4400" dirty="0" smtClean="0"/>
              <a:t>Process Performance</a:t>
            </a:r>
            <a:endParaRPr lang="en-GB"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50274" y="1032164"/>
                <a:ext cx="11277600" cy="5618018"/>
              </a:xfrm>
            </p:spPr>
            <p:txBody>
              <a:bodyPr>
                <a:normAutofit/>
              </a:bodyPr>
              <a:lstStyle/>
              <a:p>
                <a:r>
                  <a:rPr lang="en-GB" sz="3200" dirty="0" smtClean="0"/>
                  <a:t>However sigma levels are calculated using an in built 1.5 </a:t>
                </a:r>
                <a:r>
                  <a:rPr lang="el-GR" sz="3200" dirty="0" smtClean="0">
                    <a:latin typeface="Century Gothic" panose="020B0502020202020204" pitchFamily="34" charset="0"/>
                  </a:rPr>
                  <a:t>σ</a:t>
                </a:r>
                <a:r>
                  <a:rPr lang="en-GB" sz="3200" dirty="0" smtClean="0">
                    <a:latin typeface="Century Gothic" panose="020B0502020202020204" pitchFamily="34" charset="0"/>
                  </a:rPr>
                  <a:t> shift for the process average</a:t>
                </a:r>
              </a:p>
              <a:p>
                <a:r>
                  <a:rPr lang="en-GB" sz="3200" dirty="0" smtClean="0">
                    <a:latin typeface="Century Gothic" panose="020B0502020202020204" pitchFamily="34" charset="0"/>
                  </a:rPr>
                  <a:t>This allows for the natural propensity of processes to drift</a:t>
                </a:r>
              </a:p>
              <a:p>
                <a:r>
                  <a:rPr lang="en-GB" sz="3200" dirty="0" smtClean="0">
                    <a:latin typeface="Century Gothic" panose="020B0502020202020204" pitchFamily="34" charset="0"/>
                  </a:rPr>
                  <a:t>The DPMO are calculated first and then translated into a sigma value via a conversion table</a:t>
                </a:r>
              </a:p>
              <a:p>
                <a:r>
                  <a:rPr lang="en-GB" sz="3200" dirty="0" smtClean="0">
                    <a:latin typeface="Century Gothic" panose="020B0502020202020204" pitchFamily="34" charset="0"/>
                  </a:rPr>
                  <a:t>Formula for DPMO where Number of Units is n, Number of Defects is d, Number of Defect Opportunities is O</a:t>
                </a:r>
              </a:p>
              <a:p>
                <a:pPr marL="0" indent="0">
                  <a:buNone/>
                </a:pPr>
                <a:r>
                  <a:rPr lang="en-GB" sz="3200" dirty="0">
                    <a:latin typeface="Century Gothic" panose="020B0502020202020204" pitchFamily="34" charset="0"/>
                  </a:rPr>
                  <a:t>	</a:t>
                </a:r>
                <a:r>
                  <a:rPr lang="en-GB" sz="3200" dirty="0" smtClean="0">
                    <a:latin typeface="Century Gothic" panose="020B0502020202020204" pitchFamily="34" charset="0"/>
                  </a:rPr>
                  <a:t>	DPMO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𝑑</m:t>
                        </m:r>
                      </m:num>
                      <m:den>
                        <m:r>
                          <a:rPr lang="en-GB" sz="3200" b="0" i="1" smtClean="0">
                            <a:latin typeface="Cambria Math" panose="02040503050406030204" pitchFamily="18" charset="0"/>
                          </a:rPr>
                          <m:t>𝑛</m:t>
                        </m:r>
                        <m:r>
                          <a:rPr lang="en-GB" sz="3200" b="0" i="1" smtClean="0">
                            <a:latin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𝑂</m:t>
                        </m:r>
                      </m:den>
                    </m:f>
                  </m:oMath>
                </a14:m>
                <a:r>
                  <a:rPr lang="en-GB" sz="3200" dirty="0" smtClean="0"/>
                  <a:t> x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6</m:t>
                        </m:r>
                      </m:sup>
                    </m:sSup>
                  </m:oMath>
                </a14:m>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50274" y="1032164"/>
                <a:ext cx="11277600" cy="5618018"/>
              </a:xfrm>
              <a:blipFill>
                <a:blip r:embed="rId2"/>
                <a:stretch>
                  <a:fillRect l="-865" t="-1410" r="-2162"/>
                </a:stretch>
              </a:blipFill>
            </p:spPr>
            <p:txBody>
              <a:bodyPr/>
              <a:lstStyle/>
              <a:p>
                <a:r>
                  <a:rPr lang="en-GB">
                    <a:noFill/>
                  </a:rPr>
                  <a:t> </a:t>
                </a:r>
              </a:p>
            </p:txBody>
          </p:sp>
        </mc:Fallback>
      </mc:AlternateContent>
    </p:spTree>
    <p:extLst>
      <p:ext uri="{BB962C8B-B14F-4D97-AF65-F5344CB8AC3E}">
        <p14:creationId xmlns:p14="http://schemas.microsoft.com/office/powerpoint/2010/main" val="1988869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Sigma Level Conversion Table</a:t>
            </a:r>
            <a:endParaRPr lang="en-GB" sz="4400" dirty="0"/>
          </a:p>
        </p:txBody>
      </p:sp>
      <p:pic>
        <p:nvPicPr>
          <p:cNvPr id="4" name="Content Placeholder 3"/>
          <p:cNvPicPr>
            <a:picLocks noGrp="1" noChangeAspect="1"/>
          </p:cNvPicPr>
          <p:nvPr>
            <p:ph idx="1"/>
          </p:nvPr>
        </p:nvPicPr>
        <p:blipFill>
          <a:blip r:embed="rId2"/>
          <a:stretch>
            <a:fillRect/>
          </a:stretch>
        </p:blipFill>
        <p:spPr>
          <a:xfrm>
            <a:off x="1530927" y="1440873"/>
            <a:ext cx="8519907" cy="5160818"/>
          </a:xfrm>
          <a:prstGeom prst="rect">
            <a:avLst/>
          </a:prstGeom>
        </p:spPr>
      </p:pic>
    </p:spTree>
    <p:extLst>
      <p:ext uri="{BB962C8B-B14F-4D97-AF65-F5344CB8AC3E}">
        <p14:creationId xmlns:p14="http://schemas.microsoft.com/office/powerpoint/2010/main" val="1494401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First Pass Yield (Y</a:t>
            </a:r>
            <a:r>
              <a:rPr lang="en-GB" sz="4400" baseline="-25000" dirty="0" smtClean="0"/>
              <a:t>FP</a:t>
            </a:r>
            <a:r>
              <a:rPr lang="en-GB" sz="4400" dirty="0" smtClean="0"/>
              <a:t>)</a:t>
            </a:r>
            <a:endParaRPr lang="en-GB"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98764" y="2052918"/>
                <a:ext cx="11201400" cy="4590337"/>
              </a:xfrm>
            </p:spPr>
            <p:txBody>
              <a:bodyPr>
                <a:normAutofit/>
              </a:bodyPr>
              <a:lstStyle/>
              <a:p>
                <a:r>
                  <a:rPr lang="en-GB" sz="3200" dirty="0" smtClean="0"/>
                  <a:t>A Y is the fraction of units produced by a sub-process without a defect</a:t>
                </a:r>
              </a:p>
              <a:p>
                <a:r>
                  <a:rPr lang="en-GB" sz="3200" dirty="0" smtClean="0"/>
                  <a:t>First Pass Yield calculate as follows:</a:t>
                </a:r>
              </a:p>
              <a:p>
                <a:pPr marL="0" indent="0">
                  <a:buNone/>
                </a:pPr>
                <a:r>
                  <a:rPr lang="en-GB" sz="3200" dirty="0" smtClean="0"/>
                  <a:t>			Y = 1 -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𝑑</m:t>
                        </m:r>
                      </m:num>
                      <m:den>
                        <m:r>
                          <a:rPr lang="en-GB" sz="3200" b="0" i="1" smtClean="0">
                            <a:latin typeface="Cambria Math" panose="02040503050406030204" pitchFamily="18" charset="0"/>
                          </a:rPr>
                          <m:t>𝑛</m:t>
                        </m:r>
                        <m:r>
                          <a:rPr lang="en-GB" sz="3200" b="0" i="1" smtClean="0">
                            <a:latin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𝑂</m:t>
                        </m:r>
                      </m:den>
                    </m:f>
                  </m:oMath>
                </a14:m>
                <a:endParaRPr lang="en-GB" sz="3200" dirty="0"/>
              </a:p>
              <a:p>
                <a:r>
                  <a:rPr lang="en-GB" sz="3200" dirty="0" smtClean="0"/>
                  <a:t>For a given sub-process; the defect opportunities (O) are defined (based on customer needs and requirements), a given number of units (n) are chosen, and the total number of defects</a:t>
                </a: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98764" y="2052918"/>
                <a:ext cx="11201400" cy="4590337"/>
              </a:xfrm>
              <a:blipFill>
                <a:blip r:embed="rId2"/>
                <a:stretch>
                  <a:fillRect l="-871" t="-1726" r="-272" b="-4382"/>
                </a:stretch>
              </a:blipFill>
            </p:spPr>
            <p:txBody>
              <a:bodyPr/>
              <a:lstStyle/>
              <a:p>
                <a:r>
                  <a:rPr lang="en-GB">
                    <a:noFill/>
                  </a:rPr>
                  <a:t> </a:t>
                </a:r>
              </a:p>
            </p:txBody>
          </p:sp>
        </mc:Fallback>
      </mc:AlternateContent>
    </p:spTree>
    <p:extLst>
      <p:ext uri="{BB962C8B-B14F-4D97-AF65-F5344CB8AC3E}">
        <p14:creationId xmlns:p14="http://schemas.microsoft.com/office/powerpoint/2010/main" val="3975600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First Pass Yield</a:t>
            </a:r>
            <a:endParaRPr lang="en-GB" sz="4400" dirty="0"/>
          </a:p>
        </p:txBody>
      </p:sp>
      <p:sp>
        <p:nvSpPr>
          <p:cNvPr id="3" name="Content Placeholder 2"/>
          <p:cNvSpPr>
            <a:spLocks noGrp="1"/>
          </p:cNvSpPr>
          <p:nvPr>
            <p:ph idx="1"/>
          </p:nvPr>
        </p:nvSpPr>
        <p:spPr/>
        <p:txBody>
          <a:bodyPr>
            <a:normAutofit/>
          </a:bodyPr>
          <a:lstStyle/>
          <a:p>
            <a:r>
              <a:rPr lang="en-GB" sz="3200" dirty="0" smtClean="0"/>
              <a:t>For discrete attributes, the number of opportunities where a “Pass/Fail” judgements was made is counted as d, for continuous attributes; the number of opportunities where the specification limit(s) were exceeded is counted as d</a:t>
            </a:r>
            <a:endParaRPr lang="en-GB" sz="3200" dirty="0"/>
          </a:p>
        </p:txBody>
      </p:sp>
    </p:spTree>
    <p:extLst>
      <p:ext uri="{BB962C8B-B14F-4D97-AF65-F5344CB8AC3E}">
        <p14:creationId xmlns:p14="http://schemas.microsoft.com/office/powerpoint/2010/main" val="1333587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Rolled Throughput Yield </a:t>
            </a:r>
            <a:endParaRPr lang="en-GB" sz="4400" dirty="0"/>
          </a:p>
        </p:txBody>
      </p:sp>
      <p:sp>
        <p:nvSpPr>
          <p:cNvPr id="3" name="Content Placeholder 2"/>
          <p:cNvSpPr>
            <a:spLocks noGrp="1"/>
          </p:cNvSpPr>
          <p:nvPr>
            <p:ph idx="1"/>
          </p:nvPr>
        </p:nvSpPr>
        <p:spPr>
          <a:xfrm>
            <a:off x="646112" y="2052918"/>
            <a:ext cx="10887798" cy="4465646"/>
          </a:xfrm>
        </p:spPr>
        <p:txBody>
          <a:bodyPr>
            <a:normAutofit/>
          </a:bodyPr>
          <a:lstStyle/>
          <a:p>
            <a:r>
              <a:rPr lang="en-GB" sz="3200" dirty="0" smtClean="0"/>
              <a:t>Is the probability of a “unit” going through all the processes without a defect</a:t>
            </a:r>
          </a:p>
          <a:p>
            <a:r>
              <a:rPr lang="en-GB" sz="3200" dirty="0" smtClean="0"/>
              <a:t>Is the product multiplying the first-pass yields of each sub-process</a:t>
            </a:r>
          </a:p>
          <a:p>
            <a:r>
              <a:rPr lang="en-GB" sz="3200" dirty="0" smtClean="0"/>
              <a:t>Generally used for internal monitoring of business processes and for prioritising improvement projects</a:t>
            </a:r>
          </a:p>
          <a:p>
            <a:r>
              <a:rPr lang="en-GB" sz="3200" dirty="0" smtClean="0"/>
              <a:t>Best measure of the effectiveness and efficiency of business processes</a:t>
            </a:r>
            <a:endParaRPr lang="en-GB" sz="3200" dirty="0"/>
          </a:p>
        </p:txBody>
      </p:sp>
    </p:spTree>
    <p:extLst>
      <p:ext uri="{BB962C8B-B14F-4D97-AF65-F5344CB8AC3E}">
        <p14:creationId xmlns:p14="http://schemas.microsoft.com/office/powerpoint/2010/main" val="1844501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Cost of Poor Quality (COPQ)</a:t>
            </a:r>
            <a:endParaRPr lang="en-GB" sz="4400" dirty="0"/>
          </a:p>
        </p:txBody>
      </p:sp>
      <p:sp>
        <p:nvSpPr>
          <p:cNvPr id="3" name="Content Placeholder 2"/>
          <p:cNvSpPr>
            <a:spLocks noGrp="1"/>
          </p:cNvSpPr>
          <p:nvPr>
            <p:ph idx="1"/>
          </p:nvPr>
        </p:nvSpPr>
        <p:spPr>
          <a:xfrm>
            <a:off x="574964" y="2052918"/>
            <a:ext cx="10799618" cy="4195481"/>
          </a:xfrm>
        </p:spPr>
        <p:txBody>
          <a:bodyPr>
            <a:normAutofit/>
          </a:bodyPr>
          <a:lstStyle/>
          <a:p>
            <a:r>
              <a:rPr lang="en-GB" sz="3200" dirty="0" smtClean="0"/>
              <a:t>Through your process exploration and project definition work you will develop a refined estimate of the COPQ in your project</a:t>
            </a:r>
          </a:p>
          <a:p>
            <a:r>
              <a:rPr lang="en-GB" sz="3200" dirty="0" smtClean="0"/>
              <a:t>This project COPQ represents the financial opportunity of your team’s improvement effort</a:t>
            </a:r>
          </a:p>
          <a:p>
            <a:r>
              <a:rPr lang="en-GB" sz="3200" dirty="0" smtClean="0"/>
              <a:t>Calculating COPQ is iterative and will change as you learn more about the process</a:t>
            </a:r>
            <a:endParaRPr lang="en-GB" sz="3200" dirty="0"/>
          </a:p>
        </p:txBody>
      </p:sp>
    </p:spTree>
    <p:extLst>
      <p:ext uri="{BB962C8B-B14F-4D97-AF65-F5344CB8AC3E}">
        <p14:creationId xmlns:p14="http://schemas.microsoft.com/office/powerpoint/2010/main" val="2382702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93964"/>
            <a:ext cx="9404723" cy="748145"/>
          </a:xfrm>
        </p:spPr>
        <p:txBody>
          <a:bodyPr/>
          <a:lstStyle/>
          <a:p>
            <a:pPr algn="ctr"/>
            <a:r>
              <a:rPr lang="en-GB" sz="4400" dirty="0" smtClean="0"/>
              <a:t>Cost of Poor Quality (COPQ)</a:t>
            </a:r>
            <a:endParaRPr lang="en-GB" sz="4400" dirty="0"/>
          </a:p>
        </p:txBody>
      </p:sp>
      <p:sp>
        <p:nvSpPr>
          <p:cNvPr id="3" name="Content Placeholder 2"/>
          <p:cNvSpPr>
            <a:spLocks noGrp="1"/>
          </p:cNvSpPr>
          <p:nvPr>
            <p:ph idx="1"/>
          </p:nvPr>
        </p:nvSpPr>
        <p:spPr>
          <a:xfrm>
            <a:off x="450273" y="1122218"/>
            <a:ext cx="11374581" cy="5424055"/>
          </a:xfrm>
        </p:spPr>
        <p:txBody>
          <a:bodyPr>
            <a:normAutofit fontScale="92500"/>
          </a:bodyPr>
          <a:lstStyle/>
          <a:p>
            <a:r>
              <a:rPr lang="en-GB" sz="3200" dirty="0" smtClean="0"/>
              <a:t>COPQ helps us understand the financial impact of problems created by defects</a:t>
            </a:r>
          </a:p>
          <a:p>
            <a:r>
              <a:rPr lang="en-GB" sz="3200" dirty="0" smtClean="0"/>
              <a:t>COPQ is a </a:t>
            </a:r>
            <a:r>
              <a:rPr lang="en-GB" sz="3200" b="1" dirty="0" smtClean="0"/>
              <a:t>symptom</a:t>
            </a:r>
            <a:r>
              <a:rPr lang="en-GB" sz="3200" dirty="0" smtClean="0"/>
              <a:t>, not a </a:t>
            </a:r>
            <a:r>
              <a:rPr lang="en-GB" sz="3200" b="1" dirty="0" smtClean="0"/>
              <a:t>defect</a:t>
            </a:r>
            <a:endParaRPr lang="en-GB" sz="3200" dirty="0" smtClean="0"/>
          </a:p>
          <a:p>
            <a:r>
              <a:rPr lang="en-GB" sz="3200" dirty="0" smtClean="0"/>
              <a:t>Projects fix defects with the intent of improving symptoms</a:t>
            </a:r>
          </a:p>
          <a:p>
            <a:r>
              <a:rPr lang="en-GB" sz="3200" dirty="0" smtClean="0"/>
              <a:t>The concepts of traditional quality cost are the foundation for COPQ- External, Internal, Prevention, Appraisal</a:t>
            </a:r>
          </a:p>
          <a:p>
            <a:r>
              <a:rPr lang="en-GB" sz="3200" dirty="0" smtClean="0"/>
              <a:t>A significant portion of COPQ from any defect comes from effects that are difficult to quantify and must be estimated</a:t>
            </a:r>
            <a:endParaRPr lang="en-GB" sz="3200" dirty="0"/>
          </a:p>
        </p:txBody>
      </p:sp>
    </p:spTree>
    <p:extLst>
      <p:ext uri="{BB962C8B-B14F-4D97-AF65-F5344CB8AC3E}">
        <p14:creationId xmlns:p14="http://schemas.microsoft.com/office/powerpoint/2010/main" val="2864529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Internal/External  COPQ</a:t>
            </a:r>
            <a:endParaRPr lang="en-GB" sz="4400" dirty="0"/>
          </a:p>
        </p:txBody>
      </p:sp>
      <p:sp>
        <p:nvSpPr>
          <p:cNvPr id="3" name="Content Placeholder 2"/>
          <p:cNvSpPr>
            <a:spLocks noGrp="1"/>
          </p:cNvSpPr>
          <p:nvPr>
            <p:ph idx="1"/>
          </p:nvPr>
        </p:nvSpPr>
        <p:spPr/>
        <p:txBody>
          <a:bodyPr>
            <a:normAutofit lnSpcReduction="10000"/>
          </a:bodyPr>
          <a:lstStyle/>
          <a:p>
            <a:r>
              <a:rPr lang="en-GB" sz="3200" dirty="0" smtClean="0"/>
              <a:t>Rework</a:t>
            </a:r>
          </a:p>
          <a:p>
            <a:r>
              <a:rPr lang="en-GB" sz="3200" dirty="0" smtClean="0"/>
              <a:t>Rejected supplier parts and materials</a:t>
            </a:r>
          </a:p>
          <a:p>
            <a:r>
              <a:rPr lang="en-GB" sz="3200" dirty="0" smtClean="0"/>
              <a:t>Inspection</a:t>
            </a:r>
          </a:p>
          <a:p>
            <a:pPr marL="0" indent="0">
              <a:buNone/>
            </a:pPr>
            <a:r>
              <a:rPr lang="en-GB" sz="3200" b="1" dirty="0" smtClean="0"/>
              <a:t>External</a:t>
            </a:r>
          </a:p>
          <a:p>
            <a:r>
              <a:rPr lang="en-GB" sz="3200" dirty="0"/>
              <a:t>R</a:t>
            </a:r>
            <a:r>
              <a:rPr lang="en-GB" sz="3200" dirty="0" smtClean="0"/>
              <a:t>eturns </a:t>
            </a:r>
          </a:p>
          <a:p>
            <a:r>
              <a:rPr lang="en-GB" sz="3200" dirty="0" smtClean="0"/>
              <a:t>Warranty work</a:t>
            </a:r>
          </a:p>
          <a:p>
            <a:r>
              <a:rPr lang="en-GB" sz="3200" dirty="0" smtClean="0"/>
              <a:t>Loss of customers</a:t>
            </a:r>
          </a:p>
          <a:p>
            <a:endParaRPr lang="en-GB" sz="3200" dirty="0"/>
          </a:p>
        </p:txBody>
      </p:sp>
    </p:spTree>
    <p:extLst>
      <p:ext uri="{BB962C8B-B14F-4D97-AF65-F5344CB8AC3E}">
        <p14:creationId xmlns:p14="http://schemas.microsoft.com/office/powerpoint/2010/main" val="343151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Quality Savings</a:t>
            </a:r>
            <a:endParaRPr lang="en-GB" sz="4400" dirty="0"/>
          </a:p>
        </p:txBody>
      </p:sp>
      <p:sp>
        <p:nvSpPr>
          <p:cNvPr id="3" name="Content Placeholder 2"/>
          <p:cNvSpPr>
            <a:spLocks noGrp="1"/>
          </p:cNvSpPr>
          <p:nvPr>
            <p:ph idx="1"/>
          </p:nvPr>
        </p:nvSpPr>
        <p:spPr>
          <a:xfrm>
            <a:off x="443346" y="2052918"/>
            <a:ext cx="11319164" cy="4195481"/>
          </a:xfrm>
        </p:spPr>
        <p:txBody>
          <a:bodyPr>
            <a:normAutofit/>
          </a:bodyPr>
          <a:lstStyle/>
          <a:p>
            <a:pPr marL="0" indent="0">
              <a:buNone/>
            </a:pPr>
            <a:r>
              <a:rPr lang="en-GB" sz="3200" dirty="0" smtClean="0"/>
              <a:t>While hard savings are always more 	desirable because they are easier to 	quantify, it is also necessary to think about 	soft savings</a:t>
            </a:r>
          </a:p>
          <a:p>
            <a:pPr marL="0" indent="0">
              <a:buNone/>
            </a:pPr>
            <a:endParaRPr lang="en-GB" sz="3200" dirty="0"/>
          </a:p>
        </p:txBody>
      </p:sp>
      <p:pic>
        <p:nvPicPr>
          <p:cNvPr id="4" name="Picture 3"/>
          <p:cNvPicPr>
            <a:picLocks noChangeAspect="1"/>
          </p:cNvPicPr>
          <p:nvPr/>
        </p:nvPicPr>
        <p:blipFill>
          <a:blip r:embed="rId2"/>
          <a:stretch>
            <a:fillRect/>
          </a:stretch>
        </p:blipFill>
        <p:spPr>
          <a:xfrm>
            <a:off x="554182" y="3782290"/>
            <a:ext cx="10938163" cy="2888673"/>
          </a:xfrm>
          <a:prstGeom prst="rect">
            <a:avLst/>
          </a:prstGeom>
        </p:spPr>
      </p:pic>
    </p:spTree>
    <p:extLst>
      <p:ext uri="{BB962C8B-B14F-4D97-AF65-F5344CB8AC3E}">
        <p14:creationId xmlns:p14="http://schemas.microsoft.com/office/powerpoint/2010/main" val="2561016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COPQ Prevention/Detection</a:t>
            </a:r>
            <a:endParaRPr lang="en-GB" sz="4400" dirty="0"/>
          </a:p>
        </p:txBody>
      </p:sp>
      <p:sp>
        <p:nvSpPr>
          <p:cNvPr id="3" name="Content Placeholder 2"/>
          <p:cNvSpPr>
            <a:spLocks noGrp="1"/>
          </p:cNvSpPr>
          <p:nvPr>
            <p:ph idx="1"/>
          </p:nvPr>
        </p:nvSpPr>
        <p:spPr>
          <a:xfrm>
            <a:off x="1103312" y="1433946"/>
            <a:ext cx="8946541" cy="5216236"/>
          </a:xfrm>
        </p:spPr>
        <p:txBody>
          <a:bodyPr>
            <a:normAutofit/>
          </a:bodyPr>
          <a:lstStyle/>
          <a:p>
            <a:pPr marL="0" indent="0">
              <a:buNone/>
            </a:pPr>
            <a:r>
              <a:rPr lang="en-GB" sz="3200" b="1" dirty="0" smtClean="0"/>
              <a:t>COPQ Prevention</a:t>
            </a:r>
          </a:p>
          <a:p>
            <a:r>
              <a:rPr lang="en-GB" sz="3200" dirty="0" smtClean="0"/>
              <a:t>Error Proofing</a:t>
            </a:r>
          </a:p>
          <a:p>
            <a:r>
              <a:rPr lang="en-GB" sz="3200" dirty="0" smtClean="0"/>
              <a:t>Supplier Certification</a:t>
            </a:r>
          </a:p>
          <a:p>
            <a:r>
              <a:rPr lang="en-GB" sz="3200" dirty="0" smtClean="0"/>
              <a:t>DFSS</a:t>
            </a:r>
          </a:p>
          <a:p>
            <a:pPr marL="0" indent="0">
              <a:buNone/>
            </a:pPr>
            <a:r>
              <a:rPr lang="en-GB" sz="3200" b="1" dirty="0" smtClean="0"/>
              <a:t>COPQ Detection</a:t>
            </a:r>
          </a:p>
          <a:p>
            <a:r>
              <a:rPr lang="en-GB" sz="3200" dirty="0" smtClean="0"/>
              <a:t>Supplier Audits</a:t>
            </a:r>
          </a:p>
          <a:p>
            <a:r>
              <a:rPr lang="en-GB" sz="3200" dirty="0" smtClean="0"/>
              <a:t>Rejected parts</a:t>
            </a:r>
          </a:p>
          <a:p>
            <a:r>
              <a:rPr lang="en-GB" sz="3200" dirty="0" smtClean="0"/>
              <a:t>Logged rework</a:t>
            </a:r>
            <a:endParaRPr lang="en-GB" sz="3200" dirty="0"/>
          </a:p>
        </p:txBody>
      </p:sp>
    </p:spTree>
    <p:extLst>
      <p:ext uri="{BB962C8B-B14F-4D97-AF65-F5344CB8AC3E}">
        <p14:creationId xmlns:p14="http://schemas.microsoft.com/office/powerpoint/2010/main" val="2171737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Capability Index</a:t>
            </a:r>
            <a:endParaRPr lang="en-GB" sz="4400" dirty="0"/>
          </a:p>
        </p:txBody>
      </p:sp>
      <p:sp>
        <p:nvSpPr>
          <p:cNvPr id="3" name="Content Placeholder 2"/>
          <p:cNvSpPr>
            <a:spLocks noGrp="1"/>
          </p:cNvSpPr>
          <p:nvPr>
            <p:ph idx="1"/>
          </p:nvPr>
        </p:nvSpPr>
        <p:spPr>
          <a:xfrm>
            <a:off x="540327" y="2052918"/>
            <a:ext cx="11208327" cy="4195481"/>
          </a:xfrm>
        </p:spPr>
        <p:txBody>
          <a:bodyPr>
            <a:normAutofit/>
          </a:bodyPr>
          <a:lstStyle/>
          <a:p>
            <a:r>
              <a:rPr lang="en-GB" sz="3200" dirty="0" smtClean="0"/>
              <a:t>Quantifies the ability of a process to meet the expectations of customers and other stakeholders</a:t>
            </a:r>
          </a:p>
          <a:p>
            <a:r>
              <a:rPr lang="en-GB" sz="3200" dirty="0" smtClean="0"/>
              <a:t>Key to decision-making related to design for manufacture is the understanding of not only the requirements of the process, but also what the process is able to achieve (process capability)</a:t>
            </a:r>
          </a:p>
          <a:p>
            <a:endParaRPr lang="en-GB" sz="3200" dirty="0"/>
          </a:p>
        </p:txBody>
      </p:sp>
    </p:spTree>
    <p:extLst>
      <p:ext uri="{BB962C8B-B14F-4D97-AF65-F5344CB8AC3E}">
        <p14:creationId xmlns:p14="http://schemas.microsoft.com/office/powerpoint/2010/main" val="929445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Capability Index</a:t>
            </a:r>
            <a:endParaRPr lang="en-GB" sz="4400" dirty="0"/>
          </a:p>
        </p:txBody>
      </p:sp>
      <p:sp>
        <p:nvSpPr>
          <p:cNvPr id="3" name="Content Placeholder 2"/>
          <p:cNvSpPr>
            <a:spLocks noGrp="1"/>
          </p:cNvSpPr>
          <p:nvPr>
            <p:ph idx="1"/>
          </p:nvPr>
        </p:nvSpPr>
        <p:spPr>
          <a:xfrm>
            <a:off x="339436" y="2052918"/>
            <a:ext cx="11443855" cy="4486427"/>
          </a:xfrm>
        </p:spPr>
        <p:txBody>
          <a:bodyPr>
            <a:normAutofit/>
          </a:bodyPr>
          <a:lstStyle/>
          <a:p>
            <a:r>
              <a:rPr lang="en-GB" sz="3200" dirty="0" smtClean="0"/>
              <a:t>Usually converted into a standard deviation or DPMO</a:t>
            </a:r>
          </a:p>
          <a:p>
            <a:r>
              <a:rPr lang="en-GB" sz="3200" dirty="0" smtClean="0"/>
              <a:t>In the measure phase process capability indices can create a baseline estimate for a controlled process</a:t>
            </a:r>
          </a:p>
          <a:p>
            <a:r>
              <a:rPr lang="en-GB" sz="3200" dirty="0" smtClean="0"/>
              <a:t>In the improve stage, a process capability index can confirm process improvement</a:t>
            </a:r>
          </a:p>
          <a:p>
            <a:r>
              <a:rPr lang="en-GB" sz="3200" dirty="0" smtClean="0"/>
              <a:t>In the control stage, these indices are used to monitor processes to confirm they remain in a state of statistical control</a:t>
            </a:r>
            <a:endParaRPr lang="en-GB" sz="3200" dirty="0"/>
          </a:p>
        </p:txBody>
      </p:sp>
    </p:spTree>
    <p:extLst>
      <p:ext uri="{BB962C8B-B14F-4D97-AF65-F5344CB8AC3E}">
        <p14:creationId xmlns:p14="http://schemas.microsoft.com/office/powerpoint/2010/main" val="552670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80110"/>
            <a:ext cx="9404723" cy="803564"/>
          </a:xfrm>
        </p:spPr>
        <p:txBody>
          <a:bodyPr/>
          <a:lstStyle/>
          <a:p>
            <a:pPr algn="ctr"/>
            <a:r>
              <a:rPr lang="en-GB" sz="4400" dirty="0" smtClean="0"/>
              <a:t>Process Capability Index Creation</a:t>
            </a:r>
            <a:endParaRPr lang="en-GB" sz="44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332509" y="1059874"/>
                <a:ext cx="11582400" cy="5555672"/>
              </a:xfrm>
            </p:spPr>
            <p:txBody>
              <a:bodyPr>
                <a:normAutofit fontScale="92500" lnSpcReduction="10000"/>
              </a:bodyPr>
              <a:lstStyle/>
              <a:p>
                <a:r>
                  <a:rPr lang="en-GB" sz="3200" dirty="0" smtClean="0"/>
                  <a:t>First use a control chart to determine the stability of the process.  Proceed only if the process is in a state of statistical control</a:t>
                </a:r>
              </a:p>
              <a:p>
                <a:r>
                  <a:rPr lang="en-GB" sz="3200" dirty="0" smtClean="0"/>
                  <a:t>The first calculation we need to make is the process potential or capability.  This is denoted </a:t>
                </a:r>
                <a:r>
                  <a:rPr lang="en-GB" sz="3200" dirty="0" err="1" smtClean="0"/>
                  <a:t>Cp</a:t>
                </a:r>
                <a:endParaRPr lang="en-GB" sz="3200" dirty="0" smtClean="0"/>
              </a:p>
              <a:p>
                <a:r>
                  <a:rPr lang="en-GB" sz="3200" dirty="0" err="1" smtClean="0"/>
                  <a:t>Cp</a:t>
                </a:r>
                <a:r>
                  <a:rPr lang="en-GB" sz="3200" dirty="0" smtClean="0"/>
                  <a:t> compares the process spread to the width of the tolerances.  If the tolerances are wider than the process spread then potentially the process can achieve what is being asked of it</a:t>
                </a:r>
              </a:p>
              <a:p>
                <a:r>
                  <a:rPr lang="en-GB" sz="3200" dirty="0" smtClean="0"/>
                  <a:t>The tolerances are denoted USL and LSL</a:t>
                </a:r>
              </a:p>
              <a:p>
                <a:pPr marL="0" indent="0">
                  <a:buNone/>
                </a:pPr>
                <a:r>
                  <a:rPr lang="en-GB" sz="3200" dirty="0"/>
                  <a:t>	</a:t>
                </a:r>
                <a:r>
                  <a:rPr lang="en-GB" sz="3200" dirty="0" smtClean="0"/>
                  <a:t>	</a:t>
                </a:r>
                <a:r>
                  <a:rPr lang="en-GB" sz="3200" dirty="0" err="1" smtClean="0"/>
                  <a:t>Cp</a:t>
                </a:r>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𝑈𝑆𝐿</m:t>
                        </m:r>
                        <m:r>
                          <a:rPr lang="en-GB" sz="3200" b="0" i="1" smtClean="0">
                            <a:latin typeface="Cambria Math" panose="02040503050406030204" pitchFamily="18" charset="0"/>
                          </a:rPr>
                          <m:t> −</m:t>
                        </m:r>
                        <m:r>
                          <a:rPr lang="en-GB" sz="3200" b="0" i="1" smtClean="0">
                            <a:latin typeface="Cambria Math" panose="02040503050406030204" pitchFamily="18" charset="0"/>
                          </a:rPr>
                          <m:t>𝐿𝑆𝐿</m:t>
                        </m:r>
                      </m:num>
                      <m:den>
                        <m:r>
                          <a:rPr lang="en-GB" sz="3200" b="0" i="1" smtClean="0">
                            <a:latin typeface="Cambria Math" panose="02040503050406030204" pitchFamily="18" charset="0"/>
                          </a:rPr>
                          <m:t>6</m:t>
                        </m:r>
                        <m:r>
                          <a:rPr lang="en-GB" sz="3200" b="0" i="1" smtClean="0">
                            <a:latin typeface="Cambria Math" panose="02040503050406030204" pitchFamily="18" charset="0"/>
                            <a:ea typeface="Cambria Math" panose="02040503050406030204" pitchFamily="18" charset="0"/>
                          </a:rPr>
                          <m:t>𝜎</m:t>
                        </m:r>
                      </m:den>
                    </m:f>
                  </m:oMath>
                </a14:m>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332509" y="1059874"/>
                <a:ext cx="11582400" cy="5555672"/>
              </a:xfrm>
              <a:blipFill>
                <a:blip r:embed="rId2"/>
                <a:stretch>
                  <a:fillRect l="-737" t="-2195"/>
                </a:stretch>
              </a:blipFill>
            </p:spPr>
            <p:txBody>
              <a:bodyPr/>
              <a:lstStyle/>
              <a:p>
                <a:r>
                  <a:rPr lang="en-GB">
                    <a:noFill/>
                  </a:rPr>
                  <a:t> </a:t>
                </a:r>
              </a:p>
            </p:txBody>
          </p:sp>
        </mc:Fallback>
      </mc:AlternateContent>
    </p:spTree>
    <p:extLst>
      <p:ext uri="{BB962C8B-B14F-4D97-AF65-F5344CB8AC3E}">
        <p14:creationId xmlns:p14="http://schemas.microsoft.com/office/powerpoint/2010/main" val="712801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Process Capability Index Creation</a:t>
            </a:r>
          </a:p>
        </p:txBody>
      </p:sp>
      <p:sp>
        <p:nvSpPr>
          <p:cNvPr id="3" name="Content Placeholder 2"/>
          <p:cNvSpPr>
            <a:spLocks noGrp="1"/>
          </p:cNvSpPr>
          <p:nvPr>
            <p:ph idx="1"/>
          </p:nvPr>
        </p:nvSpPr>
        <p:spPr>
          <a:xfrm>
            <a:off x="325582" y="1427018"/>
            <a:ext cx="11526982" cy="5216237"/>
          </a:xfrm>
        </p:spPr>
        <p:txBody>
          <a:bodyPr>
            <a:normAutofit lnSpcReduction="10000"/>
          </a:bodyPr>
          <a:lstStyle/>
          <a:p>
            <a:r>
              <a:rPr lang="en-GB" sz="3200" dirty="0" err="1" smtClean="0"/>
              <a:t>Cp</a:t>
            </a:r>
            <a:r>
              <a:rPr lang="en-GB" sz="3200" dirty="0" smtClean="0"/>
              <a:t> in itself is insufficient as it would not, for example distinguish between processes that have the same spread and </a:t>
            </a:r>
            <a:r>
              <a:rPr lang="en-GB" sz="3200" dirty="0" err="1" smtClean="0"/>
              <a:t>Cp</a:t>
            </a:r>
            <a:r>
              <a:rPr lang="en-GB" sz="3200" dirty="0" smtClean="0"/>
              <a:t> also takes no account of setting</a:t>
            </a:r>
          </a:p>
          <a:p>
            <a:r>
              <a:rPr lang="en-GB" sz="3200" dirty="0" err="1" smtClean="0"/>
              <a:t>CpK</a:t>
            </a:r>
            <a:r>
              <a:rPr lang="en-GB" sz="3200" dirty="0" smtClean="0"/>
              <a:t> addresses these issues by taking account of setting and the likelihood of producing non-conforming product for the process</a:t>
            </a:r>
          </a:p>
          <a:p>
            <a:r>
              <a:rPr lang="en-GB" sz="3200" dirty="0" err="1" smtClean="0"/>
              <a:t>Cp</a:t>
            </a:r>
            <a:r>
              <a:rPr lang="en-GB" sz="3200" dirty="0" smtClean="0"/>
              <a:t> and </a:t>
            </a:r>
            <a:r>
              <a:rPr lang="en-GB" sz="3200" dirty="0" err="1" smtClean="0"/>
              <a:t>CpK</a:t>
            </a:r>
            <a:r>
              <a:rPr lang="en-GB" sz="3200" dirty="0" smtClean="0"/>
              <a:t> together compare the distance from the process centre to either tolerance against the distance from the process centre to the top or bottom of the process</a:t>
            </a:r>
            <a:endParaRPr lang="en-GB" sz="3200" dirty="0"/>
          </a:p>
        </p:txBody>
      </p:sp>
    </p:spTree>
    <p:extLst>
      <p:ext uri="{BB962C8B-B14F-4D97-AF65-F5344CB8AC3E}">
        <p14:creationId xmlns:p14="http://schemas.microsoft.com/office/powerpoint/2010/main" val="3891686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Process Capability Index Creation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367145" y="2052918"/>
                <a:ext cx="11526981" cy="4548773"/>
              </a:xfrm>
            </p:spPr>
            <p:txBody>
              <a:bodyPr>
                <a:normAutofit/>
              </a:bodyPr>
              <a:lstStyle/>
              <a:p>
                <a:r>
                  <a:rPr lang="en-GB" sz="3200" dirty="0" smtClean="0"/>
                  <a:t>We take the worst case in order to establish the overall </a:t>
                </a:r>
                <a:r>
                  <a:rPr lang="en-GB" sz="3200" dirty="0" err="1" smtClean="0"/>
                  <a:t>CpK</a:t>
                </a:r>
                <a:endParaRPr lang="en-GB" sz="3200" dirty="0" smtClean="0"/>
              </a:p>
              <a:p>
                <a:pPr marL="0" indent="0">
                  <a:buNone/>
                </a:pPr>
                <a:endParaRPr lang="en-GB" sz="3200" dirty="0"/>
              </a:p>
              <a:p>
                <a:pPr marL="0" indent="0">
                  <a:buNone/>
                </a:pPr>
                <a:r>
                  <a:rPr lang="en-GB" sz="3200" dirty="0" smtClean="0"/>
                  <a:t>	</a:t>
                </a:r>
                <a:r>
                  <a:rPr lang="en-GB" sz="3200" dirty="0" err="1" smtClean="0"/>
                  <a:t>CpK</a:t>
                </a:r>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𝑈𝑆𝐿</m:t>
                        </m:r>
                        <m:r>
                          <a:rPr lang="en-GB" sz="3200" b="0" i="1" smtClean="0">
                            <a:latin typeface="Cambria Math" panose="02040503050406030204" pitchFamily="18" charset="0"/>
                          </a:rPr>
                          <m:t> − </m:t>
                        </m:r>
                        <m:acc>
                          <m:accPr>
                            <m:chr m:val="̿"/>
                            <m:ctrlPr>
                              <a:rPr lang="en-GB" sz="3200" b="0" i="1" smtClean="0">
                                <a:latin typeface="Cambria Math" panose="02040503050406030204" pitchFamily="18" charset="0"/>
                              </a:rPr>
                            </m:ctrlPr>
                          </m:accPr>
                          <m:e>
                            <m:r>
                              <a:rPr lang="en-GB" sz="3200" b="0" i="1" smtClean="0">
                                <a:latin typeface="Cambria Math" panose="02040503050406030204" pitchFamily="18" charset="0"/>
                                <a:ea typeface="Cambria Math" panose="02040503050406030204" pitchFamily="18" charset="0"/>
                              </a:rPr>
                              <m:t>×</m:t>
                            </m:r>
                          </m:e>
                        </m:acc>
                      </m:num>
                      <m:den>
                        <m:r>
                          <a:rPr lang="en-GB" sz="3200" b="0" i="1" smtClean="0">
                            <a:latin typeface="Cambria Math" panose="02040503050406030204" pitchFamily="18" charset="0"/>
                          </a:rPr>
                          <m:t>3</m:t>
                        </m:r>
                        <m:r>
                          <a:rPr lang="en-GB" sz="3200" b="0" i="1" smtClean="0">
                            <a:latin typeface="Cambria Math" panose="02040503050406030204" pitchFamily="18" charset="0"/>
                            <a:ea typeface="Cambria Math" panose="02040503050406030204" pitchFamily="18" charset="0"/>
                          </a:rPr>
                          <m:t>𝜎</m:t>
                        </m:r>
                      </m:den>
                    </m:f>
                  </m:oMath>
                </a14:m>
                <a:r>
                  <a:rPr lang="en-GB" sz="3200" dirty="0" smtClean="0"/>
                  <a:t> or </a:t>
                </a:r>
                <a:r>
                  <a:rPr lang="en-GB" sz="3200" dirty="0" err="1" smtClean="0"/>
                  <a:t>CpK</a:t>
                </a:r>
                <a:r>
                  <a:rPr lang="en-GB" sz="3200" dirty="0" smtClean="0"/>
                  <a:t> = </a:t>
                </a:r>
                <a14:m>
                  <m:oMath xmlns:m="http://schemas.openxmlformats.org/officeDocument/2006/math">
                    <m:f>
                      <m:fPr>
                        <m:ctrlPr>
                          <a:rPr lang="en-GB" sz="3200" i="1" smtClean="0">
                            <a:latin typeface="Cambria Math" panose="02040503050406030204" pitchFamily="18" charset="0"/>
                          </a:rPr>
                        </m:ctrlPr>
                      </m:fPr>
                      <m:num>
                        <m:acc>
                          <m:accPr>
                            <m:chr m:val="̿"/>
                            <m:ctrlPr>
                              <a:rPr lang="en-GB" sz="3200" i="1" smtClean="0">
                                <a:latin typeface="Cambria Math" panose="02040503050406030204" pitchFamily="18" charset="0"/>
                              </a:rPr>
                            </m:ctrlPr>
                          </m:accPr>
                          <m:e>
                            <m:r>
                              <a:rPr lang="en-GB" sz="3200" b="0" i="1" smtClean="0">
                                <a:latin typeface="Cambria Math" panose="02040503050406030204" pitchFamily="18" charset="0"/>
                              </a:rPr>
                              <m:t>𝑋</m:t>
                            </m:r>
                          </m:e>
                        </m:acc>
                        <m:r>
                          <a:rPr lang="en-GB" sz="3200" b="0" i="1" smtClean="0">
                            <a:latin typeface="Cambria Math" panose="02040503050406030204" pitchFamily="18" charset="0"/>
                          </a:rPr>
                          <m:t> −</m:t>
                        </m:r>
                        <m:r>
                          <a:rPr lang="en-GB" sz="3200" b="0" i="1" smtClean="0">
                            <a:latin typeface="Cambria Math" panose="02040503050406030204" pitchFamily="18" charset="0"/>
                          </a:rPr>
                          <m:t>𝐿𝑆𝐿</m:t>
                        </m:r>
                      </m:num>
                      <m:den>
                        <m:r>
                          <a:rPr lang="en-GB" sz="3200" b="0" i="1" smtClean="0">
                            <a:latin typeface="Cambria Math" panose="02040503050406030204" pitchFamily="18" charset="0"/>
                          </a:rPr>
                          <m:t>3</m:t>
                        </m:r>
                        <m:r>
                          <a:rPr lang="en-GB" sz="3200" b="0" i="1" smtClean="0">
                            <a:latin typeface="Cambria Math" panose="02040503050406030204" pitchFamily="18" charset="0"/>
                            <a:ea typeface="Cambria Math" panose="02040503050406030204" pitchFamily="18" charset="0"/>
                          </a:rPr>
                          <m:t>𝜎</m:t>
                        </m:r>
                      </m:den>
                    </m:f>
                  </m:oMath>
                </a14:m>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367145" y="2052918"/>
                <a:ext cx="11526981" cy="4548773"/>
              </a:xfrm>
              <a:blipFill>
                <a:blip r:embed="rId2"/>
                <a:stretch>
                  <a:fillRect l="-793" t="-1743"/>
                </a:stretch>
              </a:blipFill>
            </p:spPr>
            <p:txBody>
              <a:bodyPr/>
              <a:lstStyle/>
              <a:p>
                <a:r>
                  <a:rPr lang="en-GB">
                    <a:noFill/>
                  </a:rPr>
                  <a:t> </a:t>
                </a:r>
              </a:p>
            </p:txBody>
          </p:sp>
        </mc:Fallback>
      </mc:AlternateContent>
    </p:spTree>
    <p:extLst>
      <p:ext uri="{BB962C8B-B14F-4D97-AF65-F5344CB8AC3E}">
        <p14:creationId xmlns:p14="http://schemas.microsoft.com/office/powerpoint/2010/main" val="16002876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Capability Index Interpretation</a:t>
            </a:r>
            <a:endParaRPr lang="en-GB" sz="4400" dirty="0"/>
          </a:p>
        </p:txBody>
      </p:sp>
      <p:sp>
        <p:nvSpPr>
          <p:cNvPr id="3" name="Content Placeholder 2"/>
          <p:cNvSpPr>
            <a:spLocks noGrp="1"/>
          </p:cNvSpPr>
          <p:nvPr>
            <p:ph idx="1"/>
          </p:nvPr>
        </p:nvSpPr>
        <p:spPr>
          <a:xfrm>
            <a:off x="471056" y="2052918"/>
            <a:ext cx="11090562" cy="4195481"/>
          </a:xfrm>
        </p:spPr>
        <p:txBody>
          <a:bodyPr>
            <a:normAutofit/>
          </a:bodyPr>
          <a:lstStyle/>
          <a:p>
            <a:r>
              <a:rPr lang="en-GB" sz="3200" dirty="0" err="1" smtClean="0"/>
              <a:t>CpK’s</a:t>
            </a:r>
            <a:r>
              <a:rPr lang="en-GB" sz="3200" dirty="0" smtClean="0"/>
              <a:t> best achievable value is to equal </a:t>
            </a:r>
            <a:r>
              <a:rPr lang="en-GB" sz="3200" dirty="0" err="1" smtClean="0"/>
              <a:t>Cp</a:t>
            </a:r>
            <a:endParaRPr lang="en-GB" sz="3200" dirty="0" smtClean="0"/>
          </a:p>
          <a:p>
            <a:r>
              <a:rPr lang="en-GB" sz="3200" dirty="0" smtClean="0"/>
              <a:t>This will occur when the process is equidistant from the two limits (i.e. the process is exactly on target)</a:t>
            </a:r>
          </a:p>
          <a:p>
            <a:r>
              <a:rPr lang="en-GB" sz="3200" dirty="0" smtClean="0"/>
              <a:t>It is not possible for </a:t>
            </a:r>
            <a:r>
              <a:rPr lang="en-GB" sz="3200" dirty="0" err="1" smtClean="0"/>
              <a:t>CpK</a:t>
            </a:r>
            <a:r>
              <a:rPr lang="en-GB" sz="3200" dirty="0" smtClean="0"/>
              <a:t> to exceed </a:t>
            </a:r>
            <a:r>
              <a:rPr lang="en-GB" sz="3200" dirty="0" err="1" smtClean="0"/>
              <a:t>Cp</a:t>
            </a:r>
            <a:endParaRPr lang="en-GB" sz="3200" dirty="0" smtClean="0"/>
          </a:p>
          <a:p>
            <a:r>
              <a:rPr lang="en-GB" sz="3200" dirty="0" smtClean="0"/>
              <a:t>It is perfectly possible for </a:t>
            </a:r>
            <a:r>
              <a:rPr lang="en-GB" sz="3200" dirty="0" err="1" smtClean="0"/>
              <a:t>CpK</a:t>
            </a:r>
            <a:r>
              <a:rPr lang="en-GB" sz="3200" dirty="0" smtClean="0"/>
              <a:t> to take a negative value if the centre of the process is outside one of the tolerances</a:t>
            </a:r>
            <a:endParaRPr lang="en-GB" sz="3200" dirty="0"/>
          </a:p>
        </p:txBody>
      </p:sp>
    </p:spTree>
    <p:extLst>
      <p:ext uri="{BB962C8B-B14F-4D97-AF65-F5344CB8AC3E}">
        <p14:creationId xmlns:p14="http://schemas.microsoft.com/office/powerpoint/2010/main" val="2192337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Process Capability Index Interpretation</a:t>
            </a:r>
          </a:p>
        </p:txBody>
      </p:sp>
      <p:sp>
        <p:nvSpPr>
          <p:cNvPr id="3" name="Content Placeholder 2"/>
          <p:cNvSpPr>
            <a:spLocks noGrp="1"/>
          </p:cNvSpPr>
          <p:nvPr>
            <p:ph idx="1"/>
          </p:nvPr>
        </p:nvSpPr>
        <p:spPr/>
        <p:txBody>
          <a:bodyPr>
            <a:normAutofit/>
          </a:bodyPr>
          <a:lstStyle/>
          <a:p>
            <a:r>
              <a:rPr lang="en-GB" sz="3200" dirty="0" smtClean="0"/>
              <a:t>A </a:t>
            </a:r>
            <a:r>
              <a:rPr lang="en-GB" sz="3200" dirty="0" err="1" smtClean="0"/>
              <a:t>CpK</a:t>
            </a:r>
            <a:r>
              <a:rPr lang="en-GB" sz="3200" dirty="0" smtClean="0"/>
              <a:t> of 1 indicates that the process is operating at a minimum level of capability</a:t>
            </a:r>
          </a:p>
          <a:p>
            <a:r>
              <a:rPr lang="en-GB" sz="3200" dirty="0" smtClean="0"/>
              <a:t>Less than 1 means an incapable process</a:t>
            </a:r>
          </a:p>
          <a:p>
            <a:r>
              <a:rPr lang="en-GB" sz="3200" dirty="0" smtClean="0"/>
              <a:t>The aim should always be for </a:t>
            </a:r>
            <a:r>
              <a:rPr lang="en-GB" sz="3200" dirty="0" err="1" smtClean="0"/>
              <a:t>Cp</a:t>
            </a:r>
            <a:r>
              <a:rPr lang="en-GB" sz="3200" dirty="0" smtClean="0"/>
              <a:t> = </a:t>
            </a:r>
            <a:r>
              <a:rPr lang="en-GB" sz="3200" dirty="0" err="1" smtClean="0"/>
              <a:t>CpK</a:t>
            </a:r>
            <a:endParaRPr lang="en-GB" sz="3200" dirty="0"/>
          </a:p>
        </p:txBody>
      </p:sp>
    </p:spTree>
    <p:extLst>
      <p:ext uri="{BB962C8B-B14F-4D97-AF65-F5344CB8AC3E}">
        <p14:creationId xmlns:p14="http://schemas.microsoft.com/office/powerpoint/2010/main" val="32171515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Capability Improvement</a:t>
            </a:r>
            <a:endParaRPr lang="en-GB" sz="4400" dirty="0"/>
          </a:p>
        </p:txBody>
      </p:sp>
      <p:sp>
        <p:nvSpPr>
          <p:cNvPr id="3" name="Content Placeholder 2"/>
          <p:cNvSpPr>
            <a:spLocks noGrp="1"/>
          </p:cNvSpPr>
          <p:nvPr>
            <p:ph idx="1"/>
          </p:nvPr>
        </p:nvSpPr>
        <p:spPr>
          <a:xfrm>
            <a:off x="471056" y="1336964"/>
            <a:ext cx="11007436" cy="5271654"/>
          </a:xfrm>
        </p:spPr>
        <p:txBody>
          <a:bodyPr>
            <a:normAutofit/>
          </a:bodyPr>
          <a:lstStyle/>
          <a:p>
            <a:r>
              <a:rPr lang="en-GB" sz="3200" dirty="0" smtClean="0"/>
              <a:t>The approach to improving process capability is essentially about reducing common cause variation</a:t>
            </a:r>
          </a:p>
          <a:p>
            <a:r>
              <a:rPr lang="en-GB" sz="3200" dirty="0" smtClean="0"/>
              <a:t>This will mean action on the process relating to things such as operator training, machine maintenance, </a:t>
            </a:r>
            <a:r>
              <a:rPr lang="en-GB" sz="3200" dirty="0" err="1" smtClean="0"/>
              <a:t>fixturing</a:t>
            </a:r>
            <a:r>
              <a:rPr lang="en-GB" sz="3200" dirty="0" smtClean="0"/>
              <a:t> etc. </a:t>
            </a:r>
          </a:p>
          <a:p>
            <a:pPr marL="0" indent="0">
              <a:buNone/>
            </a:pPr>
            <a:endParaRPr lang="en-GB" sz="3200" dirty="0"/>
          </a:p>
        </p:txBody>
      </p:sp>
      <p:pic>
        <p:nvPicPr>
          <p:cNvPr id="4" name="Picture 3"/>
          <p:cNvPicPr>
            <a:picLocks noChangeAspect="1"/>
          </p:cNvPicPr>
          <p:nvPr/>
        </p:nvPicPr>
        <p:blipFill>
          <a:blip r:embed="rId2"/>
          <a:stretch>
            <a:fillRect/>
          </a:stretch>
        </p:blipFill>
        <p:spPr>
          <a:xfrm>
            <a:off x="1524000" y="4080164"/>
            <a:ext cx="8617527" cy="2506552"/>
          </a:xfrm>
          <a:prstGeom prst="rect">
            <a:avLst/>
          </a:prstGeom>
        </p:spPr>
      </p:pic>
    </p:spTree>
    <p:extLst>
      <p:ext uri="{BB962C8B-B14F-4D97-AF65-F5344CB8AC3E}">
        <p14:creationId xmlns:p14="http://schemas.microsoft.com/office/powerpoint/2010/main" val="2217539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Communication</a:t>
            </a:r>
            <a:endParaRPr lang="en-GB" sz="4400" dirty="0"/>
          </a:p>
        </p:txBody>
      </p:sp>
      <p:sp>
        <p:nvSpPr>
          <p:cNvPr id="3" name="Content Placeholder 2"/>
          <p:cNvSpPr>
            <a:spLocks noGrp="1"/>
          </p:cNvSpPr>
          <p:nvPr>
            <p:ph idx="1"/>
          </p:nvPr>
        </p:nvSpPr>
        <p:spPr>
          <a:xfrm>
            <a:off x="408709" y="2052918"/>
            <a:ext cx="11381509" cy="4555700"/>
          </a:xfrm>
        </p:spPr>
        <p:txBody>
          <a:bodyPr>
            <a:normAutofit lnSpcReduction="10000"/>
          </a:bodyPr>
          <a:lstStyle/>
          <a:p>
            <a:r>
              <a:rPr lang="en-GB" sz="3200" dirty="0" smtClean="0"/>
              <a:t>Effective communication is key to a successful six sigma project</a:t>
            </a:r>
          </a:p>
          <a:p>
            <a:r>
              <a:rPr lang="en-GB" sz="3200" dirty="0" smtClean="0"/>
              <a:t>Effective communication involves understanding the characteristics of both formal and informal communication</a:t>
            </a:r>
          </a:p>
          <a:p>
            <a:r>
              <a:rPr lang="en-GB" sz="3200" dirty="0" smtClean="0"/>
              <a:t>Formal communication is the flow of communication within the chain of command</a:t>
            </a:r>
          </a:p>
          <a:p>
            <a:r>
              <a:rPr lang="en-GB" sz="3200" dirty="0" smtClean="0"/>
              <a:t>Informal communication is all other communication within the organisation</a:t>
            </a:r>
            <a:endParaRPr lang="en-GB" sz="3200" dirty="0"/>
          </a:p>
        </p:txBody>
      </p:sp>
    </p:spTree>
    <p:extLst>
      <p:ext uri="{BB962C8B-B14F-4D97-AF65-F5344CB8AC3E}">
        <p14:creationId xmlns:p14="http://schemas.microsoft.com/office/powerpoint/2010/main" val="4107157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Top-Down Communication</a:t>
            </a:r>
            <a:endParaRPr lang="en-GB" dirty="0"/>
          </a:p>
        </p:txBody>
      </p:sp>
      <p:sp>
        <p:nvSpPr>
          <p:cNvPr id="3" name="Content Placeholder 2"/>
          <p:cNvSpPr>
            <a:spLocks noGrp="1"/>
          </p:cNvSpPr>
          <p:nvPr>
            <p:ph idx="1"/>
          </p:nvPr>
        </p:nvSpPr>
        <p:spPr>
          <a:xfrm>
            <a:off x="498764" y="2052918"/>
            <a:ext cx="11277600" cy="4195481"/>
          </a:xfrm>
        </p:spPr>
        <p:txBody>
          <a:bodyPr>
            <a:normAutofit/>
          </a:bodyPr>
          <a:lstStyle/>
          <a:p>
            <a:r>
              <a:rPr lang="en-GB" sz="3200" dirty="0" smtClean="0"/>
              <a:t>Flows from higher to lower levels</a:t>
            </a:r>
          </a:p>
          <a:p>
            <a:r>
              <a:rPr lang="en-GB" sz="3200" dirty="0" smtClean="0"/>
              <a:t>Key aspect- subordinates react most effectively to those matters judged to be of greatest interest to the boss</a:t>
            </a:r>
          </a:p>
          <a:p>
            <a:r>
              <a:rPr lang="en-GB" sz="3200" dirty="0" smtClean="0"/>
              <a:t>Selective screening is a problem</a:t>
            </a:r>
            <a:endParaRPr lang="en-GB" sz="3200" dirty="0"/>
          </a:p>
        </p:txBody>
      </p:sp>
    </p:spTree>
    <p:extLst>
      <p:ext uri="{BB962C8B-B14F-4D97-AF65-F5344CB8AC3E}">
        <p14:creationId xmlns:p14="http://schemas.microsoft.com/office/powerpoint/2010/main" val="16569261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Bottom-Up Communication</a:t>
            </a:r>
            <a:endParaRPr lang="en-GB" sz="4400" dirty="0"/>
          </a:p>
        </p:txBody>
      </p:sp>
      <p:sp>
        <p:nvSpPr>
          <p:cNvPr id="3" name="Content Placeholder 2"/>
          <p:cNvSpPr>
            <a:spLocks noGrp="1"/>
          </p:cNvSpPr>
          <p:nvPr>
            <p:ph idx="1"/>
          </p:nvPr>
        </p:nvSpPr>
        <p:spPr/>
        <p:txBody>
          <a:bodyPr>
            <a:normAutofit/>
          </a:bodyPr>
          <a:lstStyle/>
          <a:p>
            <a:r>
              <a:rPr lang="en-GB" sz="3200" dirty="0" smtClean="0"/>
              <a:t>Flows from lower to higher levels</a:t>
            </a:r>
          </a:p>
          <a:p>
            <a:r>
              <a:rPr lang="en-GB" sz="3200" dirty="0" smtClean="0"/>
              <a:t>Most ineffective of the three channels</a:t>
            </a:r>
          </a:p>
          <a:p>
            <a:r>
              <a:rPr lang="en-GB" sz="3200" dirty="0" smtClean="0"/>
              <a:t>Employees need opportunities to be heard and anonymously</a:t>
            </a:r>
          </a:p>
          <a:p>
            <a:r>
              <a:rPr lang="en-GB" sz="3200" dirty="0" smtClean="0"/>
              <a:t>Example devices are: - suggestion boxes, group meetings, participative decision making, grievance procedures</a:t>
            </a:r>
            <a:endParaRPr lang="en-GB" sz="3200" dirty="0"/>
          </a:p>
        </p:txBody>
      </p:sp>
    </p:spTree>
    <p:extLst>
      <p:ext uri="{BB962C8B-B14F-4D97-AF65-F5344CB8AC3E}">
        <p14:creationId xmlns:p14="http://schemas.microsoft.com/office/powerpoint/2010/main" val="3257483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Horizontal Communication</a:t>
            </a:r>
            <a:endParaRPr lang="en-GB" sz="4400" dirty="0"/>
          </a:p>
        </p:txBody>
      </p:sp>
      <p:sp>
        <p:nvSpPr>
          <p:cNvPr id="3" name="Content Placeholder 2"/>
          <p:cNvSpPr>
            <a:spLocks noGrp="1"/>
          </p:cNvSpPr>
          <p:nvPr>
            <p:ph idx="1"/>
          </p:nvPr>
        </p:nvSpPr>
        <p:spPr/>
        <p:txBody>
          <a:bodyPr>
            <a:normAutofit/>
          </a:bodyPr>
          <a:lstStyle/>
          <a:p>
            <a:r>
              <a:rPr lang="en-GB" sz="3200" dirty="0" smtClean="0"/>
              <a:t>Flows one level to an equal level</a:t>
            </a:r>
          </a:p>
          <a:p>
            <a:r>
              <a:rPr lang="en-GB" sz="3200" dirty="0" smtClean="0"/>
              <a:t>Necessary for coordination of diverse organisational functions</a:t>
            </a:r>
          </a:p>
          <a:p>
            <a:r>
              <a:rPr lang="en-GB" sz="3200" dirty="0" smtClean="0"/>
              <a:t>Most effective of the three methods of communication</a:t>
            </a:r>
            <a:endParaRPr lang="en-GB" sz="3200" dirty="0"/>
          </a:p>
        </p:txBody>
      </p:sp>
    </p:spTree>
    <p:extLst>
      <p:ext uri="{BB962C8B-B14F-4D97-AF65-F5344CB8AC3E}">
        <p14:creationId xmlns:p14="http://schemas.microsoft.com/office/powerpoint/2010/main" val="31455076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Informal Communication</a:t>
            </a:r>
            <a:endParaRPr lang="en-GB" sz="4400" dirty="0"/>
          </a:p>
        </p:txBody>
      </p:sp>
      <p:sp>
        <p:nvSpPr>
          <p:cNvPr id="3" name="Content Placeholder 2"/>
          <p:cNvSpPr>
            <a:spLocks noGrp="1"/>
          </p:cNvSpPr>
          <p:nvPr>
            <p:ph idx="1"/>
          </p:nvPr>
        </p:nvSpPr>
        <p:spPr>
          <a:xfrm>
            <a:off x="505692" y="2052918"/>
            <a:ext cx="11229108" cy="4451791"/>
          </a:xfrm>
        </p:spPr>
        <p:txBody>
          <a:bodyPr>
            <a:normAutofit/>
          </a:bodyPr>
          <a:lstStyle/>
          <a:p>
            <a:r>
              <a:rPr lang="en-GB" sz="3200" dirty="0" smtClean="0"/>
              <a:t>Communications within organisations do not necessary follow the formal pathways</a:t>
            </a:r>
          </a:p>
          <a:p>
            <a:r>
              <a:rPr lang="en-GB" sz="3200" dirty="0" smtClean="0"/>
              <a:t>Most organisations have extensive networks of informal communication</a:t>
            </a:r>
          </a:p>
          <a:p>
            <a:r>
              <a:rPr lang="en-GB" sz="3200" dirty="0" smtClean="0"/>
              <a:t>Since they are ingrained into organisational life, you should use them to benefit your six sigma initiatives</a:t>
            </a:r>
          </a:p>
          <a:p>
            <a:r>
              <a:rPr lang="en-GB" sz="3200" dirty="0" smtClean="0"/>
              <a:t>Elements of informal channels are: - grapevine, management by walk about, rumour</a:t>
            </a:r>
            <a:endParaRPr lang="en-GB" sz="3200" dirty="0"/>
          </a:p>
        </p:txBody>
      </p:sp>
    </p:spTree>
    <p:extLst>
      <p:ext uri="{BB962C8B-B14F-4D97-AF65-F5344CB8AC3E}">
        <p14:creationId xmlns:p14="http://schemas.microsoft.com/office/powerpoint/2010/main" val="3429619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Barriers to Communication</a:t>
            </a:r>
            <a:endParaRPr lang="en-GB" sz="4400" dirty="0"/>
          </a:p>
        </p:txBody>
      </p:sp>
      <p:sp>
        <p:nvSpPr>
          <p:cNvPr id="3" name="Content Placeholder 2"/>
          <p:cNvSpPr>
            <a:spLocks noGrp="1"/>
          </p:cNvSpPr>
          <p:nvPr>
            <p:ph idx="1"/>
          </p:nvPr>
        </p:nvSpPr>
        <p:spPr>
          <a:xfrm>
            <a:off x="471056" y="2052918"/>
            <a:ext cx="11125200" cy="4195481"/>
          </a:xfrm>
        </p:spPr>
        <p:txBody>
          <a:bodyPr>
            <a:normAutofit/>
          </a:bodyPr>
          <a:lstStyle/>
          <a:p>
            <a:r>
              <a:rPr lang="en-GB" sz="3200" dirty="0" smtClean="0"/>
              <a:t>Interpersonal barriers which include problems with emotions and perceptions held by employees</a:t>
            </a:r>
          </a:p>
          <a:p>
            <a:r>
              <a:rPr lang="en-GB" sz="3200" dirty="0" smtClean="0"/>
              <a:t>Status and power differences between lower and higher levels</a:t>
            </a:r>
          </a:p>
          <a:p>
            <a:r>
              <a:rPr lang="en-GB" sz="3200" dirty="0" smtClean="0"/>
              <a:t>Differences across departments of needs and goals</a:t>
            </a:r>
          </a:p>
          <a:p>
            <a:r>
              <a:rPr lang="en-GB" sz="3200" dirty="0" smtClean="0"/>
              <a:t>Formal channels may not be available for upward, downward, and </a:t>
            </a:r>
            <a:r>
              <a:rPr lang="en-GB" sz="3200" smtClean="0"/>
              <a:t>horizontal communications</a:t>
            </a:r>
            <a:endParaRPr lang="en-GB" sz="3200" dirty="0"/>
          </a:p>
        </p:txBody>
      </p:sp>
    </p:spTree>
    <p:extLst>
      <p:ext uri="{BB962C8B-B14F-4D97-AF65-F5344CB8AC3E}">
        <p14:creationId xmlns:p14="http://schemas.microsoft.com/office/powerpoint/2010/main" val="34775283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8857</TotalTime>
  <Words>1256</Words>
  <Application>Microsoft Office PowerPoint</Application>
  <PresentationFormat>Widescreen</PresentationFormat>
  <Paragraphs>122</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Cambria Math</vt:lpstr>
      <vt:lpstr>Century Gothic</vt:lpstr>
      <vt:lpstr>Wingdings 3</vt:lpstr>
      <vt:lpstr>Ion</vt:lpstr>
      <vt:lpstr>Define Phase – Business Results for Projects   </vt:lpstr>
      <vt:lpstr>Business Results for Projects</vt:lpstr>
      <vt:lpstr>Process Performance</vt:lpstr>
      <vt:lpstr>Process Performance</vt:lpstr>
      <vt:lpstr>Process Performance</vt:lpstr>
      <vt:lpstr>Sigma Level Conversion Table</vt:lpstr>
      <vt:lpstr>First Pass Yield (YFP)</vt:lpstr>
      <vt:lpstr>First Pass Yield</vt:lpstr>
      <vt:lpstr>Rolled Throughput Yield </vt:lpstr>
      <vt:lpstr>Cost of Poor Quality (COPQ)</vt:lpstr>
      <vt:lpstr>Cost of Poor Quality (COPQ)</vt:lpstr>
      <vt:lpstr>Internal/External  COPQ</vt:lpstr>
      <vt:lpstr>Quality Savings</vt:lpstr>
      <vt:lpstr>COPQ Prevention/Detection</vt:lpstr>
      <vt:lpstr>Process Capability Index</vt:lpstr>
      <vt:lpstr>Process Capability Index</vt:lpstr>
      <vt:lpstr>Process Capability Index Creation</vt:lpstr>
      <vt:lpstr>Process Capability Index Creation</vt:lpstr>
      <vt:lpstr>Process Capability Index Creation</vt:lpstr>
      <vt:lpstr>Process Capability Index Interpretation</vt:lpstr>
      <vt:lpstr>Process Capability Index Interpretation</vt:lpstr>
      <vt:lpstr>Process Capability Improvement</vt:lpstr>
      <vt:lpstr>Communication</vt:lpstr>
      <vt:lpstr>Top-Down Communication</vt:lpstr>
      <vt:lpstr>Bottom-Up Communication</vt:lpstr>
      <vt:lpstr>Horizontal Communication</vt:lpstr>
      <vt:lpstr>Informal Communication</vt:lpstr>
      <vt:lpstr>Barriers to Communication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Define Phase – Business Results for Projects</dc:title>
  <dc:creator>Andrew Thorn</dc:creator>
  <cp:lastModifiedBy>Andrew Thorn</cp:lastModifiedBy>
  <cp:revision>28</cp:revision>
  <dcterms:created xsi:type="dcterms:W3CDTF">2021-01-14T23:10:01Z</dcterms:created>
  <dcterms:modified xsi:type="dcterms:W3CDTF">2021-01-21T02:47:22Z</dcterms:modified>
</cp:coreProperties>
</file>