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4" r:id="rId7"/>
    <p:sldId id="262"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FD77E-9609-AB85-1EA9-6712700ED29E}" v="5" dt="2024-04-22T17:22:59.866"/>
    <p1510:client id="{2FED340D-FA24-6C59-2B18-1E70452EF581}" v="185" dt="2024-04-22T17:05:19.859"/>
    <p1510:client id="{34B65F8B-B487-E0A8-96E3-ECAE73C2A4A3}" v="119" dt="2024-04-22T20:02:54.952"/>
    <p1510:client id="{362C470E-D3F2-740A-A98E-115BCCC0C152}" v="187" dt="2024-04-22T19:38:05.056"/>
    <p1510:client id="{4F055D12-75FC-14E2-16B2-3FD7430E2D1E}" v="265" dt="2024-04-22T19:09:31.199"/>
    <p1510:client id="{5A391D81-4AE5-86BD-396B-930ED9C3E7EE}" v="91" dt="2024-04-22T23:08:27.037"/>
    <p1510:client id="{8C3FD0C4-21AC-981F-8CC1-7E62ECEF68E0}" v="22" dt="2024-04-22T19:57:35.263"/>
    <p1510:client id="{993D47E3-A746-1912-953C-366A9D5A581F}" v="266" dt="2024-04-22T21:50:26.345"/>
    <p1510:client id="{9A087CCB-86F8-0657-5552-353B1BD607C3}" v="2" dt="2024-04-22T21:40:04.181"/>
    <p1510:client id="{F5341D00-17EF-91B0-33AC-AE6024506A1C}" v="1" dt="2024-04-22T15:11:38.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r-room.com/rooms-characters/" TargetMode="External"/><Relationship Id="rId2" Type="http://schemas.openxmlformats.org/officeDocument/2006/relationships/hyperlink" Target="https://apps.apple.com/us/app/skyview-lite/id41393686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17733" y="490537"/>
            <a:ext cx="5291663" cy="1628775"/>
          </a:xfrm>
        </p:spPr>
        <p:txBody>
          <a:bodyPr vert="horz" lIns="91440" tIns="45720" rIns="91440" bIns="45720" rtlCol="0" anchor="b">
            <a:normAutofit/>
          </a:bodyPr>
          <a:lstStyle/>
          <a:p>
            <a:pPr algn="l"/>
            <a:r>
              <a:rPr lang="en-US" sz="4000"/>
              <a:t>VR and Education</a:t>
            </a:r>
          </a:p>
        </p:txBody>
      </p:sp>
      <p:pic>
        <p:nvPicPr>
          <p:cNvPr id="5" name="Picture 4" descr="Robot operating a machine">
            <a:extLst>
              <a:ext uri="{FF2B5EF4-FFF2-40B4-BE49-F238E27FC236}">
                <a16:creationId xmlns:a16="http://schemas.microsoft.com/office/drawing/2014/main" id="{B84EFE72-0350-B25F-064C-F9223BED80A4}"/>
              </a:ext>
            </a:extLst>
          </p:cNvPr>
          <p:cNvPicPr>
            <a:picLocks noChangeAspect="1"/>
          </p:cNvPicPr>
          <p:nvPr/>
        </p:nvPicPr>
        <p:blipFill rotWithShape="1">
          <a:blip r:embed="rId2"/>
          <a:srcRect l="16191" r="15572" b="2"/>
          <a:stretch/>
        </p:blipFill>
        <p:spPr>
          <a:xfrm>
            <a:off x="1" y="10"/>
            <a:ext cx="6005512" cy="6857990"/>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Subtitle 2"/>
          <p:cNvSpPr>
            <a:spLocks noGrp="1"/>
          </p:cNvSpPr>
          <p:nvPr>
            <p:ph type="subTitle" idx="1"/>
          </p:nvPr>
        </p:nvSpPr>
        <p:spPr>
          <a:xfrm>
            <a:off x="6417734" y="2614612"/>
            <a:ext cx="5291663" cy="3752849"/>
          </a:xfrm>
        </p:spPr>
        <p:txBody>
          <a:bodyPr vert="horz" lIns="91440" tIns="45720" rIns="91440" bIns="45720" rtlCol="0">
            <a:normAutofit/>
          </a:bodyPr>
          <a:lstStyle/>
          <a:p>
            <a:pPr indent="-228600" algn="l">
              <a:buFont typeface="Arial" panose="020B0604020202020204" pitchFamily="34" charset="0"/>
              <a:buChar char="•"/>
            </a:pPr>
            <a:r>
              <a:rPr lang="en-US" sz="1800" cap="all"/>
              <a:t>BENJAMIN GAYLARD (2003557) </a:t>
            </a:r>
            <a:endParaRPr lang="en-US" sz="1800"/>
          </a:p>
          <a:p>
            <a:pPr indent="-228600" algn="l">
              <a:buFont typeface="Arial" panose="020B0604020202020204" pitchFamily="34" charset="0"/>
              <a:buChar char="•"/>
            </a:pPr>
            <a:r>
              <a:rPr lang="en-US" sz="1800" cap="all"/>
              <a:t>ASHLEIGH SIMONS (2003948) </a:t>
            </a:r>
            <a:endParaRPr lang="en-US" sz="1800"/>
          </a:p>
          <a:p>
            <a:pPr indent="-228600" algn="l">
              <a:buFont typeface="Arial" panose="020B0604020202020204" pitchFamily="34" charset="0"/>
              <a:buChar char="•"/>
            </a:pPr>
            <a:r>
              <a:rPr lang="en-US" sz="1800" cap="all"/>
              <a:t>ABDULLAH AZHAR CASSIM (2306801) </a:t>
            </a:r>
            <a:endParaRPr lang="en-US" sz="1800"/>
          </a:p>
          <a:p>
            <a:pPr indent="-228600" algn="l">
              <a:buFont typeface="Arial" panose="020B0604020202020204" pitchFamily="34" charset="0"/>
              <a:buChar char="•"/>
            </a:pPr>
            <a:r>
              <a:rPr lang="en-US" sz="1800" cap="all"/>
              <a:t>DANIELS ZELINSKIS (2104718)</a:t>
            </a:r>
            <a:endParaRPr lang="en-US" sz="1800"/>
          </a:p>
          <a:p>
            <a:pPr indent="-228600" algn="l">
              <a:buFont typeface="Arial" panose="020B0604020202020204" pitchFamily="34" charset="0"/>
              <a:buChar char="•"/>
            </a:pPr>
            <a:r>
              <a:rPr lang="en-US" sz="1800" cap="all"/>
              <a:t> ALEXANDER TZAFOS (2104846)</a:t>
            </a:r>
            <a:endParaRPr lang="en-US" sz="18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5F33F-4A14-8325-FD76-5D111E9319FD}"/>
              </a:ext>
            </a:extLst>
          </p:cNvPr>
          <p:cNvSpPr>
            <a:spLocks noGrp="1"/>
          </p:cNvSpPr>
          <p:nvPr>
            <p:ph type="title"/>
          </p:nvPr>
        </p:nvSpPr>
        <p:spPr>
          <a:xfrm>
            <a:off x="761800" y="345058"/>
            <a:ext cx="5334197" cy="1708242"/>
          </a:xfrm>
        </p:spPr>
        <p:txBody>
          <a:bodyPr anchor="ctr">
            <a:normAutofit/>
          </a:bodyPr>
          <a:lstStyle/>
          <a:p>
            <a:r>
              <a:rPr lang="en-US" sz="4000"/>
              <a:t>Issues Identified with our Original Idea</a:t>
            </a:r>
          </a:p>
        </p:txBody>
      </p:sp>
      <p:sp>
        <p:nvSpPr>
          <p:cNvPr id="3" name="Content Placeholder 2">
            <a:extLst>
              <a:ext uri="{FF2B5EF4-FFF2-40B4-BE49-F238E27FC236}">
                <a16:creationId xmlns:a16="http://schemas.microsoft.com/office/drawing/2014/main" id="{E13D41B3-243E-78A6-85E2-5BBD8DA08C9D}"/>
              </a:ext>
            </a:extLst>
          </p:cNvPr>
          <p:cNvSpPr>
            <a:spLocks noGrp="1"/>
          </p:cNvSpPr>
          <p:nvPr>
            <p:ph idx="1"/>
          </p:nvPr>
        </p:nvSpPr>
        <p:spPr>
          <a:xfrm>
            <a:off x="761800" y="1943568"/>
            <a:ext cx="5334197" cy="4722334"/>
          </a:xfrm>
        </p:spPr>
        <p:txBody>
          <a:bodyPr vert="horz" lIns="91440" tIns="45720" rIns="91440" bIns="45720" rtlCol="0" anchor="ctr">
            <a:normAutofit/>
          </a:bodyPr>
          <a:lstStyle/>
          <a:p>
            <a:r>
              <a:rPr lang="en-US" sz="1800"/>
              <a:t>Technical Requirements and Access – Hardware, Network Limitation.</a:t>
            </a:r>
          </a:p>
          <a:p>
            <a:r>
              <a:rPr lang="en-US" sz="1800"/>
              <a:t>Cost and Resources – Implementation, Headset Acquisition.</a:t>
            </a:r>
          </a:p>
          <a:p>
            <a:r>
              <a:rPr lang="en-US" sz="1800"/>
              <a:t>Learning Curve and Training – Lecturers and Support Technicians. </a:t>
            </a:r>
          </a:p>
          <a:p>
            <a:r>
              <a:rPr lang="en-US" sz="1800"/>
              <a:t>Content Creation and Maintenance – Interactive Engaging Content, Relevance and Functional Purposes.</a:t>
            </a:r>
          </a:p>
          <a:p>
            <a:r>
              <a:rPr lang="en-US" sz="1800"/>
              <a:t>Health and Safety – Potential Injuries, Accident Occurrence</a:t>
            </a:r>
          </a:p>
          <a:p>
            <a:endParaRPr lang="en-US" sz="2000"/>
          </a:p>
          <a:p>
            <a:endParaRPr lang="en-US" sz="2000"/>
          </a:p>
        </p:txBody>
      </p:sp>
      <p:pic>
        <p:nvPicPr>
          <p:cNvPr id="5" name="Picture 4" descr="Sphere of mesh and nodes">
            <a:extLst>
              <a:ext uri="{FF2B5EF4-FFF2-40B4-BE49-F238E27FC236}">
                <a16:creationId xmlns:a16="http://schemas.microsoft.com/office/drawing/2014/main" id="{982394A1-4A36-8743-98E2-BEBA80CF40FD}"/>
              </a:ext>
            </a:extLst>
          </p:cNvPr>
          <p:cNvPicPr>
            <a:picLocks noChangeAspect="1"/>
          </p:cNvPicPr>
          <p:nvPr/>
        </p:nvPicPr>
        <p:blipFill rotWithShape="1">
          <a:blip r:embed="rId2"/>
          <a:srcRect l="35740" r="6018"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89979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4EC48-1137-F86C-0DE9-3555847B07EB}"/>
              </a:ext>
            </a:extLst>
          </p:cNvPr>
          <p:cNvSpPr>
            <a:spLocks noGrp="1"/>
          </p:cNvSpPr>
          <p:nvPr>
            <p:ph type="title"/>
          </p:nvPr>
        </p:nvSpPr>
        <p:spPr>
          <a:xfrm>
            <a:off x="6513788" y="365125"/>
            <a:ext cx="4840010" cy="1807305"/>
          </a:xfrm>
        </p:spPr>
        <p:txBody>
          <a:bodyPr>
            <a:normAutofit/>
          </a:bodyPr>
          <a:lstStyle/>
          <a:p>
            <a:r>
              <a:rPr lang="en-US" sz="3600"/>
              <a:t>Final Aim and Objectives of our new Proposal</a:t>
            </a:r>
          </a:p>
        </p:txBody>
      </p:sp>
      <p:pic>
        <p:nvPicPr>
          <p:cNvPr id="5" name="Picture 4" descr="A wall painted with an arrow and a dartboard">
            <a:extLst>
              <a:ext uri="{FF2B5EF4-FFF2-40B4-BE49-F238E27FC236}">
                <a16:creationId xmlns:a16="http://schemas.microsoft.com/office/drawing/2014/main" id="{946901DB-A095-3A8C-F586-D520155508BB}"/>
              </a:ext>
            </a:extLst>
          </p:cNvPr>
          <p:cNvPicPr>
            <a:picLocks noChangeAspect="1"/>
          </p:cNvPicPr>
          <p:nvPr/>
        </p:nvPicPr>
        <p:blipFill rotWithShape="1">
          <a:blip r:embed="rId2"/>
          <a:srcRect l="36285" r="8" b="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CD812FE-35AC-9A47-570E-080A0D4037EC}"/>
              </a:ext>
            </a:extLst>
          </p:cNvPr>
          <p:cNvSpPr>
            <a:spLocks noGrp="1"/>
          </p:cNvSpPr>
          <p:nvPr>
            <p:ph idx="1"/>
          </p:nvPr>
        </p:nvSpPr>
        <p:spPr>
          <a:xfrm>
            <a:off x="6513788" y="2031373"/>
            <a:ext cx="4840010" cy="4303741"/>
          </a:xfrm>
        </p:spPr>
        <p:txBody>
          <a:bodyPr vert="horz" lIns="91440" tIns="45720" rIns="91440" bIns="45720" rtlCol="0" anchor="t">
            <a:normAutofit fontScale="92500" lnSpcReduction="20000"/>
          </a:bodyPr>
          <a:lstStyle/>
          <a:p>
            <a:pPr marL="0" indent="0">
              <a:buNone/>
            </a:pPr>
            <a:r>
              <a:rPr lang="en-US" sz="2000"/>
              <a:t>Aim - </a:t>
            </a:r>
          </a:p>
          <a:p>
            <a:r>
              <a:rPr lang="en-US" sz="1800"/>
              <a:t>We aim to create a university module that incorporates VR Technology to provide insight into the current technology available, and possible uses, and dangers.</a:t>
            </a:r>
          </a:p>
          <a:p>
            <a:pPr marL="0" indent="0">
              <a:buNone/>
            </a:pPr>
            <a:r>
              <a:rPr lang="en-US" sz="2000"/>
              <a:t>Objectives - </a:t>
            </a:r>
          </a:p>
          <a:p>
            <a:r>
              <a:rPr lang="en-US" sz="1800"/>
              <a:t>Our first objective is to conduct research to see whether this idea is unique, and how long a project like this would take to develop. </a:t>
            </a:r>
          </a:p>
          <a:p>
            <a:r>
              <a:rPr lang="en-US" sz="1800"/>
              <a:t>To create a Gantt chart to show how our aim could be achievable and measure the progress being completed and track what is being done.</a:t>
            </a:r>
            <a:endParaRPr lang="en-US"/>
          </a:p>
          <a:p>
            <a:r>
              <a:rPr lang="en-US" sz="1800"/>
              <a:t>To propose a system design for our idea and highlight any other potential designs currently being used.</a:t>
            </a:r>
          </a:p>
          <a:p>
            <a:r>
              <a:rPr lang="en-US" sz="1800"/>
              <a:t>Our final objective is to discover the required resources for this new proposal idea.</a:t>
            </a:r>
          </a:p>
        </p:txBody>
      </p:sp>
    </p:spTree>
    <p:extLst>
      <p:ext uri="{BB962C8B-B14F-4D97-AF65-F5344CB8AC3E}">
        <p14:creationId xmlns:p14="http://schemas.microsoft.com/office/powerpoint/2010/main" val="202289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uman heart in a room&#10;&#10;Description automatically generated">
            <a:extLst>
              <a:ext uri="{FF2B5EF4-FFF2-40B4-BE49-F238E27FC236}">
                <a16:creationId xmlns:a16="http://schemas.microsoft.com/office/drawing/2014/main" id="{44C69075-6867-C47D-18A3-B7F04D348E58}"/>
              </a:ext>
            </a:extLst>
          </p:cNvPr>
          <p:cNvPicPr>
            <a:picLocks noChangeAspect="1"/>
          </p:cNvPicPr>
          <p:nvPr/>
        </p:nvPicPr>
        <p:blipFill rotWithShape="1">
          <a:blip r:embed="rId2"/>
          <a:srcRect r="-2" b="1815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descr="A person sitting in a chair in front of a room with bookshelves and pictures&#10;&#10;Description automatically generated">
            <a:extLst>
              <a:ext uri="{FF2B5EF4-FFF2-40B4-BE49-F238E27FC236}">
                <a16:creationId xmlns:a16="http://schemas.microsoft.com/office/drawing/2014/main" id="{8EA73231-D6B5-59D3-A3DA-4518DE538F62}"/>
              </a:ext>
            </a:extLst>
          </p:cNvPr>
          <p:cNvPicPr>
            <a:picLocks noChangeAspect="1"/>
          </p:cNvPicPr>
          <p:nvPr/>
        </p:nvPicPr>
        <p:blipFill rotWithShape="1">
          <a:blip r:embed="rId3"/>
          <a:srcRect r="-2" b="1815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Freeform: Shape 3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1B3F27B-8FD8-0A1E-9438-E8AC7D4150AD}"/>
              </a:ext>
            </a:extLst>
          </p:cNvPr>
          <p:cNvSpPr>
            <a:spLocks noGrp="1"/>
          </p:cNvSpPr>
          <p:nvPr>
            <p:ph type="title"/>
          </p:nvPr>
        </p:nvSpPr>
        <p:spPr>
          <a:xfrm>
            <a:off x="245787" y="3796"/>
            <a:ext cx="4832802" cy="1243584"/>
          </a:xfrm>
        </p:spPr>
        <p:txBody>
          <a:bodyPr>
            <a:normAutofit/>
          </a:bodyPr>
          <a:lstStyle/>
          <a:p>
            <a:r>
              <a:rPr lang="en-US" sz="3400"/>
              <a:t>Is our Project Idea Unique?</a:t>
            </a:r>
          </a:p>
        </p:txBody>
      </p:sp>
      <p:sp>
        <p:nvSpPr>
          <p:cNvPr id="34" name="Rectangle 3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5" name="Rectangle 3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2A7F239-A97D-0059-AA88-98C39A9199E9}"/>
              </a:ext>
            </a:extLst>
          </p:cNvPr>
          <p:cNvSpPr>
            <a:spLocks noGrp="1"/>
          </p:cNvSpPr>
          <p:nvPr>
            <p:ph idx="1"/>
          </p:nvPr>
        </p:nvSpPr>
        <p:spPr>
          <a:xfrm>
            <a:off x="331819" y="1147550"/>
            <a:ext cx="5155684" cy="4826723"/>
          </a:xfrm>
        </p:spPr>
        <p:txBody>
          <a:bodyPr vert="horz" lIns="91440" tIns="45720" rIns="91440" bIns="45720" rtlCol="0" anchor="t">
            <a:normAutofit/>
          </a:bodyPr>
          <a:lstStyle/>
          <a:p>
            <a:pPr>
              <a:buNone/>
            </a:pPr>
            <a:r>
              <a:rPr lang="en-US" sz="1100" b="1">
                <a:ea typeface="+mn-lt"/>
                <a:cs typeface="+mn-lt"/>
              </a:rPr>
              <a:t>     </a:t>
            </a:r>
            <a:r>
              <a:rPr lang="en-US" sz="1400">
                <a:ea typeface="+mn-lt"/>
                <a:cs typeface="+mn-lt"/>
              </a:rPr>
              <a:t>This project of implementing VR into university modules is not unique. However, below are just some of numerous examples indicating that many higher education institutions have already implemented or are actively exploring the integration of VR into their curriculum.</a:t>
            </a:r>
          </a:p>
          <a:p>
            <a:pPr>
              <a:buNone/>
            </a:pPr>
            <a:endParaRPr lang="en-US" sz="1400">
              <a:ea typeface="+mn-lt"/>
              <a:cs typeface="+mn-lt"/>
            </a:endParaRPr>
          </a:p>
          <a:p>
            <a:r>
              <a:rPr lang="en-US" sz="1400">
                <a:ea typeface="+mn-lt"/>
                <a:cs typeface="+mn-lt"/>
              </a:rPr>
              <a:t>The Arizona State University  has partnered with Dreamscape, an immersive VR company, to create a nine-module VR series for biology lab students. This initiative is part of a broader effort to integrate VR into various subjects, enhancing student engagement and learning outcomes.</a:t>
            </a:r>
          </a:p>
          <a:p>
            <a:r>
              <a:rPr lang="en-US" sz="1400">
                <a:ea typeface="+mn-lt"/>
                <a:cs typeface="+mn-lt"/>
              </a:rPr>
              <a:t>San Diego’s largest private non-profit university, the National University has launched a virtual campus that utilizes VR to simulate a physical campus environment, allowing students to interact in ways similar to traditional campus settings. This initiative aims to enhance engagement and learning for online students.</a:t>
            </a:r>
          </a:p>
          <a:p>
            <a:r>
              <a:rPr lang="en-US" sz="1400">
                <a:ea typeface="+mn-lt"/>
                <a:cs typeface="+mn-lt"/>
              </a:rPr>
              <a:t>Morehouse College is Utilizing VR in innovative ways, they have implemented VR across ten courses, enhancing the learning experience by simulating environments that are otherwise inaccessible, such as historical sites or molecular structures.</a:t>
            </a:r>
            <a:endParaRPr lang="en-US" sz="1400"/>
          </a:p>
          <a:p>
            <a:endParaRPr lang="en-US" sz="1400"/>
          </a:p>
          <a:p>
            <a:endParaRPr lang="en-US" sz="1100"/>
          </a:p>
          <a:p>
            <a:pPr marL="0" indent="0">
              <a:buNone/>
            </a:pPr>
            <a:endParaRPr lang="en-US" sz="1100"/>
          </a:p>
        </p:txBody>
      </p:sp>
    </p:spTree>
    <p:extLst>
      <p:ext uri="{BB962C8B-B14F-4D97-AF65-F5344CB8AC3E}">
        <p14:creationId xmlns:p14="http://schemas.microsoft.com/office/powerpoint/2010/main" val="2231193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5DA2A-F7C1-229D-7206-91D2545FAF6B}"/>
              </a:ext>
            </a:extLst>
          </p:cNvPr>
          <p:cNvSpPr>
            <a:spLocks noGrp="1"/>
          </p:cNvSpPr>
          <p:nvPr>
            <p:ph type="title"/>
          </p:nvPr>
        </p:nvSpPr>
        <p:spPr>
          <a:xfrm>
            <a:off x="140776" y="-319384"/>
            <a:ext cx="10515600" cy="1325563"/>
          </a:xfrm>
        </p:spPr>
        <p:txBody>
          <a:bodyPr/>
          <a:lstStyle/>
          <a:p>
            <a:r>
              <a:rPr lang="en-US"/>
              <a:t>Project Plan – Development Timeline</a:t>
            </a:r>
          </a:p>
        </p:txBody>
      </p:sp>
      <p:sp>
        <p:nvSpPr>
          <p:cNvPr id="4" name="TextBox 3">
            <a:extLst>
              <a:ext uri="{FF2B5EF4-FFF2-40B4-BE49-F238E27FC236}">
                <a16:creationId xmlns:a16="http://schemas.microsoft.com/office/drawing/2014/main" id="{0A307FE1-203D-EDAB-A6E5-183FE48BABCD}"/>
              </a:ext>
            </a:extLst>
          </p:cNvPr>
          <p:cNvSpPr txBox="1"/>
          <p:nvPr/>
        </p:nvSpPr>
        <p:spPr>
          <a:xfrm>
            <a:off x="400373" y="800744"/>
            <a:ext cx="12282405" cy="64479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Segoe UI"/>
                <a:cs typeface="Segoe UI"/>
              </a:rPr>
              <a:t>6 MONTH PEROID </a:t>
            </a:r>
            <a:endParaRPr lang="en-US" sz="1200">
              <a:latin typeface="Segoe UI"/>
              <a:cs typeface="Segoe UI"/>
            </a:endParaRPr>
          </a:p>
          <a:p>
            <a:r>
              <a:rPr lang="en-US" sz="1200" b="1">
                <a:latin typeface="Segoe UI"/>
                <a:cs typeface="Segoe UI"/>
              </a:rPr>
              <a:t>Stage 1: Project Initiation and Planning (Duration: 1 Month)</a:t>
            </a:r>
          </a:p>
          <a:p>
            <a:pPr marL="742950" lvl="1" indent="-285750">
              <a:buFont typeface="Symbol"/>
              <a:buChar char="○"/>
            </a:pPr>
            <a:r>
              <a:rPr lang="en-US" sz="1200" i="1">
                <a:latin typeface="Verdana"/>
                <a:ea typeface="Verdana"/>
              </a:rPr>
              <a:t>Define project scope and objectives.</a:t>
            </a:r>
            <a:endParaRPr lang="en-US" sz="1200">
              <a:latin typeface="Verdana"/>
              <a:ea typeface="Verdana"/>
            </a:endParaRPr>
          </a:p>
          <a:p>
            <a:pPr marL="742950" lvl="1" indent="-285750">
              <a:buFont typeface="Symbol"/>
              <a:buChar char="○"/>
            </a:pPr>
            <a:r>
              <a:rPr lang="en-US" sz="1200" i="1">
                <a:latin typeface="Verdana"/>
                <a:ea typeface="Verdana"/>
              </a:rPr>
              <a:t>Identify stakeholders and form a project team.</a:t>
            </a:r>
            <a:endParaRPr lang="en-US" sz="1200">
              <a:latin typeface="Verdana"/>
              <a:ea typeface="Verdana"/>
            </a:endParaRPr>
          </a:p>
          <a:p>
            <a:pPr marL="742950" lvl="1" indent="-285750">
              <a:buFont typeface="Symbol"/>
              <a:buChar char="○"/>
            </a:pPr>
            <a:r>
              <a:rPr lang="en-US" sz="1200" i="1">
                <a:latin typeface="Verdana"/>
                <a:ea typeface="Verdana"/>
              </a:rPr>
              <a:t>Conduct a feasibility study and market research on available VR technologies.</a:t>
            </a:r>
            <a:endParaRPr lang="en-US" sz="1200">
              <a:latin typeface="Verdana"/>
              <a:ea typeface="Verdana"/>
            </a:endParaRPr>
          </a:p>
          <a:p>
            <a:pPr marL="742950" lvl="1" indent="-285750">
              <a:buFont typeface="Symbol"/>
              <a:buChar char="○"/>
            </a:pPr>
            <a:r>
              <a:rPr lang="en-US" sz="1200" i="1">
                <a:latin typeface="Verdana"/>
                <a:ea typeface="Verdana"/>
              </a:rPr>
              <a:t>Create a </a:t>
            </a:r>
            <a:r>
              <a:rPr lang="en-US" sz="1200" i="1" err="1">
                <a:latin typeface="Verdana"/>
                <a:ea typeface="Verdana"/>
              </a:rPr>
              <a:t>gantt</a:t>
            </a:r>
            <a:r>
              <a:rPr lang="en-US" sz="1200" i="1">
                <a:latin typeface="Verdana"/>
                <a:ea typeface="Verdana"/>
              </a:rPr>
              <a:t> chart to project the development timeline.</a:t>
            </a:r>
            <a:endParaRPr lang="en-US" sz="1200">
              <a:latin typeface="Verdana"/>
              <a:ea typeface="Verdana"/>
            </a:endParaRPr>
          </a:p>
          <a:p>
            <a:r>
              <a:rPr lang="en-US" sz="1200" b="1">
                <a:latin typeface="Segoe UI"/>
                <a:cs typeface="Segoe UI"/>
              </a:rPr>
              <a:t>Stage 2: Technology Acquisition and Setup (Duration: 1 Month)</a:t>
            </a:r>
          </a:p>
          <a:p>
            <a:pPr marL="742950" lvl="1" indent="-285750">
              <a:buFont typeface="Symbol"/>
              <a:buChar char="○"/>
            </a:pPr>
            <a:r>
              <a:rPr lang="en-US" sz="1200" i="1">
                <a:latin typeface="Verdana"/>
                <a:ea typeface="Verdana"/>
              </a:rPr>
              <a:t>Select appropriate VR hardware and software platforms.</a:t>
            </a:r>
            <a:endParaRPr lang="en-US" sz="1200">
              <a:latin typeface="Verdana"/>
              <a:ea typeface="Verdana"/>
            </a:endParaRPr>
          </a:p>
          <a:p>
            <a:pPr marL="742950" lvl="1" indent="-285750">
              <a:buFont typeface="Symbol"/>
              <a:buChar char="○"/>
            </a:pPr>
            <a:r>
              <a:rPr lang="en-US" sz="1200" i="1">
                <a:latin typeface="Verdana"/>
                <a:ea typeface="Verdana"/>
              </a:rPr>
              <a:t>Purchase or lease VR equipment and software licenses.</a:t>
            </a:r>
            <a:endParaRPr lang="en-US" sz="1200">
              <a:latin typeface="Verdana"/>
              <a:ea typeface="Verdana"/>
            </a:endParaRPr>
          </a:p>
          <a:p>
            <a:pPr marL="742950" lvl="1" indent="-285750">
              <a:buFont typeface="Symbol"/>
              <a:buChar char="○"/>
            </a:pPr>
            <a:r>
              <a:rPr lang="en-US" sz="1200" i="1">
                <a:latin typeface="Verdana"/>
                <a:ea typeface="Verdana"/>
              </a:rPr>
              <a:t>Set up VR lab space and install necessary technology.</a:t>
            </a:r>
            <a:endParaRPr lang="en-US" sz="1200">
              <a:latin typeface="Verdana"/>
              <a:ea typeface="Verdana"/>
            </a:endParaRPr>
          </a:p>
          <a:p>
            <a:pPr marL="742950" lvl="1" indent="-285750">
              <a:buFont typeface="Symbol"/>
              <a:buChar char="○"/>
            </a:pPr>
            <a:r>
              <a:rPr lang="en-US" sz="1200" i="1">
                <a:latin typeface="Verdana"/>
                <a:ea typeface="Verdana"/>
              </a:rPr>
              <a:t>Test equipment and software for functionality</a:t>
            </a:r>
            <a:endParaRPr lang="en-US" sz="1200">
              <a:latin typeface="Verdana"/>
              <a:ea typeface="Verdana"/>
            </a:endParaRPr>
          </a:p>
          <a:p>
            <a:r>
              <a:rPr lang="en-US" sz="1200" b="1">
                <a:latin typeface="Segoe UI"/>
                <a:cs typeface="Segoe UI"/>
              </a:rPr>
              <a:t>Stage 3: Curriculum Development (Duration: 1.5 Months)</a:t>
            </a:r>
          </a:p>
          <a:p>
            <a:pPr marL="742950" lvl="1" indent="-285750">
              <a:buFont typeface="Symbol"/>
              <a:buChar char="○"/>
            </a:pPr>
            <a:r>
              <a:rPr lang="en-US" sz="1200" i="1">
                <a:latin typeface="Verdana"/>
                <a:ea typeface="Verdana"/>
              </a:rPr>
              <a:t>Define learning outcomes for the VR-enhanced module.</a:t>
            </a:r>
            <a:endParaRPr lang="en-US" sz="1200">
              <a:latin typeface="Verdana"/>
              <a:ea typeface="Verdana"/>
            </a:endParaRPr>
          </a:p>
          <a:p>
            <a:pPr marL="742950" lvl="1" indent="-285750">
              <a:buFont typeface="Symbol"/>
              <a:buChar char="○"/>
            </a:pPr>
            <a:r>
              <a:rPr lang="en-US" sz="1200" i="1">
                <a:latin typeface="Verdana"/>
                <a:ea typeface="Verdana"/>
              </a:rPr>
              <a:t>Collaborate with subject matter experts to design VR content and experiences.</a:t>
            </a:r>
            <a:endParaRPr lang="en-US" sz="1200">
              <a:latin typeface="Verdana"/>
              <a:ea typeface="Verdana"/>
            </a:endParaRPr>
          </a:p>
          <a:p>
            <a:pPr marL="742950" lvl="1" indent="-285750">
              <a:buFont typeface="Symbol"/>
              <a:buChar char="○"/>
            </a:pPr>
            <a:r>
              <a:rPr lang="en-US" sz="1200" i="1">
                <a:latin typeface="Verdana"/>
                <a:ea typeface="Verdana"/>
              </a:rPr>
              <a:t>Develop instructional materials and assessments.</a:t>
            </a:r>
            <a:endParaRPr lang="en-US" sz="1200">
              <a:latin typeface="Verdana"/>
              <a:ea typeface="Verdana"/>
            </a:endParaRPr>
          </a:p>
          <a:p>
            <a:pPr marL="742950" lvl="1" indent="-285750">
              <a:buFont typeface="Symbol"/>
              <a:buChar char="○"/>
            </a:pPr>
            <a:r>
              <a:rPr lang="en-US" sz="1200" i="1">
                <a:latin typeface="Verdana"/>
                <a:ea typeface="Verdana"/>
              </a:rPr>
              <a:t>Integrate VR experiences with traditional teaching methods</a:t>
            </a:r>
            <a:endParaRPr lang="en-US" sz="1200">
              <a:latin typeface="Verdana"/>
              <a:ea typeface="Verdana"/>
            </a:endParaRPr>
          </a:p>
          <a:p>
            <a:r>
              <a:rPr lang="en-US" sz="1200" b="1">
                <a:latin typeface="Segoe UI"/>
                <a:cs typeface="Segoe UI"/>
              </a:rPr>
              <a:t>Stage 4: Staff Training and Pilot Testing (Duration: 1 Month)</a:t>
            </a:r>
          </a:p>
          <a:p>
            <a:pPr marL="742950" lvl="1" indent="-285750">
              <a:buFont typeface="Symbol"/>
              <a:buChar char="○"/>
            </a:pPr>
            <a:r>
              <a:rPr lang="en-US" sz="1200" i="1">
                <a:latin typeface="Verdana"/>
                <a:ea typeface="Verdana"/>
              </a:rPr>
              <a:t>Train faculty and support staff on VR technology</a:t>
            </a:r>
            <a:endParaRPr lang="en-US" sz="1200">
              <a:latin typeface="Verdana"/>
              <a:ea typeface="Verdana"/>
            </a:endParaRPr>
          </a:p>
          <a:p>
            <a:pPr marL="742950" lvl="1" indent="-285750">
              <a:buFont typeface="Symbol"/>
              <a:buChar char="○"/>
            </a:pPr>
            <a:r>
              <a:rPr lang="en-US" sz="1200" i="1">
                <a:latin typeface="Verdana"/>
                <a:ea typeface="Verdana"/>
              </a:rPr>
              <a:t>Conduct a pilot test with a small group of students.</a:t>
            </a:r>
            <a:endParaRPr lang="en-US" sz="1200">
              <a:latin typeface="Verdana"/>
              <a:ea typeface="Verdana"/>
            </a:endParaRPr>
          </a:p>
          <a:p>
            <a:pPr marL="742950" lvl="1" indent="-285750">
              <a:buFont typeface="Symbol"/>
              <a:buChar char="○"/>
            </a:pPr>
            <a:r>
              <a:rPr lang="en-US" sz="1200" i="1">
                <a:latin typeface="Verdana"/>
                <a:ea typeface="Verdana"/>
              </a:rPr>
              <a:t>Collect feedback and make necessary adjustments to the module.</a:t>
            </a:r>
            <a:endParaRPr lang="en-US" sz="1200">
              <a:latin typeface="Verdana"/>
              <a:ea typeface="Verdana"/>
            </a:endParaRPr>
          </a:p>
          <a:p>
            <a:pPr marL="742950" lvl="1" indent="-285750">
              <a:buFont typeface="Symbol"/>
              <a:buChar char="○"/>
            </a:pPr>
            <a:r>
              <a:rPr lang="en-US" sz="1200" i="1">
                <a:latin typeface="Verdana"/>
                <a:ea typeface="Verdana"/>
              </a:rPr>
              <a:t>Finalize the module design based on pilot test outcomes</a:t>
            </a:r>
            <a:endParaRPr lang="en-US" sz="1200">
              <a:latin typeface="Verdana"/>
              <a:ea typeface="Verdana"/>
            </a:endParaRPr>
          </a:p>
          <a:p>
            <a:r>
              <a:rPr lang="en-US" sz="1200" b="1">
                <a:latin typeface="Segoe UI"/>
                <a:cs typeface="Segoe UI"/>
              </a:rPr>
              <a:t>Stage 5: Module Implementation (Duration: 0.5 Months)</a:t>
            </a:r>
          </a:p>
          <a:p>
            <a:pPr marL="742950" lvl="1" indent="-285750">
              <a:buFont typeface="Symbol"/>
              <a:buChar char="○"/>
            </a:pPr>
            <a:r>
              <a:rPr lang="en-US" sz="1200" i="1">
                <a:latin typeface="Verdana"/>
                <a:ea typeface="Verdana"/>
              </a:rPr>
              <a:t>Promote the new VR-enhanced module to students.</a:t>
            </a:r>
            <a:endParaRPr lang="en-US" sz="1200">
              <a:latin typeface="Verdana"/>
              <a:ea typeface="Verdana"/>
            </a:endParaRPr>
          </a:p>
          <a:p>
            <a:pPr marL="742950" lvl="1" indent="-285750">
              <a:buFont typeface="Symbol"/>
              <a:buChar char="○"/>
            </a:pPr>
            <a:r>
              <a:rPr lang="en-US" sz="1200" i="1">
                <a:latin typeface="Verdana"/>
                <a:ea typeface="Verdana"/>
              </a:rPr>
              <a:t>Enroll students and provide access to VR resources.</a:t>
            </a:r>
            <a:endParaRPr lang="en-US" sz="1200">
              <a:latin typeface="Verdana"/>
              <a:ea typeface="Verdana"/>
            </a:endParaRPr>
          </a:p>
          <a:p>
            <a:pPr marL="742950" lvl="1" indent="-285750">
              <a:buFont typeface="Symbol"/>
              <a:buChar char="○"/>
            </a:pPr>
            <a:r>
              <a:rPr lang="en-US" sz="1200" i="1">
                <a:latin typeface="Verdana"/>
                <a:ea typeface="Verdana"/>
              </a:rPr>
              <a:t>Launch the module and monitor the initial phase of implementation.</a:t>
            </a:r>
            <a:endParaRPr lang="en-US" sz="1200">
              <a:latin typeface="Verdana"/>
              <a:ea typeface="Verdana"/>
            </a:endParaRPr>
          </a:p>
          <a:p>
            <a:pPr marL="742950" lvl="1" indent="-285750">
              <a:buFont typeface="Symbol"/>
              <a:buChar char="○"/>
            </a:pPr>
            <a:r>
              <a:rPr lang="en-US" sz="1200" i="1">
                <a:latin typeface="Verdana"/>
                <a:ea typeface="Verdana"/>
              </a:rPr>
              <a:t>Address any technical or instructional issues that arise.</a:t>
            </a:r>
            <a:endParaRPr lang="en-US" sz="1200">
              <a:latin typeface="Verdana"/>
              <a:ea typeface="Verdana"/>
            </a:endParaRPr>
          </a:p>
          <a:p>
            <a:r>
              <a:rPr lang="en-US" sz="1200" b="1">
                <a:latin typeface="Segoe UI"/>
                <a:cs typeface="Segoe UI"/>
              </a:rPr>
              <a:t>Stage 6: Evaluation and Reporting (Duration: 1 Month)</a:t>
            </a:r>
          </a:p>
          <a:p>
            <a:pPr marL="742950" lvl="1" indent="-285750">
              <a:buFont typeface="Symbol"/>
              <a:buChar char="○"/>
            </a:pPr>
            <a:r>
              <a:rPr lang="en-US" sz="1200" i="1">
                <a:latin typeface="Verdana"/>
                <a:ea typeface="Verdana"/>
              </a:rPr>
              <a:t>Collect data on student engagement and learning outcomes.</a:t>
            </a:r>
            <a:endParaRPr lang="en-US" sz="1200">
              <a:latin typeface="Verdana"/>
              <a:ea typeface="Verdana"/>
            </a:endParaRPr>
          </a:p>
          <a:p>
            <a:pPr marL="742950" lvl="1" indent="-285750">
              <a:buFont typeface="Symbol"/>
              <a:buChar char="○"/>
            </a:pPr>
            <a:r>
              <a:rPr lang="en-US" sz="1200" i="1">
                <a:latin typeface="Verdana"/>
                <a:ea typeface="Verdana"/>
              </a:rPr>
              <a:t>Evaluate the effectiveness of the VR module against defined metrics.</a:t>
            </a:r>
            <a:endParaRPr lang="en-US" sz="1200">
              <a:latin typeface="Verdana"/>
              <a:ea typeface="Verdana"/>
            </a:endParaRPr>
          </a:p>
          <a:p>
            <a:pPr marL="742950" lvl="1" indent="-285750">
              <a:buFont typeface="Symbol"/>
              <a:buChar char="○"/>
            </a:pPr>
            <a:r>
              <a:rPr lang="en-US" sz="1200" i="1">
                <a:latin typeface="Verdana"/>
                <a:ea typeface="Verdana"/>
              </a:rPr>
              <a:t>Prepare a comprehensive report detailing the project's outcomes.</a:t>
            </a:r>
            <a:endParaRPr lang="en-US" sz="1200">
              <a:latin typeface="Verdana"/>
              <a:ea typeface="Verdana"/>
            </a:endParaRPr>
          </a:p>
          <a:p>
            <a:pPr marL="742950" lvl="1" indent="-285750">
              <a:buFont typeface="Symbol"/>
              <a:buChar char="○"/>
            </a:pPr>
            <a:r>
              <a:rPr lang="en-US" sz="1200" i="1">
                <a:latin typeface="Verdana"/>
                <a:ea typeface="Verdana"/>
              </a:rPr>
              <a:t>Present findings to stakeholders and make recommendations for future VR initiatives.</a:t>
            </a:r>
            <a:endParaRPr lang="en-US" sz="1200">
              <a:latin typeface="Verdana"/>
              <a:ea typeface="Verdana"/>
            </a:endParaRPr>
          </a:p>
          <a:p>
            <a:endParaRPr lang="en-US" sz="1200">
              <a:latin typeface="Segoe UI"/>
              <a:cs typeface="Segoe UI"/>
            </a:endParaRPr>
          </a:p>
          <a:p>
            <a:endParaRPr lang="en-US" sz="1100">
              <a:latin typeface="Segoe UI"/>
              <a:cs typeface="Segoe UI"/>
            </a:endParaRPr>
          </a:p>
          <a:p>
            <a:endParaRPr lang="en-US"/>
          </a:p>
        </p:txBody>
      </p:sp>
      <p:pic>
        <p:nvPicPr>
          <p:cNvPr id="55" name="Graphic 54" descr="Daily calendar with solid fill">
            <a:extLst>
              <a:ext uri="{FF2B5EF4-FFF2-40B4-BE49-F238E27FC236}">
                <a16:creationId xmlns:a16="http://schemas.microsoft.com/office/drawing/2014/main" id="{A0C57348-6EBE-A636-1686-1C4CF1C9F40A}"/>
              </a:ext>
            </a:extLst>
          </p:cNvPr>
          <p:cNvPicPr>
            <a:picLocks noChangeAspect="1"/>
          </p:cNvPicPr>
          <p:nvPr/>
        </p:nvPicPr>
        <p:blipFill>
          <a:blip r:embed="rId2">
            <a:lum bright="-100000"/>
            <a:extLst>
              <a:ext uri="{96DAC541-7B7A-43D3-8B79-37D633B846F1}">
                <asvg:svgBlip xmlns:asvg="http://schemas.microsoft.com/office/drawing/2016/SVG/main" r:embed="rId3"/>
              </a:ext>
            </a:extLst>
          </a:blip>
          <a:stretch>
            <a:fillRect/>
          </a:stretch>
        </p:blipFill>
        <p:spPr>
          <a:xfrm>
            <a:off x="7653580" y="1434884"/>
            <a:ext cx="3936569" cy="3988230"/>
          </a:xfrm>
          <a:prstGeom prst="rect">
            <a:avLst/>
          </a:prstGeom>
        </p:spPr>
      </p:pic>
    </p:spTree>
    <p:extLst>
      <p:ext uri="{BB962C8B-B14F-4D97-AF65-F5344CB8AC3E}">
        <p14:creationId xmlns:p14="http://schemas.microsoft.com/office/powerpoint/2010/main" val="3690695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D241F-BBF8-F9AD-AAB4-1CEFD3EB11EF}"/>
              </a:ext>
            </a:extLst>
          </p:cNvPr>
          <p:cNvSpPr>
            <a:spLocks noGrp="1"/>
          </p:cNvSpPr>
          <p:nvPr>
            <p:ph type="title"/>
          </p:nvPr>
        </p:nvSpPr>
        <p:spPr/>
        <p:txBody>
          <a:bodyPr/>
          <a:lstStyle/>
          <a:p>
            <a:r>
              <a:rPr lang="en-US"/>
              <a:t>Gantt chart</a:t>
            </a:r>
          </a:p>
        </p:txBody>
      </p:sp>
      <p:pic>
        <p:nvPicPr>
          <p:cNvPr id="8" name="Content Placeholder 7">
            <a:extLst>
              <a:ext uri="{FF2B5EF4-FFF2-40B4-BE49-F238E27FC236}">
                <a16:creationId xmlns:a16="http://schemas.microsoft.com/office/drawing/2014/main" id="{AAA08939-BAD3-03BE-D862-C30EB328101E}"/>
              </a:ext>
            </a:extLst>
          </p:cNvPr>
          <p:cNvPicPr>
            <a:picLocks noGrp="1" noChangeAspect="1"/>
          </p:cNvPicPr>
          <p:nvPr>
            <p:ph idx="1"/>
          </p:nvPr>
        </p:nvPicPr>
        <p:blipFill>
          <a:blip r:embed="rId2"/>
          <a:stretch>
            <a:fillRect/>
          </a:stretch>
        </p:blipFill>
        <p:spPr>
          <a:xfrm>
            <a:off x="2204899" y="1825625"/>
            <a:ext cx="7782201" cy="4351338"/>
          </a:xfrm>
        </p:spPr>
      </p:pic>
    </p:spTree>
    <p:extLst>
      <p:ext uri="{BB962C8B-B14F-4D97-AF65-F5344CB8AC3E}">
        <p14:creationId xmlns:p14="http://schemas.microsoft.com/office/powerpoint/2010/main" val="1065163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5" name="Rectangle 26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232C8-88EC-7965-D47C-3D5DC9F6F829}"/>
              </a:ext>
            </a:extLst>
          </p:cNvPr>
          <p:cNvSpPr>
            <a:spLocks noGrp="1"/>
          </p:cNvSpPr>
          <p:nvPr>
            <p:ph type="title"/>
          </p:nvPr>
        </p:nvSpPr>
        <p:spPr>
          <a:xfrm>
            <a:off x="640080" y="329184"/>
            <a:ext cx="6894576" cy="1783080"/>
          </a:xfrm>
        </p:spPr>
        <p:txBody>
          <a:bodyPr anchor="b">
            <a:normAutofit/>
          </a:bodyPr>
          <a:lstStyle/>
          <a:p>
            <a:r>
              <a:rPr lang="en-US" sz="5400"/>
              <a:t>Proposed System Design</a:t>
            </a:r>
          </a:p>
        </p:txBody>
      </p:sp>
      <p:sp>
        <p:nvSpPr>
          <p:cNvPr id="26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 name="Content Placeholder 2">
            <a:extLst>
              <a:ext uri="{FF2B5EF4-FFF2-40B4-BE49-F238E27FC236}">
                <a16:creationId xmlns:a16="http://schemas.microsoft.com/office/drawing/2014/main" id="{EBAA333A-CEEB-C03E-5127-BA552160247F}"/>
              </a:ext>
            </a:extLst>
          </p:cNvPr>
          <p:cNvSpPr>
            <a:spLocks noGrp="1"/>
          </p:cNvSpPr>
          <p:nvPr>
            <p:ph idx="1"/>
          </p:nvPr>
        </p:nvSpPr>
        <p:spPr>
          <a:xfrm>
            <a:off x="640080" y="2706624"/>
            <a:ext cx="6894576" cy="3483864"/>
          </a:xfrm>
        </p:spPr>
        <p:txBody>
          <a:bodyPr vert="horz" lIns="91440" tIns="45720" rIns="91440" bIns="45720" rtlCol="0">
            <a:normAutofit/>
          </a:bodyPr>
          <a:lstStyle/>
          <a:p>
            <a:pPr marL="0" indent="0">
              <a:buNone/>
            </a:pPr>
            <a:r>
              <a:rPr lang="en-US" sz="2200"/>
              <a:t>Architecture and components: Display, lenses, sensor (motion), audio system, processor, memory, tracking system, wireless connectivity and handheld control.</a:t>
            </a:r>
            <a:br>
              <a:rPr lang="en-US" sz="2200"/>
            </a:br>
            <a:r>
              <a:rPr lang="en-US" sz="2200"/>
              <a:t>Proposed device: Oculus Quest 2</a:t>
            </a:r>
            <a:br>
              <a:rPr lang="en-US" sz="2200"/>
            </a:br>
            <a:r>
              <a:rPr lang="en-US" sz="2200"/>
              <a:t>(Facebook)</a:t>
            </a:r>
          </a:p>
          <a:p>
            <a:pPr marL="0" indent="0">
              <a:buNone/>
            </a:pPr>
            <a:endParaRPr lang="en-US" sz="2200"/>
          </a:p>
          <a:p>
            <a:pPr marL="0" indent="0">
              <a:buNone/>
            </a:pPr>
            <a:r>
              <a:rPr lang="en-US" sz="2200"/>
              <a:t>Data: Recorded university course learning modules (Moodle, UWTSD) or live attendance (Professional Camcorders)</a:t>
            </a:r>
          </a:p>
        </p:txBody>
      </p:sp>
      <p:pic>
        <p:nvPicPr>
          <p:cNvPr id="5" name="Picture 4" descr="A close up of a virtual reality headset&#10;&#10;Description automatically generated">
            <a:extLst>
              <a:ext uri="{FF2B5EF4-FFF2-40B4-BE49-F238E27FC236}">
                <a16:creationId xmlns:a16="http://schemas.microsoft.com/office/drawing/2014/main" id="{C4D6E46A-2376-9EEE-2C48-C5DBE314697B}"/>
              </a:ext>
            </a:extLst>
          </p:cNvPr>
          <p:cNvPicPr>
            <a:picLocks noChangeAspect="1"/>
          </p:cNvPicPr>
          <p:nvPr/>
        </p:nvPicPr>
        <p:blipFill>
          <a:blip r:embed="rId2"/>
          <a:stretch>
            <a:fillRect/>
          </a:stretch>
        </p:blipFill>
        <p:spPr>
          <a:xfrm>
            <a:off x="7863840" y="489455"/>
            <a:ext cx="4014216" cy="3109424"/>
          </a:xfrm>
          <a:prstGeom prst="rect">
            <a:avLst/>
          </a:prstGeom>
        </p:spPr>
      </p:pic>
      <p:pic>
        <p:nvPicPr>
          <p:cNvPr id="4" name="Picture 3" descr="A group of white headsets&#10;&#10;Description automatically generated">
            <a:extLst>
              <a:ext uri="{FF2B5EF4-FFF2-40B4-BE49-F238E27FC236}">
                <a16:creationId xmlns:a16="http://schemas.microsoft.com/office/drawing/2014/main" id="{04FB1908-A941-1B2B-A9A4-E0DF90E0630A}"/>
              </a:ext>
            </a:extLst>
          </p:cNvPr>
          <p:cNvPicPr>
            <a:picLocks noChangeAspect="1"/>
          </p:cNvPicPr>
          <p:nvPr/>
        </p:nvPicPr>
        <p:blipFill>
          <a:blip r:embed="rId3"/>
          <a:stretch>
            <a:fillRect/>
          </a:stretch>
        </p:blipFill>
        <p:spPr>
          <a:xfrm>
            <a:off x="7927340" y="4079193"/>
            <a:ext cx="3868928" cy="2176272"/>
          </a:xfrm>
          <a:prstGeom prst="rect">
            <a:avLst/>
          </a:prstGeom>
        </p:spPr>
      </p:pic>
    </p:spTree>
    <p:extLst>
      <p:ext uri="{BB962C8B-B14F-4D97-AF65-F5344CB8AC3E}">
        <p14:creationId xmlns:p14="http://schemas.microsoft.com/office/powerpoint/2010/main" val="382288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B77FC-C7B5-62B2-F050-5884FBBDB6A2}"/>
              </a:ext>
            </a:extLst>
          </p:cNvPr>
          <p:cNvSpPr>
            <a:spLocks noGrp="1"/>
          </p:cNvSpPr>
          <p:nvPr>
            <p:ph type="title"/>
          </p:nvPr>
        </p:nvSpPr>
        <p:spPr/>
        <p:txBody>
          <a:bodyPr/>
          <a:lstStyle/>
          <a:p>
            <a:r>
              <a:rPr lang="en-US"/>
              <a:t>Resources Required</a:t>
            </a:r>
          </a:p>
        </p:txBody>
      </p:sp>
      <p:sp>
        <p:nvSpPr>
          <p:cNvPr id="3" name="Content Placeholder 2">
            <a:extLst>
              <a:ext uri="{FF2B5EF4-FFF2-40B4-BE49-F238E27FC236}">
                <a16:creationId xmlns:a16="http://schemas.microsoft.com/office/drawing/2014/main" id="{5F532235-B20B-F9F2-8C73-2F7305ECD93C}"/>
              </a:ext>
            </a:extLst>
          </p:cNvPr>
          <p:cNvSpPr>
            <a:spLocks noGrp="1"/>
          </p:cNvSpPr>
          <p:nvPr>
            <p:ph idx="1"/>
          </p:nvPr>
        </p:nvSpPr>
        <p:spPr/>
        <p:txBody>
          <a:bodyPr vert="horz" lIns="91440" tIns="45720" rIns="91440" bIns="45720" rtlCol="0" anchor="t">
            <a:normAutofit/>
          </a:bodyPr>
          <a:lstStyle/>
          <a:p>
            <a:r>
              <a:rPr lang="en-US"/>
              <a:t>Hardware Resources which includes:</a:t>
            </a:r>
          </a:p>
          <a:p>
            <a:pPr lvl="1"/>
            <a:r>
              <a:rPr lang="en-US"/>
              <a:t>VR headsets </a:t>
            </a:r>
          </a:p>
          <a:p>
            <a:pPr marL="457200" lvl="1" indent="0">
              <a:buNone/>
            </a:pPr>
            <a:endParaRPr lang="en-US"/>
          </a:p>
          <a:p>
            <a:r>
              <a:rPr lang="en-US"/>
              <a:t>Software Resources </a:t>
            </a:r>
          </a:p>
          <a:p>
            <a:pPr lvl="1"/>
            <a:r>
              <a:rPr lang="en-US"/>
              <a:t>VR </a:t>
            </a:r>
            <a:r>
              <a:rPr lang="en-US">
                <a:solidFill>
                  <a:srgbClr val="000000"/>
                </a:solidFill>
                <a:ea typeface="+mn-lt"/>
                <a:cs typeface="+mn-lt"/>
              </a:rPr>
              <a:t>Development Platforms</a:t>
            </a:r>
            <a:r>
              <a:rPr lang="en-US"/>
              <a:t> </a:t>
            </a:r>
          </a:p>
          <a:p>
            <a:pPr lvl="1"/>
            <a:r>
              <a:rPr lang="en-US"/>
              <a:t>3D </a:t>
            </a:r>
            <a:r>
              <a:rPr lang="en-US">
                <a:solidFill>
                  <a:srgbClr val="000000"/>
                </a:solidFill>
                <a:ea typeface="+mn-lt"/>
                <a:cs typeface="+mn-lt"/>
              </a:rPr>
              <a:t>Design Software</a:t>
            </a:r>
            <a:endParaRPr lang="en-US">
              <a:solidFill>
                <a:srgbClr val="000000"/>
              </a:solidFill>
            </a:endParaRPr>
          </a:p>
          <a:p>
            <a:pPr marL="457200" lvl="1" indent="0">
              <a:buNone/>
            </a:pPr>
            <a:endParaRPr lang="en-US"/>
          </a:p>
          <a:p>
            <a:r>
              <a:rPr lang="en-US">
                <a:solidFill>
                  <a:srgbClr val="000000"/>
                </a:solidFill>
                <a:ea typeface="+mn-lt"/>
                <a:cs typeface="+mn-lt"/>
              </a:rPr>
              <a:t>Human Resources:</a:t>
            </a:r>
            <a:endParaRPr lang="en-US">
              <a:ea typeface="+mn-lt"/>
              <a:cs typeface="+mn-lt"/>
            </a:endParaRPr>
          </a:p>
          <a:p>
            <a:pPr lvl="1"/>
            <a:r>
              <a:rPr lang="en-US">
                <a:ea typeface="+mn-lt"/>
                <a:cs typeface="+mn-lt"/>
              </a:rPr>
              <a:t>VR Developers</a:t>
            </a:r>
          </a:p>
          <a:p>
            <a:pPr lvl="1"/>
            <a:r>
              <a:rPr lang="en-US">
                <a:solidFill>
                  <a:srgbClr val="000000"/>
                </a:solidFill>
                <a:ea typeface="+mn-lt"/>
                <a:cs typeface="+mn-lt"/>
              </a:rPr>
              <a:t>Instructional Designers</a:t>
            </a:r>
            <a:endParaRPr lang="en-US">
              <a:solidFill>
                <a:srgbClr val="000000"/>
              </a:solidFill>
            </a:endParaRPr>
          </a:p>
          <a:p>
            <a:pPr lvl="1"/>
            <a:endParaRPr lang="en-US"/>
          </a:p>
          <a:p>
            <a:pPr marL="457200" lvl="1" indent="0">
              <a:buNone/>
            </a:pPr>
            <a:endParaRPr lang="en-US"/>
          </a:p>
        </p:txBody>
      </p:sp>
    </p:spTree>
    <p:extLst>
      <p:ext uri="{BB962C8B-B14F-4D97-AF65-F5344CB8AC3E}">
        <p14:creationId xmlns:p14="http://schemas.microsoft.com/office/powerpoint/2010/main" val="874587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DB60A-4BA5-D3BD-1EFC-0F03743670AC}"/>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DAB42E6D-CCB6-C591-B43E-3505FEE41794}"/>
              </a:ext>
            </a:extLst>
          </p:cNvPr>
          <p:cNvSpPr>
            <a:spLocks noGrp="1"/>
          </p:cNvSpPr>
          <p:nvPr>
            <p:ph idx="1"/>
          </p:nvPr>
        </p:nvSpPr>
        <p:spPr>
          <a:xfrm>
            <a:off x="838200" y="1825625"/>
            <a:ext cx="7354245" cy="4351338"/>
          </a:xfrm>
        </p:spPr>
        <p:txBody>
          <a:bodyPr vert="horz" lIns="91440" tIns="45720" rIns="91440" bIns="45720" rtlCol="0" anchor="t">
            <a:normAutofit/>
          </a:bodyPr>
          <a:lstStyle/>
          <a:p>
            <a:pPr>
              <a:buFont typeface="Calibri" panose="020B0604020202020204" pitchFamily="34" charset="0"/>
              <a:buChar char="-"/>
            </a:pPr>
            <a:r>
              <a:rPr lang="en-GB" sz="1800" dirty="0">
                <a:solidFill>
                  <a:srgbClr val="33294C"/>
                </a:solidFill>
                <a:ea typeface="+mn-lt"/>
                <a:cs typeface="+mn-lt"/>
              </a:rPr>
              <a:t>"There are many examples of how VR is being used in education. For example, medical students can use VR to practice surgeries and other procedures in a safe and controlled environment. History students can explore historical sites and events in a more immersive way." - metaverse hub</a:t>
            </a:r>
            <a:endParaRPr lang="en-US" sz="1800" dirty="0"/>
          </a:p>
          <a:p>
            <a:pPr>
              <a:buFont typeface="Calibri" panose="020B0604020202020204" pitchFamily="34" charset="0"/>
              <a:buChar char="-"/>
            </a:pPr>
            <a:r>
              <a:rPr lang="en-GB" sz="1800" dirty="0">
                <a:solidFill>
                  <a:srgbClr val="333333"/>
                </a:solidFill>
                <a:latin typeface="Aptos"/>
              </a:rPr>
              <a:t>"The </a:t>
            </a:r>
            <a:r>
              <a:rPr lang="en-GB" sz="1800" dirty="0">
                <a:solidFill>
                  <a:srgbClr val="003891"/>
                </a:solidFill>
                <a:latin typeface="Aptos"/>
                <a:hlinkClick r:id="rId2"/>
              </a:rPr>
              <a:t>SkyView</a:t>
            </a:r>
            <a:r>
              <a:rPr lang="en-GB" sz="1800" dirty="0">
                <a:solidFill>
                  <a:srgbClr val="333333"/>
                </a:solidFill>
                <a:latin typeface="Aptos"/>
              </a:rPr>
              <a:t> app allows students to explore the universe using AR overlays of the night sky. With SkyView, anyone can point their mobile device upward to identify stars, constellations, planets, and even satellites." -</a:t>
            </a:r>
            <a:r>
              <a:rPr lang="en-GB" sz="1800" dirty="0">
                <a:solidFill>
                  <a:srgbClr val="333333"/>
                </a:solidFill>
                <a:ea typeface="+mn-lt"/>
                <a:cs typeface="+mn-lt"/>
              </a:rPr>
              <a:t> </a:t>
            </a:r>
            <a:r>
              <a:rPr lang="en-GB" sz="1800" dirty="0" err="1">
                <a:solidFill>
                  <a:srgbClr val="333333"/>
                </a:solidFill>
                <a:ea typeface="+mn-lt"/>
                <a:cs typeface="+mn-lt"/>
              </a:rPr>
              <a:t>forbes</a:t>
            </a:r>
            <a:endParaRPr lang="en-GB" sz="1800" dirty="0" err="1">
              <a:solidFill>
                <a:srgbClr val="333333"/>
              </a:solidFill>
              <a:latin typeface="Aptos"/>
            </a:endParaRPr>
          </a:p>
          <a:p>
            <a:pPr>
              <a:buFont typeface="Calibri" panose="020B0604020202020204" pitchFamily="34" charset="0"/>
              <a:buChar char="-"/>
            </a:pPr>
            <a:r>
              <a:rPr lang="en-GB" sz="1800" dirty="0">
                <a:solidFill>
                  <a:srgbClr val="423B43"/>
                </a:solidFill>
                <a:ea typeface="+mn-lt"/>
                <a:cs typeface="+mn-lt"/>
              </a:rPr>
              <a:t>"VR is already making a huge impact on student wellbeing, with tools such as </a:t>
            </a:r>
            <a:r>
              <a:rPr lang="en-GB" sz="1800" dirty="0" err="1">
                <a:solidFill>
                  <a:srgbClr val="423B43"/>
                </a:solidFill>
                <a:ea typeface="+mn-lt"/>
                <a:cs typeface="+mn-lt"/>
              </a:rPr>
              <a:t>VRroom</a:t>
            </a:r>
            <a:r>
              <a:rPr lang="en-GB" sz="1800" dirty="0">
                <a:solidFill>
                  <a:srgbClr val="423B43"/>
                </a:solidFill>
                <a:ea typeface="+mn-lt"/>
                <a:cs typeface="+mn-lt"/>
              </a:rPr>
              <a:t> from </a:t>
            </a:r>
            <a:r>
              <a:rPr lang="en-GB" sz="1800" dirty="0" err="1">
                <a:solidFill>
                  <a:srgbClr val="423B43"/>
                </a:solidFill>
                <a:ea typeface="+mn-lt"/>
                <a:cs typeface="+mn-lt"/>
              </a:rPr>
              <a:t>ClassVR</a:t>
            </a:r>
            <a:r>
              <a:rPr lang="en-GB" sz="1800" dirty="0">
                <a:solidFill>
                  <a:srgbClr val="423B43"/>
                </a:solidFill>
                <a:ea typeface="+mn-lt"/>
                <a:cs typeface="+mn-lt"/>
              </a:rPr>
              <a:t>, which provides a </a:t>
            </a:r>
            <a:r>
              <a:rPr lang="en-GB" sz="1800" dirty="0">
                <a:solidFill>
                  <a:srgbClr val="DE00A5"/>
                </a:solidFill>
                <a:ea typeface="+mn-lt"/>
                <a:cs typeface="+mn-lt"/>
                <a:hlinkClick r:id="rId3"/>
              </a:rPr>
              <a:t>virtual collaborative space for students</a:t>
            </a:r>
            <a:r>
              <a:rPr lang="en-GB" sz="1800" dirty="0">
                <a:solidFill>
                  <a:srgbClr val="423B43"/>
                </a:solidFill>
                <a:ea typeface="+mn-lt"/>
                <a:cs typeface="+mn-lt"/>
              </a:rPr>
              <a:t> to engage with each other. This platform allows the teacher to monitor a class of up to thirty students at once across a range of exciting and educational virtual environments." - future learn</a:t>
            </a:r>
            <a:endParaRPr lang="en-GB" sz="1800" dirty="0">
              <a:solidFill>
                <a:srgbClr val="333333"/>
              </a:solidFill>
            </a:endParaRPr>
          </a:p>
          <a:p>
            <a:pPr marL="0" indent="0">
              <a:buNone/>
            </a:pPr>
            <a:endParaRPr lang="en-GB" sz="1800" dirty="0">
              <a:solidFill>
                <a:srgbClr val="33294C"/>
              </a:solidFill>
            </a:endParaRPr>
          </a:p>
          <a:p>
            <a:pPr>
              <a:buFont typeface="Calibri"/>
              <a:buChar char="-"/>
            </a:pPr>
            <a:endParaRPr lang="en-GB" sz="1800" dirty="0">
              <a:solidFill>
                <a:srgbClr val="33294C"/>
              </a:solidFill>
            </a:endParaRPr>
          </a:p>
        </p:txBody>
      </p:sp>
    </p:spTree>
    <p:extLst>
      <p:ext uri="{BB962C8B-B14F-4D97-AF65-F5344CB8AC3E}">
        <p14:creationId xmlns:p14="http://schemas.microsoft.com/office/powerpoint/2010/main" val="1293203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VR and Education</vt:lpstr>
      <vt:lpstr>Issues Identified with our Original Idea</vt:lpstr>
      <vt:lpstr>Final Aim and Objectives of our new Proposal</vt:lpstr>
      <vt:lpstr>Is our Project Idea Unique?</vt:lpstr>
      <vt:lpstr>Project Plan – Development Timeline</vt:lpstr>
      <vt:lpstr>Gantt chart</vt:lpstr>
      <vt:lpstr>Proposed System Design</vt:lpstr>
      <vt:lpstr>Resources Required</vt:lpstr>
      <vt:lpstr>Examples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41</cp:revision>
  <dcterms:created xsi:type="dcterms:W3CDTF">2024-04-16T10:11:27Z</dcterms:created>
  <dcterms:modified xsi:type="dcterms:W3CDTF">2024-04-23T08:56:46Z</dcterms:modified>
</cp:coreProperties>
</file>