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4" d="100"/>
          <a:sy n="34" d="100"/>
        </p:scale>
        <p:origin x="16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59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76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>
                    <a:tint val="82000"/>
                  </a:schemeClr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82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82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389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576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48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618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640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405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831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8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296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002060"/>
            </a:gs>
            <a:gs pos="100000">
              <a:srgbClr val="002060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AF3616-CD6C-4B20-828A-AE4ED4B66A1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CD5552-FDAC-4E3A-AB34-C797B3B9AE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03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mb.org.uk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ons.gov.uk/businessindustryandtrade/constructionindustry" TargetMode="External"/><Relationship Id="rId4" Type="http://schemas.openxmlformats.org/officeDocument/2006/relationships/hyperlink" Target="https://commonslibrary.parliament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DC5A1-7721-B920-7214-95D0934464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0641" y="579121"/>
            <a:ext cx="25733931" cy="2895600"/>
          </a:xfrm>
        </p:spPr>
        <p:txBody>
          <a:bodyPr>
            <a:normAutofit fontScale="90000"/>
          </a:bodyPr>
          <a:lstStyle/>
          <a:p>
            <a:r>
              <a:rPr lang="en-GB" sz="10500" b="1" dirty="0"/>
              <a:t>Cost Implications on a Construction Project Pre and Post Brexit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49A45-0C5D-4024-CB2C-87A660273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4402" y="3474721"/>
            <a:ext cx="22706410" cy="1066799"/>
          </a:xfrm>
        </p:spPr>
        <p:txBody>
          <a:bodyPr>
            <a:normAutofit/>
          </a:bodyPr>
          <a:lstStyle/>
          <a:p>
            <a:r>
              <a:rPr lang="en-GB" sz="6300" dirty="0"/>
              <a:t>Joseph Lewis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DE9E0-3140-4B46-2CD6-D127B2D43532}"/>
              </a:ext>
            </a:extLst>
          </p:cNvPr>
          <p:cNvSpPr txBox="1"/>
          <p:nvPr/>
        </p:nvSpPr>
        <p:spPr>
          <a:xfrm>
            <a:off x="1219200" y="4541520"/>
            <a:ext cx="733900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Introduction</a:t>
            </a:r>
          </a:p>
          <a:p>
            <a:r>
              <a:rPr lang="en-GB" sz="3200" dirty="0"/>
              <a:t>Brexit is the withdrawal of the UK from the European Union (EU) which took effect from January 2020. </a:t>
            </a:r>
          </a:p>
          <a:p>
            <a:endParaRPr lang="en-GB" sz="3200" dirty="0"/>
          </a:p>
          <a:p>
            <a:r>
              <a:rPr lang="en-GB" sz="3200" dirty="0"/>
              <a:t>BREXIT had a substantial impact on economies around the world and resulted in a lack of Investment in British Companies. </a:t>
            </a:r>
          </a:p>
          <a:p>
            <a:endParaRPr lang="en-GB" sz="3200" dirty="0"/>
          </a:p>
          <a:p>
            <a:r>
              <a:rPr lang="en-GB" sz="3200" dirty="0"/>
              <a:t>Disrupted trade both to and from the UK severely disrupted UK Businesses.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A56F0C-065D-649A-3DBC-4CBD92535F70}"/>
              </a:ext>
            </a:extLst>
          </p:cNvPr>
          <p:cNvSpPr txBox="1"/>
          <p:nvPr/>
        </p:nvSpPr>
        <p:spPr>
          <a:xfrm>
            <a:off x="1219200" y="11612880"/>
            <a:ext cx="8229600" cy="9079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Aims and Objectives</a:t>
            </a:r>
          </a:p>
          <a:p>
            <a:r>
              <a:rPr lang="en-GB" sz="6800" b="1" dirty="0"/>
              <a:t> </a:t>
            </a:r>
            <a:r>
              <a:rPr lang="en-GB" sz="3200" b="1" dirty="0"/>
              <a:t>Aims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Provide a detailed study comparing the costs of a construction project pre and post BREXIT.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Identify the key drivers as to why costs changed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Compare the differences using appropriate methods </a:t>
            </a:r>
          </a:p>
          <a:p>
            <a:r>
              <a:rPr lang="en-GB" sz="3200" b="1" dirty="0"/>
              <a:t>Objectives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Provide a detailed industry report showing the true effects on different parts of the UK Construction Industry.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Provide recommendations for cost management in a post BREXIT environment.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9F6068-4928-211B-15B8-C496255AF8DC}"/>
              </a:ext>
            </a:extLst>
          </p:cNvPr>
          <p:cNvSpPr txBox="1"/>
          <p:nvPr/>
        </p:nvSpPr>
        <p:spPr>
          <a:xfrm>
            <a:off x="11022806" y="11612879"/>
            <a:ext cx="8229600" cy="8525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Literature Review</a:t>
            </a:r>
            <a:endParaRPr lang="en-GB" sz="3200" b="1" dirty="0"/>
          </a:p>
          <a:p>
            <a:pPr marL="457200" indent="-457200">
              <a:buFontTx/>
              <a:buChar char="-"/>
            </a:pPr>
            <a:r>
              <a:rPr lang="en-GB" sz="3200" dirty="0"/>
              <a:t>Rising material costs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Labour Shortages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Supply Chain Disruption 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Economic Uncertainty</a:t>
            </a:r>
          </a:p>
          <a:p>
            <a:pPr marL="457200" indent="-457200">
              <a:buFontTx/>
              <a:buChar char="-"/>
            </a:pPr>
            <a:endParaRPr lang="en-GB" sz="3200" dirty="0"/>
          </a:p>
          <a:p>
            <a:r>
              <a:rPr lang="en-GB" sz="3200" dirty="0"/>
              <a:t>All factors above had serious implications for the construction industry, and many gaps have appeared in published literature about the true impact. </a:t>
            </a:r>
          </a:p>
          <a:p>
            <a:endParaRPr lang="en-GB" sz="3200" dirty="0"/>
          </a:p>
          <a:p>
            <a:r>
              <a:rPr lang="en-GB" sz="3200" dirty="0"/>
              <a:t>More consistent and thorough research would show trends and difference to be able to close these gaps and understand the true implications of BREXIT. </a:t>
            </a:r>
          </a:p>
          <a:p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93FC18-F2E0-698F-BCD7-EA06E0EC109D}"/>
              </a:ext>
            </a:extLst>
          </p:cNvPr>
          <p:cNvSpPr txBox="1"/>
          <p:nvPr/>
        </p:nvSpPr>
        <p:spPr>
          <a:xfrm>
            <a:off x="19774971" y="4541520"/>
            <a:ext cx="9071491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Methodology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Comparative cost analysis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Interviews with Industry professionals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Industry and Government Reports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Comparison of date available both Pre and Post BREXIT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Quantitative and Qualitative Data comparison.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5A0200-6C74-613E-FBB2-CB0E3CC643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769" y="4541520"/>
            <a:ext cx="10171637" cy="61502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D9BB3D-3AC6-E825-089E-C116CACD88FF}"/>
              </a:ext>
            </a:extLst>
          </p:cNvPr>
          <p:cNvSpPr txBox="1"/>
          <p:nvPr/>
        </p:nvSpPr>
        <p:spPr>
          <a:xfrm>
            <a:off x="19984521" y="15313015"/>
            <a:ext cx="82296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References</a:t>
            </a:r>
          </a:p>
          <a:p>
            <a:r>
              <a:rPr lang="en-GB" sz="2400" dirty="0"/>
              <a:t>Federation of Master Builders (2021) Brexit impact on small building firms. Available at: </a:t>
            </a:r>
            <a:r>
              <a:rPr lang="en-GB" sz="2400" dirty="0">
                <a:hlinkClick r:id="rId3"/>
              </a:rPr>
              <a:t>https://www.fmb.org.uk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r>
              <a:rPr lang="en-GB" sz="2400" dirty="0"/>
              <a:t>UK Parliament (2021) Brexit and the construction industry. Available at: </a:t>
            </a:r>
            <a:r>
              <a:rPr lang="en-GB" sz="2400" dirty="0">
                <a:hlinkClick r:id="rId4"/>
              </a:rPr>
              <a:t>https://commonslibrary.parliament.uk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r>
              <a:rPr lang="en-GB" sz="2400" dirty="0"/>
              <a:t>Office for National Statistics (2023) Construction output in Great Britain. Available at: </a:t>
            </a:r>
            <a:r>
              <a:rPr lang="en-GB" sz="2400" dirty="0">
                <a:hlinkClick r:id="rId5"/>
              </a:rPr>
              <a:t>https://www.ons.gov.uk/businessindustryandtrade/constructionindustry</a:t>
            </a:r>
            <a:r>
              <a:rPr lang="en-GB" sz="24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D209C5-CE21-FDF4-3F33-AE6857A721FE}"/>
              </a:ext>
            </a:extLst>
          </p:cNvPr>
          <p:cNvSpPr txBox="1"/>
          <p:nvPr/>
        </p:nvSpPr>
        <p:spPr>
          <a:xfrm>
            <a:off x="19984521" y="10234702"/>
            <a:ext cx="907149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800" b="1" dirty="0"/>
              <a:t>Timeline </a:t>
            </a:r>
          </a:p>
          <a:p>
            <a:r>
              <a:rPr lang="en-GB" sz="3200" dirty="0"/>
              <a:t>-	Topic Selection and Development – 2 Weeks </a:t>
            </a:r>
          </a:p>
          <a:p>
            <a:r>
              <a:rPr lang="en-GB" sz="3200" dirty="0"/>
              <a:t>-	Literature Review – 4 Weeks </a:t>
            </a:r>
          </a:p>
          <a:p>
            <a:r>
              <a:rPr lang="en-GB" sz="3200" dirty="0"/>
              <a:t>-	Data Collection – 3 Weeks </a:t>
            </a:r>
          </a:p>
          <a:p>
            <a:r>
              <a:rPr lang="en-GB" sz="3200" dirty="0"/>
              <a:t>-	Conduct Interviews – 4 Weeks </a:t>
            </a:r>
          </a:p>
          <a:p>
            <a:r>
              <a:rPr lang="en-GB" sz="3200" dirty="0"/>
              <a:t>-	Analysis of Data – 4 Weeks</a:t>
            </a:r>
          </a:p>
          <a:p>
            <a:r>
              <a:rPr lang="en-GB" sz="3200" dirty="0"/>
              <a:t>-	Writing of findings – 3 Weeks </a:t>
            </a:r>
          </a:p>
          <a:p>
            <a:r>
              <a:rPr lang="en-GB" sz="3200" dirty="0"/>
              <a:t>-	Final editing and submission -  2 Weeks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6801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355</Words>
  <Application>Microsoft Office PowerPoint</Application>
  <PresentationFormat>Custom</PresentationFormat>
  <Paragraphs>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Cost Implications on a Construction Project Pre and Post Brexit</vt:lpstr>
    </vt:vector>
  </TitlesOfParts>
  <Company>Tilbury Douglas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 Lewis</dc:creator>
  <cp:lastModifiedBy>Joseph Lewis</cp:lastModifiedBy>
  <cp:revision>1</cp:revision>
  <dcterms:created xsi:type="dcterms:W3CDTF">2026-05-14T13:36:26Z</dcterms:created>
  <dcterms:modified xsi:type="dcterms:W3CDTF">2026-05-14T14:33:46Z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733a499-e96d-423b-9dc6-a9d4b1bf626b_Enabled">
    <vt:lpwstr>true</vt:lpwstr>
  </property>
  <property fmtid="{D5CDD505-2E9C-101B-9397-08002B2CF9AE}" pid="3" name="MSIP_Label_5733a499-e96d-423b-9dc6-a9d4b1bf626b_SetDate">
    <vt:lpwstr>2026-05-14T14:33:46Z</vt:lpwstr>
  </property>
  <property fmtid="{D5CDD505-2E9C-101B-9397-08002B2CF9AE}" pid="4" name="MSIP_Label_5733a499-e96d-423b-9dc6-a9d4b1bf626b_Method">
    <vt:lpwstr>Privileged</vt:lpwstr>
  </property>
  <property fmtid="{D5CDD505-2E9C-101B-9397-08002B2CF9AE}" pid="5" name="MSIP_Label_5733a499-e96d-423b-9dc6-a9d4b1bf626b_Name">
    <vt:lpwstr>Internal</vt:lpwstr>
  </property>
  <property fmtid="{D5CDD505-2E9C-101B-9397-08002B2CF9AE}" pid="6" name="MSIP_Label_5733a499-e96d-423b-9dc6-a9d4b1bf626b_SiteId">
    <vt:lpwstr>fee25c27-58bf-4da2-86e6-f2fe4c1c03b9</vt:lpwstr>
  </property>
  <property fmtid="{D5CDD505-2E9C-101B-9397-08002B2CF9AE}" pid="7" name="MSIP_Label_5733a499-e96d-423b-9dc6-a9d4b1bf626b_ActionId">
    <vt:lpwstr>cdf89eb7-3b1f-4c9e-a4c0-419971848753</vt:lpwstr>
  </property>
  <property fmtid="{D5CDD505-2E9C-101B-9397-08002B2CF9AE}" pid="8" name="MSIP_Label_5733a499-e96d-423b-9dc6-a9d4b1bf626b_ContentBits">
    <vt:lpwstr>0</vt:lpwstr>
  </property>
  <property fmtid="{D5CDD505-2E9C-101B-9397-08002B2CF9AE}" pid="9" name="MSIP_Label_5733a499-e96d-423b-9dc6-a9d4b1bf626b_Tag">
    <vt:lpwstr>10, 0, 1, 1</vt:lpwstr>
  </property>
</Properties>
</file>