
<file path=[Content_Types].xml><?xml version="1.0" encoding="utf-8"?>
<Types xmlns="http://schemas.openxmlformats.org/package/2006/content-types">
  <Default Extension="xml" ContentType="application/vnd.openxmlformats-package.core-properties+xml"/>
  <Default Extension="rels" ContentType="application/vnd.openxmlformats-package.relationship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theme/theme1.xml" ContentType="application/vnd.openxmlformats-officedocument.theme+xml"/>
  <Override PartName="/ppt/slideMasters/slideMaster1.xml" ContentType="application/vnd.openxmlformats-officedocument.presentationml.slideMaster+xml"/>
  <Override PartName="/ppt/slideMasters/theme/theme2.xml" ContentType="application/vnd.openxmlformats-officedocument.theme+xml"/>
  <Override PartName="/ppt/slideLayouts/slideLayout1.xml" ContentType="application/vnd.openxmlformats-officedocument.presentationml.slideLayout+xml"/>
  <Override PartName="/ppt/notesMasters/notesMaster1.xml" ContentType="application/vnd.openxmlformats-officedocument.presentationml.notesMaster+xml"/>
  <Override PartName="/ppt/notesMasters/theme/theme3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slides/charts/chart1.xml" ContentType="application/vnd.openxmlformats-officedocument.drawingml.char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8.xml" ContentType="application/vnd.openxmlformats-officedocument.presentationml.notesSlide+xml"/>
  <Override PartName="/ppt/slides/slide9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10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11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12.xml" ContentType="application/vnd.openxmlformats-officedocument.presentationml.slide+xml"/>
  <Override PartName="/ppt/notesSlides/notesSlide12.xml" ContentType="application/vnd.openxmlformats-officedocument.presentationml.notesSlide+xml"/>
  <Override PartName="/ppt/slides/slide13.xml" ContentType="application/vnd.openxmlformats-officedocument.presentationml.slide+xml"/>
  <Override PartName="/ppt/notesSlides/notesSlide13.xml" ContentType="application/vnd.openxmlformats-officedocument.presentationml.notesSlide+xml"/>
  <Override PartName="/ppt/slides/slide14.xml" ContentType="application/vnd.openxmlformats-officedocument.presentationml.slide+xml"/>
  <Override PartName="/ppt/notesSlides/notesSlide14.xml" ContentType="application/vnd.openxmlformats-officedocument.presentationml.notesSlide+xml"/>
  <Override PartName="/ppt/slides/slide15.xml" ContentType="application/vnd.openxmlformats-officedocument.presentationml.slide+xml"/>
  <Override PartName="/ppt/notesSlides/notesSlide15.xml" ContentType="application/vnd.openxmlformats-officedocument.presentationml.notesSlide+xml"/>
  <Override PartName="/ppt/slides/slide16.xml" ContentType="application/vnd.openxmlformats-officedocument.presentationml.slide+xml"/>
  <Override PartName="/ppt/notesSlides/notesSlide16.xml" ContentType="application/vnd.openxmlformats-officedocument.presentationml.notesSlide+xml"/>
  <Override PartName="/ppt/slides/slide17.xml" ContentType="application/vnd.openxmlformats-officedocument.presentationml.slide+xml"/>
  <Override PartName="/ppt/notesSlides/notesSlide17.xml" ContentType="application/vnd.openxmlformats-officedocument.presentationml.notesSlide+xml"/>
  <Override PartName="/ppt/slides/slide18.xml" ContentType="application/vnd.openxmlformats-officedocument.presentationml.slide+xml"/>
  <Override PartName="/ppt/notesSlides/notesSlide18.xml" ContentType="application/vnd.openxmlformats-officedocument.presentationml.notesSlide+xml"/>
  <Override PartName="/ppt/slides/slide19.xml" ContentType="application/vnd.openxmlformats-officedocument.presentationml.slide+xml"/>
  <Override PartName="/ppt/notesSlides/notesSlide19.xml" ContentType="application/vnd.openxmlformats-officedocument.presentationml.notesSlide+xml"/>
  <Override PartName="/ppt/slides/slide20.xml" ContentType="application/vnd.openxmlformats-officedocument.presentationml.slide+xml"/>
  <Override PartName="/ppt/notesSlides/notesSlide20.xml" ContentType="application/vnd.openxmlformats-officedocument.presentationml.notesSlide+xml"/>
  <Default Extension="xlsx" ContentType="application/vnd.openxmlformats-officedocument.spreadsheetml.sheet"/>
</Types>
</file>

<file path=_rels/.rels>&#65279;<?xml version="1.0" encoding="utf-8"?><Relationships xmlns="http://schemas.openxmlformats.org/package/2006/relationships"><Relationship Type="http://schemas.openxmlformats.org/package/2006/relationships/metadata/core-properties" Target="/docProps/core.xml" Id="R46b8605c627c4d24" /><Relationship Type="http://schemas.openxmlformats.org/officeDocument/2006/relationships/extended-properties" Target="/docProps/app.xml" Id="Rff45a63c900f45a4" /><Relationship Type="http://schemas.openxmlformats.org/officeDocument/2006/relationships/officeDocument" Target="/ppt/presentation.xml" Id="R3fd13f2907da435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49348d1cf44d4f"/>
  </p:sldMasterIdLst>
  <p:notesMasterIdLst>
    <p:notesMasterId xmlns:r="http://schemas.openxmlformats.org/officeDocument/2006/relationships" r:id="Raed783f674384c9e"/>
  </p:notesMasterIdLst>
  <p:sldIdLst>
    <p:sldId xmlns:r="http://schemas.openxmlformats.org/officeDocument/2006/relationships" id="256" r:id="Rdce4173a94394d45"/>
    <p:sldId xmlns:r="http://schemas.openxmlformats.org/officeDocument/2006/relationships" id="257" r:id="R0ff1924d94b44bf1"/>
    <p:sldId xmlns:r="http://schemas.openxmlformats.org/officeDocument/2006/relationships" id="258" r:id="Rfd912d2ef82144ae"/>
    <p:sldId xmlns:r="http://schemas.openxmlformats.org/officeDocument/2006/relationships" id="259" r:id="R55ccf6f72d294edf"/>
    <p:sldId xmlns:r="http://schemas.openxmlformats.org/officeDocument/2006/relationships" id="260" r:id="R87f8ac3ad5194c2d"/>
    <p:sldId xmlns:r="http://schemas.openxmlformats.org/officeDocument/2006/relationships" id="261" r:id="Re59f09d271264199"/>
    <p:sldId xmlns:r="http://schemas.openxmlformats.org/officeDocument/2006/relationships" id="262" r:id="R7e4ead7a54c54b26"/>
    <p:sldId xmlns:r="http://schemas.openxmlformats.org/officeDocument/2006/relationships" id="263" r:id="R5dac694dba7a40d2"/>
    <p:sldId xmlns:r="http://schemas.openxmlformats.org/officeDocument/2006/relationships" id="264" r:id="Rd924b459f66c4c8e"/>
    <p:sldId xmlns:r="http://schemas.openxmlformats.org/officeDocument/2006/relationships" id="265" r:id="R0c98f0f7084247b5"/>
    <p:sldId xmlns:r="http://schemas.openxmlformats.org/officeDocument/2006/relationships" id="266" r:id="R040623a69e614786"/>
    <p:sldId xmlns:r="http://schemas.openxmlformats.org/officeDocument/2006/relationships" id="267" r:id="Rcdbcc46d068944df"/>
    <p:sldId xmlns:r="http://schemas.openxmlformats.org/officeDocument/2006/relationships" id="268" r:id="Rdda0a9933f8d459f"/>
    <p:sldId xmlns:r="http://schemas.openxmlformats.org/officeDocument/2006/relationships" id="269" r:id="R88a3b5e4e0ae4470"/>
    <p:sldId xmlns:r="http://schemas.openxmlformats.org/officeDocument/2006/relationships" id="270" r:id="R6d1ef9b8905e401f"/>
    <p:sldId xmlns:r="http://schemas.openxmlformats.org/officeDocument/2006/relationships" id="271" r:id="Rbeeb9b9ce828410b"/>
    <p:sldId xmlns:r="http://schemas.openxmlformats.org/officeDocument/2006/relationships" id="272" r:id="R9bc6f919953e419b"/>
    <p:sldId xmlns:r="http://schemas.openxmlformats.org/officeDocument/2006/relationships" id="273" r:id="Rae779f8d6d1f427f"/>
    <p:sldId xmlns:r="http://schemas.openxmlformats.org/officeDocument/2006/relationships" id="274" r:id="R747837feb6354367"/>
    <p:sldId xmlns:r="http://schemas.openxmlformats.org/officeDocument/2006/relationships" id="275" r:id="Rfcb43d48834a4196"/>
  </p:sldIdLst>
  <p:sldSz cx="12192000" cy="6858000"/>
  <p:notesSz cx="6858000" cy="9144000"/>
</p:presentation>
</file>

<file path=ppt/presProps.xml><?xml version="1.0" encoding="utf-8"?>
<p:presentationPr xmlns:p="http://schemas.openxmlformats.org/presentationml/2006/main">
  <p:extLst>
    <p:ext xmlns:p14="http://schemas.microsoft.com/office/powerpoint/2010/main" uri="{E76CE94A-603C-4142-B9EB-6D1370010A27}">
      <p14:discardImageEditData val="0"/>
    </p:ext>
    <p:ext xmlns:p14="http://schemas.microsoft.com/office/powerpoint/2010/main" uri="{D31A062A-798A-4329-ABDD-BBA856620510}">
      <p14:defaultImageDpi val="32767"/>
    </p:ext>
    <p:ext xmlns:p15="http://schemas.microsoft.com/office/powerpoint/2012/main" uri="{FD5EFAAD-0ECE-453E-9831-46B23BE46B34}">
      <p15:chartTrackingRefBased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_rels/presentation.xml.rels>&#65279;<?xml version="1.0" encoding="utf-8"?><Relationships xmlns="http://schemas.openxmlformats.org/package/2006/relationships"><Relationship Type="http://schemas.openxmlformats.org/officeDocument/2006/relationships/theme" Target="/ppt/theme/theme1.xml" Id="R625430db790b4d0a" /><Relationship Type="http://schemas.openxmlformats.org/officeDocument/2006/relationships/slideMaster" Target="/ppt/slideMasters/slideMaster1.xml" Id="R6849348d1cf44d4f" /><Relationship Type="http://schemas.openxmlformats.org/officeDocument/2006/relationships/notesMaster" Target="/ppt/notesMasters/notesMaster1.xml" Id="Raed783f674384c9e" /><Relationship Type="http://schemas.openxmlformats.org/officeDocument/2006/relationships/presProps" Target="/ppt/presProps.xml" Id="Rf17ff76a8b02469e" /><Relationship Type="http://schemas.openxmlformats.org/officeDocument/2006/relationships/tableStyles" Target="/ppt/tableStyles.xml" Id="R4de70d4d67e445fa" /><Relationship Type="http://schemas.openxmlformats.org/officeDocument/2006/relationships/slide" Target="/ppt/slides/slide1.xml" Id="Rdce4173a94394d45" /><Relationship Type="http://schemas.openxmlformats.org/officeDocument/2006/relationships/slide" Target="/ppt/slides/slide2.xml" Id="R0ff1924d94b44bf1" /><Relationship Type="http://schemas.openxmlformats.org/officeDocument/2006/relationships/slide" Target="/ppt/slides/slide3.xml" Id="Rfd912d2ef82144ae" /><Relationship Type="http://schemas.openxmlformats.org/officeDocument/2006/relationships/slide" Target="/ppt/slides/slide4.xml" Id="R55ccf6f72d294edf" /><Relationship Type="http://schemas.openxmlformats.org/officeDocument/2006/relationships/slide" Target="/ppt/slides/slide5.xml" Id="R87f8ac3ad5194c2d" /><Relationship Type="http://schemas.openxmlformats.org/officeDocument/2006/relationships/slide" Target="/ppt/slides/slide6.xml" Id="Re59f09d271264199" /><Relationship Type="http://schemas.openxmlformats.org/officeDocument/2006/relationships/slide" Target="/ppt/slides/slide7.xml" Id="R7e4ead7a54c54b26" /><Relationship Type="http://schemas.openxmlformats.org/officeDocument/2006/relationships/slide" Target="/ppt/slides/slide8.xml" Id="R5dac694dba7a40d2" /><Relationship Type="http://schemas.openxmlformats.org/officeDocument/2006/relationships/slide" Target="/ppt/slides/slide9.xml" Id="Rd924b459f66c4c8e" /><Relationship Type="http://schemas.openxmlformats.org/officeDocument/2006/relationships/slide" Target="/ppt/slides/slide10.xml" Id="R0c98f0f7084247b5" /><Relationship Type="http://schemas.openxmlformats.org/officeDocument/2006/relationships/slide" Target="/ppt/slides/slide11.xml" Id="R040623a69e614786" /><Relationship Type="http://schemas.openxmlformats.org/officeDocument/2006/relationships/slide" Target="/ppt/slides/slide12.xml" Id="Rcdbcc46d068944df" /><Relationship Type="http://schemas.openxmlformats.org/officeDocument/2006/relationships/slide" Target="/ppt/slides/slide13.xml" Id="Rdda0a9933f8d459f" /><Relationship Type="http://schemas.openxmlformats.org/officeDocument/2006/relationships/slide" Target="/ppt/slides/slide14.xml" Id="R88a3b5e4e0ae4470" /><Relationship Type="http://schemas.openxmlformats.org/officeDocument/2006/relationships/slide" Target="/ppt/slides/slide15.xml" Id="R6d1ef9b8905e401f" /><Relationship Type="http://schemas.openxmlformats.org/officeDocument/2006/relationships/slide" Target="/ppt/slides/slide16.xml" Id="Rbeeb9b9ce828410b" /><Relationship Type="http://schemas.openxmlformats.org/officeDocument/2006/relationships/slide" Target="/ppt/slides/slide17.xml" Id="R9bc6f919953e419b" /><Relationship Type="http://schemas.openxmlformats.org/officeDocument/2006/relationships/slide" Target="/ppt/slides/slide18.xml" Id="Rae779f8d6d1f427f" /><Relationship Type="http://schemas.openxmlformats.org/officeDocument/2006/relationships/slide" Target="/ppt/slides/slide19.xml" Id="R747837feb6354367" /><Relationship Type="http://schemas.openxmlformats.org/officeDocument/2006/relationships/slide" Target="/ppt/slides/slide20.xml" Id="Rfcb43d48834a4196" /></Relationships>
</file>

<file path=ppt/notesMasters/_rels/notesMaster1.xml.rels>&#65279;<?xml version="1.0" encoding="utf-8"?><Relationships xmlns="http://schemas.openxmlformats.org/package/2006/relationships"><Relationship Type="http://schemas.openxmlformats.org/officeDocument/2006/relationships/theme" Target="/ppt/notesMasters/theme/theme3.xml" Id="R36f769e5ce404b10" /></Relationships>
</file>

<file path=ppt/notesMasters/notesMaster1.xml><?xml version="1.0" encoding="utf-8"?>
<p:notesMaster xmlns:p="http://schemas.openxmlformats.org/presentationml/2006/main">
  <p:cSld>
    <p:bg>
      <p:bgRef idx="1001">
        <a:schemeClr xmlns:a="http://schemas.openxmlformats.org/drawingml/2006/main" val="bg1"/>
      </p:bgRef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Header Placeholder"/>
          <p:cNvSpPr/>
          <p:nvPr>
            <p:ph type="hdr" sz="quarter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3" name="Date Placeholder"/>
          <p:cNvSpPr/>
          <p:nvPr>
            <p:ph type="dt" sz="quarter" idx="1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Image Placeholder"/>
          <p:cNvSpPr/>
          <p:nvPr>
            <p:ph type="sldImg" idx="2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5" name="Notes Placeholder"/>
          <p:cNvSpPr/>
          <p:nvPr>
            <p:ph type="body" sz="quarter" idx="3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6" name="Footer Placeholder"/>
          <p:cNvSpPr/>
          <p:nvPr>
            <p:ph type="ftr" sz="quarter" idx="4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7" name="Slide Number Placeholder"/>
          <p:cNvSpPr/>
          <p:nvPr>
            <p:ph type="sldNum" sz="quarter" idx="5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xmlns:a="http://schemas.openxmlformats.org/drawingml/2006/main" marL="0" algn="l" defTabSz="914400" rtl="0" eaLnBrk="1" latinLnBrk="0" hangingPunct="1">
      <a:defRPr sz="1200" kern="1200"/>
    </a:lvl1pPr>
  </p:notesStyle>
</p:notesMaster>
</file>

<file path=ppt/notesMasters/theme/theme3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notesSlides/_rels/notesSlide1.xml.rels>&#65279;<?xml version="1.0" encoding="utf-8"?><Relationships xmlns="http://schemas.openxmlformats.org/package/2006/relationships"><Relationship Type="http://schemas.openxmlformats.org/officeDocument/2006/relationships/slide" Target="/ppt/slides/slide1.xml" Id="R5f1e6d33ccf54892" /><Relationship Type="http://schemas.openxmlformats.org/officeDocument/2006/relationships/notesMaster" Target="/ppt/notesMasters/notesMaster1.xml" Id="R010a92c5a6fa499d" /></Relationships>
</file>

<file path=ppt/notesSlides/_rels/notesSlide2.xml.rels>&#65279;<?xml version="1.0" encoding="utf-8"?><Relationships xmlns="http://schemas.openxmlformats.org/package/2006/relationships"><Relationship Type="http://schemas.openxmlformats.org/officeDocument/2006/relationships/slide" Target="/ppt/slides/slide2.xml" Id="R82145494c6034ab5" /><Relationship Type="http://schemas.openxmlformats.org/officeDocument/2006/relationships/notesMaster" Target="/ppt/notesMasters/notesMaster1.xml" Id="R92eed7dd7bd94aaa" /></Relationships>
</file>

<file path=ppt/notesSlides/_rels/notesSlide3.xml.rels>&#65279;<?xml version="1.0" encoding="utf-8"?><Relationships xmlns="http://schemas.openxmlformats.org/package/2006/relationships"><Relationship Type="http://schemas.openxmlformats.org/officeDocument/2006/relationships/slide" Target="/ppt/slides/slide3.xml" Id="R65145ece69074711" /><Relationship Type="http://schemas.openxmlformats.org/officeDocument/2006/relationships/notesMaster" Target="/ppt/notesMasters/notesMaster1.xml" Id="R73ffc7530db94723" /></Relationships>
</file>

<file path=ppt/notesSlides/_rels/notesSlide4.xml.rels>&#65279;<?xml version="1.0" encoding="utf-8"?><Relationships xmlns="http://schemas.openxmlformats.org/package/2006/relationships"><Relationship Type="http://schemas.openxmlformats.org/officeDocument/2006/relationships/slide" Target="/ppt/slides/slide4.xml" Id="Rc550ec22283b412a" /><Relationship Type="http://schemas.openxmlformats.org/officeDocument/2006/relationships/notesMaster" Target="/ppt/notesMasters/notesMaster1.xml" Id="Rb92ec6371eaa40be" /></Relationships>
</file>

<file path=ppt/notesSlides/_rels/notesSlide5.xml.rels>&#65279;<?xml version="1.0" encoding="utf-8"?><Relationships xmlns="http://schemas.openxmlformats.org/package/2006/relationships"><Relationship Type="http://schemas.openxmlformats.org/officeDocument/2006/relationships/slide" Target="/ppt/slides/slide5.xml" Id="R9fe6f4577e6a4e9e" /><Relationship Type="http://schemas.openxmlformats.org/officeDocument/2006/relationships/notesMaster" Target="/ppt/notesMasters/notesMaster1.xml" Id="Rf01c7256891e4004" /></Relationships>
</file>

<file path=ppt/notesSlides/_rels/notesSlide6.xml.rels>&#65279;<?xml version="1.0" encoding="utf-8"?><Relationships xmlns="http://schemas.openxmlformats.org/package/2006/relationships"><Relationship Type="http://schemas.openxmlformats.org/officeDocument/2006/relationships/slide" Target="/ppt/slides/slide6.xml" Id="R4ed89ce2387d4380" /><Relationship Type="http://schemas.openxmlformats.org/officeDocument/2006/relationships/notesMaster" Target="/ppt/notesMasters/notesMaster1.xml" Id="R085c486523644d18" /></Relationships>
</file>

<file path=ppt/notesSlides/_rels/notesSlide7.xml.rels>&#65279;<?xml version="1.0" encoding="utf-8"?><Relationships xmlns="http://schemas.openxmlformats.org/package/2006/relationships"><Relationship Type="http://schemas.openxmlformats.org/officeDocument/2006/relationships/slide" Target="/ppt/slides/slide7.xml" Id="R56a1468b4f084b4b" /><Relationship Type="http://schemas.openxmlformats.org/officeDocument/2006/relationships/notesMaster" Target="/ppt/notesMasters/notesMaster1.xml" Id="Raa4ce2df5e714126" /></Relationships>
</file>

<file path=ppt/notesSlides/_rels/notesSlide8.xml.rels>&#65279;<?xml version="1.0" encoding="utf-8"?><Relationships xmlns="http://schemas.openxmlformats.org/package/2006/relationships"><Relationship Type="http://schemas.openxmlformats.org/officeDocument/2006/relationships/slide" Target="/ppt/slides/slide8.xml" Id="Rfc474dbb416d4349" /><Relationship Type="http://schemas.openxmlformats.org/officeDocument/2006/relationships/notesMaster" Target="/ppt/notesMasters/notesMaster1.xml" Id="Rbdbd2d036c194057" /></Relationships>
</file>

<file path=ppt/notesSlides/_rels/notesSlide9.xml.rels>&#65279;<?xml version="1.0" encoding="utf-8"?><Relationships xmlns="http://schemas.openxmlformats.org/package/2006/relationships"><Relationship Type="http://schemas.openxmlformats.org/officeDocument/2006/relationships/slide" Target="/ppt/slides/slide9.xml" Id="R7fe56755991f42e3" /><Relationship Type="http://schemas.openxmlformats.org/officeDocument/2006/relationships/notesMaster" Target="/ppt/notesMasters/notesMaster1.xml" Id="R8dd9f7c2222747fd" /></Relationships>
</file>

<file path=ppt/notesSlides/_rels/notesSlide10.xml.rels>&#65279;<?xml version="1.0" encoding="utf-8"?><Relationships xmlns="http://schemas.openxmlformats.org/package/2006/relationships"><Relationship Type="http://schemas.openxmlformats.org/officeDocument/2006/relationships/slide" Target="/ppt/slides/slide10.xml" Id="Rb91cc6d682264160" /><Relationship Type="http://schemas.openxmlformats.org/officeDocument/2006/relationships/notesMaster" Target="/ppt/notesMasters/notesMaster1.xml" Id="Rd54da2f8a7da4f92" /></Relationships>
</file>

<file path=ppt/notesSlides/_rels/notesSlide11.xml.rels>&#65279;<?xml version="1.0" encoding="utf-8"?><Relationships xmlns="http://schemas.openxmlformats.org/package/2006/relationships"><Relationship Type="http://schemas.openxmlformats.org/officeDocument/2006/relationships/slide" Target="/ppt/slides/slide11.xml" Id="R16632477c79341ac" /><Relationship Type="http://schemas.openxmlformats.org/officeDocument/2006/relationships/notesMaster" Target="/ppt/notesMasters/notesMaster1.xml" Id="Re7f28babdb96464e" /></Relationships>
</file>

<file path=ppt/notesSlides/_rels/notesSlide12.xml.rels>&#65279;<?xml version="1.0" encoding="utf-8"?><Relationships xmlns="http://schemas.openxmlformats.org/package/2006/relationships"><Relationship Type="http://schemas.openxmlformats.org/officeDocument/2006/relationships/slide" Target="/ppt/slides/slide12.xml" Id="R0c9c6fdf091a492b" /><Relationship Type="http://schemas.openxmlformats.org/officeDocument/2006/relationships/notesMaster" Target="/ppt/notesMasters/notesMaster1.xml" Id="R9d8b53392bd645f2" /></Relationships>
</file>

<file path=ppt/notesSlides/_rels/notesSlide13.xml.rels>&#65279;<?xml version="1.0" encoding="utf-8"?><Relationships xmlns="http://schemas.openxmlformats.org/package/2006/relationships"><Relationship Type="http://schemas.openxmlformats.org/officeDocument/2006/relationships/slide" Target="/ppt/slides/slide13.xml" Id="R46dae99635734344" /><Relationship Type="http://schemas.openxmlformats.org/officeDocument/2006/relationships/notesMaster" Target="/ppt/notesMasters/notesMaster1.xml" Id="R9298c7cee931409e" /></Relationships>
</file>

<file path=ppt/notesSlides/_rels/notesSlide14.xml.rels>&#65279;<?xml version="1.0" encoding="utf-8"?><Relationships xmlns="http://schemas.openxmlformats.org/package/2006/relationships"><Relationship Type="http://schemas.openxmlformats.org/officeDocument/2006/relationships/slide" Target="/ppt/slides/slide14.xml" Id="R5bfa08dbf9334345" /><Relationship Type="http://schemas.openxmlformats.org/officeDocument/2006/relationships/notesMaster" Target="/ppt/notesMasters/notesMaster1.xml" Id="R0de171cfa23f4d56" /></Relationships>
</file>

<file path=ppt/notesSlides/_rels/notesSlide15.xml.rels>&#65279;<?xml version="1.0" encoding="utf-8"?><Relationships xmlns="http://schemas.openxmlformats.org/package/2006/relationships"><Relationship Type="http://schemas.openxmlformats.org/officeDocument/2006/relationships/slide" Target="/ppt/slides/slide15.xml" Id="Re5f6e0fa129f411e" /><Relationship Type="http://schemas.openxmlformats.org/officeDocument/2006/relationships/notesMaster" Target="/ppt/notesMasters/notesMaster1.xml" Id="Rf7a4e9cafb9d41d3" /></Relationships>
</file>

<file path=ppt/notesSlides/_rels/notesSlide16.xml.rels>&#65279;<?xml version="1.0" encoding="utf-8"?><Relationships xmlns="http://schemas.openxmlformats.org/package/2006/relationships"><Relationship Type="http://schemas.openxmlformats.org/officeDocument/2006/relationships/slide" Target="/ppt/slides/slide16.xml" Id="R87b872a1ae114bb5" /><Relationship Type="http://schemas.openxmlformats.org/officeDocument/2006/relationships/notesMaster" Target="/ppt/notesMasters/notesMaster1.xml" Id="R55b4fd16b0fe424d" /></Relationships>
</file>

<file path=ppt/notesSlides/_rels/notesSlide17.xml.rels>&#65279;<?xml version="1.0" encoding="utf-8"?><Relationships xmlns="http://schemas.openxmlformats.org/package/2006/relationships"><Relationship Type="http://schemas.openxmlformats.org/officeDocument/2006/relationships/slide" Target="/ppt/slides/slide17.xml" Id="Rd466a80b257e4ab1" /><Relationship Type="http://schemas.openxmlformats.org/officeDocument/2006/relationships/notesMaster" Target="/ppt/notesMasters/notesMaster1.xml" Id="R99ef56ee13bb4569" /></Relationships>
</file>

<file path=ppt/notesSlides/_rels/notesSlide18.xml.rels>&#65279;<?xml version="1.0" encoding="utf-8"?><Relationships xmlns="http://schemas.openxmlformats.org/package/2006/relationships"><Relationship Type="http://schemas.openxmlformats.org/officeDocument/2006/relationships/slide" Target="/ppt/slides/slide18.xml" Id="R2284684411d64e0b" /><Relationship Type="http://schemas.openxmlformats.org/officeDocument/2006/relationships/notesMaster" Target="/ppt/notesMasters/notesMaster1.xml" Id="R236606f051a9485a" /></Relationships>
</file>

<file path=ppt/notesSlides/_rels/notesSlide19.xml.rels>&#65279;<?xml version="1.0" encoding="utf-8"?><Relationships xmlns="http://schemas.openxmlformats.org/package/2006/relationships"><Relationship Type="http://schemas.openxmlformats.org/officeDocument/2006/relationships/slide" Target="/ppt/slides/slide19.xml" Id="Refab52f19d3b44c0" /><Relationship Type="http://schemas.openxmlformats.org/officeDocument/2006/relationships/notesMaster" Target="/ppt/notesMasters/notesMaster1.xml" Id="R93d71042c5724f21" /></Relationships>
</file>

<file path=ppt/notesSlides/_rels/notesSlide20.xml.rels>&#65279;<?xml version="1.0" encoding="utf-8"?><Relationships xmlns="http://schemas.openxmlformats.org/package/2006/relationships"><Relationship Type="http://schemas.openxmlformats.org/officeDocument/2006/relationships/slide" Target="/ppt/slides/slide20.xml" Id="Rf61cfaff9cfb4316" /><Relationship Type="http://schemas.openxmlformats.org/officeDocument/2006/relationships/notesMaster" Target="/ppt/notesMasters/notesMaster1.xml" Id="Rf852c7d74a3f4cf3" /></Relationships>
</file>

<file path=ppt/notesSlides/notesSlide1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5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6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7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8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9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0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1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2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3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4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5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6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7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8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9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0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/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4f21dc93c54164" /></Relationships>
</file>

<file path=ppt/slideLayouts/slideLayout1.xml><?xml version="1.0" encoding="utf-8"?>
<p:sldLayout xmlns:p="http://schemas.openxmlformats.org/presentationml/2006/main" type="title">
  <p:cSld name="Title Slide">
    <p:spTree>
      <p:nvGrpSpPr>
        <p:cNvPr id="1" name=""/>
        <p:cNvGrpSpPr/>
        <p:nvPr/>
      </p:nvGrpSpPr>
      <p:grpSpPr>
        <a:xfrm xmlns:a="http://schemas.openxmlformats.org/drawingml/2006/main"/>
      </p:grpSpPr>
    </p:spTree>
  </p:cSld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theme" Target="/ppt/slideMasters/theme/theme2.xml" Id="Rde0294f0f6324200" /><Relationship Type="http://schemas.openxmlformats.org/officeDocument/2006/relationships/slideLayout" Target="/ppt/slideLayouts/slideLayout1.xml" Id="Rfaac57f132ea40eb" /></Relationships>
</file>

<file path=ppt/slideMasters/slideMaster1.xml><?xml version="1.0" encoding="utf-8"?>
<p:sldMaster xmlns:p="http://schemas.openxmlformats.org/presentationml/2006/main">
  <p:cSld name="Master">
    <p:bg>
      <p:bgRef idx="1001">
        <a:schemeClr xmlns:a="http://schemas.openxmlformats.org/drawingml/2006/main" val="bg1"/>
      </p:bgRef>
    </p:bg>
    <p:spTree>
      <p:nvGrpSpPr>
        <p:cNvPr id="1" name=""/>
        <p:cNvGrpSpPr/>
        <p:nvPr/>
      </p:nvGrpSpPr>
      <p:grpSpPr>
        <a:xfrm xmlns:a="http://schemas.openxmlformats.org/drawingml/2006/main"/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ac57f132ea40eb"/>
  </p:sldLayoutIdLst>
  <p:txStyles>
    <p:titleStyle>
      <a:lvl1pPr xmlns:a="http://schemas.openxmlformats.org/drawingml/2006/main"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xmlns:a="http://schemas.openxmlformats.org/drawingml/2006/main"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xmlns:a="http://schemas.openxmlformats.org/drawingml/2006/main"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xmlns:a="http://schemas.openxmlformats.org/drawingml/2006/main"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xmlns:a="http://schemas.openxmlformats.org/drawingml/2006/main"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xmlns:a="http://schemas.openxmlformats.org/drawingml/2006/main"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xmlns:a="http://schemas.openxmlformats.org/drawingml/2006/main"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xmlns:a="http://schemas.openxmlformats.org/drawingml/2006/main"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xmlns:a="http://schemas.openxmlformats.org/drawingml/2006/main"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xmlns:a="http://schemas.openxmlformats.org/drawingml/2006/main"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xmlns:a="http://schemas.openxmlformats.org/drawingml/2006/main"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xmlns:a="http://schemas.openxmlformats.org/drawingml/2006/main"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xmlns:a="http://schemas.openxmlformats.org/drawingml/2006/main"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xmlns:a="http://schemas.openxmlformats.org/drawingml/2006/main"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xmlns:a="http://schemas.openxmlformats.org/drawingml/2006/main"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xmlns:a="http://schemas.openxmlformats.org/drawingml/2006/main"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xmlns:a="http://schemas.openxmlformats.org/drawingml/2006/main"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xmlns:a="http://schemas.openxmlformats.org/drawingml/2006/main"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xmlns:a="http://schemas.openxmlformats.org/drawingml/2006/main"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Masters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b6166861344d74" /><Relationship Type="http://schemas.openxmlformats.org/officeDocument/2006/relationships/notesSlide" Target="/ppt/notesSlides/notesSlide1.xml" Id="R373a7c7bdaa24a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1a0862d39644dd" /><Relationship Type="http://schemas.openxmlformats.org/officeDocument/2006/relationships/notesSlide" Target="/ppt/notesSlides/notesSlide2.xml" Id="R75bdaf303fa94f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2c4364c6164062" /><Relationship Type="http://schemas.openxmlformats.org/officeDocument/2006/relationships/notesSlide" Target="/ppt/notesSlides/notesSlide3.xml" Id="R68b4ceff64b1496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dcef5ee52240fb" /><Relationship Type="http://schemas.openxmlformats.org/officeDocument/2006/relationships/notesSlide" Target="/ppt/notesSlides/notesSlide4.xml" Id="R23f1f96830ca4d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602fbc41fb4af7" /><Relationship Type="http://schemas.openxmlformats.org/officeDocument/2006/relationships/notesSlide" Target="/ppt/notesSlides/notesSlide5.xml" Id="R89e2580b177d4b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5f409e288d41e1" /><Relationship Type="http://schemas.openxmlformats.org/officeDocument/2006/relationships/chart" Target="/ppt/slides/charts/chart1.xml" Id="R7eb3d336d95a4828" /><Relationship Type="http://schemas.openxmlformats.org/officeDocument/2006/relationships/notesSlide" Target="/ppt/notesSlides/notesSlide6.xml" Id="R9a68c08323fa495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eef91028d14c02" /><Relationship Type="http://schemas.openxmlformats.org/officeDocument/2006/relationships/notesSlide" Target="/ppt/notesSlides/notesSlide7.xml" Id="R7639a2df553e46c2" /></Relationships>
</file>

<file path=ppt/slides/_rels/slide8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7102499f754f18" /><Relationship Type="http://schemas.openxmlformats.org/officeDocument/2006/relationships/notesSlide" Target="/ppt/notesSlides/notesSlide8.xml" Id="R806afd78c00d4eed" /></Relationships>
</file>

<file path=ppt/slides/_rels/slide9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a5e2a04e274c10" /><Relationship Type="http://schemas.openxmlformats.org/officeDocument/2006/relationships/notesSlide" Target="/ppt/notesSlides/notesSlide9.xml" Id="R16ba2033a8264d26" /></Relationships>
</file>

<file path=ppt/slides/_rels/slide10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726d0a3e8245a1" /><Relationship Type="http://schemas.openxmlformats.org/officeDocument/2006/relationships/notesSlide" Target="/ppt/notesSlides/notesSlide10.xml" Id="R9b5e55765e024cea" /></Relationships>
</file>

<file path=ppt/slides/_rels/slide1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6f5742a804750" /><Relationship Type="http://schemas.openxmlformats.org/officeDocument/2006/relationships/notesSlide" Target="/ppt/notesSlides/notesSlide11.xml" Id="R9c2bf62a429c4122" /></Relationships>
</file>

<file path=ppt/slides/_rels/slide1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fdd1e8a31e4777" /><Relationship Type="http://schemas.openxmlformats.org/officeDocument/2006/relationships/notesSlide" Target="/ppt/notesSlides/notesSlide12.xml" Id="Raaa66feff72d4396" /></Relationships>
</file>

<file path=ppt/slides/_rels/slide1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499194e5e24c02" /><Relationship Type="http://schemas.openxmlformats.org/officeDocument/2006/relationships/notesSlide" Target="/ppt/notesSlides/notesSlide13.xml" Id="Rd618748714714dc7" /></Relationships>
</file>

<file path=ppt/slides/_rels/slide1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0581cbb2c448d0" /><Relationship Type="http://schemas.openxmlformats.org/officeDocument/2006/relationships/notesSlide" Target="/ppt/notesSlides/notesSlide14.xml" Id="Ra83ba12d7d7a46f6" /></Relationships>
</file>

<file path=ppt/slides/_rels/slide1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f7071b89dd48aa" /><Relationship Type="http://schemas.openxmlformats.org/officeDocument/2006/relationships/notesSlide" Target="/ppt/notesSlides/notesSlide15.xml" Id="R214415d5febc4d7b" /></Relationships>
</file>

<file path=ppt/slides/_rels/slide1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fe9ea151c4641" /><Relationship Type="http://schemas.openxmlformats.org/officeDocument/2006/relationships/notesSlide" Target="/ppt/notesSlides/notesSlide16.xml" Id="R5a07261bf6a64f72" /></Relationships>
</file>

<file path=ppt/slides/_rels/slide1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1109a3564d464b" /><Relationship Type="http://schemas.openxmlformats.org/officeDocument/2006/relationships/notesSlide" Target="/ppt/notesSlides/notesSlide17.xml" Id="R1c7a0c33e2aa47f6" /></Relationships>
</file>

<file path=ppt/slides/_rels/slide18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16c47748114a71" /><Relationship Type="http://schemas.openxmlformats.org/officeDocument/2006/relationships/notesSlide" Target="/ppt/notesSlides/notesSlide18.xml" Id="Rea2922b3d4754c79" /></Relationships>
</file>

<file path=ppt/slides/_rels/slide19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c8a0813824a67" /><Relationship Type="http://schemas.openxmlformats.org/officeDocument/2006/relationships/notesSlide" Target="/ppt/notesSlides/notesSlide19.xml" Id="R8813de70729247b1" /></Relationships>
</file>

<file path=ppt/slides/_rels/slide20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2f0711e4d04089" /><Relationship Type="http://schemas.openxmlformats.org/officeDocument/2006/relationships/notesSlide" Target="/ppt/notesSlides/notesSlide20.xml" Id="R853935a7b9ef4816" /></Relationships>
</file>

<file path=ppt/slides/charts/_rels/chart1.xml.rels><Relationships xmlns="http://schemas.openxmlformats.org/package/2006/relationships"><Relationship Id="rIdChartSnapshot1" Type="http://schemas.openxmlformats.org/officeDocument/2006/relationships/package" Target="../../embeddings/chart-data-snapshot-001.xlsx"/></Relationships>
</file>

<file path=ppt/slides/charts/chart1.xml><?xml version="1.0" encoding="utf-8"?>
<c:chartSpace xmlns:c="http://schemas.openxmlformats.org/drawingml/2006/chart" xmlns:r="http://schemas.openxmlformats.org/officeDocument/2006/relationships">
  <c:lang val="en-US"/>
  <c:chart>
    <c:plotArea>
      <c:barChart>
        <c:barDir val="col"/>
        <c:grouping val="clustered"/>
        <c:varyColors val="0"/>
        <c:ser>
          <c:idx val="0"/>
          <c:order val="0"/>
          <c:tx>
            <c:v>Extracted records</c:v>
          </c:tx>
          <c:spPr>
            <a:solidFill xmlns:a="http://schemas.openxmlformats.org/drawingml/2006/main">
              <a:srgbClr val="237D89"/>
            </a:solidFill>
          </c:spPr>
          <c:cat>
            <c:strRef>
              <c:f>'Chart Data'!$A$2:$A$4</c:f>
              <c:strCache>
                <c:ptCount val="3"/>
                <c:pt idx="0">
                  <c:v>Reliable / Supported</c:v>
                </c:pt>
                <c:pt idx="1">
                  <c:v>Misleading / False</c:v>
                </c:pt>
                <c:pt idx="2">
                  <c:v>Unverified</c:v>
                </c:pt>
              </c:strCache>
            </c:strRef>
          </c:cat>
          <c:val>
            <c:numRef>
              <c:f>'Chart Data'!$B$2:$B$4</c:f>
              <c:numCache>
                <c:formatCode>General</c:formatCode>
                <c:ptCount val="3"/>
                <c:pt idx="0">
                  <c:v>1008</c:v>
                </c:pt>
                <c:pt idx="1">
                  <c:v>393</c:v>
                </c:pt>
                <c:pt idx="2">
                  <c:v>571</c:v>
                </c:pt>
              </c:numCache>
            </c:numRef>
          </c:val>
        </c:ser>
        <c:dLbls>
          <c:txPr>
            <a:bodyPr xmlns:a="http://schemas.openxmlformats.org/drawingml/2006/main" anchorCtr="1"/>
            <a:lstStyle xmlns:a="http://schemas.openxmlformats.org/drawingml/2006/main"/>
            <a:p xmlns:a="http://schemas.openxmlformats.org/drawingml/2006/main">
              <a:pPr>
                <a:defRPr sz="1800" b="1">
                  <a:latin typeface="DejaVu Sans"/>
                  <a:ea typeface="DejaVu Sans"/>
                  <a:cs typeface="DejaVu Sans"/>
                </a:defRPr>
              </a:pPr>
            </a:p>
          </c:txPr>
          <c:dLblPos val="outEnd"/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axId val="48650112"/>
        <c:axId val="48672768"/>
      </c:barChart>
      <c:catAx>
        <c:axId val="48650112"/>
        <c:scaling>
          <c:orientation val="minMax"/>
        </c:scaling>
        <c:delete val="0"/>
        <c:axPos val="b"/>
        <c:numFmt formatCode="General"/>
        <c:majorTickMark val="none"/>
        <c:minorTickMark val="none"/>
        <c:spPr>
          <a:ln xmlns:a="http://schemas.openxmlformats.org/drawingml/2006/main" w="9525">
            <a:solidFill>
              <a:srgbClr val="D4D4D4"/>
            </a:solidFill>
            <a:prstDash val="solid"/>
          </a:ln>
        </c:spPr>
        <c:txPr>
          <a:bodyPr xmlns:a="http://schemas.openxmlformats.org/drawingml/2006/main" anchorCtr="1"/>
          <a:lstStyle xmlns:a="http://schemas.openxmlformats.org/drawingml/2006/main"/>
          <a:p xmlns:a="http://schemas.openxmlformats.org/drawingml/2006/main">
            <a:pPr>
              <a:defRPr sz="1650">
                <a:solidFill>
                  <a:srgbClr val="666666"/>
                </a:solidFill>
                <a:latin typeface="DejaVu Sans"/>
                <a:ea typeface="DejaVu Sans"/>
                <a:cs typeface="DejaVu Sans"/>
              </a:defRPr>
            </a:pPr>
          </a:p>
        </c:txPr>
        <c:crossAx val="48672768"/>
      </c:catAx>
      <c:valAx>
        <c:axId val="48672768"/>
        <c:scaling>
          <c:orientation val="minMax"/>
          <c:max val="1200"/>
          <c:min val="0"/>
        </c:scaling>
        <c:delete val="0"/>
        <c:axPos val="l"/>
        <c:title>
          <c:tx>
            <c:rich>
              <a:bodyPr xmlns:a="http://schemas.openxmlformats.org/drawingml/2006/main"/>
              <a:lstStyle xmlns:a="http://schemas.openxmlformats.org/drawingml/2006/main"/>
              <a:p xmlns:a="http://schemas.openxmlformats.org/drawingml/2006/main">
                <a:r>
                  <a:rPr sz="1500">
                    <a:latin typeface="DejaVu Sans"/>
                    <a:ea typeface="DejaVu Sans"/>
                    <a:cs typeface="DejaVu Sans"/>
                  </a:rPr>
                  <a:t>Number of records</a:t>
                </a:r>
              </a:p>
            </c:rich>
          </c:tx>
          <c:overlay val="0"/>
          <c:txPr>
            <a:bodyPr xmlns:a="http://schemas.openxmlformats.org/drawingml/2006/main" anchorCtr="1"/>
            <a:lstStyle xmlns:a="http://schemas.openxmlformats.org/drawingml/2006/main"/>
            <a:p xmlns:a="http://schemas.openxmlformats.org/drawingml/2006/main">
              <a:pPr>
                <a:defRPr sz="1500">
                  <a:latin typeface="DejaVu Sans"/>
                  <a:ea typeface="DejaVu Sans"/>
                  <a:cs typeface="DejaVu Sans"/>
                </a:defRPr>
              </a:pPr>
            </a:p>
          </c:txPr>
        </c:title>
        <c:numFmt formatCode="General"/>
        <c:majorTickMark val="none"/>
        <c:minorTickMark val="none"/>
        <c:spPr>
          <a:ln xmlns:a="http://schemas.openxmlformats.org/drawingml/2006/main" w="9525">
            <a:solidFill>
              <a:srgbClr val="D4D4D4"/>
            </a:solidFill>
            <a:prstDash val="solid"/>
          </a:ln>
        </c:spPr>
        <c:txPr>
          <a:bodyPr xmlns:a="http://schemas.openxmlformats.org/drawingml/2006/main" anchorCtr="1"/>
          <a:lstStyle xmlns:a="http://schemas.openxmlformats.org/drawingml/2006/main"/>
          <a:p xmlns:a="http://schemas.openxmlformats.org/drawingml/2006/main">
            <a:pPr>
              <a:defRPr sz="1500">
                <a:solidFill>
                  <a:srgbClr val="666666"/>
                </a:solidFill>
                <a:latin typeface="DejaVu Sans"/>
                <a:ea typeface="DejaVu Sans"/>
                <a:cs typeface="DejaVu Sans"/>
              </a:defRPr>
            </a:pPr>
          </a:p>
        </c:txPr>
        <c:crossAx val="48650112"/>
        <c:crossBetween val="between"/>
        <c:majorUnit val="400"/>
      </c:valAx>
    </c:plotArea>
    <c:plotVisOnly val="1"/>
  </c:chart>
  <c:spPr>
    <a:solidFill xmlns:a="http://schemas.openxmlformats.org/drawingml/2006/main">
      <a:srgbClr val="FAFBFC"/>
    </a:solidFill>
  </c:spPr>
  <c:externalData r:id="rIdChartSnapshot1">
    <c:autoUpdate val="0"/>
  </c:externalData>
</c:chartSpace>
</file>

<file path=ppt/slides/slide1.xml><?xml version="1.0" encoding="utf-8"?>
<p:sld xmlns:p="http://schemas.openxmlformats.org/presentationml/2006/main">
  <p:cSld>
    <p:bg>
      <p:bgPr>
        <a:solidFill xmlns:a="http://schemas.openxmlformats.org/drawingml/2006/main">
          <a:srgbClr val="172B43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D81252B0-0424-413A-96D7-E2F3120C202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457200"/>
            <a:ext cx="10668000" cy="4286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650" b="1">
                <a:solidFill>
                  <a:srgbClr val="60D7C4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>
                <a:solidFill>
                  <a:srgbClr val="60D7C4"/>
                </a:solidFill>
                <a:latin typeface="DejaVu Sans"/>
                <a:ea typeface="DejaVu Sans"/>
                <a:cs typeface="DejaVu Sans"/>
              </a:rPr>
              <a:t>MSc 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5C1BC6E2-8699-4BB1-A2D1-9A9317E3441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1314450"/>
            <a:ext cx="10477500" cy="10953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675" b="1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3675" b="1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Evaluating the Reliability of Generative AI</a:t>
            </a:r>
          </a:p>
        </p:txBody>
      </p:sp>
      <p:sp>
        <p:nvSpPr>
          <p:cNvPr id="3" name="">
            <a:extLst xmlns:a="http://schemas.openxmlformats.org/drawingml/2006/main">
              <a:ext uri="{FF2B5EF4-FFF2-40B4-BE49-F238E27FC236}">
                <a16:creationId xmlns:a16="http://schemas.microsoft.com/office/drawing/2014/main" id="{9EF8F3A6-73D6-4DBF-B5F6-09E8D8EFD64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638425"/>
            <a:ext cx="10382250" cy="15240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850" b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850" b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For Detecting False and Misleading Public-Safety Information During Emergency Events</a:t>
            </a:r>
          </a:p>
        </p:txBody>
      </p:sp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9BDAB621-DA56-4B02-99F4-D9B592F4595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4943475"/>
            <a:ext cx="10668000" cy="4381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00" b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100" b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Md. Mehedi Hasan Mixon  |  2436061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8C21AC56-59BB-4567-8630-926FCC99947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524500"/>
            <a:ext cx="10668000" cy="7239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725" b="0">
                <a:solidFill>
                  <a:srgbClr val="C9D7E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C9D7E3"/>
                </a:solidFill>
                <a:latin typeface="DejaVu Sans"/>
                <a:ea typeface="DejaVu Sans"/>
                <a:cs typeface="DejaVu Sans"/>
              </a:rPr>
              <a:t>MSc Cybersecurity and Digital Forensics</a:t>
            </a:r>
          </a:p>
          <a:p xmlns:a="http://schemas.openxmlformats.org/drawingml/2006/main">
            <a:pPr>
              <a:buNone/>
              <a:defRPr sz="1725" b="0">
                <a:solidFill>
                  <a:srgbClr val="C9D7E3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C9D7E3"/>
                </a:solidFill>
                <a:latin typeface="DejaVu Sans"/>
                <a:ea typeface="DejaVu Sans"/>
                <a:cs typeface="DejaVu Sans"/>
              </a:rPr>
              <a:t>University of Wales Trinity Saint David  •  1 October 2026</a:t>
            </a:r>
          </a:p>
        </p:txBody>
      </p:sp>
    </p:spTree>
    <p:extLst>
      <p:ext uri="{BB962C8B-B14F-4D97-AF65-F5344CB8AC3E}">
        <p14:creationId xmlns:p14="http://schemas.microsoft.com/office/powerpoint/2010/main" val="354797703"/>
      </p:ext>
    </p:extLst>
  </p:cSld>
</p:sld>
</file>

<file path=ppt/slides/slide2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9" name="">
            <a:extLst xmlns:a="http://schemas.openxmlformats.org/drawingml/2006/main">
              <a:ext uri="{FF2B5EF4-FFF2-40B4-BE49-F238E27FC236}">
                <a16:creationId xmlns:a16="http://schemas.microsoft.com/office/drawing/2014/main" id="{2C21CAC5-3DC4-47EE-9AC4-CEF01B9B9E7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E041E49C-B909-4E23-B930-CED870B1DC0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Reliable information during emergencies</a:t>
            </a:r>
          </a:p>
        </p:txBody>
      </p:sp>
      <p:sp>
        <p:nvSpPr>
          <p:cNvPr id="3" name="">
            <a:extLst xmlns:a="http://schemas.openxmlformats.org/drawingml/2006/main">
              <a:ext uri="{FF2B5EF4-FFF2-40B4-BE49-F238E27FC236}">
                <a16:creationId xmlns:a16="http://schemas.microsoft.com/office/drawing/2014/main" id="{0FA47E3A-DE6E-42B4-BC98-382CB860D62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1885950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People share true, false and unresolved claims during emergencies.</a:t>
            </a:r>
          </a:p>
        </p:txBody>
      </p:sp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F9D5F428-20DB-480F-A919-F49D616D76B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2752725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An AI answer can sound convincing even when it is wrong.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F7E096FD-E258-46F9-903F-B8E02F117F5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3619500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False safety advice can put people at risk.</a:t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5E613AC4-563B-46B5-8484-9D98F64737E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Illustrative example: “The bridge is safe.” This claim needs evidence before anyone acts on it.</a:t>
            </a:r>
          </a:p>
        </p:txBody>
      </p:sp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2FB66561-5D4B-4867-A3DC-47DA3EB15DC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8" name="">
            <a:extLst xmlns:a="http://schemas.openxmlformats.org/drawingml/2006/main">
              <a:ext uri="{FF2B5EF4-FFF2-40B4-BE49-F238E27FC236}">
                <a16:creationId xmlns:a16="http://schemas.microsoft.com/office/drawing/2014/main" id="{84A2295B-35F3-4D2D-B88D-0F20C50E3D6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02</a:t>
            </a:r>
          </a:p>
        </p:txBody>
      </p:sp>
    </p:spTree>
    <p:extLst>
      <p:ext uri="{BB962C8B-B14F-4D97-AF65-F5344CB8AC3E}">
        <p14:creationId xmlns:p14="http://schemas.microsoft.com/office/powerpoint/2010/main" val="1081998766"/>
      </p:ext>
    </p:extLst>
  </p:cSld>
</p:sld>
</file>

<file path=ppt/slides/slide3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0" name="">
            <a:extLst xmlns:a="http://schemas.openxmlformats.org/drawingml/2006/main">
              <a:ext uri="{FF2B5EF4-FFF2-40B4-BE49-F238E27FC236}">
                <a16:creationId xmlns:a16="http://schemas.microsoft.com/office/drawing/2014/main" id="{B307959F-9BE7-465C-A80B-927EF66C65F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24869A4A-A3B2-4AF3-AD85-C64BABE49E2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Research aim and objectives</a:t>
            </a:r>
          </a:p>
        </p:txBody>
      </p:sp>
      <p:sp>
        <p:nvSpPr>
          <p:cNvPr id="3" name="">
            <a:extLst xmlns:a="http://schemas.openxmlformats.org/drawingml/2006/main">
              <a:ext uri="{FF2B5EF4-FFF2-40B4-BE49-F238E27FC236}">
                <a16:creationId xmlns:a16="http://schemas.microsoft.com/office/drawing/2014/main" id="{A5841FAD-B14E-494E-A63E-834208CC367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1885950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Aim: assess how reliably an AI model classifies claims about emergencies.</a:t>
            </a:r>
          </a:p>
        </p:txBody>
      </p:sp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B8CF64A8-9463-43AB-8316-A71F827E3C6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2752725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1  Develop an evaluation workflow using three claim labels.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B56D3054-B5D1-4C6A-BAA0-752E482F952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3619500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2  Compare classification accuracy and consistency across prompts and repeated runs.</a:t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25240BDA-D806-46E1-8E1D-7A1F4E8CB9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4486275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3  Review unsupported explanations and errors that could affect safety.</a:t>
            </a:r>
          </a:p>
        </p:txBody>
      </p:sp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59CDA992-38A4-4470-87FF-C5775345CBE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Research question: How well can the model distinguish supported, false and unverified claims?</a:t>
            </a:r>
          </a:p>
        </p:txBody>
      </p:sp>
      <p:sp>
        <p:nvSpPr>
          <p:cNvPr id="8" name="">
            <a:extLst xmlns:a="http://schemas.openxmlformats.org/drawingml/2006/main">
              <a:ext uri="{FF2B5EF4-FFF2-40B4-BE49-F238E27FC236}">
                <a16:creationId xmlns:a16="http://schemas.microsoft.com/office/drawing/2014/main" id="{F17E371D-7776-49A5-9D43-EC56C0724A4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9" name="">
            <a:extLst xmlns:a="http://schemas.openxmlformats.org/drawingml/2006/main">
              <a:ext uri="{FF2B5EF4-FFF2-40B4-BE49-F238E27FC236}">
                <a16:creationId xmlns:a16="http://schemas.microsoft.com/office/drawing/2014/main" id="{B0AD6AC0-9C90-4F24-9D35-0C0683219F5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03</a:t>
            </a:r>
          </a:p>
        </p:txBody>
      </p:sp>
    </p:spTree>
    <p:extLst>
      <p:ext uri="{BB962C8B-B14F-4D97-AF65-F5344CB8AC3E}">
        <p14:creationId xmlns:p14="http://schemas.microsoft.com/office/powerpoint/2010/main" val="2080376913"/>
      </p:ext>
    </p:extLst>
  </p:cSld>
</p:sld>
</file>

<file path=ppt/slides/slide4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9" name="">
            <a:extLst xmlns:a="http://schemas.openxmlformats.org/drawingml/2006/main">
              <a:ext uri="{FF2B5EF4-FFF2-40B4-BE49-F238E27FC236}">
                <a16:creationId xmlns:a16="http://schemas.microsoft.com/office/drawing/2014/main" id="{7B7490FB-3341-4770-9239-A47D28CA4D1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1017C112-08DD-463B-9CA1-D30D094B43A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Research background and focus</a:t>
            </a:r>
          </a:p>
        </p:txBody>
      </p:sp>
      <p:sp>
        <p:nvSpPr>
          <p:cNvPr id="3" name="">
            <a:extLst xmlns:a="http://schemas.openxmlformats.org/drawingml/2006/main">
              <a:ext uri="{FF2B5EF4-FFF2-40B4-BE49-F238E27FC236}">
                <a16:creationId xmlns:a16="http://schemas.microsoft.com/office/drawing/2014/main" id="{356E6793-C9B9-4162-AE93-EE3351BFAF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1885950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Shen et al. (2023) identify useful emergency information using machine learning and rules.</a:t>
            </a:r>
          </a:p>
        </p:txBody>
      </p:sp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82035C8B-4DD0-4B86-8C45-EBBF9A6CCE6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2752725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Guo et al. (2023) discuss the benefits and risks of generative AI for public safety.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56FB9DEA-8731-4B27-823F-C07FFB1EBAB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3619500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This study examines how an existing model labels emergency claims and handles uncertainty under different prompts.</a:t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3297D9C6-5016-493A-9396-D095047937D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The study evaluates an existing language model for a public-safety task.</a:t>
            </a:r>
          </a:p>
        </p:txBody>
      </p:sp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C6CD2F52-A2E2-484A-8FCB-0001CEA4CE8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8" name="">
            <a:extLst xmlns:a="http://schemas.openxmlformats.org/drawingml/2006/main">
              <a:ext uri="{FF2B5EF4-FFF2-40B4-BE49-F238E27FC236}">
                <a16:creationId xmlns:a16="http://schemas.microsoft.com/office/drawing/2014/main" id="{E59A14DF-EE30-44DF-B813-2B4C3C1A944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04</a:t>
            </a:r>
          </a:p>
        </p:txBody>
      </p:sp>
    </p:spTree>
    <p:extLst>
      <p:ext uri="{BB962C8B-B14F-4D97-AF65-F5344CB8AC3E}">
        <p14:creationId xmlns:p14="http://schemas.microsoft.com/office/powerpoint/2010/main" val="1677423806"/>
      </p:ext>
    </p:extLst>
  </p:cSld>
</p:sld>
</file>

<file path=ppt/slides/slide5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517D6574-4BD3-4ED3-B561-729A6D34490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80688931-28AA-456A-81CE-9F30E4684B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Classification labels</a:t>
            </a:r>
          </a:p>
        </p:txBody>
      </p:sp>
      <p:graphicFrame>
        <p:nvGraphicFramePr>
          <p:cNvPr id="11" name=""/>
          <p:cNvGraphicFramePr/>
          <p:nvPr/>
        </p:nvGraphicFramePr>
        <p:xfrm>
          <a:off xmlns:a="http://schemas.openxmlformats.org/drawingml/2006/main" x="609600" y="1895475"/>
          <a:ext xmlns:a="http://schemas.openxmlformats.org/drawingml/2006/main" cx="10972800" cy="2476500"/>
        </p:xfrm>
        <a:graphic xmlns:a="http://schemas.openxmlformats.org/drawingml/2006/main">
          <a:graphicData uri="http://schemas.openxmlformats.org/drawingml/2006/table">
            <a:tbl>
              <a:tblPr/>
              <a:tblGrid>
                <a:gridCol w="4286250"/>
                <a:gridCol w="6686550"/>
              </a:tblGrid>
              <a:tr h="619125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Research label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Meaning in this evaluation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Reliable / Supported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Mapped from the dataset’s true annotation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Misleading / False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Mapped from the dataset’s false annotation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Mapped from an unresolved annotation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9845A9BA-1EC6-47A0-BB4C-14E9B37C2A9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Unverified claims remain unresolved. Model predictions are compared with the dataset labels.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F3D77733-B21C-45D6-9A2D-52B45AC1521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C2859207-CD52-497B-8030-23CA5F5E73D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05</a:t>
            </a:r>
          </a:p>
        </p:txBody>
      </p:sp>
    </p:spTree>
    <p:extLst>
      <p:ext uri="{BB962C8B-B14F-4D97-AF65-F5344CB8AC3E}">
        <p14:creationId xmlns:p14="http://schemas.microsoft.com/office/powerpoint/2010/main" val="498669316"/>
      </p:ext>
    </p:extLst>
  </p:cSld>
</p:sld>
</file>

<file path=ppt/slides/slide6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85361BD3-556D-484C-8811-AB5DC76566C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D91BB8A2-8F23-4930-A87D-E7E29E02919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Dataset and class distribution</a:t>
            </a:r>
          </a:p>
        </p:txBody>
      </p:sp>
      <p:graphicFrame>
        <p:nvGraphicFramePr>
          <p:cNvPr id="11" name="Chart"/>
          <p:cNvGraphicFramePr/>
          <p:nvPr/>
        </p:nvGraphicFramePr>
        <p:xfrm>
          <a:off xmlns:a="http://schemas.openxmlformats.org/drawingml/2006/main" x="762000" y="1819275"/>
          <a:ext xmlns:a="http://schemas.openxmlformats.org/drawingml/2006/main" cx="10572750" cy="3505200"/>
        </p:xfrm>
        <a:graphic xmlns:a="http://schemas.openxmlformats.org/drawingml/2006/main">
          <a:graphicData uri="http://schemas.openxmlformats.org/drawingml/2006/chart">
            <c:chart xmlns:r="http://schemas.openxmlformats.org/officeDocument/2006/relationships" xmlns:c="http://schemas.openxmlformats.org/drawingml/2006/chart" r:id="R7eb3d336d95a4828"/>
          </a:graphicData>
        </a:graphic>
      </p:graphicFrame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32CF35A4-4213-4D3E-A874-776F517820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The extracted dataset contains 1,972 source posts from rumour threads across five events.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07599CF1-BA3B-40C8-9353-D1797EDFF73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5414EB15-6F2C-4793-AAE9-88258BD65F6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06</a:t>
            </a:r>
          </a:p>
        </p:txBody>
      </p:sp>
    </p:spTree>
    <p:extLst>
      <p:ext uri="{BB962C8B-B14F-4D97-AF65-F5344CB8AC3E}">
        <p14:creationId xmlns:p14="http://schemas.microsoft.com/office/powerpoint/2010/main" val="1316479583"/>
      </p:ext>
    </p:extLst>
  </p:cSld>
</p:sld>
</file>

<file path=ppt/slides/slide7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9" name="">
            <a:extLst xmlns:a="http://schemas.openxmlformats.org/drawingml/2006/main">
              <a:ext uri="{FF2B5EF4-FFF2-40B4-BE49-F238E27FC236}">
                <a16:creationId xmlns:a16="http://schemas.microsoft.com/office/drawing/2014/main" id="{47934539-0677-4A61-904B-8AA6B02695B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E274702C-F04D-448A-B2F9-4CA12066A03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Selecting the 300-claim sample</a:t>
            </a:r>
          </a:p>
        </p:txBody>
      </p:sp>
      <p:sp>
        <p:nvSpPr>
          <p:cNvPr id="3" name="">
            <a:extLst xmlns:a="http://schemas.openxmlformats.org/drawingml/2006/main">
              <a:ext uri="{FF2B5EF4-FFF2-40B4-BE49-F238E27FC236}">
                <a16:creationId xmlns:a16="http://schemas.microsoft.com/office/drawing/2014/main" id="{8720E58B-623B-4B4A-BFCE-90BA89E00BD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1762125"/>
            <a:ext cx="10972800" cy="3333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SAMPLING CODE: 100 CLAIMS PER CLASS, RANDOM SEED 42</a:t>
            </a:r>
          </a:p>
        </p:txBody>
      </p:sp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D34A8294-A10C-48E1-9F4F-F528C1FD9C1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200275"/>
            <a:ext cx="10972800" cy="26955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72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72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for label in LABELS:</a:t>
            </a:r>
          </a:p>
          <a:p xmlns:a="http://schemas.openxmlformats.org/drawingml/2006/main">
            <a:pPr>
              <a:buNone/>
              <a:defRPr sz="172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72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    subset = master_df[master_df["research_label"] == label]</a:t>
            </a:r>
          </a:p>
          <a:p xmlns:a="http://schemas.openxmlformats.org/drawingml/2006/main">
            <a:pPr>
              <a:buNone/>
              <a:defRPr sz="172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72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    n = min(TARGET_PER_CLASS, len(subset))</a:t>
            </a:r>
          </a:p>
          <a:p xmlns:a="http://schemas.openxmlformats.org/drawingml/2006/main">
            <a:pPr>
              <a:buNone/>
              <a:defRPr sz="172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72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    if n == 0:</a:t>
            </a:r>
          </a:p>
          <a:p xmlns:a="http://schemas.openxmlformats.org/drawingml/2006/main">
            <a:pPr>
              <a:buNone/>
              <a:defRPr sz="172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72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        raise ValueError(f"No records available for {label}")</a:t>
            </a:r>
          </a:p>
          <a:p xmlns:a="http://schemas.openxmlformats.org/drawingml/2006/main">
            <a:pPr>
              <a:buNone/>
              <a:defRPr sz="172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72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    parts.append(subset.sample(n=n, random_state=RANDOM_STATE))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1B525D33-4E8B-47B0-B1B4-4E8DFC20B4C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4981575"/>
            <a:ext cx="10972800" cy="6191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8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The code samples each label group separately, then combines and shuffles the selected records.</a:t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7961741F-1C7D-4A56-B2D6-BC7BF15D92C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Prepared sample: 100 Supported, 100 False and 100 Unverified claims.</a:t>
            </a:r>
          </a:p>
        </p:txBody>
      </p:sp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76596A18-297B-4EA8-A9AC-294B3790849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8" name="">
            <a:extLst xmlns:a="http://schemas.openxmlformats.org/drawingml/2006/main">
              <a:ext uri="{FF2B5EF4-FFF2-40B4-BE49-F238E27FC236}">
                <a16:creationId xmlns:a16="http://schemas.microsoft.com/office/drawing/2014/main" id="{AB2DF420-810E-4C2A-8582-902FFB8875F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07</a:t>
            </a:r>
          </a:p>
        </p:txBody>
      </p:sp>
    </p:spTree>
    <p:extLst>
      <p:ext uri="{BB962C8B-B14F-4D97-AF65-F5344CB8AC3E}">
        <p14:creationId xmlns:p14="http://schemas.microsoft.com/office/powerpoint/2010/main" val="1185472042"/>
      </p:ext>
    </p:extLst>
  </p:cSld>
</p:sld>
</file>

<file path=ppt/slides/slide8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B6C80B87-2BB8-41FE-8471-C839392F822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CEE73AD7-0434-4906-ABCC-ECAA488654E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Implementation and tools</a:t>
            </a:r>
          </a:p>
        </p:txBody>
      </p:sp>
      <p:graphicFrame>
        <p:nvGraphicFramePr>
          <p:cNvPr id="11" name=""/>
          <p:cNvGraphicFramePr/>
          <p:nvPr/>
        </p:nvGraphicFramePr>
        <p:xfrm>
          <a:off xmlns:a="http://schemas.openxmlformats.org/drawingml/2006/main" x="609600" y="1895475"/>
          <a:ext xmlns:a="http://schemas.openxmlformats.org/drawingml/2006/main" cx="10972800" cy="3714750"/>
        </p:xfrm>
        <a:graphic xmlns:a="http://schemas.openxmlformats.org/drawingml/2006/main">
          <a:graphicData uri="http://schemas.openxmlformats.org/drawingml/2006/table">
            <a:tbl>
              <a:tblPr/>
              <a:tblGrid>
                <a:gridCol w="4286250"/>
                <a:gridCol w="6686550"/>
              </a:tblGrid>
              <a:tr h="619125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Part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Tool and purpose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Local code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Python notebook in VS Code / Jupyter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Data preparation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pandas, NumPy, JSON and pathlib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Model access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huggingface_hub InferenceClient; hosted inference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One language model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openai/gpt-oss-120b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Analysis and plots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scikit-learn; Matplotlib; Seaborn; tqdm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8A1BED3F-CE16-4B74-8275-A2B65E2BE14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Python runs locally and sends requests to the hosted model through Hugging Face.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CCC9CF50-ADF7-41C7-AB9E-0EC0168CF63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144E174D-1F93-459E-8EC9-7E9FBBDBA7E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08</a:t>
            </a:r>
          </a:p>
        </p:txBody>
      </p:sp>
    </p:spTree>
    <p:extLst>
      <p:ext uri="{BB962C8B-B14F-4D97-AF65-F5344CB8AC3E}">
        <p14:creationId xmlns:p14="http://schemas.microsoft.com/office/powerpoint/2010/main" val="1101574802"/>
      </p:ext>
    </p:extLst>
  </p:cSld>
</p:sld>
</file>

<file path=ppt/slides/slide9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ED7A1C22-A53A-401A-978F-0DCE68157EE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81F7E3F7-05E4-499E-8B95-E1E9C4B446C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Prompting strategies</a:t>
            </a:r>
          </a:p>
        </p:txBody>
      </p:sp>
      <p:graphicFrame>
        <p:nvGraphicFramePr>
          <p:cNvPr id="11" name=""/>
          <p:cNvGraphicFramePr/>
          <p:nvPr/>
        </p:nvGraphicFramePr>
        <p:xfrm>
          <a:off xmlns:a="http://schemas.openxmlformats.org/drawingml/2006/main" x="609600" y="1895475"/>
          <a:ext xmlns:a="http://schemas.openxmlformats.org/drawingml/2006/main" cx="10972800" cy="2476500"/>
        </p:xfrm>
        <a:graphic xmlns:a="http://schemas.openxmlformats.org/drawingml/2006/main">
          <a:graphicData uri="http://schemas.openxmlformats.org/drawingml/2006/table">
            <a:tbl>
              <a:tblPr/>
              <a:tblGrid>
                <a:gridCol w="4286250"/>
                <a:gridCol w="6686550"/>
              </a:tblGrid>
              <a:tr h="619125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Condition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What the code changes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Zero-shot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Classification request without demonstrations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Definition-based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Adds a reminder of the label definitions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Few-shot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Adds three labelled demonstrations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17F6641D-A138-4451-BE57-A460CDF17DA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All three conditions share label definitions in the system prompt. The definition-based prompt repeats them.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46F5A471-5CD2-4B17-867B-28202D0EBFA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E2AFE4B8-2A1B-41D6-88EF-1D0630F1DD5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09</a:t>
            </a:r>
          </a:p>
        </p:txBody>
      </p:sp>
    </p:spTree>
    <p:extLst>
      <p:ext uri="{BB962C8B-B14F-4D97-AF65-F5344CB8AC3E}">
        <p14:creationId xmlns:p14="http://schemas.microsoft.com/office/powerpoint/2010/main" val="999553912"/>
      </p:ext>
    </p:extLst>
  </p:cSld>
</p:sld>
</file>

<file path=ppt/slides/slide10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3313A5DC-DAB1-4C97-8281-46DE0BEA837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45FE3EEF-9894-409F-AF76-B5CB63E024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Experiment design and completed work</a:t>
            </a:r>
          </a:p>
        </p:txBody>
      </p:sp>
      <p:graphicFrame>
        <p:nvGraphicFramePr>
          <p:cNvPr id="11" name=""/>
          <p:cNvGraphicFramePr/>
          <p:nvPr/>
        </p:nvGraphicFramePr>
        <p:xfrm>
          <a:off xmlns:a="http://schemas.openxmlformats.org/drawingml/2006/main" x="609600" y="1895475"/>
          <a:ext xmlns:a="http://schemas.openxmlformats.org/drawingml/2006/main" cx="10972800" cy="2476500"/>
        </p:xfrm>
        <a:graphic xmlns:a="http://schemas.openxmlformats.org/drawingml/2006/main">
          <a:graphicData uri="http://schemas.openxmlformats.org/drawingml/2006/table">
            <a:tbl>
              <a:tblPr/>
              <a:tblGrid>
                <a:gridCol w="3429000"/>
                <a:gridCol w="4048125"/>
                <a:gridCol w="3495675"/>
              </a:tblGrid>
              <a:tr h="619125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Stage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Scale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Status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Prepared sample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300 claims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Completed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Full design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300 × 3 prompts × 3 runs</a:t>
                      </a:r>
                    </a:p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= 2,700 planned predictions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Not completed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Saved pilot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5 claims × 3 prompts</a:t>
                      </a:r>
                    </a:p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= 15 result records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Available for inspection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2364CCBD-41C7-4599-8C88-D029C4DE133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The full design includes 2,700 predictions, with any retries requiring additional requests.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095E0625-3816-4399-85A0-18D28BFD0FE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3B42B76D-42A1-4372-AD1A-C0210A424FA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1487293252"/>
      </p:ext>
    </p:extLst>
  </p:cSld>
</p:sld>
</file>

<file path=ppt/slides/slide11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08427BD9-2269-4E05-AC9E-7618ED68957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827F55E2-107A-46BB-B13A-76D83A9E882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Planned evaluation measures</a:t>
            </a:r>
          </a:p>
        </p:txBody>
      </p:sp>
      <p:graphicFrame>
        <p:nvGraphicFramePr>
          <p:cNvPr id="11" name=""/>
          <p:cNvGraphicFramePr/>
          <p:nvPr/>
        </p:nvGraphicFramePr>
        <p:xfrm>
          <a:off xmlns:a="http://schemas.openxmlformats.org/drawingml/2006/main" x="609600" y="1895475"/>
          <a:ext xmlns:a="http://schemas.openxmlformats.org/drawingml/2006/main" cx="10972800" cy="3714750"/>
        </p:xfrm>
        <a:graphic xmlns:a="http://schemas.openxmlformats.org/drawingml/2006/main">
          <a:graphicData uri="http://schemas.openxmlformats.org/drawingml/2006/table">
            <a:tbl>
              <a:tblPr/>
              <a:tblGrid>
                <a:gridCol w="4286250"/>
                <a:gridCol w="6686550"/>
              </a:tblGrid>
              <a:tr h="619125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Measure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Simple meaning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Accuracy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How many predictions match the reference label?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Precision and recall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Correctness of predicted labels and coverage of actual cases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Macro F1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Average F1 across the three classes, with equal class weight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Confusion matrix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Which true labels are confused with which predictions?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Repeat and error review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Do answers change? Are explanations unsupported?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A1A76883-9BCF-43F7-BFE9-5EE5A2BFD20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The full evaluation is incomplete. API failures and incorrect classifications are separate outcomes.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9298A1A8-7BA0-4DDF-9445-BFCA61D5CF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97FDE66F-AEA4-422C-AF8F-6EE6A096A39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1743073032"/>
      </p:ext>
    </p:extLst>
  </p:cSld>
</p:sld>
</file>

<file path=ppt/slides/slide12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3ABFC15C-BE92-48A1-A4EC-42C2550A7D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A77ED68A-9F5B-411C-AC58-28FD0628327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Pilot results</a:t>
            </a:r>
          </a:p>
        </p:txBody>
      </p:sp>
      <p:graphicFrame>
        <p:nvGraphicFramePr>
          <p:cNvPr id="11" name=""/>
          <p:cNvGraphicFramePr/>
          <p:nvPr/>
        </p:nvGraphicFramePr>
        <p:xfrm>
          <a:off xmlns:a="http://schemas.openxmlformats.org/drawingml/2006/main" x="609600" y="1895475"/>
          <a:ext xmlns:a="http://schemas.openxmlformats.org/drawingml/2006/main" cx="10972800" cy="3714750"/>
        </p:xfrm>
        <a:graphic xmlns:a="http://schemas.openxmlformats.org/drawingml/2006/main">
          <a:graphicData uri="http://schemas.openxmlformats.org/drawingml/2006/table">
            <a:tbl>
              <a:tblPr/>
              <a:tblGrid>
                <a:gridCol w="4286250"/>
                <a:gridCol w="6686550"/>
              </a:tblGrid>
              <a:tr h="619125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Observation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Saved result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Valid classification labels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12 of 15 records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Request or output failures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2 API errors; 1 invalid output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 predictions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10 of 12 valid labels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Matches with reference labels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7; all were Unverified cases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Correct Reliable or False predictions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0 in this small pilot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D82D68DF-5D8A-4FB1-912B-5CD6E90BEEB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The pilot covers five claims: three Unverified, one False and one Reliable. Results are preliminary.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3B80EEA0-309D-4307-AAD3-1C86470E421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6AE0614E-AB60-43E0-8877-055E4F9EA9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741872166"/>
      </p:ext>
    </p:extLst>
  </p:cSld>
</p:sld>
</file>

<file path=ppt/slides/slide13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0" name="">
            <a:extLst xmlns:a="http://schemas.openxmlformats.org/drawingml/2006/main">
              <a:ext uri="{FF2B5EF4-FFF2-40B4-BE49-F238E27FC236}">
                <a16:creationId xmlns:a16="http://schemas.microsoft.com/office/drawing/2014/main" id="{B121C56D-6D53-46E2-87AB-A0E19DF8FDA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451C49D8-C9F8-4CD2-8F1E-BF8984F75C9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Limitations</a:t>
            </a:r>
          </a:p>
        </p:txBody>
      </p:sp>
      <p:sp>
        <p:nvSpPr>
          <p:cNvPr id="3" name="">
            <a:extLst xmlns:a="http://schemas.openxmlformats.org/drawingml/2006/main">
              <a:ext uri="{FF2B5EF4-FFF2-40B4-BE49-F238E27FC236}">
                <a16:creationId xmlns:a16="http://schemas.microsoft.com/office/drawing/2014/main" id="{D9D4E4C5-3DBC-4CD3-AE22-A37BE4F02CF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1885950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The model labelled one false claim as Reliable, showing a potential safety risk.</a:t>
            </a:r>
          </a:p>
        </p:txBody>
      </p:sp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F12400DE-955B-4BF9-A26B-C6317B9C4F9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2752725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API credit errors affected the pilot, and the full evaluation was interrupted.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CE376ECF-CC7E-46DD-81A6-D5E244E3CF7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3619500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The saved notebook calls call_llm, but its definition is missing from the file.</a:t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2F33C022-E929-4AEB-A287-07C05A27C0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4486275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The workflow stores evidence links but does not retrieve or verify their contents.</a:t>
            </a:r>
          </a:p>
        </p:txBody>
      </p:sp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00E0E71D-0712-47DD-909A-2D48FE700BD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Assessing hallucinations requires checking the claims in each explanation against evidence.</a:t>
            </a:r>
          </a:p>
        </p:txBody>
      </p:sp>
      <p:sp>
        <p:nvSpPr>
          <p:cNvPr id="8" name="">
            <a:extLst xmlns:a="http://schemas.openxmlformats.org/drawingml/2006/main">
              <a:ext uri="{FF2B5EF4-FFF2-40B4-BE49-F238E27FC236}">
                <a16:creationId xmlns:a16="http://schemas.microsoft.com/office/drawing/2014/main" id="{3B112B75-A184-4A3B-A45A-845E5673C22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9" name="">
            <a:extLst xmlns:a="http://schemas.openxmlformats.org/drawingml/2006/main">
              <a:ext uri="{FF2B5EF4-FFF2-40B4-BE49-F238E27FC236}">
                <a16:creationId xmlns:a16="http://schemas.microsoft.com/office/drawing/2014/main" id="{40C43C24-BD89-4D94-8553-3F731B3DCF4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1675325263"/>
      </p:ext>
    </p:extLst>
  </p:cSld>
</p:sld>
</file>

<file path=ppt/slides/slide14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D15DCEC3-CC2D-4E78-9C0C-21DAF01701C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4DB86966-5781-41F7-A200-A562B7899DD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Contribution and progress</a:t>
            </a:r>
          </a:p>
        </p:txBody>
      </p:sp>
      <p:graphicFrame>
        <p:nvGraphicFramePr>
          <p:cNvPr id="11" name=""/>
          <p:cNvGraphicFramePr/>
          <p:nvPr/>
        </p:nvGraphicFramePr>
        <p:xfrm>
          <a:off xmlns:a="http://schemas.openxmlformats.org/drawingml/2006/main" x="609600" y="1895475"/>
          <a:ext xmlns:a="http://schemas.openxmlformats.org/drawingml/2006/main" cx="10972800" cy="2476500"/>
        </p:xfrm>
        <a:graphic xmlns:a="http://schemas.openxmlformats.org/drawingml/2006/main">
          <a:graphicData uri="http://schemas.openxmlformats.org/drawingml/2006/table">
            <a:tbl>
              <a:tblPr/>
              <a:tblGrid>
                <a:gridCol w="4286250"/>
                <a:gridCol w="6686550"/>
              </a:tblGrid>
              <a:tr h="619125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Objective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Progress so far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1  Framework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Data extraction, label mapping and balanced sample; code needs repair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2  Comparison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Prompt conditions and repeat design; only a small pilot completed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3  Error analysis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Initial errors identified; systematic explanation review remains incomplete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E8183AB4-8446-4861-A8A2-CB5B1646BFC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The contribution is an evaluation workflow, a prepared dataset sample and findings from a small pilot.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6FF84694-698B-493F-9927-87495607BB1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686963B2-2A2B-45E2-8C93-AB65CF7DE0B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629042900"/>
      </p:ext>
    </p:extLst>
  </p:cSld>
</p:sld>
</file>

<file path=ppt/slides/slide15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0" name="">
            <a:extLst xmlns:a="http://schemas.openxmlformats.org/drawingml/2006/main">
              <a:ext uri="{FF2B5EF4-FFF2-40B4-BE49-F238E27FC236}">
                <a16:creationId xmlns:a16="http://schemas.microsoft.com/office/drawing/2014/main" id="{F4C90497-6249-42F4-BCC4-73F6E7A56FF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DISSERTATION DEFENCE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AB61EDBD-0A46-427A-8689-04F75467D6C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Conclusion and next steps</a:t>
            </a:r>
          </a:p>
        </p:txBody>
      </p:sp>
      <p:sp>
        <p:nvSpPr>
          <p:cNvPr id="3" name="">
            <a:extLst xmlns:a="http://schemas.openxmlformats.org/drawingml/2006/main">
              <a:ext uri="{FF2B5EF4-FFF2-40B4-BE49-F238E27FC236}">
                <a16:creationId xmlns:a16="http://schemas.microsoft.com/office/drawing/2014/main" id="{28CD40CA-BCD0-4F6E-BE87-7322D5EACC9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1885950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The project prepared the data and tested the workflow through a small pilot.</a:t>
            </a:r>
          </a:p>
        </p:txBody>
      </p:sp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B7E62EA8-3C14-42D8-9BF8-585901CFCD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2752725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The pilot is too limited to establish reliable emergency misinformation detection.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18F0619F-3EB7-4C67-9EAE-754A8546EA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3619500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Further work includes repairing the notebook, completing the planned runs and checking explanations.</a:t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7CE7AACB-A4AF-41EB-A838-F038D6FDA12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" y="4486275"/>
            <a:ext cx="10668000" cy="8001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Use in real emergencies would require further validation and human review.</a:t>
            </a:r>
          </a:p>
        </p:txBody>
      </p:sp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86039660-A884-4C91-B7AE-9F39D993F48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The findings provide a starting point for further evaluation.</a:t>
            </a:r>
          </a:p>
        </p:txBody>
      </p:sp>
      <p:sp>
        <p:nvSpPr>
          <p:cNvPr id="8" name="">
            <a:extLst xmlns:a="http://schemas.openxmlformats.org/drawingml/2006/main">
              <a:ext uri="{FF2B5EF4-FFF2-40B4-BE49-F238E27FC236}">
                <a16:creationId xmlns:a16="http://schemas.microsoft.com/office/drawing/2014/main" id="{13F9892B-E8C5-42FA-B3D0-DD0448DE721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9" name="">
            <a:extLst xmlns:a="http://schemas.openxmlformats.org/drawingml/2006/main">
              <a:ext uri="{FF2B5EF4-FFF2-40B4-BE49-F238E27FC236}">
                <a16:creationId xmlns:a16="http://schemas.microsoft.com/office/drawing/2014/main" id="{1D84111D-C02D-4562-A8EA-29E4BEF5B77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1940241257"/>
      </p:ext>
    </p:extLst>
  </p:cSld>
</p:sld>
</file>

<file path=ppt/slides/slide16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1" name="">
            <a:extLst xmlns:a="http://schemas.openxmlformats.org/drawingml/2006/main">
              <a:ext uri="{FF2B5EF4-FFF2-40B4-BE49-F238E27FC236}">
                <a16:creationId xmlns:a16="http://schemas.microsoft.com/office/drawing/2014/main" id="{A6791B87-BB34-49E4-AC24-6AC8BF5E87F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SUPPORTING MATERIAL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06BD4C34-68E1-4607-BC7D-DC0194319EA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Model settings and prompt example</a:t>
            </a:r>
          </a:p>
        </p:txBody>
      </p:sp>
      <p:sp>
        <p:nvSpPr>
          <p:cNvPr id="3" name="">
            <a:extLst xmlns:a="http://schemas.openxmlformats.org/drawingml/2006/main">
              <a:ext uri="{FF2B5EF4-FFF2-40B4-BE49-F238E27FC236}">
                <a16:creationId xmlns:a16="http://schemas.microsoft.com/office/drawing/2014/main" id="{F18EA878-84BB-47A3-A477-456DB594339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1743075"/>
            <a:ext cx="10972800" cy="3333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CONFIGURATION EXCERPT</a:t>
            </a:r>
          </a:p>
        </p:txBody>
      </p:sp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B0D67B8F-83E7-4735-B5EC-B510FAC4D7F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162175"/>
            <a:ext cx="10972800" cy="16668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7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87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MODEL_NAME = "openai/gpt-oss-120b"</a:t>
            </a:r>
          </a:p>
          <a:p xmlns:a="http://schemas.openxmlformats.org/drawingml/2006/main">
            <a:pPr>
              <a:buNone/>
              <a:defRPr sz="187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87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HF_PROVIDER = "auto"</a:t>
            </a:r>
          </a:p>
          <a:p xmlns:a="http://schemas.openxmlformats.org/drawingml/2006/main">
            <a:pPr>
              <a:buNone/>
              <a:defRPr sz="187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87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TEMPERATURE = 0.2</a:t>
            </a:r>
          </a:p>
          <a:p xmlns:a="http://schemas.openxmlformats.org/drawingml/2006/main">
            <a:pPr>
              <a:buNone/>
              <a:defRPr sz="187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87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MAX_TOKENS = 500</a:t>
            </a:r>
          </a:p>
          <a:p xmlns:a="http://schemas.openxmlformats.org/drawingml/2006/main">
            <a:pPr>
              <a:buNone/>
              <a:defRPr sz="187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875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REPEATS = 3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9C0D4A2F-B424-49CA-B0F7-CB2B420B5C8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3933825"/>
            <a:ext cx="10972800" cy="4286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725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PROMPT EXCERPT: “Classify ONLY the claim supplied by the user.”</a:t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BB49D42B-94C4-43EC-A96A-F509A141161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4476750"/>
            <a:ext cx="10972800" cy="3524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72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72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Requested JSON format (template, not a result):</a:t>
            </a:r>
          </a:p>
        </p:txBody>
      </p:sp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39B82AED-DE87-4798-85CF-059491DA8E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4933950"/>
            <a:ext cx="10972800" cy="666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800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{"classification":"Reliable/Supported",</a:t>
            </a:r>
          </a:p>
          <a:p xmlns:a="http://schemas.openxmlformats.org/drawingml/2006/main">
            <a:pPr>
              <a:buNone/>
              <a:defRPr sz="1800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defRPr>
            </a:pPr>
            <a:r>
              <a:rPr sz="1800" b="0">
                <a:solidFill>
                  <a:srgbClr val="182C42"/>
                </a:solidFill>
                <a:latin typeface="DejaVu Sans Mono"/>
                <a:ea typeface="DejaVu Sans Mono"/>
                <a:cs typeface="DejaVu Sans Mono"/>
              </a:rPr>
              <a:t> "explanation":"brief explanation"}</a:t>
            </a:r>
          </a:p>
        </p:txBody>
      </p:sp>
      <p:sp>
        <p:nvSpPr>
          <p:cNvPr id="8" name="">
            <a:extLst xmlns:a="http://schemas.openxmlformats.org/drawingml/2006/main">
              <a:ext uri="{FF2B5EF4-FFF2-40B4-BE49-F238E27FC236}">
                <a16:creationId xmlns:a16="http://schemas.microsoft.com/office/drawing/2014/main" id="{69B27A59-F7A5-4A96-AFEE-974384AFE1E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The example shows the requested response format. It is not a model prediction.</a:t>
            </a:r>
          </a:p>
        </p:txBody>
      </p:sp>
      <p:sp>
        <p:nvSpPr>
          <p:cNvPr id="9" name="">
            <a:extLst xmlns:a="http://schemas.openxmlformats.org/drawingml/2006/main">
              <a:ext uri="{FF2B5EF4-FFF2-40B4-BE49-F238E27FC236}">
                <a16:creationId xmlns:a16="http://schemas.microsoft.com/office/drawing/2014/main" id="{6784AB78-BC79-42FA-913D-6733801AB7F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10" name="">
            <a:extLst xmlns:a="http://schemas.openxmlformats.org/drawingml/2006/main">
              <a:ext uri="{FF2B5EF4-FFF2-40B4-BE49-F238E27FC236}">
                <a16:creationId xmlns:a16="http://schemas.microsoft.com/office/drawing/2014/main" id="{9D828945-7231-4E27-82A8-109D511F5C6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16</a:t>
            </a:r>
          </a:p>
        </p:txBody>
      </p:sp>
    </p:spTree>
    <p:extLst>
      <p:ext uri="{BB962C8B-B14F-4D97-AF65-F5344CB8AC3E}">
        <p14:creationId xmlns:p14="http://schemas.microsoft.com/office/powerpoint/2010/main" val="696045469"/>
      </p:ext>
    </p:extLst>
  </p:cSld>
</p:sld>
</file>

<file path=ppt/slides/slide17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D339BCBB-E9D8-4035-8EDF-2008AA38AE8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SUPPORTING MATERIAL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1D975DB8-CC70-4C37-A940-59129DD2A74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Pilot predictions by claim</a:t>
            </a:r>
          </a:p>
        </p:txBody>
      </p:sp>
      <p:graphicFrame>
        <p:nvGraphicFramePr>
          <p:cNvPr id="11" name=""/>
          <p:cNvGraphicFramePr/>
          <p:nvPr/>
        </p:nvGraphicFramePr>
        <p:xfrm>
          <a:off xmlns:a="http://schemas.openxmlformats.org/drawingml/2006/main" x="609600" y="1895475"/>
          <a:ext xmlns:a="http://schemas.openxmlformats.org/drawingml/2006/main" cx="10972800" cy="3714750"/>
        </p:xfrm>
        <a:graphic xmlns:a="http://schemas.openxmlformats.org/drawingml/2006/main">
          <a:graphicData uri="http://schemas.openxmlformats.org/drawingml/2006/table">
            <a:tbl>
              <a:tblPr/>
              <a:tblGrid>
                <a:gridCol w="3190875"/>
                <a:gridCol w="2571750"/>
                <a:gridCol w="2667000"/>
                <a:gridCol w="2543175"/>
              </a:tblGrid>
              <a:tr h="619125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Reference label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Zero-shot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Definition-based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Few-shot</a:t>
                      </a:r>
                    </a:p>
                  </a:txBody>
                  <a:tcPr marL="142875" marR="114300" marT="38100" marB="38100" anchor="ctr">
                    <a:solidFill>
                      <a:srgbClr val="172B43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 A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False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 B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Invalid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False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Reliable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Reliable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API error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API error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</a:t>
                      </a:r>
                    </a:p>
                  </a:txBody>
                  <a:tcPr marL="142875" marR="114300" marT="38100" marB="38100" anchor="ctr">
                    <a:solidFill>
                      <a:srgbClr val="EEF4F6"/>
                    </a:solidFill>
                  </a:tcPr>
                </a:tc>
              </a:tr>
              <a:tr h="619125"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 C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182C42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Unverified</a:t>
                      </a:r>
                    </a:p>
                  </a:txBody>
                  <a:tcPr marL="142875" marR="114300" marT="38100" marB="381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843DB69D-7881-4F96-8561-019B4E9C7E0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76900"/>
            <a:ext cx="10972800" cy="600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Labels shortened for readability. A, B and C identify three different pilot claims.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91591AE1-113C-49EF-8EFA-20825ABB21D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C00018A0-BF67-4E35-AA61-B11656F526F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17</a:t>
            </a:r>
          </a:p>
        </p:txBody>
      </p:sp>
    </p:spTree>
    <p:extLst>
      <p:ext uri="{BB962C8B-B14F-4D97-AF65-F5344CB8AC3E}">
        <p14:creationId xmlns:p14="http://schemas.microsoft.com/office/powerpoint/2010/main" val="1660611209"/>
      </p:ext>
    </p:extLst>
  </p:cSld>
</p:sld>
</file>

<file path=ppt/slides/slide18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7" name="">
            <a:extLst xmlns:a="http://schemas.openxmlformats.org/drawingml/2006/main">
              <a:ext uri="{FF2B5EF4-FFF2-40B4-BE49-F238E27FC236}">
                <a16:creationId xmlns:a16="http://schemas.microsoft.com/office/drawing/2014/main" id="{A5E92B76-0A4C-4656-95FA-7955122D9A0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SUPPORTING MATERIAL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1759FECB-7073-4ACE-8E0A-8C30F741559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857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00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00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Literature review summary</a:t>
            </a:r>
          </a:p>
        </p:txBody>
      </p:sp>
      <p:sp>
        <p:nvSpPr>
          <p:cNvPr id="3" name="">
            <a:extLst xmlns:a="http://schemas.openxmlformats.org/drawingml/2006/main">
              <a:ext uri="{FF2B5EF4-FFF2-40B4-BE49-F238E27FC236}">
                <a16:creationId xmlns:a16="http://schemas.microsoft.com/office/drawing/2014/main" id="{74889FCC-97B1-464B-8E77-60188E2E7E5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AF10778D-EE7A-46A1-9CD2-5932B0F1065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18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9215023A-4ADA-4F1E-A4A5-0C27111AE6F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1724025"/>
            <a:ext cx="10972800" cy="304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95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95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Trust in emergency information</a:t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D8ADD285-99BF-4A5B-A43B-998511217EB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038350"/>
            <a:ext cx="10972800" cy="3524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8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Wrong or unclear messages can affect safety decisions.</a:t>
            </a:r>
          </a:p>
        </p:txBody>
      </p:sp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70977430-32B2-4267-895B-69AAA6572BB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409825"/>
            <a:ext cx="109728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Badu et al. (2023); Hu et al. (2024); Stolero et al. (2024)</a:t>
            </a:r>
          </a:p>
        </p:txBody>
      </p:sp>
      <p:sp>
        <p:nvSpPr>
          <p:cNvPr id="8" name="">
            <a:extLst xmlns:a="http://schemas.openxmlformats.org/drawingml/2006/main">
              <a:ext uri="{FF2B5EF4-FFF2-40B4-BE49-F238E27FC236}">
                <a16:creationId xmlns:a16="http://schemas.microsoft.com/office/drawing/2014/main" id="{98AFE0E7-EB7F-4B90-91C6-CAD86261AD8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90825"/>
            <a:ext cx="10972800" cy="304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95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95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Information and rumours on social media</a:t>
            </a:r>
          </a:p>
        </p:txBody>
      </p:sp>
      <p:sp>
        <p:nvSpPr>
          <p:cNvPr id="9" name="">
            <a:extLst xmlns:a="http://schemas.openxmlformats.org/drawingml/2006/main">
              <a:ext uri="{FF2B5EF4-FFF2-40B4-BE49-F238E27FC236}">
                <a16:creationId xmlns:a16="http://schemas.microsoft.com/office/drawing/2014/main" id="{59F067A1-3700-4F7C-8AC7-6C42B749D92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3105150"/>
            <a:ext cx="10972800" cy="3524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8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A post can be relevant to an emergency and still be false.</a:t>
            </a:r>
          </a:p>
        </p:txBody>
      </p:sp>
      <p:sp>
        <p:nvSpPr>
          <p:cNvPr id="10" name="">
            <a:extLst xmlns:a="http://schemas.openxmlformats.org/drawingml/2006/main">
              <a:ext uri="{FF2B5EF4-FFF2-40B4-BE49-F238E27FC236}">
                <a16:creationId xmlns:a16="http://schemas.microsoft.com/office/drawing/2014/main" id="{620A1365-B217-4FF3-8387-D2065F5C107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3476625"/>
            <a:ext cx="109728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Shen et al. (2023); Zhai et al. (2024); Li and Sheng (2024)</a:t>
            </a:r>
          </a:p>
        </p:txBody>
      </p:sp>
      <p:sp>
        <p:nvSpPr>
          <p:cNvPr id="11" name="">
            <a:extLst xmlns:a="http://schemas.openxmlformats.org/drawingml/2006/main">
              <a:ext uri="{FF2B5EF4-FFF2-40B4-BE49-F238E27FC236}">
                <a16:creationId xmlns:a16="http://schemas.microsoft.com/office/drawing/2014/main" id="{67A23F23-EA9D-493A-884B-D032FBEA062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3857625"/>
            <a:ext cx="10972800" cy="304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95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95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AI reliability and human review</a:t>
            </a:r>
          </a:p>
        </p:txBody>
      </p:sp>
      <p:sp>
        <p:nvSpPr>
          <p:cNvPr id="12" name="">
            <a:extLst xmlns:a="http://schemas.openxmlformats.org/drawingml/2006/main">
              <a:ext uri="{FF2B5EF4-FFF2-40B4-BE49-F238E27FC236}">
                <a16:creationId xmlns:a16="http://schemas.microsoft.com/office/drawing/2014/main" id="{2488C80B-1BBA-490A-ACE0-5A719B64098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4171950"/>
            <a:ext cx="10972800" cy="3524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8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The review discusses uncertainty, unsupported explanations and human review.</a:t>
            </a:r>
          </a:p>
        </p:txBody>
      </p:sp>
      <p:sp>
        <p:nvSpPr>
          <p:cNvPr id="13" name="">
            <a:extLst xmlns:a="http://schemas.openxmlformats.org/drawingml/2006/main">
              <a:ext uri="{FF2B5EF4-FFF2-40B4-BE49-F238E27FC236}">
                <a16:creationId xmlns:a16="http://schemas.microsoft.com/office/drawing/2014/main" id="{B0D7A401-EF70-40F8-956D-E2B3EE2436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4543425"/>
            <a:ext cx="109728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Al-Shamrani and Hasan (2025); Ibrahim et al. (2026); Vicari et al. (2026)</a:t>
            </a:r>
          </a:p>
        </p:txBody>
      </p:sp>
      <p:sp>
        <p:nvSpPr>
          <p:cNvPr id="14" name="">
            <a:extLst xmlns:a="http://schemas.openxmlformats.org/drawingml/2006/main">
              <a:ext uri="{FF2B5EF4-FFF2-40B4-BE49-F238E27FC236}">
                <a16:creationId xmlns:a16="http://schemas.microsoft.com/office/drawing/2014/main" id="{7CCD8686-00D0-4DE4-855A-3991A850B1D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4924425"/>
            <a:ext cx="10972800" cy="304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950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950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Connection to this study</a:t>
            </a:r>
          </a:p>
        </p:txBody>
      </p:sp>
      <p:sp>
        <p:nvSpPr>
          <p:cNvPr id="15" name="">
            <a:extLst xmlns:a="http://schemas.openxmlformats.org/drawingml/2006/main">
              <a:ext uri="{FF2B5EF4-FFF2-40B4-BE49-F238E27FC236}">
                <a16:creationId xmlns:a16="http://schemas.microsoft.com/office/drawing/2014/main" id="{D5C06EAC-3710-4543-AD2E-DF723750DC8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238750"/>
            <a:ext cx="10972800" cy="3524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8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8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The evaluation plan covers classification accuracy, consistency, prompt effects and errors.</a:t>
            </a:r>
          </a:p>
        </p:txBody>
      </p:sp>
      <p:sp>
        <p:nvSpPr>
          <p:cNvPr id="16" name="">
            <a:extLst xmlns:a="http://schemas.openxmlformats.org/drawingml/2006/main">
              <a:ext uri="{FF2B5EF4-FFF2-40B4-BE49-F238E27FC236}">
                <a16:creationId xmlns:a16="http://schemas.microsoft.com/office/drawing/2014/main" id="{81C2AA76-1801-4395-91C7-792B230D0F5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10225"/>
            <a:ext cx="109728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Based on Chapter 2, sections 2.10–2.13. The planned evaluation is incomplete.</a:t>
            </a:r>
          </a:p>
        </p:txBody>
      </p:sp>
    </p:spTree>
    <p:extLst>
      <p:ext uri="{BB962C8B-B14F-4D97-AF65-F5344CB8AC3E}">
        <p14:creationId xmlns:p14="http://schemas.microsoft.com/office/powerpoint/2010/main" val="862297065"/>
      </p:ext>
    </p:extLst>
  </p:cSld>
</p:sld>
</file>

<file path=ppt/slides/slide19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3" name="">
            <a:extLst xmlns:a="http://schemas.openxmlformats.org/drawingml/2006/main">
              <a:ext uri="{FF2B5EF4-FFF2-40B4-BE49-F238E27FC236}">
                <a16:creationId xmlns:a16="http://schemas.microsoft.com/office/drawing/2014/main" id="{0BEF959C-6D75-4EB9-A89A-454F62343B8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SUPPORTING MATERIAL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ECC25160-49B9-416E-9CC2-C6A2064633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857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00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00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Selected references (1 of 2)</a:t>
            </a:r>
          </a:p>
        </p:txBody>
      </p:sp>
      <p:sp>
        <p:nvSpPr>
          <p:cNvPr id="3" name="">
            <a:extLst xmlns:a="http://schemas.openxmlformats.org/drawingml/2006/main">
              <a:ext uri="{FF2B5EF4-FFF2-40B4-BE49-F238E27FC236}">
                <a16:creationId xmlns:a16="http://schemas.microsoft.com/office/drawing/2014/main" id="{08B93918-A026-40F7-9790-6CA2E97C92D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43D82C95-8532-46E1-A758-F6023ECF861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19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8F200F73-477C-490C-8610-D1E0A21C42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1724025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1. Badu et al. (2023). Crisis communication and trustworthiness among crisis actors: towards a typology of crisis management difficulties.</a:t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9EF90E6E-F4FD-4A02-8E6A-06C016EBCB8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286000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2. Hu et al. (2024). The impact of risk communication, trust, and coping appraisal on individual preparedness decisions in geological hazard-prone areas.</a:t>
            </a:r>
          </a:p>
        </p:txBody>
      </p:sp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DBD17C94-9AD9-4511-A9C9-6CB24B44EAF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847975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3. Stolero et al. (2024). Using social media in disaster management: The perceptions of emergency responders versus the public.</a:t>
            </a:r>
          </a:p>
        </p:txBody>
      </p:sp>
      <p:sp>
        <p:nvSpPr>
          <p:cNvPr id="8" name="">
            <a:extLst xmlns:a="http://schemas.openxmlformats.org/drawingml/2006/main">
              <a:ext uri="{FF2B5EF4-FFF2-40B4-BE49-F238E27FC236}">
                <a16:creationId xmlns:a16="http://schemas.microsoft.com/office/drawing/2014/main" id="{B7239928-057F-4AD1-9118-74FD45DEA39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3409950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4. El Mikati et al. (2023). Defining misinformation and related terms in health-related literature: scoping review.</a:t>
            </a:r>
          </a:p>
        </p:txBody>
      </p:sp>
      <p:sp>
        <p:nvSpPr>
          <p:cNvPr id="9" name="">
            <a:extLst xmlns:a="http://schemas.openxmlformats.org/drawingml/2006/main">
              <a:ext uri="{FF2B5EF4-FFF2-40B4-BE49-F238E27FC236}">
                <a16:creationId xmlns:a16="http://schemas.microsoft.com/office/drawing/2014/main" id="{62DD4004-BB39-40CF-92B4-01FEC7CC014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3971925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5. Wardle and AbdAllah (2023). The information environment and its influence on misinformation effects.</a:t>
            </a:r>
          </a:p>
        </p:txBody>
      </p:sp>
      <p:sp>
        <p:nvSpPr>
          <p:cNvPr id="10" name="">
            <a:extLst xmlns:a="http://schemas.openxmlformats.org/drawingml/2006/main">
              <a:ext uri="{FF2B5EF4-FFF2-40B4-BE49-F238E27FC236}">
                <a16:creationId xmlns:a16="http://schemas.microsoft.com/office/drawing/2014/main" id="{D6C994A4-383F-454E-AA41-60905268226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4533900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6. Zhai et al. (2024). Disaster misinformation and its corrections on social media: spatiotemporal proximity, social network, and sentiment contagion.</a:t>
            </a:r>
          </a:p>
        </p:txBody>
      </p:sp>
      <p:sp>
        <p:nvSpPr>
          <p:cNvPr id="11" name="">
            <a:extLst xmlns:a="http://schemas.openxmlformats.org/drawingml/2006/main">
              <a:ext uri="{FF2B5EF4-FFF2-40B4-BE49-F238E27FC236}">
                <a16:creationId xmlns:a16="http://schemas.microsoft.com/office/drawing/2014/main" id="{EAEC46D5-51F8-47C0-98A1-926DC7AE256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095875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7. Lu et al. (2024). An environmental uncertainty perception framework for misinformation detection and spread prediction in the COVID-19 pandemic: artificial intelligence approach.</a:t>
            </a:r>
          </a:p>
        </p:txBody>
      </p:sp>
      <p:sp>
        <p:nvSpPr>
          <p:cNvPr id="12" name="">
            <a:extLst xmlns:a="http://schemas.openxmlformats.org/drawingml/2006/main">
              <a:ext uri="{FF2B5EF4-FFF2-40B4-BE49-F238E27FC236}">
                <a16:creationId xmlns:a16="http://schemas.microsoft.com/office/drawing/2014/main" id="{A2343EDE-E00C-4415-BDA5-6874E8ED846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657850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8. Li and Sheng (2024). Determinants of public emergency information dissemination on social networks: A meta-analysis.</a:t>
            </a:r>
          </a:p>
        </p:txBody>
      </p:sp>
    </p:spTree>
    <p:extLst>
      <p:ext uri="{BB962C8B-B14F-4D97-AF65-F5344CB8AC3E}">
        <p14:creationId xmlns:p14="http://schemas.microsoft.com/office/powerpoint/2010/main" val="1414385219"/>
      </p:ext>
    </p:extLst>
  </p:cSld>
</p:sld>
</file>

<file path=ppt/slides/slide20.xml><?xml version="1.0" encoding="utf-8"?>
<p:sld xmlns:p="http://schemas.openxmlformats.org/presentationml/2006/main">
  <p:cSld>
    <p:bg>
      <p:bgPr>
        <a:solidFill xmlns:a="http://schemas.openxmlformats.org/drawingml/2006/main">
          <a:srgbClr val="FAFBFC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2" name="">
            <a:extLst xmlns:a="http://schemas.openxmlformats.org/drawingml/2006/main">
              <a:ext uri="{FF2B5EF4-FFF2-40B4-BE49-F238E27FC236}">
                <a16:creationId xmlns:a16="http://schemas.microsoft.com/office/drawing/2014/main" id="{B22461A0-A2E0-4659-BE9A-CAA47231DD8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76225"/>
            <a:ext cx="102870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197A73"/>
                </a:solidFill>
                <a:latin typeface="DejaVu Sans"/>
                <a:ea typeface="DejaVu Sans"/>
                <a:cs typeface="DejaVu Sans"/>
              </a:rPr>
              <a:t>SUPPORTING MATERIAL</a:t>
            </a:r>
          </a:p>
        </p:txBody>
      </p:sp>
      <p:sp>
        <p:nvSpPr>
          <p:cNvPr id="2" name="">
            <a:extLst xmlns:a="http://schemas.openxmlformats.org/drawingml/2006/main">
              <a:ext uri="{FF2B5EF4-FFF2-40B4-BE49-F238E27FC236}">
                <a16:creationId xmlns:a16="http://schemas.microsoft.com/office/drawing/2014/main" id="{AF745D0D-1E8A-439C-A4BF-FBA633F8D9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762000"/>
            <a:ext cx="10972800" cy="857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3000" b="1">
                <a:solidFill>
                  <a:srgbClr val="172B43"/>
                </a:solidFill>
                <a:latin typeface="DejaVu Sans"/>
                <a:ea typeface="DejaVu Sans"/>
                <a:cs typeface="DejaVu Sans"/>
              </a:defRPr>
            </a:pPr>
            <a:r>
              <a:rPr sz="3000" b="1">
                <a:solidFill>
                  <a:srgbClr val="172B43"/>
                </a:solidFill>
                <a:latin typeface="DejaVu Sans"/>
                <a:ea typeface="DejaVu Sans"/>
                <a:cs typeface="DejaVu Sans"/>
              </a:rPr>
              <a:t>Selected references (2 of 2)</a:t>
            </a:r>
          </a:p>
        </p:txBody>
      </p:sp>
      <p:sp>
        <p:nvSpPr>
          <p:cNvPr id="3" name="">
            <a:extLst xmlns:a="http://schemas.openxmlformats.org/drawingml/2006/main">
              <a:ext uri="{FF2B5EF4-FFF2-40B4-BE49-F238E27FC236}">
                <a16:creationId xmlns:a16="http://schemas.microsoft.com/office/drawing/2014/main" id="{B718885C-4F26-4677-A53F-55F22F2ABBF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6467475"/>
            <a:ext cx="10001250" cy="2190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125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/>
            </a:r>
          </a:p>
        </p:txBody>
      </p:sp>
      <p:sp>
        <p:nvSpPr>
          <p:cNvPr id="4" name="">
            <a:extLst xmlns:a="http://schemas.openxmlformats.org/drawingml/2006/main">
              <a:ext uri="{FF2B5EF4-FFF2-40B4-BE49-F238E27FC236}">
                <a16:creationId xmlns:a16="http://schemas.microsoft.com/office/drawing/2014/main" id="{C15A2F70-EFB9-4EE8-A13D-B32C97AFC24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6467475"/>
            <a:ext cx="571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586D7D"/>
                </a:solidFill>
                <a:latin typeface="DejaVu Sans"/>
                <a:ea typeface="DejaVu Sans"/>
                <a:cs typeface="DejaVu Sans"/>
              </a:rPr>
              <a:t>20</a:t>
            </a:r>
          </a:p>
        </p:txBody>
      </p:sp>
      <p:sp>
        <p:nvSpPr>
          <p:cNvPr id="5" name="">
            <a:extLst xmlns:a="http://schemas.openxmlformats.org/drawingml/2006/main">
              <a:ext uri="{FF2B5EF4-FFF2-40B4-BE49-F238E27FC236}">
                <a16:creationId xmlns:a16="http://schemas.microsoft.com/office/drawing/2014/main" id="{F8B970F8-4194-439C-AA1D-9B27C7687EF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1724025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9. Shen et al. (2023). Extracting useful emergency information from social media: A method integrating machine learning and rule-based classification.</a:t>
            </a:r>
          </a:p>
        </p:txBody>
      </p:sp>
      <p:sp>
        <p:nvSpPr>
          <p:cNvPr id="6" name="">
            <a:extLst xmlns:a="http://schemas.openxmlformats.org/drawingml/2006/main">
              <a:ext uri="{FF2B5EF4-FFF2-40B4-BE49-F238E27FC236}">
                <a16:creationId xmlns:a16="http://schemas.microsoft.com/office/drawing/2014/main" id="{F58433CC-7551-4A55-B307-A32020DBFB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286000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10. Guo et al. (2023). AIGC challenges and opportunities related to public safety: A case study of ChatGPT.</a:t>
            </a:r>
          </a:p>
        </p:txBody>
      </p:sp>
      <p:sp>
        <p:nvSpPr>
          <p:cNvPr id="7" name="">
            <a:extLst xmlns:a="http://schemas.openxmlformats.org/drawingml/2006/main">
              <a:ext uri="{FF2B5EF4-FFF2-40B4-BE49-F238E27FC236}">
                <a16:creationId xmlns:a16="http://schemas.microsoft.com/office/drawing/2014/main" id="{AA8B57C3-0CF9-4170-B326-E9D9733512E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2847975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11. Al-Shamrani and Hasan (2025). Enhancing Public Safety in Smart Cities Through LLM-Based Misinformation Detection.</a:t>
            </a:r>
          </a:p>
        </p:txBody>
      </p:sp>
      <p:sp>
        <p:nvSpPr>
          <p:cNvPr id="8" name="">
            <a:extLst xmlns:a="http://schemas.openxmlformats.org/drawingml/2006/main">
              <a:ext uri="{FF2B5EF4-FFF2-40B4-BE49-F238E27FC236}">
                <a16:creationId xmlns:a16="http://schemas.microsoft.com/office/drawing/2014/main" id="{B94D75D1-65ED-4F47-987D-030FBB0A4D7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3409950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12. Ibrahim et al. (2026). Expert Perspectives on Detecting Fake News and Misinformation Governance Using Generative Artificial Intelligence in Nigeria: A Qualitative Exploratory Study.</a:t>
            </a:r>
          </a:p>
        </p:txBody>
      </p:sp>
      <p:sp>
        <p:nvSpPr>
          <p:cNvPr id="9" name="">
            <a:extLst xmlns:a="http://schemas.openxmlformats.org/drawingml/2006/main">
              <a:ext uri="{FF2B5EF4-FFF2-40B4-BE49-F238E27FC236}">
                <a16:creationId xmlns:a16="http://schemas.microsoft.com/office/drawing/2014/main" id="{E35B67F6-A9DE-4773-9B5B-E0D7C818201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3971925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13. Vicari et al. (2026). A toolbox to deal with misinformation in disaster risk management.</a:t>
            </a:r>
          </a:p>
        </p:txBody>
      </p:sp>
      <p:sp>
        <p:nvSpPr>
          <p:cNvPr id="10" name="">
            <a:extLst xmlns:a="http://schemas.openxmlformats.org/drawingml/2006/main">
              <a:ext uri="{FF2B5EF4-FFF2-40B4-BE49-F238E27FC236}">
                <a16:creationId xmlns:a16="http://schemas.microsoft.com/office/drawing/2014/main" id="{0928CFE8-BCAE-4B3F-AAA5-FAB3C66E99A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4533900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14. Shoaib et al. (2023). Deepfakes, misinformation, and disinformation in the era of frontier AI, generative AI, and large AI models.</a:t>
            </a:r>
          </a:p>
        </p:txBody>
      </p:sp>
      <p:sp>
        <p:nvSpPr>
          <p:cNvPr id="11" name="">
            <a:extLst xmlns:a="http://schemas.openxmlformats.org/drawingml/2006/main">
              <a:ext uri="{FF2B5EF4-FFF2-40B4-BE49-F238E27FC236}">
                <a16:creationId xmlns:a16="http://schemas.microsoft.com/office/drawing/2014/main" id="{C9EA935C-49F8-4399-8324-9CA4C0AED34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5095875"/>
            <a:ext cx="10972800" cy="5429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>
            <a:noAutofit/>
          </a:bodyPr>
          <a:lstStyle xmlns:a="http://schemas.openxmlformats.org/drawingml/2006/main"/>
          <a:p xmlns:a="http://schemas.openxmlformats.org/drawingml/2006/main">
            <a:pPr>
              <a:buNone/>
              <a:def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182C42"/>
                </a:solidFill>
                <a:latin typeface="DejaVu Sans"/>
                <a:ea typeface="DejaVu Sans"/>
                <a:cs typeface="DejaVu Sans"/>
              </a:rPr>
              <a:t>15. Skumanich et al. (2025). AI Monitoring of Social Media to Assist in Crisis Preparedness and Response: COVID-19 Case Study.</a:t>
            </a:r>
          </a:p>
        </p:txBody>
      </p:sp>
    </p:spTree>
    <p:extLst>
      <p:ext uri="{BB962C8B-B14F-4D97-AF65-F5344CB8AC3E}">
        <p14:creationId xmlns:p14="http://schemas.microsoft.com/office/powerpoint/2010/main" val="1634081291"/>
      </p:ext>
    </p:extLst>
  </p:cSld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ap:Properties xmlns:ap="http://schemas.openxmlformats.org/officeDocument/2006/extended-properties">
  <ap:Application>Walnut Exporter</ap:Application>
  <ap:PresentationFormat>Converted Presentation</ap:PresentationFormat>
  <ap:Slides>0</ap:Slides>
  <ap:Notes>0</ap:Notes>
  <ap:HiddenSlides>0</ap:HiddenSlides>
  <ap:SharedDoc>false</ap:SharedDoc>
  <ap:DocSecurity>0</ap:DocSecurity>
</ap:Properties>
</file>

<file path=docProps/core.xml><?xml version="1.0" encoding="utf-8"?>
<coreProperties xmlns:dc="http://purl.org/dc/elements/1.1/" xmlns:dcterms="http://purl.org/dc/terms/" xmlns:xsi="http://www.w3.org/2001/XMLSchema-instance" xmlns="http://schemas.openxmlformats.org/package/2006/metadata/core-properties">
  <dc:creator>Walnut Exporter</dc:creator>
  <lastModifiedBy>Walnut Exporter</lastModifiedBy>
  <dc:title>Presentation</dc:title>
  <dcterms:created xsi:type="dcterms:W3CDTF">2026-10-02T19:41:36.5000000Z</dcterms:created>
  <dcterms:modified xsi:type="dcterms:W3CDTF">2026-10-02T19:41:36.5000000Z</dcterms:modified>
</coreProperties>
</file>