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2F3E-7EF7-4D07-850A-76545EB57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CFFA87-C206-490F-AD13-C8A5CD060C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BB025B-A9E2-4DE0-A923-FA88F1102F80}"/>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0F5536B6-921C-4D1E-AC60-8A0C484A1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E8667-5928-483F-B400-0012F4474F64}"/>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488410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86F83-CCA6-4B85-B5F1-1340F19878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4E764-8784-4539-B840-670461BF626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FF20B-F9E7-47DC-A78C-CC99161D7D90}"/>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693047B8-EE6D-4CAC-8B14-9175294A2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5E36F-6E22-43E1-8DEA-D9D2BB2930F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804603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B09C3-2400-4BB1-9925-DAAFB6D95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2A4A74-6FEA-4539-B9A0-80128AB793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EF15C4C-50EF-4C67-B732-8CE61C1CD396}"/>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61EA12E5-2D52-49E2-A4A6-79B3BDE24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6975B-26C9-41D8-80C7-FAE4C557D33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463367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243D-7DAF-48D4-96DA-76A3F9698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795438-3520-4C3C-B3B0-1668EB3A1C7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578F79-0AFD-4820-9E45-28A63BBF38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200AF7-D719-45EB-8873-FB645A88BA69}"/>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6" name="Footer Placeholder 5">
            <a:extLst>
              <a:ext uri="{FF2B5EF4-FFF2-40B4-BE49-F238E27FC236}">
                <a16:creationId xmlns:a16="http://schemas.microsoft.com/office/drawing/2014/main" id="{C32466EF-454C-4FB8-B6A1-F51E6348C2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E8193-36ED-4172-9A05-23E517C4C17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97601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CBC5-622D-4F25-A6AC-2BBFC194F7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444D8F-2083-4B89-80D0-BF5E8EF259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228B14-A5B5-4D3C-98EA-A03DCB80F6E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73E60-C403-4957-97DC-A4CE14E65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2959EAC-3DFD-4F3A-B13E-A2223C595A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148487-CB9C-4D87-BA74-654BB5279337}"/>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8" name="Footer Placeholder 7">
            <a:extLst>
              <a:ext uri="{FF2B5EF4-FFF2-40B4-BE49-F238E27FC236}">
                <a16:creationId xmlns:a16="http://schemas.microsoft.com/office/drawing/2014/main" id="{12B193E6-FF76-4F5B-ABE6-8CA5E44131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8E502-11CC-4442-A7DC-9183661369F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4884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C4BA-B5C1-4EBE-8682-039C0EFD20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FCA90-D78C-4E00-8B85-2BF1110C663E}"/>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4" name="Footer Placeholder 3">
            <a:extLst>
              <a:ext uri="{FF2B5EF4-FFF2-40B4-BE49-F238E27FC236}">
                <a16:creationId xmlns:a16="http://schemas.microsoft.com/office/drawing/2014/main" id="{AE749749-3B72-46AA-8752-40BFA1095A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870E15-483D-452A-90EC-D2C873422239}"/>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52813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AAAEA7-547D-4D87-A85D-AE2C3845DBFF}"/>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3" name="Footer Placeholder 2">
            <a:extLst>
              <a:ext uri="{FF2B5EF4-FFF2-40B4-BE49-F238E27FC236}">
                <a16:creationId xmlns:a16="http://schemas.microsoft.com/office/drawing/2014/main" id="{4751722F-E8DE-49B0-AD7C-AEA97D9B90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5DBF50-8352-484B-8E8F-B53BB1D3942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539535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95C7-5CF4-48A5-A550-D1284C6CDF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639615-E553-4BB8-9435-49E7A55B11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F56EB-20F4-4983-A0B8-3E356968DE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7175F3-20C0-4AF4-AF5D-219F6A87E45E}"/>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6" name="Footer Placeholder 5">
            <a:extLst>
              <a:ext uri="{FF2B5EF4-FFF2-40B4-BE49-F238E27FC236}">
                <a16:creationId xmlns:a16="http://schemas.microsoft.com/office/drawing/2014/main" id="{398C6419-D28D-40F5-9526-0F4FD1258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4B967-C1C4-4DBC-974A-A4790399C32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32097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D9E4-CD25-4F38-9125-AAE37C9EB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B976BC-6B99-4AFA-BE0E-5217814BC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BF39D-69A1-4D9E-A6D1-49503C9A4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F1A3FA-0E13-416D-85A9-311DD7CFDFAB}"/>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6" name="Footer Placeholder 5">
            <a:extLst>
              <a:ext uri="{FF2B5EF4-FFF2-40B4-BE49-F238E27FC236}">
                <a16:creationId xmlns:a16="http://schemas.microsoft.com/office/drawing/2014/main" id="{D2888132-BED4-4200-908C-D3F895352E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197AC-FE8D-4E6C-8BC4-58CE1E7F3DF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85344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CF38-5979-4394-B63C-03D24EF526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68C5B2-917B-4E54-BD56-BCE9E748091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9FB67-6D99-4943-83C7-006B68042726}"/>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50AD5212-5AC6-4870-B034-EEBA02F54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E25B4-5C1E-45D9-B26F-D40B74A9440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88369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A2E70E-4CAB-4037-914B-7B1BF77A2E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83E143-EF0F-4150-8370-BDB3B61D0F1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7A7C3-8FA2-40C5-AB58-313508221368}"/>
              </a:ext>
            </a:extLst>
          </p:cNvPr>
          <p:cNvSpPr>
            <a:spLocks noGrp="1"/>
          </p:cNvSpPr>
          <p:nvPr>
            <p:ph type="dt" sz="half" idx="10"/>
          </p:nvPr>
        </p:nvSpPr>
        <p:spPr/>
        <p:txBody>
          <a:body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04DD2CEE-E18E-499A-AADC-2676AD418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D2589-46D8-427B-A180-2F68D75D5861}"/>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409045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C53DCE-AA44-4DC9-8AE9-63FF2C079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54B166-85A4-415A-A388-50A1C6C6F9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6B09F-125E-48A6-85F3-735289AB7B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28BE39-4ACE-4D7D-850B-155324AF488B}" type="datetimeFigureOut">
              <a:rPr lang="en-GB" smtClean="0"/>
              <a:t>26/09/2023</a:t>
            </a:fld>
            <a:endParaRPr lang="en-GB"/>
          </a:p>
        </p:txBody>
      </p:sp>
      <p:sp>
        <p:nvSpPr>
          <p:cNvPr id="5" name="Footer Placeholder 4">
            <a:extLst>
              <a:ext uri="{FF2B5EF4-FFF2-40B4-BE49-F238E27FC236}">
                <a16:creationId xmlns:a16="http://schemas.microsoft.com/office/drawing/2014/main" id="{21A9B389-8663-4B1B-903A-9405D5341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1382A-1A71-46AE-BF5F-E509E17E2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FBA18E-A52A-4825-A07E-1D03BB40B900}" type="slidenum">
              <a:rPr lang="en-GB" smtClean="0"/>
              <a:t>‹#›</a:t>
            </a:fld>
            <a:endParaRPr lang="en-GB"/>
          </a:p>
        </p:txBody>
      </p:sp>
    </p:spTree>
    <p:extLst>
      <p:ext uri="{BB962C8B-B14F-4D97-AF65-F5344CB8AC3E}">
        <p14:creationId xmlns:p14="http://schemas.microsoft.com/office/powerpoint/2010/main" val="26873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F9F875-1FAE-4B4B-B0C2-C9DBE204F0B3}"/>
              </a:ext>
            </a:extLst>
          </p:cNvPr>
          <p:cNvSpPr txBox="1"/>
          <p:nvPr/>
        </p:nvSpPr>
        <p:spPr>
          <a:xfrm>
            <a:off x="11389883" y="93760"/>
            <a:ext cx="895547"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ECEY4008</a:t>
            </a:r>
          </a:p>
          <a:p>
            <a:r>
              <a:rPr lang="en-GB" sz="1000" dirty="0">
                <a:latin typeface="Arial" panose="020B0604020202020204" pitchFamily="34" charset="0"/>
                <a:cs typeface="Arial" panose="020B0604020202020204" pitchFamily="34" charset="0"/>
              </a:rPr>
              <a:t>1400404</a:t>
            </a:r>
          </a:p>
          <a:p>
            <a:r>
              <a:rPr lang="en-GB" sz="1000" dirty="0">
                <a:latin typeface="Arial" panose="020B0604020202020204" pitchFamily="34" charset="0"/>
                <a:cs typeface="Arial" panose="020B0604020202020204" pitchFamily="34" charset="0"/>
              </a:rPr>
              <a:t>552 words</a:t>
            </a:r>
          </a:p>
        </p:txBody>
      </p:sp>
      <p:sp>
        <p:nvSpPr>
          <p:cNvPr id="5" name="TextBox 4">
            <a:extLst>
              <a:ext uri="{FF2B5EF4-FFF2-40B4-BE49-F238E27FC236}">
                <a16:creationId xmlns:a16="http://schemas.microsoft.com/office/drawing/2014/main" id="{9DCD4101-CAD9-45C3-ADDF-9A0CC9BA4087}"/>
              </a:ext>
            </a:extLst>
          </p:cNvPr>
          <p:cNvSpPr txBox="1"/>
          <p:nvPr/>
        </p:nvSpPr>
        <p:spPr>
          <a:xfrm>
            <a:off x="103696" y="135397"/>
            <a:ext cx="11286187" cy="461665"/>
          </a:xfrm>
          <a:prstGeom prst="rect">
            <a:avLst/>
          </a:prstGeom>
          <a:solidFill>
            <a:schemeClr val="bg1"/>
          </a:solidFill>
          <a:ln>
            <a:noFill/>
          </a:ln>
          <a:effectLst>
            <a:glow rad="635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2400" dirty="0">
                <a:solidFill>
                  <a:srgbClr val="002060"/>
                </a:solidFill>
                <a:latin typeface="Arial" panose="020B0604020202020204" pitchFamily="34" charset="0"/>
                <a:cs typeface="Arial" panose="020B0604020202020204" pitchFamily="34" charset="0"/>
              </a:rPr>
              <a:t>Study skills that support effective study and development of academic writing</a:t>
            </a:r>
          </a:p>
        </p:txBody>
      </p:sp>
      <p:sp>
        <p:nvSpPr>
          <p:cNvPr id="6" name="TextBox 5">
            <a:extLst>
              <a:ext uri="{FF2B5EF4-FFF2-40B4-BE49-F238E27FC236}">
                <a16:creationId xmlns:a16="http://schemas.microsoft.com/office/drawing/2014/main" id="{6D174D82-CCDD-45A9-BB2E-B5926BF0AA38}"/>
              </a:ext>
            </a:extLst>
          </p:cNvPr>
          <p:cNvSpPr txBox="1"/>
          <p:nvPr/>
        </p:nvSpPr>
        <p:spPr>
          <a:xfrm>
            <a:off x="223100" y="690507"/>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Introduction</a:t>
            </a:r>
          </a:p>
          <a:p>
            <a:r>
              <a:rPr lang="en-GB" sz="1400" dirty="0">
                <a:latin typeface="Arial" panose="020B0604020202020204" pitchFamily="34" charset="0"/>
                <a:cs typeface="Arial" panose="020B0604020202020204" pitchFamily="34" charset="0"/>
              </a:rPr>
              <a:t>This poster will discuss three different key points, highlighting study skills that are crucial to academic study</a:t>
            </a:r>
          </a:p>
        </p:txBody>
      </p:sp>
      <p:sp>
        <p:nvSpPr>
          <p:cNvPr id="8" name="TextBox 7">
            <a:extLst>
              <a:ext uri="{FF2B5EF4-FFF2-40B4-BE49-F238E27FC236}">
                <a16:creationId xmlns:a16="http://schemas.microsoft.com/office/drawing/2014/main" id="{7E589844-7B16-4EBF-8FFC-F7DD51259B45}"/>
              </a:ext>
            </a:extLst>
          </p:cNvPr>
          <p:cNvSpPr txBox="1"/>
          <p:nvPr/>
        </p:nvSpPr>
        <p:spPr>
          <a:xfrm>
            <a:off x="251381" y="1363702"/>
            <a:ext cx="3839852" cy="4555093"/>
          </a:xfrm>
          <a:prstGeom prst="rect">
            <a:avLst/>
          </a:prstGeom>
          <a:solidFill>
            <a:schemeClr val="bg1"/>
          </a:solidFill>
          <a:ln>
            <a:solidFill>
              <a:schemeClr val="tx1"/>
            </a:solidFill>
          </a:ln>
          <a:effectLst>
            <a:glow rad="63500">
              <a:schemeClr val="accent5">
                <a:satMod val="175000"/>
                <a:alpha val="40000"/>
              </a:schemeClr>
            </a:glow>
          </a:effectLst>
        </p:spPr>
        <p:txBody>
          <a:bodyPr wrap="square" rtlCol="0">
            <a:spAutoFit/>
          </a:bodyPr>
          <a:lstStyle/>
          <a:p>
            <a:r>
              <a:rPr lang="en-GB" dirty="0"/>
              <a:t>Time management:</a:t>
            </a:r>
          </a:p>
          <a:p>
            <a:r>
              <a:rPr lang="en-GB" sz="1600" dirty="0"/>
              <a:t>It is suggested that the amount of time that you spend studying and how effectively you use that time will have a big impact on how well you do whilst in the education system (Cottrell, 2013). Cottrell (2013) also explains the importance of students having a plan to manage well. </a:t>
            </a:r>
          </a:p>
          <a:p>
            <a:r>
              <a:rPr lang="en-GB" sz="1600" dirty="0"/>
              <a:t>This is supported by Moore (2010) who states students should have a plan and that they should stick to it. Moore’s (2010) 4-D approach allows students to plan by managing their time well.</a:t>
            </a:r>
          </a:p>
          <a:p>
            <a:r>
              <a:rPr lang="en-GB" sz="1600" dirty="0"/>
              <a:t>Additionally (McMillan, 2021, p.24) says that “Managing your time effectively is an important key to a fulfilling, successful university career and is an essential aspect of caring for yourself.” </a:t>
            </a:r>
          </a:p>
        </p:txBody>
      </p:sp>
      <p:sp>
        <p:nvSpPr>
          <p:cNvPr id="9" name="TextBox 8">
            <a:extLst>
              <a:ext uri="{FF2B5EF4-FFF2-40B4-BE49-F238E27FC236}">
                <a16:creationId xmlns:a16="http://schemas.microsoft.com/office/drawing/2014/main" id="{C53A69A4-7B8F-4E1D-9B1D-1B135BF3C7D1}"/>
              </a:ext>
            </a:extLst>
          </p:cNvPr>
          <p:cNvSpPr txBox="1"/>
          <p:nvPr/>
        </p:nvSpPr>
        <p:spPr>
          <a:xfrm>
            <a:off x="4226559" y="1367769"/>
            <a:ext cx="3839852" cy="4555093"/>
          </a:xfrm>
          <a:prstGeom prst="rect">
            <a:avLst/>
          </a:prstGeom>
          <a:solidFill>
            <a:schemeClr val="bg1"/>
          </a:solidFill>
          <a:ln>
            <a:solidFill>
              <a:schemeClr val="tx1"/>
            </a:solidFill>
          </a:ln>
          <a:effectLst>
            <a:glow rad="63500">
              <a:schemeClr val="accent2">
                <a:satMod val="175000"/>
                <a:alpha val="40000"/>
              </a:schemeClr>
            </a:glow>
          </a:effectLst>
        </p:spPr>
        <p:txBody>
          <a:bodyPr wrap="square" rtlCol="0">
            <a:spAutoFit/>
          </a:bodyPr>
          <a:lstStyle/>
          <a:p>
            <a:r>
              <a:rPr lang="en-GB" dirty="0"/>
              <a:t>Note taking:</a:t>
            </a:r>
          </a:p>
          <a:p>
            <a:r>
              <a:rPr lang="en-GB" sz="1600" dirty="0"/>
              <a:t>Studies show that note taking can equip students with employability skills. Additionally, it enables students to comprehend what they have read and maintain a diary of their research. Note-taking, according to Day (2018), can help you organise your thoughts and conclusions, keep track of what you've read, link what you've read to other knowledge, organise assignments, and revise for tests. Cottrell (2013) also suggests that students should make a list of questions and answer them whilst reading/researching. This implies that when students respond to their own questions, they will comprehend their readings more fully and furthermore learn more from their studies. </a:t>
            </a:r>
            <a:endParaRPr lang="en-GB" dirty="0"/>
          </a:p>
        </p:txBody>
      </p:sp>
      <p:sp>
        <p:nvSpPr>
          <p:cNvPr id="10" name="TextBox 9">
            <a:extLst>
              <a:ext uri="{FF2B5EF4-FFF2-40B4-BE49-F238E27FC236}">
                <a16:creationId xmlns:a16="http://schemas.microsoft.com/office/drawing/2014/main" id="{92A144A6-0D64-41E8-8A46-6BD4A3FFAE74}"/>
              </a:ext>
            </a:extLst>
          </p:cNvPr>
          <p:cNvSpPr txBox="1"/>
          <p:nvPr/>
        </p:nvSpPr>
        <p:spPr>
          <a:xfrm>
            <a:off x="8201737" y="1362409"/>
            <a:ext cx="3830009" cy="4555093"/>
          </a:xfrm>
          <a:prstGeom prst="rect">
            <a:avLst/>
          </a:prstGeom>
          <a:solidFill>
            <a:schemeClr val="bg1"/>
          </a:solidFill>
          <a:ln>
            <a:solidFill>
              <a:schemeClr val="tx1"/>
            </a:solidFill>
          </a:ln>
          <a:effectLst>
            <a:glow rad="63500">
              <a:schemeClr val="accent6">
                <a:satMod val="175000"/>
                <a:alpha val="40000"/>
              </a:schemeClr>
            </a:glow>
          </a:effectLst>
        </p:spPr>
        <p:txBody>
          <a:bodyPr wrap="square" rtlCol="0">
            <a:spAutoFit/>
          </a:bodyPr>
          <a:lstStyle/>
          <a:p>
            <a:r>
              <a:rPr lang="en-GB" dirty="0"/>
              <a:t>Reading:</a:t>
            </a:r>
          </a:p>
          <a:p>
            <a:r>
              <a:rPr lang="en-GB" sz="1600" dirty="0"/>
              <a:t>The institution provides a reading list that directs students to the books they should be reading in order to complete a certain module. Du Boulay (2009) suggests that students should determine your purpose before you begin to read for it. It is essential that students understand what they’re researching and furthermore, what they are reading to find that research. </a:t>
            </a:r>
          </a:p>
          <a:p>
            <a:r>
              <a:rPr lang="en-GB" sz="1600" dirty="0"/>
              <a:t>Cottrell (2013) has indicated that scanning text rapidly can help to determine what to read and what will be the most useful information to take away from that page.</a:t>
            </a:r>
          </a:p>
          <a:p>
            <a:r>
              <a:rPr lang="en-GB" sz="1600" dirty="0"/>
              <a:t>She also claims that students should be smart readers by using strategies that self-help to highlight the most important information. </a:t>
            </a:r>
          </a:p>
        </p:txBody>
      </p:sp>
      <p:sp>
        <p:nvSpPr>
          <p:cNvPr id="11" name="TextBox 10">
            <a:extLst>
              <a:ext uri="{FF2B5EF4-FFF2-40B4-BE49-F238E27FC236}">
                <a16:creationId xmlns:a16="http://schemas.microsoft.com/office/drawing/2014/main" id="{743A01F9-1EA4-40F3-96EC-3B1BEC6C6470}"/>
              </a:ext>
            </a:extLst>
          </p:cNvPr>
          <p:cNvSpPr txBox="1"/>
          <p:nvPr/>
        </p:nvSpPr>
        <p:spPr>
          <a:xfrm>
            <a:off x="251381" y="6144113"/>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Conclusion: </a:t>
            </a:r>
            <a:r>
              <a:rPr lang="en-GB" sz="1400" dirty="0">
                <a:latin typeface="Arial" panose="020B0604020202020204" pitchFamily="34" charset="0"/>
                <a:cs typeface="Arial" panose="020B0604020202020204" pitchFamily="34" charset="0"/>
              </a:rPr>
              <a:t>Students who begin their studying journey by using essential study techniques will be more self-assured, motivated, engaged, and successful. To promote the successful growth of academic writing, it is critical that study techniques be applied appropriately and effectively.</a:t>
            </a:r>
          </a:p>
        </p:txBody>
      </p:sp>
    </p:spTree>
    <p:extLst>
      <p:ext uri="{BB962C8B-B14F-4D97-AF65-F5344CB8AC3E}">
        <p14:creationId xmlns:p14="http://schemas.microsoft.com/office/powerpoint/2010/main" val="317172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2EB0C3-AC56-450F-9A7C-8B1E54CF9367}"/>
              </a:ext>
            </a:extLst>
          </p:cNvPr>
          <p:cNvSpPr txBox="1"/>
          <p:nvPr/>
        </p:nvSpPr>
        <p:spPr>
          <a:xfrm>
            <a:off x="254000" y="233680"/>
            <a:ext cx="11470640" cy="6647974"/>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Reference list</a:t>
            </a:r>
          </a:p>
          <a:p>
            <a:endParaRPr lang="en-GB" sz="4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Cottrell, S. (2019). </a:t>
            </a:r>
            <a:r>
              <a:rPr lang="en-GB" sz="2400" i="1" dirty="0">
                <a:latin typeface="Arial" panose="020B0604020202020204" pitchFamily="34" charset="0"/>
                <a:cs typeface="Arial" panose="020B0604020202020204" pitchFamily="34" charset="0"/>
              </a:rPr>
              <a:t>The study skills handbook</a:t>
            </a:r>
            <a:r>
              <a:rPr lang="en-GB" sz="2400" dirty="0">
                <a:latin typeface="Arial" panose="020B0604020202020204" pitchFamily="34" charset="0"/>
                <a:cs typeface="Arial" panose="020B0604020202020204" pitchFamily="34" charset="0"/>
              </a:rPr>
              <a:t>. 5th ed. London: Red Globe Press</a:t>
            </a:r>
            <a:r>
              <a:rPr lang="en-GB" dirty="0"/>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Day, T (2018). </a:t>
            </a:r>
            <a:r>
              <a:rPr lang="en-GB" sz="2400" i="1" dirty="0">
                <a:latin typeface="Arial" panose="020B0604020202020204" pitchFamily="34" charset="0"/>
                <a:cs typeface="Arial" panose="020B0604020202020204" pitchFamily="34" charset="0"/>
              </a:rPr>
              <a:t>Success in academic writing</a:t>
            </a:r>
            <a:r>
              <a:rPr lang="en-GB" sz="2400" dirty="0">
                <a:latin typeface="Arial" panose="020B0604020202020204" pitchFamily="34" charset="0"/>
                <a:cs typeface="Arial" panose="020B0604020202020204" pitchFamily="34" charset="0"/>
              </a:rPr>
              <a:t>. Basingstoke, Hampshire: Palgrave.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Du Boulay, D (2009). </a:t>
            </a:r>
            <a:r>
              <a:rPr lang="en-GB" sz="2400" i="1" dirty="0">
                <a:latin typeface="Arial" panose="020B0604020202020204" pitchFamily="34" charset="0"/>
                <a:cs typeface="Arial" panose="020B0604020202020204" pitchFamily="34" charset="0"/>
              </a:rPr>
              <a:t>Study skills for dummies</a:t>
            </a:r>
            <a:r>
              <a:rPr lang="en-GB" sz="2400" dirty="0">
                <a:latin typeface="Arial" panose="020B0604020202020204" pitchFamily="34" charset="0"/>
                <a:cs typeface="Arial" panose="020B0604020202020204" pitchFamily="34" charset="0"/>
              </a:rPr>
              <a:t>. Chichester: Wiley.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McMillan, K. (2021). </a:t>
            </a:r>
            <a:r>
              <a:rPr lang="en-GB" sz="2400" i="1" dirty="0">
                <a:latin typeface="Arial" panose="020B0604020202020204" pitchFamily="34" charset="0"/>
                <a:cs typeface="Arial" panose="020B0604020202020204" pitchFamily="34" charset="0"/>
              </a:rPr>
              <a:t>The Study Skills Book.</a:t>
            </a:r>
            <a:r>
              <a:rPr lang="en-GB" sz="2400" dirty="0">
                <a:latin typeface="Arial" panose="020B0604020202020204" pitchFamily="34" charset="0"/>
                <a:cs typeface="Arial" panose="020B0604020202020204" pitchFamily="34" charset="0"/>
              </a:rPr>
              <a:t> S.L.: Pearson Education Limited.</a:t>
            </a:r>
          </a:p>
          <a:p>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Moore, S (2010). </a:t>
            </a:r>
            <a:r>
              <a:rPr lang="en-GB" sz="2400" i="1" dirty="0">
                <a:latin typeface="Arial" panose="020B0604020202020204" pitchFamily="34" charset="0"/>
                <a:cs typeface="Arial" panose="020B0604020202020204" pitchFamily="34" charset="0"/>
              </a:rPr>
              <a:t>The ultimate study skills handbook</a:t>
            </a:r>
            <a:r>
              <a:rPr lang="en-GB" sz="2400" dirty="0">
                <a:latin typeface="Arial" panose="020B0604020202020204" pitchFamily="34" charset="0"/>
                <a:cs typeface="Arial" panose="020B0604020202020204" pitchFamily="34" charset="0"/>
              </a:rPr>
              <a:t>. McGraw-Hill/Open University Press.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196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555</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Cecen (Usk CiW Primary School)</dc:creator>
  <cp:lastModifiedBy>C Cecen (Usk CiW Primary School)</cp:lastModifiedBy>
  <cp:revision>22</cp:revision>
  <dcterms:created xsi:type="dcterms:W3CDTF">2023-09-13T15:02:51Z</dcterms:created>
  <dcterms:modified xsi:type="dcterms:W3CDTF">2023-09-26T15:58:17Z</dcterms:modified>
</cp:coreProperties>
</file>