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8" r:id="rId10"/>
    <p:sldId id="269" r:id="rId11"/>
    <p:sldId id="270" r:id="rId12"/>
    <p:sldId id="265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1" autoAdjust="0"/>
    <p:restoredTop sz="94660"/>
  </p:normalViewPr>
  <p:slideViewPr>
    <p:cSldViewPr snapToGrid="0" showGuides="1">
      <p:cViewPr varScale="1">
        <p:scale>
          <a:sx n="67" d="100"/>
          <a:sy n="67" d="100"/>
        </p:scale>
        <p:origin x="604" y="4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FD42F7-718C-4B98-AAEC-167E6DDD60A7}" type="datetimeFigureOut">
              <a:rPr lang="en-US" smtClean="0"/>
              <a:t>12/8/2021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B2AA4F-B828-4D7C-AFD3-893933DAFC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2803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12/8/2021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12/8/2021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12/8/2021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12/8/2021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12/8/2021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12/8/2021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12/8/2021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12/8/2021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12/8/2021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12/8/2021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12/8/2021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1C593-65D0-4073-BCC9-577B9352EA97}" type="datetimeFigureOut">
              <a:rPr lang="en-US" smtClean="0"/>
              <a:t>12/8/2021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3475" y="1920853"/>
            <a:ext cx="9598919" cy="2727347"/>
          </a:xfrm>
        </p:spPr>
        <p:txBody>
          <a:bodyPr>
            <a:normAutofit fontScale="90000"/>
          </a:bodyPr>
          <a:lstStyle/>
          <a:p>
            <a:br>
              <a:rPr lang="en-US" b="1" dirty="0"/>
            </a:br>
            <a:br>
              <a:rPr lang="en-US" b="1" dirty="0"/>
            </a:br>
            <a:br>
              <a:rPr lang="en-US" b="1" dirty="0"/>
            </a:br>
            <a:br>
              <a:rPr lang="en-US" b="1" dirty="0"/>
            </a:br>
            <a:br>
              <a:rPr lang="en-US" b="1" dirty="0"/>
            </a:br>
            <a:r>
              <a:rPr lang="en-US" b="1" dirty="0"/>
              <a:t>     </a:t>
            </a:r>
            <a:br>
              <a:rPr lang="en-US" b="1" dirty="0"/>
            </a:br>
            <a:r>
              <a:rPr lang="en-US" b="1" dirty="0"/>
              <a:t>BMSW4001</a:t>
            </a:r>
            <a:br>
              <a:rPr lang="en-US" b="1" dirty="0"/>
            </a:br>
            <a:br>
              <a:rPr lang="en-US" b="1" dirty="0"/>
            </a:br>
            <a:r>
              <a:rPr lang="en-US" b="1" dirty="0"/>
              <a:t>ACADEMIC AND EMPLOYABILITY SKILLS AS A MENTAL HEALTH NURSE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DA9EBCF-0990-430B-8C3B-55756D1688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0934" y="4648200"/>
            <a:ext cx="9144000" cy="1655762"/>
          </a:xfrm>
        </p:spPr>
        <p:txBody>
          <a:bodyPr/>
          <a:lstStyle/>
          <a:p>
            <a:r>
              <a:rPr lang="en-GB" dirty="0"/>
              <a:t>NAME :Fatmata </a:t>
            </a:r>
            <a:r>
              <a:rPr lang="en-GB" dirty="0" err="1"/>
              <a:t>sillah</a:t>
            </a:r>
            <a:r>
              <a:rPr lang="en-GB" dirty="0"/>
              <a:t> </a:t>
            </a:r>
          </a:p>
          <a:p>
            <a:r>
              <a:rPr lang="en-GB" dirty="0"/>
              <a:t>Student ID: 2109661</a:t>
            </a:r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WHO IS A MENTAL HEALTH NURSE?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A Mental Health Nurse is a specialist nurse who predominantly focuses on patients and clients’ psychological wellbeing and emotional health . A mental health nurse should have the ability to work in multiagency teams. </a:t>
            </a:r>
          </a:p>
          <a:p>
            <a:pPr marL="0" indent="0">
              <a:buNone/>
            </a:pPr>
            <a:r>
              <a:rPr lang="en-US" sz="4000" dirty="0"/>
              <a:t>.</a:t>
            </a:r>
            <a:r>
              <a:rPr lang="en-US" sz="3200" dirty="0"/>
              <a:t>An important policy tool to improve mobility and wages is employability skills</a:t>
            </a:r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r>
              <a:rPr lang="en-US" sz="3200" dirty="0"/>
              <a:t>.Swati Sisodia et al. (2017) makes mention of some academic and employability skills needed . The following are some examples:</a:t>
            </a:r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endParaRPr lang="en-US" sz="4000" dirty="0"/>
          </a:p>
          <a:p>
            <a:pPr marL="0" indent="0">
              <a:buNone/>
            </a:pPr>
            <a:endParaRPr lang="en-US" sz="4000" dirty="0"/>
          </a:p>
        </p:txBody>
      </p:sp>
    </p:spTree>
  </p:cSld>
  <p:clrMapOvr>
    <a:masterClrMapping/>
  </p:clrMapOvr>
  <p:transition>
    <p:comb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COMMUNICATION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mental health nurse should possess exceptional interpersonal communication abilities when interacting with patients and their families</a:t>
            </a:r>
          </a:p>
          <a:p>
            <a:r>
              <a:rPr lang="en-US" dirty="0"/>
              <a:t>As a mental health nurse, you can be asked to offer patients verbal instructions to help them feel more empowered in situations where they feel powerless. </a:t>
            </a:r>
          </a:p>
          <a:p>
            <a:r>
              <a:rPr lang="en-US" dirty="0"/>
              <a:t>Not only does knowing the appropriate thing to say matter, but so does knowing the proper tone of voice, volume, and body language to care for patients in a range of scenarios.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EMPATHY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US" dirty="0"/>
              <a:t>Empathy is the ability to understand the personal experience of the patient without bonding with them, it constitutes an important communication skill for a health professional, one that includes three dimensions: the emotional, cognitive, and behavioral. </a:t>
            </a:r>
            <a:r>
              <a:rPr lang="en-GB" dirty="0"/>
              <a:t>(</a:t>
            </a:r>
            <a:r>
              <a:rPr lang="en-GB" dirty="0" err="1"/>
              <a:t>Moudatsou</a:t>
            </a:r>
            <a:r>
              <a:rPr lang="en-GB" dirty="0"/>
              <a:t> et al., 2020)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It has been demonstrated that health professionals that have a high level of empathy are more effective in their function of eliciting therapeutic change. The empathic expert understands the demands of the health-care users, as they feel free to voice their concerns and views.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TEAMWORK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There is a significant role for team-oriented training in healthcare, because patient safety and outcomes are dependent on the effectiveness of interdisciplinary teamwork.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CRITICAL THINKING AND PROBLEM-SOLVING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(Criticalthinking.org, 2019) </a:t>
            </a:r>
            <a:r>
              <a:rPr lang="en-US" dirty="0"/>
              <a:t>explains critical thinking to be a mental active process and subtle perception, analysis, synthesis and evaluation of information collected or derived from observation, experience, reflection, reasoning or the communication leading to conviction for action.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Critical thinking is used by nurses in the process of solving patient problems and in the decision-making process, and it is combined with creativity to produce a more effective outcome. In order to provide a safe, efficient, and skillful nursing intervention, it is critical to follow this method.</a:t>
            </a:r>
          </a:p>
          <a:p>
            <a:r>
              <a:rPr lang="en-US" dirty="0"/>
              <a:t>In order to make meaningful assessments of both past and new information and decisions made daily, nurses must adopt positions that foster critical thinking and enhance critical reasoning abilities</a:t>
            </a:r>
          </a:p>
        </p:txBody>
      </p:sp>
    </p:spTree>
  </p:cSld>
  <p:clrMapOvr>
    <a:masterClrMapping/>
  </p:clrMapOvr>
  <p:transition>
    <p:circl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Employability Skills are more than simply the bare minimum required to do a job; they are the backbone of any service business.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Because mental health nursing services interact directly with patients on both the front end and the back end, it is critical to ensure that the appropriate skills are taught on a regular basis.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7D277-6EDA-4082-BAEB-7047ECE11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SWOT ANALYSIS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B2D8A7A-3854-411E-8A8F-FFA25C90A9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4140833"/>
              </p:ext>
            </p:extLst>
          </p:nvPr>
        </p:nvGraphicFramePr>
        <p:xfrm>
          <a:off x="838899" y="1825625"/>
          <a:ext cx="10514901" cy="1991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201">
                  <a:extLst>
                    <a:ext uri="{9D8B030D-6E8A-4147-A177-3AD203B41FA5}">
                      <a16:colId xmlns:a16="http://schemas.microsoft.com/office/drawing/2014/main" val="2175722860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644758952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808338404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64569931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STRENTHS(</a:t>
                      </a:r>
                      <a:r>
                        <a:rPr lang="en-GB" sz="1600" dirty="0"/>
                        <a:t>Internal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WEAKNESSES(</a:t>
                      </a:r>
                      <a:r>
                        <a:rPr lang="en-GB" sz="1600" dirty="0"/>
                        <a:t>Internal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OPPORTUNITIES(</a:t>
                      </a:r>
                      <a:r>
                        <a:rPr lang="en-GB" sz="1600" dirty="0"/>
                        <a:t>External)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THREATS(External)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19855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Communication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Teamwork Issues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Technology Service Delivery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Physical threats by Patients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72724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Teachability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Software update, time management issues, public speaking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Mentorship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Workload pressure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42252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Critical thinking and problem solving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New exposure to the career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Exposure to different kind of people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Lack of essential materials and resources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20918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87663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4A2DE-E303-4D06-B7EA-1FBFC9CBB6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PERSONAL DEVELOPMENT PLAN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ADBD698-D828-4BC4-A7B3-EFE5716FAD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2137393"/>
              </p:ext>
            </p:extLst>
          </p:nvPr>
        </p:nvGraphicFramePr>
        <p:xfrm>
          <a:off x="838200" y="1825623"/>
          <a:ext cx="10515600" cy="322426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1531741011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1011693106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1080365273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799731929"/>
                    </a:ext>
                  </a:extLst>
                </a:gridCol>
              </a:tblGrid>
              <a:tr h="48106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b="1" dirty="0">
                          <a:effectLst/>
                        </a:rPr>
                        <a:t>Desired outcome</a:t>
                      </a:r>
                      <a:endParaRPr lang="en-GB" dirty="0">
                        <a:effectLst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b="1">
                          <a:effectLst/>
                        </a:rPr>
                        <a:t>Development process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b="1">
                          <a:effectLst/>
                        </a:rPr>
                        <a:t>Requirements</a:t>
                      </a:r>
                      <a:endParaRPr lang="en-GB">
                        <a:effectLst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b="1" dirty="0">
                          <a:effectLst/>
                        </a:rPr>
                        <a:t>Time required</a:t>
                      </a:r>
                      <a:endParaRPr lang="en-GB" dirty="0">
                        <a:effectLst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32521086"/>
                  </a:ext>
                </a:extLst>
              </a:tr>
              <a:tr h="481064">
                <a:tc>
                  <a:txBody>
                    <a:bodyPr/>
                    <a:lstStyle/>
                    <a:p>
                      <a:r>
                        <a:rPr lang="en-GB" dirty="0"/>
                        <a:t>To Develop a convenience in working as a team, and reduce working independent.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Learn how to work in a teamwork and interdependently.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Socialize and make more friends. Study more on team performance.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1-3months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2772401"/>
                  </a:ext>
                </a:extLst>
              </a:tr>
              <a:tr h="481064">
                <a:tc>
                  <a:txBody>
                    <a:bodyPr/>
                    <a:lstStyle/>
                    <a:p>
                      <a:r>
                        <a:rPr lang="en-GB" dirty="0"/>
                        <a:t>To gain more experience as soon as possible.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Learn more case study.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Volunteer to work on more cases to widen experience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1-9months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2871553"/>
                  </a:ext>
                </a:extLst>
              </a:tr>
              <a:tr h="481064">
                <a:tc>
                  <a:txBody>
                    <a:bodyPr/>
                    <a:lstStyle/>
                    <a:p>
                      <a:r>
                        <a:rPr lang="en-GB" dirty="0"/>
                        <a:t>Contribute financially to the career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Funding Mental healthcare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Being financially independent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1-2 year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27665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17461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049EC-CE97-45CC-992A-16DCD30118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world of work: Mental Healthcare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0B146-47E2-4C01-9071-7B9F54094D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(Baydo </a:t>
            </a:r>
            <a:r>
              <a:rPr lang="en-US" dirty="0" err="1"/>
              <a:t>M;Karakiewicz</a:t>
            </a:r>
            <a:r>
              <a:rPr lang="en-US" dirty="0"/>
              <a:t> B, 2016) provides an examination of the career's operation. He says that contemporary mental healthcare faces several obstacles, most notably external factors and obstacles rather than internal factors.</a:t>
            </a:r>
          </a:p>
          <a:p>
            <a:r>
              <a:rPr lang="en-US" dirty="0"/>
              <a:t>He also explains that one factor that is negatively influencing the career is the issue of insufficient funds.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23206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5777" y="1600853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	       </a:t>
            </a:r>
            <a:r>
              <a:rPr lang="en-US" sz="9600" dirty="0"/>
              <a:t>THANK YOU!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/>
              <a:t>References: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US" sz="18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Moudatsou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M., </a:t>
            </a:r>
            <a:r>
              <a:rPr lang="en-US" sz="18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Stavropoulou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A., </a:t>
            </a:r>
            <a:r>
              <a:rPr lang="en-US" sz="18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Philalithis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A. and </a:t>
            </a:r>
            <a:r>
              <a:rPr lang="en-US" sz="18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Koukouli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S. (2020). The Role of Empathy in Health and Social Care Professionals. </a:t>
            </a:r>
            <a:r>
              <a:rPr lang="en-US" sz="18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Healthcare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[online] 8(1), p.26. Available at: https://www.ncbi.nlm.nih.gov/pmc/articles/PMC7151200/ [Accessed 3 Dec. 2021].</a:t>
            </a:r>
          </a:p>
          <a:p>
            <a:pPr algn="l"/>
            <a:r>
              <a:rPr lang="en-US" sz="1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‌</a:t>
            </a:r>
          </a:p>
          <a:p>
            <a:pPr algn="l"/>
            <a:r>
              <a:rPr lang="en-US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Criticalthinking.org. (2019). </a:t>
            </a:r>
            <a:r>
              <a:rPr lang="en-US" sz="18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Defining Critical Thinking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https://www.criticalthinking.org/pages/defining-critical-thinking/766 [Accessed 3 Dec. 2021].</a:t>
            </a:r>
            <a:endParaRPr lang="en-US" sz="1200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en-US" sz="1800" dirty="0"/>
          </a:p>
          <a:p>
            <a:pPr algn="l"/>
            <a:r>
              <a:rPr lang="en-US" sz="18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Bażydło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US" sz="18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M;Karakiewicz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B (2016). An analysis of the functioning of mental healthcare in northwestern Poland. </a:t>
            </a:r>
            <a:r>
              <a:rPr lang="en-US" sz="18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Pomeranian journal of life sciences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[online] 62(4). Available at: https://pubmed.ncbi.nlm.nih.gov/29537787/ [Accessed 3 Dec. 2021].‌</a:t>
            </a:r>
          </a:p>
          <a:p>
            <a:r>
              <a:rPr lang="en-US" sz="1800" dirty="0"/>
              <a:t>Swati Sisodia et al(2017) https://www.sciencedirect.com/science/article/pii/S187705091732635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19386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1050</TotalTime>
  <Words>918</Words>
  <Application>Microsoft Office PowerPoint</Application>
  <PresentationFormat>Widescreen</PresentationFormat>
  <Paragraphs>74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Times New Roman</vt:lpstr>
      <vt:lpstr>Wingdings</vt:lpstr>
      <vt:lpstr>Office Theme</vt:lpstr>
      <vt:lpstr>           BMSW4001  ACADEMIC AND EMPLOYABILITY SKILLS AS A MENTAL HEALTH NURSE</vt:lpstr>
      <vt:lpstr>WHO IS A MENTAL HEALTH NURSE? </vt:lpstr>
      <vt:lpstr>COMMUNICATION SKILLS</vt:lpstr>
      <vt:lpstr>EMPATHY</vt:lpstr>
      <vt:lpstr>TEAMWORK</vt:lpstr>
      <vt:lpstr>CRITICAL THINKING AND PROBLEM-SOLVING SKILLS</vt:lpstr>
      <vt:lpstr>PowerPoint Presentation</vt:lpstr>
      <vt:lpstr>PowerPoint Presentation</vt:lpstr>
      <vt:lpstr>SWOT ANALYSIS</vt:lpstr>
      <vt:lpstr>PERSONAL DEVELOPMENT PLAN</vt:lpstr>
      <vt:lpstr>The world of work: Mental Healthcare</vt:lpstr>
      <vt:lpstr>PowerPoint Presentation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 AS A MENTAL HEALTH NURSE</dc:title>
  <dc:creator>ELLA</dc:creator>
  <cp:lastModifiedBy>Fatmata</cp:lastModifiedBy>
  <cp:revision>23</cp:revision>
  <dcterms:created xsi:type="dcterms:W3CDTF">1900-01-01T00:00:00Z</dcterms:created>
  <dcterms:modified xsi:type="dcterms:W3CDTF">2021-12-08T16:54:31Z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39C9D7E41AE14574BF4781B8DFE699FF</vt:lpwstr>
  </property>
  <property fmtid="{D5CDD505-2E9C-101B-9397-08002B2CF9AE}" pid="3" name="KSOProductBuildVer">
    <vt:lpwstr>1033-11.2.0.10382</vt:lpwstr>
  </property>
</Properties>
</file>