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274" r:id="rId2"/>
    <p:sldId id="275" r:id="rId3"/>
    <p:sldId id="276" r:id="rId4"/>
    <p:sldId id="306" r:id="rId5"/>
    <p:sldId id="307" r:id="rId6"/>
    <p:sldId id="277" r:id="rId7"/>
    <p:sldId id="278" r:id="rId8"/>
    <p:sldId id="301" r:id="rId9"/>
    <p:sldId id="279" r:id="rId10"/>
    <p:sldId id="282" r:id="rId11"/>
    <p:sldId id="281" r:id="rId12"/>
    <p:sldId id="308" r:id="rId13"/>
    <p:sldId id="260" r:id="rId14"/>
    <p:sldId id="284" r:id="rId15"/>
    <p:sldId id="297" r:id="rId16"/>
    <p:sldId id="298" r:id="rId17"/>
    <p:sldId id="283" r:id="rId18"/>
    <p:sldId id="296" r:id="rId19"/>
    <p:sldId id="292" r:id="rId20"/>
    <p:sldId id="303" r:id="rId21"/>
    <p:sldId id="304" r:id="rId22"/>
    <p:sldId id="293" r:id="rId23"/>
    <p:sldId id="291" r:id="rId24"/>
    <p:sldId id="294" r:id="rId25"/>
    <p:sldId id="269" r:id="rId26"/>
    <p:sldId id="30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00" autoAdjust="0"/>
    <p:restoredTop sz="94660"/>
  </p:normalViewPr>
  <p:slideViewPr>
    <p:cSldViewPr>
      <p:cViewPr>
        <p:scale>
          <a:sx n="94" d="100"/>
          <a:sy n="94" d="100"/>
        </p:scale>
        <p:origin x="-708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78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B7DF4-4B8E-4E1F-AF8F-5DD614D3E3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805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DC26E-0CE6-4626-8365-822AEB2105F7}" type="datetimeFigureOut">
              <a:rPr lang="en-US" smtClean="0"/>
              <a:pPr/>
              <a:t>12/21/2016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3D6EA-4491-45E5-A0E0-FA68D80F08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53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269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3D6EA-4491-45E5-A0E0-FA68D80F08D1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559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3D6EA-4491-45E5-A0E0-FA68D80F08D1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231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EE0C79-EAD5-42B0-B02B-C7AD1D96F55A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D398D-DFC1-48EC-B927-C852BC8EEE1C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C6A6F-85DD-4A0C-AD3B-CE5D2E7A972E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18A5-F48F-4D23-9AE3-D292C4F32842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F25BA-222D-4096-80E7-64D5ED6DBBB9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B830-E167-46FA-A55C-A436C5326DD1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66FD-4B4D-4486-A0C6-6F6974F7FAC2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2F5FF-8153-438A-A490-E1A3145F1D2D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99B29-693C-4DEE-96E8-7641CDE03E82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68C34-4F50-4AB3-962E-B368AA13D77E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E6EB-A1BD-48B0-95F5-D75686C520C0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D3D125F-C865-49D1-AB48-FD1DA1E3B4F5}" type="datetime1">
              <a:rPr lang="en-US" smtClean="0"/>
              <a:pPr/>
              <a:t>12/21/2016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D3154EF-0885-4F6B-B339-B1991B2DCFF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tz1IgB6IeA&amp;feature=endscreen&amp;NR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9mdHMtxOjY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EKmDEDUdBKQ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file:///C:\Documents%20and%20Settings\Owner\Local%20Settings\Temporary%20Internet%20Files\Content.IE5\S4IXAMTL\MS900437922%5b1%5d.wav" TargetMode="External"/><Relationship Id="rId1" Type="http://schemas.openxmlformats.org/officeDocument/2006/relationships/audio" Target="file:///C:\Documents%20and%20Settings\Owner\Local%20Settings\Temporary%20Internet%20Files\Content.IE5\CCX76307\MS900437911%5b1%5d.wav" TargetMode="External"/><Relationship Id="rId6" Type="http://schemas.openxmlformats.org/officeDocument/2006/relationships/image" Target="../media/image21.wmf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KucprXVGM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24" y="785794"/>
            <a:ext cx="7772400" cy="1829761"/>
          </a:xfrm>
        </p:spPr>
        <p:txBody>
          <a:bodyPr>
            <a:normAutofit/>
          </a:bodyPr>
          <a:lstStyle/>
          <a:p>
            <a:pPr algn="l"/>
            <a:r>
              <a:rPr lang="en-GB" sz="3100" i="1" dirty="0" smtClean="0">
                <a:effectLst/>
                <a:latin typeface="Arial" pitchFamily="34" charset="0"/>
                <a:cs typeface="Arial" pitchFamily="34" charset="0"/>
              </a:rPr>
              <a:t>Management Innovation and Sustainability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1268760"/>
            <a:ext cx="7056784" cy="3744416"/>
          </a:xfrm>
        </p:spPr>
        <p:txBody>
          <a:bodyPr>
            <a:normAutofit/>
          </a:bodyPr>
          <a:lstStyle/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i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28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GB" b="1" i="1" dirty="0">
                <a:latin typeface="Arial" pitchFamily="34" charset="0"/>
                <a:cs typeface="Arial" pitchFamily="34" charset="0"/>
              </a:rPr>
              <a:t>The Dream Team: magic or myth?</a:t>
            </a:r>
            <a:r>
              <a:rPr lang="en-GB" i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i="1" dirty="0">
                <a:solidFill>
                  <a:srgbClr val="4910D6"/>
                </a:solidFill>
                <a:latin typeface="Arial" pitchFamily="34" charset="0"/>
                <a:cs typeface="Arial" pitchFamily="34" charset="0"/>
              </a:rPr>
            </a:br>
            <a:endParaRPr lang="en-GB" b="1" i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en-GB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052736"/>
            <a:ext cx="8064896" cy="5040560"/>
          </a:xfrm>
        </p:spPr>
        <p:txBody>
          <a:bodyPr>
            <a:noAutofit/>
          </a:bodyPr>
          <a:lstStyle/>
          <a:p>
            <a:pPr marL="365125" indent="-1111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Aim:</a:t>
            </a:r>
          </a:p>
          <a:p>
            <a:pPr marL="365125" indent="-1111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To explore the characteristics &amp; benefits of successful teams </a:t>
            </a:r>
          </a:p>
          <a:p>
            <a:pPr marL="365125" indent="-11113"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365125" indent="-11113"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365125" indent="-1111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Objectives are to investigate the:</a:t>
            </a:r>
          </a:p>
          <a:p>
            <a:pPr marL="722313" indent="-368300"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differences between ‘groups’ &amp; ‘teams’</a:t>
            </a:r>
          </a:p>
          <a:p>
            <a:pPr marL="722313" indent="-368300"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characteristics of  &amp; barriers to successful teams</a:t>
            </a:r>
          </a:p>
          <a:p>
            <a:pPr marL="722313" indent="-368300">
              <a:buFont typeface="Wingdings" pitchFamily="2" charset="2"/>
              <a:buChar char="Ø"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developmental stages of teams</a:t>
            </a:r>
          </a:p>
          <a:p>
            <a:pPr marL="722313" indent="-3683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different roles people assume within teams</a:t>
            </a:r>
          </a:p>
          <a:p>
            <a:pPr marL="365125" indent="-11113"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365125" indent="-11113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and to:</a:t>
            </a:r>
          </a:p>
          <a:p>
            <a:pPr marL="722313" indent="-3683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assess what  type of team player you are</a:t>
            </a:r>
          </a:p>
          <a:p>
            <a:pPr marL="722313" indent="-368300">
              <a:buFont typeface="Wingdings" pitchFamily="2" charset="2"/>
              <a:buChar char="Ø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consider the importance of effective teamwork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 </a:t>
            </a:r>
            <a:endParaRPr lang="en-GB" sz="24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648072"/>
          </a:xfrm>
        </p:spPr>
        <p:txBody>
          <a:bodyPr>
            <a:normAutofit/>
          </a:bodyPr>
          <a:lstStyle/>
          <a:p>
            <a:pPr algn="ctr"/>
            <a:r>
              <a:rPr lang="en-GB" sz="28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Dream Team: myth or magic?</a:t>
            </a:r>
            <a:endParaRPr lang="en-GB" sz="2800" i="1" dirty="0">
              <a:solidFill>
                <a:srgbClr val="4910D6"/>
              </a:solidFill>
              <a:effectLst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04864"/>
            <a:ext cx="8075240" cy="40324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Schein (1965)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defined a</a:t>
            </a:r>
            <a:r>
              <a:rPr lang="en-GB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group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as:</a:t>
            </a:r>
          </a:p>
          <a:p>
            <a:pPr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365125" indent="-100013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any number of people who interact with one another, are psychologically aware of one another and perceive themselves to be a group.  They share a common aim or purpose”        			</a:t>
            </a:r>
            <a:r>
              <a:rPr lang="en-GB" sz="1200" b="1" i="1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722312" indent="-457200">
              <a:buSzPct val="100000"/>
              <a:buFont typeface="+mj-lt"/>
              <a:buAutoNum type="arabicPeriod"/>
            </a:pPr>
            <a:endParaRPr lang="en-GB" sz="2400" b="1" i="1" dirty="0" smtClean="0">
              <a:latin typeface="Arial" pitchFamily="34" charset="0"/>
              <a:cs typeface="Arial" pitchFamily="34" charset="0"/>
            </a:endParaRPr>
          </a:p>
          <a:p>
            <a:pPr marL="365125" indent="-100013">
              <a:buNone/>
            </a:pPr>
            <a:endParaRPr lang="en-GB" sz="16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latin typeface="Arial" pitchFamily="34" charset="0"/>
                <a:cs typeface="Arial" pitchFamily="34" charset="0"/>
              </a:rPr>
              <a:t>A group or a team: what’s the difference?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6100" indent="-457200">
              <a:buClrTx/>
              <a:buSzPct val="100000"/>
              <a:buFont typeface="+mj-lt"/>
              <a:buAutoNum type="alphaLcPeriod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Why </a:t>
            </a:r>
            <a:r>
              <a:rPr lang="en-GB" dirty="0">
                <a:latin typeface="Arial" pitchFamily="34" charset="0"/>
                <a:cs typeface="Arial" pitchFamily="34" charset="0"/>
              </a:rPr>
              <a:t>were they formed?</a:t>
            </a:r>
          </a:p>
          <a:p>
            <a:pPr marL="546100" indent="-457200">
              <a:buClrTx/>
              <a:buSzPct val="100000"/>
              <a:buFont typeface="+mj-lt"/>
              <a:buAutoNum type="alphaLcPeriod"/>
            </a:pPr>
            <a:r>
              <a:rPr lang="en-GB" dirty="0">
                <a:latin typeface="Arial" pitchFamily="34" charset="0"/>
                <a:cs typeface="Arial" pitchFamily="34" charset="0"/>
              </a:rPr>
              <a:t>Are they formal or informal ?</a:t>
            </a:r>
          </a:p>
          <a:p>
            <a:pPr marL="546100" indent="-457200">
              <a:buClrTx/>
              <a:buSzPct val="100000"/>
              <a:buFont typeface="+mj-lt"/>
              <a:buAutoNum type="alphaLcPeriod"/>
            </a:pPr>
            <a:r>
              <a:rPr lang="en-GB" dirty="0">
                <a:latin typeface="Arial" pitchFamily="34" charset="0"/>
                <a:cs typeface="Arial" pitchFamily="34" charset="0"/>
              </a:rPr>
              <a:t>What are their common aims or purposes?</a:t>
            </a:r>
          </a:p>
          <a:p>
            <a:pPr marL="546100" indent="-457200">
              <a:buClrTx/>
              <a:buSzPct val="100000"/>
              <a:buFont typeface="+mj-lt"/>
              <a:buAutoNum type="alphaLcPeriod"/>
            </a:pPr>
            <a:r>
              <a:rPr lang="en-GB" dirty="0">
                <a:latin typeface="Arial" pitchFamily="34" charset="0"/>
                <a:cs typeface="Arial" pitchFamily="34" charset="0"/>
              </a:rPr>
              <a:t>Do their structures support the groups to achieve their aims?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88900" lvl="0">
              <a:spcBef>
                <a:spcPct val="20000"/>
              </a:spcBef>
            </a:pPr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/>
            </a:r>
            <a:br>
              <a:rPr lang="en-GB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Think </a:t>
            </a:r>
            <a:r>
              <a:rPr lang="en-GB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  <a:t>about 3 social or work groups to which you belong:</a:t>
            </a:r>
            <a:br>
              <a:rPr lang="en-GB" sz="24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itchFamily="34" charset="0"/>
                <a:ea typeface="+mn-ea"/>
                <a:cs typeface="Arial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95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204864"/>
            <a:ext cx="3960440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127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2800" i="1" dirty="0" smtClean="0">
                <a:effectLst/>
                <a:latin typeface="Arial" pitchFamily="34" charset="0"/>
                <a:cs typeface="Arial" pitchFamily="34" charset="0"/>
              </a:rPr>
              <a:t>What’s your experience of working in teams?</a:t>
            </a:r>
            <a:endParaRPr lang="en-GB" sz="2800" i="1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03848" y="5589240"/>
            <a:ext cx="3945620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What was challenging?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68144" y="4653136"/>
            <a:ext cx="2808312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What went well?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4797152"/>
            <a:ext cx="3096344" cy="461665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What did you learn?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1560" y="1484784"/>
            <a:ext cx="2736304" cy="830997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Why were the teams formed?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580112" y="1412776"/>
            <a:ext cx="2952328" cy="830997"/>
          </a:xfrm>
          <a:prstGeom prst="rect">
            <a:avLst/>
          </a:prstGeom>
          <a:noFill/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itchFamily="34" charset="0"/>
                <a:cs typeface="Arial" pitchFamily="34" charset="0"/>
              </a:rPr>
              <a:t>Were they formal or informal?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197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Formal groups: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Have a formal structure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Are task orientated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Tend to be permanent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Their activities contribute directly to the organisation’s   collective purpose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They are consciously organised for a purpose </a:t>
            </a:r>
          </a:p>
          <a:p>
            <a:pPr marL="530225" indent="-420688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Informal groups: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Share something in common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Satisfy social and security needs</a:t>
            </a:r>
          </a:p>
          <a:p>
            <a:pPr marL="530225" indent="-42068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   of individuals </a:t>
            </a:r>
          </a:p>
          <a:p>
            <a:pPr marL="530225" indent="-420688">
              <a:buFont typeface="Wingdings" pitchFamily="2" charset="2"/>
              <a:buChar char="Ø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Ø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Formal &amp; informal groups: main differences? 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 descr="C:\Documents and Settings\Owner\Local Settings\Temporary Internet Files\Content.IE5\MO8FHSD3\MP9004394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3200400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412777"/>
            <a:ext cx="8075240" cy="4392488"/>
          </a:xfrm>
        </p:spPr>
        <p:txBody>
          <a:bodyPr>
            <a:normAutofit/>
          </a:bodyPr>
          <a:lstStyle/>
          <a:p>
            <a:pPr marL="176213" indent="-66675">
              <a:buNone/>
            </a:pP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GB" sz="2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team</a:t>
            </a:r>
            <a:r>
              <a:rPr lang="en-GB" sz="2600" b="1" dirty="0" smtClean="0">
                <a:latin typeface="Arial" pitchFamily="34" charset="0"/>
                <a:cs typeface="Arial" pitchFamily="34" charset="0"/>
              </a:rPr>
              <a:t> is the development of a group.  It needs:</a:t>
            </a:r>
          </a:p>
          <a:p>
            <a:pPr>
              <a:buNone/>
            </a:pPr>
            <a:endParaRPr lang="en-GB" sz="1000" b="1" i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ClrTx/>
              <a:buSzPct val="100000"/>
              <a:buFont typeface="+mj-lt"/>
              <a:buAutoNum type="alphaL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Shared goals</a:t>
            </a:r>
          </a:p>
          <a:p>
            <a:pPr marL="530225" indent="-420688">
              <a:buClrTx/>
              <a:buSzPct val="100000"/>
              <a:buFont typeface="+mj-lt"/>
              <a:buAutoNum type="alphaL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Skills &amp; knowledge of team members to achieve the goals </a:t>
            </a:r>
          </a:p>
          <a:p>
            <a:pPr marL="530225" indent="-420688">
              <a:buClrTx/>
              <a:buSzPct val="100000"/>
              <a:buFont typeface="+mj-lt"/>
              <a:buAutoNum type="alphaL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 shared feeling of responsibility for the task for which it is accountable</a:t>
            </a:r>
          </a:p>
          <a:p>
            <a:pPr marL="530225" indent="-420688">
              <a:buClrTx/>
              <a:buSzPct val="100000"/>
              <a:buFont typeface="+mj-lt"/>
              <a:buAutoNum type="alphaLcPeriod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To want to operate as a team</a:t>
            </a:r>
          </a:p>
          <a:p>
            <a:pPr marL="530225" indent="-420688">
              <a:buClrTx/>
              <a:buSzPct val="100000"/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530225" indent="-420688" algn="ctr">
              <a:buClrTx/>
              <a:buSzPct val="100000"/>
              <a:buNone/>
            </a:pPr>
            <a:endParaRPr lang="en-GB" sz="2400" b="1" i="1" dirty="0" smtClean="0">
              <a:latin typeface="Arial" pitchFamily="34" charset="0"/>
              <a:cs typeface="Arial" pitchFamily="34" charset="0"/>
            </a:endParaRPr>
          </a:p>
          <a:p>
            <a:pPr marL="530225" indent="-420688" algn="ctr">
              <a:buClrTx/>
              <a:buSzPct val="100000"/>
              <a:buNone/>
            </a:pPr>
            <a:r>
              <a:rPr lang="en-GB" sz="2400" b="1" i="1" dirty="0" smtClean="0">
                <a:latin typeface="Arial" pitchFamily="34" charset="0"/>
                <a:cs typeface="Arial" pitchFamily="34" charset="0"/>
              </a:rPr>
              <a:t>These are complimentary goals</a:t>
            </a:r>
          </a:p>
          <a:p>
            <a:pPr marL="530225" indent="-420688">
              <a:buClrTx/>
              <a:buSzPct val="100000"/>
              <a:buNone/>
            </a:pPr>
            <a:endParaRPr lang="en-GB" sz="2400" b="1" i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ClrTx/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ClrTx/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ClrTx/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ClrTx/>
              <a:buSzPct val="100000"/>
              <a:buFont typeface="Wingdings" pitchFamily="2" charset="2"/>
              <a:buChar char="Ø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ClrTx/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722312" indent="-457200">
              <a:buSzPct val="100000"/>
              <a:buFont typeface="+mj-lt"/>
              <a:buAutoNum type="arabicPeriod"/>
            </a:pPr>
            <a:endParaRPr lang="en-GB" sz="2400" b="1" i="1" dirty="0" smtClean="0">
              <a:latin typeface="Arial" pitchFamily="34" charset="0"/>
              <a:cs typeface="Arial" pitchFamily="34" charset="0"/>
            </a:endParaRPr>
          </a:p>
          <a:p>
            <a:pPr marL="365125" indent="-100013">
              <a:buNone/>
            </a:pPr>
            <a:endParaRPr lang="en-GB" sz="16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548680"/>
            <a:ext cx="8445624" cy="504056"/>
          </a:xfrm>
        </p:spPr>
        <p:txBody>
          <a:bodyPr>
            <a:noAutofit/>
          </a:bodyPr>
          <a:lstStyle/>
          <a:p>
            <a:pPr algn="ctr"/>
            <a:r>
              <a:rPr lang="en-GB" sz="2600" dirty="0" smtClean="0">
                <a:latin typeface="Arial" pitchFamily="34" charset="0"/>
                <a:cs typeface="Arial" pitchFamily="34" charset="0"/>
              </a:rPr>
              <a:t>So what’s the difference between a group &amp; a team?</a:t>
            </a:r>
            <a:endParaRPr lang="en-GB" sz="2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sz="2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“Could you build a winning team like this?”</a:t>
            </a:r>
          </a:p>
          <a:p>
            <a:pPr marL="365125" indent="-12700">
              <a:buNone/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marL="365125" indent="-12700">
              <a:buNone/>
            </a:pPr>
            <a:r>
              <a:rPr lang="en-GB" sz="2800" b="1" dirty="0" smtClean="0">
                <a:latin typeface="Arial" pitchFamily="34" charset="0"/>
                <a:cs typeface="Arial" pitchFamily="34" charset="0"/>
                <a:hlinkClick r:id="rId2"/>
              </a:rPr>
              <a:t>http://www.youtube.com/watch?v=8tz1IgB6IeA&amp;feature=endscreen&amp;NR=1</a:t>
            </a: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marL="365125" indent="-12700">
              <a:buNone/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marL="365125" indent="-12700">
              <a:buNone/>
            </a:pPr>
            <a:r>
              <a:rPr lang="en-GB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What can you learn from this team?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dream team in action!</a:t>
            </a:r>
            <a:endParaRPr lang="en-GB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824536"/>
          </a:xfrm>
        </p:spPr>
        <p:txBody>
          <a:bodyPr>
            <a:normAutofit lnSpcReduction="10000"/>
          </a:bodyPr>
          <a:lstStyle/>
          <a:p>
            <a:pPr marL="530225" indent="-530225">
              <a:buSzPct val="100000"/>
              <a:buNone/>
              <a:tabLst>
                <a:tab pos="530225" algn="l"/>
              </a:tabLst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In small groups: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Identify 2 teams of which you are aware.  For each team list the characteristics which, in your opinion,  make them successful or not.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As a group decide on  the characteristics that apply to all successful teams. 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Which characteristic is the most important?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Which is the least important?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Can these circumstances change over time?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How might they change?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What are the similarities &amp; differences between a group &amp; a team?</a:t>
            </a:r>
          </a:p>
          <a:p>
            <a:pPr marL="530225" indent="-530225">
              <a:buSzPct val="100000"/>
              <a:buFont typeface="+mj-lt"/>
              <a:buAutoNum type="arabicPeriod"/>
              <a:tabLst>
                <a:tab pos="530225" algn="l"/>
              </a:tabLst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7" name="Picture 5" descr="C:\Documents and Settings\Owner\Local Settings\Temporary Internet Files\Content.IE5\IT3BSJ5T\MC9102209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7200800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8"/>
            <a:ext cx="8363272" cy="3946443"/>
          </a:xfrm>
        </p:spPr>
        <p:txBody>
          <a:bodyPr>
            <a:normAutofit/>
          </a:bodyPr>
          <a:lstStyle/>
          <a:p>
            <a:pPr marL="722313" indent="-449263">
              <a:buSzPct val="100000"/>
              <a:buNone/>
            </a:pPr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Generally teams:</a:t>
            </a:r>
          </a:p>
          <a:p>
            <a:pPr marL="722313" indent="-449263">
              <a:buSzPct val="100000"/>
              <a:buNone/>
            </a:pPr>
            <a:endParaRPr lang="en-GB" sz="1200" b="1" i="1" dirty="0" smtClean="0">
              <a:latin typeface="Arial" pitchFamily="34" charset="0"/>
              <a:cs typeface="Arial" pitchFamily="34" charset="0"/>
            </a:endParaRPr>
          </a:p>
          <a:p>
            <a:pPr marL="722313" indent="-449263">
              <a:buSzPct val="100000"/>
              <a:buFont typeface="Wingdings" pitchFamily="2" charset="2"/>
              <a:buChar char="ü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work together as a cohesive unit; </a:t>
            </a:r>
          </a:p>
          <a:p>
            <a:pPr marL="722313" indent="-449263">
              <a:buSzPct val="100000"/>
              <a:buFont typeface="Wingdings" pitchFamily="2" charset="2"/>
              <a:buChar char="ü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align to a common objective;</a:t>
            </a:r>
          </a:p>
          <a:p>
            <a:pPr marL="722313" indent="-449263">
              <a:buSzPct val="100000"/>
              <a:buFont typeface="Wingdings" pitchFamily="2" charset="2"/>
              <a:buChar char="ü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are keen to perform well;</a:t>
            </a:r>
          </a:p>
          <a:p>
            <a:pPr marL="722313" indent="-449263">
              <a:buSzPct val="100000"/>
              <a:buFont typeface="Wingdings" pitchFamily="2" charset="2"/>
              <a:buChar char="ü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take pride in their team;</a:t>
            </a:r>
          </a:p>
          <a:p>
            <a:pPr marL="722313" indent="-449263">
              <a:buSzPct val="100000"/>
              <a:buFont typeface="Wingdings" pitchFamily="2" charset="2"/>
              <a:buChar char="ü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exhibit  communication, co-operation, trust &amp; mutual support;</a:t>
            </a:r>
          </a:p>
          <a:p>
            <a:pPr marL="530225" indent="-420688">
              <a:buSzPct val="100000"/>
              <a:buNone/>
            </a:pPr>
            <a:endParaRPr lang="en-GB" sz="1000" b="1" i="1" dirty="0" smtClean="0">
              <a:latin typeface="Arial" pitchFamily="34" charset="0"/>
              <a:cs typeface="Arial" pitchFamily="34" charset="0"/>
            </a:endParaRPr>
          </a:p>
          <a:p>
            <a:pPr marL="354013" indent="-244475">
              <a:buSzPct val="100000"/>
              <a:buFont typeface="Wingdings" pitchFamily="2" charset="2"/>
              <a:buChar char="§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6" name="Picture 3" descr="C:\Documents and Settings\Owner\Local Settings\Temporary Internet Files\Content.IE5\CCX76307\MP9004487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312368" cy="1974681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88640"/>
            <a:ext cx="208823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 descr="C:\Documents and Settings\Owner\Local Settings\Temporary Internet Files\Content.IE5\XJT55WDE\MC9000788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420888"/>
            <a:ext cx="2880320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76672"/>
            <a:ext cx="8363272" cy="5904656"/>
          </a:xfrm>
        </p:spPr>
        <p:txBody>
          <a:bodyPr>
            <a:normAutofit/>
          </a:bodyPr>
          <a:lstStyle/>
          <a:p>
            <a:pPr marL="530225" indent="-420688">
              <a:buSzPct val="100000"/>
              <a:buNone/>
            </a:pP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In comparison group members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530225" indent="-420688">
              <a:buSzPct val="100000"/>
              <a:buNone/>
            </a:pPr>
            <a:endParaRPr lang="en-GB" sz="2600" b="1" i="1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600" b="1" i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600" b="1" i="1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1100" b="1" i="1" dirty="0" smtClean="0">
              <a:latin typeface="Arial" pitchFamily="34" charset="0"/>
              <a:cs typeface="Arial" pitchFamily="34" charset="0"/>
            </a:endParaRP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are grouped together for administrative purposes;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often work independently, sometimes against others;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tend to focus on themselves &amp; aren’t involved in team/unit objectives;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are told what to do i.e. aren’t involved in decision making;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may not trust others as they don’t understand their roles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;</a:t>
            </a:r>
            <a:endParaRPr lang="en-GB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76672"/>
            <a:ext cx="8363272" cy="5904656"/>
          </a:xfrm>
        </p:spPr>
        <p:txBody>
          <a:bodyPr>
            <a:normAutofit/>
          </a:bodyPr>
          <a:lstStyle/>
          <a:p>
            <a:pPr marL="530225" indent="-420688">
              <a:buSzPct val="100000"/>
              <a:buNone/>
            </a:pP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In comparison group members</a:t>
            </a:r>
            <a:r>
              <a:rPr lang="en-GB" sz="2600" b="1" i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530225" indent="-420688">
              <a:buSzPct val="100000"/>
              <a:buNone/>
            </a:pPr>
            <a:endParaRPr lang="en-GB" sz="2600" b="1" i="1" dirty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600" b="1" i="1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600" b="1" i="1" dirty="0">
              <a:latin typeface="Arial" pitchFamily="34" charset="0"/>
              <a:cs typeface="Arial" pitchFamily="34" charset="0"/>
            </a:endParaRPr>
          </a:p>
          <a:p>
            <a:pPr marL="109538" indent="0">
              <a:buSzPct val="100000"/>
              <a:buNone/>
            </a:pPr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may not understand issues &amp; be reluctant to offer ideas/opinions;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may not be fully utilising their skills/knowledge;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may find themselves in conflict which they’re unable to resolve;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r>
              <a:rPr lang="en-GB" sz="2600" dirty="0" smtClean="0">
                <a:latin typeface="Arial" pitchFamily="34" charset="0"/>
                <a:cs typeface="Arial" pitchFamily="34" charset="0"/>
              </a:rPr>
              <a:t>may  find themselves conforming rather than being stretched – as individuals &amp; for organisational purposes</a:t>
            </a:r>
          </a:p>
          <a:p>
            <a:pPr marL="354013" indent="-244475">
              <a:buSzPct val="100000"/>
              <a:buFont typeface="Wingdings" pitchFamily="2" charset="2"/>
              <a:buChar char="§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SzPct val="100000"/>
              <a:buFont typeface="Wingdings" pitchFamily="2" charset="2"/>
              <a:buChar char="ü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>
                <a:solidFill>
                  <a:srgbClr val="895D1D"/>
                </a:solidFill>
              </a:rPr>
              <a:pPr/>
              <a:t>12</a:t>
            </a:fld>
            <a:endParaRPr lang="en-GB">
              <a:solidFill>
                <a:srgbClr val="895D1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9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3960440"/>
          </a:xfrm>
        </p:spPr>
        <p:txBody>
          <a:bodyPr>
            <a:normAutofit fontScale="92500" lnSpcReduction="10000"/>
          </a:bodyPr>
          <a:lstStyle/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Set &amp; share  clear &amp; acceptable goals &amp; objectives 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Support  &amp; trust each other 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Be confident that everyone will cooperate &amp; work towards common goals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Practice clear, open &amp; honest communication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Establish appropriate working practices,  </a:t>
            </a:r>
          </a:p>
          <a:p>
            <a:pPr marL="622300" indent="-622300">
              <a:buClrTx/>
              <a:buSzPct val="100000"/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      plan ahead &amp; make effective decisions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Take responsibility for the task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Deal with difficult situations/conflict </a:t>
            </a:r>
          </a:p>
          <a:p>
            <a:pPr marL="622300" indent="-622300">
              <a:buClrTx/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Undertake regular review &amp; evaluation</a:t>
            </a:r>
          </a:p>
          <a:p>
            <a:pPr marL="622300" indent="-622300">
              <a:buClrTx/>
              <a:buSzPct val="100000"/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622300" indent="-622300">
              <a:buClrTx/>
              <a:buSzPct val="100000"/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936104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So in order to be effective, teams need to....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Documents and Settings\Owner\Local Settings\Temporary Internet Files\Content.IE5\XJT55WDE\MC9003700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412776"/>
            <a:ext cx="1728192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8900" indent="2063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Woodcock (1979) identified  a number of problems which appear to characterise ineffective teams:</a:t>
            </a:r>
          </a:p>
          <a:p>
            <a:pPr marL="88900" indent="20638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Poor selection &amp; recruitment of team members;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Ineffective training of members;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Poor motivation of members;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Unclear of confused aims;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Poor control by the team leader;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Inadequate planning &amp; development;</a:t>
            </a:r>
          </a:p>
          <a:p>
            <a:pPr marL="530225" indent="-420688">
              <a:buFont typeface="Wingdings" pitchFamily="2" charset="2"/>
              <a:buChar char="§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Personal stagnation in team members or leader 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 smtClean="0">
                <a:latin typeface="Arial" pitchFamily="34" charset="0"/>
                <a:cs typeface="Arial" pitchFamily="34" charset="0"/>
              </a:rPr>
              <a:t>Problems with ineffective teams?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338666" y="3263222"/>
            <a:ext cx="2466667" cy="1847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Barriers to effective team working?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3688" y="2132856"/>
            <a:ext cx="5184576" cy="4032448"/>
          </a:xfrm>
        </p:spPr>
        <p:txBody>
          <a:bodyPr>
            <a:normAutofit lnSpcReduction="10000"/>
          </a:bodyPr>
          <a:lstStyle/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Individualism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Prima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Donas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All about me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Gender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Passengers/Social Loafers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Culture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Cliques</a:t>
            </a:r>
          </a:p>
          <a:p>
            <a:pPr marL="722313" indent="-612775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Unresolved conflict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Some barriers?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Documents and Settings\Owner\Local Settings\Temporary Internet Files\Content.IE5\MVGOTLUO\MC9000346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292" y="3861048"/>
            <a:ext cx="1836204" cy="2736304"/>
          </a:xfrm>
          <a:prstGeom prst="rect">
            <a:avLst/>
          </a:prstGeom>
          <a:noFill/>
        </p:spPr>
      </p:pic>
      <p:pic>
        <p:nvPicPr>
          <p:cNvPr id="2050" name="Picture 2" descr="C:\Documents and Settings\Owner\Local Settings\Temporary Internet Files\Content.IE5\3WN3PJ3C\MC9003909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16832"/>
            <a:ext cx="1512168" cy="2736304"/>
          </a:xfrm>
          <a:prstGeom prst="rect">
            <a:avLst/>
          </a:prstGeom>
          <a:noFill/>
        </p:spPr>
      </p:pic>
      <p:pic>
        <p:nvPicPr>
          <p:cNvPr id="2051" name="Picture 3" descr="C:\Documents and Settings\Owner\Local Settings\Temporary Internet Files\Content.IE5\R0WOU1QI\MP9004427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548680"/>
            <a:ext cx="2376264" cy="2586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42844" y="692696"/>
          <a:ext cx="8858312" cy="57457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8705"/>
                <a:gridCol w="2043367"/>
                <a:gridCol w="3986240"/>
              </a:tblGrid>
              <a:tr h="389453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TASK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STAGE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 </a:t>
                      </a:r>
                      <a:endParaRPr lang="en-GB" dirty="0"/>
                    </a:p>
                  </a:txBody>
                  <a:tcPr/>
                </a:tc>
              </a:tr>
              <a:tr h="875774">
                <a:tc>
                  <a:txBody>
                    <a:bodyPr/>
                    <a:lstStyle/>
                    <a:p>
                      <a:r>
                        <a:rPr lang="en-GB" dirty="0" smtClean="0"/>
                        <a:t>Clarification of outcomes sought, roles uncertain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b="1" dirty="0" smtClean="0"/>
                        <a:t>FORMING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Initial</a:t>
                      </a:r>
                      <a:r>
                        <a:rPr lang="en-GB" baseline="0" dirty="0" smtClean="0"/>
                        <a:t> meetings, a</a:t>
                      </a:r>
                      <a:r>
                        <a:rPr lang="en-GB" dirty="0" smtClean="0"/>
                        <a:t>nxiety, uncertainty,</a:t>
                      </a:r>
                      <a:r>
                        <a:rPr lang="en-GB" baseline="0" dirty="0" smtClean="0"/>
                        <a:t> ambiguity ,  looking for guidance</a:t>
                      </a:r>
                      <a:endParaRPr lang="en-GB" dirty="0"/>
                    </a:p>
                  </a:txBody>
                  <a:tcPr/>
                </a:tc>
              </a:tr>
              <a:tr h="1138506">
                <a:tc>
                  <a:txBody>
                    <a:bodyPr/>
                    <a:lstStyle/>
                    <a:p>
                      <a:r>
                        <a:rPr lang="en-GB" dirty="0" smtClean="0"/>
                        <a:t>Values</a:t>
                      </a:r>
                      <a:r>
                        <a:rPr lang="en-GB" baseline="0" dirty="0" smtClean="0"/>
                        <a:t> &amp; feasibility of tasks queries, principles &amp; methods debated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b="1" dirty="0" smtClean="0"/>
                        <a:t>STORMING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Internal</a:t>
                      </a:r>
                      <a:r>
                        <a:rPr lang="en-GB" baseline="0" dirty="0" smtClean="0"/>
                        <a:t>  c</a:t>
                      </a:r>
                      <a:r>
                        <a:rPr lang="en-GB" dirty="0" smtClean="0"/>
                        <a:t>onflict</a:t>
                      </a:r>
                      <a:r>
                        <a:rPr lang="en-GB" baseline="0" dirty="0" smtClean="0"/>
                        <a:t>, factions,  individual initiatives, opinions polarised re: how, what &amp; when, challenges for leadership</a:t>
                      </a:r>
                      <a:endParaRPr lang="en-GB" dirty="0"/>
                    </a:p>
                  </a:txBody>
                  <a:tcPr/>
                </a:tc>
              </a:tr>
              <a:tr h="906647">
                <a:tc>
                  <a:txBody>
                    <a:bodyPr/>
                    <a:lstStyle/>
                    <a:p>
                      <a:r>
                        <a:rPr lang="en-GB" dirty="0" smtClean="0"/>
                        <a:t>Planning</a:t>
                      </a:r>
                      <a:r>
                        <a:rPr lang="en-GB" baseline="0" dirty="0" smtClean="0"/>
                        <a:t> starts, working standards laid down, roles clear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r>
                        <a:rPr lang="en-GB" b="1" dirty="0" smtClean="0"/>
                        <a:t>NORMING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Working procedures established, agreement &amp; communication,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mutual support,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team identify</a:t>
                      </a:r>
                      <a:endParaRPr lang="en-GB" dirty="0"/>
                    </a:p>
                  </a:txBody>
                  <a:tcPr/>
                </a:tc>
              </a:tr>
              <a:tr h="1401239">
                <a:tc>
                  <a:txBody>
                    <a:bodyPr/>
                    <a:lstStyle/>
                    <a:p>
                      <a:r>
                        <a:rPr lang="en-GB" dirty="0" smtClean="0"/>
                        <a:t>Solutions to problems emerge, more output</a:t>
                      </a:r>
                      <a:r>
                        <a:rPr lang="en-GB" baseline="0" dirty="0" smtClean="0"/>
                        <a:t> in less time, quality improves, decisions translated into actions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pPr algn="ctr"/>
                      <a:r>
                        <a:rPr lang="en-GB" b="1" dirty="0" smtClean="0"/>
                        <a:t>PERFORMING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High levels of trust motivation &amp; interdependence, roles are flexible, individuals &amp; team</a:t>
                      </a:r>
                      <a:r>
                        <a:rPr lang="en-GB" baseline="0" dirty="0" smtClean="0"/>
                        <a:t> confident , risks taken, ‘can do’ attitude, constructive progress</a:t>
                      </a:r>
                      <a:endParaRPr lang="en-GB" dirty="0"/>
                    </a:p>
                  </a:txBody>
                  <a:tcPr/>
                </a:tc>
              </a:tr>
              <a:tr h="8329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TRANSFORMING</a:t>
                      </a:r>
                    </a:p>
                    <a:p>
                      <a:pPr algn="ctr"/>
                      <a:r>
                        <a:rPr lang="en-GB" b="1" dirty="0" smtClean="0"/>
                        <a:t>(Disbanding)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979712" y="260648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i="1" dirty="0" smtClean="0">
                <a:latin typeface="Arial" pitchFamily="34" charset="0"/>
                <a:cs typeface="Arial" pitchFamily="34" charset="0"/>
              </a:rPr>
              <a:t>STAGES IN TEAM DEVELOPMENT  </a:t>
            </a:r>
            <a:endParaRPr lang="en-GB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959424" y="6357958"/>
            <a:ext cx="51845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 smtClean="0">
                <a:latin typeface="Arial" pitchFamily="34" charset="0"/>
                <a:cs typeface="Arial" pitchFamily="34" charset="0"/>
              </a:rPr>
              <a:t>Adapted from Tuckman,1965, &amp; West-Burnham (1992)</a:t>
            </a:r>
            <a:endParaRPr lang="en-GB" sz="1600" i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>
            <a:off x="3995936" y="1700808"/>
            <a:ext cx="0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3995936" y="2636912"/>
            <a:ext cx="0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995936" y="3861048"/>
            <a:ext cx="0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3995936" y="4581128"/>
            <a:ext cx="0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172000" y="3372745"/>
            <a:ext cx="2800000" cy="1628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i="1" dirty="0" smtClean="0">
                <a:latin typeface="Arial" pitchFamily="34" charset="0"/>
                <a:cs typeface="Arial" pitchFamily="34" charset="0"/>
              </a:rPr>
              <a:t>So what skills do you think individuals need to work effectively in a team?</a:t>
            </a:r>
            <a:endParaRPr lang="en-GB" sz="2800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80728"/>
            <a:ext cx="8136904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2195736" y="47667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 smtClean="0">
                <a:latin typeface="Arial" pitchFamily="34" charset="0"/>
                <a:cs typeface="Arial" pitchFamily="34" charset="0"/>
              </a:rPr>
              <a:t>Belbins’s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 (1981) Team Roles</a:t>
            </a: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700809"/>
            <a:ext cx="3786213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2400" dirty="0" smtClean="0">
                <a:latin typeface="Arial" pitchFamily="34" charset="0"/>
                <a:cs typeface="Arial" pitchFamily="34" charset="0"/>
              </a:rPr>
              <a:t>So why is successful team working important?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 rot="10800000" flipH="1" flipV="1">
            <a:off x="179512" y="4808186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See </a:t>
            </a:r>
            <a:r>
              <a:rPr lang="en-GB" dirty="0" err="1" smtClean="0"/>
              <a:t>Youtube</a:t>
            </a:r>
            <a:r>
              <a:rPr lang="en-GB" dirty="0" smtClean="0"/>
              <a:t> clip:  “The meaning of TEAM: Together Everyone Means More </a:t>
            </a:r>
          </a:p>
          <a:p>
            <a:r>
              <a:rPr lang="en-GB" dirty="0" smtClean="0"/>
              <a:t>                            </a:t>
            </a:r>
            <a:r>
              <a:rPr lang="en-GB" dirty="0" smtClean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www.youtube.com/watch?v=o9mdHMtxOjY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988840"/>
            <a:ext cx="7704856" cy="4234475"/>
          </a:xfrm>
        </p:spPr>
        <p:txBody>
          <a:bodyPr>
            <a:normAutofit fontScale="92500" lnSpcReduction="10000"/>
          </a:bodyPr>
          <a:lstStyle/>
          <a:p>
            <a:pPr marL="88900" indent="2063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An effective team contains members with different strengths who undertake different roles which contribute to the whole </a:t>
            </a:r>
          </a:p>
          <a:p>
            <a:pPr marL="88900" indent="20638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722313" indent="-612775">
              <a:buFont typeface="Wingdings" pitchFamily="2" charset="2"/>
              <a:buChar char="v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What are your strengths and weaknesses?</a:t>
            </a:r>
          </a:p>
          <a:p>
            <a:pPr marL="722313" indent="-612775">
              <a:buFont typeface="Wingdings" pitchFamily="2" charset="2"/>
              <a:buChar char="v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Which role are you most comfortable playing  in a team?  Pick 4 words to describe how you work in a team</a:t>
            </a:r>
          </a:p>
          <a:p>
            <a:pPr marL="722313" indent="-612775">
              <a:buFont typeface="Wingdings" pitchFamily="2" charset="2"/>
              <a:buChar char="v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Assess your own skills and abilities by completing the</a:t>
            </a:r>
          </a:p>
          <a:p>
            <a:pPr marL="88900" indent="2063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“Team Building:  A  self-perception inventory”  exercise</a:t>
            </a:r>
          </a:p>
          <a:p>
            <a:pPr marL="88900" indent="20638">
              <a:buNone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  (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Adapted from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Belbin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(1981) Management Teams, Heinemann)</a:t>
            </a:r>
          </a:p>
          <a:p>
            <a:pPr marL="88900" indent="206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itchFamily="34" charset="0"/>
                <a:cs typeface="Arial" pitchFamily="34" charset="0"/>
              </a:rPr>
              <a:t>Exploring team roles &amp; activities (1)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980728"/>
            <a:ext cx="7992888" cy="4954555"/>
          </a:xfrm>
        </p:spPr>
        <p:txBody>
          <a:bodyPr>
            <a:normAutofit/>
          </a:bodyPr>
          <a:lstStyle/>
          <a:p>
            <a:pPr marL="88900" indent="20638"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1076325" indent="-987425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1076325" indent="-987425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1076325" indent="-987425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Having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completed the self-assessment:</a:t>
            </a:r>
          </a:p>
          <a:p>
            <a:pPr marL="1076325" indent="-987425">
              <a:buNone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1076325" indent="-987425">
              <a:buSzPct val="100000"/>
              <a:buFont typeface="+mj-lt"/>
              <a:buAutoNum type="alphaLcPeriod"/>
            </a:pP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 marL="546100" indent="-457200">
              <a:buSzPct val="100000"/>
              <a:buFont typeface="+mj-lt"/>
              <a:buAutoNum type="alphaLcPeriod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Watch the </a:t>
            </a:r>
            <a:r>
              <a:rPr lang="en-GB" sz="22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 training video: </a:t>
            </a:r>
            <a:r>
              <a:rPr lang="en-GB" sz="2200" dirty="0" err="1" smtClean="0">
                <a:latin typeface="Arial" pitchFamily="34" charset="0"/>
                <a:cs typeface="Arial" pitchFamily="34" charset="0"/>
              </a:rPr>
              <a:t>Belbin’s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 Team Roles </a:t>
            </a:r>
            <a:r>
              <a:rPr lang="en-GB" sz="2200" dirty="0" smtClean="0">
                <a:latin typeface="Arial" pitchFamily="34" charset="0"/>
                <a:cs typeface="Arial" pitchFamily="34" charset="0"/>
                <a:hlinkClick r:id="rId2"/>
              </a:rPr>
              <a:t>http://www.youtube.com/watch?v=EKmDEDUdBKQ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546100" indent="-457200">
              <a:buSzPct val="100000"/>
              <a:buFont typeface="+mj-lt"/>
              <a:buAutoNum type="alphaLcPeriod"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546100" indent="-457200">
              <a:buSzPct val="100000"/>
              <a:buFont typeface="+mj-lt"/>
              <a:buAutoNum type="alphaLcPeriod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Consider the description of each role from the video:</a:t>
            </a:r>
          </a:p>
          <a:p>
            <a:pPr marL="900113" indent="-369888">
              <a:buSzPct val="100000"/>
              <a:buFont typeface="Wingdings" pitchFamily="2" charset="2"/>
              <a:buChar char="§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Do they confirm  the outcomes of your self assessment  regarding your characteristics &amp; preferred team role?</a:t>
            </a:r>
          </a:p>
          <a:p>
            <a:pPr marL="900113" indent="-369888">
              <a:buSzPct val="100000"/>
              <a:buFont typeface="Wingdings" pitchFamily="2" charset="2"/>
              <a:buChar char="§"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Try to identify which is the preferred team working role for each of your immediate group of friends</a:t>
            </a:r>
          </a:p>
          <a:p>
            <a:pPr marL="88900" indent="206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Arial" pitchFamily="34" charset="0"/>
                <a:cs typeface="Arial" pitchFamily="34" charset="0"/>
              </a:rPr>
              <a:t>Exploring team roles &amp; activities (2)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smtClean="0">
                <a:latin typeface="Arial" pitchFamily="34" charset="0"/>
                <a:cs typeface="Arial" pitchFamily="34" charset="0"/>
              </a:rPr>
              <a:t>Key team activities?</a:t>
            </a:r>
            <a:endParaRPr lang="en-GB" sz="3200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323528" y="2132856"/>
            <a:ext cx="3744416" cy="4176464"/>
          </a:xfrm>
        </p:spPr>
        <p:txBody>
          <a:bodyPr/>
          <a:lstStyle/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Set realistic targets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Plan effectively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Have alternatives ready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Rely on each other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Share problems 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Resolve conflict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4"/>
          </p:nvPr>
        </p:nvSpPr>
        <p:spPr>
          <a:xfrm>
            <a:off x="4067944" y="2132856"/>
            <a:ext cx="4618857" cy="4248472"/>
          </a:xfrm>
        </p:spPr>
        <p:txBody>
          <a:bodyPr/>
          <a:lstStyle/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Communicate effectively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Manage change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Generate ideas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Coach &amp; counsel individuals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Co-ordinate interaction</a:t>
            </a:r>
          </a:p>
          <a:p>
            <a:pPr marL="530225" indent="-420688"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Provide initial support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4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83568" y="980728"/>
            <a:ext cx="8136904" cy="5400600"/>
          </a:xfrm>
        </p:spPr>
        <p:txBody>
          <a:bodyPr>
            <a:normAutofit lnSpcReduction="10000"/>
          </a:bodyPr>
          <a:lstStyle/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Clearly states its mission &amp; goals</a:t>
            </a:r>
          </a:p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Operates creatively</a:t>
            </a:r>
          </a:p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Focuses on results</a:t>
            </a:r>
          </a:p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Clarifies roles &amp; responsibilities </a:t>
            </a:r>
          </a:p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Is well organised</a:t>
            </a:r>
          </a:p>
          <a:p>
            <a:pPr>
              <a:buSzPct val="100000"/>
              <a:buFont typeface="Wingdings" pitchFamily="2" charset="2"/>
              <a:buChar char="ü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Builds upon individual strengths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Supports leadership &amp; each other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Develops team climate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Resolves disagreements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Communicates openly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Makes objective decisions</a:t>
            </a:r>
          </a:p>
          <a:p>
            <a:pPr marL="3594100" indent="-369888">
              <a:buSzPct val="100000"/>
              <a:buFont typeface="Wingdings" pitchFamily="2" charset="2"/>
              <a:buChar char="ü"/>
              <a:tabLst>
                <a:tab pos="3594100" algn="l"/>
              </a:tabLst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Evaluates its own effectiveness</a:t>
            </a:r>
          </a:p>
          <a:p>
            <a:pPr>
              <a:buSzPct val="100000"/>
              <a:buFont typeface="Wingdings" pitchFamily="2" charset="2"/>
              <a:buChar char="ü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83568" y="476672"/>
            <a:ext cx="8003232" cy="504056"/>
          </a:xfrm>
        </p:spPr>
        <p:txBody>
          <a:bodyPr>
            <a:normAutofit fontScale="90000"/>
          </a:bodyPr>
          <a:lstStyle/>
          <a:p>
            <a:r>
              <a:rPr lang="en-GB" sz="2800" i="1" dirty="0" smtClean="0">
                <a:latin typeface="Arial" pitchFamily="34" charset="0"/>
                <a:cs typeface="Arial" pitchFamily="34" charset="0"/>
              </a:rPr>
              <a:t>A DYNAMIC TEAM: </a:t>
            </a:r>
            <a:endParaRPr lang="en-GB" sz="28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Owner\Local Settings\Temporary Internet Files\Content.IE5\3WN3PJ3C\MP900398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0324" y="3501008"/>
            <a:ext cx="3000927" cy="2448272"/>
          </a:xfrm>
          <a:prstGeom prst="rect">
            <a:avLst/>
          </a:prstGeom>
          <a:noFill/>
        </p:spPr>
      </p:pic>
      <p:pic>
        <p:nvPicPr>
          <p:cNvPr id="2051" name="Picture 3" descr="C:\Documents and Settings\Owner\Local Settings\Temporary Internet Files\Content.IE5\CCX76307\MC900295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32656"/>
            <a:ext cx="2037030" cy="2809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229600" cy="3733875"/>
          </a:xfrm>
        </p:spPr>
        <p:txBody>
          <a:bodyPr/>
          <a:lstStyle/>
          <a:p>
            <a:pPr marL="722313" indent="-612775">
              <a:buSzPct val="100000"/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Strong teams recognise the individuality of their members</a:t>
            </a:r>
          </a:p>
          <a:p>
            <a:pPr marL="722313" indent="-612775">
              <a:buSzPct val="100000"/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Individualism begins when the team member puts themselves before the team</a:t>
            </a:r>
          </a:p>
          <a:p>
            <a:pPr marL="722313" indent="-612775">
              <a:buSzPct val="100000"/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Conflict is healthy in strong teams and destructive in weak teams</a:t>
            </a:r>
          </a:p>
          <a:p>
            <a:pPr marL="722313" indent="-612775">
              <a:buSzPct val="100000"/>
              <a:buFont typeface="Wingdings" pitchFamily="2" charset="2"/>
              <a:buChar char="ü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Stars can motivate as well as destroy a team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3154EF-0885-4F6B-B339-B1991B2DCFF3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And remember....</a:t>
            </a: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MS900437911[1]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 cstate="print"/>
          <a:stretch>
            <a:fillRect/>
          </a:stretch>
        </p:blipFill>
        <p:spPr>
          <a:xfrm>
            <a:off x="6804248" y="404664"/>
            <a:ext cx="1008112" cy="792088"/>
          </a:xfrm>
          <a:prstGeom prst="rect">
            <a:avLst/>
          </a:prstGeom>
        </p:spPr>
      </p:pic>
      <p:pic>
        <p:nvPicPr>
          <p:cNvPr id="5" name="Picture 2" descr="C:\Documents and Settings\Owner\Local Settings\Temporary Internet Files\Content.IE5\S4IXAMTL\MC9002380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4941168"/>
            <a:ext cx="2904314" cy="1697865"/>
          </a:xfrm>
          <a:prstGeom prst="rect">
            <a:avLst/>
          </a:prstGeom>
          <a:noFill/>
        </p:spPr>
      </p:pic>
      <p:pic>
        <p:nvPicPr>
          <p:cNvPr id="8" name="MS900437922[1].wav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7" cstate="print"/>
          <a:stretch>
            <a:fillRect/>
          </a:stretch>
        </p:blipFill>
        <p:spPr>
          <a:xfrm flipV="1">
            <a:off x="1187624" y="5337212"/>
            <a:ext cx="1152128" cy="108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86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032448"/>
          </a:xfrm>
        </p:spPr>
        <p:txBody>
          <a:bodyPr>
            <a:normAutofit fontScale="25000" lnSpcReduction="20000"/>
          </a:bodyPr>
          <a:lstStyle/>
          <a:p>
            <a:pPr marL="88900" indent="0">
              <a:buNone/>
            </a:pPr>
            <a:r>
              <a:rPr lang="en-GB" sz="9600" b="1" dirty="0" smtClean="0">
                <a:latin typeface="Arial" pitchFamily="34" charset="0"/>
                <a:cs typeface="Arial" pitchFamily="34" charset="0"/>
              </a:rPr>
              <a:t>How you will you use this knowledge to enhance the performance of teams you work in?</a:t>
            </a:r>
          </a:p>
          <a:p>
            <a:pPr marL="88900" indent="0"/>
            <a:endParaRPr lang="en-GB" sz="48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endParaRPr lang="en-GB" sz="4800" dirty="0" smtClean="0">
              <a:latin typeface="Arial" pitchFamily="34" charset="0"/>
              <a:cs typeface="Arial" pitchFamily="34" charset="0"/>
            </a:endParaRPr>
          </a:p>
          <a:p>
            <a:pPr marL="530225" indent="-441325">
              <a:buFont typeface="Wingdings" pitchFamily="2" charset="2"/>
              <a:buChar char="Ø"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Think about the messages in the following </a:t>
            </a:r>
            <a:r>
              <a:rPr lang="en-GB" sz="8000" dirty="0" err="1" smtClean="0">
                <a:latin typeface="Arial" pitchFamily="34" charset="0"/>
                <a:cs typeface="Arial" pitchFamily="34" charset="0"/>
              </a:rPr>
              <a:t>Youtube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 clip:</a:t>
            </a:r>
            <a:endParaRPr lang="en-GB" sz="5000" dirty="0" smtClean="0">
              <a:latin typeface="Arial" pitchFamily="34" charset="0"/>
              <a:cs typeface="Arial" pitchFamily="34" charset="0"/>
            </a:endParaRPr>
          </a:p>
          <a:p>
            <a:pPr marL="1076325" indent="-354013">
              <a:buNone/>
            </a:pPr>
            <a:endParaRPr lang="en-GB" sz="8000" b="1" dirty="0" smtClean="0">
              <a:latin typeface="Arial" pitchFamily="34" charset="0"/>
              <a:cs typeface="Arial" pitchFamily="34" charset="0"/>
            </a:endParaRPr>
          </a:p>
          <a:p>
            <a:pPr marL="1076325" indent="-354013">
              <a:buFont typeface="Wingdings" pitchFamily="2" charset="2"/>
              <a:buChar char="§"/>
            </a:pPr>
            <a:r>
              <a:rPr lang="en-GB" sz="8000" b="1" dirty="0" smtClean="0">
                <a:latin typeface="Arial" pitchFamily="34" charset="0"/>
                <a:cs typeface="Arial" pitchFamily="34" charset="0"/>
              </a:rPr>
              <a:t>“Understanding the importance of teamwork”</a:t>
            </a:r>
          </a:p>
          <a:p>
            <a:pPr marL="1076325" indent="0">
              <a:buNone/>
            </a:pPr>
            <a:r>
              <a:rPr lang="en-GB" sz="8000" b="1" dirty="0" smtClean="0">
                <a:latin typeface="Arial" pitchFamily="34" charset="0"/>
                <a:cs typeface="Arial" pitchFamily="34" charset="0"/>
                <a:hlinkClick r:id="rId2"/>
              </a:rPr>
              <a:t>http://www.youtube.com/watch?v=mKucprXVGMU</a:t>
            </a:r>
            <a:endParaRPr lang="en-GB" sz="8000" b="1" dirty="0" smtClean="0">
              <a:latin typeface="Arial" pitchFamily="34" charset="0"/>
              <a:cs typeface="Arial" pitchFamily="34" charset="0"/>
            </a:endParaRPr>
          </a:p>
          <a:p>
            <a:pPr marL="1076325" indent="88900">
              <a:buNone/>
            </a:pPr>
            <a:endParaRPr lang="en-GB" sz="8000" b="1" dirty="0" smtClean="0">
              <a:latin typeface="Arial" pitchFamily="34" charset="0"/>
              <a:cs typeface="Arial" pitchFamily="34" charset="0"/>
            </a:endParaRPr>
          </a:p>
          <a:p>
            <a:pPr marL="530225" indent="-441325">
              <a:buFont typeface="Arial" pitchFamily="34" charset="0"/>
              <a:buChar char="•"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530225" indent="-441325">
              <a:buFont typeface="Arial" pitchFamily="34" charset="0"/>
              <a:buChar char="•"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88900" indent="0"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88900" indent="20638">
              <a:buNone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effectLst/>
                <a:latin typeface="Arial" pitchFamily="34" charset="0"/>
                <a:cs typeface="Arial" pitchFamily="34" charset="0"/>
              </a:rPr>
              <a:t>Next Steps</a:t>
            </a:r>
            <a:endParaRPr lang="en-GB" sz="2800" i="1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952</TotalTime>
  <Words>1264</Words>
  <Application>Microsoft Office PowerPoint</Application>
  <PresentationFormat>On-screen Show (4:3)</PresentationFormat>
  <Paragraphs>265</Paragraphs>
  <Slides>26</Slides>
  <Notes>3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Hardcover</vt:lpstr>
      <vt:lpstr>Management Innovation and Sustainability</vt:lpstr>
      <vt:lpstr>The Dream Team: myth or magic?</vt:lpstr>
      <vt:lpstr>A group or a team: what’s the difference?</vt:lpstr>
      <vt:lpstr>  Think about 3 social or work groups to which you belong: </vt:lpstr>
      <vt:lpstr>What’s your experience of working in teams?</vt:lpstr>
      <vt:lpstr> Formal &amp; informal groups: main differences? </vt:lpstr>
      <vt:lpstr>So what’s the difference between a group &amp; a team?</vt:lpstr>
      <vt:lpstr>A dream team in action!</vt:lpstr>
      <vt:lpstr>PowerPoint Presentation</vt:lpstr>
      <vt:lpstr>PowerPoint Presentation</vt:lpstr>
      <vt:lpstr>PowerPoint Presentation</vt:lpstr>
      <vt:lpstr>PowerPoint Presentation</vt:lpstr>
      <vt:lpstr>So in order to be effective, teams need to....</vt:lpstr>
      <vt:lpstr>Problems with ineffective teams?</vt:lpstr>
      <vt:lpstr>Barriers to effective team working?</vt:lpstr>
      <vt:lpstr>Some barriers?</vt:lpstr>
      <vt:lpstr>PowerPoint Presentation</vt:lpstr>
      <vt:lpstr>So what skills do you think individuals need to work effectively in a team?</vt:lpstr>
      <vt:lpstr>PowerPoint Presentation</vt:lpstr>
      <vt:lpstr>So why is successful team working important?</vt:lpstr>
      <vt:lpstr>Exploring team roles &amp; activities (1)</vt:lpstr>
      <vt:lpstr>Exploring team roles &amp; activities (2)</vt:lpstr>
      <vt:lpstr>Key team activities?</vt:lpstr>
      <vt:lpstr>A DYNAMIC TEAM: </vt:lpstr>
      <vt:lpstr>And remember....</vt:lpstr>
      <vt:lpstr>Next Steps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Teams for study success</dc:title>
  <dc:creator>Samantha Morgan</dc:creator>
  <cp:lastModifiedBy>Marie Pitson</cp:lastModifiedBy>
  <cp:revision>99</cp:revision>
  <dcterms:created xsi:type="dcterms:W3CDTF">2012-10-02T12:16:41Z</dcterms:created>
  <dcterms:modified xsi:type="dcterms:W3CDTF">2016-12-21T09:15:18Z</dcterms:modified>
</cp:coreProperties>
</file>