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B422C1-7FAB-4969-B6A9-3A9598923BE0}" v="234" dt="2026-03-21T00:49:23.7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935" autoAdjust="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osede dehinbo" userId="6fc2afddf2e2ccb0" providerId="LiveId" clId="{875CD869-3228-4F9C-A170-E6FEBDEA0F95}"/>
    <pc:docChg chg="undo redo custSel addSld modSld">
      <pc:chgData name="abosede dehinbo" userId="6fc2afddf2e2ccb0" providerId="LiveId" clId="{875CD869-3228-4F9C-A170-E6FEBDEA0F95}" dt="2026-03-24T10:17:54.310" v="3924" actId="20577"/>
      <pc:docMkLst>
        <pc:docMk/>
      </pc:docMkLst>
      <pc:sldChg chg="addSp delSp modSp mod setBg">
        <pc:chgData name="abosede dehinbo" userId="6fc2afddf2e2ccb0" providerId="LiveId" clId="{875CD869-3228-4F9C-A170-E6FEBDEA0F95}" dt="2026-03-20T22:01:27.525" v="3389" actId="20577"/>
        <pc:sldMkLst>
          <pc:docMk/>
          <pc:sldMk cId="1951793695" sldId="256"/>
        </pc:sldMkLst>
        <pc:spChg chg="add del mod">
          <ac:chgData name="abosede dehinbo" userId="6fc2afddf2e2ccb0" providerId="LiveId" clId="{875CD869-3228-4F9C-A170-E6FEBDEA0F95}" dt="2026-03-20T21:59:56.943" v="3382" actId="255"/>
          <ac:spMkLst>
            <pc:docMk/>
            <pc:sldMk cId="1951793695" sldId="256"/>
            <ac:spMk id="2" creationId="{5EFCCE71-1A22-528C-175A-FDB6275B94A2}"/>
          </ac:spMkLst>
        </pc:spChg>
        <pc:spChg chg="add mod">
          <ac:chgData name="abosede dehinbo" userId="6fc2afddf2e2ccb0" providerId="LiveId" clId="{875CD869-3228-4F9C-A170-E6FEBDEA0F95}" dt="2026-03-20T22:01:27.525" v="3389" actId="20577"/>
          <ac:spMkLst>
            <pc:docMk/>
            <pc:sldMk cId="1951793695" sldId="256"/>
            <ac:spMk id="6" creationId="{D5833FB2-98E8-BC62-2154-DA5244B2751C}"/>
          </ac:spMkLst>
        </pc:spChg>
        <pc:picChg chg="add mod">
          <ac:chgData name="abosede dehinbo" userId="6fc2afddf2e2ccb0" providerId="LiveId" clId="{875CD869-3228-4F9C-A170-E6FEBDEA0F95}" dt="2026-03-20T21:42:19.409" v="3275" actId="14100"/>
          <ac:picMkLst>
            <pc:docMk/>
            <pc:sldMk cId="1951793695" sldId="256"/>
            <ac:picMk id="1026" creationId="{BEDE1BD5-FF3D-3410-A43D-73CCDD9EE0D7}"/>
          </ac:picMkLst>
        </pc:picChg>
      </pc:sldChg>
      <pc:sldChg chg="addSp delSp modSp mod">
        <pc:chgData name="abosede dehinbo" userId="6fc2afddf2e2ccb0" providerId="LiveId" clId="{875CD869-3228-4F9C-A170-E6FEBDEA0F95}" dt="2026-03-21T00:30:22.184" v="3663"/>
        <pc:sldMkLst>
          <pc:docMk/>
          <pc:sldMk cId="786736998" sldId="257"/>
        </pc:sldMkLst>
        <pc:spChg chg="mod">
          <ac:chgData name="abosede dehinbo" userId="6fc2afddf2e2ccb0" providerId="LiveId" clId="{875CD869-3228-4F9C-A170-E6FEBDEA0F95}" dt="2026-03-20T23:20:52.055" v="3556" actId="14100"/>
          <ac:spMkLst>
            <pc:docMk/>
            <pc:sldMk cId="786736998" sldId="257"/>
            <ac:spMk id="4" creationId="{3CC37CE1-F676-7B6F-35B1-19E4955A7D58}"/>
          </ac:spMkLst>
        </pc:spChg>
        <pc:spChg chg="add mod">
          <ac:chgData name="abosede dehinbo" userId="6fc2afddf2e2ccb0" providerId="LiveId" clId="{875CD869-3228-4F9C-A170-E6FEBDEA0F95}" dt="2026-03-21T00:28:44.464" v="3654"/>
          <ac:spMkLst>
            <pc:docMk/>
            <pc:sldMk cId="786736998" sldId="257"/>
            <ac:spMk id="6" creationId="{1983BF73-6F1E-D144-89DC-084EE61EBC86}"/>
          </ac:spMkLst>
        </pc:spChg>
        <pc:spChg chg="add mod">
          <ac:chgData name="abosede dehinbo" userId="6fc2afddf2e2ccb0" providerId="LiveId" clId="{875CD869-3228-4F9C-A170-E6FEBDEA0F95}" dt="2026-03-21T00:29:44.129" v="3658"/>
          <ac:spMkLst>
            <pc:docMk/>
            <pc:sldMk cId="786736998" sldId="257"/>
            <ac:spMk id="16" creationId="{6B5ED2DB-A979-5BA6-7BB3-74A19A09DE03}"/>
          </ac:spMkLst>
        </pc:spChg>
        <pc:picChg chg="add mod modCrop">
          <ac:chgData name="abosede dehinbo" userId="6fc2afddf2e2ccb0" providerId="LiveId" clId="{875CD869-3228-4F9C-A170-E6FEBDEA0F95}" dt="2026-03-21T00:28:40.973" v="3651" actId="14100"/>
          <ac:picMkLst>
            <pc:docMk/>
            <pc:sldMk cId="786736998" sldId="257"/>
            <ac:picMk id="9" creationId="{0AF21703-0846-9E78-5AEF-F8BC6FF33DC1}"/>
          </ac:picMkLst>
        </pc:picChg>
        <pc:picChg chg="add mod">
          <ac:chgData name="abosede dehinbo" userId="6fc2afddf2e2ccb0" providerId="LiveId" clId="{875CD869-3228-4F9C-A170-E6FEBDEA0F95}" dt="2026-03-20T23:47:02.720" v="3565" actId="14100"/>
          <ac:picMkLst>
            <pc:docMk/>
            <pc:sldMk cId="786736998" sldId="257"/>
            <ac:picMk id="11" creationId="{6B601D6D-9680-49B1-576C-C3675B07D1F9}"/>
          </ac:picMkLst>
        </pc:picChg>
        <pc:picChg chg="add mod">
          <ac:chgData name="abosede dehinbo" userId="6fc2afddf2e2ccb0" providerId="LiveId" clId="{875CD869-3228-4F9C-A170-E6FEBDEA0F95}" dt="2026-03-21T00:29:56.453" v="3659" actId="14100"/>
          <ac:picMkLst>
            <pc:docMk/>
            <pc:sldMk cId="786736998" sldId="257"/>
            <ac:picMk id="15" creationId="{F4BDEE0B-C45C-FFB3-171C-169CD131565C}"/>
          </ac:picMkLst>
        </pc:picChg>
      </pc:sldChg>
      <pc:sldChg chg="addSp delSp modSp mod">
        <pc:chgData name="abosede dehinbo" userId="6fc2afddf2e2ccb0" providerId="LiveId" clId="{875CD869-3228-4F9C-A170-E6FEBDEA0F95}" dt="2026-03-20T23:52:41.131" v="3578" actId="1076"/>
        <pc:sldMkLst>
          <pc:docMk/>
          <pc:sldMk cId="10249372" sldId="258"/>
        </pc:sldMkLst>
        <pc:spChg chg="add mod">
          <ac:chgData name="abosede dehinbo" userId="6fc2afddf2e2ccb0" providerId="LiveId" clId="{875CD869-3228-4F9C-A170-E6FEBDEA0F95}" dt="2026-03-20T23:48:29.918" v="3573" actId="14100"/>
          <ac:spMkLst>
            <pc:docMk/>
            <pc:sldMk cId="10249372" sldId="258"/>
            <ac:spMk id="6" creationId="{075FDB35-839F-B301-035D-28C3AD6C47E8}"/>
          </ac:spMkLst>
        </pc:spChg>
        <pc:spChg chg="add mod">
          <ac:chgData name="abosede dehinbo" userId="6fc2afddf2e2ccb0" providerId="LiveId" clId="{875CD869-3228-4F9C-A170-E6FEBDEA0F95}" dt="2026-03-20T21:12:11.831" v="3147" actId="20577"/>
          <ac:spMkLst>
            <pc:docMk/>
            <pc:sldMk cId="10249372" sldId="258"/>
            <ac:spMk id="10" creationId="{FF964F93-419E-08D6-1C73-E3D9FE091478}"/>
          </ac:spMkLst>
        </pc:spChg>
        <pc:picChg chg="add mod">
          <ac:chgData name="abosede dehinbo" userId="6fc2afddf2e2ccb0" providerId="LiveId" clId="{875CD869-3228-4F9C-A170-E6FEBDEA0F95}" dt="2026-03-20T23:52:41.131" v="3578" actId="1076"/>
          <ac:picMkLst>
            <pc:docMk/>
            <pc:sldMk cId="10249372" sldId="258"/>
            <ac:picMk id="12" creationId="{F62571B1-3B48-0FD5-769A-A8270159716C}"/>
          </ac:picMkLst>
        </pc:picChg>
      </pc:sldChg>
      <pc:sldChg chg="addSp delSp modSp mod">
        <pc:chgData name="abosede dehinbo" userId="6fc2afddf2e2ccb0" providerId="LiveId" clId="{875CD869-3228-4F9C-A170-E6FEBDEA0F95}" dt="2026-03-21T00:14:43.776" v="3596"/>
        <pc:sldMkLst>
          <pc:docMk/>
          <pc:sldMk cId="1348061839" sldId="259"/>
        </pc:sldMkLst>
        <pc:spChg chg="mod">
          <ac:chgData name="abosede dehinbo" userId="6fc2afddf2e2ccb0" providerId="LiveId" clId="{875CD869-3228-4F9C-A170-E6FEBDEA0F95}" dt="2026-03-20T19:21:55.186" v="3079" actId="20577"/>
          <ac:spMkLst>
            <pc:docMk/>
            <pc:sldMk cId="1348061839" sldId="259"/>
            <ac:spMk id="2" creationId="{22FB1F78-2792-EDE5-9602-8FBCED713FAD}"/>
          </ac:spMkLst>
        </pc:spChg>
        <pc:spChg chg="mod">
          <ac:chgData name="abosede dehinbo" userId="6fc2afddf2e2ccb0" providerId="LiveId" clId="{875CD869-3228-4F9C-A170-E6FEBDEA0F95}" dt="2026-03-20T19:00:24.217" v="3006" actId="20577"/>
          <ac:spMkLst>
            <pc:docMk/>
            <pc:sldMk cId="1348061839" sldId="259"/>
            <ac:spMk id="11" creationId="{D26F0338-8D0A-2A33-91A8-63BDBEDAEFEF}"/>
          </ac:spMkLst>
        </pc:spChg>
        <pc:picChg chg="add mod">
          <ac:chgData name="abosede dehinbo" userId="6fc2afddf2e2ccb0" providerId="LiveId" clId="{875CD869-3228-4F9C-A170-E6FEBDEA0F95}" dt="2026-03-20T23:58:36.141" v="3584" actId="14100"/>
          <ac:picMkLst>
            <pc:docMk/>
            <pc:sldMk cId="1348061839" sldId="259"/>
            <ac:picMk id="5" creationId="{DF72F352-CC84-F3E4-CC58-C32A5B124BCF}"/>
          </ac:picMkLst>
        </pc:picChg>
        <pc:picChg chg="add mod">
          <ac:chgData name="abosede dehinbo" userId="6fc2afddf2e2ccb0" providerId="LiveId" clId="{875CD869-3228-4F9C-A170-E6FEBDEA0F95}" dt="2026-03-21T00:14:36.797" v="3592" actId="1076"/>
          <ac:picMkLst>
            <pc:docMk/>
            <pc:sldMk cId="1348061839" sldId="259"/>
            <ac:picMk id="8" creationId="{29240E45-EB41-2C68-12A4-4B2D4292C6BA}"/>
          </ac:picMkLst>
        </pc:picChg>
      </pc:sldChg>
      <pc:sldChg chg="addSp delSp modSp mod">
        <pc:chgData name="abosede dehinbo" userId="6fc2afddf2e2ccb0" providerId="LiveId" clId="{875CD869-3228-4F9C-A170-E6FEBDEA0F95}" dt="2026-03-24T10:17:54.310" v="3924" actId="20577"/>
        <pc:sldMkLst>
          <pc:docMk/>
          <pc:sldMk cId="634909720" sldId="260"/>
        </pc:sldMkLst>
        <pc:spChg chg="add mod">
          <ac:chgData name="abosede dehinbo" userId="6fc2afddf2e2ccb0" providerId="LiveId" clId="{875CD869-3228-4F9C-A170-E6FEBDEA0F95}" dt="2026-03-24T10:17:54.310" v="3924" actId="20577"/>
          <ac:spMkLst>
            <pc:docMk/>
            <pc:sldMk cId="634909720" sldId="260"/>
            <ac:spMk id="3" creationId="{25189F0E-3ED1-3343-81BA-E858D9D00AFD}"/>
          </ac:spMkLst>
        </pc:spChg>
      </pc:sldChg>
      <pc:sldChg chg="addSp modSp new mod">
        <pc:chgData name="abosede dehinbo" userId="6fc2afddf2e2ccb0" providerId="LiveId" clId="{875CD869-3228-4F9C-A170-E6FEBDEA0F95}" dt="2026-03-24T10:17:24.147" v="3916" actId="114"/>
        <pc:sldMkLst>
          <pc:docMk/>
          <pc:sldMk cId="2622015270" sldId="261"/>
        </pc:sldMkLst>
        <pc:spChg chg="add mod">
          <ac:chgData name="abosede dehinbo" userId="6fc2afddf2e2ccb0" providerId="LiveId" clId="{875CD869-3228-4F9C-A170-E6FEBDEA0F95}" dt="2026-03-24T10:17:24.147" v="3916" actId="114"/>
          <ac:spMkLst>
            <pc:docMk/>
            <pc:sldMk cId="2622015270" sldId="261"/>
            <ac:spMk id="3" creationId="{EC4C458B-C3C2-4EB3-46E2-94868341D8B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D6165-0F08-4DAD-97B5-53CB4A9BBCDC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1FEFA-7127-4A85-B544-5AEA9A8F7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71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1FEFA-7127-4A85-B544-5AEA9A8F770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102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3BEC6-3BE8-5176-5EF1-68C698F3D0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8F3C8D-2AF0-97DF-317C-1CF747047E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08B8B-9E4E-482F-A789-5184CA00B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62A9C-BEE5-BC9E-D42F-314ADB492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66F72-2A83-E24D-53B3-D85F1CB2B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513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4BC96-B7B1-E166-8B5F-EEFCD1585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54395-68BA-6E1F-CE82-AE0BD606E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766FD-63D7-9697-3B63-711C4E760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9F84E-EA98-3737-77F6-CD0142BF9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19893-BF80-104F-C82E-43D74D85D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243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F626C-4607-E903-2ED0-BB82DE0B3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FC28D-8D77-9BE0-4FDB-A641CCE3E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FCA24-3513-8D33-B447-D2176019F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AF875-59EA-A176-AEBB-672966C10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0BC5E-585A-0DCD-5CAE-C53F3FED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898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16DA-0D21-48D1-1408-4CEAE4A4B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1577A-F639-B49A-9D46-A7D8EF1EF0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AC4C5B-3FD3-B482-AC88-929A512A77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63CFE6-B819-1355-A5F6-FFD85746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C8AD8-4D85-9A39-AA57-DFD40663B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D3D2A7-2183-2C7C-A03B-21AA202B0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53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6B632-30BE-351B-EDAF-0B1119119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957D5-BFD6-8623-A5CD-F4EB9A61A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D3186E-0C3E-C6DA-7C80-5002C26418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7D72CB-4E1D-DE55-DF56-49889A8AA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839E4C-5546-D7D8-1CFE-BCBBEEDDB5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572364-9D58-31A0-3FA2-F9BE594BB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59469E-C775-FAF0-37A5-6E17485D1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2DC627-D00E-0184-9D96-3B3F2F654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33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AE790-59B4-BFE3-1A79-75EE7163E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B67570-9821-C29F-8902-C7C8E9D42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D76BE5-53A1-F2F9-489E-53B552AEA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6B66DB-2EAC-444A-7F04-EF12B805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854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3EDFEB-4AA2-3E6E-4365-CBF4F55DB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D92F4-CBAD-CAAB-4094-7DA5AD9B7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3FCBEC-7DE7-55D6-8C45-1243989DF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910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1AAD5-2E1B-3B16-E7BC-F1E86FFBE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99017-ACA4-E77B-0177-24ED3AE0C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CE557-CD1D-E3A1-BC3D-1EED928CE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667B28-F9C6-BDC8-419E-D773FE473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849AE-BBB6-322B-580A-05E30BAE1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62096-8D67-2560-3C1E-C2D84F38D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89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3447-8B25-EC36-EA0A-0C51537D7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E9C7AF-2E9A-6867-8BBC-B6A26E04F1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6E309A-CFAC-611A-C0C8-62BC667856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09DAD6-2588-55FC-2D92-D04441D03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15B630-B9F6-FBDE-1EE8-22775103F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961D49-330F-B94D-D170-C7DE27BD3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64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D36BE-49D3-52BA-5E9A-57275F36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D1731A-B6A2-11CD-5014-30010FF1CC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BD4A2-7875-64AF-FA8B-AB35D29E4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D6F33-B765-5747-1913-42A093C74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605A7-4311-26C5-23FD-C2CAA62E8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935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01D1E8-ECF5-4B60-84B5-7947FC3B89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5AA37-6F3B-4E61-65DD-FD09B7285A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371CF-F387-82FB-B462-42484E0CE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DFE37-C278-1EB8-6149-E5009884C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5B2D2-1DDE-1B3A-0A3A-D4A887363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8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4BC76C-C6BF-0862-02EB-EFFDDCBA8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F1A2D0-A2CE-D534-764B-39DCCD73C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9EF1D-1052-2CCC-416F-5AD7F84C93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197031-800F-41A7-9A20-FFCCFEC63E0E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49139-CF98-0A6F-50E2-D7BBB6E3A5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8A1CE-9C5F-1C3D-BE3F-21F4A50655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72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11469-025-01537-8" TargetMode="External"/><Relationship Id="rId3" Type="http://schemas.openxmlformats.org/officeDocument/2006/relationships/hyperlink" Target="https://www.google.co.uk/books/edition/Abnormal_Psychology/TFHmCOYKkgcC?hl=en" TargetMode="External"/><Relationship Id="rId7" Type="http://schemas.openxmlformats.org/officeDocument/2006/relationships/hyperlink" Target="https://doi.org/10.1177/17557380241285345" TargetMode="External"/><Relationship Id="rId2" Type="http://schemas.openxmlformats.org/officeDocument/2006/relationships/hyperlink" Target="https://doi.org/10.1016/j.landig.2025.10087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2144-025-07414-w" TargetMode="External"/><Relationship Id="rId5" Type="http://schemas.openxmlformats.org/officeDocument/2006/relationships/hyperlink" Target="https://link.springer.com/article/10.1007/s11097-017-9508-0" TargetMode="External"/><Relationship Id="rId4" Type="http://schemas.openxmlformats.org/officeDocument/2006/relationships/hyperlink" Target="https://www.tandfonline.com/doi/epdf/10.1080/16066359.2017.1321741?needAccess=true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standards/classifications/frequently-asked-questions/icd-11-implementation?utm_source=chatgpt.com" TargetMode="External"/><Relationship Id="rId3" Type="http://schemas.openxmlformats.org/officeDocument/2006/relationships/hyperlink" Target="https://digital.nhs.uk/data-and-information/publications/statistical/adult-psychiatric-morbidity-survey/survey-of-mental-health-and-wellbeing-england-2023-24" TargetMode="External"/><Relationship Id="rId7" Type="http://schemas.openxmlformats.org/officeDocument/2006/relationships/hyperlink" Target="https://doi.org/10.1136/bmjph-2024-001000" TargetMode="External"/><Relationship Id="rId2" Type="http://schemas.openxmlformats.org/officeDocument/2006/relationships/hyperlink" Target="https://www.nice.org.uk/guidance/ng64/resources/drug-misuse-prevention-targeted-interventions-pdf-1837573761733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c.ncbi.nlm.nih.gov/articles/PMC6135257/pdf/nihms-985496.pdf" TargetMode="External"/><Relationship Id="rId5" Type="http://schemas.openxmlformats.org/officeDocument/2006/relationships/hyperlink" Target="https://assets.publishing.service.gov.uk/media/5a75b781ed915d6faf2b5276/Co-occurring_mental_health_and_alcohol_drug_use_conditions.pdf" TargetMode="External"/><Relationship Id="rId4" Type="http://schemas.openxmlformats.org/officeDocument/2006/relationships/hyperlink" Target="https://www.gov.uk/government/statistics/substance-misuse-treatment-for-adults-statistics-2024-to-2025/adult-substance-misuse-treatment-statistics-2024-to-2025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FCCE71-1A22-528C-175A-FDB6275B94A2}"/>
              </a:ext>
            </a:extLst>
          </p:cNvPr>
          <p:cNvSpPr txBox="1"/>
          <p:nvPr/>
        </p:nvSpPr>
        <p:spPr>
          <a:xfrm>
            <a:off x="114300" y="1496291"/>
            <a:ext cx="11128664" cy="6263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Component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BEDE1BD5-FF3D-3410-A43D-73CCDD9EE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08" y="322118"/>
            <a:ext cx="3460174" cy="167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833FB2-98E8-BC62-2154-DA5244B2751C}"/>
              </a:ext>
            </a:extLst>
          </p:cNvPr>
          <p:cNvSpPr txBox="1"/>
          <p:nvPr/>
        </p:nvSpPr>
        <p:spPr>
          <a:xfrm>
            <a:off x="114300" y="3492304"/>
            <a:ext cx="34861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r>
              <a:rPr lang="en-GB" dirty="0"/>
              <a:t>Student name: Abosede Dehinbo</a:t>
            </a:r>
          </a:p>
          <a:p>
            <a:r>
              <a:rPr lang="en-GB" dirty="0"/>
              <a:t>Student number: 2313077</a:t>
            </a:r>
          </a:p>
          <a:p>
            <a:r>
              <a:rPr lang="en-GB" dirty="0"/>
              <a:t>Lecturer name: Bianca Sanfilippo</a:t>
            </a:r>
          </a:p>
        </p:txBody>
      </p:sp>
    </p:spTree>
    <p:extLst>
      <p:ext uri="{BB962C8B-B14F-4D97-AF65-F5344CB8AC3E}">
        <p14:creationId xmlns:p14="http://schemas.microsoft.com/office/powerpoint/2010/main" val="1951793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C37CE1-F676-7B6F-35B1-19E4955A7D58}"/>
              </a:ext>
            </a:extLst>
          </p:cNvPr>
          <p:cNvSpPr/>
          <p:nvPr/>
        </p:nvSpPr>
        <p:spPr>
          <a:xfrm>
            <a:off x="5372100" y="114300"/>
            <a:ext cx="6743701" cy="509154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Substance-induced impulse control disorder refers to impulse dysregulation caused by substance use, including alcohol, stimulants, or withdrawal states (Maguire et al.,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Often overlaps with: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Substance-induced anxiety disorders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Behavioural disinhibition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Symptoms may include: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Extreme dread or discomfort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Loss of behavioural control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Risk-taking or compulsive actions (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Ellen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Fridland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&amp;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Corinde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Wiers, 2017).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Diagnostic ambiguity: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Not always classified as a standalone disorder in DSM-5-TR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Often subsumed under substance-induced disorders → limits clarity in UK services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Organisation, WHO (2025).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Comorbidity issues: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Strong overlap with anxiety, depression, and personality disorders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care implications (UK):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Underdiagnosis in community settings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Fragmentation between mental health and addiction services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Prevalence UK &amp; Global Estimates (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Impulse control disorders overall: ~1–3% globally (</a:t>
            </a:r>
            <a:r>
              <a:rPr kumimoji="0" lang="en-GB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West, R. et al. 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Substance-related behavioural dysregulation: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Up to 20–30% of individuals with substance use disorders show impulsivity-related pathology (Makarenko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UK data: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600,000 adults dependent on alcohol (Public Health England, 2021)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Many cases are undiagnosed or misclassified</a:t>
            </a:r>
          </a:p>
        </p:txBody>
      </p:sp>
      <p:sp>
        <p:nvSpPr>
          <p:cNvPr id="6" name="Rectangle: Diagonal Corners Rounded 5">
            <a:extLst>
              <a:ext uri="{FF2B5EF4-FFF2-40B4-BE49-F238E27FC236}">
                <a16:creationId xmlns:a16="http://schemas.microsoft.com/office/drawing/2014/main" id="{1983BF73-6F1E-D144-89DC-084EE61EBC86}"/>
              </a:ext>
            </a:extLst>
          </p:cNvPr>
          <p:cNvSpPr/>
          <p:nvPr/>
        </p:nvSpPr>
        <p:spPr>
          <a:xfrm>
            <a:off x="211860" y="114300"/>
            <a:ext cx="4956464" cy="6005944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Codes_ICD-11/6C4G.73 Impulse control disorder induced by an unknown or unspecified psychoactive substance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AF21703-0846-9E78-5AEF-F8BC6FF33D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" t="18987" r="-4928" b="3797"/>
          <a:stretch>
            <a:fillRect/>
          </a:stretch>
        </p:blipFill>
        <p:spPr>
          <a:xfrm>
            <a:off x="725058" y="285295"/>
            <a:ext cx="4478482" cy="25769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601D6D-9680-49B1-576C-C3675B07D1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9918" y="5340927"/>
            <a:ext cx="5999020" cy="131964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BDEE0B-C45C-FFB3-171C-169CD1315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456" y="3883830"/>
            <a:ext cx="4232889" cy="15298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B5ED2DB-A979-5BA6-7BB3-74A19A09DE03}"/>
              </a:ext>
            </a:extLst>
          </p:cNvPr>
          <p:cNvSpPr txBox="1"/>
          <p:nvPr/>
        </p:nvSpPr>
        <p:spPr>
          <a:xfrm>
            <a:off x="725058" y="5496791"/>
            <a:ext cx="2891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(Barlow and Durand, 2005).</a:t>
            </a:r>
          </a:p>
        </p:txBody>
      </p:sp>
    </p:spTree>
    <p:extLst>
      <p:ext uri="{BB962C8B-B14F-4D97-AF65-F5344CB8AC3E}">
        <p14:creationId xmlns:p14="http://schemas.microsoft.com/office/powerpoint/2010/main" val="786736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lowchart: Document 5">
            <a:extLst>
              <a:ext uri="{FF2B5EF4-FFF2-40B4-BE49-F238E27FC236}">
                <a16:creationId xmlns:a16="http://schemas.microsoft.com/office/drawing/2014/main" id="{075FDB35-839F-B301-035D-28C3AD6C47E8}"/>
              </a:ext>
            </a:extLst>
          </p:cNvPr>
          <p:cNvSpPr/>
          <p:nvPr/>
        </p:nvSpPr>
        <p:spPr>
          <a:xfrm>
            <a:off x="290945" y="-1"/>
            <a:ext cx="4982831" cy="6858001"/>
          </a:xfrm>
          <a:prstGeom prst="flowChartDocumen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Slide 2 – Causes, Symptoms &amp; Diagnosis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•Neurobiological factors: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•Dopamine dysregulation in reward pathways 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Volkow, N.D. and Boyle, M. 2018).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Substances involved: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•Alcohol, cocaine, amphetamines, opioids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Psychosocial contributors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•Trauma, deprivation, and adverse childhood experiences (ACEs)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Genetic vulnerability: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•Heritability of impulsivity traits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•Emotional: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Intense anxiety, dread, agitation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•Behavioural: (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Davies, J. 2018).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•Risk-taking, aggression, compulsive acts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•Cognitive: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•Poor decision-making, impaired judgment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•Physical (withdrawal-related):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Restlessness, sweating, insomnia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Diagnosis (UK Practice)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•Based on: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•Clinical interview (DSM-5-TR / ICD-11 criteria)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•Substance use history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•Tools: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•AUDIT (Alcohol Use Disorders Identification Test)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psychiatric assessments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•Symptoms overlap with primary mental illness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specific diagnostic category → reliance on clinical judgement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Parallelogram 9">
            <a:extLst>
              <a:ext uri="{FF2B5EF4-FFF2-40B4-BE49-F238E27FC236}">
                <a16:creationId xmlns:a16="http://schemas.microsoft.com/office/drawing/2014/main" id="{FF964F93-419E-08D6-1C73-E3D9FE091478}"/>
              </a:ext>
            </a:extLst>
          </p:cNvPr>
          <p:cNvSpPr/>
          <p:nvPr/>
        </p:nvSpPr>
        <p:spPr>
          <a:xfrm>
            <a:off x="5455227" y="189495"/>
            <a:ext cx="6659232" cy="5483942"/>
          </a:xfrm>
          <a:prstGeom prst="parallelogram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3 – Historical Perspectives </a:t>
            </a: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•Individuals seen as: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•“Morally weak” or criminal (pre-20th century)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•Substance misuse linked to: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•Social deviance rather than a health condition</a:t>
            </a: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Perspective Evolution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•20th century: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•Shift toward the disease model of addiction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20th–21st century: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 Recognition of the neurobiological basis of impulsivity</a:t>
            </a: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Treatments 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•Institutionalisation (asylums)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•Punitive approaches (legal sanctions)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•Early detoxification methods (often unsafe) </a:t>
            </a:r>
          </a:p>
          <a:p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(Office for Health Improvement and Disparities 2025).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Reflection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•Stigma historically limited treatment access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•Modern frameworks now emphasise: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•Person-centred care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62571B1-3B48-0FD5-769A-A82701597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700" y="5673437"/>
            <a:ext cx="4834506" cy="90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2FB1F78-2792-EDE5-9602-8FBCED713FAD}"/>
              </a:ext>
            </a:extLst>
          </p:cNvPr>
          <p:cNvSpPr/>
          <p:nvPr/>
        </p:nvSpPr>
        <p:spPr>
          <a:xfrm>
            <a:off x="181452" y="467591"/>
            <a:ext cx="3964522" cy="579812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Slide 4 – Current Services &amp; Treatments (UK)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NHS &amp; Social Care Services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Community drug and alcohol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health teams (CMHTs)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Integrated dual diagnosis services (Public Health England, 2017).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Treatment Approaches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Pharmacological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SSRIs (for anxiety/impulsivity)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Naltrexone (alcohol/opioid dependence)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 (CBT)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Motivational Interviewing (MI)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Social Interventions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Housing support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Peer recovery programs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Policy Context (UK)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 guidelines promote: (NICE,2017).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Integrated care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Early intervention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Crocamo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C. et al.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strategies focus on: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Harm reduction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Issues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Service fragmentation persists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Inequalities in access (e.g., deprived areas)</a:t>
            </a:r>
          </a:p>
        </p:txBody>
      </p:sp>
      <p:sp>
        <p:nvSpPr>
          <p:cNvPr id="11" name="Flowchart: Alternative Process 10">
            <a:extLst>
              <a:ext uri="{FF2B5EF4-FFF2-40B4-BE49-F238E27FC236}">
                <a16:creationId xmlns:a16="http://schemas.microsoft.com/office/drawing/2014/main" id="{D26F0338-8D0A-2A33-91A8-63BDBEDAEFEF}"/>
              </a:ext>
            </a:extLst>
          </p:cNvPr>
          <p:cNvSpPr/>
          <p:nvPr/>
        </p:nvSpPr>
        <p:spPr>
          <a:xfrm>
            <a:off x="7284026" y="467591"/>
            <a:ext cx="4496469" cy="3959606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Slide 5 – Recommendations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 diagnostic clarity for substance-induced impulse disorders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Expand integrated dual diagnosis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Increase training for health &amp; social care staff (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Lau, E. A., &amp;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Verhaeghen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P.,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Strengthen early intervention &amp; prevention strategies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Address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determinants (poverty, trauma)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Substance-induced impulse control disorders are: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Complex and under-recognised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Strongly linked to substance misuse and mental health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UK services are improving, but: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Require better integration and accessibility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Future care should emphasise: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Holistic, person-centred, evidence-based approaches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72F352-CC84-F3E4-CC58-C32A5B124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3009" y="540327"/>
            <a:ext cx="2774373" cy="55487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240E45-EB41-2C68-12A4-4B2D4292C6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1260" y="4427197"/>
            <a:ext cx="3696216" cy="198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061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189F0E-3ED1-3343-81BA-E858D9D00AFD}"/>
              </a:ext>
            </a:extLst>
          </p:cNvPr>
          <p:cNvSpPr txBox="1"/>
          <p:nvPr/>
        </p:nvSpPr>
        <p:spPr>
          <a:xfrm>
            <a:off x="114299" y="127312"/>
            <a:ext cx="11991109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Reference</a:t>
            </a:r>
          </a:p>
          <a:p>
            <a:endParaRPr lang="en-GB" sz="1100" b="1" dirty="0"/>
          </a:p>
          <a:p>
            <a:endParaRPr lang="en-GB" sz="1100" b="1" dirty="0"/>
          </a:p>
          <a:p>
            <a:endParaRPr lang="en-GB" sz="1100" b="1" dirty="0"/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Crocamo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et al. (2025)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Digital health interventions for mental health disorders: an umbrella review of meta-analyses of randomised controlled trials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The Lancet Digital Health. Available at: DOI: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https://doi.org/10.1016/j.landig.2025.100878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/>
              <a:t>David H. Barlow and V. Mark Durand (2005) </a:t>
            </a:r>
            <a:r>
              <a:rPr lang="en-GB" sz="1100" i="1" dirty="0"/>
              <a:t>Abnormal psychology: an integrative approach</a:t>
            </a:r>
            <a:r>
              <a:rPr lang="en-GB" sz="1100" dirty="0"/>
              <a:t>. 4th </a:t>
            </a:r>
            <a:r>
              <a:rPr lang="en-GB" sz="1100" dirty="0" err="1"/>
              <a:t>edn</a:t>
            </a:r>
            <a:r>
              <a:rPr lang="en-GB" sz="1100" dirty="0"/>
              <a:t>. Belmont, CA: Wadsworth/Thomson Learning. Available at: </a:t>
            </a:r>
            <a:r>
              <a:rPr lang="en-GB" sz="1100" dirty="0">
                <a:hlinkClick r:id="rId3"/>
              </a:rPr>
              <a:t>https://www.google.co.uk/books/edition/Abnormal_Psychology/TFHmCOYKkgcC?hl=en</a:t>
            </a:r>
            <a:r>
              <a:rPr lang="en-GB" sz="1100" dirty="0"/>
              <a:t> ( Accessed: 21 March 2026).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Davies, J. (2018) ‘Addiction is not a brain disease’,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Addiction Research &amp; Theory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26(1), pp. 1–2..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https://www.tandfonline.com/doi/epdf/10.1080/16066359.2017.1321741?needAccess=true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Ellen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Fridland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Corinde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Wiers (2017) ‘Addiction and Embodiment’,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Phenomenology and the Cognitive Sciences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Addiction and Embodiment | Phenomenology and the Cognitive Sciences | Springer Nature Link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Lau, E. A.,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Verhaeghen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 (2025) ‘A well-regulated mind: emotional intelligence as a mediator between mindfulness and mental health and wellbeing’,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Current Psychology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44, 3548–3563. 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https://doi.org/10.1007/s12144-025-07414-w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pPr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Maguire, K., Garside, R., Poland, J., Fleming, L.E., Alcock, I., Taylor, T., Macintyre, H., Lo Iacono, G., Green, A. and Wheeler, B.W. (2024) ‘Public involvement in research about environmental change and health: a case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BR" sz="1100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pt-BR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https://doi.org/10.1177/17557380241285345</a:t>
            </a:r>
            <a:r>
              <a:rPr lang="pt-BR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pPr>
              <a:buNone/>
            </a:pPr>
            <a:endParaRPr lang="pt-BR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Makarenko, I.,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Mahroug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Jutras‑Aswad, D., Larney, S., Martel‑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Laferrière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 &amp; Bruneau, J. (2025) ‘Measurement of impulsivity and its role in drug use behaviours and related health, harm and treatment outcomes among people who use illicit drugs — a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Mental Health and Addiction.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https://link.springer.com/article/10.1007/s11469-025-01537-8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⁠.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09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4C458B-C3C2-4EB3-46E2-94868341D8B0}"/>
              </a:ext>
            </a:extLst>
          </p:cNvPr>
          <p:cNvSpPr txBox="1"/>
          <p:nvPr/>
        </p:nvSpPr>
        <p:spPr>
          <a:xfrm>
            <a:off x="135082" y="426027"/>
            <a:ext cx="11887200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(2017)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Drug misuse prevention: targeted interventions (NICE guideline NG64).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https://www.nice.org.uk/guidance/ng64/resources/drug-misuse-prevention-targeted-interventions-pdf-1837573761733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Adult Psychiatric Morbidity Survey: Survey of Mental Health and Wellbeing, England, (2023/24).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Adult Psychiatric Morbidity Survey: Survey of Mental Health and Wellbeing, England, 2023/4 - NHS England Digital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Adult substance misuse treatment statistics 2024 to 2025: report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Adult substance misuse treatment statistics 2024 to 2025: report - GOV.UK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(2017)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Better care for people with co-occurring mental health and alcohol/drug use conditions.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Public Health England.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https://assets.publishing.service.gov.uk/media/5a75b781ed915d6faf2b5276/Co-occurring_mental_health_and_alcohol_drug_use_conditions.pdf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Volkow, N.D. and Boyle, M. (2018) ‘Neuroscience of addiction: relevance to prevention and treatment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’, The New England Journal of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374(4), pp. 363–371.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https://pmc.ncbi.nlm.nih.gov/articles/PMC6135257/pdf/nihms-985496.pdf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March 2023).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West, R. et al. (2024) ‘Sleep duration, chronotype, health and lifestyle factors affect cognition: a UK Biobank cross-sectional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Public Health,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https://doi.org/10.1136/bmjph-2024-001000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Accessed: 19 March 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(2025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) ICD‑11 implementation FAQs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https://www.who.int/standards/classifications/frequently-asked-questions/icd-11-implementation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 </a:t>
            </a:r>
          </a:p>
        </p:txBody>
      </p:sp>
    </p:spTree>
    <p:extLst>
      <p:ext uri="{BB962C8B-B14F-4D97-AF65-F5344CB8AC3E}">
        <p14:creationId xmlns:p14="http://schemas.microsoft.com/office/powerpoint/2010/main" val="26220152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2863</TotalTime>
  <Words>1647</Words>
  <Application>Microsoft Office PowerPoint</Application>
  <PresentationFormat>Widescreen</PresentationFormat>
  <Paragraphs>194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abosede dehinbo</dc:creator>
  <cp:lastModifiedBy>abosede dehinbo</cp:lastModifiedBy>
  <cp:revision>1</cp:revision>
  <dcterms:created xsi:type="dcterms:W3CDTF">2026-03-17T19:25:21Z</dcterms:created>
  <dcterms:modified xsi:type="dcterms:W3CDTF">2026-03-24T10:18:02Z</dcterms:modified>
</cp:coreProperties>
</file>