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0" autoAdjust="0"/>
    <p:restoredTop sz="94660"/>
  </p:normalViewPr>
  <p:slideViewPr>
    <p:cSldViewPr>
      <p:cViewPr varScale="1">
        <p:scale>
          <a:sx n="43" d="100"/>
          <a:sy n="43" d="100"/>
        </p:scale>
        <p:origin x="-142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32855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868B74F-3F22-4C69-A7AD-17532D79F96C}" type="slidenum">
              <a:rPr lang="en-GB"/>
              <a:pPr/>
              <a:t>3</a:t>
            </a:fld>
            <a:endParaRPr lang="en-GB"/>
          </a:p>
        </p:txBody>
      </p:sp>
      <p:sp>
        <p:nvSpPr>
          <p:cNvPr id="33795" name="Rectangle 2"/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3796" name="Rectangle 3"/>
          <p:cNvSpPr>
            <a:spLocks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r>
              <a:rPr lang="en-GB" smtClean="0"/>
              <a:t>Customers – current and future (existing and potential)</a:t>
            </a:r>
          </a:p>
          <a:p>
            <a:pPr eaLnBrk="1" hangingPunct="1"/>
            <a:r>
              <a:rPr lang="en-GB" smtClean="0"/>
              <a:t>The Industry (life cycle/attractiveness)</a:t>
            </a:r>
          </a:p>
          <a:p>
            <a:pPr eaLnBrk="1" hangingPunct="1"/>
            <a:r>
              <a:rPr lang="en-GB" smtClean="0"/>
              <a:t>Labour markets (potential employees)</a:t>
            </a:r>
          </a:p>
          <a:p>
            <a:pPr eaLnBrk="1" hangingPunct="1"/>
            <a:r>
              <a:rPr lang="en-GB" smtClean="0"/>
              <a:t>Competitors (current and future/national and international)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0AC195-85EF-4D7B-9653-5CDF43B4176F}" type="slidenum">
              <a:rPr lang="en-GB"/>
              <a:pPr/>
              <a:t>9</a:t>
            </a:fld>
            <a:endParaRPr lang="en-GB"/>
          </a:p>
        </p:txBody>
      </p:sp>
      <p:sp>
        <p:nvSpPr>
          <p:cNvPr id="3481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www.rapidbi.com/created/the-PESTLE-analysis-tool.html</a:t>
            </a:r>
            <a:endParaRPr lang="en-US" smtClean="0"/>
          </a:p>
          <a:p>
            <a:pPr eaLnBrk="1" hangingPunct="1"/>
            <a:r>
              <a:rPr lang="en-GB" smtClean="0"/>
              <a:t>SWOT analysis technique created by Albert Humphrey, who led a research project at Stanford Uni. in 1960s and 1970s using data from top companies, </a:t>
            </a:r>
          </a:p>
          <a:p>
            <a:pPr eaLnBrk="1" hangingPunct="1"/>
            <a:r>
              <a:rPr lang="en-GB" smtClean="0"/>
              <a:t>Aim: Why corporate planning failed</a:t>
            </a:r>
          </a:p>
          <a:p>
            <a:pPr eaLnBrk="1" hangingPunct="1"/>
            <a:r>
              <a:rPr lang="en-GB" smtClean="0"/>
              <a:t>Identified 4 key areas: the tool he used to explore them SOFT</a:t>
            </a:r>
          </a:p>
          <a:p>
            <a:pPr eaLnBrk="1" hangingPunct="1"/>
            <a:r>
              <a:rPr lang="en-GB" smtClean="0"/>
              <a:t>: present Satisfactory, good for future Opportunity,  bad in the present Fault, bad in the future Threats</a:t>
            </a:r>
          </a:p>
          <a:p>
            <a:pPr eaLnBrk="1" hangingPunct="1"/>
            <a:r>
              <a:rPr lang="en-GB" smtClean="0"/>
              <a:t>1964 Urick and Orr at a conference changed the F to W  so SWOT was created</a:t>
            </a:r>
          </a:p>
          <a:p>
            <a:pPr eaLnBrk="1" hangingPunct="1"/>
            <a:r>
              <a:rPr lang="en-GB" smtClean="0"/>
              <a:t>The analysis works better as part of an overall strategy known as the 4As</a:t>
            </a:r>
          </a:p>
          <a:p>
            <a:pPr eaLnBrk="1" hangingPunct="1"/>
            <a:r>
              <a:rPr lang="en-GB" smtClean="0"/>
              <a:t>Aim: Goal or objective</a:t>
            </a:r>
          </a:p>
          <a:p>
            <a:pPr eaLnBrk="1" hangingPunct="1"/>
            <a:r>
              <a:rPr lang="en-GB" smtClean="0"/>
              <a:t>Assess: is the SWOT revie itself</a:t>
            </a:r>
          </a:p>
          <a:p>
            <a:pPr eaLnBrk="1" hangingPunct="1"/>
            <a:r>
              <a:rPr lang="en-GB" smtClean="0"/>
              <a:t>Activate: identify the strengths or measures of success and use them to advantage</a:t>
            </a:r>
          </a:p>
          <a:p>
            <a:pPr eaLnBrk="1" hangingPunct="1"/>
            <a:r>
              <a:rPr lang="en-GB" smtClean="0"/>
              <a:t>Apply: take action  </a:t>
            </a:r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CB70031-8780-4386-AF3E-0A872EC7DB9A}" type="slidenum">
              <a:rPr lang="en-GB"/>
              <a:pPr/>
              <a:t>10</a:t>
            </a:fld>
            <a:endParaRPr lang="en-GB"/>
          </a:p>
        </p:txBody>
      </p:sp>
      <p:sp>
        <p:nvSpPr>
          <p:cNvPr id="358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/>
            <a:r>
              <a:rPr lang="en-GB" smtClean="0"/>
              <a:t>www.rapidbi.com/created/the-PESTLE-analysis-tool.html</a:t>
            </a:r>
            <a:endParaRPr lang="en-US" smtClean="0"/>
          </a:p>
          <a:p>
            <a:pPr marL="228600" indent="-228600" eaLnBrk="1" hangingPunct="1"/>
            <a:r>
              <a:rPr lang="en-GB" smtClean="0"/>
              <a:t>Aims: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 smtClean="0"/>
              <a:t>Reveal competitive advantage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 smtClean="0"/>
              <a:t>Analyse prospects for sales and profitability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 smtClean="0"/>
              <a:t>Prepare your company from problems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 smtClean="0"/>
              <a:t>Allow for the development of contingency (emergency/ possibility) plans</a:t>
            </a:r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608708-D2E9-492A-92DD-BC5E4206724A}" type="slidenum">
              <a:rPr lang="en-GB"/>
              <a:pPr/>
              <a:t>11</a:t>
            </a:fld>
            <a:endParaRPr lang="en-GB"/>
          </a:p>
        </p:txBody>
      </p:sp>
      <p:sp>
        <p:nvSpPr>
          <p:cNvPr id="3686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>
              <a:buFontTx/>
              <a:buAutoNum type="arabicPeriod"/>
            </a:pPr>
            <a:r>
              <a:rPr lang="en-GB" smtClean="0"/>
              <a:t>S and W: interviews, group brainstorming. Intelligent questioning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 smtClean="0"/>
              <a:t>List them, which ones can become strengths then Threats, potential weeknesses</a:t>
            </a:r>
          </a:p>
          <a:p>
            <a:pPr marL="228600" indent="-228600" eaLnBrk="1" hangingPunct="1">
              <a:buFontTx/>
              <a:buAutoNum type="arabicPeriod"/>
            </a:pPr>
            <a:r>
              <a:rPr lang="en-GB" smtClean="0"/>
              <a:t>Plan of action review SWOT and draw action plan on each one of them</a:t>
            </a:r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EB05CD4-5C09-4D97-AF3D-A8D490C77DF0}" type="slidenum">
              <a:rPr lang="en-GB"/>
              <a:pPr/>
              <a:t>21</a:t>
            </a:fld>
            <a:endParaRPr lang="en-GB"/>
          </a:p>
        </p:txBody>
      </p:sp>
      <p:sp>
        <p:nvSpPr>
          <p:cNvPr id="3789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www.renewal.eu.com</a:t>
            </a:r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A5EE5AB-DB59-4C7D-9191-C25098D31765}" type="slidenum">
              <a:rPr lang="en-GB"/>
              <a:pPr/>
              <a:t>22</a:t>
            </a:fld>
            <a:endParaRPr lang="en-GB"/>
          </a:p>
        </p:txBody>
      </p:sp>
      <p:sp>
        <p:nvSpPr>
          <p:cNvPr id="3891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www.renewal.eu.com</a:t>
            </a:r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73C9BFA-91D2-48E6-9A1C-2FB5550C3B12}" type="slidenum">
              <a:rPr lang="en-GB"/>
              <a:pPr/>
              <a:t>23</a:t>
            </a:fld>
            <a:endParaRPr lang="en-GB"/>
          </a:p>
        </p:txBody>
      </p:sp>
      <p:sp>
        <p:nvSpPr>
          <p:cNvPr id="3993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228600" indent="-228600" eaLnBrk="1" hangingPunct="1"/>
            <a:r>
              <a:rPr lang="en-GB" smtClean="0"/>
              <a:t>www.renewal.eu.com</a:t>
            </a:r>
          </a:p>
          <a:p>
            <a:pPr marL="228600" indent="-228600" eaLnBrk="1" hangingPunct="1"/>
            <a:r>
              <a:rPr lang="en-GB" smtClean="0"/>
              <a:t>They can be:</a:t>
            </a:r>
          </a:p>
          <a:p>
            <a:pPr marL="228600" indent="-228600" eaLnBrk="1" hangingPunct="1">
              <a:buFontTx/>
              <a:buChar char="•"/>
            </a:pPr>
            <a:r>
              <a:rPr lang="en-GB" smtClean="0"/>
              <a:t>Critical</a:t>
            </a:r>
          </a:p>
          <a:p>
            <a:pPr marL="228600" indent="-228600" eaLnBrk="1" hangingPunct="1">
              <a:buFontTx/>
              <a:buChar char="•"/>
            </a:pPr>
            <a:r>
              <a:rPr lang="en-GB" smtClean="0"/>
              <a:t>Very important</a:t>
            </a:r>
          </a:p>
          <a:p>
            <a:pPr marL="228600" indent="-228600" eaLnBrk="1" hangingPunct="1">
              <a:buFontTx/>
              <a:buChar char="•"/>
            </a:pPr>
            <a:r>
              <a:rPr lang="en-GB" smtClean="0"/>
              <a:t>Important</a:t>
            </a:r>
          </a:p>
          <a:p>
            <a:pPr marL="228600" indent="-228600" eaLnBrk="1" hangingPunct="1">
              <a:buFontTx/>
              <a:buChar char="•"/>
            </a:pPr>
            <a:r>
              <a:rPr lang="en-GB" smtClean="0"/>
              <a:t>Significant</a:t>
            </a:r>
          </a:p>
          <a:p>
            <a:pPr marL="228600" indent="-228600" eaLnBrk="1" hangingPunct="1">
              <a:buFontTx/>
              <a:buChar char="•"/>
            </a:pPr>
            <a:r>
              <a:rPr lang="en-GB" smtClean="0"/>
              <a:t>Unimportant</a:t>
            </a:r>
          </a:p>
          <a:p>
            <a:pPr marL="228600" indent="-228600"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274A19-EF5C-4D6B-B033-82E4887D2029}" type="slidenum">
              <a:rPr lang="en-GB"/>
              <a:pPr/>
              <a:t>29</a:t>
            </a:fld>
            <a:endParaRPr lang="en-GB"/>
          </a:p>
        </p:txBody>
      </p:sp>
      <p:sp>
        <p:nvSpPr>
          <p:cNvPr id="4096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smtClean="0"/>
              <a:t>www.rapidbi.com/created/the-PESTLE-analysis-tool.html</a:t>
            </a:r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F24160-E4BA-494D-A1BF-FD6F57B9238B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A7D28B-C6F2-48AF-8A3D-E2DAA2198555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BBB23-762D-405C-9786-754696D62DF8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9081E4-F518-4ACB-ADB2-4D4E0ED0D908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BA6DF1-4661-4EB1-B72D-1EDA8A9733BF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F52BF-B86D-465C-8F78-6FC3A3F5975D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1293B4-8C48-4CDD-9281-64FBD05B9582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177A87-369E-46D9-A117-7D6137DC3F3F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480CE2-E6B8-4CAD-B70E-932813CD67F4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F1E94-56EC-413B-A164-A58BDC925D3C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6DFF0F-C2F5-46EC-BEAB-046F0BBDEA9D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613" y="273050"/>
            <a:ext cx="8226425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5613" y="1598613"/>
            <a:ext cx="8226425" cy="4497387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2291F2-D0FB-42E1-9A14-B2A87325C4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025E8B1-A443-47A2-896F-10B5DF746B9E}" type="datetime1">
              <a:rPr lang="en-GB"/>
              <a:pPr/>
              <a:t>12/10/2012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5613" y="692696"/>
            <a:ext cx="8226425" cy="2964904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Introduction to Strategic Management</a:t>
            </a:r>
            <a:br>
              <a:rPr lang="en-GB" dirty="0" smtClean="0"/>
            </a:br>
            <a:r>
              <a:rPr lang="en-GB" dirty="0" smtClean="0"/>
              <a:t>HR Context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2775" y="4149725"/>
            <a:ext cx="7920038" cy="2519363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SWOT and </a:t>
            </a:r>
            <a:r>
              <a:rPr lang="en-GB" smtClean="0"/>
              <a:t>PESTLE </a:t>
            </a:r>
            <a:r>
              <a:rPr lang="en-GB" smtClean="0"/>
              <a:t>analysis</a:t>
            </a: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512763"/>
            <a:ext cx="8637588" cy="97155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By the end of this session you should be able to: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5613" y="2100263"/>
            <a:ext cx="8226425" cy="4497387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Recognise the key external influences on organisations</a:t>
            </a:r>
          </a:p>
          <a:p>
            <a:pPr eaLnBrk="1" hangingPunct="1">
              <a:defRPr/>
            </a:pPr>
            <a:r>
              <a:rPr lang="en-GB" smtClean="0"/>
              <a:t>list the elements of a PESTLE or PESTEL analysis</a:t>
            </a:r>
          </a:p>
          <a:p>
            <a:pPr eaLnBrk="1" hangingPunct="1">
              <a:defRPr/>
            </a:pPr>
            <a:r>
              <a:rPr lang="en-GB" smtClean="0"/>
              <a:t>list the elements of a SWOT analysis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mtClean="0"/>
          </a:p>
          <a:p>
            <a:pPr eaLnBrk="1" hangingPunct="1">
              <a:defRPr/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75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75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75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75" fill="hold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 autoUpdateAnimBg="0" advAuto="0"/>
      <p:bldP spid="24579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952500"/>
            <a:ext cx="8637588" cy="531813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Key external influences on an organisation</a:t>
            </a:r>
          </a:p>
        </p:txBody>
      </p:sp>
      <p:sp>
        <p:nvSpPr>
          <p:cNvPr id="25603" name="Oval 3"/>
          <p:cNvSpPr>
            <a:spLocks noChangeArrowheads="1"/>
          </p:cNvSpPr>
          <p:nvPr/>
        </p:nvSpPr>
        <p:spPr bwMode="auto">
          <a:xfrm>
            <a:off x="2590800" y="3429000"/>
            <a:ext cx="2819400" cy="1371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>
                <a:latin typeface="Times New Roman" pitchFamily="18" charset="0"/>
              </a:rPr>
              <a:t>The organisation</a:t>
            </a:r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746125" y="2327275"/>
            <a:ext cx="14874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Customers</a:t>
            </a:r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3489325" y="2555875"/>
            <a:ext cx="1749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The Industry</a:t>
            </a:r>
          </a:p>
        </p:txBody>
      </p:sp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5257800" y="2057400"/>
            <a:ext cx="3228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Shareholders &amp; creditors</a:t>
            </a: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669925" y="3089275"/>
            <a:ext cx="13350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Suppliers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533400" y="4191000"/>
            <a:ext cx="1689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Competitors</a:t>
            </a: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1143000" y="5181600"/>
            <a:ext cx="2124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Pressure groups</a:t>
            </a:r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3352800" y="5029200"/>
            <a:ext cx="3186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Government and the law</a:t>
            </a:r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3184525" y="5756275"/>
            <a:ext cx="24749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Private individuals</a:t>
            </a:r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6308725" y="5375275"/>
            <a:ext cx="2847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Supra-national bodies</a:t>
            </a:r>
          </a:p>
        </p:txBody>
      </p:sp>
      <p:sp>
        <p:nvSpPr>
          <p:cNvPr id="25613" name="Text Box 13"/>
          <p:cNvSpPr txBox="1">
            <a:spLocks noChangeArrowheads="1"/>
          </p:cNvSpPr>
          <p:nvPr/>
        </p:nvSpPr>
        <p:spPr bwMode="auto">
          <a:xfrm>
            <a:off x="5775325" y="3089275"/>
            <a:ext cx="21034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Labour markets</a:t>
            </a:r>
          </a:p>
        </p:txBody>
      </p:sp>
      <p:sp>
        <p:nvSpPr>
          <p:cNvPr id="25614" name="Text Box 14"/>
          <p:cNvSpPr txBox="1">
            <a:spLocks noChangeArrowheads="1"/>
          </p:cNvSpPr>
          <p:nvPr/>
        </p:nvSpPr>
        <p:spPr bwMode="auto">
          <a:xfrm>
            <a:off x="5699125" y="4156075"/>
            <a:ext cx="1638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Times New Roman" pitchFamily="18" charset="0"/>
              </a:rPr>
              <a:t>Technology</a:t>
            </a:r>
          </a:p>
        </p:txBody>
      </p:sp>
      <p:sp>
        <p:nvSpPr>
          <p:cNvPr id="5135" name="Line 15"/>
          <p:cNvSpPr>
            <a:spLocks noChangeShapeType="1"/>
          </p:cNvSpPr>
          <p:nvPr/>
        </p:nvSpPr>
        <p:spPr bwMode="auto">
          <a:xfrm>
            <a:off x="1981200" y="3429000"/>
            <a:ext cx="8382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6" name="Line 16"/>
          <p:cNvSpPr>
            <a:spLocks noChangeShapeType="1"/>
          </p:cNvSpPr>
          <p:nvPr/>
        </p:nvSpPr>
        <p:spPr bwMode="auto">
          <a:xfrm>
            <a:off x="2209800" y="2743200"/>
            <a:ext cx="106680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7" name="Line 17"/>
          <p:cNvSpPr>
            <a:spLocks noChangeShapeType="1"/>
          </p:cNvSpPr>
          <p:nvPr/>
        </p:nvSpPr>
        <p:spPr bwMode="auto">
          <a:xfrm>
            <a:off x="4191000" y="2895600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8" name="Line 18"/>
          <p:cNvSpPr>
            <a:spLocks noChangeShapeType="1"/>
          </p:cNvSpPr>
          <p:nvPr/>
        </p:nvSpPr>
        <p:spPr bwMode="auto">
          <a:xfrm flipV="1">
            <a:off x="2209800" y="4343400"/>
            <a:ext cx="4572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39" name="Line 19"/>
          <p:cNvSpPr>
            <a:spLocks noChangeShapeType="1"/>
          </p:cNvSpPr>
          <p:nvPr/>
        </p:nvSpPr>
        <p:spPr bwMode="auto">
          <a:xfrm flipV="1">
            <a:off x="2209800" y="4648200"/>
            <a:ext cx="91440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40" name="Line 21"/>
          <p:cNvSpPr>
            <a:spLocks noChangeShapeType="1"/>
          </p:cNvSpPr>
          <p:nvPr/>
        </p:nvSpPr>
        <p:spPr bwMode="auto">
          <a:xfrm flipV="1">
            <a:off x="4114800" y="4800600"/>
            <a:ext cx="0" cy="1066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41" name="Line 22"/>
          <p:cNvSpPr>
            <a:spLocks noChangeShapeType="1"/>
          </p:cNvSpPr>
          <p:nvPr/>
        </p:nvSpPr>
        <p:spPr bwMode="auto">
          <a:xfrm flipH="1">
            <a:off x="5029200" y="2514600"/>
            <a:ext cx="15240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42" name="Line 23"/>
          <p:cNvSpPr>
            <a:spLocks noChangeShapeType="1"/>
          </p:cNvSpPr>
          <p:nvPr/>
        </p:nvSpPr>
        <p:spPr bwMode="auto">
          <a:xfrm flipH="1">
            <a:off x="5334000" y="3429000"/>
            <a:ext cx="5334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43" name="Line 24"/>
          <p:cNvSpPr>
            <a:spLocks noChangeShapeType="1"/>
          </p:cNvSpPr>
          <p:nvPr/>
        </p:nvSpPr>
        <p:spPr bwMode="auto">
          <a:xfrm flipH="1" flipV="1">
            <a:off x="5410200" y="4343400"/>
            <a:ext cx="3810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44" name="Line 25"/>
          <p:cNvSpPr>
            <a:spLocks noChangeShapeType="1"/>
          </p:cNvSpPr>
          <p:nvPr/>
        </p:nvSpPr>
        <p:spPr bwMode="auto">
          <a:xfrm flipH="1" flipV="1">
            <a:off x="4572000" y="4724400"/>
            <a:ext cx="3048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5145" name="Line 26"/>
          <p:cNvSpPr>
            <a:spLocks noChangeShapeType="1"/>
          </p:cNvSpPr>
          <p:nvPr/>
        </p:nvSpPr>
        <p:spPr bwMode="auto">
          <a:xfrm>
            <a:off x="5105400" y="4572000"/>
            <a:ext cx="2286000" cy="914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56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autoUpdateAnimBg="0"/>
      <p:bldP spid="25603" grpId="0" animBg="1" autoUpdateAnimBg="0"/>
      <p:bldP spid="25604" grpId="0" autoUpdateAnimBg="0"/>
      <p:bldP spid="25605" grpId="0" autoUpdateAnimBg="0"/>
      <p:bldP spid="25606" grpId="0" autoUpdateAnimBg="0"/>
      <p:bldP spid="25607" grpId="0" autoUpdateAnimBg="0"/>
      <p:bldP spid="25608" grpId="0" autoUpdateAnimBg="0"/>
      <p:bldP spid="25609" grpId="0" autoUpdateAnimBg="0"/>
      <p:bldP spid="25610" grpId="0" autoUpdateAnimBg="0"/>
      <p:bldP spid="25611" grpId="0" autoUpdateAnimBg="0"/>
      <p:bldP spid="25612" grpId="0" autoUpdateAnimBg="0"/>
      <p:bldP spid="25613" grpId="0" autoUpdateAnimBg="0"/>
      <p:bldP spid="25614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512763"/>
            <a:ext cx="8637588" cy="97155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Ingredients for success</a:t>
            </a:r>
            <a:br>
              <a:rPr lang="en-GB" smtClean="0"/>
            </a:br>
            <a:r>
              <a:rPr lang="en-GB" smtClean="0"/>
              <a:t>Winning UK companies: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Are led by visionary, enthusiastic champions of change</a:t>
            </a:r>
          </a:p>
          <a:p>
            <a:pPr eaLnBrk="1" hangingPunct="1">
              <a:defRPr/>
            </a:pPr>
            <a:r>
              <a:rPr lang="en-GB" smtClean="0"/>
              <a:t>Unlock the potential of their people</a:t>
            </a:r>
          </a:p>
          <a:p>
            <a:pPr eaLnBrk="1" hangingPunct="1">
              <a:defRPr/>
            </a:pPr>
            <a:r>
              <a:rPr lang="en-GB" smtClean="0"/>
              <a:t>Create a culture of genuine employee empowerment and customer focus</a:t>
            </a:r>
          </a:p>
          <a:p>
            <a:pPr eaLnBrk="1" hangingPunct="1">
              <a:defRPr/>
            </a:pPr>
            <a:r>
              <a:rPr lang="en-GB" smtClean="0"/>
              <a:t>Invest in people through  good communications, teaming and training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autoUpdateAnimBg="0"/>
      <p:bldP spid="512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Winning UK companies: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Are flattening and inverting the organisational pyramid</a:t>
            </a:r>
          </a:p>
          <a:p>
            <a:pPr eaLnBrk="1" hangingPunct="1">
              <a:defRPr/>
            </a:pPr>
            <a:r>
              <a:rPr lang="en-GB" smtClean="0"/>
              <a:t>Know their customers</a:t>
            </a:r>
          </a:p>
          <a:p>
            <a:pPr eaLnBrk="1" hangingPunct="1">
              <a:defRPr/>
            </a:pPr>
            <a:r>
              <a:rPr lang="en-GB" smtClean="0"/>
              <a:t>Are constantly learning from others</a:t>
            </a:r>
          </a:p>
          <a:p>
            <a:pPr eaLnBrk="1" hangingPunct="1">
              <a:defRPr/>
            </a:pPr>
            <a:r>
              <a:rPr lang="en-GB" smtClean="0"/>
              <a:t>Are welcoming the challenge of demanding customers to drive innovation and competitiveness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autoUpdateAnimBg="0"/>
      <p:bldP spid="614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Winning UK companies: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Constantly introduce new, differentiated products and services</a:t>
            </a:r>
          </a:p>
          <a:p>
            <a:pPr eaLnBrk="1" hangingPunct="1">
              <a:defRPr/>
            </a:pPr>
            <a:r>
              <a:rPr lang="en-GB" smtClean="0"/>
              <a:t>by deep knowledge of their competitors they encourage innovation to successfully exploit new ideas</a:t>
            </a:r>
          </a:p>
          <a:p>
            <a:pPr eaLnBrk="1" hangingPunct="1">
              <a:defRPr/>
            </a:pPr>
            <a:r>
              <a:rPr lang="en-GB" smtClean="0"/>
              <a:t>they focus on core businesses complemented by strategic alliances</a:t>
            </a:r>
          </a:p>
          <a:p>
            <a:pPr eaLnBrk="1" hangingPunct="1">
              <a:defRPr/>
            </a:pPr>
            <a:r>
              <a:rPr lang="en-GB" sz="2000" smtClean="0"/>
              <a:t>(http://www.dti.gov.uk)</a:t>
            </a: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utoUpdateAnimBg="0"/>
      <p:bldP spid="717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Strategy is concerned with: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Where are we now?</a:t>
            </a:r>
          </a:p>
          <a:p>
            <a:pPr eaLnBrk="1" hangingPunct="1">
              <a:defRPr/>
            </a:pPr>
            <a:r>
              <a:rPr lang="en-GB" smtClean="0"/>
              <a:t>Where do we want to be in the future?</a:t>
            </a:r>
          </a:p>
          <a:p>
            <a:pPr eaLnBrk="1" hangingPunct="1">
              <a:defRPr/>
            </a:pPr>
            <a:r>
              <a:rPr lang="en-GB" smtClean="0"/>
              <a:t>How are we going to get there?</a:t>
            </a:r>
          </a:p>
          <a:p>
            <a:pPr eaLnBrk="1" hangingPunct="1">
              <a:defRPr/>
            </a:pPr>
            <a:r>
              <a:rPr lang="en-GB" smtClean="0"/>
              <a:t>How do we know when we get there?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utoUpdateAnimBg="0"/>
      <p:bldP spid="9219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512763"/>
            <a:ext cx="8637588" cy="97155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Where are we now? </a:t>
            </a:r>
            <a:br>
              <a:rPr lang="en-GB" smtClean="0"/>
            </a:br>
            <a:r>
              <a:rPr lang="en-GB" smtClean="0"/>
              <a:t>Environmental Analysis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5613" y="1598613"/>
            <a:ext cx="4032250" cy="4497387"/>
          </a:xfrm>
        </p:spPr>
        <p:txBody>
          <a:bodyPr/>
          <a:lstStyle/>
          <a:p>
            <a:pPr eaLnBrk="1" hangingPunct="1">
              <a:defRPr/>
            </a:pPr>
            <a:r>
              <a:rPr lang="en-GB" b="1" u="sng" smtClean="0"/>
              <a:t>Internal - SWOT</a:t>
            </a:r>
            <a:endParaRPr lang="en-GB" smtClean="0"/>
          </a:p>
          <a:p>
            <a:pPr eaLnBrk="1" hangingPunct="1">
              <a:defRPr/>
            </a:pPr>
            <a:r>
              <a:rPr lang="en-GB" b="1" smtClean="0"/>
              <a:t>S</a:t>
            </a:r>
            <a:r>
              <a:rPr lang="en-GB" smtClean="0"/>
              <a:t>trengths</a:t>
            </a:r>
          </a:p>
          <a:p>
            <a:pPr eaLnBrk="1" hangingPunct="1">
              <a:defRPr/>
            </a:pPr>
            <a:r>
              <a:rPr lang="en-GB" b="1" smtClean="0"/>
              <a:t>W</a:t>
            </a:r>
            <a:r>
              <a:rPr lang="en-GB" smtClean="0"/>
              <a:t>eaknesses</a:t>
            </a:r>
          </a:p>
          <a:p>
            <a:pPr eaLnBrk="1" hangingPunct="1">
              <a:defRPr/>
            </a:pPr>
            <a:r>
              <a:rPr lang="en-GB" b="1" smtClean="0"/>
              <a:t>O</a:t>
            </a:r>
            <a:r>
              <a:rPr lang="en-GB" smtClean="0"/>
              <a:t>pportunities</a:t>
            </a:r>
          </a:p>
          <a:p>
            <a:pPr eaLnBrk="1" hangingPunct="1">
              <a:defRPr/>
            </a:pPr>
            <a:r>
              <a:rPr lang="en-GB" b="1" smtClean="0"/>
              <a:t>T</a:t>
            </a:r>
            <a:r>
              <a:rPr lang="en-GB" smtClean="0"/>
              <a:t>hreats 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3419475" y="1941513"/>
            <a:ext cx="5724525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b="1" u="sng" smtClean="0"/>
              <a:t>External – PESTLE or PESTEL</a:t>
            </a:r>
            <a:endParaRPr lang="en-GB" smtClean="0"/>
          </a:p>
          <a:p>
            <a:pPr eaLnBrk="1" hangingPunct="1">
              <a:defRPr/>
            </a:pPr>
            <a:r>
              <a:rPr lang="en-GB" b="1" smtClean="0"/>
              <a:t>P</a:t>
            </a:r>
            <a:r>
              <a:rPr lang="en-GB" smtClean="0"/>
              <a:t>olitical</a:t>
            </a:r>
          </a:p>
          <a:p>
            <a:pPr eaLnBrk="1" hangingPunct="1">
              <a:defRPr/>
            </a:pPr>
            <a:r>
              <a:rPr lang="en-GB" b="1" smtClean="0"/>
              <a:t>E</a:t>
            </a:r>
            <a:r>
              <a:rPr lang="en-GB" smtClean="0"/>
              <a:t>conomic</a:t>
            </a:r>
          </a:p>
          <a:p>
            <a:pPr eaLnBrk="1" hangingPunct="1">
              <a:defRPr/>
            </a:pPr>
            <a:r>
              <a:rPr lang="en-GB" b="1" smtClean="0"/>
              <a:t>S</a:t>
            </a:r>
            <a:r>
              <a:rPr lang="en-GB" smtClean="0"/>
              <a:t>ocio-cultural</a:t>
            </a:r>
          </a:p>
          <a:p>
            <a:pPr eaLnBrk="1" hangingPunct="1">
              <a:defRPr/>
            </a:pPr>
            <a:r>
              <a:rPr lang="en-GB" b="1" smtClean="0"/>
              <a:t>T</a:t>
            </a:r>
            <a:r>
              <a:rPr lang="en-GB" smtClean="0"/>
              <a:t>echnological</a:t>
            </a:r>
          </a:p>
          <a:p>
            <a:pPr eaLnBrk="1" hangingPunct="1">
              <a:defRPr/>
            </a:pPr>
            <a:r>
              <a:rPr lang="en-GB" b="1" smtClean="0"/>
              <a:t>L</a:t>
            </a:r>
            <a:r>
              <a:rPr lang="en-GB" smtClean="0"/>
              <a:t>egal</a:t>
            </a:r>
          </a:p>
          <a:p>
            <a:pPr eaLnBrk="1" hangingPunct="1">
              <a:defRPr/>
            </a:pPr>
            <a:r>
              <a:rPr lang="en-GB" b="1" smtClean="0"/>
              <a:t>E</a:t>
            </a:r>
            <a:r>
              <a:rPr lang="en-GB" smtClean="0"/>
              <a:t>nvironmental</a:t>
            </a:r>
            <a:endParaRPr lang="en-GB" b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8" dur="50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500"/>
                                        <p:tgtEl>
                                          <p:spTgt spid="81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8" dur="500"/>
                                        <p:tgtEl>
                                          <p:spTgt spid="81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utoUpdateAnimBg="0"/>
      <p:bldP spid="8195" grpId="0" build="p" autoUpdateAnimBg="0"/>
      <p:bldP spid="8196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512763"/>
            <a:ext cx="8637588" cy="97155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SWOT analysis = specific to your organisation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5613" y="1598613"/>
            <a:ext cx="4035425" cy="4497387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Physical resources</a:t>
            </a:r>
          </a:p>
          <a:p>
            <a:pPr eaLnBrk="1" hangingPunct="1">
              <a:defRPr/>
            </a:pPr>
            <a:r>
              <a:rPr lang="en-GB" smtClean="0"/>
              <a:t>Human resources</a:t>
            </a:r>
          </a:p>
          <a:p>
            <a:pPr eaLnBrk="1" hangingPunct="1">
              <a:defRPr/>
            </a:pPr>
            <a:r>
              <a:rPr lang="en-GB" smtClean="0"/>
              <a:t>Financial resources</a:t>
            </a:r>
          </a:p>
          <a:p>
            <a:pPr eaLnBrk="1" hangingPunct="1">
              <a:defRPr/>
            </a:pPr>
            <a:r>
              <a:rPr lang="en-GB" smtClean="0"/>
              <a:t>Brand name</a:t>
            </a:r>
          </a:p>
          <a:p>
            <a:pPr eaLnBrk="1" hangingPunct="1">
              <a:defRPr/>
            </a:pPr>
            <a:r>
              <a:rPr lang="en-GB" smtClean="0"/>
              <a:t>Reputation</a:t>
            </a:r>
          </a:p>
          <a:p>
            <a:pPr eaLnBrk="1" hangingPunct="1">
              <a:defRPr/>
            </a:pPr>
            <a:r>
              <a:rPr lang="en-GB" smtClean="0"/>
              <a:t>Know how</a:t>
            </a:r>
          </a:p>
          <a:p>
            <a:pPr eaLnBrk="1" hangingPunct="1">
              <a:defRPr/>
            </a:pPr>
            <a:r>
              <a:rPr lang="en-GB" smtClean="0"/>
              <a:t>Experience, etc.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marL="533400" indent="-533400" eaLnBrk="1" hangingPunct="1">
              <a:defRPr/>
            </a:pPr>
            <a:r>
              <a:rPr lang="en-GB" smtClean="0"/>
              <a:t>Generally is about:</a:t>
            </a:r>
          </a:p>
          <a:p>
            <a:pPr marL="533400" indent="-5334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People</a:t>
            </a:r>
          </a:p>
          <a:p>
            <a:pPr marL="533400" indent="-5334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Properties</a:t>
            </a:r>
          </a:p>
          <a:p>
            <a:pPr marL="533400" indent="-5334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Processes</a:t>
            </a:r>
          </a:p>
          <a:p>
            <a:pPr marL="533400" indent="-5334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Products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utoUpdateAnimBg="0"/>
      <p:bldP spid="11267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SWOT model</a:t>
            </a:r>
            <a:endParaRPr lang="en-US" smtClean="0"/>
          </a:p>
        </p:txBody>
      </p:sp>
      <p:graphicFrame>
        <p:nvGraphicFramePr>
          <p:cNvPr id="46124" name="Group 44"/>
          <p:cNvGraphicFramePr>
            <a:graphicFrameLocks noGrp="1"/>
          </p:cNvGraphicFramePr>
          <p:nvPr>
            <p:ph idx="1"/>
          </p:nvPr>
        </p:nvGraphicFramePr>
        <p:xfrm>
          <a:off x="107950" y="1484313"/>
          <a:ext cx="8815388" cy="5273040"/>
        </p:xfrm>
        <a:graphic>
          <a:graphicData uri="http://schemas.openxmlformats.org/drawingml/2006/table">
            <a:tbl>
              <a:tblPr/>
              <a:tblGrid>
                <a:gridCol w="2938463"/>
                <a:gridCol w="2938462"/>
                <a:gridCol w="2938463"/>
              </a:tblGrid>
              <a:tr h="137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Positive/Helpful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To achieving the goal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Negative/Harmful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To achieving the goal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INTERNAL origin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Facts/factors of the organisation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Strengths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Things that are good now, maintain them, build on them and use them as leverage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Weaknesses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Things that are bad now, remedy, change or stop them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EXTERNAL origin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Facts/factors of the environment in which it operates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Opportunities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Things that are good for the future, prioritise them, capture them, build on them and optimise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Threats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115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Things that are bad for the future, put in plans to manage them or counter them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 How to do a SWOT</a:t>
            </a:r>
            <a:endParaRPr lang="en-US" dirty="0" smtClean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5613" y="1598613"/>
            <a:ext cx="4035425" cy="4497387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Information collection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What might be…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Plan of action</a:t>
            </a:r>
            <a:endParaRPr lang="en-US" smtClean="0"/>
          </a:p>
        </p:txBody>
      </p:sp>
      <p:sp>
        <p:nvSpPr>
          <p:cNvPr id="4915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08500" y="1941513"/>
            <a:ext cx="4029075" cy="4916487"/>
          </a:xfrm>
        </p:spPr>
        <p:txBody>
          <a:bodyPr/>
          <a:lstStyle/>
          <a:p>
            <a:pPr marL="533400" indent="-533400" eaLnBrk="1" hangingPunct="1">
              <a:buFont typeface="+mj-lt"/>
              <a:buAutoNum type="arabicPeriod"/>
              <a:defRPr/>
            </a:pPr>
            <a:r>
              <a:rPr lang="en-GB" dirty="0" smtClean="0"/>
              <a:t>How can we Use each Strength?</a:t>
            </a:r>
          </a:p>
          <a:p>
            <a:pPr marL="533400" indent="-5334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How can we Stop each Weakness?</a:t>
            </a:r>
          </a:p>
          <a:p>
            <a:pPr marL="533400" indent="-5334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How can we Exploit each opportunity?</a:t>
            </a:r>
          </a:p>
          <a:p>
            <a:pPr marL="533400" indent="-533400" eaLnBrk="1" hangingPunct="1">
              <a:buFont typeface="Wingdings" pitchFamily="2" charset="2"/>
              <a:buAutoNum type="arabicPeriod"/>
              <a:defRPr/>
            </a:pPr>
            <a:r>
              <a:rPr lang="en-GB" dirty="0" smtClean="0"/>
              <a:t>How can we Defend against each Threat?</a:t>
            </a:r>
          </a:p>
          <a:p>
            <a:pPr marL="533400" indent="-533400" eaLnBrk="1" hangingPunct="1">
              <a:buFont typeface="Wingdings" pitchFamily="2" charset="2"/>
              <a:buAutoNum type="arabicPeriod"/>
              <a:defRPr/>
            </a:pPr>
            <a:endParaRPr lang="en-US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4663"/>
            <a:ext cx="8485187" cy="97155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The PESTLE or PESTEL analysis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Although the items in a PESTLE or PESTEL analysis rely on </a:t>
            </a:r>
            <a:r>
              <a:rPr lang="en-GB" b="1" i="1" smtClean="0"/>
              <a:t>past</a:t>
            </a:r>
            <a:r>
              <a:rPr lang="en-GB" smtClean="0"/>
              <a:t> events and experience, the analysis can be used as a </a:t>
            </a:r>
            <a:r>
              <a:rPr lang="en-GB" b="1" i="1" smtClean="0"/>
              <a:t>forecast of the future. </a:t>
            </a:r>
          </a:p>
          <a:p>
            <a:pPr eaLnBrk="1" hangingPunct="1">
              <a:defRPr/>
            </a:pPr>
            <a:r>
              <a:rPr lang="en-GB" smtClean="0"/>
              <a:t>The past is history and corporate strategy is concerned with future action, but the best evidence about the future </a:t>
            </a:r>
            <a:r>
              <a:rPr lang="en-GB" b="1" i="1" smtClean="0"/>
              <a:t>may</a:t>
            </a:r>
            <a:r>
              <a:rPr lang="en-GB" smtClean="0"/>
              <a:t> derive from what happened in the past.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 autoUpdateAnimBg="0"/>
      <p:bldP spid="2048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549275"/>
            <a:ext cx="8637587" cy="97155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PESTLE or PESTEL analysis = factors affecting many organisations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2205038"/>
            <a:ext cx="8208963" cy="4224337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/>
              <a:t>P</a:t>
            </a:r>
            <a:r>
              <a:rPr lang="en-GB" smtClean="0"/>
              <a:t>olitical future</a:t>
            </a:r>
          </a:p>
          <a:p>
            <a:pPr eaLnBrk="1" hangingPunct="1">
              <a:defRPr/>
            </a:pPr>
            <a:r>
              <a:rPr lang="en-GB" b="1" smtClean="0"/>
              <a:t>E</a:t>
            </a:r>
            <a:r>
              <a:rPr lang="en-GB" smtClean="0"/>
              <a:t>conomic future</a:t>
            </a:r>
          </a:p>
          <a:p>
            <a:pPr eaLnBrk="1" hangingPunct="1">
              <a:defRPr/>
            </a:pPr>
            <a:r>
              <a:rPr lang="en-GB" b="1" smtClean="0"/>
              <a:t>S</a:t>
            </a:r>
            <a:r>
              <a:rPr lang="en-GB" smtClean="0"/>
              <a:t>ocio-cultural future</a:t>
            </a:r>
          </a:p>
          <a:p>
            <a:pPr eaLnBrk="1" hangingPunct="1">
              <a:defRPr/>
            </a:pPr>
            <a:r>
              <a:rPr lang="en-GB" b="1" smtClean="0"/>
              <a:t>T</a:t>
            </a:r>
            <a:r>
              <a:rPr lang="en-GB" smtClean="0"/>
              <a:t>echnological future</a:t>
            </a:r>
          </a:p>
          <a:p>
            <a:pPr eaLnBrk="1" hangingPunct="1">
              <a:defRPr/>
            </a:pPr>
            <a:r>
              <a:rPr lang="en-GB" b="1" smtClean="0"/>
              <a:t>L</a:t>
            </a:r>
            <a:r>
              <a:rPr lang="en-GB" smtClean="0"/>
              <a:t>egal future</a:t>
            </a:r>
          </a:p>
          <a:p>
            <a:pPr eaLnBrk="1" hangingPunct="1">
              <a:defRPr/>
            </a:pPr>
            <a:r>
              <a:rPr lang="en-GB" b="1" smtClean="0"/>
              <a:t>E</a:t>
            </a:r>
            <a:r>
              <a:rPr lang="en-GB" smtClean="0"/>
              <a:t>nvironmental future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autoUpdateAnimBg="0"/>
      <p:bldP spid="14339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A PESTLE or PESTEL analysis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Is only as good as the person who prepares it. </a:t>
            </a:r>
          </a:p>
          <a:p>
            <a:pPr eaLnBrk="1" hangingPunct="1">
              <a:defRPr/>
            </a:pPr>
            <a:r>
              <a:rPr lang="en-GB" smtClean="0"/>
              <a:t>Listing every conceivable item has little value.</a:t>
            </a:r>
          </a:p>
          <a:p>
            <a:pPr eaLnBrk="1" hangingPunct="1">
              <a:defRPr/>
            </a:pPr>
            <a:r>
              <a:rPr lang="en-GB" smtClean="0"/>
              <a:t>It is better to have 3 or 4 well thought out items that are explored and justified.</a:t>
            </a:r>
          </a:p>
          <a:p>
            <a:pPr eaLnBrk="1" hangingPunct="1">
              <a:defRPr/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 autoUpdateAnimBg="0"/>
      <p:bldP spid="19459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Political future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Political parties &amp; alignments at local, regional, national &amp; European trading lock levels</a:t>
            </a:r>
          </a:p>
          <a:p>
            <a:pPr eaLnBrk="1" hangingPunct="1">
              <a:defRPr/>
            </a:pPr>
            <a:r>
              <a:rPr lang="en-GB" smtClean="0"/>
              <a:t>Relations between government and the organisation</a:t>
            </a:r>
          </a:p>
          <a:p>
            <a:pPr eaLnBrk="1" hangingPunct="1">
              <a:defRPr/>
            </a:pPr>
            <a:r>
              <a:rPr lang="en-GB" smtClean="0"/>
              <a:t>Government ownership of industry &amp; attitude to monopolies &amp; competition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autoUpdateAnimBg="0"/>
      <p:bldP spid="13315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Economic future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Total GDP and GDP per head</a:t>
            </a:r>
          </a:p>
          <a:p>
            <a:pPr eaLnBrk="1" hangingPunct="1">
              <a:defRPr/>
            </a:pPr>
            <a:r>
              <a:rPr lang="en-GB" smtClean="0"/>
              <a:t>Inflation</a:t>
            </a:r>
          </a:p>
          <a:p>
            <a:pPr eaLnBrk="1" hangingPunct="1">
              <a:defRPr/>
            </a:pPr>
            <a:r>
              <a:rPr lang="en-GB" smtClean="0"/>
              <a:t>Consumer expenditure &amp; disposable income</a:t>
            </a:r>
          </a:p>
          <a:p>
            <a:pPr eaLnBrk="1" hangingPunct="1">
              <a:defRPr/>
            </a:pPr>
            <a:r>
              <a:rPr lang="en-GB" smtClean="0"/>
              <a:t>Interest rates</a:t>
            </a:r>
          </a:p>
          <a:p>
            <a:pPr eaLnBrk="1" hangingPunct="1">
              <a:defRPr/>
            </a:pPr>
            <a:r>
              <a:rPr lang="en-GB" smtClean="0"/>
              <a:t>Currency fluctuations &amp; exchange rates</a:t>
            </a:r>
          </a:p>
          <a:p>
            <a:pPr eaLnBrk="1" hangingPunct="1">
              <a:defRPr/>
            </a:pPr>
            <a:r>
              <a:rPr lang="en-GB" smtClean="0"/>
              <a:t>Investment, by the state, private enterprise &amp; foreign companies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autoUpdateAnimBg="0"/>
      <p:bldP spid="15363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Economic future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Cyclicality</a:t>
            </a:r>
          </a:p>
          <a:p>
            <a:pPr eaLnBrk="1" hangingPunct="1">
              <a:defRPr/>
            </a:pPr>
            <a:r>
              <a:rPr lang="en-GB" smtClean="0"/>
              <a:t>Unemployment</a:t>
            </a:r>
          </a:p>
          <a:p>
            <a:pPr eaLnBrk="1" hangingPunct="1">
              <a:defRPr/>
            </a:pPr>
            <a:r>
              <a:rPr lang="en-GB" smtClean="0"/>
              <a:t>Energy costs, transport costs, communications costs, raw material costs</a:t>
            </a:r>
          </a:p>
          <a:p>
            <a:pPr eaLnBrk="1" hangingPunct="1">
              <a:defRPr/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autoUpdateAnimBg="0"/>
      <p:bldP spid="16387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Socio-cultural future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Shifts in values and culture</a:t>
            </a:r>
          </a:p>
          <a:p>
            <a:pPr eaLnBrk="1" hangingPunct="1">
              <a:defRPr/>
            </a:pPr>
            <a:r>
              <a:rPr lang="en-GB" smtClean="0"/>
              <a:t>Change in lifestyle</a:t>
            </a:r>
          </a:p>
          <a:p>
            <a:pPr eaLnBrk="1" hangingPunct="1">
              <a:defRPr/>
            </a:pPr>
            <a:r>
              <a:rPr lang="en-GB" smtClean="0"/>
              <a:t>Attitudes to work and leisure</a:t>
            </a:r>
          </a:p>
          <a:p>
            <a:pPr eaLnBrk="1" hangingPunct="1">
              <a:defRPr/>
            </a:pPr>
            <a:r>
              <a:rPr lang="en-GB" smtClean="0"/>
              <a:t>Education and health</a:t>
            </a:r>
          </a:p>
          <a:p>
            <a:pPr eaLnBrk="1" hangingPunct="1">
              <a:defRPr/>
            </a:pPr>
            <a:r>
              <a:rPr lang="en-GB" smtClean="0"/>
              <a:t>Demographic changes</a:t>
            </a:r>
          </a:p>
          <a:p>
            <a:pPr eaLnBrk="1" hangingPunct="1">
              <a:defRPr/>
            </a:pPr>
            <a:r>
              <a:rPr lang="en-GB" smtClean="0"/>
              <a:t>Distribution of income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 autoUpdateAnimBg="0" advAuto="0"/>
      <p:bldP spid="17411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Technological future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Government &amp; European Union investment policy</a:t>
            </a:r>
          </a:p>
          <a:p>
            <a:pPr eaLnBrk="1" hangingPunct="1">
              <a:defRPr/>
            </a:pPr>
            <a:r>
              <a:rPr lang="en-GB" smtClean="0"/>
              <a:t>Identified new research initiatives</a:t>
            </a:r>
          </a:p>
          <a:p>
            <a:pPr eaLnBrk="1" hangingPunct="1">
              <a:defRPr/>
            </a:pPr>
            <a:r>
              <a:rPr lang="en-GB" smtClean="0"/>
              <a:t>New patents &amp; products</a:t>
            </a:r>
          </a:p>
          <a:p>
            <a:pPr eaLnBrk="1" hangingPunct="1">
              <a:defRPr/>
            </a:pPr>
            <a:r>
              <a:rPr lang="en-GB" smtClean="0"/>
              <a:t>Speed of change and adoption of new technology</a:t>
            </a:r>
          </a:p>
          <a:p>
            <a:pPr eaLnBrk="1" hangingPunct="1">
              <a:defRPr/>
            </a:pPr>
            <a:r>
              <a:rPr lang="en-GB" smtClean="0"/>
              <a:t>Level of expenditure on R&amp;D by organisation’s rivals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autoUpdateAnimBg="0"/>
      <p:bldP spid="18435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Legal future</a:t>
            </a:r>
            <a:endParaRPr lang="en-US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World</a:t>
            </a:r>
          </a:p>
          <a:p>
            <a:pPr eaLnBrk="1" hangingPunct="1">
              <a:defRPr/>
            </a:pPr>
            <a:r>
              <a:rPr lang="en-GB" smtClean="0"/>
              <a:t>EU</a:t>
            </a:r>
          </a:p>
          <a:p>
            <a:pPr eaLnBrk="1" hangingPunct="1">
              <a:defRPr/>
            </a:pPr>
            <a:r>
              <a:rPr lang="en-GB" smtClean="0"/>
              <a:t>National legislation changes</a:t>
            </a:r>
          </a:p>
          <a:p>
            <a:pPr eaLnBrk="1" hangingPunct="1">
              <a:defRPr/>
            </a:pPr>
            <a:r>
              <a:rPr lang="en-GB" smtClean="0"/>
              <a:t>Prospects</a:t>
            </a:r>
          </a:p>
          <a:p>
            <a:pPr eaLnBrk="1" hangingPunct="1">
              <a:defRPr/>
            </a:pPr>
            <a:r>
              <a:rPr lang="en-GB" sz="3600" smtClean="0"/>
              <a:t>Legislation, e.g. on taxation and employment law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Environmental future</a:t>
            </a:r>
            <a:endParaRPr lang="en-US" smtClean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‘Green’ environmental issues</a:t>
            </a:r>
          </a:p>
          <a:p>
            <a:pPr eaLnBrk="1" hangingPunct="1">
              <a:defRPr/>
            </a:pPr>
            <a:r>
              <a:rPr lang="en-GB" smtClean="0"/>
              <a:t>Global</a:t>
            </a:r>
          </a:p>
          <a:p>
            <a:pPr eaLnBrk="1" hangingPunct="1">
              <a:defRPr/>
            </a:pPr>
            <a:r>
              <a:rPr lang="en-GB" smtClean="0"/>
              <a:t>EU</a:t>
            </a:r>
          </a:p>
          <a:p>
            <a:pPr eaLnBrk="1" hangingPunct="1">
              <a:defRPr/>
            </a:pPr>
            <a:r>
              <a:rPr lang="en-GB" smtClean="0"/>
              <a:t>National</a:t>
            </a:r>
          </a:p>
          <a:p>
            <a:pPr eaLnBrk="1" hangingPunct="1">
              <a:defRPr/>
            </a:pPr>
            <a:r>
              <a:rPr lang="en-GB" smtClean="0"/>
              <a:t>Local issues, pressures, movements etc</a:t>
            </a:r>
            <a:endParaRPr lang="en-US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Implications of External Factors</a:t>
            </a:r>
            <a:endParaRPr lang="en-US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8613" y="1941513"/>
            <a:ext cx="4027487" cy="4916487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GB" smtClean="0"/>
              <a:t>Corporate Entity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Mission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Core values and culture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Activities and programmes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Establishment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Availability of staff and skills</a:t>
            </a:r>
            <a:endParaRPr lang="en-US" smtClean="0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08500" y="1941513"/>
            <a:ext cx="4029075" cy="4916487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Partners/stakeholders</a:t>
            </a:r>
          </a:p>
          <a:p>
            <a:pPr eaLnBrk="1" hangingPunct="1">
              <a:defRPr/>
            </a:pPr>
            <a:r>
              <a:rPr lang="en-GB" smtClean="0"/>
              <a:t>Clients</a:t>
            </a:r>
          </a:p>
          <a:p>
            <a:pPr eaLnBrk="1" hangingPunct="1">
              <a:defRPr/>
            </a:pPr>
            <a:r>
              <a:rPr lang="en-GB" smtClean="0"/>
              <a:t>Public and specific communities</a:t>
            </a:r>
          </a:p>
          <a:p>
            <a:pPr eaLnBrk="1" hangingPunct="1">
              <a:defRPr/>
            </a:pPr>
            <a:r>
              <a:rPr lang="en-GB" smtClean="0"/>
              <a:t>Associated organisations</a:t>
            </a:r>
          </a:p>
          <a:p>
            <a:pPr eaLnBrk="1" hangingPunct="1">
              <a:defRPr/>
            </a:pPr>
            <a:r>
              <a:rPr lang="en-GB" smtClean="0"/>
              <a:t>Others as relevant</a:t>
            </a:r>
            <a:endParaRPr lang="en-US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317500" y="512763"/>
            <a:ext cx="8637588" cy="97155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Importance of Implications of External Environment</a:t>
            </a:r>
            <a:endParaRPr lang="en-US" sz="4000" smtClean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8613" y="1941513"/>
            <a:ext cx="8208962" cy="49164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smtClean="0"/>
              <a:t>In time: different times in the future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smtClean="0"/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800" smtClean="0"/>
              <a:t>Impact within 6-12 months N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800" smtClean="0"/>
              <a:t>Further than 6-12 months  N/F 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800" smtClean="0"/>
              <a:t>No impact now but in the future 6-12 months F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800" smtClean="0"/>
              <a:t>Impact intermittent over time    I</a:t>
            </a:r>
            <a:endParaRPr lang="en-US" sz="2800" smtClean="0"/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smtClean="0"/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smtClean="0"/>
              <a:t>By type: positive  + / negative -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smtClean="0"/>
              <a:t>Dynamics: significance : increasing, unchanging, reducing (&lt; = &gt;)</a:t>
            </a:r>
            <a:endParaRPr lang="en-US" sz="2800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506413" y="260350"/>
            <a:ext cx="8637587" cy="97155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Example: Using PESTLE/PESTEL within HR a Department…</a:t>
            </a:r>
            <a:endParaRPr lang="en-US" sz="4000" smtClean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defRPr/>
            </a:pPr>
            <a:r>
              <a:rPr lang="en-GB" smtClean="0"/>
              <a:t>Political: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What is the culture of the organisation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How is the HR function viewed by other functions?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Who are the political champions of HR (or its adversaries)?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endParaRPr lang="en-US" smtClean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Example HR…</a:t>
            </a:r>
            <a:endParaRPr lang="en-US" smtClean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defRPr/>
            </a:pPr>
            <a:r>
              <a:rPr lang="en-GB" smtClean="0"/>
              <a:t>Economic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What is the budgetary position of the department?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Is more money available?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Are our customers likely to spend more or less money on the services we offer?</a:t>
            </a:r>
          </a:p>
          <a:p>
            <a:pPr marL="609600" indent="-609600" eaLnBrk="1" hangingPunct="1">
              <a:buFont typeface="Wingdings" pitchFamily="2" charset="2"/>
              <a:buNone/>
              <a:defRPr/>
            </a:pPr>
            <a:endParaRPr lang="en-US" smtClean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Example HR…</a:t>
            </a:r>
            <a:endParaRPr lang="en-US" smtClean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8613" y="1941513"/>
            <a:ext cx="8208962" cy="491648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smtClean="0"/>
              <a:t>Socio cultural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Other departmental attitudes to HR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Populations shifts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Education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Trends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Diversity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Immigration/emigration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Living standards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Housing trends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smtClean="0"/>
              <a:t>Fashion and role models</a:t>
            </a:r>
            <a:endParaRPr lang="en-US" sz="2800" smtClean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Example HR…</a:t>
            </a:r>
            <a:endParaRPr lang="en-US" smtClean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defRPr/>
            </a:pPr>
            <a:r>
              <a:rPr lang="en-GB" smtClean="0"/>
              <a:t>Technological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What changes may be coming our way?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What new technology/systems?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How do we record attendance, performance? How that might change?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Use and encourage home working?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Communications technologies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endParaRPr lang="en-US" smtClean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Example HR…</a:t>
            </a:r>
            <a:endParaRPr lang="en-US" smtClean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mtClean="0"/>
              <a:t>Legal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mtClean="0"/>
              <a:t>What is happening in our sector that will impact what we do?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mtClean="0"/>
              <a:t>Minimum wage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mtClean="0"/>
              <a:t>Working time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mtClean="0"/>
              <a:t>Food stuff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mtClean="0"/>
              <a:t>Under 16 working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mtClean="0"/>
              <a:t>Occupational/industrial training etc.</a:t>
            </a:r>
            <a:endParaRPr lang="en-US" smtClean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Example HR…</a:t>
            </a:r>
            <a:endParaRPr lang="en-US" smtClean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defRPr/>
            </a:pPr>
            <a:r>
              <a:rPr lang="en-GB" smtClean="0"/>
              <a:t>Environmental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Staff morale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Staff engagement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en-GB" smtClean="0"/>
              <a:t>Organisational culture</a:t>
            </a:r>
            <a:endParaRPr lang="en-US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55</TotalTime>
  <Words>1216</Words>
  <Application>Microsoft Office PowerPoint</Application>
  <PresentationFormat>On-screen Show (4:3)</PresentationFormat>
  <Paragraphs>249</Paragraphs>
  <Slides>29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TSD_PP3</vt:lpstr>
      <vt:lpstr>   Introduction to Strategic Management HR Context</vt:lpstr>
      <vt:lpstr>By the end of this session you should be able to:</vt:lpstr>
      <vt:lpstr>Key external influences on an organisation</vt:lpstr>
      <vt:lpstr>Ingredients for success Winning UK companies:</vt:lpstr>
      <vt:lpstr>Winning UK companies:</vt:lpstr>
      <vt:lpstr>Winning UK companies:</vt:lpstr>
      <vt:lpstr>Strategy is concerned with:</vt:lpstr>
      <vt:lpstr>Where are we now?  Environmental Analysis</vt:lpstr>
      <vt:lpstr>SWOT analysis = specific to your organisation</vt:lpstr>
      <vt:lpstr>The SWOT model</vt:lpstr>
      <vt:lpstr> How to do a SWOT</vt:lpstr>
      <vt:lpstr>The PESTLE or PESTEL analysis</vt:lpstr>
      <vt:lpstr>PESTLE or PESTEL analysis = factors affecting many organisations</vt:lpstr>
      <vt:lpstr>A PESTLE or PESTEL analysis </vt:lpstr>
      <vt:lpstr>Political future</vt:lpstr>
      <vt:lpstr>Economic future</vt:lpstr>
      <vt:lpstr>Economic future</vt:lpstr>
      <vt:lpstr>Socio-cultural future</vt:lpstr>
      <vt:lpstr>Technological future</vt:lpstr>
      <vt:lpstr>Legal future</vt:lpstr>
      <vt:lpstr>Environmental future</vt:lpstr>
      <vt:lpstr>Implications of External Factors</vt:lpstr>
      <vt:lpstr>Importance of Implications of External Environment</vt:lpstr>
      <vt:lpstr>Example: Using PESTLE/PESTEL within HR a Department…</vt:lpstr>
      <vt:lpstr>Example HR…</vt:lpstr>
      <vt:lpstr>Example HR…</vt:lpstr>
      <vt:lpstr>Example HR…</vt:lpstr>
      <vt:lpstr>Example HR…</vt:lpstr>
      <vt:lpstr>Example HR…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Steve Emmens</cp:lastModifiedBy>
  <cp:revision>6</cp:revision>
  <dcterms:created xsi:type="dcterms:W3CDTF">2011-06-23T09:06:05Z</dcterms:created>
  <dcterms:modified xsi:type="dcterms:W3CDTF">2012-10-12T12:22:15Z</dcterms:modified>
</cp:coreProperties>
</file>