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7" r:id="rId1"/>
  </p:sldMasterIdLst>
  <p:sldIdLst>
    <p:sldId id="263" r:id="rId2"/>
    <p:sldId id="256" r:id="rId3"/>
    <p:sldId id="257" r:id="rId4"/>
    <p:sldId id="258" r:id="rId5"/>
    <p:sldId id="259" r:id="rId6"/>
    <p:sldId id="260" r:id="rId7"/>
    <p:sldId id="261" r:id="rId8"/>
    <p:sldId id="262"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74C54A-AA98-4A83-9121-E96AA42D63C5}" v="12" dt="2024-04-01T14:31:10.0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113" d="100"/>
          <a:sy n="113" d="100"/>
        </p:scale>
        <p:origin x="56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D15FD1-B964-40C3-ACAB-4D9ECC11EC2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D0537C5-EC40-4229-840B-AA9A639B53AC}">
      <dgm:prSet/>
      <dgm:spPr/>
      <dgm:t>
        <a:bodyPr/>
        <a:lstStyle/>
        <a:p>
          <a:r>
            <a:rPr lang="en-US" b="1"/>
            <a:t>Musical Instruments:</a:t>
          </a:r>
          <a:r>
            <a:rPr lang="en-US"/>
            <a:t> Pianos, guitars, drums, wind instruments, synthesizers.</a:t>
          </a:r>
        </a:p>
      </dgm:t>
    </dgm:pt>
    <dgm:pt modelId="{6A52D0D1-0951-44E2-B1F5-0D970AA4E9CC}" type="parTrans" cxnId="{40105986-3864-415B-AD79-2D7832CE09F6}">
      <dgm:prSet/>
      <dgm:spPr/>
      <dgm:t>
        <a:bodyPr/>
        <a:lstStyle/>
        <a:p>
          <a:endParaRPr lang="en-US"/>
        </a:p>
      </dgm:t>
    </dgm:pt>
    <dgm:pt modelId="{1DCDE3E5-3C71-44FA-B38C-2641D5B05801}" type="sibTrans" cxnId="{40105986-3864-415B-AD79-2D7832CE09F6}">
      <dgm:prSet/>
      <dgm:spPr/>
      <dgm:t>
        <a:bodyPr/>
        <a:lstStyle/>
        <a:p>
          <a:endParaRPr lang="en-US"/>
        </a:p>
      </dgm:t>
    </dgm:pt>
    <dgm:pt modelId="{863AD5F5-88A2-4E9A-B79B-F4EE1F0A1E0F}">
      <dgm:prSet/>
      <dgm:spPr/>
      <dgm:t>
        <a:bodyPr/>
        <a:lstStyle/>
        <a:p>
          <a:r>
            <a:rPr lang="en-US" b="1"/>
            <a:t>Audio Equipment:</a:t>
          </a:r>
          <a:r>
            <a:rPr lang="en-US"/>
            <a:t> Home theater systems, hi-fi components, headphones.</a:t>
          </a:r>
        </a:p>
      </dgm:t>
    </dgm:pt>
    <dgm:pt modelId="{8D698006-C074-4B96-912F-9B3E8889F34B}" type="parTrans" cxnId="{776FFCC7-DEAE-430C-A3AE-7F204C6A3D80}">
      <dgm:prSet/>
      <dgm:spPr/>
      <dgm:t>
        <a:bodyPr/>
        <a:lstStyle/>
        <a:p>
          <a:endParaRPr lang="en-US"/>
        </a:p>
      </dgm:t>
    </dgm:pt>
    <dgm:pt modelId="{B0698F75-60F5-403D-9A6F-8F587DC6EDA4}" type="sibTrans" cxnId="{776FFCC7-DEAE-430C-A3AE-7F204C6A3D80}">
      <dgm:prSet/>
      <dgm:spPr/>
      <dgm:t>
        <a:bodyPr/>
        <a:lstStyle/>
        <a:p>
          <a:endParaRPr lang="en-US"/>
        </a:p>
      </dgm:t>
    </dgm:pt>
    <dgm:pt modelId="{48982088-426E-4637-8951-167DA0CE7DDB}">
      <dgm:prSet/>
      <dgm:spPr/>
      <dgm:t>
        <a:bodyPr/>
        <a:lstStyle/>
        <a:p>
          <a:r>
            <a:rPr lang="en-US" b="1"/>
            <a:t>Recreational Vehicles:</a:t>
          </a:r>
          <a:r>
            <a:rPr lang="en-US"/>
            <a:t> Motorcycles, personal watercraft, all-terrain vehicles.</a:t>
          </a:r>
        </a:p>
      </dgm:t>
    </dgm:pt>
    <dgm:pt modelId="{10E8CEA6-DB2D-42AE-A8C6-A1ED58983918}" type="parTrans" cxnId="{759A4871-F4F2-447E-AEB1-70A0352BDA09}">
      <dgm:prSet/>
      <dgm:spPr/>
      <dgm:t>
        <a:bodyPr/>
        <a:lstStyle/>
        <a:p>
          <a:endParaRPr lang="en-US"/>
        </a:p>
      </dgm:t>
    </dgm:pt>
    <dgm:pt modelId="{5FBD0550-9697-4FF6-BEFC-BC97148B6BD0}" type="sibTrans" cxnId="{759A4871-F4F2-447E-AEB1-70A0352BDA09}">
      <dgm:prSet/>
      <dgm:spPr/>
      <dgm:t>
        <a:bodyPr/>
        <a:lstStyle/>
        <a:p>
          <a:endParaRPr lang="en-US"/>
        </a:p>
      </dgm:t>
    </dgm:pt>
    <dgm:pt modelId="{65CD652A-62A4-43D5-944A-D1ED4E75EB10}">
      <dgm:prSet/>
      <dgm:spPr/>
      <dgm:t>
        <a:bodyPr/>
        <a:lstStyle/>
        <a:p>
          <a:r>
            <a:rPr lang="en-US" b="1"/>
            <a:t>Golf Products:</a:t>
          </a:r>
          <a:r>
            <a:rPr lang="en-US"/>
            <a:t> Clubs, accessories, apparel.</a:t>
          </a:r>
        </a:p>
      </dgm:t>
    </dgm:pt>
    <dgm:pt modelId="{095DFF5F-7238-4528-AC8C-AC0357767D9F}" type="parTrans" cxnId="{B521A05F-EB03-4EDB-8852-1C79146F53E9}">
      <dgm:prSet/>
      <dgm:spPr/>
      <dgm:t>
        <a:bodyPr/>
        <a:lstStyle/>
        <a:p>
          <a:endParaRPr lang="en-US"/>
        </a:p>
      </dgm:t>
    </dgm:pt>
    <dgm:pt modelId="{B49C4BE3-6B78-4538-981D-BF33E452E26D}" type="sibTrans" cxnId="{B521A05F-EB03-4EDB-8852-1C79146F53E9}">
      <dgm:prSet/>
      <dgm:spPr/>
      <dgm:t>
        <a:bodyPr/>
        <a:lstStyle/>
        <a:p>
          <a:endParaRPr lang="en-US"/>
        </a:p>
      </dgm:t>
    </dgm:pt>
    <dgm:pt modelId="{1C6D49F4-9F7F-45DC-AD71-68AB8328DD6B}">
      <dgm:prSet/>
      <dgm:spPr/>
      <dgm:t>
        <a:bodyPr/>
        <a:lstStyle/>
        <a:p>
          <a:r>
            <a:rPr lang="en-US" b="1"/>
            <a:t>Other Sectors:</a:t>
          </a:r>
          <a:r>
            <a:rPr lang="en-US"/>
            <a:t> Semiconductors, industrial machinery, robotics.</a:t>
          </a:r>
        </a:p>
      </dgm:t>
    </dgm:pt>
    <dgm:pt modelId="{A9E0B283-AD5B-4507-B1CD-F14580607061}" type="parTrans" cxnId="{EADD637E-DF1D-4A07-BC69-B95E0E4DA7C9}">
      <dgm:prSet/>
      <dgm:spPr/>
      <dgm:t>
        <a:bodyPr/>
        <a:lstStyle/>
        <a:p>
          <a:endParaRPr lang="en-US"/>
        </a:p>
      </dgm:t>
    </dgm:pt>
    <dgm:pt modelId="{BFB2BF83-0E87-499A-A4B2-E58FFF33B106}" type="sibTrans" cxnId="{EADD637E-DF1D-4A07-BC69-B95E0E4DA7C9}">
      <dgm:prSet/>
      <dgm:spPr/>
      <dgm:t>
        <a:bodyPr/>
        <a:lstStyle/>
        <a:p>
          <a:endParaRPr lang="en-US"/>
        </a:p>
      </dgm:t>
    </dgm:pt>
    <dgm:pt modelId="{862CCB16-3BCE-4AA3-B3F9-7DB4BE68F5A3}" type="pres">
      <dgm:prSet presAssocID="{31D15FD1-B964-40C3-ACAB-4D9ECC11EC2D}" presName="linear" presStyleCnt="0">
        <dgm:presLayoutVars>
          <dgm:animLvl val="lvl"/>
          <dgm:resizeHandles val="exact"/>
        </dgm:presLayoutVars>
      </dgm:prSet>
      <dgm:spPr/>
    </dgm:pt>
    <dgm:pt modelId="{6B7BA0F9-61A9-4EBA-B4C1-FCF6A48C1028}" type="pres">
      <dgm:prSet presAssocID="{9D0537C5-EC40-4229-840B-AA9A639B53AC}" presName="parentText" presStyleLbl="node1" presStyleIdx="0" presStyleCnt="5">
        <dgm:presLayoutVars>
          <dgm:chMax val="0"/>
          <dgm:bulletEnabled val="1"/>
        </dgm:presLayoutVars>
      </dgm:prSet>
      <dgm:spPr/>
    </dgm:pt>
    <dgm:pt modelId="{4CA6B5D4-905A-465F-A429-6ADDA6ECD0BE}" type="pres">
      <dgm:prSet presAssocID="{1DCDE3E5-3C71-44FA-B38C-2641D5B05801}" presName="spacer" presStyleCnt="0"/>
      <dgm:spPr/>
    </dgm:pt>
    <dgm:pt modelId="{48AAC053-A8D7-45A3-85B0-5555C11A4B3E}" type="pres">
      <dgm:prSet presAssocID="{863AD5F5-88A2-4E9A-B79B-F4EE1F0A1E0F}" presName="parentText" presStyleLbl="node1" presStyleIdx="1" presStyleCnt="5">
        <dgm:presLayoutVars>
          <dgm:chMax val="0"/>
          <dgm:bulletEnabled val="1"/>
        </dgm:presLayoutVars>
      </dgm:prSet>
      <dgm:spPr/>
    </dgm:pt>
    <dgm:pt modelId="{C8D7B7A0-6606-48E6-9CFF-FBFBA12441F4}" type="pres">
      <dgm:prSet presAssocID="{B0698F75-60F5-403D-9A6F-8F587DC6EDA4}" presName="spacer" presStyleCnt="0"/>
      <dgm:spPr/>
    </dgm:pt>
    <dgm:pt modelId="{7477F8DC-0964-4361-A1A0-4320D737867E}" type="pres">
      <dgm:prSet presAssocID="{48982088-426E-4637-8951-167DA0CE7DDB}" presName="parentText" presStyleLbl="node1" presStyleIdx="2" presStyleCnt="5">
        <dgm:presLayoutVars>
          <dgm:chMax val="0"/>
          <dgm:bulletEnabled val="1"/>
        </dgm:presLayoutVars>
      </dgm:prSet>
      <dgm:spPr/>
    </dgm:pt>
    <dgm:pt modelId="{6BAA7D41-DEA6-4175-A5AC-8C9307C4AC36}" type="pres">
      <dgm:prSet presAssocID="{5FBD0550-9697-4FF6-BEFC-BC97148B6BD0}" presName="spacer" presStyleCnt="0"/>
      <dgm:spPr/>
    </dgm:pt>
    <dgm:pt modelId="{F6454C9B-1BF0-45D9-B3AA-40ACC2D6AD6C}" type="pres">
      <dgm:prSet presAssocID="{65CD652A-62A4-43D5-944A-D1ED4E75EB10}" presName="parentText" presStyleLbl="node1" presStyleIdx="3" presStyleCnt="5">
        <dgm:presLayoutVars>
          <dgm:chMax val="0"/>
          <dgm:bulletEnabled val="1"/>
        </dgm:presLayoutVars>
      </dgm:prSet>
      <dgm:spPr/>
    </dgm:pt>
    <dgm:pt modelId="{C092556D-C8CB-43C8-AAA7-DFB37B23A880}" type="pres">
      <dgm:prSet presAssocID="{B49C4BE3-6B78-4538-981D-BF33E452E26D}" presName="spacer" presStyleCnt="0"/>
      <dgm:spPr/>
    </dgm:pt>
    <dgm:pt modelId="{700CCACE-2AC0-4E94-BC8A-460A09782F9F}" type="pres">
      <dgm:prSet presAssocID="{1C6D49F4-9F7F-45DC-AD71-68AB8328DD6B}" presName="parentText" presStyleLbl="node1" presStyleIdx="4" presStyleCnt="5">
        <dgm:presLayoutVars>
          <dgm:chMax val="0"/>
          <dgm:bulletEnabled val="1"/>
        </dgm:presLayoutVars>
      </dgm:prSet>
      <dgm:spPr/>
    </dgm:pt>
  </dgm:ptLst>
  <dgm:cxnLst>
    <dgm:cxn modelId="{6E29EB12-33DE-4CBE-B485-2C2FB0E49E72}" type="presOf" srcId="{31D15FD1-B964-40C3-ACAB-4D9ECC11EC2D}" destId="{862CCB16-3BCE-4AA3-B3F9-7DB4BE68F5A3}" srcOrd="0" destOrd="0" presId="urn:microsoft.com/office/officeart/2005/8/layout/vList2"/>
    <dgm:cxn modelId="{4ACC4A20-60AA-4FC7-96D4-34DC902C423B}" type="presOf" srcId="{9D0537C5-EC40-4229-840B-AA9A639B53AC}" destId="{6B7BA0F9-61A9-4EBA-B4C1-FCF6A48C1028}" srcOrd="0" destOrd="0" presId="urn:microsoft.com/office/officeart/2005/8/layout/vList2"/>
    <dgm:cxn modelId="{E4D24446-6672-491A-A615-20E3A2EEEFAA}" type="presOf" srcId="{863AD5F5-88A2-4E9A-B79B-F4EE1F0A1E0F}" destId="{48AAC053-A8D7-45A3-85B0-5555C11A4B3E}" srcOrd="0" destOrd="0" presId="urn:microsoft.com/office/officeart/2005/8/layout/vList2"/>
    <dgm:cxn modelId="{B521A05F-EB03-4EDB-8852-1C79146F53E9}" srcId="{31D15FD1-B964-40C3-ACAB-4D9ECC11EC2D}" destId="{65CD652A-62A4-43D5-944A-D1ED4E75EB10}" srcOrd="3" destOrd="0" parTransId="{095DFF5F-7238-4528-AC8C-AC0357767D9F}" sibTransId="{B49C4BE3-6B78-4538-981D-BF33E452E26D}"/>
    <dgm:cxn modelId="{B92C056F-FB89-4CB0-AF0B-027E672BD21D}" type="presOf" srcId="{65CD652A-62A4-43D5-944A-D1ED4E75EB10}" destId="{F6454C9B-1BF0-45D9-B3AA-40ACC2D6AD6C}" srcOrd="0" destOrd="0" presId="urn:microsoft.com/office/officeart/2005/8/layout/vList2"/>
    <dgm:cxn modelId="{759A4871-F4F2-447E-AEB1-70A0352BDA09}" srcId="{31D15FD1-B964-40C3-ACAB-4D9ECC11EC2D}" destId="{48982088-426E-4637-8951-167DA0CE7DDB}" srcOrd="2" destOrd="0" parTransId="{10E8CEA6-DB2D-42AE-A8C6-A1ED58983918}" sibTransId="{5FBD0550-9697-4FF6-BEFC-BC97148B6BD0}"/>
    <dgm:cxn modelId="{EADD637E-DF1D-4A07-BC69-B95E0E4DA7C9}" srcId="{31D15FD1-B964-40C3-ACAB-4D9ECC11EC2D}" destId="{1C6D49F4-9F7F-45DC-AD71-68AB8328DD6B}" srcOrd="4" destOrd="0" parTransId="{A9E0B283-AD5B-4507-B1CD-F14580607061}" sibTransId="{BFB2BF83-0E87-499A-A4B2-E58FFF33B106}"/>
    <dgm:cxn modelId="{40105986-3864-415B-AD79-2D7832CE09F6}" srcId="{31D15FD1-B964-40C3-ACAB-4D9ECC11EC2D}" destId="{9D0537C5-EC40-4229-840B-AA9A639B53AC}" srcOrd="0" destOrd="0" parTransId="{6A52D0D1-0951-44E2-B1F5-0D970AA4E9CC}" sibTransId="{1DCDE3E5-3C71-44FA-B38C-2641D5B05801}"/>
    <dgm:cxn modelId="{776FFCC7-DEAE-430C-A3AE-7F204C6A3D80}" srcId="{31D15FD1-B964-40C3-ACAB-4D9ECC11EC2D}" destId="{863AD5F5-88A2-4E9A-B79B-F4EE1F0A1E0F}" srcOrd="1" destOrd="0" parTransId="{8D698006-C074-4B96-912F-9B3E8889F34B}" sibTransId="{B0698F75-60F5-403D-9A6F-8F587DC6EDA4}"/>
    <dgm:cxn modelId="{FCCC48D3-AD7F-451A-B81B-2F1E1791FCE1}" type="presOf" srcId="{48982088-426E-4637-8951-167DA0CE7DDB}" destId="{7477F8DC-0964-4361-A1A0-4320D737867E}" srcOrd="0" destOrd="0" presId="urn:microsoft.com/office/officeart/2005/8/layout/vList2"/>
    <dgm:cxn modelId="{039F7BFC-D346-4E24-813F-4DCDC752C5D9}" type="presOf" srcId="{1C6D49F4-9F7F-45DC-AD71-68AB8328DD6B}" destId="{700CCACE-2AC0-4E94-BC8A-460A09782F9F}" srcOrd="0" destOrd="0" presId="urn:microsoft.com/office/officeart/2005/8/layout/vList2"/>
    <dgm:cxn modelId="{ABAE7B94-AA29-45A5-AF19-96A536944F76}" type="presParOf" srcId="{862CCB16-3BCE-4AA3-B3F9-7DB4BE68F5A3}" destId="{6B7BA0F9-61A9-4EBA-B4C1-FCF6A48C1028}" srcOrd="0" destOrd="0" presId="urn:microsoft.com/office/officeart/2005/8/layout/vList2"/>
    <dgm:cxn modelId="{84EC246C-ACE0-4838-B452-D4996F2EE76C}" type="presParOf" srcId="{862CCB16-3BCE-4AA3-B3F9-7DB4BE68F5A3}" destId="{4CA6B5D4-905A-465F-A429-6ADDA6ECD0BE}" srcOrd="1" destOrd="0" presId="urn:microsoft.com/office/officeart/2005/8/layout/vList2"/>
    <dgm:cxn modelId="{54117697-0560-413C-9EEF-2807FFA99552}" type="presParOf" srcId="{862CCB16-3BCE-4AA3-B3F9-7DB4BE68F5A3}" destId="{48AAC053-A8D7-45A3-85B0-5555C11A4B3E}" srcOrd="2" destOrd="0" presId="urn:microsoft.com/office/officeart/2005/8/layout/vList2"/>
    <dgm:cxn modelId="{4AF22813-803D-4AAF-A02B-BA289067B43A}" type="presParOf" srcId="{862CCB16-3BCE-4AA3-B3F9-7DB4BE68F5A3}" destId="{C8D7B7A0-6606-48E6-9CFF-FBFBA12441F4}" srcOrd="3" destOrd="0" presId="urn:microsoft.com/office/officeart/2005/8/layout/vList2"/>
    <dgm:cxn modelId="{FE2B6F48-CBDD-4740-8987-72BEE2BBD111}" type="presParOf" srcId="{862CCB16-3BCE-4AA3-B3F9-7DB4BE68F5A3}" destId="{7477F8DC-0964-4361-A1A0-4320D737867E}" srcOrd="4" destOrd="0" presId="urn:microsoft.com/office/officeart/2005/8/layout/vList2"/>
    <dgm:cxn modelId="{25B396D3-6669-4981-9E4D-1F795EBD61DD}" type="presParOf" srcId="{862CCB16-3BCE-4AA3-B3F9-7DB4BE68F5A3}" destId="{6BAA7D41-DEA6-4175-A5AC-8C9307C4AC36}" srcOrd="5" destOrd="0" presId="urn:microsoft.com/office/officeart/2005/8/layout/vList2"/>
    <dgm:cxn modelId="{6B634341-9592-40A5-8111-440B70520595}" type="presParOf" srcId="{862CCB16-3BCE-4AA3-B3F9-7DB4BE68F5A3}" destId="{F6454C9B-1BF0-45D9-B3AA-40ACC2D6AD6C}" srcOrd="6" destOrd="0" presId="urn:microsoft.com/office/officeart/2005/8/layout/vList2"/>
    <dgm:cxn modelId="{B075861F-2009-4211-A93C-CB2A9BB5A2B1}" type="presParOf" srcId="{862CCB16-3BCE-4AA3-B3F9-7DB4BE68F5A3}" destId="{C092556D-C8CB-43C8-AAA7-DFB37B23A880}" srcOrd="7" destOrd="0" presId="urn:microsoft.com/office/officeart/2005/8/layout/vList2"/>
    <dgm:cxn modelId="{FC3D5A14-8341-4351-8B7B-DDA6B9DC351E}" type="presParOf" srcId="{862CCB16-3BCE-4AA3-B3F9-7DB4BE68F5A3}" destId="{700CCACE-2AC0-4E94-BC8A-460A09782F9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EFB536-9C5D-475F-8EAB-A87F4CCFCA56}"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ABD9DAB5-6B0C-4686-9D6E-DB49F98646FC}">
      <dgm:prSet/>
      <dgm:spPr/>
      <dgm:t>
        <a:bodyPr/>
        <a:lstStyle/>
        <a:p>
          <a:pPr>
            <a:lnSpc>
              <a:spcPct val="100000"/>
            </a:lnSpc>
          </a:pPr>
          <a:r>
            <a:rPr lang="en-US"/>
            <a:t>A history of innovation and quality across multiple industries.</a:t>
          </a:r>
        </a:p>
      </dgm:t>
    </dgm:pt>
    <dgm:pt modelId="{91271304-B02E-4D86-8282-937A3EBFB2A2}" type="parTrans" cxnId="{314C8684-8EC9-4334-979B-24EE95AC4FFA}">
      <dgm:prSet/>
      <dgm:spPr/>
      <dgm:t>
        <a:bodyPr/>
        <a:lstStyle/>
        <a:p>
          <a:endParaRPr lang="en-US"/>
        </a:p>
      </dgm:t>
    </dgm:pt>
    <dgm:pt modelId="{9A153A13-ADDC-451F-873C-D74DC273678B}" type="sibTrans" cxnId="{314C8684-8EC9-4334-979B-24EE95AC4FFA}">
      <dgm:prSet/>
      <dgm:spPr/>
      <dgm:t>
        <a:bodyPr/>
        <a:lstStyle/>
        <a:p>
          <a:endParaRPr lang="en-US"/>
        </a:p>
      </dgm:t>
    </dgm:pt>
    <dgm:pt modelId="{98A1DEB7-9421-4B6E-B034-AAF999F63AA1}">
      <dgm:prSet/>
      <dgm:spPr/>
      <dgm:t>
        <a:bodyPr/>
        <a:lstStyle/>
        <a:p>
          <a:pPr>
            <a:lnSpc>
              <a:spcPct val="100000"/>
            </a:lnSpc>
          </a:pPr>
          <a:r>
            <a:rPr lang="en-US"/>
            <a:t>Continuously adapting to market changes and exploring new opportunities.</a:t>
          </a:r>
        </a:p>
      </dgm:t>
    </dgm:pt>
    <dgm:pt modelId="{71D025F6-002A-42D3-A356-F69942DB0352}" type="parTrans" cxnId="{264720A9-73E5-4FF3-B3A4-474417039A14}">
      <dgm:prSet/>
      <dgm:spPr/>
      <dgm:t>
        <a:bodyPr/>
        <a:lstStyle/>
        <a:p>
          <a:endParaRPr lang="en-US"/>
        </a:p>
      </dgm:t>
    </dgm:pt>
    <dgm:pt modelId="{DCF4A516-89EF-4B41-829C-39121316DF7E}" type="sibTrans" cxnId="{264720A9-73E5-4FF3-B3A4-474417039A14}">
      <dgm:prSet/>
      <dgm:spPr/>
      <dgm:t>
        <a:bodyPr/>
        <a:lstStyle/>
        <a:p>
          <a:endParaRPr lang="en-US"/>
        </a:p>
      </dgm:t>
    </dgm:pt>
    <dgm:pt modelId="{2A981311-A5A5-4287-BFC4-9A33AD36A85B}">
      <dgm:prSet/>
      <dgm:spPr/>
      <dgm:t>
        <a:bodyPr/>
        <a:lstStyle/>
        <a:p>
          <a:pPr>
            <a:lnSpc>
              <a:spcPct val="100000"/>
            </a:lnSpc>
          </a:pPr>
          <a:r>
            <a:rPr lang="en-US"/>
            <a:t>Committed to maintaining global leadership and enhancing customer experiences.</a:t>
          </a:r>
        </a:p>
      </dgm:t>
    </dgm:pt>
    <dgm:pt modelId="{86C55751-B350-45D3-8744-6A7B71B52619}" type="parTrans" cxnId="{C3A9045D-251A-4BDB-A9C3-EC15D7ED0DDF}">
      <dgm:prSet/>
      <dgm:spPr/>
      <dgm:t>
        <a:bodyPr/>
        <a:lstStyle/>
        <a:p>
          <a:endParaRPr lang="en-US"/>
        </a:p>
      </dgm:t>
    </dgm:pt>
    <dgm:pt modelId="{210BB36B-F0EF-4764-98F8-3BECE6C340FD}" type="sibTrans" cxnId="{C3A9045D-251A-4BDB-A9C3-EC15D7ED0DDF}">
      <dgm:prSet/>
      <dgm:spPr/>
      <dgm:t>
        <a:bodyPr/>
        <a:lstStyle/>
        <a:p>
          <a:endParaRPr lang="en-US"/>
        </a:p>
      </dgm:t>
    </dgm:pt>
    <dgm:pt modelId="{E55AFDF5-E429-41C6-95E1-DE32F8F203D9}" type="pres">
      <dgm:prSet presAssocID="{E9EFB536-9C5D-475F-8EAB-A87F4CCFCA56}" presName="root" presStyleCnt="0">
        <dgm:presLayoutVars>
          <dgm:dir/>
          <dgm:resizeHandles val="exact"/>
        </dgm:presLayoutVars>
      </dgm:prSet>
      <dgm:spPr/>
    </dgm:pt>
    <dgm:pt modelId="{DFD1E251-F2B9-42C4-A58D-4924409E26A5}" type="pres">
      <dgm:prSet presAssocID="{ABD9DAB5-6B0C-4686-9D6E-DB49F98646FC}" presName="compNode" presStyleCnt="0"/>
      <dgm:spPr/>
    </dgm:pt>
    <dgm:pt modelId="{3011E878-A6DF-413A-86A9-AED1731BD819}" type="pres">
      <dgm:prSet presAssocID="{ABD9DAB5-6B0C-4686-9D6E-DB49F98646F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Factory"/>
        </a:ext>
      </dgm:extLst>
    </dgm:pt>
    <dgm:pt modelId="{2504C2BD-B72B-4CFF-88CB-6DD556E2392A}" type="pres">
      <dgm:prSet presAssocID="{ABD9DAB5-6B0C-4686-9D6E-DB49F98646FC}" presName="spaceRect" presStyleCnt="0"/>
      <dgm:spPr/>
    </dgm:pt>
    <dgm:pt modelId="{B520D35E-9823-4F19-8172-33C3CBB1C99E}" type="pres">
      <dgm:prSet presAssocID="{ABD9DAB5-6B0C-4686-9D6E-DB49F98646FC}" presName="textRect" presStyleLbl="revTx" presStyleIdx="0" presStyleCnt="3">
        <dgm:presLayoutVars>
          <dgm:chMax val="1"/>
          <dgm:chPref val="1"/>
        </dgm:presLayoutVars>
      </dgm:prSet>
      <dgm:spPr/>
    </dgm:pt>
    <dgm:pt modelId="{9025CAE0-143F-43B8-B4C1-A1510D808D12}" type="pres">
      <dgm:prSet presAssocID="{9A153A13-ADDC-451F-873C-D74DC273678B}" presName="sibTrans" presStyleCnt="0"/>
      <dgm:spPr/>
    </dgm:pt>
    <dgm:pt modelId="{305A6926-2D75-4005-845A-05E6C51FCE99}" type="pres">
      <dgm:prSet presAssocID="{98A1DEB7-9421-4B6E-B034-AAF999F63AA1}" presName="compNode" presStyleCnt="0"/>
      <dgm:spPr/>
    </dgm:pt>
    <dgm:pt modelId="{85FC5C64-8279-4E97-9528-6C4BAB2A580B}" type="pres">
      <dgm:prSet presAssocID="{98A1DEB7-9421-4B6E-B034-AAF999F63AA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usiness Growth"/>
        </a:ext>
      </dgm:extLst>
    </dgm:pt>
    <dgm:pt modelId="{0323DCB3-DEAB-4207-AC0C-A3C4EB92340C}" type="pres">
      <dgm:prSet presAssocID="{98A1DEB7-9421-4B6E-B034-AAF999F63AA1}" presName="spaceRect" presStyleCnt="0"/>
      <dgm:spPr/>
    </dgm:pt>
    <dgm:pt modelId="{DE10EB2A-0ECB-47BE-A0D4-63F47C573006}" type="pres">
      <dgm:prSet presAssocID="{98A1DEB7-9421-4B6E-B034-AAF999F63AA1}" presName="textRect" presStyleLbl="revTx" presStyleIdx="1" presStyleCnt="3">
        <dgm:presLayoutVars>
          <dgm:chMax val="1"/>
          <dgm:chPref val="1"/>
        </dgm:presLayoutVars>
      </dgm:prSet>
      <dgm:spPr/>
    </dgm:pt>
    <dgm:pt modelId="{910DDF4C-BADA-44CD-9CA2-362273F6BBEF}" type="pres">
      <dgm:prSet presAssocID="{DCF4A516-89EF-4B41-829C-39121316DF7E}" presName="sibTrans" presStyleCnt="0"/>
      <dgm:spPr/>
    </dgm:pt>
    <dgm:pt modelId="{AC35338C-653A-4AF9-9F69-99DF8A5A503C}" type="pres">
      <dgm:prSet presAssocID="{2A981311-A5A5-4287-BFC4-9A33AD36A85B}" presName="compNode" presStyleCnt="0"/>
      <dgm:spPr/>
    </dgm:pt>
    <dgm:pt modelId="{F2432E78-80D6-4AE7-85AA-3761B65D44FB}" type="pres">
      <dgm:prSet presAssocID="{2A981311-A5A5-4287-BFC4-9A33AD36A85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Lecturer"/>
        </a:ext>
      </dgm:extLst>
    </dgm:pt>
    <dgm:pt modelId="{CFFBE7FC-0019-43A3-BD6D-1DD0094C89D6}" type="pres">
      <dgm:prSet presAssocID="{2A981311-A5A5-4287-BFC4-9A33AD36A85B}" presName="spaceRect" presStyleCnt="0"/>
      <dgm:spPr/>
    </dgm:pt>
    <dgm:pt modelId="{7D34D332-AD3F-4A40-90FF-2781F41469B7}" type="pres">
      <dgm:prSet presAssocID="{2A981311-A5A5-4287-BFC4-9A33AD36A85B}" presName="textRect" presStyleLbl="revTx" presStyleIdx="2" presStyleCnt="3">
        <dgm:presLayoutVars>
          <dgm:chMax val="1"/>
          <dgm:chPref val="1"/>
        </dgm:presLayoutVars>
      </dgm:prSet>
      <dgm:spPr/>
    </dgm:pt>
  </dgm:ptLst>
  <dgm:cxnLst>
    <dgm:cxn modelId="{F818A826-14BD-4957-B168-0EFF23F6D112}" type="presOf" srcId="{ABD9DAB5-6B0C-4686-9D6E-DB49F98646FC}" destId="{B520D35E-9823-4F19-8172-33C3CBB1C99E}" srcOrd="0" destOrd="0" presId="urn:microsoft.com/office/officeart/2018/2/layout/IconLabelList"/>
    <dgm:cxn modelId="{C3A9045D-251A-4BDB-A9C3-EC15D7ED0DDF}" srcId="{E9EFB536-9C5D-475F-8EAB-A87F4CCFCA56}" destId="{2A981311-A5A5-4287-BFC4-9A33AD36A85B}" srcOrd="2" destOrd="0" parTransId="{86C55751-B350-45D3-8744-6A7B71B52619}" sibTransId="{210BB36B-F0EF-4764-98F8-3BECE6C340FD}"/>
    <dgm:cxn modelId="{D65E3E64-8D03-4CB5-BB6A-1F934EEDD62A}" type="presOf" srcId="{E9EFB536-9C5D-475F-8EAB-A87F4CCFCA56}" destId="{E55AFDF5-E429-41C6-95E1-DE32F8F203D9}" srcOrd="0" destOrd="0" presId="urn:microsoft.com/office/officeart/2018/2/layout/IconLabelList"/>
    <dgm:cxn modelId="{314C8684-8EC9-4334-979B-24EE95AC4FFA}" srcId="{E9EFB536-9C5D-475F-8EAB-A87F4CCFCA56}" destId="{ABD9DAB5-6B0C-4686-9D6E-DB49F98646FC}" srcOrd="0" destOrd="0" parTransId="{91271304-B02E-4D86-8282-937A3EBFB2A2}" sibTransId="{9A153A13-ADDC-451F-873C-D74DC273678B}"/>
    <dgm:cxn modelId="{94F1F49E-940E-4C21-9050-C6377B24AAA7}" type="presOf" srcId="{2A981311-A5A5-4287-BFC4-9A33AD36A85B}" destId="{7D34D332-AD3F-4A40-90FF-2781F41469B7}" srcOrd="0" destOrd="0" presId="urn:microsoft.com/office/officeart/2018/2/layout/IconLabelList"/>
    <dgm:cxn modelId="{264720A9-73E5-4FF3-B3A4-474417039A14}" srcId="{E9EFB536-9C5D-475F-8EAB-A87F4CCFCA56}" destId="{98A1DEB7-9421-4B6E-B034-AAF999F63AA1}" srcOrd="1" destOrd="0" parTransId="{71D025F6-002A-42D3-A356-F69942DB0352}" sibTransId="{DCF4A516-89EF-4B41-829C-39121316DF7E}"/>
    <dgm:cxn modelId="{8DD1D2D7-CE97-4129-B4F0-4A59CFBA4524}" type="presOf" srcId="{98A1DEB7-9421-4B6E-B034-AAF999F63AA1}" destId="{DE10EB2A-0ECB-47BE-A0D4-63F47C573006}" srcOrd="0" destOrd="0" presId="urn:microsoft.com/office/officeart/2018/2/layout/IconLabelList"/>
    <dgm:cxn modelId="{89CD5A0E-B990-46D9-B72C-9C79C913F183}" type="presParOf" srcId="{E55AFDF5-E429-41C6-95E1-DE32F8F203D9}" destId="{DFD1E251-F2B9-42C4-A58D-4924409E26A5}" srcOrd="0" destOrd="0" presId="urn:microsoft.com/office/officeart/2018/2/layout/IconLabelList"/>
    <dgm:cxn modelId="{3D491F48-8793-47D8-84C7-6FE3D3B5E5BA}" type="presParOf" srcId="{DFD1E251-F2B9-42C4-A58D-4924409E26A5}" destId="{3011E878-A6DF-413A-86A9-AED1731BD819}" srcOrd="0" destOrd="0" presId="urn:microsoft.com/office/officeart/2018/2/layout/IconLabelList"/>
    <dgm:cxn modelId="{3FD4F28E-49B8-499B-BBB0-99A8D4E4EEB4}" type="presParOf" srcId="{DFD1E251-F2B9-42C4-A58D-4924409E26A5}" destId="{2504C2BD-B72B-4CFF-88CB-6DD556E2392A}" srcOrd="1" destOrd="0" presId="urn:microsoft.com/office/officeart/2018/2/layout/IconLabelList"/>
    <dgm:cxn modelId="{905780ED-CD46-4DF9-9AA5-F568FDEF08DC}" type="presParOf" srcId="{DFD1E251-F2B9-42C4-A58D-4924409E26A5}" destId="{B520D35E-9823-4F19-8172-33C3CBB1C99E}" srcOrd="2" destOrd="0" presId="urn:microsoft.com/office/officeart/2018/2/layout/IconLabelList"/>
    <dgm:cxn modelId="{2EFA19BC-9FB5-4E15-8F31-031B06E6D002}" type="presParOf" srcId="{E55AFDF5-E429-41C6-95E1-DE32F8F203D9}" destId="{9025CAE0-143F-43B8-B4C1-A1510D808D12}" srcOrd="1" destOrd="0" presId="urn:microsoft.com/office/officeart/2018/2/layout/IconLabelList"/>
    <dgm:cxn modelId="{2F3BAC40-E59F-4414-AE73-97A246AD46C5}" type="presParOf" srcId="{E55AFDF5-E429-41C6-95E1-DE32F8F203D9}" destId="{305A6926-2D75-4005-845A-05E6C51FCE99}" srcOrd="2" destOrd="0" presId="urn:microsoft.com/office/officeart/2018/2/layout/IconLabelList"/>
    <dgm:cxn modelId="{70C146D8-BCF4-4CB1-91F2-F90A917D7130}" type="presParOf" srcId="{305A6926-2D75-4005-845A-05E6C51FCE99}" destId="{85FC5C64-8279-4E97-9528-6C4BAB2A580B}" srcOrd="0" destOrd="0" presId="urn:microsoft.com/office/officeart/2018/2/layout/IconLabelList"/>
    <dgm:cxn modelId="{00806F5B-AB72-41A9-A95D-64D29D1858A0}" type="presParOf" srcId="{305A6926-2D75-4005-845A-05E6C51FCE99}" destId="{0323DCB3-DEAB-4207-AC0C-A3C4EB92340C}" srcOrd="1" destOrd="0" presId="urn:microsoft.com/office/officeart/2018/2/layout/IconLabelList"/>
    <dgm:cxn modelId="{60A47D65-CA3E-4475-971A-2EEDFD146445}" type="presParOf" srcId="{305A6926-2D75-4005-845A-05E6C51FCE99}" destId="{DE10EB2A-0ECB-47BE-A0D4-63F47C573006}" srcOrd="2" destOrd="0" presId="urn:microsoft.com/office/officeart/2018/2/layout/IconLabelList"/>
    <dgm:cxn modelId="{14173779-E890-4642-B654-130D334F2B38}" type="presParOf" srcId="{E55AFDF5-E429-41C6-95E1-DE32F8F203D9}" destId="{910DDF4C-BADA-44CD-9CA2-362273F6BBEF}" srcOrd="3" destOrd="0" presId="urn:microsoft.com/office/officeart/2018/2/layout/IconLabelList"/>
    <dgm:cxn modelId="{56AE6ED7-4D2B-4EFD-8F93-31D8DB2990C7}" type="presParOf" srcId="{E55AFDF5-E429-41C6-95E1-DE32F8F203D9}" destId="{AC35338C-653A-4AF9-9F69-99DF8A5A503C}" srcOrd="4" destOrd="0" presId="urn:microsoft.com/office/officeart/2018/2/layout/IconLabelList"/>
    <dgm:cxn modelId="{7371E717-6932-46D3-B94C-F4680D4595C0}" type="presParOf" srcId="{AC35338C-653A-4AF9-9F69-99DF8A5A503C}" destId="{F2432E78-80D6-4AE7-85AA-3761B65D44FB}" srcOrd="0" destOrd="0" presId="urn:microsoft.com/office/officeart/2018/2/layout/IconLabelList"/>
    <dgm:cxn modelId="{08D51F33-3C64-4FAC-93AC-D1B52FD2A36F}" type="presParOf" srcId="{AC35338C-653A-4AF9-9F69-99DF8A5A503C}" destId="{CFFBE7FC-0019-43A3-BD6D-1DD0094C89D6}" srcOrd="1" destOrd="0" presId="urn:microsoft.com/office/officeart/2018/2/layout/IconLabelList"/>
    <dgm:cxn modelId="{C3D890E6-428A-4931-BA5C-266212771CE5}" type="presParOf" srcId="{AC35338C-653A-4AF9-9F69-99DF8A5A503C}" destId="{7D34D332-AD3F-4A40-90FF-2781F41469B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DB6E84-86CD-4D83-96F4-D0A06E7FE7B6}" type="doc">
      <dgm:prSet loTypeId="urn:microsoft.com/office/officeart/2005/8/layout/cycle1" loCatId="cycle" qsTypeId="urn:microsoft.com/office/officeart/2005/8/quickstyle/simple1" qsCatId="simple" csTypeId="urn:microsoft.com/office/officeart/2005/8/colors/accent1_2" csCatId="accent1"/>
      <dgm:spPr/>
      <dgm:t>
        <a:bodyPr/>
        <a:lstStyle/>
        <a:p>
          <a:endParaRPr lang="en-US"/>
        </a:p>
      </dgm:t>
    </dgm:pt>
    <dgm:pt modelId="{DFDC19B0-2D65-4A98-A5F0-F427312E40B9}">
      <dgm:prSet/>
      <dgm:spPr/>
      <dgm:t>
        <a:bodyPr/>
        <a:lstStyle/>
        <a:p>
          <a:r>
            <a:rPr lang="en-US" b="1"/>
            <a:t>Strength</a:t>
          </a:r>
          <a:r>
            <a:rPr lang="en-US"/>
            <a:t> </a:t>
          </a:r>
        </a:p>
      </dgm:t>
    </dgm:pt>
    <dgm:pt modelId="{6FFC47B0-643A-4934-A434-96CD5E772BBE}" type="parTrans" cxnId="{954BD88D-8063-4882-894C-8DAF0DF8E1D3}">
      <dgm:prSet/>
      <dgm:spPr/>
      <dgm:t>
        <a:bodyPr/>
        <a:lstStyle/>
        <a:p>
          <a:endParaRPr lang="en-US"/>
        </a:p>
      </dgm:t>
    </dgm:pt>
    <dgm:pt modelId="{F7D90472-B0F5-4A36-8B9F-7435E2072253}" type="sibTrans" cxnId="{954BD88D-8063-4882-894C-8DAF0DF8E1D3}">
      <dgm:prSet/>
      <dgm:spPr/>
      <dgm:t>
        <a:bodyPr/>
        <a:lstStyle/>
        <a:p>
          <a:endParaRPr lang="en-US"/>
        </a:p>
      </dgm:t>
    </dgm:pt>
    <dgm:pt modelId="{3B3871F0-9077-4768-A5EA-21204682AC44}">
      <dgm:prSet/>
      <dgm:spPr/>
      <dgm:t>
        <a:bodyPr/>
        <a:lstStyle/>
        <a:p>
          <a:r>
            <a:rPr lang="en-US"/>
            <a:t>Large range of products </a:t>
          </a:r>
        </a:p>
      </dgm:t>
    </dgm:pt>
    <dgm:pt modelId="{29EE37E3-F897-4DDF-9357-563FB99E0307}" type="parTrans" cxnId="{A52DDDEA-3F96-4B76-8FEC-85153A4EF130}">
      <dgm:prSet/>
      <dgm:spPr/>
      <dgm:t>
        <a:bodyPr/>
        <a:lstStyle/>
        <a:p>
          <a:endParaRPr lang="en-US"/>
        </a:p>
      </dgm:t>
    </dgm:pt>
    <dgm:pt modelId="{A250952C-BFF7-48F7-AF98-2F9C49CD25C1}" type="sibTrans" cxnId="{A52DDDEA-3F96-4B76-8FEC-85153A4EF130}">
      <dgm:prSet/>
      <dgm:spPr/>
      <dgm:t>
        <a:bodyPr/>
        <a:lstStyle/>
        <a:p>
          <a:endParaRPr lang="en-US"/>
        </a:p>
      </dgm:t>
    </dgm:pt>
    <dgm:pt modelId="{018945AE-745B-41FC-97A7-9D6E20D72395}">
      <dgm:prSet/>
      <dgm:spPr/>
      <dgm:t>
        <a:bodyPr/>
        <a:lstStyle/>
        <a:p>
          <a:r>
            <a:rPr lang="en-US"/>
            <a:t>Long period on the market </a:t>
          </a:r>
        </a:p>
      </dgm:t>
    </dgm:pt>
    <dgm:pt modelId="{F7147014-F1FD-48B2-BCF9-2E58B6792E3B}" type="parTrans" cxnId="{FBF60EFA-D132-4C1B-92C6-6A38A008260E}">
      <dgm:prSet/>
      <dgm:spPr/>
      <dgm:t>
        <a:bodyPr/>
        <a:lstStyle/>
        <a:p>
          <a:endParaRPr lang="en-US"/>
        </a:p>
      </dgm:t>
    </dgm:pt>
    <dgm:pt modelId="{542CD655-B407-47FA-8605-0B8A204E39EA}" type="sibTrans" cxnId="{FBF60EFA-D132-4C1B-92C6-6A38A008260E}">
      <dgm:prSet/>
      <dgm:spPr/>
      <dgm:t>
        <a:bodyPr/>
        <a:lstStyle/>
        <a:p>
          <a:endParaRPr lang="en-US"/>
        </a:p>
      </dgm:t>
    </dgm:pt>
    <dgm:pt modelId="{9AA39F2C-AC2F-48E5-8F2A-96138DEA2860}">
      <dgm:prSet/>
      <dgm:spPr/>
      <dgm:t>
        <a:bodyPr/>
        <a:lstStyle/>
        <a:p>
          <a:r>
            <a:rPr lang="en-US"/>
            <a:t>Financial strength </a:t>
          </a:r>
        </a:p>
      </dgm:t>
    </dgm:pt>
    <dgm:pt modelId="{2E59D29C-FD45-489C-98F5-94714E488686}" type="parTrans" cxnId="{CD34F16A-8CF1-430D-B2AC-BA2900A85928}">
      <dgm:prSet/>
      <dgm:spPr/>
      <dgm:t>
        <a:bodyPr/>
        <a:lstStyle/>
        <a:p>
          <a:endParaRPr lang="en-US"/>
        </a:p>
      </dgm:t>
    </dgm:pt>
    <dgm:pt modelId="{11798E1E-F530-4984-81A8-CB5113135489}" type="sibTrans" cxnId="{CD34F16A-8CF1-430D-B2AC-BA2900A85928}">
      <dgm:prSet/>
      <dgm:spPr/>
      <dgm:t>
        <a:bodyPr/>
        <a:lstStyle/>
        <a:p>
          <a:endParaRPr lang="en-US"/>
        </a:p>
      </dgm:t>
    </dgm:pt>
    <dgm:pt modelId="{12149215-8255-4793-8217-DB9A9F88508C}">
      <dgm:prSet/>
      <dgm:spPr/>
      <dgm:t>
        <a:bodyPr/>
        <a:lstStyle/>
        <a:p>
          <a:r>
            <a:rPr lang="en-US"/>
            <a:t>Good brand image </a:t>
          </a:r>
        </a:p>
      </dgm:t>
    </dgm:pt>
    <dgm:pt modelId="{76449E99-DBB8-444E-839F-B84C9405B25E}" type="parTrans" cxnId="{0FE35B32-9BAF-456E-925E-8985254511BB}">
      <dgm:prSet/>
      <dgm:spPr/>
      <dgm:t>
        <a:bodyPr/>
        <a:lstStyle/>
        <a:p>
          <a:endParaRPr lang="en-US"/>
        </a:p>
      </dgm:t>
    </dgm:pt>
    <dgm:pt modelId="{801A25C8-90F7-439B-88CE-03AF42BD1D50}" type="sibTrans" cxnId="{0FE35B32-9BAF-456E-925E-8985254511BB}">
      <dgm:prSet/>
      <dgm:spPr/>
      <dgm:t>
        <a:bodyPr/>
        <a:lstStyle/>
        <a:p>
          <a:endParaRPr lang="en-US"/>
        </a:p>
      </dgm:t>
    </dgm:pt>
    <dgm:pt modelId="{A3103F91-F597-4606-ADE8-4C4E5AD3A6C6}">
      <dgm:prSet/>
      <dgm:spPr/>
      <dgm:t>
        <a:bodyPr/>
        <a:lstStyle/>
        <a:p>
          <a:r>
            <a:rPr lang="en-US" b="1"/>
            <a:t>Weaknesses</a:t>
          </a:r>
          <a:r>
            <a:rPr lang="en-US"/>
            <a:t> </a:t>
          </a:r>
        </a:p>
      </dgm:t>
    </dgm:pt>
    <dgm:pt modelId="{12608905-9339-4AD6-A9EB-86E791005CC5}" type="parTrans" cxnId="{0443C31C-9336-456B-A06D-00398EF421AA}">
      <dgm:prSet/>
      <dgm:spPr/>
      <dgm:t>
        <a:bodyPr/>
        <a:lstStyle/>
        <a:p>
          <a:endParaRPr lang="en-US"/>
        </a:p>
      </dgm:t>
    </dgm:pt>
    <dgm:pt modelId="{A0F6B66C-1CAE-4458-80A2-DDD3B4469EE0}" type="sibTrans" cxnId="{0443C31C-9336-456B-A06D-00398EF421AA}">
      <dgm:prSet/>
      <dgm:spPr/>
      <dgm:t>
        <a:bodyPr/>
        <a:lstStyle/>
        <a:p>
          <a:endParaRPr lang="en-US"/>
        </a:p>
      </dgm:t>
    </dgm:pt>
    <dgm:pt modelId="{DF67F3DF-CB34-4C68-8293-15C36F7C3906}">
      <dgm:prSet/>
      <dgm:spPr/>
      <dgm:t>
        <a:bodyPr/>
        <a:lstStyle/>
        <a:p>
          <a:r>
            <a:rPr lang="en-US"/>
            <a:t>By being under the Japanese management can be a weakness </a:t>
          </a:r>
        </a:p>
      </dgm:t>
    </dgm:pt>
    <dgm:pt modelId="{C1FF8A40-2A61-4AAF-8205-AC24052F6C34}" type="parTrans" cxnId="{D559AA7A-11EC-4463-B5F6-08640A3F93DE}">
      <dgm:prSet/>
      <dgm:spPr/>
      <dgm:t>
        <a:bodyPr/>
        <a:lstStyle/>
        <a:p>
          <a:endParaRPr lang="en-US"/>
        </a:p>
      </dgm:t>
    </dgm:pt>
    <dgm:pt modelId="{78A82768-93F9-40AC-99F0-9DEE99B41C12}" type="sibTrans" cxnId="{D559AA7A-11EC-4463-B5F6-08640A3F93DE}">
      <dgm:prSet/>
      <dgm:spPr/>
      <dgm:t>
        <a:bodyPr/>
        <a:lstStyle/>
        <a:p>
          <a:endParaRPr lang="en-US"/>
        </a:p>
      </dgm:t>
    </dgm:pt>
    <dgm:pt modelId="{58C6CD5E-448F-45C6-90B8-62D15050A615}">
      <dgm:prSet/>
      <dgm:spPr/>
      <dgm:t>
        <a:bodyPr/>
        <a:lstStyle/>
        <a:p>
          <a:r>
            <a:rPr lang="en-US"/>
            <a:t>The price range may be considered to be high</a:t>
          </a:r>
        </a:p>
      </dgm:t>
    </dgm:pt>
    <dgm:pt modelId="{5725CAF9-5ADD-4B69-A1E3-0A29C039E35E}" type="parTrans" cxnId="{D1A98F3C-1EF8-433E-B549-44A82BFBB856}">
      <dgm:prSet/>
      <dgm:spPr/>
      <dgm:t>
        <a:bodyPr/>
        <a:lstStyle/>
        <a:p>
          <a:endParaRPr lang="en-US"/>
        </a:p>
      </dgm:t>
    </dgm:pt>
    <dgm:pt modelId="{4B5283EB-A41F-4D5C-BFF6-E4535A6A3CF7}" type="sibTrans" cxnId="{D1A98F3C-1EF8-433E-B549-44A82BFBB856}">
      <dgm:prSet/>
      <dgm:spPr/>
      <dgm:t>
        <a:bodyPr/>
        <a:lstStyle/>
        <a:p>
          <a:endParaRPr lang="en-US"/>
        </a:p>
      </dgm:t>
    </dgm:pt>
    <dgm:pt modelId="{FB3EE158-0778-4821-8553-7D8F69B0EB86}">
      <dgm:prSet/>
      <dgm:spPr/>
      <dgm:t>
        <a:bodyPr/>
        <a:lstStyle/>
        <a:p>
          <a:r>
            <a:rPr lang="en-US"/>
            <a:t>Being a premium product can be considered as a target therefore people avoid buying them.</a:t>
          </a:r>
        </a:p>
      </dgm:t>
    </dgm:pt>
    <dgm:pt modelId="{BB4403C9-4C88-4FA6-8086-E35B4A2EC72C}" type="parTrans" cxnId="{F92EABC2-0575-4321-920C-91E643088833}">
      <dgm:prSet/>
      <dgm:spPr/>
      <dgm:t>
        <a:bodyPr/>
        <a:lstStyle/>
        <a:p>
          <a:endParaRPr lang="en-US"/>
        </a:p>
      </dgm:t>
    </dgm:pt>
    <dgm:pt modelId="{9FD00F37-D26F-4000-A705-66383E21A051}" type="sibTrans" cxnId="{F92EABC2-0575-4321-920C-91E643088833}">
      <dgm:prSet/>
      <dgm:spPr/>
      <dgm:t>
        <a:bodyPr/>
        <a:lstStyle/>
        <a:p>
          <a:endParaRPr lang="en-US"/>
        </a:p>
      </dgm:t>
    </dgm:pt>
    <dgm:pt modelId="{9A65985B-ABE4-4ED6-9BD0-3A6F89C4774B}">
      <dgm:prSet/>
      <dgm:spPr/>
      <dgm:t>
        <a:bodyPr/>
        <a:lstStyle/>
        <a:p>
          <a:r>
            <a:rPr lang="en-US" b="1"/>
            <a:t>Opportunities</a:t>
          </a:r>
          <a:endParaRPr lang="en-US"/>
        </a:p>
      </dgm:t>
    </dgm:pt>
    <dgm:pt modelId="{39ECEAD7-15D3-4780-B6F0-1A53D6BBCC4B}" type="parTrans" cxnId="{708ADB54-DB99-4390-AD5A-61E1777E1509}">
      <dgm:prSet/>
      <dgm:spPr/>
      <dgm:t>
        <a:bodyPr/>
        <a:lstStyle/>
        <a:p>
          <a:endParaRPr lang="en-US"/>
        </a:p>
      </dgm:t>
    </dgm:pt>
    <dgm:pt modelId="{B67657DE-C40F-4CAF-8860-88FCA64870C8}" type="sibTrans" cxnId="{708ADB54-DB99-4390-AD5A-61E1777E1509}">
      <dgm:prSet/>
      <dgm:spPr/>
      <dgm:t>
        <a:bodyPr/>
        <a:lstStyle/>
        <a:p>
          <a:endParaRPr lang="en-US"/>
        </a:p>
      </dgm:t>
    </dgm:pt>
    <dgm:pt modelId="{17EDA3D8-3024-427B-8C37-5EB8B40CD131}">
      <dgm:prSet/>
      <dgm:spPr/>
      <dgm:t>
        <a:bodyPr/>
        <a:lstStyle/>
        <a:p>
          <a:r>
            <a:rPr lang="en-US"/>
            <a:t>Globally dynamic market</a:t>
          </a:r>
        </a:p>
      </dgm:t>
    </dgm:pt>
    <dgm:pt modelId="{64347E1D-86EA-413F-AC5A-1CA77B74C00B}" type="parTrans" cxnId="{37948DE8-6007-4254-B1B7-2FF56E73E227}">
      <dgm:prSet/>
      <dgm:spPr/>
      <dgm:t>
        <a:bodyPr/>
        <a:lstStyle/>
        <a:p>
          <a:endParaRPr lang="en-US"/>
        </a:p>
      </dgm:t>
    </dgm:pt>
    <dgm:pt modelId="{1BAF87E0-D849-43F9-A55E-C4CB4E0B2C26}" type="sibTrans" cxnId="{37948DE8-6007-4254-B1B7-2FF56E73E227}">
      <dgm:prSet/>
      <dgm:spPr/>
      <dgm:t>
        <a:bodyPr/>
        <a:lstStyle/>
        <a:p>
          <a:endParaRPr lang="en-US"/>
        </a:p>
      </dgm:t>
    </dgm:pt>
    <dgm:pt modelId="{FF105B14-FD67-43E4-A9DA-BDF9BB4C1F2E}">
      <dgm:prSet/>
      <dgm:spPr/>
      <dgm:t>
        <a:bodyPr/>
        <a:lstStyle/>
        <a:p>
          <a:r>
            <a:rPr lang="en-US"/>
            <a:t>Regulate developments to respect the environmental regulations </a:t>
          </a:r>
        </a:p>
      </dgm:t>
    </dgm:pt>
    <dgm:pt modelId="{81F1FFD0-85E0-4E47-847F-E72D4E61C910}" type="parTrans" cxnId="{AB56713D-30AC-4876-A636-082FF7B24353}">
      <dgm:prSet/>
      <dgm:spPr/>
      <dgm:t>
        <a:bodyPr/>
        <a:lstStyle/>
        <a:p>
          <a:endParaRPr lang="en-US"/>
        </a:p>
      </dgm:t>
    </dgm:pt>
    <dgm:pt modelId="{D6706BA2-8AAF-4A3C-9F02-C4AF0983A2B3}" type="sibTrans" cxnId="{AB56713D-30AC-4876-A636-082FF7B24353}">
      <dgm:prSet/>
      <dgm:spPr/>
      <dgm:t>
        <a:bodyPr/>
        <a:lstStyle/>
        <a:p>
          <a:endParaRPr lang="en-US"/>
        </a:p>
      </dgm:t>
    </dgm:pt>
    <dgm:pt modelId="{30F3E9EA-C0B2-4E33-BAD4-6366894206CE}">
      <dgm:prSet/>
      <dgm:spPr/>
      <dgm:t>
        <a:bodyPr/>
        <a:lstStyle/>
        <a:p>
          <a:r>
            <a:rPr lang="en-US" b="1"/>
            <a:t>Threats</a:t>
          </a:r>
          <a:endParaRPr lang="en-US"/>
        </a:p>
      </dgm:t>
    </dgm:pt>
    <dgm:pt modelId="{A7501975-8CCF-4ECA-B68C-88D834A5D9A8}" type="parTrans" cxnId="{9FE1AF86-B6AC-4550-9EC0-87EF1E3DF33F}">
      <dgm:prSet/>
      <dgm:spPr/>
      <dgm:t>
        <a:bodyPr/>
        <a:lstStyle/>
        <a:p>
          <a:endParaRPr lang="en-US"/>
        </a:p>
      </dgm:t>
    </dgm:pt>
    <dgm:pt modelId="{6E09E480-476D-4EA2-9C72-44E72A222C97}" type="sibTrans" cxnId="{9FE1AF86-B6AC-4550-9EC0-87EF1E3DF33F}">
      <dgm:prSet/>
      <dgm:spPr/>
      <dgm:t>
        <a:bodyPr/>
        <a:lstStyle/>
        <a:p>
          <a:endParaRPr lang="en-US"/>
        </a:p>
      </dgm:t>
    </dgm:pt>
    <dgm:pt modelId="{B1A94F6D-BCBC-4723-9872-7E04D9A3C723}">
      <dgm:prSet/>
      <dgm:spPr/>
      <dgm:t>
        <a:bodyPr/>
        <a:lstStyle/>
        <a:p>
          <a:r>
            <a:rPr lang="en-US"/>
            <a:t>Export and international law restrictions</a:t>
          </a:r>
        </a:p>
      </dgm:t>
    </dgm:pt>
    <dgm:pt modelId="{CAA16566-2414-419C-B8FB-0C2D4395BE77}" type="parTrans" cxnId="{75C3CE8D-E689-4EB5-97A2-2C9EC89D2566}">
      <dgm:prSet/>
      <dgm:spPr/>
      <dgm:t>
        <a:bodyPr/>
        <a:lstStyle/>
        <a:p>
          <a:endParaRPr lang="en-US"/>
        </a:p>
      </dgm:t>
    </dgm:pt>
    <dgm:pt modelId="{077F9393-C9E9-4672-A2D9-85C3A4AF4D9B}" type="sibTrans" cxnId="{75C3CE8D-E689-4EB5-97A2-2C9EC89D2566}">
      <dgm:prSet/>
      <dgm:spPr/>
      <dgm:t>
        <a:bodyPr/>
        <a:lstStyle/>
        <a:p>
          <a:endParaRPr lang="en-US"/>
        </a:p>
      </dgm:t>
    </dgm:pt>
    <dgm:pt modelId="{CF688D6F-33DA-49CF-8957-469058BC1818}">
      <dgm:prSet/>
      <dgm:spPr/>
      <dgm:t>
        <a:bodyPr/>
        <a:lstStyle/>
        <a:p>
          <a:r>
            <a:rPr lang="en-US"/>
            <a:t>Struggling to change consumers behavior to boost the sales  </a:t>
          </a:r>
        </a:p>
      </dgm:t>
    </dgm:pt>
    <dgm:pt modelId="{D9330CD2-9381-4605-8C4B-22371AEF40B3}" type="parTrans" cxnId="{0C97774A-76A5-4A47-AEEF-CE6EDEE25149}">
      <dgm:prSet/>
      <dgm:spPr/>
      <dgm:t>
        <a:bodyPr/>
        <a:lstStyle/>
        <a:p>
          <a:endParaRPr lang="en-US"/>
        </a:p>
      </dgm:t>
    </dgm:pt>
    <dgm:pt modelId="{5C33A71F-7B6B-4156-908B-41D612D515B9}" type="sibTrans" cxnId="{0C97774A-76A5-4A47-AEEF-CE6EDEE25149}">
      <dgm:prSet/>
      <dgm:spPr/>
      <dgm:t>
        <a:bodyPr/>
        <a:lstStyle/>
        <a:p>
          <a:endParaRPr lang="en-US"/>
        </a:p>
      </dgm:t>
    </dgm:pt>
    <dgm:pt modelId="{CF26E19F-4C75-475C-8E01-8B8FB3C70032}" type="pres">
      <dgm:prSet presAssocID="{86DB6E84-86CD-4D83-96F4-D0A06E7FE7B6}" presName="cycle" presStyleCnt="0">
        <dgm:presLayoutVars>
          <dgm:dir/>
          <dgm:resizeHandles val="exact"/>
        </dgm:presLayoutVars>
      </dgm:prSet>
      <dgm:spPr/>
    </dgm:pt>
    <dgm:pt modelId="{2848583F-A336-47B9-968E-D45B41021052}" type="pres">
      <dgm:prSet presAssocID="{DFDC19B0-2D65-4A98-A5F0-F427312E40B9}" presName="dummy" presStyleCnt="0"/>
      <dgm:spPr/>
    </dgm:pt>
    <dgm:pt modelId="{04418B83-676B-4743-85FE-FB1053D6C85E}" type="pres">
      <dgm:prSet presAssocID="{DFDC19B0-2D65-4A98-A5F0-F427312E40B9}" presName="node" presStyleLbl="revTx" presStyleIdx="0" presStyleCnt="4">
        <dgm:presLayoutVars>
          <dgm:bulletEnabled val="1"/>
        </dgm:presLayoutVars>
      </dgm:prSet>
      <dgm:spPr/>
    </dgm:pt>
    <dgm:pt modelId="{5BF48132-4727-4016-801A-3B8395D11F5C}" type="pres">
      <dgm:prSet presAssocID="{F7D90472-B0F5-4A36-8B9F-7435E2072253}" presName="sibTrans" presStyleLbl="node1" presStyleIdx="0" presStyleCnt="4"/>
      <dgm:spPr/>
    </dgm:pt>
    <dgm:pt modelId="{1BCCFAF6-771D-4890-AB7F-6193CD1E0675}" type="pres">
      <dgm:prSet presAssocID="{A3103F91-F597-4606-ADE8-4C4E5AD3A6C6}" presName="dummy" presStyleCnt="0"/>
      <dgm:spPr/>
    </dgm:pt>
    <dgm:pt modelId="{522DEF78-7746-4C8C-9974-77727CED39B8}" type="pres">
      <dgm:prSet presAssocID="{A3103F91-F597-4606-ADE8-4C4E5AD3A6C6}" presName="node" presStyleLbl="revTx" presStyleIdx="1" presStyleCnt="4">
        <dgm:presLayoutVars>
          <dgm:bulletEnabled val="1"/>
        </dgm:presLayoutVars>
      </dgm:prSet>
      <dgm:spPr/>
    </dgm:pt>
    <dgm:pt modelId="{900A67EE-24D0-4798-90F0-FCD15B6F1B72}" type="pres">
      <dgm:prSet presAssocID="{A0F6B66C-1CAE-4458-80A2-DDD3B4469EE0}" presName="sibTrans" presStyleLbl="node1" presStyleIdx="1" presStyleCnt="4"/>
      <dgm:spPr/>
    </dgm:pt>
    <dgm:pt modelId="{4CF1146E-A02F-4739-B387-E03B9FAEA48F}" type="pres">
      <dgm:prSet presAssocID="{9A65985B-ABE4-4ED6-9BD0-3A6F89C4774B}" presName="dummy" presStyleCnt="0"/>
      <dgm:spPr/>
    </dgm:pt>
    <dgm:pt modelId="{016F4FA3-D444-4D4E-885E-0364EA4DE5BE}" type="pres">
      <dgm:prSet presAssocID="{9A65985B-ABE4-4ED6-9BD0-3A6F89C4774B}" presName="node" presStyleLbl="revTx" presStyleIdx="2" presStyleCnt="4">
        <dgm:presLayoutVars>
          <dgm:bulletEnabled val="1"/>
        </dgm:presLayoutVars>
      </dgm:prSet>
      <dgm:spPr/>
    </dgm:pt>
    <dgm:pt modelId="{187335F5-938E-480B-915A-A1D67DE1A5DD}" type="pres">
      <dgm:prSet presAssocID="{B67657DE-C40F-4CAF-8860-88FCA64870C8}" presName="sibTrans" presStyleLbl="node1" presStyleIdx="2" presStyleCnt="4"/>
      <dgm:spPr/>
    </dgm:pt>
    <dgm:pt modelId="{AA89F8ED-F27E-42B7-8C8F-673D02E9C34C}" type="pres">
      <dgm:prSet presAssocID="{30F3E9EA-C0B2-4E33-BAD4-6366894206CE}" presName="dummy" presStyleCnt="0"/>
      <dgm:spPr/>
    </dgm:pt>
    <dgm:pt modelId="{749B49C4-010B-4A99-A166-06623F5C8305}" type="pres">
      <dgm:prSet presAssocID="{30F3E9EA-C0B2-4E33-BAD4-6366894206CE}" presName="node" presStyleLbl="revTx" presStyleIdx="3" presStyleCnt="4">
        <dgm:presLayoutVars>
          <dgm:bulletEnabled val="1"/>
        </dgm:presLayoutVars>
      </dgm:prSet>
      <dgm:spPr/>
    </dgm:pt>
    <dgm:pt modelId="{A9EB87CF-6680-45D6-9A74-45CB5B809173}" type="pres">
      <dgm:prSet presAssocID="{6E09E480-476D-4EA2-9C72-44E72A222C97}" presName="sibTrans" presStyleLbl="node1" presStyleIdx="3" presStyleCnt="4"/>
      <dgm:spPr/>
    </dgm:pt>
  </dgm:ptLst>
  <dgm:cxnLst>
    <dgm:cxn modelId="{31EA4D01-2B7A-422E-8023-3CEFBC9882CD}" type="presOf" srcId="{9AA39F2C-AC2F-48E5-8F2A-96138DEA2860}" destId="{04418B83-676B-4743-85FE-FB1053D6C85E}" srcOrd="0" destOrd="3" presId="urn:microsoft.com/office/officeart/2005/8/layout/cycle1"/>
    <dgm:cxn modelId="{A0651E1C-01CF-4EFA-967E-7CC46A34E92C}" type="presOf" srcId="{FB3EE158-0778-4821-8553-7D8F69B0EB86}" destId="{522DEF78-7746-4C8C-9974-77727CED39B8}" srcOrd="0" destOrd="3" presId="urn:microsoft.com/office/officeart/2005/8/layout/cycle1"/>
    <dgm:cxn modelId="{0443C31C-9336-456B-A06D-00398EF421AA}" srcId="{86DB6E84-86CD-4D83-96F4-D0A06E7FE7B6}" destId="{A3103F91-F597-4606-ADE8-4C4E5AD3A6C6}" srcOrd="1" destOrd="0" parTransId="{12608905-9339-4AD6-A9EB-86E791005CC5}" sibTransId="{A0F6B66C-1CAE-4458-80A2-DDD3B4469EE0}"/>
    <dgm:cxn modelId="{7950532A-263F-4140-B9FD-EDC24B31AAC7}" type="presOf" srcId="{DF67F3DF-CB34-4C68-8293-15C36F7C3906}" destId="{522DEF78-7746-4C8C-9974-77727CED39B8}" srcOrd="0" destOrd="1" presId="urn:microsoft.com/office/officeart/2005/8/layout/cycle1"/>
    <dgm:cxn modelId="{0FE35B32-9BAF-456E-925E-8985254511BB}" srcId="{DFDC19B0-2D65-4A98-A5F0-F427312E40B9}" destId="{12149215-8255-4793-8217-DB9A9F88508C}" srcOrd="3" destOrd="0" parTransId="{76449E99-DBB8-444E-839F-B84C9405B25E}" sibTransId="{801A25C8-90F7-439B-88CE-03AF42BD1D50}"/>
    <dgm:cxn modelId="{9E70EC38-E033-403A-9C51-A7ABEAA7FC36}" type="presOf" srcId="{58C6CD5E-448F-45C6-90B8-62D15050A615}" destId="{522DEF78-7746-4C8C-9974-77727CED39B8}" srcOrd="0" destOrd="2" presId="urn:microsoft.com/office/officeart/2005/8/layout/cycle1"/>
    <dgm:cxn modelId="{02F89C3A-ABE4-402E-B9A8-2AB3E6C34AF7}" type="presOf" srcId="{12149215-8255-4793-8217-DB9A9F88508C}" destId="{04418B83-676B-4743-85FE-FB1053D6C85E}" srcOrd="0" destOrd="4" presId="urn:microsoft.com/office/officeart/2005/8/layout/cycle1"/>
    <dgm:cxn modelId="{D1A98F3C-1EF8-433E-B549-44A82BFBB856}" srcId="{A3103F91-F597-4606-ADE8-4C4E5AD3A6C6}" destId="{58C6CD5E-448F-45C6-90B8-62D15050A615}" srcOrd="1" destOrd="0" parTransId="{5725CAF9-5ADD-4B69-A1E3-0A29C039E35E}" sibTransId="{4B5283EB-A41F-4D5C-BFF6-E4535A6A3CF7}"/>
    <dgm:cxn modelId="{AB56713D-30AC-4876-A636-082FF7B24353}" srcId="{9A65985B-ABE4-4ED6-9BD0-3A6F89C4774B}" destId="{FF105B14-FD67-43E4-A9DA-BDF9BB4C1F2E}" srcOrd="1" destOrd="0" parTransId="{81F1FFD0-85E0-4E47-847F-E72D4E61C910}" sibTransId="{D6706BA2-8AAF-4A3C-9F02-C4AF0983A2B3}"/>
    <dgm:cxn modelId="{0C97774A-76A5-4A47-AEEF-CE6EDEE25149}" srcId="{30F3E9EA-C0B2-4E33-BAD4-6366894206CE}" destId="{CF688D6F-33DA-49CF-8957-469058BC1818}" srcOrd="1" destOrd="0" parTransId="{D9330CD2-9381-4605-8C4B-22371AEF40B3}" sibTransId="{5C33A71F-7B6B-4156-908B-41D612D515B9}"/>
    <dgm:cxn modelId="{E6A68C4B-7A0D-4D90-8604-A18570DE5DCF}" type="presOf" srcId="{A3103F91-F597-4606-ADE8-4C4E5AD3A6C6}" destId="{522DEF78-7746-4C8C-9974-77727CED39B8}" srcOrd="0" destOrd="0" presId="urn:microsoft.com/office/officeart/2005/8/layout/cycle1"/>
    <dgm:cxn modelId="{708ADB54-DB99-4390-AD5A-61E1777E1509}" srcId="{86DB6E84-86CD-4D83-96F4-D0A06E7FE7B6}" destId="{9A65985B-ABE4-4ED6-9BD0-3A6F89C4774B}" srcOrd="2" destOrd="0" parTransId="{39ECEAD7-15D3-4780-B6F0-1A53D6BBCC4B}" sibTransId="{B67657DE-C40F-4CAF-8860-88FCA64870C8}"/>
    <dgm:cxn modelId="{7BF94D57-AD21-47CC-A541-96F1F8912B14}" type="presOf" srcId="{3B3871F0-9077-4768-A5EA-21204682AC44}" destId="{04418B83-676B-4743-85FE-FB1053D6C85E}" srcOrd="0" destOrd="1" presId="urn:microsoft.com/office/officeart/2005/8/layout/cycle1"/>
    <dgm:cxn modelId="{73F69757-84AB-4176-91C3-FADAD5D46CCB}" type="presOf" srcId="{17EDA3D8-3024-427B-8C37-5EB8B40CD131}" destId="{016F4FA3-D444-4D4E-885E-0364EA4DE5BE}" srcOrd="0" destOrd="1" presId="urn:microsoft.com/office/officeart/2005/8/layout/cycle1"/>
    <dgm:cxn modelId="{DBAF2A5C-9EB3-4C34-87CD-637A1FB4E241}" type="presOf" srcId="{9A65985B-ABE4-4ED6-9BD0-3A6F89C4774B}" destId="{016F4FA3-D444-4D4E-885E-0364EA4DE5BE}" srcOrd="0" destOrd="0" presId="urn:microsoft.com/office/officeart/2005/8/layout/cycle1"/>
    <dgm:cxn modelId="{CD34F16A-8CF1-430D-B2AC-BA2900A85928}" srcId="{DFDC19B0-2D65-4A98-A5F0-F427312E40B9}" destId="{9AA39F2C-AC2F-48E5-8F2A-96138DEA2860}" srcOrd="2" destOrd="0" parTransId="{2E59D29C-FD45-489C-98F5-94714E488686}" sibTransId="{11798E1E-F530-4984-81A8-CB5113135489}"/>
    <dgm:cxn modelId="{E476AD70-767A-4293-8D69-D24E55D07AD5}" type="presOf" srcId="{B1A94F6D-BCBC-4723-9872-7E04D9A3C723}" destId="{749B49C4-010B-4A99-A166-06623F5C8305}" srcOrd="0" destOrd="1" presId="urn:microsoft.com/office/officeart/2005/8/layout/cycle1"/>
    <dgm:cxn modelId="{6B8BE271-0F2D-4A29-92DE-EEA2AEF902DC}" type="presOf" srcId="{30F3E9EA-C0B2-4E33-BAD4-6366894206CE}" destId="{749B49C4-010B-4A99-A166-06623F5C8305}" srcOrd="0" destOrd="0" presId="urn:microsoft.com/office/officeart/2005/8/layout/cycle1"/>
    <dgm:cxn modelId="{D559AA7A-11EC-4463-B5F6-08640A3F93DE}" srcId="{A3103F91-F597-4606-ADE8-4C4E5AD3A6C6}" destId="{DF67F3DF-CB34-4C68-8293-15C36F7C3906}" srcOrd="0" destOrd="0" parTransId="{C1FF8A40-2A61-4AAF-8205-AC24052F6C34}" sibTransId="{78A82768-93F9-40AC-99F0-9DEE99B41C12}"/>
    <dgm:cxn modelId="{9FE1AF86-B6AC-4550-9EC0-87EF1E3DF33F}" srcId="{86DB6E84-86CD-4D83-96F4-D0A06E7FE7B6}" destId="{30F3E9EA-C0B2-4E33-BAD4-6366894206CE}" srcOrd="3" destOrd="0" parTransId="{A7501975-8CCF-4ECA-B68C-88D834A5D9A8}" sibTransId="{6E09E480-476D-4EA2-9C72-44E72A222C97}"/>
    <dgm:cxn modelId="{9B90078B-BF0C-4994-98CD-2EC07CA855CB}" type="presOf" srcId="{A0F6B66C-1CAE-4458-80A2-DDD3B4469EE0}" destId="{900A67EE-24D0-4798-90F0-FCD15B6F1B72}" srcOrd="0" destOrd="0" presId="urn:microsoft.com/office/officeart/2005/8/layout/cycle1"/>
    <dgm:cxn modelId="{75C3CE8D-E689-4EB5-97A2-2C9EC89D2566}" srcId="{30F3E9EA-C0B2-4E33-BAD4-6366894206CE}" destId="{B1A94F6D-BCBC-4723-9872-7E04D9A3C723}" srcOrd="0" destOrd="0" parTransId="{CAA16566-2414-419C-B8FB-0C2D4395BE77}" sibTransId="{077F9393-C9E9-4672-A2D9-85C3A4AF4D9B}"/>
    <dgm:cxn modelId="{954BD88D-8063-4882-894C-8DAF0DF8E1D3}" srcId="{86DB6E84-86CD-4D83-96F4-D0A06E7FE7B6}" destId="{DFDC19B0-2D65-4A98-A5F0-F427312E40B9}" srcOrd="0" destOrd="0" parTransId="{6FFC47B0-643A-4934-A434-96CD5E772BBE}" sibTransId="{F7D90472-B0F5-4A36-8B9F-7435E2072253}"/>
    <dgm:cxn modelId="{1A7BEF91-6575-4121-94FB-5B5733494D4F}" type="presOf" srcId="{FF105B14-FD67-43E4-A9DA-BDF9BB4C1F2E}" destId="{016F4FA3-D444-4D4E-885E-0364EA4DE5BE}" srcOrd="0" destOrd="2" presId="urn:microsoft.com/office/officeart/2005/8/layout/cycle1"/>
    <dgm:cxn modelId="{08017F92-8C05-4A2E-9624-DDFB758624E7}" type="presOf" srcId="{CF688D6F-33DA-49CF-8957-469058BC1818}" destId="{749B49C4-010B-4A99-A166-06623F5C8305}" srcOrd="0" destOrd="2" presId="urn:microsoft.com/office/officeart/2005/8/layout/cycle1"/>
    <dgm:cxn modelId="{8F1F5799-7476-46A0-91C7-E5086CD11247}" type="presOf" srcId="{F7D90472-B0F5-4A36-8B9F-7435E2072253}" destId="{5BF48132-4727-4016-801A-3B8395D11F5C}" srcOrd="0" destOrd="0" presId="urn:microsoft.com/office/officeart/2005/8/layout/cycle1"/>
    <dgm:cxn modelId="{F92EABC2-0575-4321-920C-91E643088833}" srcId="{A3103F91-F597-4606-ADE8-4C4E5AD3A6C6}" destId="{FB3EE158-0778-4821-8553-7D8F69B0EB86}" srcOrd="2" destOrd="0" parTransId="{BB4403C9-4C88-4FA6-8086-E35B4A2EC72C}" sibTransId="{9FD00F37-D26F-4000-A705-66383E21A051}"/>
    <dgm:cxn modelId="{258F5EC9-6198-40B8-B32B-7F36A0CFC406}" type="presOf" srcId="{6E09E480-476D-4EA2-9C72-44E72A222C97}" destId="{A9EB87CF-6680-45D6-9A74-45CB5B809173}" srcOrd="0" destOrd="0" presId="urn:microsoft.com/office/officeart/2005/8/layout/cycle1"/>
    <dgm:cxn modelId="{C0936BDF-A367-462B-AB01-0BB594EB86ED}" type="presOf" srcId="{DFDC19B0-2D65-4A98-A5F0-F427312E40B9}" destId="{04418B83-676B-4743-85FE-FB1053D6C85E}" srcOrd="0" destOrd="0" presId="urn:microsoft.com/office/officeart/2005/8/layout/cycle1"/>
    <dgm:cxn modelId="{4EEED8E3-BDE5-4C0D-812D-A2A3755EDA46}" type="presOf" srcId="{B67657DE-C40F-4CAF-8860-88FCA64870C8}" destId="{187335F5-938E-480B-915A-A1D67DE1A5DD}" srcOrd="0" destOrd="0" presId="urn:microsoft.com/office/officeart/2005/8/layout/cycle1"/>
    <dgm:cxn modelId="{37948DE8-6007-4254-B1B7-2FF56E73E227}" srcId="{9A65985B-ABE4-4ED6-9BD0-3A6F89C4774B}" destId="{17EDA3D8-3024-427B-8C37-5EB8B40CD131}" srcOrd="0" destOrd="0" parTransId="{64347E1D-86EA-413F-AC5A-1CA77B74C00B}" sibTransId="{1BAF87E0-D849-43F9-A55E-C4CB4E0B2C26}"/>
    <dgm:cxn modelId="{A52DDDEA-3F96-4B76-8FEC-85153A4EF130}" srcId="{DFDC19B0-2D65-4A98-A5F0-F427312E40B9}" destId="{3B3871F0-9077-4768-A5EA-21204682AC44}" srcOrd="0" destOrd="0" parTransId="{29EE37E3-F897-4DDF-9357-563FB99E0307}" sibTransId="{A250952C-BFF7-48F7-AF98-2F9C49CD25C1}"/>
    <dgm:cxn modelId="{3964B1EC-1ADF-4FC5-A41A-A452057EBC8F}" type="presOf" srcId="{018945AE-745B-41FC-97A7-9D6E20D72395}" destId="{04418B83-676B-4743-85FE-FB1053D6C85E}" srcOrd="0" destOrd="2" presId="urn:microsoft.com/office/officeart/2005/8/layout/cycle1"/>
    <dgm:cxn modelId="{FBF60EFA-D132-4C1B-92C6-6A38A008260E}" srcId="{DFDC19B0-2D65-4A98-A5F0-F427312E40B9}" destId="{018945AE-745B-41FC-97A7-9D6E20D72395}" srcOrd="1" destOrd="0" parTransId="{F7147014-F1FD-48B2-BCF9-2E58B6792E3B}" sibTransId="{542CD655-B407-47FA-8605-0B8A204E39EA}"/>
    <dgm:cxn modelId="{167B96FE-3BB6-423C-B1D8-C231488F818B}" type="presOf" srcId="{86DB6E84-86CD-4D83-96F4-D0A06E7FE7B6}" destId="{CF26E19F-4C75-475C-8E01-8B8FB3C70032}" srcOrd="0" destOrd="0" presId="urn:microsoft.com/office/officeart/2005/8/layout/cycle1"/>
    <dgm:cxn modelId="{7545ABEB-BA2D-4FAC-8F7E-DBF98BE80B86}" type="presParOf" srcId="{CF26E19F-4C75-475C-8E01-8B8FB3C70032}" destId="{2848583F-A336-47B9-968E-D45B41021052}" srcOrd="0" destOrd="0" presId="urn:microsoft.com/office/officeart/2005/8/layout/cycle1"/>
    <dgm:cxn modelId="{5E39692B-73E0-4A87-B399-C02FDD4D3EAF}" type="presParOf" srcId="{CF26E19F-4C75-475C-8E01-8B8FB3C70032}" destId="{04418B83-676B-4743-85FE-FB1053D6C85E}" srcOrd="1" destOrd="0" presId="urn:microsoft.com/office/officeart/2005/8/layout/cycle1"/>
    <dgm:cxn modelId="{B6A593AF-9A25-46DA-9A12-B605CC066E9C}" type="presParOf" srcId="{CF26E19F-4C75-475C-8E01-8B8FB3C70032}" destId="{5BF48132-4727-4016-801A-3B8395D11F5C}" srcOrd="2" destOrd="0" presId="urn:microsoft.com/office/officeart/2005/8/layout/cycle1"/>
    <dgm:cxn modelId="{FA8F8A3F-6074-459A-8DC2-D48F34FD7034}" type="presParOf" srcId="{CF26E19F-4C75-475C-8E01-8B8FB3C70032}" destId="{1BCCFAF6-771D-4890-AB7F-6193CD1E0675}" srcOrd="3" destOrd="0" presId="urn:microsoft.com/office/officeart/2005/8/layout/cycle1"/>
    <dgm:cxn modelId="{D7EF1861-9423-4B3B-9E4F-7B68A666AEBC}" type="presParOf" srcId="{CF26E19F-4C75-475C-8E01-8B8FB3C70032}" destId="{522DEF78-7746-4C8C-9974-77727CED39B8}" srcOrd="4" destOrd="0" presId="urn:microsoft.com/office/officeart/2005/8/layout/cycle1"/>
    <dgm:cxn modelId="{DED2E004-7BC6-4082-A8E4-5B79F16F0E5D}" type="presParOf" srcId="{CF26E19F-4C75-475C-8E01-8B8FB3C70032}" destId="{900A67EE-24D0-4798-90F0-FCD15B6F1B72}" srcOrd="5" destOrd="0" presId="urn:microsoft.com/office/officeart/2005/8/layout/cycle1"/>
    <dgm:cxn modelId="{6E6C7BBE-4F4C-43D9-98F3-EFA7AF3A47BB}" type="presParOf" srcId="{CF26E19F-4C75-475C-8E01-8B8FB3C70032}" destId="{4CF1146E-A02F-4739-B387-E03B9FAEA48F}" srcOrd="6" destOrd="0" presId="urn:microsoft.com/office/officeart/2005/8/layout/cycle1"/>
    <dgm:cxn modelId="{10338D8E-BE8C-4FAE-B676-AD2546E93296}" type="presParOf" srcId="{CF26E19F-4C75-475C-8E01-8B8FB3C70032}" destId="{016F4FA3-D444-4D4E-885E-0364EA4DE5BE}" srcOrd="7" destOrd="0" presId="urn:microsoft.com/office/officeart/2005/8/layout/cycle1"/>
    <dgm:cxn modelId="{308FEAB1-12D8-4412-97CD-7CDDC40552F8}" type="presParOf" srcId="{CF26E19F-4C75-475C-8E01-8B8FB3C70032}" destId="{187335F5-938E-480B-915A-A1D67DE1A5DD}" srcOrd="8" destOrd="0" presId="urn:microsoft.com/office/officeart/2005/8/layout/cycle1"/>
    <dgm:cxn modelId="{FC69D63F-43E8-4DB3-8C43-664B1BFE688B}" type="presParOf" srcId="{CF26E19F-4C75-475C-8E01-8B8FB3C70032}" destId="{AA89F8ED-F27E-42B7-8C8F-673D02E9C34C}" srcOrd="9" destOrd="0" presId="urn:microsoft.com/office/officeart/2005/8/layout/cycle1"/>
    <dgm:cxn modelId="{7DC88D36-D2DF-47B0-BCCE-79D6010F171C}" type="presParOf" srcId="{CF26E19F-4C75-475C-8E01-8B8FB3C70032}" destId="{749B49C4-010B-4A99-A166-06623F5C8305}" srcOrd="10" destOrd="0" presId="urn:microsoft.com/office/officeart/2005/8/layout/cycle1"/>
    <dgm:cxn modelId="{F8A544AF-BA5C-4C21-8994-0F8B8F534FD5}" type="presParOf" srcId="{CF26E19F-4C75-475C-8E01-8B8FB3C70032}" destId="{A9EB87CF-6680-45D6-9A74-45CB5B809173}"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BA0F9-61A9-4EBA-B4C1-FCF6A48C1028}">
      <dsp:nvSpPr>
        <dsp:cNvPr id="0" name=""/>
        <dsp:cNvSpPr/>
      </dsp:nvSpPr>
      <dsp:spPr>
        <a:xfrm>
          <a:off x="0" y="11478"/>
          <a:ext cx="6798539" cy="69498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Musical Instruments:</a:t>
          </a:r>
          <a:r>
            <a:rPr lang="en-US" sz="1800" kern="1200"/>
            <a:t> Pianos, guitars, drums, wind instruments, synthesizers.</a:t>
          </a:r>
        </a:p>
      </dsp:txBody>
      <dsp:txXfrm>
        <a:off x="33926" y="45404"/>
        <a:ext cx="6730687" cy="627128"/>
      </dsp:txXfrm>
    </dsp:sp>
    <dsp:sp modelId="{48AAC053-A8D7-45A3-85B0-5555C11A4B3E}">
      <dsp:nvSpPr>
        <dsp:cNvPr id="0" name=""/>
        <dsp:cNvSpPr/>
      </dsp:nvSpPr>
      <dsp:spPr>
        <a:xfrm>
          <a:off x="0" y="758298"/>
          <a:ext cx="6798539" cy="69498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Audio Equipment:</a:t>
          </a:r>
          <a:r>
            <a:rPr lang="en-US" sz="1800" kern="1200"/>
            <a:t> Home theater systems, hi-fi components, headphones.</a:t>
          </a:r>
        </a:p>
      </dsp:txBody>
      <dsp:txXfrm>
        <a:off x="33926" y="792224"/>
        <a:ext cx="6730687" cy="627128"/>
      </dsp:txXfrm>
    </dsp:sp>
    <dsp:sp modelId="{7477F8DC-0964-4361-A1A0-4320D737867E}">
      <dsp:nvSpPr>
        <dsp:cNvPr id="0" name=""/>
        <dsp:cNvSpPr/>
      </dsp:nvSpPr>
      <dsp:spPr>
        <a:xfrm>
          <a:off x="0" y="1505118"/>
          <a:ext cx="6798539" cy="69498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Recreational Vehicles:</a:t>
          </a:r>
          <a:r>
            <a:rPr lang="en-US" sz="1800" kern="1200"/>
            <a:t> Motorcycles, personal watercraft, all-terrain vehicles.</a:t>
          </a:r>
        </a:p>
      </dsp:txBody>
      <dsp:txXfrm>
        <a:off x="33926" y="1539044"/>
        <a:ext cx="6730687" cy="627128"/>
      </dsp:txXfrm>
    </dsp:sp>
    <dsp:sp modelId="{F6454C9B-1BF0-45D9-B3AA-40ACC2D6AD6C}">
      <dsp:nvSpPr>
        <dsp:cNvPr id="0" name=""/>
        <dsp:cNvSpPr/>
      </dsp:nvSpPr>
      <dsp:spPr>
        <a:xfrm>
          <a:off x="0" y="2251938"/>
          <a:ext cx="6798539" cy="69498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Golf Products:</a:t>
          </a:r>
          <a:r>
            <a:rPr lang="en-US" sz="1800" kern="1200"/>
            <a:t> Clubs, accessories, apparel.</a:t>
          </a:r>
        </a:p>
      </dsp:txBody>
      <dsp:txXfrm>
        <a:off x="33926" y="2285864"/>
        <a:ext cx="6730687" cy="627128"/>
      </dsp:txXfrm>
    </dsp:sp>
    <dsp:sp modelId="{700CCACE-2AC0-4E94-BC8A-460A09782F9F}">
      <dsp:nvSpPr>
        <dsp:cNvPr id="0" name=""/>
        <dsp:cNvSpPr/>
      </dsp:nvSpPr>
      <dsp:spPr>
        <a:xfrm>
          <a:off x="0" y="2998758"/>
          <a:ext cx="6798539" cy="69498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Other Sectors:</a:t>
          </a:r>
          <a:r>
            <a:rPr lang="en-US" sz="1800" kern="1200"/>
            <a:t> Semiconductors, industrial machinery, robotics.</a:t>
          </a:r>
        </a:p>
      </dsp:txBody>
      <dsp:txXfrm>
        <a:off x="33926" y="3032684"/>
        <a:ext cx="6730687" cy="6271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11E878-A6DF-413A-86A9-AED1731BD819}">
      <dsp:nvSpPr>
        <dsp:cNvPr id="0" name=""/>
        <dsp:cNvSpPr/>
      </dsp:nvSpPr>
      <dsp:spPr>
        <a:xfrm>
          <a:off x="886140" y="872022"/>
          <a:ext cx="1096719" cy="10967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20D35E-9823-4F19-8172-33C3CBB1C99E}">
      <dsp:nvSpPr>
        <dsp:cNvPr id="0" name=""/>
        <dsp:cNvSpPr/>
      </dsp:nvSpPr>
      <dsp:spPr>
        <a:xfrm>
          <a:off x="215922" y="2289414"/>
          <a:ext cx="243715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US" sz="1300" kern="1200"/>
            <a:t>A history of innovation and quality across multiple industries.</a:t>
          </a:r>
        </a:p>
      </dsp:txBody>
      <dsp:txXfrm>
        <a:off x="215922" y="2289414"/>
        <a:ext cx="2437154" cy="720000"/>
      </dsp:txXfrm>
    </dsp:sp>
    <dsp:sp modelId="{85FC5C64-8279-4E97-9528-6C4BAB2A580B}">
      <dsp:nvSpPr>
        <dsp:cNvPr id="0" name=""/>
        <dsp:cNvSpPr/>
      </dsp:nvSpPr>
      <dsp:spPr>
        <a:xfrm>
          <a:off x="3749796" y="872022"/>
          <a:ext cx="1096719" cy="10967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10EB2A-0ECB-47BE-A0D4-63F47C573006}">
      <dsp:nvSpPr>
        <dsp:cNvPr id="0" name=""/>
        <dsp:cNvSpPr/>
      </dsp:nvSpPr>
      <dsp:spPr>
        <a:xfrm>
          <a:off x="3079578" y="2289414"/>
          <a:ext cx="243715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US" sz="1300" kern="1200"/>
            <a:t>Continuously adapting to market changes and exploring new opportunities.</a:t>
          </a:r>
        </a:p>
      </dsp:txBody>
      <dsp:txXfrm>
        <a:off x="3079578" y="2289414"/>
        <a:ext cx="2437154" cy="720000"/>
      </dsp:txXfrm>
    </dsp:sp>
    <dsp:sp modelId="{F2432E78-80D6-4AE7-85AA-3761B65D44FB}">
      <dsp:nvSpPr>
        <dsp:cNvPr id="0" name=""/>
        <dsp:cNvSpPr/>
      </dsp:nvSpPr>
      <dsp:spPr>
        <a:xfrm>
          <a:off x="6613452" y="872022"/>
          <a:ext cx="1096719" cy="109671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34D332-AD3F-4A40-90FF-2781F41469B7}">
      <dsp:nvSpPr>
        <dsp:cNvPr id="0" name=""/>
        <dsp:cNvSpPr/>
      </dsp:nvSpPr>
      <dsp:spPr>
        <a:xfrm>
          <a:off x="5943235" y="2289414"/>
          <a:ext cx="243715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US" sz="1300" kern="1200"/>
            <a:t>Committed to maintaining global leadership and enhancing customer experiences.</a:t>
          </a:r>
        </a:p>
      </dsp:txBody>
      <dsp:txXfrm>
        <a:off x="5943235" y="2289414"/>
        <a:ext cx="2437154"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418B83-676B-4743-85FE-FB1053D6C85E}">
      <dsp:nvSpPr>
        <dsp:cNvPr id="0" name=""/>
        <dsp:cNvSpPr/>
      </dsp:nvSpPr>
      <dsp:spPr>
        <a:xfrm>
          <a:off x="4220538" y="131297"/>
          <a:ext cx="2101525" cy="2101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l" defTabSz="755650">
            <a:lnSpc>
              <a:spcPct val="90000"/>
            </a:lnSpc>
            <a:spcBef>
              <a:spcPct val="0"/>
            </a:spcBef>
            <a:spcAft>
              <a:spcPct val="35000"/>
            </a:spcAft>
            <a:buNone/>
          </a:pPr>
          <a:r>
            <a:rPr lang="en-US" sz="1700" b="1" kern="1200"/>
            <a:t>Strength</a:t>
          </a:r>
          <a:r>
            <a:rPr lang="en-US" sz="1700" kern="1200"/>
            <a:t> </a:t>
          </a:r>
        </a:p>
        <a:p>
          <a:pPr marL="114300" lvl="1" indent="-114300" algn="l" defTabSz="577850">
            <a:lnSpc>
              <a:spcPct val="90000"/>
            </a:lnSpc>
            <a:spcBef>
              <a:spcPct val="0"/>
            </a:spcBef>
            <a:spcAft>
              <a:spcPct val="15000"/>
            </a:spcAft>
            <a:buChar char="•"/>
          </a:pPr>
          <a:r>
            <a:rPr lang="en-US" sz="1300" kern="1200"/>
            <a:t>Large range of products </a:t>
          </a:r>
        </a:p>
        <a:p>
          <a:pPr marL="114300" lvl="1" indent="-114300" algn="l" defTabSz="577850">
            <a:lnSpc>
              <a:spcPct val="90000"/>
            </a:lnSpc>
            <a:spcBef>
              <a:spcPct val="0"/>
            </a:spcBef>
            <a:spcAft>
              <a:spcPct val="15000"/>
            </a:spcAft>
            <a:buChar char="•"/>
          </a:pPr>
          <a:r>
            <a:rPr lang="en-US" sz="1300" kern="1200"/>
            <a:t>Long period on the market </a:t>
          </a:r>
        </a:p>
        <a:p>
          <a:pPr marL="114300" lvl="1" indent="-114300" algn="l" defTabSz="577850">
            <a:lnSpc>
              <a:spcPct val="90000"/>
            </a:lnSpc>
            <a:spcBef>
              <a:spcPct val="0"/>
            </a:spcBef>
            <a:spcAft>
              <a:spcPct val="15000"/>
            </a:spcAft>
            <a:buChar char="•"/>
          </a:pPr>
          <a:r>
            <a:rPr lang="en-US" sz="1300" kern="1200"/>
            <a:t>Financial strength </a:t>
          </a:r>
        </a:p>
        <a:p>
          <a:pPr marL="114300" lvl="1" indent="-114300" algn="l" defTabSz="577850">
            <a:lnSpc>
              <a:spcPct val="90000"/>
            </a:lnSpc>
            <a:spcBef>
              <a:spcPct val="0"/>
            </a:spcBef>
            <a:spcAft>
              <a:spcPct val="15000"/>
            </a:spcAft>
            <a:buChar char="•"/>
          </a:pPr>
          <a:r>
            <a:rPr lang="en-US" sz="1300" kern="1200"/>
            <a:t>Good brand image </a:t>
          </a:r>
        </a:p>
      </dsp:txBody>
      <dsp:txXfrm>
        <a:off x="4220538" y="131297"/>
        <a:ext cx="2101525" cy="2101525"/>
      </dsp:txXfrm>
    </dsp:sp>
    <dsp:sp modelId="{5BF48132-4727-4016-801A-3B8395D11F5C}">
      <dsp:nvSpPr>
        <dsp:cNvPr id="0" name=""/>
        <dsp:cNvSpPr/>
      </dsp:nvSpPr>
      <dsp:spPr>
        <a:xfrm>
          <a:off x="521559" y="-644"/>
          <a:ext cx="5932446" cy="5932446"/>
        </a:xfrm>
        <a:prstGeom prst="circularArrow">
          <a:avLst>
            <a:gd name="adj1" fmla="val 6908"/>
            <a:gd name="adj2" fmla="val 465802"/>
            <a:gd name="adj3" fmla="val 547521"/>
            <a:gd name="adj4" fmla="val 20586677"/>
            <a:gd name="adj5" fmla="val 8059"/>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2DEF78-7746-4C8C-9974-77727CED39B8}">
      <dsp:nvSpPr>
        <dsp:cNvPr id="0" name=""/>
        <dsp:cNvSpPr/>
      </dsp:nvSpPr>
      <dsp:spPr>
        <a:xfrm>
          <a:off x="4220538" y="3698334"/>
          <a:ext cx="2101525" cy="2101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l" defTabSz="755650">
            <a:lnSpc>
              <a:spcPct val="90000"/>
            </a:lnSpc>
            <a:spcBef>
              <a:spcPct val="0"/>
            </a:spcBef>
            <a:spcAft>
              <a:spcPct val="35000"/>
            </a:spcAft>
            <a:buNone/>
          </a:pPr>
          <a:r>
            <a:rPr lang="en-US" sz="1700" b="1" kern="1200"/>
            <a:t>Weaknesses</a:t>
          </a:r>
          <a:r>
            <a:rPr lang="en-US" sz="1700" kern="1200"/>
            <a:t> </a:t>
          </a:r>
        </a:p>
        <a:p>
          <a:pPr marL="114300" lvl="1" indent="-114300" algn="l" defTabSz="577850">
            <a:lnSpc>
              <a:spcPct val="90000"/>
            </a:lnSpc>
            <a:spcBef>
              <a:spcPct val="0"/>
            </a:spcBef>
            <a:spcAft>
              <a:spcPct val="15000"/>
            </a:spcAft>
            <a:buChar char="•"/>
          </a:pPr>
          <a:r>
            <a:rPr lang="en-US" sz="1300" kern="1200"/>
            <a:t>By being under the Japanese management can be a weakness </a:t>
          </a:r>
        </a:p>
        <a:p>
          <a:pPr marL="114300" lvl="1" indent="-114300" algn="l" defTabSz="577850">
            <a:lnSpc>
              <a:spcPct val="90000"/>
            </a:lnSpc>
            <a:spcBef>
              <a:spcPct val="0"/>
            </a:spcBef>
            <a:spcAft>
              <a:spcPct val="15000"/>
            </a:spcAft>
            <a:buChar char="•"/>
          </a:pPr>
          <a:r>
            <a:rPr lang="en-US" sz="1300" kern="1200"/>
            <a:t>The price range may be considered to be high</a:t>
          </a:r>
        </a:p>
        <a:p>
          <a:pPr marL="114300" lvl="1" indent="-114300" algn="l" defTabSz="577850">
            <a:lnSpc>
              <a:spcPct val="90000"/>
            </a:lnSpc>
            <a:spcBef>
              <a:spcPct val="0"/>
            </a:spcBef>
            <a:spcAft>
              <a:spcPct val="15000"/>
            </a:spcAft>
            <a:buChar char="•"/>
          </a:pPr>
          <a:r>
            <a:rPr lang="en-US" sz="1300" kern="1200"/>
            <a:t>Being a premium product can be considered as a target therefore people avoid buying them.</a:t>
          </a:r>
        </a:p>
      </dsp:txBody>
      <dsp:txXfrm>
        <a:off x="4220538" y="3698334"/>
        <a:ext cx="2101525" cy="2101525"/>
      </dsp:txXfrm>
    </dsp:sp>
    <dsp:sp modelId="{900A67EE-24D0-4798-90F0-FCD15B6F1B72}">
      <dsp:nvSpPr>
        <dsp:cNvPr id="0" name=""/>
        <dsp:cNvSpPr/>
      </dsp:nvSpPr>
      <dsp:spPr>
        <a:xfrm>
          <a:off x="521559" y="-644"/>
          <a:ext cx="5932446" cy="5932446"/>
        </a:xfrm>
        <a:prstGeom prst="circularArrow">
          <a:avLst>
            <a:gd name="adj1" fmla="val 6908"/>
            <a:gd name="adj2" fmla="val 465802"/>
            <a:gd name="adj3" fmla="val 5947521"/>
            <a:gd name="adj4" fmla="val 4386677"/>
            <a:gd name="adj5" fmla="val 8059"/>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6F4FA3-D444-4D4E-885E-0364EA4DE5BE}">
      <dsp:nvSpPr>
        <dsp:cNvPr id="0" name=""/>
        <dsp:cNvSpPr/>
      </dsp:nvSpPr>
      <dsp:spPr>
        <a:xfrm>
          <a:off x="653501" y="3698334"/>
          <a:ext cx="2101525" cy="2101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l" defTabSz="755650">
            <a:lnSpc>
              <a:spcPct val="90000"/>
            </a:lnSpc>
            <a:spcBef>
              <a:spcPct val="0"/>
            </a:spcBef>
            <a:spcAft>
              <a:spcPct val="35000"/>
            </a:spcAft>
            <a:buNone/>
          </a:pPr>
          <a:r>
            <a:rPr lang="en-US" sz="1700" b="1" kern="1200"/>
            <a:t>Opportunities</a:t>
          </a:r>
          <a:endParaRPr lang="en-US" sz="1700" kern="1200"/>
        </a:p>
        <a:p>
          <a:pPr marL="114300" lvl="1" indent="-114300" algn="l" defTabSz="577850">
            <a:lnSpc>
              <a:spcPct val="90000"/>
            </a:lnSpc>
            <a:spcBef>
              <a:spcPct val="0"/>
            </a:spcBef>
            <a:spcAft>
              <a:spcPct val="15000"/>
            </a:spcAft>
            <a:buChar char="•"/>
          </a:pPr>
          <a:r>
            <a:rPr lang="en-US" sz="1300" kern="1200"/>
            <a:t>Globally dynamic market</a:t>
          </a:r>
        </a:p>
        <a:p>
          <a:pPr marL="114300" lvl="1" indent="-114300" algn="l" defTabSz="577850">
            <a:lnSpc>
              <a:spcPct val="90000"/>
            </a:lnSpc>
            <a:spcBef>
              <a:spcPct val="0"/>
            </a:spcBef>
            <a:spcAft>
              <a:spcPct val="15000"/>
            </a:spcAft>
            <a:buChar char="•"/>
          </a:pPr>
          <a:r>
            <a:rPr lang="en-US" sz="1300" kern="1200"/>
            <a:t>Regulate developments to respect the environmental regulations </a:t>
          </a:r>
        </a:p>
      </dsp:txBody>
      <dsp:txXfrm>
        <a:off x="653501" y="3698334"/>
        <a:ext cx="2101525" cy="2101525"/>
      </dsp:txXfrm>
    </dsp:sp>
    <dsp:sp modelId="{187335F5-938E-480B-915A-A1D67DE1A5DD}">
      <dsp:nvSpPr>
        <dsp:cNvPr id="0" name=""/>
        <dsp:cNvSpPr/>
      </dsp:nvSpPr>
      <dsp:spPr>
        <a:xfrm>
          <a:off x="521559" y="-644"/>
          <a:ext cx="5932446" cy="5932446"/>
        </a:xfrm>
        <a:prstGeom prst="circularArrow">
          <a:avLst>
            <a:gd name="adj1" fmla="val 6908"/>
            <a:gd name="adj2" fmla="val 465802"/>
            <a:gd name="adj3" fmla="val 11347521"/>
            <a:gd name="adj4" fmla="val 9786677"/>
            <a:gd name="adj5" fmla="val 8059"/>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9B49C4-010B-4A99-A166-06623F5C8305}">
      <dsp:nvSpPr>
        <dsp:cNvPr id="0" name=""/>
        <dsp:cNvSpPr/>
      </dsp:nvSpPr>
      <dsp:spPr>
        <a:xfrm>
          <a:off x="653501" y="131297"/>
          <a:ext cx="2101525" cy="2101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l" defTabSz="755650">
            <a:lnSpc>
              <a:spcPct val="90000"/>
            </a:lnSpc>
            <a:spcBef>
              <a:spcPct val="0"/>
            </a:spcBef>
            <a:spcAft>
              <a:spcPct val="35000"/>
            </a:spcAft>
            <a:buNone/>
          </a:pPr>
          <a:r>
            <a:rPr lang="en-US" sz="1700" b="1" kern="1200"/>
            <a:t>Threats</a:t>
          </a:r>
          <a:endParaRPr lang="en-US" sz="1700" kern="1200"/>
        </a:p>
        <a:p>
          <a:pPr marL="114300" lvl="1" indent="-114300" algn="l" defTabSz="577850">
            <a:lnSpc>
              <a:spcPct val="90000"/>
            </a:lnSpc>
            <a:spcBef>
              <a:spcPct val="0"/>
            </a:spcBef>
            <a:spcAft>
              <a:spcPct val="15000"/>
            </a:spcAft>
            <a:buChar char="•"/>
          </a:pPr>
          <a:r>
            <a:rPr lang="en-US" sz="1300" kern="1200"/>
            <a:t>Export and international law restrictions</a:t>
          </a:r>
        </a:p>
        <a:p>
          <a:pPr marL="114300" lvl="1" indent="-114300" algn="l" defTabSz="577850">
            <a:lnSpc>
              <a:spcPct val="90000"/>
            </a:lnSpc>
            <a:spcBef>
              <a:spcPct val="0"/>
            </a:spcBef>
            <a:spcAft>
              <a:spcPct val="15000"/>
            </a:spcAft>
            <a:buChar char="•"/>
          </a:pPr>
          <a:r>
            <a:rPr lang="en-US" sz="1300" kern="1200"/>
            <a:t>Struggling to change consumers behavior to boost the sales  </a:t>
          </a:r>
        </a:p>
      </dsp:txBody>
      <dsp:txXfrm>
        <a:off x="653501" y="131297"/>
        <a:ext cx="2101525" cy="2101525"/>
      </dsp:txXfrm>
    </dsp:sp>
    <dsp:sp modelId="{A9EB87CF-6680-45D6-9A74-45CB5B809173}">
      <dsp:nvSpPr>
        <dsp:cNvPr id="0" name=""/>
        <dsp:cNvSpPr/>
      </dsp:nvSpPr>
      <dsp:spPr>
        <a:xfrm>
          <a:off x="521559" y="-644"/>
          <a:ext cx="5932446" cy="5932446"/>
        </a:xfrm>
        <a:prstGeom prst="circularArrow">
          <a:avLst>
            <a:gd name="adj1" fmla="val 6908"/>
            <a:gd name="adj2" fmla="val 465802"/>
            <a:gd name="adj3" fmla="val 16747521"/>
            <a:gd name="adj4" fmla="val 15186677"/>
            <a:gd name="adj5" fmla="val 8059"/>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520164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63297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2665193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4057149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98208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3991324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559241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2649967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443575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2985105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67553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800526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351211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448954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9808036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4171265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4/3/24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63408411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logos-marcas.com/yamaha-logo/"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azizalstsetia.blogspot.com/2010/12/ditinggal-fiat-tim-yamaha-kesulitan.html" TargetMode="External"/><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oboolo.com/blog/our-tips/swot-analysis-example-yamaha-13-10-2021.html" TargetMode="External"/><Relationship Id="rId2" Type="http://schemas.openxmlformats.org/officeDocument/2006/relationships/hyperlink" Target="https://notesmatic.com/yamaha-motors-pestel-analysis/" TargetMode="External"/><Relationship Id="rId1" Type="http://schemas.openxmlformats.org/officeDocument/2006/relationships/slideLayout" Target="../slideLayouts/slideLayout2.xml"/><Relationship Id="rId5" Type="http://schemas.openxmlformats.org/officeDocument/2006/relationships/image" Target="../media/image1.jpg"/><Relationship Id="rId4" Type="http://schemas.openxmlformats.org/officeDocument/2006/relationships/hyperlink" Target="https://global.yamaha-motor.com/"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global.yamaha-motor.com/news/2020/0414/personnel.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76A6EB0-B07D-520F-FE2E-621FFA56C769}"/>
              </a:ext>
            </a:extLst>
          </p:cNvPr>
          <p:cNvSpPr>
            <a:spLocks noGrp="1"/>
          </p:cNvSpPr>
          <p:nvPr>
            <p:ph type="subTitle" idx="1"/>
          </p:nvPr>
        </p:nvSpPr>
        <p:spPr>
          <a:xfrm>
            <a:off x="457200" y="373626"/>
            <a:ext cx="4563482" cy="5782699"/>
          </a:xfrm>
        </p:spPr>
        <p:txBody>
          <a:bodyPr>
            <a:normAutofit/>
          </a:bodyPr>
          <a:lstStyle/>
          <a:p>
            <a:r>
              <a:rPr lang="en-GB" b="1" dirty="0">
                <a:solidFill>
                  <a:schemeClr val="tx1">
                    <a:lumMod val="95000"/>
                    <a:lumOff val="5000"/>
                  </a:schemeClr>
                </a:solidFill>
              </a:rPr>
              <a:t>Group presentation, Yamaha group analyses</a:t>
            </a:r>
          </a:p>
          <a:p>
            <a:r>
              <a:rPr lang="en-GB" dirty="0">
                <a:solidFill>
                  <a:schemeClr val="tx1">
                    <a:lumMod val="95000"/>
                    <a:lumOff val="5000"/>
                  </a:schemeClr>
                </a:solidFill>
              </a:rPr>
              <a:t> </a:t>
            </a:r>
          </a:p>
          <a:p>
            <a:r>
              <a:rPr lang="en-GB" dirty="0">
                <a:solidFill>
                  <a:schemeClr val="tx1">
                    <a:lumMod val="95000"/>
                    <a:lumOff val="5000"/>
                  </a:schemeClr>
                </a:solidFill>
              </a:rPr>
              <a:t>Students: Silvana Montalvo </a:t>
            </a:r>
            <a:r>
              <a:rPr lang="en-GB" dirty="0" err="1">
                <a:solidFill>
                  <a:schemeClr val="tx1">
                    <a:lumMod val="95000"/>
                    <a:lumOff val="5000"/>
                  </a:schemeClr>
                </a:solidFill>
              </a:rPr>
              <a:t>Riofrio</a:t>
            </a:r>
            <a:r>
              <a:rPr lang="en-GB" dirty="0">
                <a:solidFill>
                  <a:schemeClr val="tx1">
                    <a:lumMod val="95000"/>
                    <a:lumOff val="5000"/>
                  </a:schemeClr>
                </a:solidFill>
              </a:rPr>
              <a:t> 2130452</a:t>
            </a:r>
          </a:p>
          <a:p>
            <a:r>
              <a:rPr lang="en-GB" dirty="0">
                <a:solidFill>
                  <a:schemeClr val="tx1">
                    <a:lumMod val="95000"/>
                    <a:lumOff val="5000"/>
                  </a:schemeClr>
                </a:solidFill>
              </a:rPr>
              <a:t>Ionica Mihaita Boghiceanu 2224220</a:t>
            </a:r>
          </a:p>
          <a:p>
            <a:r>
              <a:rPr lang="en-GB" dirty="0">
                <a:solidFill>
                  <a:schemeClr val="tx1">
                    <a:lumMod val="95000"/>
                    <a:lumOff val="5000"/>
                  </a:schemeClr>
                </a:solidFill>
              </a:rPr>
              <a:t>Ion </a:t>
            </a:r>
            <a:r>
              <a:rPr lang="en-GB" dirty="0" err="1">
                <a:solidFill>
                  <a:schemeClr val="tx1">
                    <a:lumMod val="95000"/>
                    <a:lumOff val="5000"/>
                  </a:schemeClr>
                </a:solidFill>
              </a:rPr>
              <a:t>Cuciorva</a:t>
            </a:r>
            <a:r>
              <a:rPr lang="en-GB" dirty="0">
                <a:solidFill>
                  <a:schemeClr val="tx1">
                    <a:lumMod val="95000"/>
                    <a:lumOff val="5000"/>
                  </a:schemeClr>
                </a:solidFill>
              </a:rPr>
              <a:t> 2326046</a:t>
            </a:r>
          </a:p>
          <a:p>
            <a:r>
              <a:rPr lang="en-GB" dirty="0">
                <a:solidFill>
                  <a:schemeClr val="tx1">
                    <a:lumMod val="95000"/>
                    <a:lumOff val="5000"/>
                  </a:schemeClr>
                </a:solidFill>
              </a:rPr>
              <a:t>Lecturer: Laila </a:t>
            </a:r>
            <a:r>
              <a:rPr lang="en-GB" dirty="0" err="1">
                <a:solidFill>
                  <a:schemeClr val="tx1">
                    <a:lumMod val="95000"/>
                    <a:lumOff val="5000"/>
                  </a:schemeClr>
                </a:solidFill>
              </a:rPr>
              <a:t>Maazouz</a:t>
            </a:r>
            <a:endParaRPr lang="en-GB" dirty="0">
              <a:solidFill>
                <a:schemeClr val="tx1">
                  <a:lumMod val="95000"/>
                  <a:lumOff val="5000"/>
                </a:schemeClr>
              </a:solidFill>
            </a:endParaRPr>
          </a:p>
          <a:p>
            <a:r>
              <a:rPr lang="en-GB" dirty="0">
                <a:solidFill>
                  <a:schemeClr val="tx1">
                    <a:lumMod val="95000"/>
                    <a:lumOff val="5000"/>
                  </a:schemeClr>
                </a:solidFill>
              </a:rPr>
              <a:t>Module: Introduction to Business </a:t>
            </a:r>
          </a:p>
          <a:p>
            <a:r>
              <a:rPr lang="en-GB" dirty="0">
                <a:solidFill>
                  <a:schemeClr val="tx1">
                    <a:lumMod val="95000"/>
                    <a:lumOff val="5000"/>
                  </a:schemeClr>
                </a:solidFill>
              </a:rPr>
              <a:t>Module code: LCBB4007_LON</a:t>
            </a:r>
          </a:p>
        </p:txBody>
      </p:sp>
      <p:pic>
        <p:nvPicPr>
          <p:cNvPr id="15" name="Picture 14">
            <a:extLst>
              <a:ext uri="{FF2B5EF4-FFF2-40B4-BE49-F238E27FC236}">
                <a16:creationId xmlns:a16="http://schemas.microsoft.com/office/drawing/2014/main" id="{03F9AA73-946E-CCB5-6C89-144C97304DF5}"/>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2448" y="1847475"/>
            <a:ext cx="4610529" cy="3457896"/>
          </a:xfrm>
          <a:prstGeom prst="rect">
            <a:avLst/>
          </a:prstGeom>
        </p:spPr>
      </p:pic>
    </p:spTree>
    <p:extLst>
      <p:ext uri="{BB962C8B-B14F-4D97-AF65-F5344CB8AC3E}">
        <p14:creationId xmlns:p14="http://schemas.microsoft.com/office/powerpoint/2010/main" val="23628571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44395" y="867965"/>
            <a:ext cx="7766936" cy="1646302"/>
          </a:xfrm>
        </p:spPr>
        <p:txBody>
          <a:bodyPr/>
          <a:lstStyle/>
          <a:p>
            <a:pPr algn="ctr"/>
            <a:r>
              <a:rPr lang="en-US" b="1" dirty="0">
                <a:solidFill>
                  <a:schemeClr val="tx1">
                    <a:lumMod val="95000"/>
                    <a:lumOff val="5000"/>
                  </a:schemeClr>
                </a:solidFill>
              </a:rPr>
              <a:t>Overview of Yamaha Corporation</a:t>
            </a:r>
          </a:p>
        </p:txBody>
      </p:sp>
      <p:pic>
        <p:nvPicPr>
          <p:cNvPr id="4" name="Picture 3">
            <a:extLst>
              <a:ext uri="{FF2B5EF4-FFF2-40B4-BE49-F238E27FC236}">
                <a16:creationId xmlns:a16="http://schemas.microsoft.com/office/drawing/2014/main" id="{D7C55BBB-5F11-629B-37F4-310C2A6C887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154076" y="3142318"/>
            <a:ext cx="5209566" cy="2930381"/>
          </a:xfrm>
          <a:prstGeom prst="rect">
            <a:avLst/>
          </a:prstGeom>
        </p:spPr>
      </p:pic>
    </p:spTree>
    <p:extLst>
      <p:ext uri="{BB962C8B-B14F-4D97-AF65-F5344CB8AC3E}">
        <p14:creationId xmlns:p14="http://schemas.microsoft.com/office/powerpoint/2010/main" val="3174033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0080" y="325369"/>
            <a:ext cx="4368602" cy="1956841"/>
          </a:xfrm>
        </p:spPr>
        <p:txBody>
          <a:bodyPr anchor="b">
            <a:normAutofit fontScale="90000"/>
          </a:bodyPr>
          <a:lstStyle/>
          <a:p>
            <a:r>
              <a:rPr lang="en-US" sz="4200"/>
              <a:t>Yamaha Corporation: A Global Leader</a:t>
            </a:r>
          </a:p>
        </p:txBody>
      </p:sp>
      <p:sp>
        <p:nvSpPr>
          <p:cNvPr id="3" name="Content Placeholder 2"/>
          <p:cNvSpPr>
            <a:spLocks noGrp="1"/>
          </p:cNvSpPr>
          <p:nvPr>
            <p:ph idx="1"/>
          </p:nvPr>
        </p:nvSpPr>
        <p:spPr>
          <a:xfrm>
            <a:off x="640080" y="2872899"/>
            <a:ext cx="4243589" cy="3320668"/>
          </a:xfrm>
        </p:spPr>
        <p:txBody>
          <a:bodyPr>
            <a:normAutofit fontScale="92500" lnSpcReduction="10000"/>
          </a:bodyPr>
          <a:lstStyle/>
          <a:p>
            <a:r>
              <a:rPr lang="en-US" sz="2000" dirty="0"/>
              <a:t>Established in 1887 as a piano manufacturer (Hwang, 2022).</a:t>
            </a:r>
          </a:p>
          <a:p>
            <a:r>
              <a:rPr lang="en-US" sz="2000" dirty="0"/>
              <a:t>Evolved into a multinational conglomerate with diverse offerings.</a:t>
            </a:r>
          </a:p>
          <a:p>
            <a:r>
              <a:rPr lang="en-US" sz="2000" dirty="0"/>
              <a:t>Headquarters in Shizuoka, Japan.</a:t>
            </a:r>
          </a:p>
          <a:p>
            <a:r>
              <a:rPr lang="en-US" sz="2000" dirty="0"/>
              <a:t>Mission: "Create '</a:t>
            </a:r>
            <a:r>
              <a:rPr lang="en-US" sz="2000" dirty="0" err="1"/>
              <a:t>Kando</a:t>
            </a:r>
            <a:r>
              <a:rPr lang="en-US" sz="2000" dirty="0"/>
              <a:t>' Together" - forging emotional connections with customers (Integrated Report, 2022).</a:t>
            </a:r>
          </a:p>
        </p:txBody>
      </p:sp>
      <p:pic>
        <p:nvPicPr>
          <p:cNvPr id="5" name="Picture 4">
            <a:extLst>
              <a:ext uri="{FF2B5EF4-FFF2-40B4-BE49-F238E27FC236}">
                <a16:creationId xmlns:a16="http://schemas.microsoft.com/office/drawing/2014/main" id="{F785D311-10C9-C4CE-78A8-FC9FD87042EA}"/>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264" r="-2"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982648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53733" y="548464"/>
            <a:ext cx="6798541" cy="1675623"/>
          </a:xfrm>
        </p:spPr>
        <p:txBody>
          <a:bodyPr anchor="b">
            <a:normAutofit/>
          </a:bodyPr>
          <a:lstStyle/>
          <a:p>
            <a:r>
              <a:rPr lang="en-US" sz="4000"/>
              <a:t>Yamaha's Wide Range of Products</a:t>
            </a:r>
          </a:p>
        </p:txBody>
      </p:sp>
      <p:graphicFrame>
        <p:nvGraphicFramePr>
          <p:cNvPr id="11" name="Content Placeholder 2">
            <a:extLst>
              <a:ext uri="{FF2B5EF4-FFF2-40B4-BE49-F238E27FC236}">
                <a16:creationId xmlns:a16="http://schemas.microsoft.com/office/drawing/2014/main" id="{8D15374D-B98F-2096-60D5-DF3109C82EE5}"/>
              </a:ext>
            </a:extLst>
          </p:cNvPr>
          <p:cNvGraphicFramePr>
            <a:graphicFrameLocks noGrp="1"/>
          </p:cNvGraphicFramePr>
          <p:nvPr>
            <p:ph idx="1"/>
          </p:nvPr>
        </p:nvGraphicFramePr>
        <p:xfrm>
          <a:off x="4553734" y="2409830"/>
          <a:ext cx="6798539" cy="37052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Guitars on a guitar stand">
            <a:extLst>
              <a:ext uri="{FF2B5EF4-FFF2-40B4-BE49-F238E27FC236}">
                <a16:creationId xmlns:a16="http://schemas.microsoft.com/office/drawing/2014/main" id="{8C569435-0FD4-32C3-1E88-D050AEB26B05}"/>
              </a:ext>
            </a:extLst>
          </p:cNvPr>
          <p:cNvPicPr>
            <a:picLocks noChangeAspect="1"/>
          </p:cNvPicPr>
          <p:nvPr/>
        </p:nvPicPr>
        <p:blipFill rotWithShape="1">
          <a:blip r:embed="rId7"/>
          <a:srcRect l="48833" r="10321" b="-1"/>
          <a:stretch/>
        </p:blipFill>
        <p:spPr>
          <a:xfrm>
            <a:off x="1" y="10"/>
            <a:ext cx="4196496" cy="6857990"/>
          </a:xfrm>
          <a:prstGeom prst="rect">
            <a:avLst/>
          </a:prstGeom>
          <a:effectLst/>
        </p:spPr>
      </p:pic>
    </p:spTree>
    <p:extLst>
      <p:ext uri="{BB962C8B-B14F-4D97-AF65-F5344CB8AC3E}">
        <p14:creationId xmlns:p14="http://schemas.microsoft.com/office/powerpoint/2010/main" val="29520945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97762" y="329184"/>
            <a:ext cx="6251110" cy="1783080"/>
          </a:xfrm>
        </p:spPr>
        <p:txBody>
          <a:bodyPr anchor="b">
            <a:normAutofit fontScale="90000"/>
          </a:bodyPr>
          <a:lstStyle/>
          <a:p>
            <a:r>
              <a:rPr lang="en-US" sz="5400"/>
              <a:t>Yamaha's Worldwide Operations</a:t>
            </a:r>
          </a:p>
        </p:txBody>
      </p:sp>
      <p:sp>
        <p:nvSpPr>
          <p:cNvPr id="3" name="Content Placeholder 2"/>
          <p:cNvSpPr>
            <a:spLocks noGrp="1"/>
          </p:cNvSpPr>
          <p:nvPr>
            <p:ph idx="1"/>
          </p:nvPr>
        </p:nvSpPr>
        <p:spPr>
          <a:xfrm>
            <a:off x="5297762" y="2706624"/>
            <a:ext cx="6251110" cy="3483864"/>
          </a:xfrm>
        </p:spPr>
        <p:txBody>
          <a:bodyPr>
            <a:normAutofit lnSpcReduction="10000"/>
          </a:bodyPr>
          <a:lstStyle/>
          <a:p>
            <a:r>
              <a:rPr lang="en-US" sz="2200" dirty="0"/>
              <a:t>Workforce of approximately 28,000 employees.</a:t>
            </a:r>
          </a:p>
          <a:p>
            <a:r>
              <a:rPr lang="en-US" sz="2200" dirty="0"/>
              <a:t>Presence in Japan, the United States, Europe, Asia.</a:t>
            </a:r>
          </a:p>
          <a:p>
            <a:r>
              <a:rPr lang="en-US" sz="2200" dirty="0"/>
              <a:t>Holding company structure with a Board of Directors.</a:t>
            </a:r>
          </a:p>
          <a:p>
            <a:r>
              <a:rPr lang="en-US" sz="2200" dirty="0"/>
              <a:t>Diverse subsidiaries and affiliated companies across various segments (About Us - Yamaha Corporation, </a:t>
            </a:r>
            <a:r>
              <a:rPr lang="en-US" sz="2200" dirty="0" err="1"/>
              <a:t>n.d.</a:t>
            </a:r>
            <a:r>
              <a:rPr lang="en-US" sz="2200" dirty="0"/>
              <a:t>).</a:t>
            </a:r>
          </a:p>
        </p:txBody>
      </p:sp>
      <p:pic>
        <p:nvPicPr>
          <p:cNvPr id="5" name="Picture 4" descr="Metallic spheres connected in mesh">
            <a:extLst>
              <a:ext uri="{FF2B5EF4-FFF2-40B4-BE49-F238E27FC236}">
                <a16:creationId xmlns:a16="http://schemas.microsoft.com/office/drawing/2014/main" id="{06018EFC-6D30-6DE8-771C-AEC51118C706}"/>
              </a:ext>
            </a:extLst>
          </p:cNvPr>
          <p:cNvPicPr>
            <a:picLocks noChangeAspect="1"/>
          </p:cNvPicPr>
          <p:nvPr/>
        </p:nvPicPr>
        <p:blipFill rotWithShape="1">
          <a:blip r:embed="rId2"/>
          <a:srcRect l="26109" r="28560"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1199729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1803" y="350196"/>
            <a:ext cx="4646904" cy="1624520"/>
          </a:xfrm>
        </p:spPr>
        <p:txBody>
          <a:bodyPr anchor="ctr">
            <a:normAutofit/>
          </a:bodyPr>
          <a:lstStyle/>
          <a:p>
            <a:r>
              <a:rPr lang="en-US" sz="4000" dirty="0"/>
              <a:t>Yamaha's Strategic Business Units</a:t>
            </a:r>
          </a:p>
        </p:txBody>
      </p:sp>
      <p:sp>
        <p:nvSpPr>
          <p:cNvPr id="3" name="Content Placeholder 2"/>
          <p:cNvSpPr>
            <a:spLocks noGrp="1"/>
          </p:cNvSpPr>
          <p:nvPr>
            <p:ph idx="1"/>
          </p:nvPr>
        </p:nvSpPr>
        <p:spPr>
          <a:xfrm>
            <a:off x="761802" y="2743200"/>
            <a:ext cx="4646905" cy="3613149"/>
          </a:xfrm>
        </p:spPr>
        <p:txBody>
          <a:bodyPr anchor="ctr">
            <a:normAutofit lnSpcReduction="10000"/>
          </a:bodyPr>
          <a:lstStyle/>
          <a:p>
            <a:r>
              <a:rPr lang="en-US" sz="1700" b="1" dirty="0"/>
              <a:t>Musical Instruments:</a:t>
            </a:r>
            <a:r>
              <a:rPr lang="en-US" sz="1700" dirty="0"/>
              <a:t> Core division with a range of instruments and professional audio equipment (</a:t>
            </a:r>
            <a:r>
              <a:rPr lang="en-US" sz="1700" dirty="0" err="1"/>
              <a:t>Reiffenstein</a:t>
            </a:r>
            <a:r>
              <a:rPr lang="en-US" sz="1700" dirty="0"/>
              <a:t>, 2006).</a:t>
            </a:r>
          </a:p>
          <a:p>
            <a:r>
              <a:rPr lang="en-US" sz="1700" b="1" dirty="0"/>
              <a:t>Audio Equipment:</a:t>
            </a:r>
            <a:r>
              <a:rPr lang="en-US" sz="1700" dirty="0"/>
              <a:t> Catering to audiophiles with high-quality audio systems.</a:t>
            </a:r>
          </a:p>
          <a:p>
            <a:r>
              <a:rPr lang="en-US" sz="1700" b="1" dirty="0"/>
              <a:t>Semiconductors:</a:t>
            </a:r>
            <a:r>
              <a:rPr lang="en-US" sz="1700" dirty="0"/>
              <a:t> Developing components for electronic devices.</a:t>
            </a:r>
          </a:p>
          <a:p>
            <a:r>
              <a:rPr lang="en-US" sz="1700" b="1" dirty="0"/>
              <a:t>Industrial Machinery:</a:t>
            </a:r>
            <a:r>
              <a:rPr lang="en-US" sz="1700" dirty="0"/>
              <a:t> Producing robots and machinery for various industries.</a:t>
            </a:r>
          </a:p>
          <a:p>
            <a:r>
              <a:rPr lang="en-US" sz="1700" b="1" dirty="0"/>
              <a:t>Recreational Vehicles &amp; Golf Products:</a:t>
            </a:r>
            <a:r>
              <a:rPr lang="en-US" sz="1700" dirty="0"/>
              <a:t> Offering products for outdoor activities and sports.</a:t>
            </a:r>
          </a:p>
        </p:txBody>
      </p:sp>
      <p:pic>
        <p:nvPicPr>
          <p:cNvPr id="5" name="Picture 4" descr="Machine in a laboratory">
            <a:extLst>
              <a:ext uri="{FF2B5EF4-FFF2-40B4-BE49-F238E27FC236}">
                <a16:creationId xmlns:a16="http://schemas.microsoft.com/office/drawing/2014/main" id="{70D83E43-0994-5031-CA05-5E866869BCB4}"/>
              </a:ext>
            </a:extLst>
          </p:cNvPr>
          <p:cNvPicPr>
            <a:picLocks noChangeAspect="1"/>
          </p:cNvPicPr>
          <p:nvPr/>
        </p:nvPicPr>
        <p:blipFill rotWithShape="1">
          <a:blip r:embed="rId2"/>
          <a:srcRect l="24070" r="16529" b="-2"/>
          <a:stretch/>
        </p:blipFill>
        <p:spPr>
          <a:xfrm>
            <a:off x="6096000" y="1"/>
            <a:ext cx="6102825" cy="6858000"/>
          </a:xfrm>
          <a:prstGeom prst="rect">
            <a:avLst/>
          </a:prstGeom>
        </p:spPr>
      </p:pic>
    </p:spTree>
    <p:extLst>
      <p:ext uri="{BB962C8B-B14F-4D97-AF65-F5344CB8AC3E}">
        <p14:creationId xmlns:p14="http://schemas.microsoft.com/office/powerpoint/2010/main" val="5575613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Yamaha's Legacy and Future Prospects</a:t>
            </a:r>
          </a:p>
        </p:txBody>
      </p:sp>
      <p:graphicFrame>
        <p:nvGraphicFramePr>
          <p:cNvPr id="5" name="Content Placeholder 2">
            <a:extLst>
              <a:ext uri="{FF2B5EF4-FFF2-40B4-BE49-F238E27FC236}">
                <a16:creationId xmlns:a16="http://schemas.microsoft.com/office/drawing/2014/main" id="{4E4B0798-6F05-5A77-9B79-C694FDAD2F8A}"/>
              </a:ext>
            </a:extLst>
          </p:cNvPr>
          <p:cNvGraphicFramePr>
            <a:graphicFrameLocks noGrp="1"/>
          </p:cNvGraphicFramePr>
          <p:nvPr>
            <p:ph idx="1"/>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3951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a:bodyPr>
          <a:lstStyle/>
          <a:p>
            <a:r>
              <a:rPr lang="en-US" dirty="0"/>
              <a:t>About Us - Yamaha Corporation. (</a:t>
            </a:r>
            <a:r>
              <a:rPr lang="en-US" dirty="0" err="1"/>
              <a:t>n.d.</a:t>
            </a:r>
            <a:r>
              <a:rPr lang="en-US" dirty="0"/>
              <a:t>). Www.yamaha.com. https://www.yamaha.com/en/about/</a:t>
            </a:r>
          </a:p>
          <a:p>
            <a:r>
              <a:rPr lang="en-US" dirty="0"/>
              <a:t>HWANG, P. (2022). Trends and Characteristics of Musical Instrument Industry in Hamamatsu, Japan. </a:t>
            </a:r>
            <a:r>
              <a:rPr lang="ja-JP" altLang="en-US" dirty="0"/>
              <a:t>浜松学院大学研究論集</a:t>
            </a:r>
            <a:r>
              <a:rPr lang="en-US" altLang="ja-JP" dirty="0"/>
              <a:t>, (18), 53-64.</a:t>
            </a:r>
          </a:p>
          <a:p>
            <a:r>
              <a:rPr lang="en-US" dirty="0"/>
              <a:t>Integrated Report . (2022). https://global.yamaha-motor.com/ir/integrated-report/integrated2022/pdf/YMC_IR2022_E_01.pdf?20220804</a:t>
            </a:r>
          </a:p>
          <a:p>
            <a:r>
              <a:rPr lang="en-US" dirty="0" err="1"/>
              <a:t>Reiffenstein</a:t>
            </a:r>
            <a:r>
              <a:rPr lang="en-US" dirty="0"/>
              <a:t>, T. (2006). Codification, patents and the geography of knowledge transfer in the electronic musical instrument industry. The Canadian Geographer/Le </a:t>
            </a:r>
            <a:r>
              <a:rPr lang="en-US" dirty="0" err="1"/>
              <a:t>Géographe</a:t>
            </a:r>
            <a:r>
              <a:rPr lang="en-US" dirty="0"/>
              <a:t> </a:t>
            </a:r>
            <a:r>
              <a:rPr lang="en-US" dirty="0" err="1"/>
              <a:t>canadien</a:t>
            </a:r>
            <a:r>
              <a:rPr lang="en-US" dirty="0"/>
              <a:t>, 50(3), 298-318.</a:t>
            </a:r>
          </a:p>
        </p:txBody>
      </p:sp>
    </p:spTree>
    <p:extLst>
      <p:ext uri="{BB962C8B-B14F-4D97-AF65-F5344CB8AC3E}">
        <p14:creationId xmlns:p14="http://schemas.microsoft.com/office/powerpoint/2010/main" val="4145111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F90A97-B9D1-BECE-EC40-37E4C165C5CD}"/>
              </a:ext>
            </a:extLst>
          </p:cNvPr>
          <p:cNvSpPr>
            <a:spLocks noGrp="1"/>
          </p:cNvSpPr>
          <p:nvPr>
            <p:ph idx="1"/>
          </p:nvPr>
        </p:nvSpPr>
        <p:spPr>
          <a:xfrm>
            <a:off x="457200" y="904568"/>
            <a:ext cx="4640729" cy="5269017"/>
          </a:xfrm>
        </p:spPr>
        <p:txBody>
          <a:bodyPr>
            <a:normAutofit/>
          </a:bodyPr>
          <a:lstStyle/>
          <a:p>
            <a:pPr marL="0" indent="0">
              <a:buNone/>
            </a:pPr>
            <a:r>
              <a:rPr lang="en-GB" sz="2800" b="1" dirty="0"/>
              <a:t>Introduction</a:t>
            </a:r>
            <a:r>
              <a:rPr lang="en-GB" b="1" dirty="0"/>
              <a:t> </a:t>
            </a:r>
          </a:p>
          <a:p>
            <a:pPr marL="0" indent="0">
              <a:buNone/>
            </a:pPr>
            <a:endParaRPr lang="en-GB" b="1" dirty="0"/>
          </a:p>
          <a:p>
            <a:pPr marL="0" indent="0">
              <a:buNone/>
            </a:pPr>
            <a:r>
              <a:rPr lang="en-GB" sz="2400" dirty="0"/>
              <a:t>A Swot analysis will be made, to show the strength, weakness, opportunity, and threats of Yamaha group company, followed by PESTEL analysis which will determinate the place of the company on the market, with its political, economic, social, technological, environmental, and legal factors.</a:t>
            </a:r>
          </a:p>
        </p:txBody>
      </p:sp>
      <p:sp>
        <p:nvSpPr>
          <p:cNvPr id="6" name="Footer Placeholder 5">
            <a:extLst>
              <a:ext uri="{FF2B5EF4-FFF2-40B4-BE49-F238E27FC236}">
                <a16:creationId xmlns:a16="http://schemas.microsoft.com/office/drawing/2014/main" id="{00F97BEC-916F-CB89-0FDE-380CFBE0724A}"/>
              </a:ext>
            </a:extLst>
          </p:cNvPr>
          <p:cNvSpPr>
            <a:spLocks noGrp="1"/>
          </p:cNvSpPr>
          <p:nvPr>
            <p:ph type="ftr" sz="quarter" idx="11"/>
          </p:nvPr>
        </p:nvSpPr>
        <p:spPr/>
        <p:txBody>
          <a:bodyPr/>
          <a:lstStyle/>
          <a:p>
            <a:r>
              <a:rPr lang="en-US" sz="1600" b="1" dirty="0"/>
              <a:t>Ionica Mihaita Boghiceanu 2224220</a:t>
            </a:r>
          </a:p>
        </p:txBody>
      </p:sp>
      <p:pic>
        <p:nvPicPr>
          <p:cNvPr id="5" name="Picture 4">
            <a:extLst>
              <a:ext uri="{FF2B5EF4-FFF2-40B4-BE49-F238E27FC236}">
                <a16:creationId xmlns:a16="http://schemas.microsoft.com/office/drawing/2014/main" id="{8144AA95-F342-DBF3-E7EC-AE6D1492E83E}"/>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9388" y="1746576"/>
            <a:ext cx="4659872" cy="3494904"/>
          </a:xfrm>
          <a:prstGeom prst="rect">
            <a:avLst/>
          </a:prstGeom>
        </p:spPr>
      </p:pic>
    </p:spTree>
    <p:extLst>
      <p:ext uri="{BB962C8B-B14F-4D97-AF65-F5344CB8AC3E}">
        <p14:creationId xmlns:p14="http://schemas.microsoft.com/office/powerpoint/2010/main" val="35401834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 name="Content Placeholder 8">
            <a:extLst>
              <a:ext uri="{FF2B5EF4-FFF2-40B4-BE49-F238E27FC236}">
                <a16:creationId xmlns:a16="http://schemas.microsoft.com/office/drawing/2014/main" id="{99755013-0164-E3DB-F3BF-00586FE902F1}"/>
              </a:ext>
            </a:extLst>
          </p:cNvPr>
          <p:cNvGraphicFramePr>
            <a:graphicFrameLocks noGrp="1"/>
          </p:cNvGraphicFramePr>
          <p:nvPr>
            <p:ph idx="1"/>
          </p:nvPr>
        </p:nvGraphicFramePr>
        <p:xfrm>
          <a:off x="457201" y="245806"/>
          <a:ext cx="6975566" cy="59311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Footer Placeholder 7">
            <a:extLst>
              <a:ext uri="{FF2B5EF4-FFF2-40B4-BE49-F238E27FC236}">
                <a16:creationId xmlns:a16="http://schemas.microsoft.com/office/drawing/2014/main" id="{543D3FE0-76A2-34C9-4CB3-EF39ADBD7735}"/>
              </a:ext>
            </a:extLst>
          </p:cNvPr>
          <p:cNvSpPr>
            <a:spLocks noGrp="1"/>
          </p:cNvSpPr>
          <p:nvPr>
            <p:ph type="ftr" sz="quarter" idx="11"/>
          </p:nvPr>
        </p:nvSpPr>
        <p:spPr>
          <a:xfrm>
            <a:off x="457200" y="155448"/>
            <a:ext cx="3711677" cy="365125"/>
          </a:xfrm>
        </p:spPr>
        <p:txBody>
          <a:bodyPr/>
          <a:lstStyle/>
          <a:p>
            <a:r>
              <a:rPr lang="en-US" sz="1600" b="1" dirty="0"/>
              <a:t>Ionica Mihaita Boghiceanu 2224220</a:t>
            </a:r>
          </a:p>
        </p:txBody>
      </p:sp>
      <p:pic>
        <p:nvPicPr>
          <p:cNvPr id="5" name="Content Placeholder 4">
            <a:extLst>
              <a:ext uri="{FF2B5EF4-FFF2-40B4-BE49-F238E27FC236}">
                <a16:creationId xmlns:a16="http://schemas.microsoft.com/office/drawing/2014/main" id="{26C77F9B-6523-5B61-CF54-97149E7BD9EB}"/>
              </a:ext>
              <a:ext uri="{C183D7F6-B498-43B3-948B-1728B52AA6E4}">
                <adec:decorative xmlns:adec="http://schemas.microsoft.com/office/drawing/2017/decorative" val="1"/>
              </a:ext>
            </a:extLst>
          </p:cNvPr>
          <p:cNvPicPr>
            <a:picLocks noChangeAspect="1"/>
          </p:cNvPicPr>
          <p:nvPr/>
        </p:nvPicPr>
        <p:blipFill rotWithShape="1">
          <a:blip r:embed="rId7">
            <a:extLst>
              <a:ext uri="{28A0092B-C50C-407E-A947-70E740481C1C}">
                <a14:useLocalDpi xmlns:a14="http://schemas.microsoft.com/office/drawing/2010/main" val="0"/>
              </a:ext>
            </a:extLst>
          </a:blip>
          <a:srcRect l="19588" r="5415" b="4"/>
          <a:stretch/>
        </p:blipFill>
        <p:spPr>
          <a:xfrm>
            <a:off x="7918449" y="168275"/>
            <a:ext cx="3531759" cy="3531758"/>
          </a:xfrm>
          <a:custGeom>
            <a:avLst/>
            <a:gdLst/>
            <a:ahLst/>
            <a:cxnLst/>
            <a:rect l="l" t="t" r="r" b="b"/>
            <a:pathLst>
              <a:path w="3646992" h="3646991">
                <a:moveTo>
                  <a:pt x="0" y="0"/>
                </a:moveTo>
                <a:lnTo>
                  <a:pt x="1820818" y="0"/>
                </a:lnTo>
                <a:cubicBezTo>
                  <a:pt x="2829397" y="0"/>
                  <a:pt x="3646992" y="817595"/>
                  <a:pt x="3646992" y="1826174"/>
                </a:cubicBezTo>
                <a:lnTo>
                  <a:pt x="3646992" y="3646991"/>
                </a:lnTo>
                <a:lnTo>
                  <a:pt x="1826174" y="3646991"/>
                </a:lnTo>
                <a:cubicBezTo>
                  <a:pt x="817595" y="3646991"/>
                  <a:pt x="0" y="2829396"/>
                  <a:pt x="0" y="1820817"/>
                </a:cubicBezTo>
                <a:close/>
              </a:path>
            </a:pathLst>
          </a:custGeom>
        </p:spPr>
      </p:pic>
    </p:spTree>
    <p:extLst>
      <p:ext uri="{BB962C8B-B14F-4D97-AF65-F5344CB8AC3E}">
        <p14:creationId xmlns:p14="http://schemas.microsoft.com/office/powerpoint/2010/main" val="2144717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34B8B093-725F-D38F-5197-0DA25D98F9FB}"/>
              </a:ext>
            </a:extLst>
          </p:cNvPr>
          <p:cNvGraphicFramePr>
            <a:graphicFrameLocks noGrp="1"/>
          </p:cNvGraphicFramePr>
          <p:nvPr>
            <p:ph idx="1"/>
          </p:nvPr>
        </p:nvGraphicFramePr>
        <p:xfrm>
          <a:off x="457200" y="633526"/>
          <a:ext cx="9037341" cy="6054169"/>
        </p:xfrm>
        <a:graphic>
          <a:graphicData uri="http://schemas.openxmlformats.org/drawingml/2006/table">
            <a:tbl>
              <a:tblPr firstRow="1" bandRow="1">
                <a:tableStyleId>{5C22544A-7EE6-4342-B048-85BDC9FD1C3A}</a:tableStyleId>
              </a:tblPr>
              <a:tblGrid>
                <a:gridCol w="1509267">
                  <a:extLst>
                    <a:ext uri="{9D8B030D-6E8A-4147-A177-3AD203B41FA5}">
                      <a16:colId xmlns:a16="http://schemas.microsoft.com/office/drawing/2014/main" val="65509354"/>
                    </a:ext>
                  </a:extLst>
                </a:gridCol>
                <a:gridCol w="1417962">
                  <a:extLst>
                    <a:ext uri="{9D8B030D-6E8A-4147-A177-3AD203B41FA5}">
                      <a16:colId xmlns:a16="http://schemas.microsoft.com/office/drawing/2014/main" val="3491992433"/>
                    </a:ext>
                  </a:extLst>
                </a:gridCol>
                <a:gridCol w="1509267">
                  <a:extLst>
                    <a:ext uri="{9D8B030D-6E8A-4147-A177-3AD203B41FA5}">
                      <a16:colId xmlns:a16="http://schemas.microsoft.com/office/drawing/2014/main" val="923919318"/>
                    </a:ext>
                  </a:extLst>
                </a:gridCol>
                <a:gridCol w="1664485">
                  <a:extLst>
                    <a:ext uri="{9D8B030D-6E8A-4147-A177-3AD203B41FA5}">
                      <a16:colId xmlns:a16="http://schemas.microsoft.com/office/drawing/2014/main" val="846880022"/>
                    </a:ext>
                  </a:extLst>
                </a:gridCol>
                <a:gridCol w="1427093">
                  <a:extLst>
                    <a:ext uri="{9D8B030D-6E8A-4147-A177-3AD203B41FA5}">
                      <a16:colId xmlns:a16="http://schemas.microsoft.com/office/drawing/2014/main" val="3922922492"/>
                    </a:ext>
                  </a:extLst>
                </a:gridCol>
                <a:gridCol w="1509267">
                  <a:extLst>
                    <a:ext uri="{9D8B030D-6E8A-4147-A177-3AD203B41FA5}">
                      <a16:colId xmlns:a16="http://schemas.microsoft.com/office/drawing/2014/main" val="2189779889"/>
                    </a:ext>
                  </a:extLst>
                </a:gridCol>
              </a:tblGrid>
              <a:tr h="445458">
                <a:tc>
                  <a:txBody>
                    <a:bodyPr/>
                    <a:lstStyle/>
                    <a:p>
                      <a:r>
                        <a:rPr lang="en-GB" sz="1300"/>
                        <a:t>Political </a:t>
                      </a:r>
                    </a:p>
                  </a:txBody>
                  <a:tcPr marL="68225" marR="68225" marT="34113" marB="34113"/>
                </a:tc>
                <a:tc>
                  <a:txBody>
                    <a:bodyPr/>
                    <a:lstStyle/>
                    <a:p>
                      <a:r>
                        <a:rPr lang="en-GB" sz="1300"/>
                        <a:t>Economical </a:t>
                      </a:r>
                    </a:p>
                  </a:txBody>
                  <a:tcPr marL="68225" marR="68225" marT="34113" marB="34113"/>
                </a:tc>
                <a:tc>
                  <a:txBody>
                    <a:bodyPr/>
                    <a:lstStyle/>
                    <a:p>
                      <a:r>
                        <a:rPr lang="en-GB" sz="1300"/>
                        <a:t>Social </a:t>
                      </a:r>
                    </a:p>
                  </a:txBody>
                  <a:tcPr marL="68225" marR="68225" marT="34113" marB="34113"/>
                </a:tc>
                <a:tc>
                  <a:txBody>
                    <a:bodyPr/>
                    <a:lstStyle/>
                    <a:p>
                      <a:r>
                        <a:rPr lang="en-GB" sz="1300"/>
                        <a:t>Technological </a:t>
                      </a:r>
                    </a:p>
                  </a:txBody>
                  <a:tcPr marL="68225" marR="68225" marT="34113" marB="34113"/>
                </a:tc>
                <a:tc>
                  <a:txBody>
                    <a:bodyPr/>
                    <a:lstStyle/>
                    <a:p>
                      <a:r>
                        <a:rPr lang="en-GB" sz="1300"/>
                        <a:t>Environmental </a:t>
                      </a:r>
                    </a:p>
                  </a:txBody>
                  <a:tcPr marL="68225" marR="68225" marT="34113" marB="34113"/>
                </a:tc>
                <a:tc>
                  <a:txBody>
                    <a:bodyPr/>
                    <a:lstStyle/>
                    <a:p>
                      <a:r>
                        <a:rPr lang="en-GB" sz="1300"/>
                        <a:t>Legal </a:t>
                      </a:r>
                    </a:p>
                  </a:txBody>
                  <a:tcPr marL="68225" marR="68225" marT="34113" marB="34113"/>
                </a:tc>
                <a:extLst>
                  <a:ext uri="{0D108BD9-81ED-4DB2-BD59-A6C34878D82A}">
                    <a16:rowId xmlns:a16="http://schemas.microsoft.com/office/drawing/2014/main" val="3869879478"/>
                  </a:ext>
                </a:extLst>
              </a:tr>
              <a:tr h="5608711">
                <a:tc>
                  <a:txBody>
                    <a:bodyPr/>
                    <a:lstStyle/>
                    <a:p>
                      <a:pPr marL="285750" indent="-285750">
                        <a:buFontTx/>
                        <a:buChar char="-"/>
                      </a:pPr>
                      <a:r>
                        <a:rPr lang="en-GB" sz="1300"/>
                        <a:t>Straighter control from governments</a:t>
                      </a:r>
                    </a:p>
                    <a:p>
                      <a:pPr marL="285750" indent="-285750">
                        <a:buFontTx/>
                        <a:buChar char="-"/>
                      </a:pPr>
                      <a:r>
                        <a:rPr lang="en-GB" sz="1300"/>
                        <a:t>Local partnership to expand the business </a:t>
                      </a:r>
                    </a:p>
                    <a:p>
                      <a:pPr marL="285750" indent="-285750">
                        <a:buFontTx/>
                        <a:buChar char="-"/>
                      </a:pPr>
                      <a:r>
                        <a:rPr lang="en-GB" sz="1300"/>
                        <a:t>Focusing on stabile political environments  </a:t>
                      </a:r>
                    </a:p>
                  </a:txBody>
                  <a:tcPr marL="68225" marR="68225" marT="34113" marB="34113"/>
                </a:tc>
                <a:tc>
                  <a:txBody>
                    <a:bodyPr/>
                    <a:lstStyle/>
                    <a:p>
                      <a:pPr marL="285750" indent="-285750">
                        <a:buFontTx/>
                        <a:buChar char="-"/>
                      </a:pPr>
                      <a:r>
                        <a:rPr lang="en-GB" sz="1300"/>
                        <a:t>Economic changes</a:t>
                      </a:r>
                    </a:p>
                    <a:p>
                      <a:pPr marL="285750" indent="-285750">
                        <a:buFontTx/>
                        <a:buChar char="-"/>
                      </a:pPr>
                      <a:r>
                        <a:rPr lang="en-GB" sz="1300"/>
                        <a:t>Jobs and spendings </a:t>
                      </a:r>
                    </a:p>
                    <a:p>
                      <a:pPr marL="285750" indent="-285750">
                        <a:buFontTx/>
                        <a:buChar char="-"/>
                      </a:pPr>
                      <a:r>
                        <a:rPr lang="en-GB" sz="1300"/>
                        <a:t>New opportunities </a:t>
                      </a:r>
                    </a:p>
                    <a:p>
                      <a:pPr marL="285750" indent="-285750">
                        <a:buFontTx/>
                        <a:buChar char="-"/>
                      </a:pPr>
                      <a:r>
                        <a:rPr lang="en-GB" sz="1300"/>
                        <a:t>Watching the economy movement </a:t>
                      </a:r>
                    </a:p>
                    <a:p>
                      <a:pPr marL="285750" indent="-285750">
                        <a:buFontTx/>
                        <a:buChar char="-"/>
                      </a:pPr>
                      <a:r>
                        <a:rPr lang="en-GB" sz="1300"/>
                        <a:t>World exchange </a:t>
                      </a:r>
                    </a:p>
                  </a:txBody>
                  <a:tcPr marL="68225" marR="68225" marT="34113" marB="34113"/>
                </a:tc>
                <a:tc>
                  <a:txBody>
                    <a:bodyPr/>
                    <a:lstStyle/>
                    <a:p>
                      <a:pPr marL="285750" indent="-285750">
                        <a:buFontTx/>
                        <a:buChar char="-"/>
                      </a:pPr>
                      <a:r>
                        <a:rPr lang="en-GB" sz="1300"/>
                        <a:t>Social factors can affect the  company and its products </a:t>
                      </a:r>
                    </a:p>
                    <a:p>
                      <a:pPr marL="285750" indent="-285750">
                        <a:buFontTx/>
                        <a:buChar char="-"/>
                      </a:pPr>
                      <a:r>
                        <a:rPr lang="en-GB" sz="1300"/>
                        <a:t>Shifting in trends can affect the buyers</a:t>
                      </a:r>
                    </a:p>
                    <a:p>
                      <a:pPr marL="285750" indent="-285750">
                        <a:buFontTx/>
                        <a:buChar char="-"/>
                      </a:pPr>
                      <a:r>
                        <a:rPr lang="en-GB" sz="1300"/>
                        <a:t>The company appeals to different tastes than older generations</a:t>
                      </a:r>
                    </a:p>
                    <a:p>
                      <a:pPr marL="285750" indent="-285750">
                        <a:buFontTx/>
                        <a:buChar char="-"/>
                      </a:pPr>
                      <a:r>
                        <a:rPr lang="en-GB" sz="1300"/>
                        <a:t>Cultural differentiation on selling the products </a:t>
                      </a:r>
                    </a:p>
                  </a:txBody>
                  <a:tcPr marL="68225" marR="68225" marT="34113" marB="34113"/>
                </a:tc>
                <a:tc>
                  <a:txBody>
                    <a:bodyPr/>
                    <a:lstStyle/>
                    <a:p>
                      <a:pPr marL="285750" indent="-285750">
                        <a:buFontTx/>
                        <a:buChar char="-"/>
                      </a:pPr>
                      <a:r>
                        <a:rPr lang="en-GB" sz="1300"/>
                        <a:t>High interest in new technology</a:t>
                      </a:r>
                    </a:p>
                    <a:p>
                      <a:pPr marL="285750" indent="-285750">
                        <a:buFontTx/>
                        <a:buChar char="-"/>
                      </a:pPr>
                      <a:r>
                        <a:rPr lang="en-GB" sz="1300"/>
                        <a:t>Using social media to reach bigger range of customers </a:t>
                      </a:r>
                    </a:p>
                    <a:p>
                      <a:pPr marL="285750" indent="-285750">
                        <a:buFontTx/>
                        <a:buChar char="-"/>
                      </a:pPr>
                      <a:r>
                        <a:rPr lang="en-GB" sz="1300"/>
                        <a:t>Automatization and using it in its favour</a:t>
                      </a:r>
                    </a:p>
                    <a:p>
                      <a:pPr marL="285750" indent="-285750">
                        <a:buFontTx/>
                        <a:buChar char="-"/>
                      </a:pPr>
                      <a:r>
                        <a:rPr lang="en-GB" sz="1300"/>
                        <a:t>Investing in technology is the key of doing well</a:t>
                      </a:r>
                      <a:endParaRPr lang="en-GB" sz="1300" dirty="0"/>
                    </a:p>
                  </a:txBody>
                  <a:tcPr marL="68225" marR="68225" marT="34113" marB="34113"/>
                </a:tc>
                <a:tc>
                  <a:txBody>
                    <a:bodyPr/>
                    <a:lstStyle/>
                    <a:p>
                      <a:pPr marL="285750" indent="-285750">
                        <a:buFontTx/>
                        <a:buChar char="-"/>
                      </a:pPr>
                      <a:r>
                        <a:rPr lang="en-GB" sz="1300"/>
                        <a:t>Caring about environment is the key point of the company </a:t>
                      </a:r>
                    </a:p>
                    <a:p>
                      <a:pPr marL="285750" indent="-285750">
                        <a:buFontTx/>
                        <a:buChar char="-"/>
                      </a:pPr>
                      <a:r>
                        <a:rPr lang="en-GB" sz="1300"/>
                        <a:t>Complying with government rules regarding the environment</a:t>
                      </a:r>
                    </a:p>
                    <a:p>
                      <a:pPr marL="285750" indent="-285750">
                        <a:buFontTx/>
                        <a:buChar char="-"/>
                      </a:pPr>
                      <a:r>
                        <a:rPr lang="en-GB" sz="1300"/>
                        <a:t>Using eco-friendly in producing the products</a:t>
                      </a:r>
                    </a:p>
                    <a:p>
                      <a:pPr marL="285750" indent="-285750">
                        <a:buFontTx/>
                        <a:buChar char="-"/>
                      </a:pPr>
                      <a:r>
                        <a:rPr lang="en-GB" sz="1300"/>
                        <a:t>Investing in reducing pollution  </a:t>
                      </a:r>
                    </a:p>
                  </a:txBody>
                  <a:tcPr marL="68225" marR="68225" marT="34113" marB="34113"/>
                </a:tc>
                <a:tc>
                  <a:txBody>
                    <a:bodyPr/>
                    <a:lstStyle/>
                    <a:p>
                      <a:pPr marL="285750" indent="-285750">
                        <a:buFontTx/>
                        <a:buChar char="-"/>
                      </a:pPr>
                      <a:r>
                        <a:rPr lang="en-GB" sz="1300" dirty="0"/>
                        <a:t>Working with governments to follow the rules</a:t>
                      </a:r>
                    </a:p>
                    <a:p>
                      <a:pPr marL="285750" indent="-285750">
                        <a:buFontTx/>
                        <a:buChar char="-"/>
                      </a:pPr>
                      <a:r>
                        <a:rPr lang="en-GB" sz="1300" dirty="0"/>
                        <a:t>Avoiding fines and caring not to look bad to customers</a:t>
                      </a:r>
                    </a:p>
                    <a:p>
                      <a:pPr marL="285750" indent="-285750">
                        <a:buFontTx/>
                        <a:buChar char="-"/>
                      </a:pPr>
                      <a:r>
                        <a:rPr lang="en-GB" sz="1300" dirty="0"/>
                        <a:t>Using systems to report illegal issues and acting ethical on it </a:t>
                      </a:r>
                    </a:p>
                    <a:p>
                      <a:pPr marL="285750" indent="-285750">
                        <a:buFontTx/>
                        <a:buChar char="-"/>
                      </a:pPr>
                      <a:r>
                        <a:rPr lang="en-GB" sz="1300" dirty="0"/>
                        <a:t>Adjusting policies according to the market</a:t>
                      </a:r>
                    </a:p>
                  </a:txBody>
                  <a:tcPr marL="68225" marR="68225" marT="34113" marB="34113"/>
                </a:tc>
                <a:extLst>
                  <a:ext uri="{0D108BD9-81ED-4DB2-BD59-A6C34878D82A}">
                    <a16:rowId xmlns:a16="http://schemas.microsoft.com/office/drawing/2014/main" val="2980846609"/>
                  </a:ext>
                </a:extLst>
              </a:tr>
            </a:tbl>
          </a:graphicData>
        </a:graphic>
      </p:graphicFrame>
      <p:sp>
        <p:nvSpPr>
          <p:cNvPr id="10" name="Footer Placeholder 9">
            <a:extLst>
              <a:ext uri="{FF2B5EF4-FFF2-40B4-BE49-F238E27FC236}">
                <a16:creationId xmlns:a16="http://schemas.microsoft.com/office/drawing/2014/main" id="{8D9E9DE8-7F95-3AD3-DDC3-0F259039F485}"/>
              </a:ext>
            </a:extLst>
          </p:cNvPr>
          <p:cNvSpPr>
            <a:spLocks noGrp="1"/>
          </p:cNvSpPr>
          <p:nvPr>
            <p:ph type="ftr" sz="quarter" idx="11"/>
          </p:nvPr>
        </p:nvSpPr>
        <p:spPr>
          <a:xfrm>
            <a:off x="7953686" y="121341"/>
            <a:ext cx="4114800" cy="365125"/>
          </a:xfrm>
        </p:spPr>
        <p:txBody>
          <a:bodyPr/>
          <a:lstStyle/>
          <a:p>
            <a:r>
              <a:rPr lang="en-US" sz="1600" b="1" dirty="0"/>
              <a:t>Ionica Mihaita Boghiceanu 2224220</a:t>
            </a:r>
          </a:p>
        </p:txBody>
      </p:sp>
      <p:sp>
        <p:nvSpPr>
          <p:cNvPr id="12" name="TextBox 11">
            <a:extLst>
              <a:ext uri="{FF2B5EF4-FFF2-40B4-BE49-F238E27FC236}">
                <a16:creationId xmlns:a16="http://schemas.microsoft.com/office/drawing/2014/main" id="{07E9C28B-2686-54C4-6DB9-353B6A7368C7}"/>
              </a:ext>
            </a:extLst>
          </p:cNvPr>
          <p:cNvSpPr txBox="1"/>
          <p:nvPr/>
        </p:nvSpPr>
        <p:spPr>
          <a:xfrm>
            <a:off x="199083" y="93889"/>
            <a:ext cx="3615833" cy="369332"/>
          </a:xfrm>
          <a:prstGeom prst="rect">
            <a:avLst/>
          </a:prstGeom>
          <a:noFill/>
        </p:spPr>
        <p:txBody>
          <a:bodyPr wrap="square" rtlCol="0">
            <a:spAutoFit/>
          </a:bodyPr>
          <a:lstStyle/>
          <a:p>
            <a:r>
              <a:rPr lang="en-GB" b="1" dirty="0"/>
              <a:t>PESTEL</a:t>
            </a:r>
            <a:r>
              <a:rPr lang="en-GB" dirty="0"/>
              <a:t>  Analysis of Yamaha group</a:t>
            </a:r>
          </a:p>
        </p:txBody>
      </p:sp>
    </p:spTree>
    <p:extLst>
      <p:ext uri="{BB962C8B-B14F-4D97-AF65-F5344CB8AC3E}">
        <p14:creationId xmlns:p14="http://schemas.microsoft.com/office/powerpoint/2010/main" val="3077624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AFC72AB-6CED-57C5-2345-15F464722670}"/>
              </a:ext>
            </a:extLst>
          </p:cNvPr>
          <p:cNvSpPr>
            <a:spLocks noGrp="1"/>
          </p:cNvSpPr>
          <p:nvPr>
            <p:ph idx="1"/>
          </p:nvPr>
        </p:nvSpPr>
        <p:spPr>
          <a:xfrm>
            <a:off x="457201" y="2096713"/>
            <a:ext cx="6975566" cy="4080250"/>
          </a:xfrm>
        </p:spPr>
        <p:txBody>
          <a:bodyPr>
            <a:normAutofit/>
          </a:bodyPr>
          <a:lstStyle/>
          <a:p>
            <a:pPr>
              <a:spcAft>
                <a:spcPts val="1200"/>
              </a:spcAft>
            </a:pPr>
            <a:r>
              <a:rPr lang="en-US">
                <a:effectLst/>
                <a:latin typeface="Times New Roman" panose="02020603050405020304" pitchFamily="18" charset="0"/>
                <a:ea typeface="Times New Roman" panose="02020603050405020304" pitchFamily="18" charset="0"/>
                <a:cs typeface="Times New Roman" panose="02020603050405020304" pitchFamily="18" charset="0"/>
              </a:rPr>
              <a:t>Reference list</a:t>
            </a:r>
            <a:endParaRPr lang="en-US">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1200"/>
              </a:spcAft>
            </a:pPr>
            <a:r>
              <a:rPr lang="en-US">
                <a:effectLst/>
                <a:latin typeface="Times New Roman" panose="02020603050405020304" pitchFamily="18" charset="0"/>
                <a:ea typeface="Times New Roman" panose="02020603050405020304" pitchFamily="18" charset="0"/>
                <a:cs typeface="Times New Roman" panose="02020603050405020304" pitchFamily="18" charset="0"/>
              </a:rPr>
              <a:t>Pratap, A. (2018) </a:t>
            </a:r>
            <a:r>
              <a:rPr lang="en-US" i="1">
                <a:effectLst/>
                <a:latin typeface="Times New Roman" panose="02020603050405020304" pitchFamily="18" charset="0"/>
                <a:ea typeface="Times New Roman" panose="02020603050405020304" pitchFamily="18" charset="0"/>
                <a:cs typeface="Times New Roman" panose="02020603050405020304" pitchFamily="18" charset="0"/>
              </a:rPr>
              <a:t>YAMAHA MOTORS PESTEL ANALYSIS</a:t>
            </a:r>
            <a:r>
              <a:rPr lang="en-US">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i="1">
                <a:effectLst/>
                <a:latin typeface="Times New Roman" panose="02020603050405020304" pitchFamily="18" charset="0"/>
                <a:ea typeface="Times New Roman" panose="02020603050405020304" pitchFamily="18" charset="0"/>
                <a:cs typeface="Times New Roman" panose="02020603050405020304" pitchFamily="18" charset="0"/>
              </a:rPr>
              <a:t>Notesmatic</a:t>
            </a:r>
            <a:r>
              <a:rPr lang="en-US">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US" u="none" strike="noStrike">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https://notesmatic.com/yamaha-motors-pestel-analysis/</a:t>
            </a:r>
            <a:r>
              <a:rPr lang="en-US">
                <a:effectLst/>
                <a:latin typeface="Times New Roman" panose="02020603050405020304" pitchFamily="18" charset="0"/>
                <a:ea typeface="Times New Roman" panose="02020603050405020304" pitchFamily="18" charset="0"/>
                <a:cs typeface="Times New Roman" panose="02020603050405020304" pitchFamily="18" charset="0"/>
              </a:rPr>
              <a:t> (Accessed: 31 March 2024).</a:t>
            </a:r>
            <a:endParaRPr lang="en-US">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1200"/>
              </a:spcAft>
            </a:pPr>
            <a:r>
              <a:rPr lang="en-US" i="1">
                <a:effectLst/>
                <a:latin typeface="Times New Roman" panose="02020603050405020304" pitchFamily="18" charset="0"/>
                <a:ea typeface="Times New Roman" panose="02020603050405020304" pitchFamily="18" charset="0"/>
                <a:cs typeface="Times New Roman" panose="02020603050405020304" pitchFamily="18" charset="0"/>
              </a:rPr>
              <a:t>SWOT Analysis example - Yamaha</a:t>
            </a:r>
            <a:r>
              <a:rPr lang="en-US">
                <a:effectLst/>
                <a:latin typeface="Times New Roman" panose="02020603050405020304" pitchFamily="18" charset="0"/>
                <a:ea typeface="Times New Roman" panose="02020603050405020304" pitchFamily="18" charset="0"/>
                <a:cs typeface="Times New Roman" panose="02020603050405020304" pitchFamily="18" charset="0"/>
              </a:rPr>
              <a:t> (2021) </a:t>
            </a:r>
            <a:r>
              <a:rPr lang="en-US" i="1">
                <a:effectLst/>
                <a:latin typeface="Times New Roman" panose="02020603050405020304" pitchFamily="18" charset="0"/>
                <a:ea typeface="Times New Roman" panose="02020603050405020304" pitchFamily="18" charset="0"/>
                <a:cs typeface="Times New Roman" panose="02020603050405020304" pitchFamily="18" charset="0"/>
              </a:rPr>
              <a:t>www.oboolo.com</a:t>
            </a:r>
            <a:r>
              <a:rPr lang="en-US">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US" u="none" strike="noStrike">
                <a:effectLst/>
                <a:latin typeface="Times New Roman" panose="02020603050405020304" pitchFamily="18" charset="0"/>
                <a:ea typeface="Times New Roman" panose="02020603050405020304" pitchFamily="18" charset="0"/>
                <a:cs typeface="Times New Roman" panose="02020603050405020304" pitchFamily="18" charset="0"/>
                <a:hlinkClick r:id="rId3"/>
              </a:rPr>
              <a:t>https://www.oboolo.com/blog/our-tips/swot-analysis-example-yamaha-13-10-2021.html</a:t>
            </a:r>
            <a:r>
              <a:rPr lang="en-US">
                <a:effectLst/>
                <a:latin typeface="Times New Roman" panose="02020603050405020304" pitchFamily="18" charset="0"/>
                <a:ea typeface="Times New Roman" panose="02020603050405020304" pitchFamily="18" charset="0"/>
                <a:cs typeface="Times New Roman" panose="02020603050405020304" pitchFamily="18" charset="0"/>
              </a:rPr>
              <a:t> (Accessed: 31 March 2024).</a:t>
            </a:r>
            <a:endParaRPr lang="en-US">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1200"/>
              </a:spcAft>
            </a:pPr>
            <a:r>
              <a:rPr lang="en-US" i="1">
                <a:effectLst/>
                <a:latin typeface="Times New Roman" panose="02020603050405020304" pitchFamily="18" charset="0"/>
                <a:ea typeface="Times New Roman" panose="02020603050405020304" pitchFamily="18" charset="0"/>
                <a:cs typeface="Times New Roman" panose="02020603050405020304" pitchFamily="18" charset="0"/>
              </a:rPr>
              <a:t>Yamaha Motor Co., Ltd.</a:t>
            </a:r>
            <a:r>
              <a:rPr lang="en-US">
                <a:effectLst/>
                <a:latin typeface="Times New Roman" panose="02020603050405020304" pitchFamily="18" charset="0"/>
                <a:ea typeface="Times New Roman" panose="02020603050405020304" pitchFamily="18" charset="0"/>
                <a:cs typeface="Times New Roman" panose="02020603050405020304" pitchFamily="18" charset="0"/>
              </a:rPr>
              <a:t> (2019) </a:t>
            </a:r>
            <a:r>
              <a:rPr lang="en-US" i="1">
                <a:effectLst/>
                <a:latin typeface="Times New Roman" panose="02020603050405020304" pitchFamily="18" charset="0"/>
                <a:ea typeface="Times New Roman" panose="02020603050405020304" pitchFamily="18" charset="0"/>
                <a:cs typeface="Times New Roman" panose="02020603050405020304" pitchFamily="18" charset="0"/>
              </a:rPr>
              <a:t>Yamaha Motor Global Site</a:t>
            </a:r>
            <a:r>
              <a:rPr lang="en-US">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US" u="none" strike="noStrike">
                <a:effectLst/>
                <a:latin typeface="Times New Roman" panose="02020603050405020304" pitchFamily="18" charset="0"/>
                <a:ea typeface="Times New Roman" panose="02020603050405020304" pitchFamily="18" charset="0"/>
                <a:cs typeface="Times New Roman" panose="02020603050405020304" pitchFamily="18" charset="0"/>
                <a:hlinkClick r:id="rId4"/>
              </a:rPr>
              <a:t>https://global.yamaha-motor.com/</a:t>
            </a:r>
            <a:r>
              <a:rPr lang="en-US">
                <a:effectLst/>
                <a:latin typeface="Times New Roman" panose="02020603050405020304" pitchFamily="18" charset="0"/>
                <a:ea typeface="Times New Roman" panose="02020603050405020304" pitchFamily="18" charset="0"/>
                <a:cs typeface="Times New Roman" panose="02020603050405020304" pitchFamily="18" charset="0"/>
              </a:rPr>
              <a:t> (Accessed: 31 March 2024).</a:t>
            </a:r>
            <a:endParaRPr lang="en-US">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 name="Footer Placeholder 9">
            <a:extLst>
              <a:ext uri="{FF2B5EF4-FFF2-40B4-BE49-F238E27FC236}">
                <a16:creationId xmlns:a16="http://schemas.microsoft.com/office/drawing/2014/main" id="{F795E212-E84E-83AA-357F-27AE62BABD6A}"/>
              </a:ext>
            </a:extLst>
          </p:cNvPr>
          <p:cNvSpPr>
            <a:spLocks noGrp="1"/>
          </p:cNvSpPr>
          <p:nvPr>
            <p:ph type="ftr" sz="quarter" idx="11"/>
          </p:nvPr>
        </p:nvSpPr>
        <p:spPr/>
        <p:txBody>
          <a:bodyPr/>
          <a:lstStyle/>
          <a:p>
            <a:r>
              <a:rPr lang="en-US" sz="1600" b="1" dirty="0"/>
              <a:t>Ionica Mihaita Boghiceanu 2224220</a:t>
            </a:r>
          </a:p>
        </p:txBody>
      </p:sp>
      <p:pic>
        <p:nvPicPr>
          <p:cNvPr id="9" name="Picture 8">
            <a:extLst>
              <a:ext uri="{FF2B5EF4-FFF2-40B4-BE49-F238E27FC236}">
                <a16:creationId xmlns:a16="http://schemas.microsoft.com/office/drawing/2014/main" id="{E22800AC-1FB9-1145-4F42-A74AA7286249}"/>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l="19588" r="5415" b="4"/>
          <a:stretch/>
        </p:blipFill>
        <p:spPr>
          <a:xfrm>
            <a:off x="7918449" y="168275"/>
            <a:ext cx="3531759" cy="3531758"/>
          </a:xfrm>
          <a:custGeom>
            <a:avLst/>
            <a:gdLst/>
            <a:ahLst/>
            <a:cxnLst/>
            <a:rect l="l" t="t" r="r" b="b"/>
            <a:pathLst>
              <a:path w="3646992" h="3646991">
                <a:moveTo>
                  <a:pt x="0" y="0"/>
                </a:moveTo>
                <a:lnTo>
                  <a:pt x="1820818" y="0"/>
                </a:lnTo>
                <a:cubicBezTo>
                  <a:pt x="2829397" y="0"/>
                  <a:pt x="3646992" y="817595"/>
                  <a:pt x="3646992" y="1826174"/>
                </a:cubicBezTo>
                <a:lnTo>
                  <a:pt x="3646992" y="3646991"/>
                </a:lnTo>
                <a:lnTo>
                  <a:pt x="1826174" y="3646991"/>
                </a:lnTo>
                <a:cubicBezTo>
                  <a:pt x="817595" y="3646991"/>
                  <a:pt x="0" y="2829396"/>
                  <a:pt x="0" y="1820817"/>
                </a:cubicBezTo>
                <a:close/>
              </a:path>
            </a:pathLst>
          </a:custGeom>
        </p:spPr>
      </p:pic>
    </p:spTree>
    <p:extLst>
      <p:ext uri="{BB962C8B-B14F-4D97-AF65-F5344CB8AC3E}">
        <p14:creationId xmlns:p14="http://schemas.microsoft.com/office/powerpoint/2010/main" val="3617483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6C5D3-5715-A06E-D4FD-9B5547235364}"/>
              </a:ext>
            </a:extLst>
          </p:cNvPr>
          <p:cNvSpPr>
            <a:spLocks noGrp="1"/>
          </p:cNvSpPr>
          <p:nvPr>
            <p:ph type="title"/>
          </p:nvPr>
        </p:nvSpPr>
        <p:spPr>
          <a:xfrm>
            <a:off x="2117" y="-68792"/>
            <a:ext cx="12187766" cy="1780646"/>
          </a:xfrm>
        </p:spPr>
        <p:txBody>
          <a:bodyPr/>
          <a:lstStyle/>
          <a:p>
            <a:r>
              <a:rPr lang="en-US">
                <a:latin typeface="Arial"/>
                <a:cs typeface="Arial"/>
              </a:rPr>
              <a:t>Introduction:</a:t>
            </a:r>
            <a:br>
              <a:rPr lang="en-US">
                <a:latin typeface="Arial"/>
              </a:rPr>
            </a:br>
            <a:endParaRPr lang="en-US">
              <a:latin typeface="Arial"/>
              <a:cs typeface="Arial"/>
            </a:endParaRPr>
          </a:p>
        </p:txBody>
      </p:sp>
      <p:sp>
        <p:nvSpPr>
          <p:cNvPr id="3" name="Content Placeholder 2">
            <a:extLst>
              <a:ext uri="{FF2B5EF4-FFF2-40B4-BE49-F238E27FC236}">
                <a16:creationId xmlns:a16="http://schemas.microsoft.com/office/drawing/2014/main" id="{DB7B54AB-555D-FFE1-1EAB-0C4EB46B006D}"/>
              </a:ext>
            </a:extLst>
          </p:cNvPr>
          <p:cNvSpPr>
            <a:spLocks noGrp="1"/>
          </p:cNvSpPr>
          <p:nvPr>
            <p:ph idx="1"/>
          </p:nvPr>
        </p:nvSpPr>
        <p:spPr>
          <a:xfrm>
            <a:off x="2118" y="474453"/>
            <a:ext cx="12187765" cy="6379843"/>
          </a:xfrm>
        </p:spPr>
        <p:txBody>
          <a:bodyPr vert="horz" lIns="91440" tIns="45720" rIns="91440" bIns="45720" rtlCol="0" anchor="t">
            <a:normAutofit/>
          </a:bodyPr>
          <a:lstStyle/>
          <a:p>
            <a:r>
              <a:rPr lang="en-US" dirty="0">
                <a:latin typeface="Arial"/>
                <a:cs typeface="Arial"/>
              </a:rPr>
              <a:t> A stakeholder </a:t>
            </a:r>
            <a:r>
              <a:rPr lang="en-GB" b="0" i="0" dirty="0">
                <a:solidFill>
                  <a:srgbClr val="1C1C1C"/>
                </a:solidFill>
                <a:effectLst/>
                <a:latin typeface="Inter"/>
              </a:rPr>
              <a:t>is a individual or organization with a same interest in a company and can be affected by them actions or decisions</a:t>
            </a:r>
            <a:r>
              <a:rPr lang="en-GB" dirty="0">
                <a:solidFill>
                  <a:srgbClr val="1C1C1C"/>
                </a:solidFill>
                <a:latin typeface="Inter"/>
              </a:rPr>
              <a:t> and</a:t>
            </a:r>
            <a:r>
              <a:rPr lang="en-GB" b="0" i="0" dirty="0">
                <a:solidFill>
                  <a:srgbClr val="1C1C1C"/>
                </a:solidFill>
                <a:effectLst/>
                <a:latin typeface="Inter"/>
              </a:rPr>
              <a:t> they are divided into two categories.</a:t>
            </a:r>
            <a:endParaRPr lang="en-US" b="0" i="0" dirty="0">
              <a:solidFill>
                <a:srgbClr val="1C1C1C"/>
              </a:solidFill>
              <a:effectLst/>
              <a:latin typeface="Arial"/>
              <a:cs typeface="Arial"/>
            </a:endParaRPr>
          </a:p>
          <a:p>
            <a:pPr marL="0" indent="0">
              <a:buNone/>
            </a:pPr>
            <a:endParaRPr lang="en-US" dirty="0">
              <a:latin typeface="Arial"/>
              <a:cs typeface="Arial"/>
            </a:endParaRPr>
          </a:p>
          <a:p>
            <a:r>
              <a:rPr lang="en-US" dirty="0">
                <a:latin typeface="Arial"/>
                <a:cs typeface="Arial"/>
              </a:rPr>
              <a:t>Stakeholder primary:</a:t>
            </a:r>
          </a:p>
          <a:p>
            <a:pPr marL="342900" indent="-342900">
              <a:buFont typeface="+mj-lt"/>
              <a:buAutoNum type="arabicPeriod"/>
            </a:pPr>
            <a:r>
              <a:rPr lang="en-US" sz="1400" dirty="0">
                <a:latin typeface="Arial"/>
                <a:cs typeface="Arial"/>
              </a:rPr>
              <a:t>Suppliers</a:t>
            </a:r>
          </a:p>
          <a:p>
            <a:pPr marL="342900" indent="-342900">
              <a:buFont typeface="+mj-lt"/>
              <a:buAutoNum type="arabicPeriod"/>
            </a:pPr>
            <a:r>
              <a:rPr lang="en-US" sz="1400" dirty="0">
                <a:latin typeface="Arial"/>
                <a:cs typeface="Arial"/>
              </a:rPr>
              <a:t>Employees </a:t>
            </a:r>
          </a:p>
          <a:p>
            <a:pPr marL="342900" indent="-342900">
              <a:buFont typeface="Aptos Display" panose="02110004020202020204"/>
              <a:buAutoNum type="arabicPeriod"/>
            </a:pPr>
            <a:r>
              <a:rPr lang="en-US" sz="1400" dirty="0">
                <a:latin typeface="Arial"/>
                <a:cs typeface="Arial"/>
              </a:rPr>
              <a:t>Managers</a:t>
            </a:r>
          </a:p>
          <a:p>
            <a:pPr marL="514350" indent="-514350">
              <a:buFont typeface="Aptos Display" panose="02110004020202020204"/>
              <a:buAutoNum type="arabicPeriod"/>
            </a:pPr>
            <a:endParaRPr lang="en-US" sz="1000" dirty="0">
              <a:latin typeface="Arial"/>
              <a:cs typeface="Arial"/>
            </a:endParaRPr>
          </a:p>
          <a:p>
            <a:r>
              <a:rPr lang="en-US" dirty="0">
                <a:latin typeface="Arial"/>
                <a:cs typeface="Arial"/>
              </a:rPr>
              <a:t>Stakeholder secondary:</a:t>
            </a:r>
            <a:endParaRPr lang="en-US" sz="1400" dirty="0">
              <a:latin typeface="Arial"/>
              <a:cs typeface="Arial"/>
            </a:endParaRPr>
          </a:p>
          <a:p>
            <a:pPr marL="514350" indent="-514350">
              <a:buFont typeface="+mj-lt"/>
              <a:buAutoNum type="arabicPeriod"/>
            </a:pPr>
            <a:r>
              <a:rPr lang="en-US" sz="1400" dirty="0">
                <a:latin typeface="Arial"/>
                <a:cs typeface="Arial"/>
              </a:rPr>
              <a:t>Government </a:t>
            </a:r>
          </a:p>
          <a:p>
            <a:pPr marL="514350" indent="-514350">
              <a:buAutoNum type="arabicPeriod"/>
            </a:pPr>
            <a:r>
              <a:rPr lang="en-US" sz="1400" dirty="0">
                <a:latin typeface="Arial"/>
                <a:ea typeface="+mn-lt"/>
                <a:cs typeface="+mn-lt"/>
              </a:rPr>
              <a:t>Customers</a:t>
            </a:r>
          </a:p>
          <a:p>
            <a:pPr marL="514350" indent="-514350">
              <a:buAutoNum type="arabicPeriod"/>
            </a:pPr>
            <a:r>
              <a:rPr lang="en-US" sz="1400" dirty="0">
                <a:latin typeface="Arial"/>
                <a:ea typeface="+mn-lt"/>
                <a:cs typeface="+mn-lt"/>
              </a:rPr>
              <a:t>Investors</a:t>
            </a:r>
            <a:endParaRPr lang="en-US" sz="1400" dirty="0">
              <a:latin typeface="Arial"/>
              <a:cs typeface="Arial"/>
            </a:endParaRPr>
          </a:p>
        </p:txBody>
      </p:sp>
    </p:spTree>
    <p:extLst>
      <p:ext uri="{BB962C8B-B14F-4D97-AF65-F5344CB8AC3E}">
        <p14:creationId xmlns:p14="http://schemas.microsoft.com/office/powerpoint/2010/main" val="18534871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D4B00761-9D59-523D-6579-78C7B529BCF3}"/>
              </a:ext>
            </a:extLst>
          </p:cNvPr>
          <p:cNvSpPr>
            <a:spLocks noGrp="1"/>
          </p:cNvSpPr>
          <p:nvPr>
            <p:ph type="title"/>
          </p:nvPr>
        </p:nvSpPr>
        <p:spPr>
          <a:xfrm>
            <a:off x="2117" y="5291"/>
            <a:ext cx="12187766" cy="1706563"/>
          </a:xfrm>
        </p:spPr>
        <p:txBody>
          <a:bodyPr/>
          <a:lstStyle/>
          <a:p>
            <a:r>
              <a:rPr lang="en-US" sz="2800">
                <a:latin typeface="Arial"/>
                <a:ea typeface="+mj-lt"/>
                <a:cs typeface="+mj-lt"/>
              </a:rPr>
              <a:t>Stakeholder Intern:</a:t>
            </a:r>
            <a:endParaRPr lang="ro-RO">
              <a:latin typeface="Arial"/>
            </a:endParaRPr>
          </a:p>
        </p:txBody>
      </p:sp>
      <p:sp>
        <p:nvSpPr>
          <p:cNvPr id="3" name="Substituent conținut 2">
            <a:extLst>
              <a:ext uri="{FF2B5EF4-FFF2-40B4-BE49-F238E27FC236}">
                <a16:creationId xmlns:a16="http://schemas.microsoft.com/office/drawing/2014/main" id="{E0AEBB50-CB91-38D9-4481-6264A8697358}"/>
              </a:ext>
            </a:extLst>
          </p:cNvPr>
          <p:cNvSpPr>
            <a:spLocks noGrp="1"/>
          </p:cNvSpPr>
          <p:nvPr>
            <p:ph idx="1"/>
          </p:nvPr>
        </p:nvSpPr>
        <p:spPr>
          <a:xfrm>
            <a:off x="2117" y="1709209"/>
            <a:ext cx="12187765" cy="5060421"/>
          </a:xfrm>
        </p:spPr>
        <p:txBody>
          <a:bodyPr vert="horz" lIns="91440" tIns="45720" rIns="91440" bIns="45720" rtlCol="0" anchor="t">
            <a:normAutofit fontScale="92500" lnSpcReduction="20000"/>
          </a:bodyPr>
          <a:lstStyle/>
          <a:p>
            <a:r>
              <a:rPr lang="en" sz="1400" dirty="0">
                <a:solidFill>
                  <a:srgbClr val="1F1F1F"/>
                </a:solidFill>
                <a:latin typeface="Arial"/>
                <a:cs typeface="Arial"/>
              </a:rPr>
              <a:t>The suppliers of Yamaha corporation are based all around the world: Japan, China, </a:t>
            </a:r>
            <a:r>
              <a:rPr lang="en" sz="1400" dirty="0">
                <a:solidFill>
                  <a:srgbClr val="000000"/>
                </a:solidFill>
                <a:latin typeface="Arial"/>
                <a:cs typeface="Arial"/>
              </a:rPr>
              <a:t>Taiwan, Indonesia, Thailand, Vietnam, India, Brazil, America.</a:t>
            </a:r>
            <a:endParaRPr lang="ro-RO" sz="1400" dirty="0">
              <a:solidFill>
                <a:srgbClr val="000000"/>
              </a:solidFill>
              <a:latin typeface="Arial"/>
              <a:cs typeface="Arial"/>
            </a:endParaRPr>
          </a:p>
          <a:p>
            <a:r>
              <a:rPr lang="en" sz="1400" dirty="0">
                <a:solidFill>
                  <a:srgbClr val="000000"/>
                </a:solidFill>
                <a:latin typeface="Arial"/>
                <a:cs typeface="Arial"/>
              </a:rPr>
              <a:t>Because Yamaha is worldwide it has employees on all sides of the world like Europe, Asia, America and Middle East &amp; Africa. </a:t>
            </a:r>
          </a:p>
          <a:p>
            <a:r>
              <a:rPr lang="en" sz="1400" dirty="0">
                <a:solidFill>
                  <a:srgbClr val="000000"/>
                </a:solidFill>
                <a:latin typeface="Arial"/>
                <a:cs typeface="Arial"/>
              </a:rPr>
              <a:t>Yamaha Corporation was form by: Two Directors, Six Outside Directors, </a:t>
            </a:r>
            <a:r>
              <a:rPr lang="en" sz="1400" dirty="0">
                <a:solidFill>
                  <a:srgbClr val="333333"/>
                </a:solidFill>
                <a:latin typeface="Arial"/>
                <a:ea typeface="+mn-lt"/>
                <a:cs typeface="+mn-lt"/>
              </a:rPr>
              <a:t>President and Representative Executive Officer, two Managing Executive Officers, two Executive Officer, until 2020 when was change in:</a:t>
            </a:r>
            <a:endParaRPr lang="en" sz="1400" dirty="0">
              <a:latin typeface="Arial"/>
            </a:endParaRPr>
          </a:p>
          <a:p>
            <a:pPr lvl="1">
              <a:buAutoNum type="arabicPeriod"/>
            </a:pPr>
            <a:r>
              <a:rPr lang="en" sz="1400" dirty="0">
                <a:solidFill>
                  <a:srgbClr val="000000"/>
                </a:solidFill>
                <a:latin typeface="Arial"/>
                <a:ea typeface="+mn-lt"/>
                <a:cs typeface="+mn-lt"/>
              </a:rPr>
              <a:t>Executive Officer, Chief General Manager of Design Center</a:t>
            </a:r>
            <a:endParaRPr lang="en" sz="1400" dirty="0">
              <a:solidFill>
                <a:srgbClr val="333333"/>
              </a:solidFill>
              <a:latin typeface="Arial"/>
              <a:cs typeface="Arial"/>
            </a:endParaRPr>
          </a:p>
          <a:p>
            <a:pPr lvl="1">
              <a:buAutoNum type="arabicPeriod"/>
            </a:pPr>
            <a:r>
              <a:rPr lang="en" sz="1400" dirty="0">
                <a:solidFill>
                  <a:srgbClr val="000000"/>
                </a:solidFill>
                <a:latin typeface="Arial"/>
                <a:ea typeface="+mn-lt"/>
                <a:cs typeface="+mn-lt"/>
              </a:rPr>
              <a:t>Executive Officer, Senior General Manager of 3S Advanced Countries Section, Motorcycle Business Operations</a:t>
            </a:r>
            <a:endParaRPr lang="en" sz="1400" dirty="0">
              <a:solidFill>
                <a:srgbClr val="000000"/>
              </a:solidFill>
              <a:latin typeface="Arial"/>
              <a:cs typeface="Arial"/>
            </a:endParaRPr>
          </a:p>
          <a:p>
            <a:pPr lvl="1">
              <a:buAutoNum type="arabicPeriod"/>
            </a:pPr>
            <a:r>
              <a:rPr lang="en" sz="1400" dirty="0">
                <a:solidFill>
                  <a:srgbClr val="000000"/>
                </a:solidFill>
                <a:latin typeface="Arial"/>
                <a:ea typeface="+mn-lt"/>
                <a:cs typeface="+mn-lt"/>
              </a:rPr>
              <a:t>General Manager of Frontier Design Division, Design Center</a:t>
            </a:r>
            <a:endParaRPr lang="en" sz="1400" dirty="0">
              <a:solidFill>
                <a:srgbClr val="000000"/>
              </a:solidFill>
              <a:latin typeface="Arial"/>
              <a:cs typeface="Arial"/>
            </a:endParaRPr>
          </a:p>
          <a:p>
            <a:pPr lvl="1">
              <a:buAutoNum type="arabicPeriod"/>
            </a:pPr>
            <a:r>
              <a:rPr lang="en" sz="1400" dirty="0">
                <a:solidFill>
                  <a:srgbClr val="000000"/>
                </a:solidFill>
                <a:latin typeface="Arial"/>
                <a:ea typeface="+mn-lt"/>
                <a:cs typeface="+mn-lt"/>
              </a:rPr>
              <a:t>General Manager of Production Division, Robotics Business Unit, Solution Business Operations</a:t>
            </a:r>
            <a:endParaRPr lang="en" sz="1400" dirty="0">
              <a:solidFill>
                <a:srgbClr val="000000"/>
              </a:solidFill>
              <a:latin typeface="Arial"/>
              <a:cs typeface="Arial"/>
            </a:endParaRPr>
          </a:p>
          <a:p>
            <a:pPr lvl="1">
              <a:buAutoNum type="arabicPeriod"/>
            </a:pPr>
            <a:r>
              <a:rPr lang="en" sz="1400" dirty="0">
                <a:solidFill>
                  <a:srgbClr val="000000"/>
                </a:solidFill>
                <a:latin typeface="Arial"/>
                <a:ea typeface="+mn-lt"/>
                <a:cs typeface="+mn-lt"/>
              </a:rPr>
              <a:t>General Manager of Product Engineering Division, Surface Mount Technology Section, Robotics Business Unit, Solution Business Operations Manager of Risk Management &amp; Compliance Group, Sustainability Division, Human Resources &amp; General Affairs Center</a:t>
            </a:r>
            <a:endParaRPr lang="en" sz="1400" dirty="0">
              <a:solidFill>
                <a:srgbClr val="000000"/>
              </a:solidFill>
              <a:latin typeface="Arial"/>
              <a:cs typeface="Arial"/>
            </a:endParaRPr>
          </a:p>
          <a:p>
            <a:pPr lvl="1">
              <a:buAutoNum type="arabicPeriod"/>
            </a:pPr>
            <a:r>
              <a:rPr lang="en" sz="1400" dirty="0">
                <a:solidFill>
                  <a:srgbClr val="000000"/>
                </a:solidFill>
                <a:latin typeface="Arial"/>
                <a:ea typeface="+mn-lt"/>
                <a:cs typeface="+mn-lt"/>
              </a:rPr>
              <a:t>General Manager of Corporate Design Division, Design Center</a:t>
            </a:r>
            <a:endParaRPr lang="en" sz="1400" dirty="0">
              <a:solidFill>
                <a:srgbClr val="000000"/>
              </a:solidFill>
              <a:latin typeface="Arial"/>
              <a:cs typeface="Arial"/>
            </a:endParaRPr>
          </a:p>
          <a:p>
            <a:pPr lvl="1">
              <a:buAutoNum type="arabicPeriod"/>
            </a:pPr>
            <a:r>
              <a:rPr lang="en" sz="1400" dirty="0">
                <a:solidFill>
                  <a:srgbClr val="000000"/>
                </a:solidFill>
                <a:latin typeface="Arial"/>
                <a:ea typeface="+mn-lt"/>
                <a:cs typeface="+mn-lt"/>
              </a:rPr>
              <a:t>Senior General Manager of Research &amp; Development Section, Advanced Technology Center</a:t>
            </a:r>
            <a:endParaRPr lang="en" sz="1400" dirty="0">
              <a:solidFill>
                <a:srgbClr val="000000"/>
              </a:solidFill>
              <a:latin typeface="Arial"/>
              <a:cs typeface="Arial"/>
            </a:endParaRPr>
          </a:p>
          <a:p>
            <a:pPr lvl="1">
              <a:buAutoNum type="arabicPeriod"/>
            </a:pPr>
            <a:r>
              <a:rPr lang="en" sz="1400" dirty="0">
                <a:solidFill>
                  <a:srgbClr val="000000"/>
                </a:solidFill>
                <a:latin typeface="Arial"/>
                <a:ea typeface="+mn-lt"/>
                <a:cs typeface="+mn-lt"/>
              </a:rPr>
              <a:t>Manager of System Planning Group, SCM Division, CS Center</a:t>
            </a:r>
            <a:endParaRPr lang="en" sz="1400" dirty="0">
              <a:solidFill>
                <a:srgbClr val="000000"/>
              </a:solidFill>
              <a:latin typeface="Arial"/>
              <a:cs typeface="Arial"/>
            </a:endParaRPr>
          </a:p>
          <a:p>
            <a:pPr lvl="1">
              <a:buAutoNum type="arabicPeriod"/>
            </a:pPr>
            <a:r>
              <a:rPr lang="en" sz="1400" dirty="0">
                <a:solidFill>
                  <a:srgbClr val="000000"/>
                </a:solidFill>
                <a:latin typeface="Arial"/>
                <a:ea typeface="+mn-lt"/>
                <a:cs typeface="+mn-lt"/>
              </a:rPr>
              <a:t>Manager of Mechanical Engineering Group, Product Engineering Division, Surface Mount Technology Section, Robotics Business Unit, Solution Business Operations</a:t>
            </a:r>
            <a:endParaRPr lang="en" sz="1400" dirty="0">
              <a:solidFill>
                <a:srgbClr val="000000"/>
              </a:solidFill>
              <a:latin typeface="Arial"/>
              <a:cs typeface="Arial"/>
            </a:endParaRPr>
          </a:p>
          <a:p>
            <a:pPr lvl="1">
              <a:buAutoNum type="arabicPeriod"/>
            </a:pPr>
            <a:r>
              <a:rPr lang="en" sz="1400" dirty="0">
                <a:solidFill>
                  <a:srgbClr val="000000"/>
                </a:solidFill>
                <a:latin typeface="Arial"/>
                <a:ea typeface="+mn-lt"/>
                <a:cs typeface="+mn-lt"/>
              </a:rPr>
              <a:t>Manager of Robot Production Group, Production Division, Robotics Business Unit, Solution Business Operations</a:t>
            </a:r>
            <a:endParaRPr lang="en" sz="1400" dirty="0">
              <a:solidFill>
                <a:srgbClr val="000000"/>
              </a:solidFill>
              <a:latin typeface="Arial"/>
              <a:cs typeface="Arial"/>
            </a:endParaRPr>
          </a:p>
          <a:p>
            <a:pPr lvl="1">
              <a:buAutoNum type="arabicPeriod"/>
            </a:pPr>
            <a:r>
              <a:rPr lang="en" sz="1400" dirty="0">
                <a:solidFill>
                  <a:srgbClr val="000000"/>
                </a:solidFill>
                <a:latin typeface="Arial"/>
                <a:ea typeface="+mn-lt"/>
                <a:cs typeface="+mn-lt"/>
              </a:rPr>
              <a:t>General Manager of Procurement Division, Robotics Business Unit, Solution Business Operations</a:t>
            </a:r>
            <a:endParaRPr lang="en" sz="1400" dirty="0">
              <a:solidFill>
                <a:srgbClr val="000000"/>
              </a:solidFill>
              <a:latin typeface="Arial"/>
              <a:cs typeface="Arial"/>
            </a:endParaRPr>
          </a:p>
          <a:p>
            <a:pPr marL="0" indent="0">
              <a:buNone/>
            </a:pPr>
            <a:r>
              <a:rPr lang="en" sz="1400" dirty="0">
                <a:solidFill>
                  <a:srgbClr val="333333"/>
                </a:solidFill>
                <a:latin typeface="Arial"/>
                <a:cs typeface="Arial"/>
              </a:rPr>
              <a:t>       </a:t>
            </a:r>
          </a:p>
        </p:txBody>
      </p:sp>
    </p:spTree>
    <p:extLst>
      <p:ext uri="{BB962C8B-B14F-4D97-AF65-F5344CB8AC3E}">
        <p14:creationId xmlns:p14="http://schemas.microsoft.com/office/powerpoint/2010/main" val="36759921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11674E88-9671-C307-C4F6-2B749E0A577D}"/>
              </a:ext>
            </a:extLst>
          </p:cNvPr>
          <p:cNvSpPr>
            <a:spLocks noGrp="1"/>
          </p:cNvSpPr>
          <p:nvPr>
            <p:ph type="title"/>
          </p:nvPr>
        </p:nvSpPr>
        <p:spPr>
          <a:xfrm>
            <a:off x="2117" y="-5292"/>
            <a:ext cx="13203766" cy="1706563"/>
          </a:xfrm>
        </p:spPr>
        <p:txBody>
          <a:bodyPr>
            <a:normAutofit/>
          </a:bodyPr>
          <a:lstStyle/>
          <a:p>
            <a:r>
              <a:rPr lang="en-US" sz="2800" dirty="0">
                <a:latin typeface="Arial"/>
                <a:cs typeface="Arial"/>
              </a:rPr>
              <a:t>     Stakeholder Extern:</a:t>
            </a:r>
            <a:endParaRPr lang="ro-RO" sz="2800" dirty="0"/>
          </a:p>
        </p:txBody>
      </p:sp>
      <p:sp>
        <p:nvSpPr>
          <p:cNvPr id="3" name="Substituent conținut 2">
            <a:extLst>
              <a:ext uri="{FF2B5EF4-FFF2-40B4-BE49-F238E27FC236}">
                <a16:creationId xmlns:a16="http://schemas.microsoft.com/office/drawing/2014/main" id="{3113DBC9-20B0-AC19-92DA-9528CC864A27}"/>
              </a:ext>
            </a:extLst>
          </p:cNvPr>
          <p:cNvSpPr>
            <a:spLocks noGrp="1"/>
          </p:cNvSpPr>
          <p:nvPr>
            <p:ph idx="1"/>
          </p:nvPr>
        </p:nvSpPr>
        <p:spPr>
          <a:xfrm>
            <a:off x="2117" y="1709209"/>
            <a:ext cx="12187766" cy="4467754"/>
          </a:xfrm>
        </p:spPr>
        <p:txBody>
          <a:bodyPr vert="horz" lIns="91440" tIns="45720" rIns="91440" bIns="45720" rtlCol="0" anchor="t">
            <a:normAutofit/>
          </a:bodyPr>
          <a:lstStyle/>
          <a:p>
            <a:r>
              <a:rPr lang="en-US" sz="1400" dirty="0">
                <a:latin typeface="Arial"/>
                <a:ea typeface="+mn-lt"/>
                <a:cs typeface="Arial"/>
              </a:rPr>
              <a:t>Government</a:t>
            </a:r>
            <a:r>
              <a:rPr lang="en-US" sz="1400" dirty="0">
                <a:latin typeface="Arial" panose="020B0604020202020204" pitchFamily="34" charset="0"/>
                <a:ea typeface="+mn-lt"/>
                <a:cs typeface="Arial" panose="020B0604020202020204" pitchFamily="34" charset="0"/>
              </a:rPr>
              <a:t>: </a:t>
            </a:r>
            <a:r>
              <a:rPr lang="en-GB" sz="1400" b="0" i="0" dirty="0">
                <a:solidFill>
                  <a:srgbClr val="1C1C1C"/>
                </a:solidFill>
                <a:effectLst/>
                <a:latin typeface="Arial" panose="020B0604020202020204" pitchFamily="34" charset="0"/>
                <a:cs typeface="Arial" panose="020B0604020202020204" pitchFamily="34" charset="0"/>
              </a:rPr>
              <a:t> Fair and honest operation, is important for companies</a:t>
            </a:r>
            <a:r>
              <a:rPr lang="en-GB" sz="1400" b="0" i="0" dirty="0">
                <a:solidFill>
                  <a:srgbClr val="1C1C1C"/>
                </a:solidFill>
                <a:effectLst/>
                <a:latin typeface="Inter"/>
              </a:rPr>
              <a:t>,</a:t>
            </a:r>
            <a:r>
              <a:rPr lang="en-US" sz="1800" kern="100" dirty="0">
                <a:solidFill>
                  <a:srgbClr val="1C1C1C"/>
                </a:solidFill>
                <a:effectLst/>
                <a:latin typeface="Arial" panose="020B0604020202020204" pitchFamily="34" charset="0"/>
                <a:ea typeface="Aptos" panose="020B0004020202020204" pitchFamily="34" charset="0"/>
                <a:cs typeface="Times New Roman" panose="02020603050405020304" pitchFamily="18" charset="0"/>
              </a:rPr>
              <a:t> </a:t>
            </a:r>
            <a:r>
              <a:rPr lang="en-US" sz="1400" kern="100" dirty="0">
                <a:solidFill>
                  <a:srgbClr val="1C1C1C"/>
                </a:solidFill>
                <a:effectLst/>
                <a:latin typeface="Arial" panose="020B0604020202020204" pitchFamily="34" charset="0"/>
                <a:ea typeface="Aptos" panose="020B0004020202020204" pitchFamily="34" charset="0"/>
                <a:cs typeface="Times New Roman" panose="02020603050405020304" pitchFamily="18" charset="0"/>
              </a:rPr>
              <a:t>"Prevention of Corruption" refers to the measures taken to stop bribery, fraud, and other forms of unethical </a:t>
            </a:r>
            <a:r>
              <a:rPr lang="en-US" sz="1400" kern="100" dirty="0" err="1">
                <a:solidFill>
                  <a:srgbClr val="1C1C1C"/>
                </a:solidFill>
                <a:effectLst/>
                <a:latin typeface="Arial" panose="020B0604020202020204" pitchFamily="34" charset="0"/>
                <a:ea typeface="Aptos" panose="020B0004020202020204" pitchFamily="34" charset="0"/>
                <a:cs typeface="Times New Roman" panose="02020603050405020304" pitchFamily="18" charset="0"/>
              </a:rPr>
              <a:t>behaviour</a:t>
            </a:r>
            <a:r>
              <a:rPr lang="en-US" sz="1400" kern="100" dirty="0">
                <a:solidFill>
                  <a:srgbClr val="1C1C1C"/>
                </a:solidFill>
                <a:effectLst/>
                <a:latin typeface="Arial" panose="020B0604020202020204" pitchFamily="34" charset="0"/>
                <a:ea typeface="Aptos" panose="020B0004020202020204" pitchFamily="34" charset="0"/>
                <a:cs typeface="Times New Roman" panose="02020603050405020304" pitchFamily="18" charset="0"/>
              </a:rPr>
              <a:t> in business and government. with a focus on promoting the common good and serving the interests of the public</a:t>
            </a:r>
            <a:r>
              <a:rPr lang="ro-RO" sz="1400" dirty="0">
                <a:solidFill>
                  <a:srgbClr val="333333"/>
                </a:solidFill>
                <a:latin typeface="Arial"/>
                <a:cs typeface="Arial"/>
              </a:rPr>
              <a:t>, Fair </a:t>
            </a:r>
            <a:r>
              <a:rPr lang="en-US" sz="1400" dirty="0">
                <a:solidFill>
                  <a:srgbClr val="333333"/>
                </a:solidFill>
                <a:latin typeface="Arial"/>
                <a:cs typeface="Arial"/>
              </a:rPr>
              <a:t>t</a:t>
            </a:r>
            <a:r>
              <a:rPr lang="ro-RO" sz="1400" dirty="0">
                <a:solidFill>
                  <a:srgbClr val="333333"/>
                </a:solidFill>
                <a:latin typeface="Arial"/>
                <a:cs typeface="Arial"/>
              </a:rPr>
              <a:t>rade </a:t>
            </a:r>
            <a:r>
              <a:rPr lang="en-US" sz="1400" dirty="0">
                <a:solidFill>
                  <a:srgbClr val="333333"/>
                </a:solidFill>
                <a:latin typeface="Arial"/>
                <a:cs typeface="Arial"/>
              </a:rPr>
              <a:t>p</a:t>
            </a:r>
            <a:r>
              <a:rPr lang="ro-RO" sz="1400" dirty="0">
                <a:solidFill>
                  <a:srgbClr val="333333"/>
                </a:solidFill>
                <a:latin typeface="Arial"/>
                <a:cs typeface="Arial"/>
              </a:rPr>
              <a:t>ractices</a:t>
            </a:r>
            <a:r>
              <a:rPr lang="en-US" sz="1400" dirty="0">
                <a:solidFill>
                  <a:srgbClr val="333333"/>
                </a:solidFill>
                <a:latin typeface="Arial"/>
                <a:cs typeface="Arial"/>
              </a:rPr>
              <a:t> for everyone.</a:t>
            </a:r>
            <a:endParaRPr lang="en-US" sz="1400" dirty="0">
              <a:solidFill>
                <a:srgbClr val="000000"/>
              </a:solidFill>
              <a:latin typeface="Arial"/>
              <a:ea typeface="+mn-lt"/>
              <a:cs typeface="Arial"/>
            </a:endParaRPr>
          </a:p>
          <a:p>
            <a:r>
              <a:rPr lang="en-US" sz="1400" dirty="0">
                <a:solidFill>
                  <a:srgbClr val="000000"/>
                </a:solidFill>
                <a:latin typeface="Arial"/>
                <a:ea typeface="+mn-lt"/>
                <a:cs typeface="Arial"/>
              </a:rPr>
              <a:t>Customers: </a:t>
            </a:r>
            <a:r>
              <a:rPr lang="en-US" sz="1400" dirty="0">
                <a:solidFill>
                  <a:srgbClr val="000000"/>
                </a:solidFill>
                <a:ea typeface="+mn-lt"/>
                <a:cs typeface="+mn-lt"/>
              </a:rPr>
              <a:t>Yamaha Motor Group's corporate mission is to be a "Kando creating company" and offer people new-generation technology. Yamaha Company aims to innovate and provide value to customers. </a:t>
            </a:r>
            <a:endParaRPr lang="en-US" sz="1400" dirty="0">
              <a:solidFill>
                <a:srgbClr val="000000"/>
              </a:solidFill>
              <a:latin typeface="Arial"/>
              <a:ea typeface="+mn-lt"/>
              <a:cs typeface="Arial"/>
            </a:endParaRPr>
          </a:p>
          <a:p>
            <a:pPr marL="0" indent="0">
              <a:buNone/>
            </a:pPr>
            <a:r>
              <a:rPr lang="en-US" sz="1400" dirty="0">
                <a:solidFill>
                  <a:srgbClr val="000000"/>
                </a:solidFill>
                <a:ea typeface="+mn-lt"/>
                <a:cs typeface="+mn-lt"/>
              </a:rPr>
              <a:t>                   "* Kando is a Japanese word for the simultaneous feelings of deep satisfaction and intense excitement that we experience when we                         encourage something of exceptional value."  </a:t>
            </a:r>
            <a:endParaRPr lang="en-US" sz="1400" dirty="0">
              <a:solidFill>
                <a:srgbClr val="000000"/>
              </a:solidFill>
              <a:latin typeface="Arial"/>
              <a:ea typeface="+mn-lt"/>
              <a:cs typeface="Arial"/>
            </a:endParaRPr>
          </a:p>
          <a:p>
            <a:pPr marL="0" indent="0">
              <a:buNone/>
            </a:pPr>
            <a:r>
              <a:rPr lang="en-US" sz="1400" dirty="0">
                <a:solidFill>
                  <a:srgbClr val="000000"/>
                </a:solidFill>
                <a:latin typeface="Arial"/>
                <a:cs typeface="Arial"/>
              </a:rPr>
              <a:t>Investors: </a:t>
            </a:r>
            <a:r>
              <a:rPr lang="en-US" sz="1400" dirty="0">
                <a:solidFill>
                  <a:srgbClr val="000000"/>
                </a:solidFill>
                <a:latin typeface="Arial"/>
                <a:ea typeface="+mn-lt"/>
                <a:cs typeface="+mn-lt"/>
              </a:rPr>
              <a:t>Individual investors and others, National and local governments, Financial institutions, Other domestic companies, Foreigners, and Securities companies.</a:t>
            </a:r>
            <a:endParaRPr lang="en-US" sz="1400" dirty="0"/>
          </a:p>
          <a:p>
            <a:pPr marL="0" indent="0">
              <a:buNone/>
            </a:pPr>
            <a:endParaRPr lang="en-US" sz="1400" dirty="0">
              <a:latin typeface="Arial"/>
              <a:cs typeface="Arial"/>
            </a:endParaRPr>
          </a:p>
          <a:p>
            <a:endParaRPr lang="ro-RO" sz="1400" dirty="0">
              <a:solidFill>
                <a:srgbClr val="333333"/>
              </a:solidFill>
              <a:latin typeface="Arial"/>
              <a:ea typeface="+mn-lt"/>
              <a:cs typeface="Arial"/>
            </a:endParaRPr>
          </a:p>
          <a:p>
            <a:endParaRPr lang="ro-RO" sz="1400" dirty="0">
              <a:latin typeface="Arial"/>
              <a:ea typeface="+mn-lt"/>
              <a:cs typeface="+mn-lt"/>
            </a:endParaRPr>
          </a:p>
        </p:txBody>
      </p:sp>
    </p:spTree>
    <p:extLst>
      <p:ext uri="{BB962C8B-B14F-4D97-AF65-F5344CB8AC3E}">
        <p14:creationId xmlns:p14="http://schemas.microsoft.com/office/powerpoint/2010/main" val="467895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0178702B-BB67-379B-53FB-D0DFAC2D7383}"/>
              </a:ext>
            </a:extLst>
          </p:cNvPr>
          <p:cNvSpPr>
            <a:spLocks noGrp="1"/>
          </p:cNvSpPr>
          <p:nvPr>
            <p:ph type="title"/>
          </p:nvPr>
        </p:nvSpPr>
        <p:spPr/>
        <p:txBody>
          <a:bodyPr>
            <a:normAutofit/>
          </a:bodyPr>
          <a:lstStyle/>
          <a:p>
            <a:r>
              <a:rPr lang="ro-RO" sz="2800" err="1">
                <a:latin typeface="Arial"/>
                <a:cs typeface="Arial"/>
              </a:rPr>
              <a:t>Conclusion</a:t>
            </a:r>
            <a:endParaRPr lang="ro-RO" sz="2800">
              <a:latin typeface="Arial"/>
              <a:cs typeface="Arial"/>
            </a:endParaRPr>
          </a:p>
        </p:txBody>
      </p:sp>
      <p:sp>
        <p:nvSpPr>
          <p:cNvPr id="3" name="Substituent conținut 2">
            <a:extLst>
              <a:ext uri="{FF2B5EF4-FFF2-40B4-BE49-F238E27FC236}">
                <a16:creationId xmlns:a16="http://schemas.microsoft.com/office/drawing/2014/main" id="{48D685A1-B7B9-8759-ADFC-1C48445425DA}"/>
              </a:ext>
            </a:extLst>
          </p:cNvPr>
          <p:cNvSpPr>
            <a:spLocks noGrp="1"/>
          </p:cNvSpPr>
          <p:nvPr>
            <p:ph idx="1"/>
          </p:nvPr>
        </p:nvSpPr>
        <p:spPr>
          <a:xfrm>
            <a:off x="838200" y="1620472"/>
            <a:ext cx="10515600" cy="5211029"/>
          </a:xfrm>
        </p:spPr>
        <p:txBody>
          <a:bodyPr vert="horz" lIns="91440" tIns="45720" rIns="91440" bIns="45720" rtlCol="0" anchor="t">
            <a:normAutofit fontScale="92500"/>
          </a:bodyPr>
          <a:lstStyle/>
          <a:p>
            <a:r>
              <a:rPr lang="ro-RO" sz="1400" dirty="0"/>
              <a:t>Yamaha Corporation Group is based on a strong management strategy and </a:t>
            </a:r>
            <a:r>
              <a:rPr lang="ro-RO" sz="1400" dirty="0">
                <a:ea typeface="+mn-lt"/>
                <a:cs typeface="+mn-lt"/>
              </a:rPr>
              <a:t>marketing</a:t>
            </a:r>
            <a:r>
              <a:rPr lang="en-US" sz="1400" dirty="0"/>
              <a:t> </a:t>
            </a:r>
            <a:r>
              <a:rPr lang="ro-RO" sz="1400" dirty="0"/>
              <a:t>on the entire world.</a:t>
            </a:r>
          </a:p>
          <a:p>
            <a:r>
              <a:rPr lang="ro-RO" sz="1400" dirty="0">
                <a:ea typeface="+mn-lt"/>
                <a:cs typeface="+mn-lt"/>
              </a:rPr>
              <a:t> The Company Yamaha values the experience of customers and customer service.​ </a:t>
            </a:r>
          </a:p>
          <a:p>
            <a:r>
              <a:rPr lang="ro-RO" sz="1400" dirty="0"/>
              <a:t>The manufacture of production is</a:t>
            </a:r>
            <a:r>
              <a:rPr lang="en-US" sz="1400" dirty="0"/>
              <a:t> a </a:t>
            </a:r>
            <a:r>
              <a:rPr lang="ro-RO" sz="1400" dirty="0"/>
              <a:t>placet where the risk of inflation is low, and </a:t>
            </a:r>
            <a:r>
              <a:rPr lang="en-US" sz="1400" dirty="0"/>
              <a:t>goods in</a:t>
            </a:r>
            <a:r>
              <a:rPr lang="ro-RO" sz="1400" dirty="0"/>
              <a:t> have a low price.</a:t>
            </a:r>
          </a:p>
          <a:p>
            <a:r>
              <a:rPr lang="ro-RO" sz="1400" dirty="0"/>
              <a:t>Yamaha Corporation is keeping </a:t>
            </a:r>
            <a:r>
              <a:rPr lang="en" sz="1400" dirty="0">
                <a:solidFill>
                  <a:srgbClr val="1F1F1F"/>
                </a:solidFill>
                <a:latin typeface="Arial"/>
                <a:cs typeface="Arial"/>
              </a:rPr>
              <a:t>tight communication with suppliers, investors and employees.</a:t>
            </a:r>
            <a:endParaRPr lang="ro-RO" sz="1400" dirty="0">
              <a:latin typeface="Arial"/>
              <a:cs typeface="Arial"/>
            </a:endParaRPr>
          </a:p>
          <a:p>
            <a:endParaRPr lang="en" sz="1400" dirty="0">
              <a:solidFill>
                <a:srgbClr val="1F1F1F"/>
              </a:solidFill>
              <a:latin typeface="Arial"/>
              <a:cs typeface="Arial"/>
            </a:endParaRPr>
          </a:p>
          <a:p>
            <a:endParaRPr lang="en" sz="1400" dirty="0">
              <a:solidFill>
                <a:srgbClr val="1F1F1F"/>
              </a:solidFill>
              <a:latin typeface="Arial"/>
              <a:cs typeface="Arial"/>
            </a:endParaRPr>
          </a:p>
          <a:p>
            <a:pPr marL="0" indent="0">
              <a:buNone/>
            </a:pPr>
            <a:endParaRPr lang="en" sz="1400" dirty="0">
              <a:solidFill>
                <a:srgbClr val="1F1F1F"/>
              </a:solidFill>
              <a:latin typeface="Arial"/>
              <a:cs typeface="Arial"/>
            </a:endParaRPr>
          </a:p>
          <a:p>
            <a:endParaRPr lang="en" sz="1400" dirty="0">
              <a:solidFill>
                <a:srgbClr val="1F1F1F"/>
              </a:solidFill>
              <a:latin typeface="Arial"/>
              <a:cs typeface="Arial"/>
            </a:endParaRPr>
          </a:p>
          <a:p>
            <a:endParaRPr lang="en" sz="1400" dirty="0">
              <a:solidFill>
                <a:srgbClr val="1F1F1F"/>
              </a:solidFill>
              <a:latin typeface="Arial"/>
              <a:cs typeface="Arial"/>
            </a:endParaRPr>
          </a:p>
          <a:p>
            <a:r>
              <a:rPr lang="en" sz="1400" dirty="0">
                <a:solidFill>
                  <a:srgbClr val="1F1F1F"/>
                </a:solidFill>
                <a:latin typeface="Arial"/>
                <a:cs typeface="Arial"/>
              </a:rPr>
              <a:t>Reference:</a:t>
            </a:r>
          </a:p>
          <a:p>
            <a:r>
              <a:rPr lang="en" sz="1200" dirty="0">
                <a:solidFill>
                  <a:srgbClr val="000000"/>
                </a:solidFill>
                <a:latin typeface="Times New Roman"/>
                <a:cs typeface="Times New Roman"/>
              </a:rPr>
              <a:t>Trading Economics (2024) </a:t>
            </a:r>
            <a:r>
              <a:rPr lang="en" sz="1200" i="1" dirty="0">
                <a:solidFill>
                  <a:srgbClr val="000000"/>
                </a:solidFill>
                <a:latin typeface="Times New Roman"/>
                <a:cs typeface="Times New Roman"/>
              </a:rPr>
              <a:t>TRADING ECONOMICS | 20 Million INDICATORS FROM 196 COUNTRIES</a:t>
            </a:r>
            <a:r>
              <a:rPr lang="en" sz="1200" dirty="0">
                <a:solidFill>
                  <a:srgbClr val="000000"/>
                </a:solidFill>
                <a:latin typeface="Times New Roman"/>
                <a:cs typeface="Times New Roman"/>
              </a:rPr>
              <a:t>, </a:t>
            </a:r>
            <a:r>
              <a:rPr lang="en" sz="1200" i="1" dirty="0">
                <a:solidFill>
                  <a:srgbClr val="000000"/>
                </a:solidFill>
                <a:latin typeface="Times New Roman"/>
                <a:cs typeface="Times New Roman"/>
              </a:rPr>
              <a:t>Tradingeconomics.com</a:t>
            </a:r>
            <a:r>
              <a:rPr lang="en" sz="1200" dirty="0">
                <a:solidFill>
                  <a:srgbClr val="000000"/>
                </a:solidFill>
                <a:latin typeface="Times New Roman"/>
                <a:cs typeface="Times New Roman"/>
              </a:rPr>
              <a:t>. Available at: https://tradingeconomics.com/ (Accessed: 31 March 2024).</a:t>
            </a:r>
            <a:endParaRPr lang="en" sz="1200" dirty="0">
              <a:solidFill>
                <a:srgbClr val="1F1F1F"/>
              </a:solidFill>
              <a:latin typeface="Times New Roman"/>
              <a:cs typeface="Times New Roman"/>
            </a:endParaRPr>
          </a:p>
          <a:p>
            <a:r>
              <a:rPr lang="ro-RO" sz="1200" dirty="0">
                <a:latin typeface="Times New Roman"/>
                <a:cs typeface="Times New Roman"/>
              </a:rPr>
              <a:t>global.yamaha-motor.com. (n.d.). </a:t>
            </a:r>
            <a:r>
              <a:rPr lang="ro-RO" sz="1200" i="1" dirty="0">
                <a:latin typeface="Times New Roman"/>
                <a:cs typeface="Times New Roman"/>
              </a:rPr>
              <a:t>New Organizational Reforms and Personnel Changes at Yamaha Motor - News Releases | Yamaha Motor Co., Ltd.</a:t>
            </a:r>
            <a:r>
              <a:rPr lang="ro-RO" sz="1200" dirty="0">
                <a:latin typeface="Times New Roman"/>
                <a:cs typeface="Times New Roman"/>
              </a:rPr>
              <a:t> [online] Available at: </a:t>
            </a:r>
            <a:r>
              <a:rPr lang="ro-RO" sz="1200" dirty="0">
                <a:latin typeface="Times New Roman"/>
                <a:cs typeface="Times New Roman"/>
                <a:hlinkClick r:id="rId2"/>
              </a:rPr>
              <a:t>https://global.yamaha-motor.com/news/2020/0414/personnel.html</a:t>
            </a:r>
            <a:r>
              <a:rPr lang="ro-RO" sz="1200" dirty="0">
                <a:latin typeface="Times New Roman"/>
                <a:cs typeface="Times New Roman"/>
              </a:rPr>
              <a:t> [Accessed 31 Mar. 2024].</a:t>
            </a:r>
            <a:endParaRPr lang="ro-RO" dirty="0"/>
          </a:p>
          <a:p>
            <a:r>
              <a:rPr lang="ro-RO" sz="1400" dirty="0">
                <a:solidFill>
                  <a:srgbClr val="2C3E50"/>
                </a:solidFill>
                <a:latin typeface="Calibri"/>
                <a:cs typeface="Calibri"/>
              </a:rPr>
              <a:t>Yamaha Motor Co., Ltd. (n.d.). </a:t>
            </a:r>
            <a:r>
              <a:rPr lang="ro-RO" sz="1400" i="1" dirty="0">
                <a:solidFill>
                  <a:srgbClr val="2C3E50"/>
                </a:solidFill>
                <a:latin typeface="Calibri"/>
                <a:cs typeface="Calibri"/>
              </a:rPr>
              <a:t>Global Links - Company information</a:t>
            </a:r>
            <a:r>
              <a:rPr lang="ro-RO" sz="1400" dirty="0">
                <a:solidFill>
                  <a:srgbClr val="2C3E50"/>
                </a:solidFill>
                <a:latin typeface="Calibri"/>
                <a:cs typeface="Calibri"/>
              </a:rPr>
              <a:t>. [online] Available at: https://global.yamaha-motor.com/link/ [Accessed 31 Mar. 2024].</a:t>
            </a:r>
            <a:endParaRPr lang="ro-RO" sz="1200" dirty="0">
              <a:latin typeface="Times New Roman"/>
              <a:cs typeface="Times New Roman"/>
            </a:endParaRPr>
          </a:p>
          <a:p>
            <a:r>
              <a:rPr lang="ro-RO" sz="1400" dirty="0">
                <a:solidFill>
                  <a:srgbClr val="2C3E50"/>
                </a:solidFill>
                <a:latin typeface="Calibri"/>
                <a:cs typeface="Calibri"/>
              </a:rPr>
              <a:t>YAMAHA MOTOR CO., LTD. (n.d.). </a:t>
            </a:r>
            <a:r>
              <a:rPr lang="ro-RO" sz="1400" i="1" dirty="0">
                <a:solidFill>
                  <a:srgbClr val="2C3E50"/>
                </a:solidFill>
                <a:latin typeface="Calibri"/>
                <a:cs typeface="Calibri"/>
              </a:rPr>
              <a:t>Global Manufacturing Network</a:t>
            </a:r>
            <a:r>
              <a:rPr lang="ro-RO" sz="1400" dirty="0">
                <a:solidFill>
                  <a:srgbClr val="2C3E50"/>
                </a:solidFill>
                <a:latin typeface="Calibri"/>
                <a:cs typeface="Calibri"/>
              </a:rPr>
              <a:t>. [online] Available at: https://global.yamaha-motor.com/business/cf/business/global/#:~:text=Providing%20%E2%80%9CMade%20in%20Japan%E2%80%9D%20Quality [Accessed 31 Mar. 2024].</a:t>
            </a:r>
          </a:p>
          <a:p>
            <a:endParaRPr lang="ro-RO" sz="1200" dirty="0">
              <a:latin typeface="Times New Roman"/>
              <a:cs typeface="Times New Roman"/>
            </a:endParaRPr>
          </a:p>
          <a:p>
            <a:endParaRPr lang="ro-RO" sz="1400" dirty="0"/>
          </a:p>
          <a:p>
            <a:endParaRPr lang="ro-RO" sz="1400" dirty="0"/>
          </a:p>
          <a:p>
            <a:endParaRPr lang="ro-RO" sz="1400" dirty="0"/>
          </a:p>
          <a:p>
            <a:endParaRPr lang="ro-RO" sz="1400" dirty="0"/>
          </a:p>
          <a:p>
            <a:endParaRPr lang="ro-RO" sz="1400" dirty="0"/>
          </a:p>
          <a:p>
            <a:endParaRPr lang="ro-RO" sz="1400" dirty="0"/>
          </a:p>
          <a:p>
            <a:endParaRPr lang="ro-RO" sz="1400" dirty="0"/>
          </a:p>
          <a:p>
            <a:endParaRPr lang="ro-RO" sz="1400" dirty="0"/>
          </a:p>
          <a:p>
            <a:endParaRPr lang="ro-RO" sz="1400" dirty="0"/>
          </a:p>
          <a:p>
            <a:endParaRPr lang="ro-RO" sz="1400" dirty="0"/>
          </a:p>
          <a:p>
            <a:endParaRPr lang="ro-RO" sz="1400" dirty="0"/>
          </a:p>
        </p:txBody>
      </p:sp>
    </p:spTree>
    <p:extLst>
      <p:ext uri="{BB962C8B-B14F-4D97-AF65-F5344CB8AC3E}">
        <p14:creationId xmlns:p14="http://schemas.microsoft.com/office/powerpoint/2010/main" val="369170523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82</TotalTime>
  <Words>1572</Words>
  <Application>Microsoft Macintosh PowerPoint</Application>
  <PresentationFormat>Panorámica</PresentationFormat>
  <Paragraphs>156</Paragraphs>
  <Slides>16</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16</vt:i4>
      </vt:variant>
    </vt:vector>
  </HeadingPairs>
  <TitlesOfParts>
    <vt:vector size="24" baseType="lpstr">
      <vt:lpstr>Aptos Display</vt:lpstr>
      <vt:lpstr>Arial</vt:lpstr>
      <vt:lpstr>Calibri</vt:lpstr>
      <vt:lpstr>Inter</vt:lpstr>
      <vt:lpstr>Times New Roman</vt:lpstr>
      <vt:lpstr>Trebuchet MS</vt:lpstr>
      <vt:lpstr>Wingdings 3</vt:lpstr>
      <vt:lpstr>Facet</vt:lpstr>
      <vt:lpstr>Presentación de PowerPoint</vt:lpstr>
      <vt:lpstr>Overview of Yamaha Corporation</vt:lpstr>
      <vt:lpstr>Yamaha Corporation: A Global Leader</vt:lpstr>
      <vt:lpstr>Yamaha's Wide Range of Products</vt:lpstr>
      <vt:lpstr>Yamaha's Worldwide Operations</vt:lpstr>
      <vt:lpstr>Yamaha's Strategic Business Units</vt:lpstr>
      <vt:lpstr>Yamaha's Legacy and Future Prospects</vt:lpstr>
      <vt:lpstr>References</vt:lpstr>
      <vt:lpstr>Presentación de PowerPoint</vt:lpstr>
      <vt:lpstr>Presentación de PowerPoint</vt:lpstr>
      <vt:lpstr>Presentación de PowerPoint</vt:lpstr>
      <vt:lpstr>Presentación de PowerPoint</vt:lpstr>
      <vt:lpstr>Introduction: </vt:lpstr>
      <vt:lpstr>Stakeholder Intern:</vt:lpstr>
      <vt:lpstr>     Stakeholder Extern:</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Yamaha Corporation</dc:title>
  <dc:creator>USER</dc:creator>
  <cp:lastModifiedBy>Silvana Elizabeth Montalvo Riofrio (2130452)</cp:lastModifiedBy>
  <cp:revision>7</cp:revision>
  <dcterms:created xsi:type="dcterms:W3CDTF">2024-03-30T15:25:59Z</dcterms:created>
  <dcterms:modified xsi:type="dcterms:W3CDTF">2024-04-03T09:00:49Z</dcterms:modified>
</cp:coreProperties>
</file>