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notesMasterIdLst>
    <p:notesMasterId r:id="rId25"/>
  </p:notesMasterIdLst>
  <p:sldIdLst>
    <p:sldId id="256" r:id="rId2"/>
    <p:sldId id="280" r:id="rId3"/>
    <p:sldId id="268" r:id="rId4"/>
    <p:sldId id="279" r:id="rId5"/>
    <p:sldId id="257" r:id="rId6"/>
    <p:sldId id="281" r:id="rId7"/>
    <p:sldId id="258" r:id="rId8"/>
    <p:sldId id="282" r:id="rId9"/>
    <p:sldId id="283" r:id="rId10"/>
    <p:sldId id="260" r:id="rId11"/>
    <p:sldId id="264" r:id="rId12"/>
    <p:sldId id="262" r:id="rId13"/>
    <p:sldId id="290" r:id="rId14"/>
    <p:sldId id="288" r:id="rId15"/>
    <p:sldId id="291" r:id="rId16"/>
    <p:sldId id="284" r:id="rId17"/>
    <p:sldId id="285" r:id="rId18"/>
    <p:sldId id="265" r:id="rId19"/>
    <p:sldId id="286" r:id="rId20"/>
    <p:sldId id="289" r:id="rId21"/>
    <p:sldId id="292" r:id="rId22"/>
    <p:sldId id="287" r:id="rId23"/>
    <p:sldId id="26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370906-DC28-4962-80F7-C8BB17B14B4A}" v="17" dt="2026-03-04T13:36:46.542"/>
    <p1510:client id="{CFE78463-DC4C-472D-A7CF-2A5522F211E6}" v="9" dt="2026-03-04T17:44:52.8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snapToObjects="1">
      <p:cViewPr varScale="1">
        <p:scale>
          <a:sx n="106" d="100"/>
          <a:sy n="106" d="100"/>
        </p:scale>
        <p:origin x="180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custSel addSld modSld">
      <pc:chgData name="Jonathan Pugh" userId="0c243754-e5db-4f8a-b480-e8b3756bbae8" providerId="ADAL" clId="{703EB9DF-5989-4BBE-B87C-CD5E2E48186C}" dt="2026-03-04T17:47:58.439" v="280" actId="20577"/>
      <pc:docMkLst>
        <pc:docMk/>
      </pc:docMkLst>
      <pc:sldChg chg="modSp mod">
        <pc:chgData name="Jonathan Pugh" userId="0c243754-e5db-4f8a-b480-e8b3756bbae8" providerId="ADAL" clId="{703EB9DF-5989-4BBE-B87C-CD5E2E48186C}" dt="2026-03-04T17:32:06.257" v="32" actId="20577"/>
        <pc:sldMkLst>
          <pc:docMk/>
          <pc:sldMk cId="1501006500" sldId="280"/>
        </pc:sldMkLst>
        <pc:spChg chg="mod">
          <ac:chgData name="Jonathan Pugh" userId="0c243754-e5db-4f8a-b480-e8b3756bbae8" providerId="ADAL" clId="{703EB9DF-5989-4BBE-B87C-CD5E2E48186C}" dt="2026-03-04T17:32:06.257" v="32" actId="20577"/>
          <ac:spMkLst>
            <pc:docMk/>
            <pc:sldMk cId="1501006500" sldId="280"/>
            <ac:spMk id="2" creationId="{CE13AB89-A389-AA66-E8C2-BA425A3CDA91}"/>
          </ac:spMkLst>
        </pc:spChg>
      </pc:sldChg>
      <pc:sldChg chg="modSp mod">
        <pc:chgData name="Jonathan Pugh" userId="0c243754-e5db-4f8a-b480-e8b3756bbae8" providerId="ADAL" clId="{703EB9DF-5989-4BBE-B87C-CD5E2E48186C}" dt="2026-03-04T17:47:58.439" v="280" actId="20577"/>
        <pc:sldMkLst>
          <pc:docMk/>
          <pc:sldMk cId="2011774005" sldId="287"/>
        </pc:sldMkLst>
        <pc:spChg chg="mod">
          <ac:chgData name="Jonathan Pugh" userId="0c243754-e5db-4f8a-b480-e8b3756bbae8" providerId="ADAL" clId="{703EB9DF-5989-4BBE-B87C-CD5E2E48186C}" dt="2026-03-04T17:47:58.439" v="280" actId="20577"/>
          <ac:spMkLst>
            <pc:docMk/>
            <pc:sldMk cId="2011774005" sldId="287"/>
            <ac:spMk id="3" creationId="{EBCA3B74-E974-6991-1E34-3128F8D4E0D2}"/>
          </ac:spMkLst>
        </pc:spChg>
      </pc:sldChg>
      <pc:sldChg chg="modSp new mod">
        <pc:chgData name="Jonathan Pugh" userId="0c243754-e5db-4f8a-b480-e8b3756bbae8" providerId="ADAL" clId="{703EB9DF-5989-4BBE-B87C-CD5E2E48186C}" dt="2026-03-04T17:46:46.305" v="176" actId="20577"/>
        <pc:sldMkLst>
          <pc:docMk/>
          <pc:sldMk cId="3176699360" sldId="292"/>
        </pc:sldMkLst>
        <pc:spChg chg="mod">
          <ac:chgData name="Jonathan Pugh" userId="0c243754-e5db-4f8a-b480-e8b3756bbae8" providerId="ADAL" clId="{703EB9DF-5989-4BBE-B87C-CD5E2E48186C}" dt="2026-03-04T17:44:24.976" v="83" actId="20577"/>
          <ac:spMkLst>
            <pc:docMk/>
            <pc:sldMk cId="3176699360" sldId="292"/>
            <ac:spMk id="2" creationId="{238F7560-DF6E-0B6D-DF8B-BF52A105D669}"/>
          </ac:spMkLst>
        </pc:spChg>
        <pc:spChg chg="mod">
          <ac:chgData name="Jonathan Pugh" userId="0c243754-e5db-4f8a-b480-e8b3756bbae8" providerId="ADAL" clId="{703EB9DF-5989-4BBE-B87C-CD5E2E48186C}" dt="2026-03-04T17:46:46.305" v="176" actId="20577"/>
          <ac:spMkLst>
            <pc:docMk/>
            <pc:sldMk cId="3176699360" sldId="292"/>
            <ac:spMk id="3" creationId="{D6B03E90-E066-20EB-DA5C-BF16C08FF3B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337B0F-2B8D-4249-9EED-355F5915412D}" type="datetimeFigureOut">
              <a:rPr lang="en-US" smtClean="0"/>
              <a:t>3/4/2026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2F0FC2-938B-0E48-A428-EA1951E585B1}" type="slidenum">
              <a:rPr lang="en-GB" smtClean="0"/>
              <a:t>‹#›</a:t>
            </a:fld>
            <a:endParaRPr lang="en-GB"/>
          </a:p>
        </p:txBody>
      </p:sp>
    </p:spTree>
    <p:extLst>
      <p:ext uri="{BB962C8B-B14F-4D97-AF65-F5344CB8AC3E}">
        <p14:creationId xmlns:p14="http://schemas.microsoft.com/office/powerpoint/2010/main" val="354315875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futuregenerations.wales/discover/about-future-generations-commissioner/future-generations-act-2015/"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hwb.gov.wales/curriculum-for-wales/expressive-ar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wb.gov.wales/curriculum-for-wales/expressive-arts/designing-your-curriculum/#discipline-specific-consideration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Lowri’s notes (Lowri Sion 2026)</a:t>
            </a:r>
          </a:p>
        </p:txBody>
      </p:sp>
      <p:sp>
        <p:nvSpPr>
          <p:cNvPr id="4" name="Slide Number Placeholder 3"/>
          <p:cNvSpPr>
            <a:spLocks noGrp="1"/>
          </p:cNvSpPr>
          <p:nvPr>
            <p:ph type="sldNum" sz="quarter" idx="5"/>
          </p:nvPr>
        </p:nvSpPr>
        <p:spPr/>
        <p:txBody>
          <a:bodyPr/>
          <a:lstStyle/>
          <a:p>
            <a:fld id="{EC2F0FC2-938B-0E48-A428-EA1951E585B1}" type="slidenum">
              <a:rPr lang="en-GB" smtClean="0"/>
              <a:t>3</a:t>
            </a:fld>
            <a:endParaRPr lang="en-GB"/>
          </a:p>
        </p:txBody>
      </p:sp>
    </p:spTree>
    <p:extLst>
      <p:ext uri="{BB962C8B-B14F-4D97-AF65-F5344CB8AC3E}">
        <p14:creationId xmlns:p14="http://schemas.microsoft.com/office/powerpoint/2010/main" val="3328329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From Lowri’s notes (Lowri Sion 2026)</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4</a:t>
            </a:fld>
            <a:endParaRPr lang="en-GB"/>
          </a:p>
        </p:txBody>
      </p:sp>
    </p:spTree>
    <p:extLst>
      <p:ext uri="{BB962C8B-B14F-4D97-AF65-F5344CB8AC3E}">
        <p14:creationId xmlns:p14="http://schemas.microsoft.com/office/powerpoint/2010/main" val="1084316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Heathcote &amp; Bolton, (1995: 4) </a:t>
            </a:r>
          </a:p>
        </p:txBody>
      </p:sp>
      <p:sp>
        <p:nvSpPr>
          <p:cNvPr id="4" name="Slide Number Placeholder 3"/>
          <p:cNvSpPr>
            <a:spLocks noGrp="1"/>
          </p:cNvSpPr>
          <p:nvPr>
            <p:ph type="sldNum" sz="quarter" idx="5"/>
          </p:nvPr>
        </p:nvSpPr>
        <p:spPr/>
        <p:txBody>
          <a:bodyPr/>
          <a:lstStyle/>
          <a:p>
            <a:fld id="{EC2F0FC2-938B-0E48-A428-EA1951E585B1}" type="slidenum">
              <a:rPr lang="en-GB" smtClean="0"/>
              <a:t>6</a:t>
            </a:fld>
            <a:endParaRPr lang="en-GB"/>
          </a:p>
        </p:txBody>
      </p:sp>
    </p:spTree>
    <p:extLst>
      <p:ext uri="{BB962C8B-B14F-4D97-AF65-F5344CB8AC3E}">
        <p14:creationId xmlns:p14="http://schemas.microsoft.com/office/powerpoint/2010/main" val="3545741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7</a:t>
            </a:fld>
            <a:endParaRPr lang="en-GB"/>
          </a:p>
        </p:txBody>
      </p:sp>
    </p:spTree>
    <p:extLst>
      <p:ext uri="{BB962C8B-B14F-4D97-AF65-F5344CB8AC3E}">
        <p14:creationId xmlns:p14="http://schemas.microsoft.com/office/powerpoint/2010/main" val="1121493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8</a:t>
            </a:fld>
            <a:endParaRPr lang="en-GB"/>
          </a:p>
        </p:txBody>
      </p:sp>
    </p:spTree>
    <p:extLst>
      <p:ext uri="{BB962C8B-B14F-4D97-AF65-F5344CB8AC3E}">
        <p14:creationId xmlns:p14="http://schemas.microsoft.com/office/powerpoint/2010/main" val="3480368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9</a:t>
            </a:fld>
            <a:endParaRPr lang="en-GB"/>
          </a:p>
        </p:txBody>
      </p:sp>
    </p:spTree>
    <p:extLst>
      <p:ext uri="{BB962C8B-B14F-4D97-AF65-F5344CB8AC3E}">
        <p14:creationId xmlns:p14="http://schemas.microsoft.com/office/powerpoint/2010/main" val="1770796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11</a:t>
            </a:fld>
            <a:endParaRPr lang="en-GB"/>
          </a:p>
        </p:txBody>
      </p:sp>
    </p:spTree>
    <p:extLst>
      <p:ext uri="{BB962C8B-B14F-4D97-AF65-F5344CB8AC3E}">
        <p14:creationId xmlns:p14="http://schemas.microsoft.com/office/powerpoint/2010/main" val="3571377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12</a:t>
            </a:fld>
            <a:endParaRPr lang="en-GB"/>
          </a:p>
        </p:txBody>
      </p:sp>
    </p:spTree>
    <p:extLst>
      <p:ext uri="{BB962C8B-B14F-4D97-AF65-F5344CB8AC3E}">
        <p14:creationId xmlns:p14="http://schemas.microsoft.com/office/powerpoint/2010/main" val="662945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Developing a vision for curriculum design - Hwb</a:t>
            </a:r>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14</a:t>
            </a:fld>
            <a:endParaRPr lang="en-GB"/>
          </a:p>
        </p:txBody>
      </p:sp>
    </p:spTree>
    <p:extLst>
      <p:ext uri="{BB962C8B-B14F-4D97-AF65-F5344CB8AC3E}">
        <p14:creationId xmlns:p14="http://schemas.microsoft.com/office/powerpoint/2010/main" val="1687347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Well-being of Future Generations Act 2015 - Future Generations Wales</a:t>
            </a:r>
            <a:endParaRPr lang="en-GB" dirty="0"/>
          </a:p>
        </p:txBody>
      </p:sp>
      <p:sp>
        <p:nvSpPr>
          <p:cNvPr id="4" name="Slide Number Placeholder 3"/>
          <p:cNvSpPr>
            <a:spLocks noGrp="1"/>
          </p:cNvSpPr>
          <p:nvPr>
            <p:ph type="sldNum" sz="quarter" idx="5"/>
          </p:nvPr>
        </p:nvSpPr>
        <p:spPr/>
        <p:txBody>
          <a:bodyPr/>
          <a:lstStyle/>
          <a:p>
            <a:fld id="{EC2F0FC2-938B-0E48-A428-EA1951E585B1}" type="slidenum">
              <a:rPr lang="en-GB" smtClean="0"/>
              <a:t>15</a:t>
            </a:fld>
            <a:endParaRPr lang="en-GB"/>
          </a:p>
        </p:txBody>
      </p:sp>
    </p:spTree>
    <p:extLst>
      <p:ext uri="{BB962C8B-B14F-4D97-AF65-F5344CB8AC3E}">
        <p14:creationId xmlns:p14="http://schemas.microsoft.com/office/powerpoint/2010/main" val="3948558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Expressive Arts: Introduction – Hwb</a:t>
            </a:r>
            <a:r>
              <a:rPr lang="en-GB" dirty="0"/>
              <a:t> (Accessed March 2026)</a:t>
            </a:r>
          </a:p>
        </p:txBody>
      </p:sp>
      <p:sp>
        <p:nvSpPr>
          <p:cNvPr id="4" name="Slide Number Placeholder 3"/>
          <p:cNvSpPr>
            <a:spLocks noGrp="1"/>
          </p:cNvSpPr>
          <p:nvPr>
            <p:ph type="sldNum" sz="quarter" idx="5"/>
          </p:nvPr>
        </p:nvSpPr>
        <p:spPr/>
        <p:txBody>
          <a:bodyPr/>
          <a:lstStyle/>
          <a:p>
            <a:fld id="{EC2F0FC2-938B-0E48-A428-EA1951E585B1}" type="slidenum">
              <a:rPr lang="en-GB" smtClean="0"/>
              <a:t>16</a:t>
            </a:fld>
            <a:endParaRPr lang="en-GB"/>
          </a:p>
        </p:txBody>
      </p:sp>
    </p:spTree>
    <p:extLst>
      <p:ext uri="{BB962C8B-B14F-4D97-AF65-F5344CB8AC3E}">
        <p14:creationId xmlns:p14="http://schemas.microsoft.com/office/powerpoint/2010/main" val="4086285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Expressive Arts: Designing your curriculum – Hwb</a:t>
            </a:r>
            <a:r>
              <a:rPr lang="en-GB" dirty="0"/>
              <a:t> (Accessed March 2026)</a:t>
            </a:r>
          </a:p>
        </p:txBody>
      </p:sp>
      <p:sp>
        <p:nvSpPr>
          <p:cNvPr id="4" name="Slide Number Placeholder 3"/>
          <p:cNvSpPr>
            <a:spLocks noGrp="1"/>
          </p:cNvSpPr>
          <p:nvPr>
            <p:ph type="sldNum" sz="quarter" idx="5"/>
          </p:nvPr>
        </p:nvSpPr>
        <p:spPr/>
        <p:txBody>
          <a:bodyPr/>
          <a:lstStyle/>
          <a:p>
            <a:fld id="{EC2F0FC2-938B-0E48-A428-EA1951E585B1}" type="slidenum">
              <a:rPr lang="en-GB" smtClean="0"/>
              <a:t>17</a:t>
            </a:fld>
            <a:endParaRPr lang="en-GB"/>
          </a:p>
        </p:txBody>
      </p:sp>
    </p:spTree>
    <p:extLst>
      <p:ext uri="{BB962C8B-B14F-4D97-AF65-F5344CB8AC3E}">
        <p14:creationId xmlns:p14="http://schemas.microsoft.com/office/powerpoint/2010/main" val="192694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p:txBody>
      </p:sp>
      <p:sp>
        <p:nvSpPr>
          <p:cNvPr id="4" name="Slide Number Placeholder 3"/>
          <p:cNvSpPr>
            <a:spLocks noGrp="1"/>
          </p:cNvSpPr>
          <p:nvPr>
            <p:ph type="sldNum" sz="quarter" idx="5"/>
          </p:nvPr>
        </p:nvSpPr>
        <p:spPr/>
        <p:txBody>
          <a:bodyPr/>
          <a:lstStyle/>
          <a:p>
            <a:fld id="{EC2F0FC2-938B-0E48-A428-EA1951E585B1}" type="slidenum">
              <a:rPr lang="en-GB" smtClean="0"/>
              <a:t>18</a:t>
            </a:fld>
            <a:endParaRPr lang="en-GB"/>
          </a:p>
        </p:txBody>
      </p:sp>
    </p:spTree>
    <p:extLst>
      <p:ext uri="{BB962C8B-B14F-4D97-AF65-F5344CB8AC3E}">
        <p14:creationId xmlns:p14="http://schemas.microsoft.com/office/powerpoint/2010/main" val="18582268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Aitken p40+41</a:t>
            </a:r>
          </a:p>
        </p:txBody>
      </p:sp>
      <p:sp>
        <p:nvSpPr>
          <p:cNvPr id="4" name="Slide Number Placeholder 3"/>
          <p:cNvSpPr>
            <a:spLocks noGrp="1"/>
          </p:cNvSpPr>
          <p:nvPr>
            <p:ph type="sldNum" sz="quarter" idx="5"/>
          </p:nvPr>
        </p:nvSpPr>
        <p:spPr/>
        <p:txBody>
          <a:bodyPr/>
          <a:lstStyle/>
          <a:p>
            <a:fld id="{EC2F0FC2-938B-0E48-A428-EA1951E585B1}" type="slidenum">
              <a:rPr lang="en-GB" smtClean="0"/>
              <a:t>20</a:t>
            </a:fld>
            <a:endParaRPr lang="en-GB"/>
          </a:p>
        </p:txBody>
      </p:sp>
    </p:spTree>
    <p:extLst>
      <p:ext uri="{BB962C8B-B14F-4D97-AF65-F5344CB8AC3E}">
        <p14:creationId xmlns:p14="http://schemas.microsoft.com/office/powerpoint/2010/main" val="30730080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2F0FC2-938B-0E48-A428-EA1951E585B1}" type="slidenum">
              <a:rPr lang="en-GB" smtClean="0"/>
              <a:t>23</a:t>
            </a:fld>
            <a:endParaRPr lang="en-GB"/>
          </a:p>
        </p:txBody>
      </p:sp>
    </p:spTree>
    <p:extLst>
      <p:ext uri="{BB962C8B-B14F-4D97-AF65-F5344CB8AC3E}">
        <p14:creationId xmlns:p14="http://schemas.microsoft.com/office/powerpoint/2010/main" val="3996965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B1DBF-9AB0-AF1D-829E-1A22AD5774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E9D8122E-8F05-26B6-E27E-212C8E3AC34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7A6B32-CD85-1B60-26C2-2904DE618601}"/>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C0A0CF7A-A1B5-FA82-A1B8-1F5646D5AE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000FC-F388-A1D9-A940-390CDD31A550}"/>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62041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7B68-5A26-8BE2-A9E3-EE97BD65C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979A45-C2DD-5D6B-CEC9-66CB562A35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2929B-E018-FC80-CDFD-924C42640728}"/>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ABFD8302-EA5B-1E16-5F52-941FE082B6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E6F637-F018-5BF2-F060-0755AD0C3B8A}"/>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3941142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A35F9-4E78-45CF-7CD6-4F691390D2EA}"/>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827269-6B07-35CE-F104-80A387E9C51F}"/>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3BC652-F07C-4F27-29BD-4B2D33EA45A7}"/>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CBDEDD86-4732-6B52-6AD7-37C8A41AA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BD742-8A59-DF8B-6B25-D0CFDDD3EE07}"/>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83982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1D494-0A1F-3A64-C748-3BFB3E6102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CCCDF-43C7-693E-62B4-D17156B627E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2A427-7144-8021-1230-1D52EF46E47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BC98AA-BAD4-F228-5DB9-B2F810DBA7FD}"/>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6" name="Footer Placeholder 5">
            <a:extLst>
              <a:ext uri="{FF2B5EF4-FFF2-40B4-BE49-F238E27FC236}">
                <a16:creationId xmlns:a16="http://schemas.microsoft.com/office/drawing/2014/main" id="{2CD8606F-F886-7108-4A3D-EC3B5C6CB6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6E39EB-16ED-BF83-8C37-3448ED43B7C2}"/>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3452248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EC748-7B1C-4D41-65FA-0541D0FBA40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07F342-B5E6-5CCE-60D9-94AC70A745A0}"/>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7609B49-5A2D-DB9B-3E25-823E12FBA47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60D8B4-B7F6-2605-CB3E-650321ADDFE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456AEC-2F0D-0CDD-E95A-EE3BABEDE1D5}"/>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022239-2486-1AAD-A726-9E2F47ACA2F4}"/>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8" name="Footer Placeholder 7">
            <a:extLst>
              <a:ext uri="{FF2B5EF4-FFF2-40B4-BE49-F238E27FC236}">
                <a16:creationId xmlns:a16="http://schemas.microsoft.com/office/drawing/2014/main" id="{F0A428E5-1168-E24F-92B6-5FC4D6DECB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5B038D3-8D23-41A0-9761-9A640A0FCAF7}"/>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3885343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348DC-16A5-2730-9C19-EEF2BDF068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C5036-845A-F261-114D-F2B18B307858}"/>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4" name="Footer Placeholder 3">
            <a:extLst>
              <a:ext uri="{FF2B5EF4-FFF2-40B4-BE49-F238E27FC236}">
                <a16:creationId xmlns:a16="http://schemas.microsoft.com/office/drawing/2014/main" id="{A89EF753-E8D2-3E99-B1BA-DEDDC9AA54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502BF6-A853-FA29-D991-4605B4705FE9}"/>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452015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AF6470-3EEA-16F2-327E-505E0F81CAEA}"/>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3" name="Footer Placeholder 2">
            <a:extLst>
              <a:ext uri="{FF2B5EF4-FFF2-40B4-BE49-F238E27FC236}">
                <a16:creationId xmlns:a16="http://schemas.microsoft.com/office/drawing/2014/main" id="{F112433F-205E-D6C5-C27F-C55D9C29BD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8A0E443-3A14-4843-CC79-0EC714F0A777}"/>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3280041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24B78-895D-BD35-7A66-822CC81CE4A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97F165-BA5E-20EC-506D-44C8E2F484F5}"/>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BF00E7-0CCA-3E2D-C8E9-2AA2F10A656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6B02BFC-F9C4-DCF0-D9BB-AD2A8566AC22}"/>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6" name="Footer Placeholder 5">
            <a:extLst>
              <a:ext uri="{FF2B5EF4-FFF2-40B4-BE49-F238E27FC236}">
                <a16:creationId xmlns:a16="http://schemas.microsoft.com/office/drawing/2014/main" id="{6EDC16CC-A5DC-EA2F-EFF5-90D9B560D5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5B2FD-7B41-1942-1BA4-ED24EC170AE1}"/>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666331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2F9BA-9CC3-3ECB-A1A7-AFE3AB78FBC2}"/>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EF8AD5-09CA-FD03-F9E3-32E0B3D9A3A7}"/>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297D972A-DF7A-FA34-7880-BA60440EBC9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118D2B7-0D1D-E57B-5130-F698AA07B271}"/>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6" name="Footer Placeholder 5">
            <a:extLst>
              <a:ext uri="{FF2B5EF4-FFF2-40B4-BE49-F238E27FC236}">
                <a16:creationId xmlns:a16="http://schemas.microsoft.com/office/drawing/2014/main" id="{E05D9370-0E3D-3428-261B-7A932C993E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627616-40C6-E581-514E-811A916A79A3}"/>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738178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5A6E9-6957-8296-B315-7F906711D2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33BEF6-FC88-C6CB-5BC8-CDD67B0562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377BD-DB64-EACA-0D96-04D93EB72EAC}"/>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EFA986DD-8632-3BBE-B85A-67E6C5C79E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86617-47FE-5E8E-B750-9F23E46D0338}"/>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2299790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43501B-FBBA-8419-E587-699442FFD40C}"/>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D33F5D-6BC8-D3B9-E125-F01E4FE8CC3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36E69-591B-9A5D-7B7C-B31E4A637AED}"/>
              </a:ext>
            </a:extLst>
          </p:cNvPr>
          <p:cNvSpPr>
            <a:spLocks noGrp="1"/>
          </p:cNvSpPr>
          <p:nvPr>
            <p:ph type="dt" sz="half" idx="10"/>
          </p:nvPr>
        </p:nvSpPr>
        <p:spPr/>
        <p:txBody>
          <a:body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DD35A69E-8C2F-2109-5810-968AA3F438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E20D8-5494-CF2C-CFAE-1979555B8F1E}"/>
              </a:ext>
            </a:extLst>
          </p:cNvPr>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1284570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losin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97FD22C-0BD1-934C-B07F-6EF4F02618A6}" type="datetimeFigureOut">
              <a:rPr lang="en-US" smtClean="0"/>
              <a:t>3/4/2026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191175-2040-F440-A132-E4CF69C2A603}" type="slidenum">
              <a:rPr lang="en-GB" smtClean="0"/>
              <a:t>‹#›</a:t>
            </a:fld>
            <a:endParaRPr lang="en-GB"/>
          </a:p>
        </p:txBody>
      </p:sp>
    </p:spTree>
    <p:extLst>
      <p:ext uri="{BB962C8B-B14F-4D97-AF65-F5344CB8AC3E}">
        <p14:creationId xmlns:p14="http://schemas.microsoft.com/office/powerpoint/2010/main" val="19877158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242A7F-984A-3466-89F1-0EFC528A7EB1}"/>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1CEFA7-2AE4-A2B3-3F16-5E696C7C603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E21FC6-C435-5BCB-DF1C-F8C72A1FAD5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097FD22C-0BD1-934C-B07F-6EF4F02618A6}" type="datetimeFigureOut">
              <a:rPr lang="en-US" smtClean="0"/>
              <a:t>3/4/2026</a:t>
            </a:fld>
            <a:endParaRPr lang="en-GB"/>
          </a:p>
        </p:txBody>
      </p:sp>
      <p:sp>
        <p:nvSpPr>
          <p:cNvPr id="5" name="Footer Placeholder 4">
            <a:extLst>
              <a:ext uri="{FF2B5EF4-FFF2-40B4-BE49-F238E27FC236}">
                <a16:creationId xmlns:a16="http://schemas.microsoft.com/office/drawing/2014/main" id="{CC75046E-49FD-601A-9778-10301FE4D02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843B023-77EE-D542-7D75-087910A18EF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8D191175-2040-F440-A132-E4CF69C2A603}" type="slidenum">
              <a:rPr lang="en-GB" smtClean="0"/>
              <a:t>‹#›</a:t>
            </a:fld>
            <a:endParaRPr lang="en-GB"/>
          </a:p>
        </p:txBody>
      </p:sp>
    </p:spTree>
    <p:extLst>
      <p:ext uri="{BB962C8B-B14F-4D97-AF65-F5344CB8AC3E}">
        <p14:creationId xmlns:p14="http://schemas.microsoft.com/office/powerpoint/2010/main" val="318737382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owKiUO99qrw"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SCMLnc8lMxE" TargetMode="External"/><Relationship Id="rId2" Type="http://schemas.openxmlformats.org/officeDocument/2006/relationships/hyperlink" Target="https://www.youtube.com/watch?v=rFeOYlxJbmw"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ruTPtmsQQu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hwb.gov.wales/curriculum-for-wales/expressive-arts" TargetMode="External"/><Relationship Id="rId4" Type="http://schemas.openxmlformats.org/officeDocument/2006/relationships/hyperlink" Target="https://hwb.gov.wales/curriculum-for-wales/expressive-arts/designing-your-curriculum/#discipline-specific-consideration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mantleoftheexpert.com/wp-content/uploads/2018/01/MOTE-Chapter-3_Aitken_Pages-from-Connecting-Curriculum-Fraser-v3-220213-1-1.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hwb.gov.wales/curriculum-for-wales/expressive-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ptos" panose="020B0004020202020204" pitchFamily="34" charset="0"/>
              </a:rPr>
              <a:t>Mantle of the Expert</a:t>
            </a:r>
          </a:p>
        </p:txBody>
      </p:sp>
      <p:sp>
        <p:nvSpPr>
          <p:cNvPr id="3" name="Subtitle 2"/>
          <p:cNvSpPr>
            <a:spLocks noGrp="1"/>
          </p:cNvSpPr>
          <p:nvPr>
            <p:ph type="subTitle" idx="1"/>
          </p:nvPr>
        </p:nvSpPr>
        <p:spPr/>
        <p:txBody>
          <a:bodyPr/>
          <a:lstStyle/>
          <a:p>
            <a:r>
              <a:rPr lang="en-GB" dirty="0">
                <a:latin typeface="Aptos" panose="020B0004020202020204" pitchFamily="34" charset="0"/>
              </a:rPr>
              <a:t>An overview and context of the work of Dorothy Heathcote (1926-2011)</a:t>
            </a:r>
          </a:p>
        </p:txBody>
      </p:sp>
    </p:spTree>
    <p:extLst>
      <p:ext uri="{BB962C8B-B14F-4D97-AF65-F5344CB8AC3E}">
        <p14:creationId xmlns:p14="http://schemas.microsoft.com/office/powerpoint/2010/main" val="824828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3AB89-A389-AA66-E8C2-BA425A3CDA91}"/>
              </a:ext>
            </a:extLst>
          </p:cNvPr>
          <p:cNvSpPr>
            <a:spLocks noGrp="1"/>
          </p:cNvSpPr>
          <p:nvPr>
            <p:ph type="title"/>
          </p:nvPr>
        </p:nvSpPr>
        <p:spPr/>
        <p:txBody>
          <a:bodyPr/>
          <a:lstStyle/>
          <a:p>
            <a:r>
              <a:rPr lang="en-GB" dirty="0"/>
              <a:t>From Lowri’s First Session Notes</a:t>
            </a:r>
          </a:p>
        </p:txBody>
      </p:sp>
      <p:sp>
        <p:nvSpPr>
          <p:cNvPr id="3" name="Content Placeholder 2">
            <a:extLst>
              <a:ext uri="{FF2B5EF4-FFF2-40B4-BE49-F238E27FC236}">
                <a16:creationId xmlns:a16="http://schemas.microsoft.com/office/drawing/2014/main" id="{9AAEF211-39D2-28F5-29A5-6AD04484D305}"/>
              </a:ext>
            </a:extLst>
          </p:cNvPr>
          <p:cNvSpPr>
            <a:spLocks noGrp="1"/>
          </p:cNvSpPr>
          <p:nvPr>
            <p:ph idx="1"/>
          </p:nvPr>
        </p:nvSpPr>
        <p:spPr/>
        <p:txBody>
          <a:bodyPr>
            <a:normAutofit lnSpcReduction="10000"/>
          </a:bodyPr>
          <a:lstStyle/>
          <a:p>
            <a:pPr marL="0" indent="0">
              <a:buNone/>
            </a:pPr>
            <a:r>
              <a:rPr lang="en-US" sz="2400" b="1" dirty="0"/>
              <a:t>Drama Workshop Based on Dorothy Heathcote Theory</a:t>
            </a:r>
            <a:endParaRPr lang="en-GB" sz="2400" b="1" dirty="0"/>
          </a:p>
          <a:p>
            <a:pPr marL="0" indent="0">
              <a:buNone/>
            </a:pPr>
            <a:r>
              <a:rPr lang="en-US" sz="2400" b="1" dirty="0"/>
              <a:t>Workshop Theme: The Museum Mystery</a:t>
            </a:r>
            <a:endParaRPr lang="en-GB" sz="2400" b="1" dirty="0"/>
          </a:p>
          <a:p>
            <a:r>
              <a:rPr lang="en-US" sz="2400" dirty="0"/>
              <a:t>Approach: Mantle of the Expert</a:t>
            </a:r>
            <a:endParaRPr lang="en-GB" sz="2400" dirty="0"/>
          </a:p>
          <a:p>
            <a:r>
              <a:rPr lang="en-US" sz="2400" dirty="0"/>
              <a:t>Age: 10+ (adaptable)</a:t>
            </a:r>
            <a:endParaRPr lang="en-GB" sz="2400" dirty="0"/>
          </a:p>
          <a:p>
            <a:r>
              <a:rPr lang="en-US" sz="2400" dirty="0"/>
              <a:t>Length: 60–75 minutes</a:t>
            </a:r>
            <a:endParaRPr lang="en-GB" sz="2400" dirty="0"/>
          </a:p>
          <a:p>
            <a:pPr marL="0" indent="0">
              <a:buNone/>
            </a:pPr>
            <a:r>
              <a:rPr lang="en-US" sz="2400" b="1" dirty="0"/>
              <a:t>Learning Focus</a:t>
            </a:r>
            <a:endParaRPr lang="en-GB" sz="2400" b="1" dirty="0"/>
          </a:p>
          <a:p>
            <a:r>
              <a:rPr lang="en-US" sz="2400" dirty="0"/>
              <a:t>• Collaboration</a:t>
            </a:r>
            <a:endParaRPr lang="en-GB" sz="2400" dirty="0"/>
          </a:p>
          <a:p>
            <a:r>
              <a:rPr lang="en-US" sz="2400" dirty="0"/>
              <a:t>• Problem-solving</a:t>
            </a:r>
            <a:endParaRPr lang="en-GB" sz="2400" dirty="0"/>
          </a:p>
          <a:p>
            <a:r>
              <a:rPr lang="en-US" sz="2400" dirty="0"/>
              <a:t>• Speaking &amp; listening</a:t>
            </a:r>
            <a:endParaRPr lang="en-GB" sz="2400" dirty="0"/>
          </a:p>
          <a:p>
            <a:r>
              <a:rPr lang="en-US" sz="2400" dirty="0"/>
              <a:t>• Critical thinking</a:t>
            </a:r>
            <a:endParaRPr lang="en-GB" sz="2400" dirty="0"/>
          </a:p>
          <a:p>
            <a:r>
              <a:rPr lang="en-US" sz="2400" dirty="0"/>
              <a:t>• Role immersion</a:t>
            </a:r>
            <a:endParaRPr lang="en-GB" sz="2400" dirty="0"/>
          </a:p>
          <a:p>
            <a:endParaRPr lang="en-GB" dirty="0"/>
          </a:p>
        </p:txBody>
      </p:sp>
    </p:spTree>
    <p:extLst>
      <p:ext uri="{BB962C8B-B14F-4D97-AF65-F5344CB8AC3E}">
        <p14:creationId xmlns:p14="http://schemas.microsoft.com/office/powerpoint/2010/main" val="1501006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D4B970-061F-09D6-95BF-8D24CB890E4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AFD702-029F-9824-B352-4A2518983B86}"/>
              </a:ext>
            </a:extLst>
          </p:cNvPr>
          <p:cNvSpPr>
            <a:spLocks noGrp="1"/>
          </p:cNvSpPr>
          <p:nvPr>
            <p:ph idx="1"/>
          </p:nvPr>
        </p:nvSpPr>
        <p:spPr>
          <a:xfrm>
            <a:off x="0" y="0"/>
            <a:ext cx="9217959" cy="6857999"/>
          </a:xfrm>
          <a:solidFill>
            <a:schemeClr val="accent2">
              <a:lumMod val="40000"/>
              <a:lumOff val="60000"/>
            </a:schemeClr>
          </a:solidFill>
        </p:spPr>
        <p:txBody>
          <a:bodyPr>
            <a:noAutofit/>
          </a:bodyPr>
          <a:lstStyle/>
          <a:p>
            <a:pPr marL="0" indent="0">
              <a:buNone/>
            </a:pPr>
            <a:r>
              <a:rPr lang="en-US" sz="2400" b="1" dirty="0"/>
              <a:t>Drama Workshop Based on Dorothy Heathcote Theory</a:t>
            </a:r>
            <a:endParaRPr lang="en-GB" sz="2400" b="1" dirty="0"/>
          </a:p>
          <a:p>
            <a:pPr marL="0" indent="0">
              <a:buNone/>
            </a:pPr>
            <a:r>
              <a:rPr lang="en-US" sz="2400" b="1" dirty="0"/>
              <a:t>Workshop Theme: The Museum Mystery</a:t>
            </a:r>
          </a:p>
          <a:p>
            <a:pPr marL="0" indent="0">
              <a:buNone/>
            </a:pPr>
            <a:endParaRPr lang="en-GB" sz="2400" b="1" dirty="0"/>
          </a:p>
          <a:p>
            <a:pPr marL="0" indent="0">
              <a:buNone/>
            </a:pPr>
            <a:r>
              <a:rPr lang="en-US" sz="2400" b="1" dirty="0"/>
              <a:t>1. Entry Into Fiction (10 minutes)</a:t>
            </a:r>
            <a:endParaRPr lang="en-GB" sz="2400" b="1" dirty="0"/>
          </a:p>
          <a:p>
            <a:r>
              <a:rPr lang="en-US" sz="2400" dirty="0"/>
              <a:t>Teacher enters in role as the Director of a National Museum. A valuable historical artifact has disappeared overnight. Students are told they have been selected as the Museum’s top Artifact Investigation Team.</a:t>
            </a:r>
            <a:endParaRPr lang="en-GB" sz="2400" dirty="0"/>
          </a:p>
          <a:p>
            <a:pPr marL="0" indent="0">
              <a:buNone/>
            </a:pPr>
            <a:r>
              <a:rPr lang="en-US" sz="2400" b="1" dirty="0"/>
              <a:t>2. Establishing the Expert Team (10 minutes)</a:t>
            </a:r>
            <a:endParaRPr lang="en-GB" sz="2400" b="1" dirty="0"/>
          </a:p>
          <a:p>
            <a:r>
              <a:rPr lang="en-US" sz="2400" dirty="0"/>
              <a:t>Students work in groups to create a team name, assign specialist roles (forensics, historian, security analyst, media spokesperson), and develop a team code of conduct. Groups present their credentials to the Director (teacher in role).</a:t>
            </a:r>
            <a:endParaRPr lang="en-GB" sz="2400" dirty="0"/>
          </a:p>
          <a:p>
            <a:pPr marL="0" indent="0">
              <a:buNone/>
            </a:pPr>
            <a:r>
              <a:rPr lang="en-US" sz="2400" b="1" dirty="0"/>
              <a:t>3. The Problem Deepens (15 minutes)</a:t>
            </a:r>
            <a:endParaRPr lang="en-GB" sz="2400" b="1" dirty="0"/>
          </a:p>
          <a:p>
            <a:r>
              <a:rPr lang="en-US" sz="2400" dirty="0"/>
              <a:t>The Director reveals new evidence: a suspicious security report, a torn piece of fabric, and a witness statement. Students examine clues, debate possibilities, reconstruct timelines, and question the Director.</a:t>
            </a:r>
            <a:endParaRPr lang="en-GB" sz="2400" dirty="0"/>
          </a:p>
          <a:p>
            <a:endParaRPr sz="2400" dirty="0"/>
          </a:p>
        </p:txBody>
      </p:sp>
    </p:spTree>
    <p:extLst>
      <p:ext uri="{BB962C8B-B14F-4D97-AF65-F5344CB8AC3E}">
        <p14:creationId xmlns:p14="http://schemas.microsoft.com/office/powerpoint/2010/main" val="1239092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813CB-4A90-F2B5-9C5B-6BEB7F89EB8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5E33CD-0809-8B70-45CC-DB2ACFDBE135}"/>
              </a:ext>
            </a:extLst>
          </p:cNvPr>
          <p:cNvSpPr>
            <a:spLocks noGrp="1"/>
          </p:cNvSpPr>
          <p:nvPr>
            <p:ph idx="1"/>
          </p:nvPr>
        </p:nvSpPr>
        <p:spPr>
          <a:xfrm>
            <a:off x="0" y="-47065"/>
            <a:ext cx="9143999" cy="6905065"/>
          </a:xfrm>
          <a:solidFill>
            <a:schemeClr val="accent2">
              <a:lumMod val="40000"/>
              <a:lumOff val="60000"/>
            </a:schemeClr>
          </a:solidFill>
        </p:spPr>
        <p:txBody>
          <a:bodyPr>
            <a:normAutofit fontScale="55000" lnSpcReduction="20000"/>
          </a:bodyPr>
          <a:lstStyle/>
          <a:p>
            <a:pPr marL="0" indent="0">
              <a:buNone/>
            </a:pPr>
            <a:r>
              <a:rPr lang="en-US" sz="4400" b="1" dirty="0"/>
              <a:t>Drama Workshop Based on Dorothy Heathcote Theory</a:t>
            </a:r>
            <a:endParaRPr lang="en-GB" sz="4400" b="1" dirty="0"/>
          </a:p>
          <a:p>
            <a:pPr marL="0" indent="0">
              <a:buNone/>
            </a:pPr>
            <a:r>
              <a:rPr lang="en-US" sz="4400" b="1" dirty="0"/>
              <a:t>Workshop Theme: The Museum Mystery</a:t>
            </a:r>
          </a:p>
          <a:p>
            <a:pPr marL="0" indent="0">
              <a:buNone/>
            </a:pPr>
            <a:endParaRPr lang="en-GB" sz="4400" b="1" dirty="0"/>
          </a:p>
          <a:p>
            <a:pPr marL="0" indent="0">
              <a:buNone/>
            </a:pPr>
            <a:r>
              <a:rPr lang="en-US" sz="4400" b="1" dirty="0"/>
              <a:t>4. Hot Seating (10 minutes)</a:t>
            </a:r>
            <a:endParaRPr lang="en-GB" sz="4400" b="1" dirty="0"/>
          </a:p>
          <a:p>
            <a:r>
              <a:rPr lang="en-US" sz="4400" dirty="0"/>
              <a:t>Teacher shifts role to become the Night Security Guard. Students interview the guard to gather more information and challenge inconsistencies.</a:t>
            </a:r>
            <a:endParaRPr lang="en-GB" sz="4400" dirty="0"/>
          </a:p>
          <a:p>
            <a:pPr marL="0" indent="0">
              <a:buNone/>
            </a:pPr>
            <a:r>
              <a:rPr lang="en-US" sz="4400" b="1" dirty="0"/>
              <a:t>5. Freeze Frames &amp; Thought Tracking (10 minutes)</a:t>
            </a:r>
            <a:endParaRPr lang="en-GB" sz="4400" b="1" dirty="0"/>
          </a:p>
          <a:p>
            <a:r>
              <a:rPr lang="en-US" sz="4400" dirty="0"/>
              <a:t>Groups create a freeze frame showing the moment of the theft. Characters are tapped on the shoulder to reveal internal thoughts.</a:t>
            </a:r>
            <a:endParaRPr lang="en-GB" sz="4400" dirty="0"/>
          </a:p>
          <a:p>
            <a:pPr marL="0" indent="0">
              <a:buNone/>
            </a:pPr>
            <a:r>
              <a:rPr lang="en-US" sz="4400" b="1" dirty="0"/>
              <a:t>6. Resolution &amp; Reflection (10–15 minutes)</a:t>
            </a:r>
            <a:endParaRPr lang="en-GB" sz="4400" b="1" dirty="0"/>
          </a:p>
          <a:p>
            <a:r>
              <a:rPr lang="en-US" sz="4400" dirty="0"/>
              <a:t>Teams present their conclusions, evidence, and recommended actions. Teacher steps out of role and facilitates reflection about teamwork, tension, and learning.</a:t>
            </a:r>
            <a:endParaRPr lang="en-GB" sz="4400" dirty="0"/>
          </a:p>
          <a:p>
            <a:pPr marL="0" indent="0">
              <a:buNone/>
            </a:pPr>
            <a:r>
              <a:rPr lang="en-US" sz="4400" b="1" dirty="0"/>
              <a:t>Key Heathcote Principles</a:t>
            </a:r>
            <a:endParaRPr lang="en-GB" sz="4400" b="1" dirty="0"/>
          </a:p>
          <a:p>
            <a:pPr marL="0" indent="0">
              <a:buNone/>
            </a:pPr>
            <a:r>
              <a:rPr lang="en-US" sz="4400" dirty="0"/>
              <a:t>• Students operate at high status as experts</a:t>
            </a:r>
            <a:endParaRPr lang="en-GB" sz="4400" dirty="0"/>
          </a:p>
          <a:p>
            <a:pPr marL="0" indent="0">
              <a:buNone/>
            </a:pPr>
            <a:r>
              <a:rPr lang="en-US" sz="4400" dirty="0"/>
              <a:t>• Teacher uses Teacher-in-Role strategy</a:t>
            </a:r>
            <a:endParaRPr lang="en-GB" sz="4400" dirty="0"/>
          </a:p>
          <a:p>
            <a:pPr marL="0" indent="0">
              <a:buNone/>
            </a:pPr>
            <a:r>
              <a:rPr lang="en-US" sz="4400" dirty="0"/>
              <a:t>• Learning is embedded in drama</a:t>
            </a:r>
            <a:endParaRPr lang="en-GB" sz="4400" dirty="0"/>
          </a:p>
          <a:p>
            <a:pPr marL="0" indent="0">
              <a:buNone/>
            </a:pPr>
            <a:r>
              <a:rPr lang="en-US" sz="4400" dirty="0"/>
              <a:t>• Focus is on process rather than performance</a:t>
            </a:r>
            <a:endParaRPr lang="en-GB" sz="4400" dirty="0"/>
          </a:p>
          <a:p>
            <a:pPr marL="0" indent="0">
              <a:buNone/>
            </a:pPr>
            <a:r>
              <a:rPr lang="en-US" sz="4400" dirty="0"/>
              <a:t>• Reflection deepens understanding</a:t>
            </a:r>
            <a:endParaRPr lang="en-GB" sz="4400" dirty="0"/>
          </a:p>
          <a:p>
            <a:endParaRPr dirty="0"/>
          </a:p>
        </p:txBody>
      </p:sp>
    </p:spTree>
    <p:extLst>
      <p:ext uri="{BB962C8B-B14F-4D97-AF65-F5344CB8AC3E}">
        <p14:creationId xmlns:p14="http://schemas.microsoft.com/office/powerpoint/2010/main" val="4289505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ptos" panose="020B0004020202020204" pitchFamily="34" charset="0"/>
              </a:rPr>
              <a:t>Origins of Mantle of the Expert</a:t>
            </a:r>
          </a:p>
        </p:txBody>
      </p:sp>
      <p:sp>
        <p:nvSpPr>
          <p:cNvPr id="3" name="Content Placeholder 2"/>
          <p:cNvSpPr>
            <a:spLocks noGrp="1"/>
          </p:cNvSpPr>
          <p:nvPr>
            <p:ph idx="1"/>
          </p:nvPr>
        </p:nvSpPr>
        <p:spPr/>
        <p:txBody>
          <a:bodyPr/>
          <a:lstStyle/>
          <a:p>
            <a:endParaRPr lang="en-GB" dirty="0">
              <a:latin typeface="Aptos" panose="020B0004020202020204" pitchFamily="34" charset="0"/>
            </a:endParaRPr>
          </a:p>
          <a:p>
            <a:r>
              <a:rPr lang="en-GB" dirty="0">
                <a:latin typeface="Aptos" panose="020B0004020202020204" pitchFamily="34" charset="0"/>
              </a:rPr>
              <a:t>Developed by Dorothy Heathcote (1926-2012)</a:t>
            </a:r>
          </a:p>
          <a:p>
            <a:r>
              <a:rPr lang="en-GB" dirty="0">
                <a:latin typeface="Aptos" panose="020B0004020202020204" pitchFamily="34" charset="0"/>
              </a:rPr>
              <a:t>UK based drama educator</a:t>
            </a:r>
          </a:p>
          <a:p>
            <a:r>
              <a:rPr lang="en-GB" dirty="0">
                <a:latin typeface="Aptos" panose="020B0004020202020204" pitchFamily="34" charset="0"/>
              </a:rPr>
              <a:t>40 years of experience</a:t>
            </a:r>
          </a:p>
          <a:p>
            <a:r>
              <a:rPr lang="en-GB" dirty="0">
                <a:latin typeface="Aptos" panose="020B0004020202020204" pitchFamily="34" charset="0"/>
              </a:rPr>
              <a:t>The ‘</a:t>
            </a:r>
            <a:r>
              <a:rPr lang="en-GB" dirty="0">
                <a:latin typeface="Aptos" panose="020B0004020202020204" pitchFamily="34" charset="0"/>
                <a:hlinkClick r:id="rId2"/>
              </a:rPr>
              <a:t>Three Looms Waiting</a:t>
            </a:r>
            <a:r>
              <a:rPr lang="en-GB" dirty="0">
                <a:latin typeface="Aptos" panose="020B0004020202020204" pitchFamily="34" charset="0"/>
              </a:rPr>
              <a:t>’ (1971) documentary provides a direct – if surprising by today’s standards - insight into Heathcote’s work.</a:t>
            </a:r>
          </a:p>
        </p:txBody>
      </p:sp>
    </p:spTree>
    <p:extLst>
      <p:ext uri="{BB962C8B-B14F-4D97-AF65-F5344CB8AC3E}">
        <p14:creationId xmlns:p14="http://schemas.microsoft.com/office/powerpoint/2010/main" val="4068949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77CE2-FF79-3F69-4523-137536F2CED5}"/>
              </a:ext>
            </a:extLst>
          </p:cNvPr>
          <p:cNvSpPr>
            <a:spLocks noGrp="1"/>
          </p:cNvSpPr>
          <p:nvPr>
            <p:ph type="title"/>
          </p:nvPr>
        </p:nvSpPr>
        <p:spPr/>
        <p:txBody>
          <a:bodyPr/>
          <a:lstStyle/>
          <a:p>
            <a:r>
              <a:rPr lang="en-GB" dirty="0">
                <a:latin typeface="Aptos" panose="020B0004020202020204" pitchFamily="34" charset="0"/>
              </a:rPr>
              <a:t>Origins of Mantle of the Expert</a:t>
            </a:r>
            <a:endParaRPr lang="en-GB" dirty="0"/>
          </a:p>
        </p:txBody>
      </p:sp>
      <p:sp>
        <p:nvSpPr>
          <p:cNvPr id="3" name="Content Placeholder 2">
            <a:extLst>
              <a:ext uri="{FF2B5EF4-FFF2-40B4-BE49-F238E27FC236}">
                <a16:creationId xmlns:a16="http://schemas.microsoft.com/office/drawing/2014/main" id="{B5042AA0-81A4-B68C-6A86-3756D4F7E37A}"/>
              </a:ext>
            </a:extLst>
          </p:cNvPr>
          <p:cNvSpPr>
            <a:spLocks noGrp="1"/>
          </p:cNvSpPr>
          <p:nvPr>
            <p:ph idx="1"/>
          </p:nvPr>
        </p:nvSpPr>
        <p:spPr/>
        <p:txBody>
          <a:bodyPr/>
          <a:lstStyle/>
          <a:p>
            <a:endParaRPr lang="en-GB" dirty="0"/>
          </a:p>
          <a:p>
            <a:r>
              <a:rPr lang="en-GB" dirty="0"/>
              <a:t>Drama is about making significant meaning.</a:t>
            </a:r>
          </a:p>
          <a:p>
            <a:r>
              <a:rPr lang="en-GB" dirty="0"/>
              <a:t>Drama operates best when a whole class together shares that meaning making. (Heathcote &amp; Bolton, (1995: 4) </a:t>
            </a:r>
          </a:p>
          <a:p>
            <a:pPr marL="0" indent="0">
              <a:buNone/>
            </a:pPr>
            <a:endParaRPr lang="en-GB" dirty="0"/>
          </a:p>
          <a:p>
            <a:endParaRPr lang="en-GB" dirty="0"/>
          </a:p>
          <a:p>
            <a:r>
              <a:rPr lang="en-GB" dirty="0"/>
              <a:t>Drama and the Mantle of the Expert are ‘A </a:t>
            </a:r>
            <a:r>
              <a:rPr lang="en-GB" i="1" dirty="0"/>
              <a:t>place</a:t>
            </a:r>
            <a:r>
              <a:rPr lang="en-GB" dirty="0"/>
              <a:t> where </a:t>
            </a:r>
            <a:r>
              <a:rPr lang="en-GB" i="1" dirty="0"/>
              <a:t>action</a:t>
            </a:r>
            <a:r>
              <a:rPr lang="en-GB" dirty="0"/>
              <a:t> occurs; where </a:t>
            </a:r>
            <a:r>
              <a:rPr lang="en-GB" i="1" dirty="0"/>
              <a:t>tasks</a:t>
            </a:r>
            <a:r>
              <a:rPr lang="en-GB" dirty="0"/>
              <a:t> are carried out with a high degree of responsibility.’ (Heathcote &amp; Bolton, (1995: 17) </a:t>
            </a:r>
          </a:p>
          <a:p>
            <a:endParaRPr lang="en-GB" dirty="0"/>
          </a:p>
          <a:p>
            <a:endParaRPr lang="en-GB" dirty="0"/>
          </a:p>
        </p:txBody>
      </p:sp>
    </p:spTree>
    <p:extLst>
      <p:ext uri="{BB962C8B-B14F-4D97-AF65-F5344CB8AC3E}">
        <p14:creationId xmlns:p14="http://schemas.microsoft.com/office/powerpoint/2010/main" val="2936843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‘mantle’?</a:t>
            </a:r>
          </a:p>
        </p:txBody>
      </p:sp>
      <p:sp>
        <p:nvSpPr>
          <p:cNvPr id="3" name="Content Placeholder 2"/>
          <p:cNvSpPr>
            <a:spLocks noGrp="1"/>
          </p:cNvSpPr>
          <p:nvPr>
            <p:ph idx="1"/>
          </p:nvPr>
        </p:nvSpPr>
        <p:spPr/>
        <p:txBody>
          <a:bodyPr>
            <a:normAutofit/>
          </a:bodyPr>
          <a:lstStyle/>
          <a:p>
            <a:pPr marL="0" indent="0" algn="ctr">
              <a:buNone/>
            </a:pPr>
            <a:r>
              <a:rPr lang="en-GB" dirty="0">
                <a:latin typeface="Aptos" panose="020B0004020202020204" pitchFamily="34" charset="0"/>
                <a:cs typeface="American Typewriter"/>
              </a:rPr>
              <a:t>‘Mantle is not a cloak by which a person is recognised. This is no garment to cover. I use it as a quality: of leadership, carrying standards of behaviour, morality, responsibility, ethics and the spiritual basis of all action. The mantle embodies the standards I ascribe to. It grows by usage, not garment stitching.’ </a:t>
            </a:r>
          </a:p>
          <a:p>
            <a:pPr marL="0" indent="0" algn="ctr">
              <a:buNone/>
            </a:pPr>
            <a:endParaRPr lang="en-GB" dirty="0">
              <a:latin typeface="Aptos" panose="020B0004020202020204" pitchFamily="34" charset="0"/>
              <a:cs typeface="American Typewriter"/>
            </a:endParaRPr>
          </a:p>
          <a:p>
            <a:pPr marL="0" indent="0" algn="r">
              <a:buNone/>
            </a:pPr>
            <a:r>
              <a:rPr lang="en-GB" dirty="0">
                <a:latin typeface="Aptos" panose="020B0004020202020204" pitchFamily="34" charset="0"/>
              </a:rPr>
              <a:t>Heathcote, 2009 (cited in Aitken, 2013 p.35)</a:t>
            </a:r>
          </a:p>
          <a:p>
            <a:pPr marL="0" indent="0" algn="r">
              <a:buNone/>
            </a:pPr>
            <a:endParaRPr lang="en-GB" dirty="0">
              <a:latin typeface="Aptos" panose="020B0004020202020204" pitchFamily="34" charset="0"/>
            </a:endParaRPr>
          </a:p>
          <a:p>
            <a:pPr marL="0" indent="0" algn="r">
              <a:buNone/>
            </a:pPr>
            <a:r>
              <a:rPr lang="en-GB" dirty="0">
                <a:latin typeface="Aptos" panose="020B0004020202020204" pitchFamily="34" charset="0"/>
              </a:rPr>
              <a:t>Conceptually – the mantle (cloak) ‘grows’ to envelop the user/ learner/ child.</a:t>
            </a:r>
          </a:p>
        </p:txBody>
      </p:sp>
    </p:spTree>
    <p:extLst>
      <p:ext uri="{BB962C8B-B14F-4D97-AF65-F5344CB8AC3E}">
        <p14:creationId xmlns:p14="http://schemas.microsoft.com/office/powerpoint/2010/main" val="3817432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20E40-8E8B-23D4-FF84-0D3E6230605E}"/>
              </a:ext>
            </a:extLst>
          </p:cNvPr>
          <p:cNvSpPr>
            <a:spLocks noGrp="1"/>
          </p:cNvSpPr>
          <p:nvPr>
            <p:ph type="title"/>
          </p:nvPr>
        </p:nvSpPr>
        <p:spPr/>
        <p:txBody>
          <a:bodyPr/>
          <a:lstStyle/>
          <a:p>
            <a:r>
              <a:rPr lang="en-GB" dirty="0"/>
              <a:t>Concept</a:t>
            </a:r>
          </a:p>
        </p:txBody>
      </p:sp>
      <p:sp>
        <p:nvSpPr>
          <p:cNvPr id="3" name="Content Placeholder 2">
            <a:extLst>
              <a:ext uri="{FF2B5EF4-FFF2-40B4-BE49-F238E27FC236}">
                <a16:creationId xmlns:a16="http://schemas.microsoft.com/office/drawing/2014/main" id="{950788FC-5C7C-3B56-BF22-AC5809216459}"/>
              </a:ext>
            </a:extLst>
          </p:cNvPr>
          <p:cNvSpPr>
            <a:spLocks noGrp="1"/>
          </p:cNvSpPr>
          <p:nvPr>
            <p:ph idx="1"/>
          </p:nvPr>
        </p:nvSpPr>
        <p:spPr/>
        <p:txBody>
          <a:bodyPr/>
          <a:lstStyle/>
          <a:p>
            <a:endParaRPr lang="en-GB" dirty="0"/>
          </a:p>
          <a:p>
            <a:r>
              <a:rPr lang="en-GB" dirty="0"/>
              <a:t>‘The Mantle of the Expert approach places the child at the centre of the learning. The teacher’s role is to create the conditions whereby a mantle of leadership, knowledge, competency and understanding grows around the child.’ (</a:t>
            </a:r>
            <a:r>
              <a:rPr lang="en-GB" dirty="0">
                <a:latin typeface="Aptos" panose="020B0004020202020204" pitchFamily="34" charset="0"/>
              </a:rPr>
              <a:t>Aitken, 2013 p.35)</a:t>
            </a:r>
            <a:endParaRPr lang="en-GB" dirty="0"/>
          </a:p>
          <a:p>
            <a:endParaRPr lang="en-GB" dirty="0"/>
          </a:p>
          <a:p>
            <a:endParaRPr lang="en-GB" dirty="0"/>
          </a:p>
        </p:txBody>
      </p:sp>
    </p:spTree>
    <p:extLst>
      <p:ext uri="{BB962C8B-B14F-4D97-AF65-F5344CB8AC3E}">
        <p14:creationId xmlns:p14="http://schemas.microsoft.com/office/powerpoint/2010/main" val="3351371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B57CE-F342-D41A-1E07-35C8FBE84C72}"/>
              </a:ext>
            </a:extLst>
          </p:cNvPr>
          <p:cNvSpPr>
            <a:spLocks noGrp="1"/>
          </p:cNvSpPr>
          <p:nvPr>
            <p:ph type="title"/>
          </p:nvPr>
        </p:nvSpPr>
        <p:spPr/>
        <p:txBody>
          <a:bodyPr/>
          <a:lstStyle/>
          <a:p>
            <a:r>
              <a:rPr lang="en-GB" dirty="0"/>
              <a:t>Concept</a:t>
            </a:r>
          </a:p>
        </p:txBody>
      </p:sp>
      <p:sp>
        <p:nvSpPr>
          <p:cNvPr id="3" name="Content Placeholder 2">
            <a:extLst>
              <a:ext uri="{FF2B5EF4-FFF2-40B4-BE49-F238E27FC236}">
                <a16:creationId xmlns:a16="http://schemas.microsoft.com/office/drawing/2014/main" id="{5D19F4EA-FA95-7C59-563E-CB3317D32F1D}"/>
              </a:ext>
            </a:extLst>
          </p:cNvPr>
          <p:cNvSpPr>
            <a:spLocks noGrp="1"/>
          </p:cNvSpPr>
          <p:nvPr>
            <p:ph idx="1"/>
          </p:nvPr>
        </p:nvSpPr>
        <p:spPr/>
        <p:txBody>
          <a:bodyPr/>
          <a:lstStyle/>
          <a:p>
            <a:endParaRPr lang="en-GB" dirty="0"/>
          </a:p>
          <a:p>
            <a:r>
              <a:rPr lang="en-GB" dirty="0"/>
              <a:t>‘The child centrism begins in the planning stages, with the teacher starting from the children’s interests and needs, alongside the curriculum objectives, and continues in the classroom interactions, where the teacher consciously positions the children as competent co-constructors of the learning.’ (</a:t>
            </a:r>
            <a:r>
              <a:rPr lang="en-GB" dirty="0">
                <a:latin typeface="Aptos" panose="020B0004020202020204" pitchFamily="34" charset="0"/>
              </a:rPr>
              <a:t>Aitken, 2013 p.35)</a:t>
            </a:r>
            <a:endParaRPr lang="en-GB" dirty="0"/>
          </a:p>
          <a:p>
            <a:endParaRPr lang="en-GB" dirty="0"/>
          </a:p>
        </p:txBody>
      </p:sp>
    </p:spTree>
    <p:extLst>
      <p:ext uri="{BB962C8B-B14F-4D97-AF65-F5344CB8AC3E}">
        <p14:creationId xmlns:p14="http://schemas.microsoft.com/office/powerpoint/2010/main" val="104727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459566"/>
            <a:ext cx="6400800" cy="1362075"/>
          </a:xfrm>
        </p:spPr>
        <p:txBody>
          <a:bodyPr/>
          <a:lstStyle/>
          <a:p>
            <a:r>
              <a:rPr lang="en-GB" dirty="0" err="1">
                <a:latin typeface="Aptos" panose="020B0004020202020204" pitchFamily="34" charset="0"/>
              </a:rPr>
              <a:t>MoTE</a:t>
            </a:r>
            <a:r>
              <a:rPr lang="en-GB" dirty="0">
                <a:latin typeface="Aptos" panose="020B0004020202020204" pitchFamily="34" charset="0"/>
              </a:rPr>
              <a:t> places the child at the centre of the learning</a:t>
            </a:r>
          </a:p>
        </p:txBody>
      </p:sp>
      <p:sp>
        <p:nvSpPr>
          <p:cNvPr id="3" name="Title 1">
            <a:extLst>
              <a:ext uri="{FF2B5EF4-FFF2-40B4-BE49-F238E27FC236}">
                <a16:creationId xmlns:a16="http://schemas.microsoft.com/office/drawing/2014/main" id="{4DFFF601-B2D5-D078-B334-42FCD4DB8329}"/>
              </a:ext>
            </a:extLst>
          </p:cNvPr>
          <p:cNvSpPr txBox="1">
            <a:spLocks/>
          </p:cNvSpPr>
          <p:nvPr/>
        </p:nvSpPr>
        <p:spPr>
          <a:xfrm>
            <a:off x="1371600" y="3548342"/>
            <a:ext cx="6400800" cy="1362075"/>
          </a:xfrm>
          <a:prstGeom prst="rect">
            <a:avLst/>
          </a:prstGeom>
        </p:spPr>
        <p:txBody>
          <a:bodyPr vert="horz" lIns="91440" tIns="45720" rIns="91440" bIns="45720" rtlCol="0" anchor="b">
            <a:normAutofit fontScale="70000" lnSpcReduction="20000"/>
          </a:bodyPr>
          <a:lstStyle>
            <a:lvl1pPr algn="l" defTabSz="685800" rtl="0" eaLnBrk="1" latinLnBrk="0" hangingPunct="1">
              <a:lnSpc>
                <a:spcPct val="90000"/>
              </a:lnSpc>
              <a:spcBef>
                <a:spcPct val="0"/>
              </a:spcBef>
              <a:buNone/>
              <a:defRPr sz="4500" kern="1200">
                <a:solidFill>
                  <a:schemeClr val="tx1"/>
                </a:solidFill>
                <a:latin typeface="+mj-lt"/>
                <a:ea typeface="+mj-ea"/>
                <a:cs typeface="+mj-cs"/>
              </a:defRPr>
            </a:lvl1pPr>
          </a:lstStyle>
          <a:p>
            <a:r>
              <a:rPr lang="en-GB" dirty="0">
                <a:latin typeface="Aptos" panose="020B0004020202020204" pitchFamily="34" charset="0"/>
              </a:rPr>
              <a:t>This requires a change in the power dynamic / relationship in the room between the ‘teacher’ and pupil.</a:t>
            </a:r>
          </a:p>
        </p:txBody>
      </p:sp>
    </p:spTree>
    <p:extLst>
      <p:ext uri="{BB962C8B-B14F-4D97-AF65-F5344CB8AC3E}">
        <p14:creationId xmlns:p14="http://schemas.microsoft.com/office/powerpoint/2010/main" val="82695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ntle of ex.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1400" y="492125"/>
            <a:ext cx="7061200" cy="4826000"/>
          </a:xfrm>
          <a:prstGeom prst="rect">
            <a:avLst/>
          </a:prstGeom>
        </p:spPr>
      </p:pic>
    </p:spTree>
    <p:extLst>
      <p:ext uri="{BB962C8B-B14F-4D97-AF65-F5344CB8AC3E}">
        <p14:creationId xmlns:p14="http://schemas.microsoft.com/office/powerpoint/2010/main" val="2120725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this look like?</a:t>
            </a:r>
          </a:p>
        </p:txBody>
      </p:sp>
      <p:sp>
        <p:nvSpPr>
          <p:cNvPr id="3" name="Content Placeholder 2"/>
          <p:cNvSpPr>
            <a:spLocks noGrp="1"/>
          </p:cNvSpPr>
          <p:nvPr>
            <p:ph idx="1"/>
          </p:nvPr>
        </p:nvSpPr>
        <p:spPr/>
        <p:txBody>
          <a:bodyPr/>
          <a:lstStyle/>
          <a:p>
            <a:pPr marL="0" indent="0">
              <a:buNone/>
            </a:pPr>
            <a:endParaRPr lang="en-GB" dirty="0">
              <a:latin typeface="Aptos" panose="020B0004020202020204" pitchFamily="34" charset="0"/>
            </a:endParaRPr>
          </a:p>
          <a:p>
            <a:pPr marL="0" indent="0">
              <a:buNone/>
            </a:pPr>
            <a:r>
              <a:rPr lang="en-GB" dirty="0">
                <a:latin typeface="Aptos" panose="020B0004020202020204" pitchFamily="34" charset="0"/>
              </a:rPr>
              <a:t>Facilitator and participant take on the roles of </a:t>
            </a:r>
            <a:r>
              <a:rPr lang="en-GB" b="1" dirty="0">
                <a:latin typeface="Aptos" panose="020B0004020202020204" pitchFamily="34" charset="0"/>
              </a:rPr>
              <a:t>experts</a:t>
            </a:r>
            <a:r>
              <a:rPr lang="en-GB" dirty="0">
                <a:latin typeface="Aptos" panose="020B0004020202020204" pitchFamily="34" charset="0"/>
              </a:rPr>
              <a:t> in a fictional ‘</a:t>
            </a:r>
            <a:r>
              <a:rPr lang="en-GB" b="1" dirty="0">
                <a:latin typeface="Aptos" panose="020B0004020202020204" pitchFamily="34" charset="0"/>
              </a:rPr>
              <a:t>enterprise</a:t>
            </a:r>
            <a:r>
              <a:rPr lang="en-GB" dirty="0">
                <a:latin typeface="Aptos" panose="020B0004020202020204" pitchFamily="34" charset="0"/>
              </a:rPr>
              <a:t>’, within a fictional </a:t>
            </a:r>
            <a:r>
              <a:rPr lang="en-GB" b="1" dirty="0">
                <a:latin typeface="Aptos" panose="020B0004020202020204" pitchFamily="34" charset="0"/>
              </a:rPr>
              <a:t>context</a:t>
            </a:r>
            <a:r>
              <a:rPr lang="en-GB" dirty="0">
                <a:latin typeface="Aptos" panose="020B0004020202020204" pitchFamily="34" charset="0"/>
              </a:rPr>
              <a:t> for a fictional ‘</a:t>
            </a:r>
            <a:r>
              <a:rPr lang="en-GB" b="1" dirty="0">
                <a:latin typeface="Aptos" panose="020B0004020202020204" pitchFamily="34" charset="0"/>
              </a:rPr>
              <a:t>client</a:t>
            </a:r>
            <a:r>
              <a:rPr lang="en-GB" dirty="0">
                <a:latin typeface="Aptos" panose="020B0004020202020204" pitchFamily="34" charset="0"/>
              </a:rPr>
              <a:t>’. They are given a ‘</a:t>
            </a:r>
            <a:r>
              <a:rPr lang="en-GB" b="1" dirty="0">
                <a:latin typeface="Aptos" panose="020B0004020202020204" pitchFamily="34" charset="0"/>
              </a:rPr>
              <a:t>commission</a:t>
            </a:r>
            <a:r>
              <a:rPr lang="en-GB" dirty="0">
                <a:latin typeface="Aptos" panose="020B0004020202020204" pitchFamily="34" charset="0"/>
              </a:rPr>
              <a:t>’ involving many </a:t>
            </a:r>
            <a:r>
              <a:rPr lang="en-GB" b="1" dirty="0">
                <a:latin typeface="Aptos" panose="020B0004020202020204" pitchFamily="34" charset="0"/>
              </a:rPr>
              <a:t>tensions</a:t>
            </a:r>
            <a:r>
              <a:rPr lang="en-GB" dirty="0">
                <a:latin typeface="Aptos" panose="020B0004020202020204" pitchFamily="34" charset="0"/>
              </a:rPr>
              <a:t> and difficulties along the way. </a:t>
            </a:r>
            <a:r>
              <a:rPr lang="en-GB" dirty="0"/>
              <a:t>(</a:t>
            </a:r>
            <a:r>
              <a:rPr lang="en-GB" dirty="0">
                <a:latin typeface="Aptos" panose="020B0004020202020204" pitchFamily="34" charset="0"/>
              </a:rPr>
              <a:t>Aitken, 2013 p.37)</a:t>
            </a:r>
            <a:endParaRPr lang="en-GB" dirty="0"/>
          </a:p>
          <a:p>
            <a:pPr marL="0" indent="0">
              <a:buNone/>
            </a:pPr>
            <a:endParaRPr lang="en-GB" dirty="0">
              <a:latin typeface="Aptos" panose="020B0004020202020204" pitchFamily="34" charset="0"/>
            </a:endParaRPr>
          </a:p>
          <a:p>
            <a:pPr marL="0" indent="0">
              <a:buNone/>
            </a:pPr>
            <a:r>
              <a:rPr lang="en-GB" dirty="0">
                <a:latin typeface="Aptos" panose="020B0004020202020204" pitchFamily="34" charset="0"/>
              </a:rPr>
              <a:t>Info on print out (page 37 of Aitken, 2013).</a:t>
            </a:r>
            <a:endParaRPr lang="en-GB" dirty="0"/>
          </a:p>
          <a:p>
            <a:pPr marL="0" indent="0">
              <a:buNone/>
            </a:pPr>
            <a:endParaRPr lang="en-GB" dirty="0">
              <a:latin typeface="Aptos" panose="020B0004020202020204" pitchFamily="34" charset="0"/>
            </a:endParaRPr>
          </a:p>
        </p:txBody>
      </p:sp>
    </p:spTree>
    <p:extLst>
      <p:ext uri="{BB962C8B-B14F-4D97-AF65-F5344CB8AC3E}">
        <p14:creationId xmlns:p14="http://schemas.microsoft.com/office/powerpoint/2010/main" val="2854073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67B10-ECE0-CD54-7DC0-D4077C381599}"/>
              </a:ext>
            </a:extLst>
          </p:cNvPr>
          <p:cNvSpPr>
            <a:spLocks noGrp="1"/>
          </p:cNvSpPr>
          <p:nvPr>
            <p:ph type="title"/>
          </p:nvPr>
        </p:nvSpPr>
        <p:spPr/>
        <p:txBody>
          <a:bodyPr/>
          <a:lstStyle/>
          <a:p>
            <a:r>
              <a:rPr lang="en-GB" dirty="0"/>
              <a:t>Wellbeing of Future Generations Act (Wales) &amp; Curriculum For Wales</a:t>
            </a:r>
          </a:p>
        </p:txBody>
      </p:sp>
      <p:sp>
        <p:nvSpPr>
          <p:cNvPr id="3" name="Content Placeholder 2">
            <a:extLst>
              <a:ext uri="{FF2B5EF4-FFF2-40B4-BE49-F238E27FC236}">
                <a16:creationId xmlns:a16="http://schemas.microsoft.com/office/drawing/2014/main" id="{A2345FD3-22E8-7846-C5A5-21B5416192FA}"/>
              </a:ext>
            </a:extLst>
          </p:cNvPr>
          <p:cNvSpPr>
            <a:spLocks noGrp="1"/>
          </p:cNvSpPr>
          <p:nvPr>
            <p:ph idx="1"/>
          </p:nvPr>
        </p:nvSpPr>
        <p:spPr/>
        <p:txBody>
          <a:bodyPr/>
          <a:lstStyle/>
          <a:p>
            <a:endParaRPr lang="en-GB" dirty="0"/>
          </a:p>
          <a:p>
            <a:endParaRPr lang="en-GB" dirty="0"/>
          </a:p>
          <a:p>
            <a:r>
              <a:rPr lang="en-GB" dirty="0">
                <a:hlinkClick r:id="rId2"/>
              </a:rPr>
              <a:t>WFGAW Video</a:t>
            </a:r>
            <a:endParaRPr lang="en-GB" dirty="0"/>
          </a:p>
          <a:p>
            <a:endParaRPr lang="en-GB" dirty="0"/>
          </a:p>
          <a:p>
            <a:r>
              <a:rPr lang="en-GB" dirty="0">
                <a:hlinkClick r:id="rId3"/>
              </a:rPr>
              <a:t>CFW Video</a:t>
            </a:r>
            <a:endParaRPr lang="en-GB" dirty="0"/>
          </a:p>
        </p:txBody>
      </p:sp>
    </p:spTree>
    <p:extLst>
      <p:ext uri="{BB962C8B-B14F-4D97-AF65-F5344CB8AC3E}">
        <p14:creationId xmlns:p14="http://schemas.microsoft.com/office/powerpoint/2010/main" val="1830243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1B238-EB4C-103F-4B2C-58F5FA016947}"/>
              </a:ext>
            </a:extLst>
          </p:cNvPr>
          <p:cNvSpPr>
            <a:spLocks noGrp="1"/>
          </p:cNvSpPr>
          <p:nvPr>
            <p:ph type="title"/>
          </p:nvPr>
        </p:nvSpPr>
        <p:spPr/>
        <p:txBody>
          <a:bodyPr/>
          <a:lstStyle/>
          <a:p>
            <a:r>
              <a:rPr lang="en-GB" b="1" dirty="0"/>
              <a:t>Curriculum design and the four purposes</a:t>
            </a:r>
            <a:endParaRPr lang="en-GB" dirty="0"/>
          </a:p>
        </p:txBody>
      </p:sp>
      <p:sp>
        <p:nvSpPr>
          <p:cNvPr id="3" name="Content Placeholder 2">
            <a:extLst>
              <a:ext uri="{FF2B5EF4-FFF2-40B4-BE49-F238E27FC236}">
                <a16:creationId xmlns:a16="http://schemas.microsoft.com/office/drawing/2014/main" id="{78CF64E2-4AA3-499B-F32A-17BF3F19E026}"/>
              </a:ext>
            </a:extLst>
          </p:cNvPr>
          <p:cNvSpPr>
            <a:spLocks noGrp="1"/>
          </p:cNvSpPr>
          <p:nvPr>
            <p:ph idx="1"/>
          </p:nvPr>
        </p:nvSpPr>
        <p:spPr/>
        <p:txBody>
          <a:bodyPr>
            <a:normAutofit lnSpcReduction="10000"/>
          </a:bodyPr>
          <a:lstStyle/>
          <a:p>
            <a:pPr fontAlgn="base"/>
            <a:r>
              <a:rPr lang="en-GB" sz="2400" dirty="0"/>
              <a:t>The four purposes should be the starting point and aspiration for schools’ curriculum design. Ultimately, the aim of a school’s curriculum is to support its learners to become:</a:t>
            </a:r>
          </a:p>
          <a:p>
            <a:pPr fontAlgn="base"/>
            <a:endParaRPr lang="en-GB" sz="2400" dirty="0"/>
          </a:p>
          <a:p>
            <a:pPr fontAlgn="base"/>
            <a:r>
              <a:rPr lang="en-GB" sz="2400" dirty="0"/>
              <a:t>ambitious, capable learners, ready to learn throughout their lives</a:t>
            </a:r>
          </a:p>
          <a:p>
            <a:pPr fontAlgn="base"/>
            <a:r>
              <a:rPr lang="en-GB" sz="2400" dirty="0"/>
              <a:t>enterprising, creative contributors, ready to play a full part in life and work</a:t>
            </a:r>
          </a:p>
          <a:p>
            <a:pPr fontAlgn="base"/>
            <a:r>
              <a:rPr lang="en-GB" sz="2400" dirty="0"/>
              <a:t>ethical, informed citizens of Wales and the world</a:t>
            </a:r>
          </a:p>
          <a:p>
            <a:pPr fontAlgn="base"/>
            <a:r>
              <a:rPr lang="en-GB" sz="2400" dirty="0"/>
              <a:t>healthy, confident individuals, ready to lead fulfilling lives as valued members of society</a:t>
            </a:r>
          </a:p>
          <a:p>
            <a:endParaRPr lang="en-GB" dirty="0"/>
          </a:p>
        </p:txBody>
      </p:sp>
    </p:spTree>
    <p:extLst>
      <p:ext uri="{BB962C8B-B14F-4D97-AF65-F5344CB8AC3E}">
        <p14:creationId xmlns:p14="http://schemas.microsoft.com/office/powerpoint/2010/main" val="272629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4A3F8-8CCA-955A-EE4C-FFB174E40068}"/>
              </a:ext>
            </a:extLst>
          </p:cNvPr>
          <p:cNvSpPr>
            <a:spLocks noGrp="1"/>
          </p:cNvSpPr>
          <p:nvPr>
            <p:ph type="title"/>
          </p:nvPr>
        </p:nvSpPr>
        <p:spPr/>
        <p:txBody>
          <a:bodyPr/>
          <a:lstStyle/>
          <a:p>
            <a:r>
              <a:rPr lang="en-GB" dirty="0"/>
              <a:t>Well-being of Future Generations Act (2015)</a:t>
            </a:r>
          </a:p>
        </p:txBody>
      </p:sp>
      <p:pic>
        <p:nvPicPr>
          <p:cNvPr id="4" name="Content Placeholder 3">
            <a:extLst>
              <a:ext uri="{FF2B5EF4-FFF2-40B4-BE49-F238E27FC236}">
                <a16:creationId xmlns:a16="http://schemas.microsoft.com/office/drawing/2014/main" id="{4AFA5A5C-C213-46EF-2857-8E15846D99BE}"/>
              </a:ext>
            </a:extLst>
          </p:cNvPr>
          <p:cNvPicPr>
            <a:picLocks noGrp="1" noChangeAspect="1"/>
          </p:cNvPicPr>
          <p:nvPr>
            <p:ph idx="1"/>
          </p:nvPr>
        </p:nvPicPr>
        <p:blipFill>
          <a:blip r:embed="rId3"/>
          <a:stretch>
            <a:fillRect/>
          </a:stretch>
        </p:blipFill>
        <p:spPr>
          <a:xfrm>
            <a:off x="1102081" y="1810694"/>
            <a:ext cx="6939837" cy="4153646"/>
          </a:xfrm>
          <a:prstGeom prst="rect">
            <a:avLst/>
          </a:prstGeom>
        </p:spPr>
      </p:pic>
    </p:spTree>
    <p:extLst>
      <p:ext uri="{BB962C8B-B14F-4D97-AF65-F5344CB8AC3E}">
        <p14:creationId xmlns:p14="http://schemas.microsoft.com/office/powerpoint/2010/main" val="1085335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7039-4E91-027A-6A5F-DE662C99D3F1}"/>
              </a:ext>
            </a:extLst>
          </p:cNvPr>
          <p:cNvSpPr>
            <a:spLocks noGrp="1"/>
          </p:cNvSpPr>
          <p:nvPr>
            <p:ph type="title"/>
          </p:nvPr>
        </p:nvSpPr>
        <p:spPr/>
        <p:txBody>
          <a:bodyPr/>
          <a:lstStyle/>
          <a:p>
            <a:r>
              <a:rPr lang="en-GB" dirty="0"/>
              <a:t>Why is this important?</a:t>
            </a:r>
          </a:p>
        </p:txBody>
      </p:sp>
      <p:sp>
        <p:nvSpPr>
          <p:cNvPr id="3" name="Content Placeholder 2">
            <a:extLst>
              <a:ext uri="{FF2B5EF4-FFF2-40B4-BE49-F238E27FC236}">
                <a16:creationId xmlns:a16="http://schemas.microsoft.com/office/drawing/2014/main" id="{B2F00F94-EFA0-6989-9554-3CD26A38BFAA}"/>
              </a:ext>
            </a:extLst>
          </p:cNvPr>
          <p:cNvSpPr>
            <a:spLocks noGrp="1"/>
          </p:cNvSpPr>
          <p:nvPr>
            <p:ph idx="1"/>
          </p:nvPr>
        </p:nvSpPr>
        <p:spPr/>
        <p:txBody>
          <a:bodyPr/>
          <a:lstStyle/>
          <a:p>
            <a:r>
              <a:rPr lang="en-GB" dirty="0"/>
              <a:t>The </a:t>
            </a:r>
            <a:r>
              <a:rPr lang="en-GB" dirty="0">
                <a:hlinkClick r:id="rId3"/>
              </a:rPr>
              <a:t>Curriculum for Wales </a:t>
            </a:r>
            <a:r>
              <a:rPr lang="en-GB" dirty="0"/>
              <a:t>(2019) recognises that:</a:t>
            </a:r>
          </a:p>
          <a:p>
            <a:r>
              <a:rPr lang="en-GB" dirty="0"/>
              <a:t>‘The dynamic nature of the </a:t>
            </a:r>
            <a:r>
              <a:rPr lang="en-GB" i="1" dirty="0"/>
              <a:t>expressive arts</a:t>
            </a:r>
            <a:r>
              <a:rPr lang="en-GB" dirty="0"/>
              <a:t> can engage, motivate and encourage learners to develop their creative, artistic and performance skills to the full.’</a:t>
            </a:r>
          </a:p>
          <a:p>
            <a:endParaRPr lang="en-GB" dirty="0"/>
          </a:p>
          <a:p>
            <a:r>
              <a:rPr lang="en-GB" dirty="0"/>
              <a:t>‘Learning and experience in (this Area) </a:t>
            </a:r>
            <a:r>
              <a:rPr lang="en-GB" dirty="0">
                <a:hlinkClick r:id="rId4"/>
              </a:rPr>
              <a:t>‘</a:t>
            </a:r>
            <a:r>
              <a:rPr lang="en-GB" b="1" u="sng" dirty="0">
                <a:hlinkClick r:id="rId4"/>
              </a:rPr>
              <a:t>art, dance, drama, film and digital media and music</a:t>
            </a:r>
            <a:r>
              <a:rPr lang="en-GB" b="1" u="sng" dirty="0"/>
              <a:t>’</a:t>
            </a:r>
            <a:r>
              <a:rPr lang="en-GB" dirty="0"/>
              <a:t> encourages the development of knowledge, skills and values that can help learners grasp the opportunities and meet the challenges that arise in their lives.’</a:t>
            </a:r>
          </a:p>
          <a:p>
            <a:endParaRPr lang="en-GB" dirty="0"/>
          </a:p>
          <a:p>
            <a:r>
              <a:rPr lang="en-GB" dirty="0">
                <a:hlinkClick r:id="rId5"/>
              </a:rPr>
              <a:t>Expressive Arts: Introduction - Hwb</a:t>
            </a:r>
            <a:endParaRPr lang="en-GB" dirty="0"/>
          </a:p>
        </p:txBody>
      </p:sp>
    </p:spTree>
    <p:extLst>
      <p:ext uri="{BB962C8B-B14F-4D97-AF65-F5344CB8AC3E}">
        <p14:creationId xmlns:p14="http://schemas.microsoft.com/office/powerpoint/2010/main" val="4087787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ECA68-F7A6-C9F1-5406-620B79FB64D1}"/>
              </a:ext>
            </a:extLst>
          </p:cNvPr>
          <p:cNvSpPr>
            <a:spLocks noGrp="1"/>
          </p:cNvSpPr>
          <p:nvPr>
            <p:ph type="title"/>
          </p:nvPr>
        </p:nvSpPr>
        <p:spPr/>
        <p:txBody>
          <a:bodyPr/>
          <a:lstStyle/>
          <a:p>
            <a:r>
              <a:rPr lang="en-GB" dirty="0"/>
              <a:t>Drama – recognising the tools and skills</a:t>
            </a:r>
          </a:p>
        </p:txBody>
      </p:sp>
      <p:sp>
        <p:nvSpPr>
          <p:cNvPr id="3" name="Content Placeholder 2">
            <a:extLst>
              <a:ext uri="{FF2B5EF4-FFF2-40B4-BE49-F238E27FC236}">
                <a16:creationId xmlns:a16="http://schemas.microsoft.com/office/drawing/2014/main" id="{F5F2BD65-4F0D-5E5C-A17F-BB2BC75D1BD7}"/>
              </a:ext>
            </a:extLst>
          </p:cNvPr>
          <p:cNvSpPr>
            <a:spLocks noGrp="1"/>
          </p:cNvSpPr>
          <p:nvPr>
            <p:ph idx="1"/>
          </p:nvPr>
        </p:nvSpPr>
        <p:spPr/>
        <p:txBody>
          <a:bodyPr/>
          <a:lstStyle/>
          <a:p>
            <a:pPr fontAlgn="base"/>
            <a:r>
              <a:rPr lang="en-GB" dirty="0"/>
              <a:t>Drama includes acting, directing, design, technical theatre and arts administration.</a:t>
            </a:r>
          </a:p>
          <a:p>
            <a:pPr fontAlgn="base"/>
            <a:r>
              <a:rPr lang="en-GB" dirty="0"/>
              <a:t>You should consider:</a:t>
            </a:r>
          </a:p>
          <a:p>
            <a:pPr fontAlgn="base"/>
            <a:r>
              <a:rPr lang="en-GB" dirty="0"/>
              <a:t>plot, character, thought, relationships (which encompasses interaction), tension, focus, place, time, language, voice (which encompasses accent, diction, pitch, tempo, pauses), movement (which encompasses gesture, facial expressions), proxemics, atmosphere, mood, symbols, design which encompasses stage lighting, sound, set, hair, make-up, costume, script writing, directing and stage management</a:t>
            </a:r>
          </a:p>
          <a:p>
            <a:pPr fontAlgn="base"/>
            <a:r>
              <a:rPr lang="en-GB" dirty="0"/>
              <a:t>comedy, tragedy, tragicomedy, farce, musical theatre, melodrama, mime, physical theatre</a:t>
            </a:r>
          </a:p>
          <a:p>
            <a:endParaRPr lang="en-GB" dirty="0"/>
          </a:p>
        </p:txBody>
      </p:sp>
    </p:spTree>
    <p:extLst>
      <p:ext uri="{BB962C8B-B14F-4D97-AF65-F5344CB8AC3E}">
        <p14:creationId xmlns:p14="http://schemas.microsoft.com/office/powerpoint/2010/main" val="3853273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Heathcote’s</a:t>
            </a:r>
            <a:r>
              <a:rPr lang="en-GB" dirty="0"/>
              <a:t> Core Elements</a:t>
            </a:r>
          </a:p>
        </p:txBody>
      </p:sp>
      <p:sp>
        <p:nvSpPr>
          <p:cNvPr id="3" name="Content Placeholder 2"/>
          <p:cNvSpPr>
            <a:spLocks noGrp="1"/>
          </p:cNvSpPr>
          <p:nvPr>
            <p:ph sz="half" idx="1"/>
          </p:nvPr>
        </p:nvSpPr>
        <p:spPr/>
        <p:txBody>
          <a:bodyPr/>
          <a:lstStyle/>
          <a:p>
            <a:r>
              <a:rPr lang="en-GB" dirty="0">
                <a:latin typeface="Aptos" panose="020B0004020202020204" pitchFamily="34" charset="0"/>
              </a:rPr>
              <a:t>Fictional Context for participants</a:t>
            </a:r>
          </a:p>
          <a:p>
            <a:r>
              <a:rPr lang="en-GB" dirty="0">
                <a:latin typeface="Aptos" panose="020B0004020202020204" pitchFamily="34" charset="0"/>
              </a:rPr>
              <a:t>Enterprise</a:t>
            </a:r>
          </a:p>
          <a:p>
            <a:r>
              <a:rPr lang="en-GB" dirty="0">
                <a:latin typeface="Aptos" panose="020B0004020202020204" pitchFamily="34" charset="0"/>
              </a:rPr>
              <a:t>Framing</a:t>
            </a:r>
          </a:p>
          <a:p>
            <a:r>
              <a:rPr lang="en-GB" dirty="0">
                <a:latin typeface="Aptos" panose="020B0004020202020204" pitchFamily="34" charset="0"/>
              </a:rPr>
              <a:t>Commission</a:t>
            </a:r>
          </a:p>
          <a:p>
            <a:r>
              <a:rPr lang="en-GB" dirty="0">
                <a:latin typeface="Aptos" panose="020B0004020202020204" pitchFamily="34" charset="0"/>
              </a:rPr>
              <a:t>Client</a:t>
            </a:r>
          </a:p>
        </p:txBody>
      </p:sp>
      <p:sp>
        <p:nvSpPr>
          <p:cNvPr id="4" name="Content Placeholder 3"/>
          <p:cNvSpPr>
            <a:spLocks noGrp="1"/>
          </p:cNvSpPr>
          <p:nvPr>
            <p:ph sz="half" idx="2"/>
          </p:nvPr>
        </p:nvSpPr>
        <p:spPr/>
        <p:txBody>
          <a:bodyPr/>
          <a:lstStyle/>
          <a:p>
            <a:r>
              <a:rPr lang="en-GB" dirty="0">
                <a:latin typeface="Aptos" panose="020B0004020202020204" pitchFamily="34" charset="0"/>
              </a:rPr>
              <a:t>Curriculum framed as professional tasks</a:t>
            </a:r>
          </a:p>
          <a:p>
            <a:r>
              <a:rPr lang="en-GB" dirty="0">
                <a:latin typeface="Aptos" panose="020B0004020202020204" pitchFamily="34" charset="0"/>
              </a:rPr>
              <a:t>Powerful repositioning </a:t>
            </a:r>
          </a:p>
          <a:p>
            <a:r>
              <a:rPr lang="en-GB" dirty="0">
                <a:latin typeface="Aptos" panose="020B0004020202020204" pitchFamily="34" charset="0"/>
              </a:rPr>
              <a:t>Drama Conventions</a:t>
            </a:r>
          </a:p>
          <a:p>
            <a:r>
              <a:rPr lang="en-GB" dirty="0">
                <a:latin typeface="Aptos" panose="020B0004020202020204" pitchFamily="34" charset="0"/>
              </a:rPr>
              <a:t>Tensions</a:t>
            </a:r>
          </a:p>
          <a:p>
            <a:r>
              <a:rPr lang="en-GB" dirty="0">
                <a:latin typeface="Aptos" panose="020B0004020202020204" pitchFamily="34" charset="0"/>
              </a:rPr>
              <a:t>Reflections</a:t>
            </a:r>
          </a:p>
        </p:txBody>
      </p:sp>
    </p:spTree>
    <p:extLst>
      <p:ext uri="{BB962C8B-B14F-4D97-AF65-F5344CB8AC3E}">
        <p14:creationId xmlns:p14="http://schemas.microsoft.com/office/powerpoint/2010/main" val="3095798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71B8D-3F6A-65AE-9FFE-E8C79F77B711}"/>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82F3981D-F890-92B1-7491-DC150ACE0384}"/>
              </a:ext>
            </a:extLst>
          </p:cNvPr>
          <p:cNvSpPr>
            <a:spLocks noGrp="1"/>
          </p:cNvSpPr>
          <p:nvPr>
            <p:ph idx="1"/>
          </p:nvPr>
        </p:nvSpPr>
        <p:spPr/>
        <p:txBody>
          <a:bodyPr/>
          <a:lstStyle/>
          <a:p>
            <a:r>
              <a:rPr lang="en-GB" dirty="0"/>
              <a:t>Whilst thinking about the modern-day experiences of 10–11-year-old children but not ‘acting like children’ let’s explore a </a:t>
            </a:r>
            <a:r>
              <a:rPr lang="en-GB" dirty="0" err="1"/>
              <a:t>MoTE</a:t>
            </a:r>
            <a:r>
              <a:rPr lang="en-GB" dirty="0"/>
              <a:t> situation:</a:t>
            </a:r>
          </a:p>
          <a:p>
            <a:endParaRPr lang="en-GB" dirty="0"/>
          </a:p>
          <a:p>
            <a:r>
              <a:rPr lang="en-GB" dirty="0"/>
              <a:t>You are (teacher) in role as an artist and app developer.</a:t>
            </a:r>
          </a:p>
          <a:p>
            <a:r>
              <a:rPr lang="en-GB" dirty="0"/>
              <a:t>Your client (we will not meet the client) wants a new social media platform</a:t>
            </a:r>
          </a:p>
          <a:p>
            <a:r>
              <a:rPr lang="en-GB" dirty="0"/>
              <a:t>What skills, responsibilities, roles do you need to show as the ‘experts’ who will help deliver the commission?</a:t>
            </a:r>
          </a:p>
        </p:txBody>
      </p:sp>
    </p:spTree>
    <p:extLst>
      <p:ext uri="{BB962C8B-B14F-4D97-AF65-F5344CB8AC3E}">
        <p14:creationId xmlns:p14="http://schemas.microsoft.com/office/powerpoint/2010/main" val="1671590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BDD61-6026-7640-4661-4CCDA906E0FB}"/>
              </a:ext>
            </a:extLst>
          </p:cNvPr>
          <p:cNvSpPr>
            <a:spLocks noGrp="1"/>
          </p:cNvSpPr>
          <p:nvPr>
            <p:ph type="title"/>
          </p:nvPr>
        </p:nvSpPr>
        <p:spPr/>
        <p:txBody>
          <a:bodyPr/>
          <a:lstStyle/>
          <a:p>
            <a:r>
              <a:rPr lang="en-GB" dirty="0"/>
              <a:t>Lowri’s Mantle of the Expert Framework</a:t>
            </a:r>
          </a:p>
        </p:txBody>
      </p:sp>
      <p:sp>
        <p:nvSpPr>
          <p:cNvPr id="3" name="Content Placeholder 2">
            <a:extLst>
              <a:ext uri="{FF2B5EF4-FFF2-40B4-BE49-F238E27FC236}">
                <a16:creationId xmlns:a16="http://schemas.microsoft.com/office/drawing/2014/main" id="{DC7975BB-2694-EBA6-F0FF-06E6C28507E2}"/>
              </a:ext>
            </a:extLst>
          </p:cNvPr>
          <p:cNvSpPr>
            <a:spLocks noGrp="1"/>
          </p:cNvSpPr>
          <p:nvPr>
            <p:ph idx="1"/>
          </p:nvPr>
        </p:nvSpPr>
        <p:spPr/>
        <p:txBody>
          <a:bodyPr>
            <a:normAutofit fontScale="85000" lnSpcReduction="20000"/>
          </a:bodyPr>
          <a:lstStyle/>
          <a:p>
            <a:r>
              <a:rPr lang="en-US" sz="2400" dirty="0"/>
              <a:t>Entry Into Fiction</a:t>
            </a:r>
          </a:p>
          <a:p>
            <a:r>
              <a:rPr lang="en-US" sz="2400" dirty="0"/>
              <a:t>Establishing the Expert Team</a:t>
            </a:r>
          </a:p>
          <a:p>
            <a:r>
              <a:rPr lang="en-US" sz="2400" dirty="0"/>
              <a:t>The Problem Deepens</a:t>
            </a:r>
          </a:p>
          <a:p>
            <a:r>
              <a:rPr lang="en-US" sz="2400" dirty="0"/>
              <a:t>Hot Seating</a:t>
            </a:r>
          </a:p>
          <a:p>
            <a:r>
              <a:rPr lang="en-US" sz="2400" dirty="0"/>
              <a:t>Freeze Frames &amp; Thought Tracking</a:t>
            </a:r>
          </a:p>
          <a:p>
            <a:r>
              <a:rPr lang="en-US" sz="2400" dirty="0"/>
              <a:t>Resolution &amp; Reflection</a:t>
            </a:r>
          </a:p>
          <a:p>
            <a:endParaRPr lang="en-US" sz="2400" dirty="0"/>
          </a:p>
          <a:p>
            <a:pPr marL="0" indent="0">
              <a:buNone/>
            </a:pPr>
            <a:r>
              <a:rPr lang="en-US" sz="2400" dirty="0"/>
              <a:t>Key Heathcote Principles:</a:t>
            </a:r>
            <a:endParaRPr lang="en-GB" sz="2400" dirty="0"/>
          </a:p>
          <a:p>
            <a:pPr marL="0" indent="0">
              <a:buNone/>
            </a:pPr>
            <a:r>
              <a:rPr lang="en-US" sz="2400" dirty="0"/>
              <a:t>• Students operate at high status as experts</a:t>
            </a:r>
            <a:endParaRPr lang="en-GB" sz="2400" dirty="0"/>
          </a:p>
          <a:p>
            <a:pPr marL="0" indent="0">
              <a:buNone/>
            </a:pPr>
            <a:r>
              <a:rPr lang="en-US" sz="2400" dirty="0"/>
              <a:t>• Teacher uses Teacher-in-Role strategy</a:t>
            </a:r>
            <a:endParaRPr lang="en-GB" sz="2400" dirty="0"/>
          </a:p>
          <a:p>
            <a:pPr marL="0" indent="0">
              <a:buNone/>
            </a:pPr>
            <a:r>
              <a:rPr lang="en-US" sz="2400" dirty="0"/>
              <a:t>• Learning is embedded in drama</a:t>
            </a:r>
            <a:endParaRPr lang="en-GB" sz="2400" dirty="0"/>
          </a:p>
          <a:p>
            <a:pPr marL="0" indent="0">
              <a:buNone/>
            </a:pPr>
            <a:r>
              <a:rPr lang="en-US" sz="2400" dirty="0"/>
              <a:t>• Focus is on process rather than performance</a:t>
            </a:r>
            <a:endParaRPr lang="en-GB" sz="2400" dirty="0"/>
          </a:p>
          <a:p>
            <a:pPr marL="0" indent="0">
              <a:buNone/>
            </a:pPr>
            <a:r>
              <a:rPr lang="en-US" sz="2400" dirty="0"/>
              <a:t>• Reflection deepens understanding</a:t>
            </a:r>
            <a:endParaRPr lang="en-GB" sz="2400" dirty="0"/>
          </a:p>
        </p:txBody>
      </p:sp>
    </p:spTree>
    <p:extLst>
      <p:ext uri="{BB962C8B-B14F-4D97-AF65-F5344CB8AC3E}">
        <p14:creationId xmlns:p14="http://schemas.microsoft.com/office/powerpoint/2010/main" val="39449088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F7560-DF6E-0B6D-DF8B-BF52A105D669}"/>
              </a:ext>
            </a:extLst>
          </p:cNvPr>
          <p:cNvSpPr>
            <a:spLocks noGrp="1"/>
          </p:cNvSpPr>
          <p:nvPr>
            <p:ph type="title"/>
          </p:nvPr>
        </p:nvSpPr>
        <p:spPr/>
        <p:txBody>
          <a:bodyPr/>
          <a:lstStyle/>
          <a:p>
            <a:r>
              <a:rPr lang="en-GB" dirty="0"/>
              <a:t>Handouts provided </a:t>
            </a:r>
          </a:p>
        </p:txBody>
      </p:sp>
      <p:sp>
        <p:nvSpPr>
          <p:cNvPr id="3" name="Content Placeholder 2">
            <a:extLst>
              <a:ext uri="{FF2B5EF4-FFF2-40B4-BE49-F238E27FC236}">
                <a16:creationId xmlns:a16="http://schemas.microsoft.com/office/drawing/2014/main" id="{D6B03E90-E066-20EB-DA5C-BF16C08FF3B6}"/>
              </a:ext>
            </a:extLst>
          </p:cNvPr>
          <p:cNvSpPr>
            <a:spLocks noGrp="1"/>
          </p:cNvSpPr>
          <p:nvPr>
            <p:ph idx="1"/>
          </p:nvPr>
        </p:nvSpPr>
        <p:spPr/>
        <p:txBody>
          <a:bodyPr/>
          <a:lstStyle/>
          <a:p>
            <a:r>
              <a:rPr lang="en-GB" dirty="0"/>
              <a:t>From </a:t>
            </a: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r>
              <a:rPr lang="en-GB" dirty="0"/>
              <a:t>Pages 40+41.</a:t>
            </a:r>
          </a:p>
          <a:p>
            <a:endParaRPr lang="en-GB" dirty="0"/>
          </a:p>
          <a:p>
            <a:r>
              <a:rPr lang="en-GB" dirty="0"/>
              <a:t>Mantle 001 Application of Mantle Dimensions</a:t>
            </a:r>
          </a:p>
          <a:p>
            <a:r>
              <a:rPr lang="en-GB" dirty="0"/>
              <a:t>From </a:t>
            </a:r>
            <a:r>
              <a:rPr lang="en-GB" dirty="0" err="1"/>
              <a:t>MoTE</a:t>
            </a:r>
            <a:r>
              <a:rPr lang="en-GB" dirty="0"/>
              <a:t> Network pack.</a:t>
            </a:r>
          </a:p>
        </p:txBody>
      </p:sp>
    </p:spTree>
    <p:extLst>
      <p:ext uri="{BB962C8B-B14F-4D97-AF65-F5344CB8AC3E}">
        <p14:creationId xmlns:p14="http://schemas.microsoft.com/office/powerpoint/2010/main" val="3176699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8FD9F-96CE-327D-19D2-4AF43F887EA0}"/>
              </a:ext>
            </a:extLst>
          </p:cNvPr>
          <p:cNvSpPr>
            <a:spLocks noGrp="1"/>
          </p:cNvSpPr>
          <p:nvPr>
            <p:ph type="title"/>
          </p:nvPr>
        </p:nvSpPr>
        <p:spPr/>
        <p:txBody>
          <a:bodyPr/>
          <a:lstStyle/>
          <a:p>
            <a:r>
              <a:rPr lang="en-GB" dirty="0"/>
              <a:t>Task results</a:t>
            </a:r>
          </a:p>
        </p:txBody>
      </p:sp>
      <p:sp>
        <p:nvSpPr>
          <p:cNvPr id="3" name="Content Placeholder 2">
            <a:extLst>
              <a:ext uri="{FF2B5EF4-FFF2-40B4-BE49-F238E27FC236}">
                <a16:creationId xmlns:a16="http://schemas.microsoft.com/office/drawing/2014/main" id="{EBCA3B74-E974-6991-1E34-3128F8D4E0D2}"/>
              </a:ext>
            </a:extLst>
          </p:cNvPr>
          <p:cNvSpPr>
            <a:spLocks noGrp="1"/>
          </p:cNvSpPr>
          <p:nvPr>
            <p:ph idx="1"/>
          </p:nvPr>
        </p:nvSpPr>
        <p:spPr/>
        <p:txBody>
          <a:bodyPr/>
          <a:lstStyle/>
          <a:p>
            <a:r>
              <a:rPr lang="en-GB" dirty="0"/>
              <a:t>Did your company of experts make good decisions together?</a:t>
            </a:r>
          </a:p>
          <a:p>
            <a:r>
              <a:rPr lang="en-GB" dirty="0"/>
              <a:t>What tensions were uncovered in the group?</a:t>
            </a:r>
          </a:p>
          <a:p>
            <a:r>
              <a:rPr lang="en-GB" dirty="0"/>
              <a:t>Were they obstacles based upon (in-role group member ideas and) complex issues?</a:t>
            </a:r>
          </a:p>
          <a:p>
            <a:r>
              <a:rPr lang="en-GB" dirty="0"/>
              <a:t>How did you navigate the situation and negotiate the answers?</a:t>
            </a:r>
          </a:p>
          <a:p>
            <a:endParaRPr lang="en-GB" dirty="0"/>
          </a:p>
          <a:p>
            <a:r>
              <a:rPr lang="en-GB" dirty="0"/>
              <a:t>What benefits did you experience in using this method?</a:t>
            </a:r>
          </a:p>
        </p:txBody>
      </p:sp>
    </p:spTree>
    <p:extLst>
      <p:ext uri="{BB962C8B-B14F-4D97-AF65-F5344CB8AC3E}">
        <p14:creationId xmlns:p14="http://schemas.microsoft.com/office/powerpoint/2010/main" val="2011774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pPr marL="0" indent="0">
              <a:buNone/>
            </a:pPr>
            <a:r>
              <a:rPr lang="en-GB" dirty="0">
                <a:latin typeface="Aptos" panose="020B0004020202020204" pitchFamily="34" charset="0"/>
              </a:rPr>
              <a:t>Fraser, D., Aitken, V. &amp; Whyte, B. (2013) </a:t>
            </a:r>
            <a:r>
              <a:rPr lang="en-GB" i="1" dirty="0">
                <a:latin typeface="Aptos" panose="020B0004020202020204" pitchFamily="34" charset="0"/>
              </a:rPr>
              <a:t>Connecting Curriculum: Linking Learning. </a:t>
            </a:r>
            <a:r>
              <a:rPr lang="en-GB" dirty="0">
                <a:latin typeface="Aptos" panose="020B0004020202020204" pitchFamily="34" charset="0"/>
              </a:rPr>
              <a:t>NZCR press</a:t>
            </a:r>
          </a:p>
          <a:p>
            <a:pPr marL="0" indent="0">
              <a:buNone/>
            </a:pPr>
            <a:r>
              <a:rPr lang="en-GB" dirty="0">
                <a:latin typeface="Aptos" panose="020B0004020202020204" pitchFamily="34" charset="0"/>
                <a:hlinkClick r:id="rId3"/>
              </a:rPr>
              <a:t>https://www.mantleoftheexpert.com/wp-content/uploads/2018/01/MOTE-Chapter-3_Aitken_Pages-from-Connecting-Curriculum-Fraser-v3-220213-1-1.pdf</a:t>
            </a:r>
            <a:r>
              <a:rPr lang="en-GB" dirty="0">
                <a:latin typeface="Aptos" panose="020B0004020202020204" pitchFamily="34" charset="0"/>
              </a:rPr>
              <a:t> (Accessed 7th February 2020)</a:t>
            </a:r>
          </a:p>
          <a:p>
            <a:pPr marL="0" indent="0">
              <a:buNone/>
            </a:pPr>
            <a:r>
              <a:rPr lang="en-GB" dirty="0"/>
              <a:t>Heathcote, D &amp; Bolton, G. (1995) </a:t>
            </a:r>
            <a:r>
              <a:rPr lang="en-GB" i="1" dirty="0"/>
              <a:t>Drama for Learning:</a:t>
            </a:r>
            <a:br>
              <a:rPr lang="en-GB" i="1" dirty="0"/>
            </a:br>
            <a:r>
              <a:rPr lang="en-GB" i="1" dirty="0"/>
              <a:t>Dorothy Heathcote’s Mantle of the Expert Approach to Education</a:t>
            </a:r>
            <a:r>
              <a:rPr lang="en-GB" dirty="0"/>
              <a:t>. Heinemann</a:t>
            </a:r>
          </a:p>
          <a:p>
            <a:pPr marL="0" indent="0">
              <a:buNone/>
            </a:pPr>
            <a:r>
              <a:rPr lang="en-GB" dirty="0">
                <a:hlinkClick r:id="rId4"/>
              </a:rPr>
              <a:t>Expressive Arts: Introduction - Hwb</a:t>
            </a:r>
            <a:endParaRPr lang="en-GB" dirty="0">
              <a:latin typeface="Aptos" panose="020B0004020202020204" pitchFamily="34" charset="0"/>
            </a:endParaRPr>
          </a:p>
        </p:txBody>
      </p:sp>
    </p:spTree>
    <p:extLst>
      <p:ext uri="{BB962C8B-B14F-4D97-AF65-F5344CB8AC3E}">
        <p14:creationId xmlns:p14="http://schemas.microsoft.com/office/powerpoint/2010/main" val="1034741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1165</TotalTime>
  <Words>1697</Words>
  <Application>Microsoft Office PowerPoint</Application>
  <PresentationFormat>On-screen Show (4:3)</PresentationFormat>
  <Paragraphs>174</Paragraphs>
  <Slides>23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Aptos Display</vt:lpstr>
      <vt:lpstr>Arial</vt:lpstr>
      <vt:lpstr>Calibri</vt:lpstr>
      <vt:lpstr>Office Theme</vt:lpstr>
      <vt:lpstr>Mantle of the Expert</vt:lpstr>
      <vt:lpstr>From Lowri’s First Session Notes</vt:lpstr>
      <vt:lpstr>PowerPoint Presentation</vt:lpstr>
      <vt:lpstr>PowerPoint Presentation</vt:lpstr>
      <vt:lpstr>Origins of Mantle of the Expert</vt:lpstr>
      <vt:lpstr>Origins of Mantle of the Expert</vt:lpstr>
      <vt:lpstr>What is the ‘mantle’?</vt:lpstr>
      <vt:lpstr>Concept</vt:lpstr>
      <vt:lpstr>Concept</vt:lpstr>
      <vt:lpstr>MoTE places the child at the centre of the learning</vt:lpstr>
      <vt:lpstr>PowerPoint Presentation</vt:lpstr>
      <vt:lpstr>What does this look like?</vt:lpstr>
      <vt:lpstr>Wellbeing of Future Generations Act (Wales) &amp; Curriculum For Wales</vt:lpstr>
      <vt:lpstr>Curriculum design and the four purposes</vt:lpstr>
      <vt:lpstr>Well-being of Future Generations Act (2015)</vt:lpstr>
      <vt:lpstr>Why is this important?</vt:lpstr>
      <vt:lpstr>Drama – recognising the tools and skills</vt:lpstr>
      <vt:lpstr>Heathcote’s Core Elements</vt:lpstr>
      <vt:lpstr>Task </vt:lpstr>
      <vt:lpstr>Lowri’s Mantle of the Expert Framework</vt:lpstr>
      <vt:lpstr>Handouts provided </vt:lpstr>
      <vt:lpstr>Task results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Mantle of the Expert</dc:title>
  <dc:creator>Ali Franks</dc:creator>
  <cp:lastModifiedBy>Jonathan Pugh</cp:lastModifiedBy>
  <cp:revision>9</cp:revision>
  <dcterms:created xsi:type="dcterms:W3CDTF">2020-02-07T14:16:36Z</dcterms:created>
  <dcterms:modified xsi:type="dcterms:W3CDTF">2026-03-04T17:48:03Z</dcterms:modified>
</cp:coreProperties>
</file>