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4" r:id="rId18"/>
    <p:sldId id="275" r:id="rId19"/>
    <p:sldId id="276" r:id="rId20"/>
    <p:sldId id="277" r:id="rId21"/>
    <p:sldId id="278" r:id="rId22"/>
    <p:sldId id="279" r:id="rId23"/>
    <p:sldId id="280" r:id="rId24"/>
    <p:sldId id="282" r:id="rId25"/>
    <p:sldId id="284" r:id="rId26"/>
    <p:sldId id="285" r:id="rId27"/>
    <p:sldId id="286" r:id="rId28"/>
    <p:sldId id="327" r:id="rId29"/>
    <p:sldId id="287" r:id="rId30"/>
    <p:sldId id="288" r:id="rId31"/>
    <p:sldId id="289" r:id="rId32"/>
    <p:sldId id="290" r:id="rId33"/>
    <p:sldId id="291" r:id="rId34"/>
    <p:sldId id="292" r:id="rId35"/>
    <p:sldId id="293" r:id="rId36"/>
    <p:sldId id="294" r:id="rId37"/>
    <p:sldId id="295" r:id="rId38"/>
    <p:sldId id="298" r:id="rId39"/>
    <p:sldId id="299" r:id="rId40"/>
    <p:sldId id="300" r:id="rId41"/>
    <p:sldId id="301" r:id="rId42"/>
    <p:sldId id="302" r:id="rId43"/>
    <p:sldId id="303" r:id="rId44"/>
    <p:sldId id="304" r:id="rId45"/>
    <p:sldId id="305" r:id="rId46"/>
    <p:sldId id="306" r:id="rId47"/>
    <p:sldId id="307" r:id="rId48"/>
    <p:sldId id="308" r:id="rId49"/>
    <p:sldId id="309" r:id="rId50"/>
    <p:sldId id="310" r:id="rId51"/>
    <p:sldId id="312" r:id="rId52"/>
    <p:sldId id="313" r:id="rId53"/>
    <p:sldId id="314" r:id="rId54"/>
    <p:sldId id="315" r:id="rId55"/>
    <p:sldId id="316" r:id="rId56"/>
    <p:sldId id="317" r:id="rId57"/>
    <p:sldId id="318" r:id="rId58"/>
    <p:sldId id="319" r:id="rId59"/>
    <p:sldId id="320" r:id="rId60"/>
    <p:sldId id="321" r:id="rId61"/>
    <p:sldId id="322" r:id="rId62"/>
    <p:sldId id="323" r:id="rId63"/>
    <p:sldId id="324" r:id="rId64"/>
    <p:sldId id="325" r:id="rId65"/>
    <p:sldId id="326" r:id="rId66"/>
    <p:sldId id="328" r:id="rId67"/>
    <p:sldId id="329" r:id="rId68"/>
    <p:sldId id="330" r:id="rId69"/>
    <p:sldId id="331" r:id="rId70"/>
    <p:sldId id="332" r:id="rId71"/>
    <p:sldId id="334" r:id="rId72"/>
    <p:sldId id="335" r:id="rId73"/>
    <p:sldId id="336" r:id="rId74"/>
    <p:sldId id="337" r:id="rId75"/>
    <p:sldId id="338" r:id="rId76"/>
    <p:sldId id="339" r:id="rId77"/>
    <p:sldId id="340" r:id="rId78"/>
    <p:sldId id="341" r:id="rId79"/>
    <p:sldId id="342" r:id="rId80"/>
    <p:sldId id="343" r:id="rId81"/>
    <p:sldId id="344" r:id="rId82"/>
    <p:sldId id="345" r:id="rId83"/>
    <p:sldId id="346" r:id="rId84"/>
    <p:sldId id="347" r:id="rId85"/>
    <p:sldId id="348" r:id="rId86"/>
    <p:sldId id="349" r:id="rId87"/>
    <p:sldId id="350" r:id="rId88"/>
    <p:sldId id="351" r:id="rId89"/>
    <p:sldId id="352" r:id="rId90"/>
    <p:sldId id="353" r:id="rId91"/>
    <p:sldId id="354" r:id="rId92"/>
    <p:sldId id="355" r:id="rId93"/>
    <p:sldId id="357" r:id="rId94"/>
    <p:sldId id="358" r:id="rId95"/>
    <p:sldId id="359" r:id="rId96"/>
    <p:sldId id="360" r:id="rId97"/>
    <p:sldId id="361" r:id="rId98"/>
    <p:sldId id="362" r:id="rId99"/>
    <p:sldId id="363" r:id="rId100"/>
    <p:sldId id="364" r:id="rId101"/>
    <p:sldId id="365" r:id="rId102"/>
    <p:sldId id="366" r:id="rId103"/>
    <p:sldId id="367" r:id="rId104"/>
    <p:sldId id="368" r:id="rId105"/>
    <p:sldId id="369" r:id="rId106"/>
    <p:sldId id="370" r:id="rId107"/>
    <p:sldId id="371" r:id="rId108"/>
    <p:sldId id="372" r:id="rId109"/>
    <p:sldId id="373" r:id="rId110"/>
    <p:sldId id="374" r:id="rId111"/>
    <p:sldId id="375" r:id="rId112"/>
    <p:sldId id="376" r:id="rId113"/>
    <p:sldId id="377" r:id="rId114"/>
    <p:sldId id="378" r:id="rId115"/>
    <p:sldId id="379" r:id="rId116"/>
    <p:sldId id="380" r:id="rId117"/>
    <p:sldId id="381" r:id="rId118"/>
    <p:sldId id="382" r:id="rId119"/>
    <p:sldId id="383" r:id="rId120"/>
    <p:sldId id="384" r:id="rId121"/>
    <p:sldId id="385" r:id="rId122"/>
    <p:sldId id="386" r:id="rId123"/>
    <p:sldId id="387" r:id="rId124"/>
    <p:sldId id="388" r:id="rId125"/>
    <p:sldId id="389" r:id="rId126"/>
    <p:sldId id="390" r:id="rId127"/>
    <p:sldId id="391" r:id="rId128"/>
    <p:sldId id="392" r:id="rId129"/>
    <p:sldId id="393" r:id="rId130"/>
    <p:sldId id="394" r:id="rId131"/>
    <p:sldId id="395" r:id="rId132"/>
    <p:sldId id="396" r:id="rId133"/>
    <p:sldId id="397" r:id="rId134"/>
    <p:sldId id="398" r:id="rId135"/>
    <p:sldId id="399" r:id="rId136"/>
    <p:sldId id="400" r:id="rId137"/>
    <p:sldId id="401" r:id="rId138"/>
    <p:sldId id="402" r:id="rId139"/>
    <p:sldId id="403" r:id="rId140"/>
    <p:sldId id="404" r:id="rId141"/>
    <p:sldId id="405" r:id="rId142"/>
    <p:sldId id="406" r:id="rId143"/>
    <p:sldId id="407" r:id="rId144"/>
    <p:sldId id="408" r:id="rId145"/>
    <p:sldId id="409" r:id="rId146"/>
    <p:sldId id="410" r:id="rId147"/>
    <p:sldId id="411" r:id="rId148"/>
    <p:sldId id="412" r:id="rId149"/>
    <p:sldId id="413" r:id="rId150"/>
    <p:sldId id="415" r:id="rId151"/>
    <p:sldId id="416" r:id="rId152"/>
    <p:sldId id="417" r:id="rId153"/>
    <p:sldId id="418" r:id="rId154"/>
    <p:sldId id="419" r:id="rId155"/>
    <p:sldId id="420" r:id="rId156"/>
    <p:sldId id="421" r:id="rId157"/>
    <p:sldId id="422" r:id="rId158"/>
    <p:sldId id="423" r:id="rId159"/>
    <p:sldId id="424" r:id="rId160"/>
    <p:sldId id="425" r:id="rId161"/>
    <p:sldId id="426" r:id="rId162"/>
    <p:sldId id="427" r:id="rId163"/>
    <p:sldId id="428" r:id="rId164"/>
    <p:sldId id="429" r:id="rId165"/>
    <p:sldId id="430" r:id="rId166"/>
    <p:sldId id="431" r:id="rId167"/>
    <p:sldId id="432" r:id="rId168"/>
    <p:sldId id="433" r:id="rId169"/>
    <p:sldId id="434" r:id="rId17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58" autoAdjust="0"/>
    <p:restoredTop sz="94660"/>
  </p:normalViewPr>
  <p:slideViewPr>
    <p:cSldViewPr>
      <p:cViewPr varScale="1">
        <p:scale>
          <a:sx n="69" d="100"/>
          <a:sy n="69" d="100"/>
        </p:scale>
        <p:origin x="-1416"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59" Type="http://schemas.openxmlformats.org/officeDocument/2006/relationships/slide" Target="slides/slide158.xml"/><Relationship Id="rId170" Type="http://schemas.openxmlformats.org/officeDocument/2006/relationships/slide" Target="slides/slide169.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slide" Target="slides/slide148.xml"/><Relationship Id="rId5" Type="http://schemas.openxmlformats.org/officeDocument/2006/relationships/slide" Target="slides/slide4.xml"/><Relationship Id="rId95" Type="http://schemas.openxmlformats.org/officeDocument/2006/relationships/slide" Target="slides/slide94.xml"/><Relationship Id="rId160" Type="http://schemas.openxmlformats.org/officeDocument/2006/relationships/slide" Target="slides/slide159.xml"/><Relationship Id="rId22" Type="http://schemas.openxmlformats.org/officeDocument/2006/relationships/slide" Target="slides/slide21.xml"/><Relationship Id="rId43" Type="http://schemas.openxmlformats.org/officeDocument/2006/relationships/slide" Target="slides/slide42.xml"/><Relationship Id="rId64" Type="http://schemas.openxmlformats.org/officeDocument/2006/relationships/slide" Target="slides/slide63.xml"/><Relationship Id="rId118" Type="http://schemas.openxmlformats.org/officeDocument/2006/relationships/slide" Target="slides/slide117.xml"/><Relationship Id="rId139" Type="http://schemas.openxmlformats.org/officeDocument/2006/relationships/slide" Target="slides/slide138.xml"/><Relationship Id="rId85" Type="http://schemas.openxmlformats.org/officeDocument/2006/relationships/slide" Target="slides/slide84.xml"/><Relationship Id="rId150" Type="http://schemas.openxmlformats.org/officeDocument/2006/relationships/slide" Target="slides/slide149.xml"/><Relationship Id="rId171" Type="http://schemas.openxmlformats.org/officeDocument/2006/relationships/presProps" Target="presProps.xml"/><Relationship Id="rId12" Type="http://schemas.openxmlformats.org/officeDocument/2006/relationships/slide" Target="slides/slide11.xml"/><Relationship Id="rId33" Type="http://schemas.openxmlformats.org/officeDocument/2006/relationships/slide" Target="slides/slide32.xml"/><Relationship Id="rId108" Type="http://schemas.openxmlformats.org/officeDocument/2006/relationships/slide" Target="slides/slide107.xml"/><Relationship Id="rId129" Type="http://schemas.openxmlformats.org/officeDocument/2006/relationships/slide" Target="slides/slide128.xml"/><Relationship Id="rId54" Type="http://schemas.openxmlformats.org/officeDocument/2006/relationships/slide" Target="slides/slide53.xml"/><Relationship Id="rId75" Type="http://schemas.openxmlformats.org/officeDocument/2006/relationships/slide" Target="slides/slide74.xml"/><Relationship Id="rId96" Type="http://schemas.openxmlformats.org/officeDocument/2006/relationships/slide" Target="slides/slide95.xml"/><Relationship Id="rId140" Type="http://schemas.openxmlformats.org/officeDocument/2006/relationships/slide" Target="slides/slide139.xml"/><Relationship Id="rId161" Type="http://schemas.openxmlformats.org/officeDocument/2006/relationships/slide" Target="slides/slide160.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51" Type="http://schemas.openxmlformats.org/officeDocument/2006/relationships/slide" Target="slides/slide150.xml"/><Relationship Id="rId156" Type="http://schemas.openxmlformats.org/officeDocument/2006/relationships/slide" Target="slides/slide155.xml"/><Relationship Id="rId172" Type="http://schemas.openxmlformats.org/officeDocument/2006/relationships/viewProps" Target="viewProps.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167" Type="http://schemas.openxmlformats.org/officeDocument/2006/relationships/slide" Target="slides/slide166.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slide" Target="slides/slide16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tableStyles" Target="tableStyles.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164" Type="http://schemas.openxmlformats.org/officeDocument/2006/relationships/slide" Target="slides/slide163.xml"/><Relationship Id="rId169" Type="http://schemas.openxmlformats.org/officeDocument/2006/relationships/slide" Target="slides/slide168.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165" Type="http://schemas.openxmlformats.org/officeDocument/2006/relationships/slide" Target="slides/slide164.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 Id="rId80" Type="http://schemas.openxmlformats.org/officeDocument/2006/relationships/slide" Target="slides/slide79.xml"/><Relationship Id="rId155" Type="http://schemas.openxmlformats.org/officeDocument/2006/relationships/slide" Target="slides/slide154.xml"/><Relationship Id="rId17" Type="http://schemas.openxmlformats.org/officeDocument/2006/relationships/slide" Target="slides/slide16.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24" Type="http://schemas.openxmlformats.org/officeDocument/2006/relationships/slide" Target="slides/slide123.xml"/><Relationship Id="rId70" Type="http://schemas.openxmlformats.org/officeDocument/2006/relationships/slide" Target="slides/slide69.xml"/><Relationship Id="rId91" Type="http://schemas.openxmlformats.org/officeDocument/2006/relationships/slide" Target="slides/slide90.xml"/><Relationship Id="rId145" Type="http://schemas.openxmlformats.org/officeDocument/2006/relationships/slide" Target="slides/slide144.xml"/><Relationship Id="rId166" Type="http://schemas.openxmlformats.org/officeDocument/2006/relationships/slide" Target="slides/slide16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25F88F2-63EC-45D1-87DA-559AB888C9B2}" type="datetimeFigureOut">
              <a:rPr lang="en-GB" smtClean="0"/>
              <a:pPr/>
              <a:t>16/11/2015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12DB76B-2002-4A62-AFAD-CFF1F4D980AC}"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25F88F2-63EC-45D1-87DA-559AB888C9B2}" type="datetimeFigureOut">
              <a:rPr lang="en-GB" smtClean="0"/>
              <a:pPr/>
              <a:t>16/11/2015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12DB76B-2002-4A62-AFAD-CFF1F4D980AC}"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25F88F2-63EC-45D1-87DA-559AB888C9B2}" type="datetimeFigureOut">
              <a:rPr lang="en-GB" smtClean="0"/>
              <a:pPr/>
              <a:t>16/11/2015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12DB76B-2002-4A62-AFAD-CFF1F4D980AC}"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25F88F2-63EC-45D1-87DA-559AB888C9B2}" type="datetimeFigureOut">
              <a:rPr lang="en-GB" smtClean="0"/>
              <a:pPr/>
              <a:t>16/11/2015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12DB76B-2002-4A62-AFAD-CFF1F4D980AC}"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25F88F2-63EC-45D1-87DA-559AB888C9B2}" type="datetimeFigureOut">
              <a:rPr lang="en-GB" smtClean="0"/>
              <a:pPr/>
              <a:t>16/11/2015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012DB76B-2002-4A62-AFAD-CFF1F4D980AC}"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25F88F2-63EC-45D1-87DA-559AB888C9B2}" type="datetimeFigureOut">
              <a:rPr lang="en-GB" smtClean="0"/>
              <a:pPr/>
              <a:t>16/11/2015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012DB76B-2002-4A62-AFAD-CFF1F4D980AC}"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5F88F2-63EC-45D1-87DA-559AB888C9B2}" type="datetimeFigureOut">
              <a:rPr lang="en-GB" smtClean="0"/>
              <a:pPr/>
              <a:t>16/11/2015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012DB76B-2002-4A62-AFAD-CFF1F4D980AC}"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25F88F2-63EC-45D1-87DA-559AB888C9B2}" type="datetimeFigureOut">
              <a:rPr lang="en-GB" smtClean="0"/>
              <a:pPr/>
              <a:t>16/11/2015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12DB76B-2002-4A62-AFAD-CFF1F4D980AC}"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25F88F2-63EC-45D1-87DA-559AB888C9B2}" type="datetimeFigureOut">
              <a:rPr lang="en-GB" smtClean="0"/>
              <a:pPr/>
              <a:t>16/11/2015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12DB76B-2002-4A62-AFAD-CFF1F4D980AC}"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25F88F2-63EC-45D1-87DA-559AB888C9B2}" type="datetimeFigureOut">
              <a:rPr lang="en-GB" smtClean="0"/>
              <a:pPr/>
              <a:t>16/11/2015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12DB76B-2002-4A62-AFAD-CFF1F4D980AC}"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25F88F2-63EC-45D1-87DA-559AB888C9B2}" type="datetimeFigureOut">
              <a:rPr lang="en-GB" smtClean="0"/>
              <a:pPr/>
              <a:t>16/11/2015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12DB76B-2002-4A62-AFAD-CFF1F4D980AC}"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5F88F2-63EC-45D1-87DA-559AB888C9B2}" type="datetimeFigureOut">
              <a:rPr lang="en-GB" smtClean="0"/>
              <a:pPr/>
              <a:t>16/11/2015</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2DB76B-2002-4A62-AFAD-CFF1F4D980AC}"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Chapter 3</a:t>
            </a:r>
            <a:br>
              <a:rPr lang="en-GB" dirty="0" smtClean="0"/>
            </a:br>
            <a:r>
              <a:rPr lang="en-GB" dirty="0" smtClean="0"/>
              <a:t>The Relationship Lifecycle</a:t>
            </a:r>
            <a:endParaRPr lang="en-GB" dirty="0"/>
          </a:p>
        </p:txBody>
      </p:sp>
      <p:sp>
        <p:nvSpPr>
          <p:cNvPr id="3" name="Subtitle 2"/>
          <p:cNvSpPr>
            <a:spLocks noGrp="1"/>
          </p:cNvSpPr>
          <p:nvPr>
            <p:ph type="subTitle" idx="1"/>
          </p:nvPr>
        </p:nvSpPr>
        <p:spPr/>
        <p:txBody>
          <a:bodyPr/>
          <a:lstStyle/>
          <a:p>
            <a:r>
              <a:rPr lang="en-GB" dirty="0" smtClean="0"/>
              <a:t>Managing Purchasing and Supply Relationships</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85794"/>
          </a:xfrm>
        </p:spPr>
        <p:txBody>
          <a:bodyPr/>
          <a:lstStyle/>
          <a:p>
            <a:r>
              <a:rPr lang="en-GB" dirty="0" smtClean="0"/>
              <a:t>Relationship Life Cycle</a:t>
            </a:r>
            <a:endParaRPr lang="en-GB" dirty="0"/>
          </a:p>
        </p:txBody>
      </p:sp>
      <p:pic>
        <p:nvPicPr>
          <p:cNvPr id="1026" name="Picture 2"/>
          <p:cNvPicPr>
            <a:picLocks noGrp="1" noChangeAspect="1" noChangeArrowheads="1"/>
          </p:cNvPicPr>
          <p:nvPr>
            <p:ph idx="1"/>
          </p:nvPr>
        </p:nvPicPr>
        <p:blipFill>
          <a:blip r:embed="rId2" cstate="print"/>
          <a:srcRect/>
          <a:stretch>
            <a:fillRect/>
          </a:stretch>
        </p:blipFill>
        <p:spPr bwMode="auto">
          <a:xfrm>
            <a:off x="642910" y="785813"/>
            <a:ext cx="8286808" cy="5929312"/>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Relationship Life Cycle</a:t>
            </a:r>
            <a:endParaRPr lang="en-GB" dirty="0"/>
          </a:p>
        </p:txBody>
      </p:sp>
      <p:sp>
        <p:nvSpPr>
          <p:cNvPr id="3" name="Content Placeholder 2"/>
          <p:cNvSpPr>
            <a:spLocks noGrp="1"/>
          </p:cNvSpPr>
          <p:nvPr>
            <p:ph idx="1"/>
          </p:nvPr>
        </p:nvSpPr>
        <p:spPr/>
        <p:txBody>
          <a:bodyPr/>
          <a:lstStyle/>
          <a:p>
            <a:r>
              <a:rPr lang="en-GB" dirty="0" smtClean="0"/>
              <a:t>Outside the three segments are two circles, one represents buyer activities and the other supplier activities</a:t>
            </a:r>
          </a:p>
          <a:p>
            <a:r>
              <a:rPr lang="en-GB" b="1" u="sng" dirty="0" smtClean="0"/>
              <a:t>Initiation</a:t>
            </a:r>
            <a:r>
              <a:rPr lang="en-GB" dirty="0" smtClean="0"/>
              <a:t>: - process where both parties discover their needs and aspirations</a:t>
            </a:r>
            <a:endParaRPr lang="en-GB" b="1" u="sng"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Relationship Life Cycle</a:t>
            </a:r>
            <a:endParaRPr lang="en-GB" dirty="0"/>
          </a:p>
        </p:txBody>
      </p:sp>
      <p:sp>
        <p:nvSpPr>
          <p:cNvPr id="3" name="Content Placeholder 2"/>
          <p:cNvSpPr>
            <a:spLocks noGrp="1"/>
          </p:cNvSpPr>
          <p:nvPr>
            <p:ph idx="1"/>
          </p:nvPr>
        </p:nvSpPr>
        <p:spPr/>
        <p:txBody>
          <a:bodyPr/>
          <a:lstStyle/>
          <a:p>
            <a:r>
              <a:rPr lang="en-GB" b="1" u="sng" dirty="0" smtClean="0"/>
              <a:t>Agreement</a:t>
            </a:r>
            <a:r>
              <a:rPr lang="en-GB" dirty="0" smtClean="0"/>
              <a:t>: - process where both parties reach agreement relating to their requirements</a:t>
            </a:r>
            <a:endParaRPr lang="en-GB" b="1" u="sng" dirty="0" smtClean="0"/>
          </a:p>
          <a:p>
            <a:r>
              <a:rPr lang="en-GB" b="1" u="sng" dirty="0" smtClean="0"/>
              <a:t>Delivery</a:t>
            </a:r>
            <a:r>
              <a:rPr lang="en-GB" dirty="0" smtClean="0"/>
              <a:t>: - process where the supplier provides the requirements for however, long there is a need</a:t>
            </a:r>
            <a:endParaRPr lang="en-GB" b="1" u="sng"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Initiation Segment</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Supplier develops offering</a:t>
            </a:r>
          </a:p>
          <a:p>
            <a:pPr marL="514350" indent="-514350">
              <a:buAutoNum type="arabicPeriod"/>
            </a:pPr>
            <a:r>
              <a:rPr lang="en-GB" dirty="0" smtClean="0"/>
              <a:t>Supplier markets organisation</a:t>
            </a:r>
          </a:p>
          <a:p>
            <a:pPr marL="514350" indent="-514350">
              <a:buAutoNum type="arabicPeriod"/>
            </a:pPr>
            <a:r>
              <a:rPr lang="en-GB" dirty="0" smtClean="0"/>
              <a:t>Buyer has a need</a:t>
            </a:r>
          </a:p>
          <a:p>
            <a:pPr marL="514350" indent="-514350">
              <a:buAutoNum type="arabicPeriod"/>
            </a:pPr>
            <a:r>
              <a:rPr lang="en-GB" dirty="0" smtClean="0"/>
              <a:t>Supplier creates need</a:t>
            </a:r>
          </a:p>
          <a:p>
            <a:pPr marL="514350" indent="-514350">
              <a:buAutoNum type="arabicPeriod"/>
            </a:pPr>
            <a:r>
              <a:rPr lang="en-GB" dirty="0" smtClean="0"/>
              <a:t>Buyer specifies</a:t>
            </a:r>
          </a:p>
          <a:p>
            <a:pPr marL="514350" indent="-514350">
              <a:buAutoNum type="arabicPeriod"/>
            </a:pPr>
            <a:r>
              <a:rPr lang="en-GB" dirty="0" smtClean="0"/>
              <a:t>Conditioning by supplier</a:t>
            </a:r>
          </a:p>
          <a:p>
            <a:pPr marL="514350" indent="-514350">
              <a:buAutoNum type="arabicPeriod"/>
            </a:pPr>
            <a:r>
              <a:rPr lang="en-GB" dirty="0" smtClean="0"/>
              <a:t>Supplier sells</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Initiation Segment</a:t>
            </a:r>
            <a:endParaRPr lang="en-GB" dirty="0"/>
          </a:p>
        </p:txBody>
      </p:sp>
      <p:sp>
        <p:nvSpPr>
          <p:cNvPr id="3" name="Content Placeholder 2"/>
          <p:cNvSpPr>
            <a:spLocks noGrp="1"/>
          </p:cNvSpPr>
          <p:nvPr>
            <p:ph idx="1"/>
          </p:nvPr>
        </p:nvSpPr>
        <p:spPr/>
        <p:txBody>
          <a:bodyPr/>
          <a:lstStyle/>
          <a:p>
            <a:pPr marL="514350" indent="-514350">
              <a:buAutoNum type="arabicPeriod" startAt="8"/>
            </a:pPr>
            <a:r>
              <a:rPr lang="en-GB" dirty="0" smtClean="0"/>
              <a:t>Buyer searches for suitable sources of supply</a:t>
            </a:r>
          </a:p>
          <a:p>
            <a:pPr marL="514350" indent="-514350">
              <a:buAutoNum type="arabicPeriod" startAt="8"/>
            </a:pPr>
            <a:r>
              <a:rPr lang="en-GB" dirty="0" smtClean="0"/>
              <a:t>Conditioning by buyer</a:t>
            </a:r>
          </a:p>
          <a:p>
            <a:pPr marL="514350" indent="-514350">
              <a:buAutoNum type="arabicPeriod" startAt="8"/>
            </a:pPr>
            <a:r>
              <a:rPr lang="en-GB" dirty="0"/>
              <a:t> </a:t>
            </a:r>
            <a:r>
              <a:rPr lang="en-GB" dirty="0" smtClean="0"/>
              <a:t>serious discussion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Agreement Segment</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Buyer enquiry</a:t>
            </a:r>
          </a:p>
          <a:p>
            <a:pPr marL="514350" indent="-514350">
              <a:buAutoNum type="arabicPeriod"/>
            </a:pPr>
            <a:r>
              <a:rPr lang="en-GB" dirty="0" smtClean="0"/>
              <a:t>Seller quotation</a:t>
            </a:r>
          </a:p>
          <a:p>
            <a:pPr marL="514350" indent="-514350">
              <a:buAutoNum type="arabicPeriod"/>
            </a:pPr>
            <a:r>
              <a:rPr lang="en-GB" dirty="0"/>
              <a:t> </a:t>
            </a:r>
            <a:r>
              <a:rPr lang="en-GB" dirty="0" smtClean="0"/>
              <a:t>negotiation</a:t>
            </a:r>
          </a:p>
          <a:p>
            <a:pPr marL="514350" indent="-514350">
              <a:buAutoNum type="arabicPeriod"/>
            </a:pPr>
            <a:r>
              <a:rPr lang="en-GB" dirty="0" smtClean="0"/>
              <a:t>Headline agreement</a:t>
            </a:r>
          </a:p>
          <a:p>
            <a:pPr marL="514350" indent="-514350">
              <a:buAutoNum type="arabicPeriod"/>
            </a:pPr>
            <a:r>
              <a:rPr lang="en-GB" dirty="0" smtClean="0"/>
              <a:t>Detail agreement</a:t>
            </a:r>
          </a:p>
          <a:p>
            <a:pPr marL="514350" indent="-514350">
              <a:buAutoNum type="arabicPeriod"/>
            </a:pPr>
            <a:r>
              <a:rPr lang="en-GB" dirty="0" smtClean="0"/>
              <a:t>Implementation </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Delivery Segment</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Initial Segment</a:t>
            </a:r>
          </a:p>
          <a:p>
            <a:pPr marL="514350" indent="-514350">
              <a:buAutoNum type="arabicPeriod"/>
            </a:pPr>
            <a:r>
              <a:rPr lang="en-GB" dirty="0" smtClean="0"/>
              <a:t>Refining</a:t>
            </a:r>
          </a:p>
          <a:p>
            <a:pPr marL="514350" indent="-514350">
              <a:buAutoNum type="arabicPeriod"/>
            </a:pPr>
            <a:r>
              <a:rPr lang="en-GB" dirty="0" smtClean="0"/>
              <a:t>Ongoing delivery</a:t>
            </a:r>
          </a:p>
          <a:p>
            <a:pPr marL="514350" indent="-514350">
              <a:buAutoNum type="arabicPeriod"/>
            </a:pPr>
            <a:r>
              <a:rPr lang="en-GB" dirty="0" smtClean="0"/>
              <a:t>Continuous improvement</a:t>
            </a:r>
          </a:p>
          <a:p>
            <a:pPr marL="514350" indent="-514350">
              <a:buAutoNum type="arabicPeriod"/>
            </a:pPr>
            <a:r>
              <a:rPr lang="en-GB" dirty="0" smtClean="0"/>
              <a:t>Business development</a:t>
            </a:r>
          </a:p>
          <a:p>
            <a:pPr marL="514350" indent="-514350">
              <a:buAutoNum type="arabicPeriod"/>
            </a:pPr>
            <a:r>
              <a:rPr lang="en-GB" dirty="0" smtClean="0"/>
              <a:t>Extension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Delivery Segment</a:t>
            </a:r>
            <a:endParaRPr lang="en-GB" dirty="0"/>
          </a:p>
        </p:txBody>
      </p:sp>
      <p:sp>
        <p:nvSpPr>
          <p:cNvPr id="3" name="Content Placeholder 2"/>
          <p:cNvSpPr>
            <a:spLocks noGrp="1"/>
          </p:cNvSpPr>
          <p:nvPr>
            <p:ph idx="1"/>
          </p:nvPr>
        </p:nvSpPr>
        <p:spPr/>
        <p:txBody>
          <a:bodyPr/>
          <a:lstStyle/>
          <a:p>
            <a:pPr marL="514350" indent="-514350">
              <a:buAutoNum type="arabicPeriod" startAt="7"/>
            </a:pPr>
            <a:r>
              <a:rPr lang="en-GB" dirty="0" smtClean="0"/>
              <a:t>Completion</a:t>
            </a:r>
          </a:p>
          <a:p>
            <a:pPr marL="514350" indent="-514350">
              <a:buAutoNum type="arabicPeriod" startAt="7"/>
            </a:pPr>
            <a:r>
              <a:rPr lang="en-GB" dirty="0" smtClean="0"/>
              <a:t>Latent termination</a:t>
            </a:r>
          </a:p>
          <a:p>
            <a:pPr marL="514350" indent="-514350">
              <a:buAutoNum type="arabicPeriod" startAt="7"/>
            </a:pPr>
            <a:r>
              <a:rPr lang="en-GB" dirty="0" smtClean="0"/>
              <a:t>Final termination</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Relationship Life Cycle Model and Relationship Spectrum</a:t>
            </a:r>
            <a:endParaRPr lang="en-GB" dirty="0"/>
          </a:p>
        </p:txBody>
      </p:sp>
      <p:sp>
        <p:nvSpPr>
          <p:cNvPr id="3" name="Content Placeholder 2"/>
          <p:cNvSpPr>
            <a:spLocks noGrp="1"/>
          </p:cNvSpPr>
          <p:nvPr>
            <p:ph idx="1"/>
          </p:nvPr>
        </p:nvSpPr>
        <p:spPr>
          <a:xfrm>
            <a:off x="457200" y="1600200"/>
            <a:ext cx="8229600" cy="5069160"/>
          </a:xfrm>
        </p:spPr>
        <p:txBody>
          <a:bodyPr/>
          <a:lstStyle/>
          <a:p>
            <a:pPr>
              <a:buNone/>
            </a:pPr>
            <a:r>
              <a:rPr lang="en-GB" b="1" u="sng" dirty="0" smtClean="0"/>
              <a:t>Ongoing Partnership</a:t>
            </a:r>
          </a:p>
          <a:p>
            <a:r>
              <a:rPr lang="en-GB" dirty="0" smtClean="0"/>
              <a:t>Initiation segment barely touched, requirements would be part of the continuing relationship development and would involve no more than serious discussion</a:t>
            </a:r>
          </a:p>
          <a:p>
            <a:r>
              <a:rPr lang="en-GB" dirty="0" smtClean="0"/>
              <a:t>Agreement involves negotiation of how benefits, and costs are shared</a:t>
            </a:r>
          </a:p>
          <a:p>
            <a:r>
              <a:rPr lang="en-GB" dirty="0" smtClean="0"/>
              <a:t>Delivery involves refining and ongoing delivery</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Closer Tactical Relationship</a:t>
            </a:r>
            <a:endParaRPr lang="en-GB" dirty="0"/>
          </a:p>
        </p:txBody>
      </p:sp>
      <p:sp>
        <p:nvSpPr>
          <p:cNvPr id="3" name="Content Placeholder 2"/>
          <p:cNvSpPr>
            <a:spLocks noGrp="1"/>
          </p:cNvSpPr>
          <p:nvPr>
            <p:ph idx="1"/>
          </p:nvPr>
        </p:nvSpPr>
        <p:spPr>
          <a:xfrm>
            <a:off x="457200" y="1600200"/>
            <a:ext cx="8229600" cy="4997152"/>
          </a:xfrm>
        </p:spPr>
        <p:txBody>
          <a:bodyPr/>
          <a:lstStyle/>
          <a:p>
            <a:r>
              <a:rPr lang="en-GB" dirty="0" smtClean="0"/>
              <a:t>Which ever party leads the initiative, there will be detailed analysis by that organisation before they speak to each other or others within the initiation segment</a:t>
            </a:r>
          </a:p>
          <a:p>
            <a:r>
              <a:rPr lang="en-GB" dirty="0" smtClean="0"/>
              <a:t>Much of the work will be involved developing the agreement within this segment</a:t>
            </a:r>
          </a:p>
          <a:p>
            <a:r>
              <a:rPr lang="en-GB" dirty="0" smtClean="0"/>
              <a:t>Delivery sees both parties investing time and effort to make the agreed solutions work</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Understanding your position within a relationship life cycle</a:t>
            </a:r>
            <a:endParaRPr lang="en-GB" dirty="0"/>
          </a:p>
        </p:txBody>
      </p:sp>
      <p:sp>
        <p:nvSpPr>
          <p:cNvPr id="3" name="Content Placeholder 2"/>
          <p:cNvSpPr>
            <a:spLocks noGrp="1"/>
          </p:cNvSpPr>
          <p:nvPr>
            <p:ph idx="1"/>
          </p:nvPr>
        </p:nvSpPr>
        <p:spPr/>
        <p:txBody>
          <a:bodyPr/>
          <a:lstStyle/>
          <a:p>
            <a:r>
              <a:rPr lang="en-GB" dirty="0" smtClean="0"/>
              <a:t>As a buyer how do you know where you are in the relationship cycle?</a:t>
            </a:r>
          </a:p>
          <a:p>
            <a:r>
              <a:rPr lang="en-GB" dirty="0" smtClean="0"/>
              <a:t>Where do you feel you want to move to next?</a:t>
            </a:r>
          </a:p>
          <a:p>
            <a:r>
              <a:rPr lang="en-GB" dirty="0" smtClean="0"/>
              <a:t>Where does your supplier or potential supplier feel they are at present?</a:t>
            </a:r>
          </a:p>
          <a:p>
            <a:r>
              <a:rPr lang="en-GB" dirty="0" smtClean="0"/>
              <a:t>Where does your supplier or potential supplier feel they want to move too?</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Role of Conflict in Commercial Relationships</a:t>
            </a:r>
            <a:endParaRPr lang="en-GB" dirty="0"/>
          </a:p>
        </p:txBody>
      </p:sp>
      <p:sp>
        <p:nvSpPr>
          <p:cNvPr id="3" name="Content Placeholder 2"/>
          <p:cNvSpPr>
            <a:spLocks noGrp="1"/>
          </p:cNvSpPr>
          <p:nvPr>
            <p:ph idx="1"/>
          </p:nvPr>
        </p:nvSpPr>
        <p:spPr/>
        <p:txBody>
          <a:bodyPr/>
          <a:lstStyle/>
          <a:p>
            <a:r>
              <a:rPr lang="en-GB" dirty="0" smtClean="0"/>
              <a:t>How do you see conflict in purchasing and supply relationships?</a:t>
            </a:r>
          </a:p>
          <a:p>
            <a:r>
              <a:rPr lang="en-GB" dirty="0" smtClean="0"/>
              <a:t>Is it to be avoided?</a:t>
            </a:r>
          </a:p>
          <a:p>
            <a:r>
              <a:rPr lang="en-GB" dirty="0" smtClean="0"/>
              <a:t>Is it inevitable?</a:t>
            </a:r>
          </a:p>
          <a:p>
            <a:r>
              <a:rPr lang="en-GB" dirty="0" smtClean="0"/>
              <a:t>Is it both?</a:t>
            </a:r>
          </a:p>
          <a:p>
            <a:r>
              <a:rPr lang="en-GB" dirty="0" smtClean="0"/>
              <a:t>Does it depend upon the type of relationship?</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Conflict in an Adversarial Relationship</a:t>
            </a:r>
            <a:endParaRPr lang="en-GB" dirty="0"/>
          </a:p>
        </p:txBody>
      </p:sp>
      <p:sp>
        <p:nvSpPr>
          <p:cNvPr id="3" name="Content Placeholder 2"/>
          <p:cNvSpPr>
            <a:spLocks noGrp="1"/>
          </p:cNvSpPr>
          <p:nvPr>
            <p:ph idx="1"/>
          </p:nvPr>
        </p:nvSpPr>
        <p:spPr/>
        <p:txBody>
          <a:bodyPr/>
          <a:lstStyle/>
          <a:p>
            <a:r>
              <a:rPr lang="en-GB" dirty="0" smtClean="0"/>
              <a:t>May mean the use of bad language</a:t>
            </a:r>
          </a:p>
          <a:p>
            <a:r>
              <a:rPr lang="en-GB" dirty="0" smtClean="0"/>
              <a:t>Thumping the table</a:t>
            </a:r>
          </a:p>
          <a:p>
            <a:r>
              <a:rPr lang="en-GB" dirty="0" smtClean="0"/>
              <a:t>With holding information</a:t>
            </a:r>
          </a:p>
          <a:p>
            <a:r>
              <a:rPr lang="en-GB" dirty="0" smtClean="0"/>
              <a:t>Trust can be very low</a:t>
            </a:r>
          </a:p>
          <a:p>
            <a:r>
              <a:rPr lang="en-GB" dirty="0" smtClean="0"/>
              <a:t>A deal is struck, but one party feels cheated by the other party</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Conflict in Strategic Alliances</a:t>
            </a:r>
            <a:endParaRPr lang="en-GB" dirty="0"/>
          </a:p>
        </p:txBody>
      </p:sp>
      <p:sp>
        <p:nvSpPr>
          <p:cNvPr id="3" name="Content Placeholder 2"/>
          <p:cNvSpPr>
            <a:spLocks noGrp="1"/>
          </p:cNvSpPr>
          <p:nvPr>
            <p:ph idx="1"/>
          </p:nvPr>
        </p:nvSpPr>
        <p:spPr/>
        <p:txBody>
          <a:bodyPr/>
          <a:lstStyle/>
          <a:p>
            <a:r>
              <a:rPr lang="en-GB" dirty="0" smtClean="0"/>
              <a:t>May take the form of a debate about market opportunities or problems with customers</a:t>
            </a:r>
          </a:p>
          <a:p>
            <a:r>
              <a:rPr lang="en-GB" dirty="0" smtClean="0"/>
              <a:t>There will a resolution to the conflict due to the strategic nature of the relationship</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Conflict in a Partnership Relationship</a:t>
            </a:r>
            <a:endParaRPr lang="en-GB" dirty="0"/>
          </a:p>
        </p:txBody>
      </p:sp>
      <p:sp>
        <p:nvSpPr>
          <p:cNvPr id="3" name="Content Placeholder 2"/>
          <p:cNvSpPr>
            <a:spLocks noGrp="1"/>
          </p:cNvSpPr>
          <p:nvPr>
            <p:ph idx="1"/>
          </p:nvPr>
        </p:nvSpPr>
        <p:spPr/>
        <p:txBody>
          <a:bodyPr/>
          <a:lstStyle/>
          <a:p>
            <a:r>
              <a:rPr lang="en-GB" dirty="0" smtClean="0"/>
              <a:t>May take the form of debate about costs, sharing of data, joint responsibilities</a:t>
            </a:r>
          </a:p>
          <a:p>
            <a:r>
              <a:rPr lang="en-GB" dirty="0" smtClean="0"/>
              <a:t>There will a resolution as the partnership is more important than the conflict</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Resolving Conflict within Relationships</a:t>
            </a:r>
            <a:endParaRPr lang="en-GB" dirty="0"/>
          </a:p>
        </p:txBody>
      </p:sp>
      <p:sp>
        <p:nvSpPr>
          <p:cNvPr id="3" name="Content Placeholder 2"/>
          <p:cNvSpPr>
            <a:spLocks noGrp="1"/>
          </p:cNvSpPr>
          <p:nvPr>
            <p:ph idx="1"/>
          </p:nvPr>
        </p:nvSpPr>
        <p:spPr/>
        <p:txBody>
          <a:bodyPr/>
          <a:lstStyle/>
          <a:p>
            <a:r>
              <a:rPr lang="en-GB" dirty="0" smtClean="0"/>
              <a:t>Buyers and suppliers are people and it is people who will be responsible for the conflict</a:t>
            </a:r>
          </a:p>
          <a:p>
            <a:r>
              <a:rPr lang="en-GB" dirty="0" smtClean="0"/>
              <a:t>Remember conflict often arises from negative situations caused by either buyer or supplier</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Conflict Originated by the Buyer</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Deciding not to renew a contract</a:t>
            </a:r>
          </a:p>
          <a:p>
            <a:pPr marL="514350" indent="-514350">
              <a:buAutoNum type="arabicPeriod"/>
            </a:pPr>
            <a:r>
              <a:rPr lang="en-GB" dirty="0" smtClean="0"/>
              <a:t>Inviting an supplier considered to be part of a partnership relationship to join an e-auction</a:t>
            </a:r>
          </a:p>
          <a:p>
            <a:pPr marL="514350" indent="-514350">
              <a:buAutoNum type="arabicPeriod"/>
            </a:pPr>
            <a:r>
              <a:rPr lang="en-GB" dirty="0" smtClean="0"/>
              <a:t>Changing schedules</a:t>
            </a:r>
          </a:p>
          <a:p>
            <a:pPr marL="514350" indent="-514350">
              <a:buAutoNum type="arabicPeriod"/>
            </a:pPr>
            <a:r>
              <a:rPr lang="en-GB" dirty="0" smtClean="0"/>
              <a:t>Demanding cost reductions</a:t>
            </a:r>
          </a:p>
          <a:p>
            <a:pPr marL="514350" indent="-514350">
              <a:buAutoNum type="arabicPeriod"/>
            </a:pPr>
            <a:r>
              <a:rPr lang="en-GB" dirty="0" smtClean="0"/>
              <a:t>Poor communication</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Conflict Resolution Process</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Get the facts</a:t>
            </a:r>
          </a:p>
          <a:p>
            <a:pPr marL="514350" indent="-514350">
              <a:buAutoNum type="arabicPeriod"/>
            </a:pPr>
            <a:r>
              <a:rPr lang="en-GB" dirty="0" smtClean="0"/>
              <a:t>Evaluate current situation</a:t>
            </a:r>
          </a:p>
          <a:p>
            <a:pPr marL="514350" indent="-514350">
              <a:buAutoNum type="arabicPeriod"/>
            </a:pPr>
            <a:r>
              <a:rPr lang="en-GB" dirty="0" smtClean="0"/>
              <a:t>Consider the relationship situation</a:t>
            </a:r>
          </a:p>
          <a:p>
            <a:pPr marL="514350" indent="-514350">
              <a:buAutoNum type="arabicPeriod"/>
            </a:pPr>
            <a:r>
              <a:rPr lang="en-GB" dirty="0" smtClean="0"/>
              <a:t>Determine objectives</a:t>
            </a:r>
          </a:p>
          <a:p>
            <a:pPr marL="514350" indent="-514350">
              <a:buAutoNum type="arabicPeriod"/>
            </a:pPr>
            <a:r>
              <a:rPr lang="en-GB" dirty="0" smtClean="0"/>
              <a:t>Contact</a:t>
            </a:r>
          </a:p>
          <a:p>
            <a:pPr marL="514350" indent="-514350">
              <a:buAutoNum type="arabicPeriod"/>
            </a:pPr>
            <a:r>
              <a:rPr lang="en-GB" dirty="0" smtClean="0"/>
              <a:t>Resolution </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3</a:t>
            </a:r>
            <a:endParaRPr lang="en-GB" dirty="0"/>
          </a:p>
        </p:txBody>
      </p:sp>
      <p:sp>
        <p:nvSpPr>
          <p:cNvPr id="3" name="Content Placeholder 2"/>
          <p:cNvSpPr>
            <a:spLocks noGrp="1"/>
          </p:cNvSpPr>
          <p:nvPr>
            <p:ph idx="1"/>
          </p:nvPr>
        </p:nvSpPr>
        <p:spPr/>
        <p:txBody>
          <a:bodyPr/>
          <a:lstStyle/>
          <a:p>
            <a:pPr>
              <a:buNone/>
            </a:pPr>
            <a:r>
              <a:rPr lang="en-GB" dirty="0" smtClean="0"/>
              <a:t>	Develop an action plan to deal with a conflict between the engineering manager of the buying organisation and a contract welding company who have been criticised for producing sub-standard work</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Reasons for Termination of Relationships</a:t>
            </a:r>
            <a:endParaRPr lang="en-GB" dirty="0"/>
          </a:p>
        </p:txBody>
      </p:sp>
      <p:sp>
        <p:nvSpPr>
          <p:cNvPr id="3" name="Content Placeholder 2"/>
          <p:cNvSpPr>
            <a:spLocks noGrp="1"/>
          </p:cNvSpPr>
          <p:nvPr>
            <p:ph idx="1"/>
          </p:nvPr>
        </p:nvSpPr>
        <p:spPr/>
        <p:txBody>
          <a:bodyPr>
            <a:normAutofit lnSpcReduction="10000"/>
          </a:bodyPr>
          <a:lstStyle/>
          <a:p>
            <a:r>
              <a:rPr lang="en-GB" dirty="0" smtClean="0"/>
              <a:t>Termination of a contract apart from when it has run its course can be viewed as a serious issue</a:t>
            </a:r>
          </a:p>
          <a:p>
            <a:r>
              <a:rPr lang="en-GB" dirty="0" smtClean="0"/>
              <a:t>From a spectrum point of view normal completion is at one end and violation at the other</a:t>
            </a:r>
          </a:p>
          <a:p>
            <a:r>
              <a:rPr lang="en-GB" dirty="0" smtClean="0"/>
              <a:t>Violation can be a traumatic experience for those involved and can result in irretrievable breakdown of relationships</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Reasons for Violation of Relationships</a:t>
            </a:r>
            <a:endParaRPr lang="en-GB" dirty="0"/>
          </a:p>
        </p:txBody>
      </p:sp>
      <p:sp>
        <p:nvSpPr>
          <p:cNvPr id="3" name="Content Placeholder 2"/>
          <p:cNvSpPr>
            <a:spLocks noGrp="1"/>
          </p:cNvSpPr>
          <p:nvPr>
            <p:ph idx="1"/>
          </p:nvPr>
        </p:nvSpPr>
        <p:spPr/>
        <p:txBody>
          <a:bodyPr/>
          <a:lstStyle/>
          <a:p>
            <a:pPr>
              <a:buNone/>
            </a:pPr>
            <a:r>
              <a:rPr lang="en-GB" dirty="0" smtClean="0"/>
              <a:t>Buyers may feel violated because supplier: -</a:t>
            </a:r>
          </a:p>
          <a:p>
            <a:r>
              <a:rPr lang="en-GB" dirty="0" smtClean="0"/>
              <a:t>Supplier selects more attractive customer</a:t>
            </a:r>
          </a:p>
          <a:p>
            <a:r>
              <a:rPr lang="en-GB" dirty="0" smtClean="0"/>
              <a:t>Supplies to other customers rather than them</a:t>
            </a:r>
          </a:p>
          <a:p>
            <a:r>
              <a:rPr lang="en-GB" dirty="0" smtClean="0"/>
              <a:t>Will not listen to complaints</a:t>
            </a:r>
          </a:p>
          <a:p>
            <a:r>
              <a:rPr lang="en-GB" dirty="0" smtClean="0"/>
              <a:t>Fundamentally does not deliver what is agreed in the contract</a:t>
            </a:r>
          </a:p>
          <a:p>
            <a:r>
              <a:rPr lang="en-GB" dirty="0" smtClean="0"/>
              <a:t>Increases prices without warning</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Reasons for Violation of Relationships</a:t>
            </a:r>
            <a:endParaRPr lang="en-GB" dirty="0"/>
          </a:p>
        </p:txBody>
      </p:sp>
      <p:sp>
        <p:nvSpPr>
          <p:cNvPr id="3" name="Content Placeholder 2"/>
          <p:cNvSpPr>
            <a:spLocks noGrp="1"/>
          </p:cNvSpPr>
          <p:nvPr>
            <p:ph idx="1"/>
          </p:nvPr>
        </p:nvSpPr>
        <p:spPr/>
        <p:txBody>
          <a:bodyPr/>
          <a:lstStyle/>
          <a:p>
            <a:pPr>
              <a:buNone/>
            </a:pPr>
            <a:r>
              <a:rPr lang="en-GB" dirty="0" smtClean="0"/>
              <a:t>Either party feels violated because: -</a:t>
            </a:r>
          </a:p>
          <a:p>
            <a:r>
              <a:rPr lang="en-GB" dirty="0" smtClean="0"/>
              <a:t>Differences of interpretation in the contract</a:t>
            </a:r>
          </a:p>
          <a:p>
            <a:r>
              <a:rPr lang="en-GB" dirty="0" smtClean="0"/>
              <a:t>One party poaches key members of staff from the other</a:t>
            </a:r>
          </a:p>
          <a:p>
            <a:r>
              <a:rPr lang="en-GB" dirty="0" smtClean="0"/>
              <a:t>Unauthorised use of IPR</a:t>
            </a:r>
          </a:p>
          <a:p>
            <a:r>
              <a:rPr lang="en-GB" dirty="0" smtClean="0"/>
              <a:t>Words and actions of the other party do not match</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Points on Relationships</a:t>
            </a:r>
            <a:endParaRPr lang="en-GB" dirty="0"/>
          </a:p>
        </p:txBody>
      </p:sp>
      <p:sp>
        <p:nvSpPr>
          <p:cNvPr id="3" name="Content Placeholder 2"/>
          <p:cNvSpPr>
            <a:spLocks noGrp="1"/>
          </p:cNvSpPr>
          <p:nvPr>
            <p:ph idx="1"/>
          </p:nvPr>
        </p:nvSpPr>
        <p:spPr/>
        <p:txBody>
          <a:bodyPr/>
          <a:lstStyle/>
          <a:p>
            <a:pPr>
              <a:buNone/>
            </a:pPr>
            <a:r>
              <a:rPr lang="en-GB" dirty="0" smtClean="0"/>
              <a:t>	Relationships exist over time and they</a:t>
            </a:r>
          </a:p>
          <a:p>
            <a:r>
              <a:rPr lang="en-GB" dirty="0" smtClean="0"/>
              <a:t>Develop, mature and end</a:t>
            </a:r>
          </a:p>
          <a:p>
            <a:r>
              <a:rPr lang="en-GB" dirty="0" smtClean="0"/>
              <a:t>Become stronger when trust is there</a:t>
            </a:r>
          </a:p>
          <a:p>
            <a:r>
              <a:rPr lang="en-GB" dirty="0" smtClean="0"/>
              <a:t>Involve people</a:t>
            </a:r>
          </a:p>
          <a:p>
            <a:r>
              <a:rPr lang="en-GB" dirty="0" smtClean="0"/>
              <a:t>Involve conflict at different stages of the relationship cycle</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Points on Conflicts</a:t>
            </a:r>
            <a:endParaRPr lang="en-GB" dirty="0"/>
          </a:p>
        </p:txBody>
      </p:sp>
      <p:sp>
        <p:nvSpPr>
          <p:cNvPr id="3" name="Content Placeholder 2"/>
          <p:cNvSpPr>
            <a:spLocks noGrp="1"/>
          </p:cNvSpPr>
          <p:nvPr>
            <p:ph idx="1"/>
          </p:nvPr>
        </p:nvSpPr>
        <p:spPr/>
        <p:txBody>
          <a:bodyPr/>
          <a:lstStyle/>
          <a:p>
            <a:r>
              <a:rPr lang="en-GB" dirty="0" smtClean="0"/>
              <a:t>Is a natural occurrence</a:t>
            </a:r>
          </a:p>
          <a:p>
            <a:r>
              <a:rPr lang="en-GB" dirty="0" smtClean="0"/>
              <a:t>Exists in a range of forms from debate to confrontation</a:t>
            </a:r>
          </a:p>
          <a:p>
            <a:r>
              <a:rPr lang="en-GB" dirty="0" smtClean="0"/>
              <a:t>Causes relationships to end</a:t>
            </a:r>
          </a:p>
          <a:p>
            <a:r>
              <a:rPr lang="en-GB" dirty="0" smtClean="0"/>
              <a:t>Can be positive or negative</a:t>
            </a:r>
          </a:p>
          <a:p>
            <a:r>
              <a:rPr lang="en-GB" dirty="0" smtClean="0"/>
              <a:t>Can be a catalyst for the development of a better relationship</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700809"/>
            <a:ext cx="7772400" cy="1899642"/>
          </a:xfrm>
        </p:spPr>
        <p:txBody>
          <a:bodyPr>
            <a:normAutofit fontScale="90000"/>
          </a:bodyPr>
          <a:lstStyle/>
          <a:p>
            <a:r>
              <a:rPr lang="en-GB" dirty="0" smtClean="0"/>
              <a:t>Chapter 4</a:t>
            </a:r>
            <a:br>
              <a:rPr lang="en-GB" dirty="0" smtClean="0"/>
            </a:br>
            <a:r>
              <a:rPr lang="en-GB" dirty="0" smtClean="0"/>
              <a:t>Modern Concepts in Supply Relationships</a:t>
            </a:r>
            <a:endParaRPr lang="en-GB" dirty="0"/>
          </a:p>
        </p:txBody>
      </p:sp>
      <p:sp>
        <p:nvSpPr>
          <p:cNvPr id="4" name="Subtitle 3"/>
          <p:cNvSpPr>
            <a:spLocks noGrp="1"/>
          </p:cNvSpPr>
          <p:nvPr>
            <p:ph type="subTitle" idx="1"/>
          </p:nvPr>
        </p:nvSpPr>
        <p:spPr/>
        <p:txBody>
          <a:bodyPr/>
          <a:lstStyle/>
          <a:p>
            <a:r>
              <a:rPr lang="en-GB" dirty="0" smtClean="0"/>
              <a:t>Corporate Social Responsibility</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Corporate Social Responsibility</a:t>
            </a:r>
            <a:endParaRPr lang="en-GB" dirty="0"/>
          </a:p>
        </p:txBody>
      </p:sp>
      <p:sp>
        <p:nvSpPr>
          <p:cNvPr id="3" name="Content Placeholder 2"/>
          <p:cNvSpPr>
            <a:spLocks noGrp="1"/>
          </p:cNvSpPr>
          <p:nvPr>
            <p:ph idx="1"/>
          </p:nvPr>
        </p:nvSpPr>
        <p:spPr/>
        <p:txBody>
          <a:bodyPr/>
          <a:lstStyle/>
          <a:p>
            <a:pPr>
              <a:buNone/>
            </a:pPr>
            <a:r>
              <a:rPr lang="en-GB" b="1" u="sng" dirty="0" smtClean="0"/>
              <a:t>Definition</a:t>
            </a:r>
          </a:p>
          <a:p>
            <a:pPr>
              <a:buNone/>
            </a:pPr>
            <a:r>
              <a:rPr lang="en-GB" dirty="0" smtClean="0"/>
              <a:t>	‘Continuing commitment by business to behave ethically and contribute to economic development while improving the quality of life of the workforce and families as well as that of the local community and society at large</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57232"/>
          </a:xfrm>
        </p:spPr>
        <p:txBody>
          <a:bodyPr>
            <a:normAutofit fontScale="90000"/>
          </a:bodyPr>
          <a:lstStyle/>
          <a:p>
            <a:r>
              <a:rPr lang="en-GB" dirty="0" smtClean="0"/>
              <a:t>Corporate Social Responsibility means</a:t>
            </a:r>
            <a:endParaRPr lang="en-GB" dirty="0"/>
          </a:p>
        </p:txBody>
      </p:sp>
      <p:sp>
        <p:nvSpPr>
          <p:cNvPr id="3" name="Content Placeholder 2"/>
          <p:cNvSpPr>
            <a:spLocks noGrp="1"/>
          </p:cNvSpPr>
          <p:nvPr>
            <p:ph idx="1"/>
          </p:nvPr>
        </p:nvSpPr>
        <p:spPr>
          <a:xfrm>
            <a:off x="457200" y="857232"/>
            <a:ext cx="8229600" cy="5715040"/>
          </a:xfrm>
        </p:spPr>
        <p:txBody>
          <a:bodyPr/>
          <a:lstStyle/>
          <a:p>
            <a:r>
              <a:rPr lang="en-GB" dirty="0" smtClean="0"/>
              <a:t>Conducting business in an ethical way and in the interests of the wider community</a:t>
            </a:r>
          </a:p>
          <a:p>
            <a:r>
              <a:rPr lang="en-GB" dirty="0" smtClean="0"/>
              <a:t>Responding positively to emerging societal priorities and expectations</a:t>
            </a:r>
          </a:p>
          <a:p>
            <a:r>
              <a:rPr lang="en-GB" dirty="0" smtClean="0"/>
              <a:t>A willingness to act ahead of regulatory confrontation</a:t>
            </a:r>
          </a:p>
          <a:p>
            <a:r>
              <a:rPr lang="en-GB" dirty="0" smtClean="0"/>
              <a:t>Balancing shareholder interests against the interests of the wider community</a:t>
            </a:r>
          </a:p>
          <a:p>
            <a:r>
              <a:rPr lang="en-GB" dirty="0" smtClean="0"/>
              <a:t>Being a good citizen in the community</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57232"/>
          </a:xfrm>
        </p:spPr>
        <p:txBody>
          <a:bodyPr/>
          <a:lstStyle/>
          <a:p>
            <a:r>
              <a:rPr lang="en-GB" dirty="0" smtClean="0"/>
              <a:t>Ten Components of CSR</a:t>
            </a:r>
            <a:endParaRPr lang="en-GB" dirty="0"/>
          </a:p>
        </p:txBody>
      </p:sp>
      <p:sp>
        <p:nvSpPr>
          <p:cNvPr id="3" name="Content Placeholder 2"/>
          <p:cNvSpPr>
            <a:spLocks noGrp="1"/>
          </p:cNvSpPr>
          <p:nvPr>
            <p:ph idx="1"/>
          </p:nvPr>
        </p:nvSpPr>
        <p:spPr>
          <a:xfrm>
            <a:off x="457200" y="928670"/>
            <a:ext cx="8229600" cy="5715040"/>
          </a:xfrm>
        </p:spPr>
        <p:txBody>
          <a:bodyPr>
            <a:normAutofit lnSpcReduction="10000"/>
          </a:bodyPr>
          <a:lstStyle/>
          <a:p>
            <a:pPr marL="514350" indent="-514350">
              <a:buAutoNum type="arabicPeriod"/>
            </a:pPr>
            <a:r>
              <a:rPr lang="en-GB" dirty="0" smtClean="0"/>
              <a:t>Environmental responsibility</a:t>
            </a:r>
          </a:p>
          <a:p>
            <a:pPr marL="514350" indent="-514350">
              <a:buAutoNum type="arabicPeriod"/>
            </a:pPr>
            <a:r>
              <a:rPr lang="en-GB" dirty="0" smtClean="0"/>
              <a:t>Human rights</a:t>
            </a:r>
          </a:p>
          <a:p>
            <a:pPr marL="514350" indent="-514350">
              <a:buAutoNum type="arabicPeriod"/>
            </a:pPr>
            <a:r>
              <a:rPr lang="en-GB" dirty="0" smtClean="0"/>
              <a:t>Equal opportunities</a:t>
            </a:r>
          </a:p>
          <a:p>
            <a:pPr marL="514350" indent="-514350">
              <a:buAutoNum type="arabicPeriod"/>
            </a:pPr>
            <a:r>
              <a:rPr lang="en-GB" dirty="0" smtClean="0"/>
              <a:t>Diversity and supplier diversity</a:t>
            </a:r>
          </a:p>
          <a:p>
            <a:pPr marL="514350" indent="-514350">
              <a:buAutoNum type="arabicPeriod"/>
            </a:pPr>
            <a:r>
              <a:rPr lang="en-GB" dirty="0" smtClean="0"/>
              <a:t>Corporate Governance</a:t>
            </a:r>
          </a:p>
          <a:p>
            <a:pPr marL="514350" indent="-514350">
              <a:buAutoNum type="arabicPeriod"/>
            </a:pPr>
            <a:r>
              <a:rPr lang="en-GB" dirty="0" smtClean="0"/>
              <a:t>Sustainability</a:t>
            </a:r>
          </a:p>
          <a:p>
            <a:pPr marL="514350" indent="-514350">
              <a:buAutoNum type="arabicPeriod"/>
            </a:pPr>
            <a:r>
              <a:rPr lang="en-GB" dirty="0" smtClean="0"/>
              <a:t>Impact on society</a:t>
            </a:r>
          </a:p>
          <a:p>
            <a:pPr marL="514350" indent="-514350">
              <a:buAutoNum type="arabicPeriod"/>
            </a:pPr>
            <a:r>
              <a:rPr lang="en-GB" dirty="0" smtClean="0"/>
              <a:t>Ethics and ethical trading</a:t>
            </a:r>
          </a:p>
          <a:p>
            <a:pPr marL="514350" indent="-514350">
              <a:buAutoNum type="arabicPeriod"/>
            </a:pPr>
            <a:r>
              <a:rPr lang="en-GB" dirty="0" smtClean="0"/>
              <a:t>Biodiversity </a:t>
            </a:r>
          </a:p>
          <a:p>
            <a:pPr marL="514350" indent="-514350">
              <a:buAutoNum type="arabicPeriod"/>
            </a:pPr>
            <a:r>
              <a:rPr lang="en-GB" dirty="0" smtClean="0"/>
              <a:t> Community  involvement</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 Rights</a:t>
            </a:r>
            <a:endParaRPr lang="en-GB" dirty="0"/>
          </a:p>
        </p:txBody>
      </p:sp>
      <p:sp>
        <p:nvSpPr>
          <p:cNvPr id="3" name="Content Placeholder 2"/>
          <p:cNvSpPr>
            <a:spLocks noGrp="1"/>
          </p:cNvSpPr>
          <p:nvPr>
            <p:ph idx="1"/>
          </p:nvPr>
        </p:nvSpPr>
        <p:spPr/>
        <p:txBody>
          <a:bodyPr>
            <a:normAutofit lnSpcReduction="10000"/>
          </a:bodyPr>
          <a:lstStyle/>
          <a:p>
            <a:pPr>
              <a:buNone/>
            </a:pPr>
            <a:r>
              <a:rPr lang="en-GB" dirty="0" smtClean="0"/>
              <a:t>Core rights relating to people at work</a:t>
            </a:r>
          </a:p>
          <a:p>
            <a:pPr marL="514350" indent="-514350">
              <a:buAutoNum type="arabicPeriod"/>
            </a:pPr>
            <a:r>
              <a:rPr lang="en-GB" dirty="0" smtClean="0"/>
              <a:t>Freedom of association and the effective recognition of the right to collective bargaining</a:t>
            </a:r>
          </a:p>
          <a:p>
            <a:pPr marL="514350" indent="-514350">
              <a:buAutoNum type="arabicPeriod"/>
            </a:pPr>
            <a:r>
              <a:rPr lang="en-GB" dirty="0" smtClean="0"/>
              <a:t>The elimination of all forms of bonded labour and compulsory labour</a:t>
            </a:r>
          </a:p>
          <a:p>
            <a:pPr marL="514350" indent="-514350">
              <a:buAutoNum type="arabicPeriod"/>
            </a:pPr>
            <a:r>
              <a:rPr lang="en-GB" dirty="0" smtClean="0"/>
              <a:t>The effective abolition of child labour</a:t>
            </a:r>
          </a:p>
          <a:p>
            <a:pPr marL="514350" indent="-514350">
              <a:buAutoNum type="arabicPeriod"/>
            </a:pPr>
            <a:r>
              <a:rPr lang="en-GB" dirty="0" smtClean="0"/>
              <a:t>The elimination of discrimination with respect to employment and occupation</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Equal Opportunities</a:t>
            </a:r>
            <a:endParaRPr lang="en-GB" dirty="0"/>
          </a:p>
        </p:txBody>
      </p:sp>
      <p:sp>
        <p:nvSpPr>
          <p:cNvPr id="3" name="Content Placeholder 2"/>
          <p:cNvSpPr>
            <a:spLocks noGrp="1"/>
          </p:cNvSpPr>
          <p:nvPr>
            <p:ph idx="1"/>
          </p:nvPr>
        </p:nvSpPr>
        <p:spPr/>
        <p:txBody>
          <a:bodyPr/>
          <a:lstStyle/>
          <a:p>
            <a:pPr>
              <a:buNone/>
            </a:pPr>
            <a:r>
              <a:rPr lang="en-GB" b="1" u="sng" dirty="0" smtClean="0"/>
              <a:t>Considerations </a:t>
            </a:r>
          </a:p>
          <a:p>
            <a:r>
              <a:rPr lang="en-GB" dirty="0" smtClean="0"/>
              <a:t>Equal pay</a:t>
            </a:r>
          </a:p>
          <a:p>
            <a:r>
              <a:rPr lang="en-GB" dirty="0" smtClean="0"/>
              <a:t>Treating people in a fair way regardless of gender</a:t>
            </a:r>
          </a:p>
          <a:p>
            <a:r>
              <a:rPr lang="en-GB" dirty="0" smtClean="0"/>
              <a:t>Equality in selection of suppliers</a:t>
            </a:r>
          </a:p>
          <a:p>
            <a:r>
              <a:rPr lang="en-GB" dirty="0" smtClean="0"/>
              <a:t>Ensuring all tenders follow clear legal procedures</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Diversity</a:t>
            </a:r>
            <a:endParaRPr lang="en-GB" dirty="0"/>
          </a:p>
        </p:txBody>
      </p:sp>
      <p:sp>
        <p:nvSpPr>
          <p:cNvPr id="3" name="Content Placeholder 2"/>
          <p:cNvSpPr>
            <a:spLocks noGrp="1"/>
          </p:cNvSpPr>
          <p:nvPr>
            <p:ph idx="1"/>
          </p:nvPr>
        </p:nvSpPr>
        <p:spPr/>
        <p:txBody>
          <a:bodyPr/>
          <a:lstStyle/>
          <a:p>
            <a:pPr>
              <a:buNone/>
            </a:pPr>
            <a:r>
              <a:rPr lang="en-GB" dirty="0" smtClean="0"/>
              <a:t>	A broad term which emphasises the difference in culture, race, ethnicity, gender, sexual orientation and age.</a:t>
            </a: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Supplier Diversity</a:t>
            </a:r>
            <a:endParaRPr lang="en-GB" dirty="0"/>
          </a:p>
        </p:txBody>
      </p:sp>
      <p:sp>
        <p:nvSpPr>
          <p:cNvPr id="3" name="Content Placeholder 2"/>
          <p:cNvSpPr>
            <a:spLocks noGrp="1"/>
          </p:cNvSpPr>
          <p:nvPr>
            <p:ph idx="1"/>
          </p:nvPr>
        </p:nvSpPr>
        <p:spPr/>
        <p:txBody>
          <a:bodyPr/>
          <a:lstStyle/>
          <a:p>
            <a:r>
              <a:rPr lang="en-GB" dirty="0" smtClean="0"/>
              <a:t>A term used to apply the principles of diversity to supplier selection and relationships</a:t>
            </a:r>
          </a:p>
          <a:p>
            <a:r>
              <a:rPr lang="en-GB" dirty="0" smtClean="0"/>
              <a:t>A company having a supplier diversity programme may choose to source from suppliers who use high proportion of ethnic minority labour or a particular part of a country</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Corporate Governance</a:t>
            </a:r>
            <a:endParaRPr lang="en-GB" dirty="0"/>
          </a:p>
        </p:txBody>
      </p:sp>
      <p:sp>
        <p:nvSpPr>
          <p:cNvPr id="3" name="Content Placeholder 2"/>
          <p:cNvSpPr>
            <a:spLocks noGrp="1"/>
          </p:cNvSpPr>
          <p:nvPr>
            <p:ph idx="1"/>
          </p:nvPr>
        </p:nvSpPr>
        <p:spPr>
          <a:xfrm>
            <a:off x="457200" y="1600200"/>
            <a:ext cx="8229600" cy="5043510"/>
          </a:xfrm>
        </p:spPr>
        <p:txBody>
          <a:bodyPr>
            <a:normAutofit lnSpcReduction="10000"/>
          </a:bodyPr>
          <a:lstStyle/>
          <a:p>
            <a:pPr>
              <a:buNone/>
            </a:pPr>
            <a:r>
              <a:rPr lang="en-GB" b="1" u="sng" dirty="0" smtClean="0"/>
              <a:t>Definitions</a:t>
            </a:r>
          </a:p>
          <a:p>
            <a:pPr>
              <a:buNone/>
            </a:pPr>
            <a:r>
              <a:rPr lang="en-GB" dirty="0" smtClean="0"/>
              <a:t>	‘The system by which companies are directed and controlled (Cadbury Committee, 1992)</a:t>
            </a:r>
          </a:p>
          <a:p>
            <a:pPr>
              <a:buNone/>
            </a:pPr>
            <a:endParaRPr lang="en-GB" dirty="0" smtClean="0"/>
          </a:p>
          <a:p>
            <a:pPr>
              <a:buNone/>
            </a:pPr>
            <a:r>
              <a:rPr lang="en-GB" dirty="0" smtClean="0"/>
              <a:t>	‘A set of relationships between a company’s management, its board, its shareholders that provides a structure through which the objectives of the company are set and means of attaining those objectives and monitoring performance are determined</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Corporate Governance</a:t>
            </a:r>
            <a:endParaRPr lang="en-GB" dirty="0"/>
          </a:p>
        </p:txBody>
      </p:sp>
      <p:sp>
        <p:nvSpPr>
          <p:cNvPr id="3" name="Content Placeholder 2"/>
          <p:cNvSpPr>
            <a:spLocks noGrp="1"/>
          </p:cNvSpPr>
          <p:nvPr>
            <p:ph idx="1"/>
          </p:nvPr>
        </p:nvSpPr>
        <p:spPr/>
        <p:txBody>
          <a:bodyPr/>
          <a:lstStyle/>
          <a:p>
            <a:pPr>
              <a:buNone/>
            </a:pPr>
            <a:r>
              <a:rPr lang="en-GB" dirty="0" smtClean="0"/>
              <a:t>	Is not just about regulations, it is about relationships as well</a:t>
            </a:r>
          </a:p>
          <a:p>
            <a:pPr>
              <a:buNone/>
            </a:pPr>
            <a:endParaRPr lang="en-GB" dirty="0" smtClean="0"/>
          </a:p>
          <a:p>
            <a:pPr>
              <a:buNone/>
            </a:pPr>
            <a:r>
              <a:rPr lang="en-GB" dirty="0" smtClean="0"/>
              <a:t>	The Sarbanes Oxley Act 2002 (US legislation) impose heavy fines and imprisonment for various types of criminal behaviour associated with the corporate environment</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Sarbanes Oxley Act 2002</a:t>
            </a:r>
            <a:endParaRPr lang="en-GB" dirty="0"/>
          </a:p>
        </p:txBody>
      </p:sp>
      <p:sp>
        <p:nvSpPr>
          <p:cNvPr id="3" name="Content Placeholder 2"/>
          <p:cNvSpPr>
            <a:spLocks noGrp="1"/>
          </p:cNvSpPr>
          <p:nvPr>
            <p:ph idx="1"/>
          </p:nvPr>
        </p:nvSpPr>
        <p:spPr/>
        <p:txBody>
          <a:bodyPr/>
          <a:lstStyle/>
          <a:p>
            <a:pPr>
              <a:buNone/>
            </a:pPr>
            <a:r>
              <a:rPr lang="en-GB" dirty="0" smtClean="0"/>
              <a:t>Fines/Imprisonment for</a:t>
            </a:r>
          </a:p>
          <a:p>
            <a:r>
              <a:rPr lang="en-GB" dirty="0" smtClean="0"/>
              <a:t>Alteration or destruction of any records with the aim of obstructing a federal investigation</a:t>
            </a:r>
          </a:p>
          <a:p>
            <a:r>
              <a:rPr lang="en-GB" dirty="0" smtClean="0"/>
              <a:t>Failure to maintain audits or review work papers for at least 5 years</a:t>
            </a:r>
          </a:p>
          <a:p>
            <a:r>
              <a:rPr lang="en-GB" dirty="0" smtClean="0"/>
              <a:t>Attempting to defraud a purchaser of securities</a:t>
            </a:r>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Corporate Governance</a:t>
            </a:r>
            <a:endParaRPr lang="en-GB" dirty="0"/>
          </a:p>
        </p:txBody>
      </p:sp>
      <p:sp>
        <p:nvSpPr>
          <p:cNvPr id="3" name="Content Placeholder 2"/>
          <p:cNvSpPr>
            <a:spLocks noGrp="1"/>
          </p:cNvSpPr>
          <p:nvPr>
            <p:ph idx="1"/>
          </p:nvPr>
        </p:nvSpPr>
        <p:spPr/>
        <p:txBody>
          <a:bodyPr/>
          <a:lstStyle/>
          <a:p>
            <a:r>
              <a:rPr lang="en-GB" dirty="0" smtClean="0"/>
              <a:t>Owners, directors of companies, employees and their financial, legal and corporate advisers now have clear guidelines to follow</a:t>
            </a:r>
          </a:p>
          <a:p>
            <a:r>
              <a:rPr lang="en-GB" dirty="0" smtClean="0"/>
              <a:t>Therefore if a relationship with a supplier is such a risk that it could cause serious financial problems for the company it must be reported</a:t>
            </a: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Ethical Trading Principles</a:t>
            </a:r>
            <a:endParaRPr lang="en-GB" dirty="0"/>
          </a:p>
        </p:txBody>
      </p:sp>
      <p:sp>
        <p:nvSpPr>
          <p:cNvPr id="3" name="Content Placeholder 2"/>
          <p:cNvSpPr>
            <a:spLocks noGrp="1"/>
          </p:cNvSpPr>
          <p:nvPr>
            <p:ph idx="1"/>
          </p:nvPr>
        </p:nvSpPr>
        <p:spPr>
          <a:xfrm>
            <a:off x="457200" y="1600200"/>
            <a:ext cx="8229600" cy="4853136"/>
          </a:xfrm>
        </p:spPr>
        <p:txBody>
          <a:bodyPr>
            <a:normAutofit/>
          </a:bodyPr>
          <a:lstStyle/>
          <a:p>
            <a:pPr marL="514350" indent="-514350">
              <a:buAutoNum type="arabicPeriod"/>
            </a:pPr>
            <a:r>
              <a:rPr lang="en-GB" dirty="0" smtClean="0"/>
              <a:t>Employment is freely chosen</a:t>
            </a:r>
          </a:p>
          <a:p>
            <a:pPr marL="514350" indent="-514350">
              <a:buAutoNum type="arabicPeriod"/>
            </a:pPr>
            <a:r>
              <a:rPr lang="en-GB" dirty="0" smtClean="0"/>
              <a:t>Freedom of association and the right to collective bargaining are respected</a:t>
            </a:r>
          </a:p>
          <a:p>
            <a:pPr marL="514350" indent="-514350">
              <a:buAutoNum type="arabicPeriod"/>
            </a:pPr>
            <a:r>
              <a:rPr lang="en-GB" dirty="0" smtClean="0"/>
              <a:t>Working conditions are safe and hygienic </a:t>
            </a:r>
          </a:p>
          <a:p>
            <a:pPr marL="514350" indent="-514350">
              <a:buAutoNum type="arabicPeriod"/>
            </a:pPr>
            <a:r>
              <a:rPr lang="en-GB" dirty="0" smtClean="0"/>
              <a:t>Child labour shall not be used</a:t>
            </a:r>
          </a:p>
          <a:p>
            <a:pPr marL="514350" indent="-514350">
              <a:buAutoNum type="arabicPeriod"/>
            </a:pPr>
            <a:r>
              <a:rPr lang="en-GB" dirty="0" smtClean="0"/>
              <a:t>Living wages are paid</a:t>
            </a:r>
          </a:p>
          <a:p>
            <a:pPr marL="514350" indent="-514350">
              <a:buAutoNum type="arabicPeriod"/>
            </a:pPr>
            <a:r>
              <a:rPr lang="en-GB" dirty="0" smtClean="0"/>
              <a:t>Work hours are not excessive</a:t>
            </a:r>
          </a:p>
          <a:p>
            <a:pPr marL="514350" indent="-514350">
              <a:buAutoNum type="arabicPeriod"/>
            </a:pPr>
            <a:r>
              <a:rPr lang="en-GB" dirty="0" smtClean="0"/>
              <a:t>No discrimination is practised</a:t>
            </a: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Ethics</a:t>
            </a:r>
            <a:endParaRPr lang="en-GB" dirty="0"/>
          </a:p>
        </p:txBody>
      </p:sp>
      <p:sp>
        <p:nvSpPr>
          <p:cNvPr id="3" name="Content Placeholder 2"/>
          <p:cNvSpPr>
            <a:spLocks noGrp="1"/>
          </p:cNvSpPr>
          <p:nvPr>
            <p:ph idx="1"/>
          </p:nvPr>
        </p:nvSpPr>
        <p:spPr/>
        <p:txBody>
          <a:bodyPr/>
          <a:lstStyle/>
          <a:p>
            <a:pPr>
              <a:buNone/>
            </a:pPr>
            <a:r>
              <a:rPr lang="en-GB" dirty="0" smtClean="0"/>
              <a:t>	Defines the behaviours we expect and will accept from one another.</a:t>
            </a:r>
          </a:p>
          <a:p>
            <a:pPr>
              <a:buNone/>
            </a:pPr>
            <a:endParaRPr lang="en-GB" dirty="0" smtClean="0"/>
          </a:p>
          <a:p>
            <a:pPr>
              <a:buNone/>
            </a:pPr>
            <a:r>
              <a:rPr lang="en-GB" dirty="0" smtClean="0"/>
              <a:t>	Must not mislead suppliers by overstating needs to gain a better deal</a:t>
            </a:r>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 Involvement</a:t>
            </a:r>
            <a:endParaRPr lang="en-GB" dirty="0"/>
          </a:p>
        </p:txBody>
      </p:sp>
      <p:sp>
        <p:nvSpPr>
          <p:cNvPr id="3" name="Content Placeholder 2"/>
          <p:cNvSpPr>
            <a:spLocks noGrp="1"/>
          </p:cNvSpPr>
          <p:nvPr>
            <p:ph idx="1"/>
          </p:nvPr>
        </p:nvSpPr>
        <p:spPr>
          <a:xfrm>
            <a:off x="457200" y="1600200"/>
            <a:ext cx="8229600" cy="4925144"/>
          </a:xfrm>
        </p:spPr>
        <p:txBody>
          <a:bodyPr>
            <a:normAutofit/>
          </a:bodyPr>
          <a:lstStyle/>
          <a:p>
            <a:r>
              <a:rPr lang="en-GB" dirty="0" smtClean="0"/>
              <a:t>Organisations support their local communities in the form of donations to local charities, sponsoring sports activities and arts programmes, supporting local sports and youth clubs.  In return they receive free publicity</a:t>
            </a:r>
          </a:p>
          <a:p>
            <a:r>
              <a:rPr lang="en-GB" dirty="0" smtClean="0"/>
              <a:t>However, closing production facilities can devastate the local area which has depended on a single employer</a:t>
            </a:r>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against CSR</a:t>
            </a:r>
            <a:endParaRPr lang="en-GB" dirty="0"/>
          </a:p>
        </p:txBody>
      </p:sp>
      <p:sp>
        <p:nvSpPr>
          <p:cNvPr id="3" name="Content Placeholder 2"/>
          <p:cNvSpPr>
            <a:spLocks noGrp="1"/>
          </p:cNvSpPr>
          <p:nvPr>
            <p:ph idx="1"/>
          </p:nvPr>
        </p:nvSpPr>
        <p:spPr/>
        <p:txBody>
          <a:bodyPr/>
          <a:lstStyle/>
          <a:p>
            <a:r>
              <a:rPr lang="en-GB" dirty="0" smtClean="0"/>
              <a:t>Companies that simply do everything they can to boost profits will end up increasing social welfare</a:t>
            </a:r>
          </a:p>
          <a:p>
            <a:r>
              <a:rPr lang="en-GB" dirty="0" smtClean="0"/>
              <a:t>In circumstances in which profits and social welfare are in direct opposition CSR will almost always be ineffective, because executives are unlikely to act voluntarily and against shareholders interests</a:t>
            </a:r>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against CSR</a:t>
            </a:r>
            <a:endParaRPr lang="en-GB" dirty="0"/>
          </a:p>
        </p:txBody>
      </p:sp>
      <p:sp>
        <p:nvSpPr>
          <p:cNvPr id="3" name="Content Placeholder 2"/>
          <p:cNvSpPr>
            <a:spLocks noGrp="1"/>
          </p:cNvSpPr>
          <p:nvPr>
            <p:ph idx="1"/>
          </p:nvPr>
        </p:nvSpPr>
        <p:spPr/>
        <p:txBody>
          <a:bodyPr>
            <a:normAutofit fontScale="92500"/>
          </a:bodyPr>
          <a:lstStyle/>
          <a:p>
            <a:r>
              <a:rPr lang="en-GB" dirty="0" smtClean="0"/>
              <a:t>The danger is that a focus on social responsibility will delay or discourage more effective measures to enhance social welfare in those cases where profits and public goods are at odds</a:t>
            </a:r>
          </a:p>
          <a:p>
            <a:r>
              <a:rPr lang="en-GB" dirty="0" smtClean="0"/>
              <a:t>Consider the market for healthier food.  Fast food outlets have profited by expanding their offerings to include salads and other options designed to appeal to health-conscious consumers</a:t>
            </a:r>
          </a:p>
          <a:p>
            <a:r>
              <a:rPr lang="en-GB" dirty="0" smtClean="0"/>
              <a:t>Social welfare is improved and everybody wins</a:t>
            </a:r>
            <a:endParaRPr lang="en-GB"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against CSR</a:t>
            </a:r>
            <a:endParaRPr lang="en-GB" dirty="0"/>
          </a:p>
        </p:txBody>
      </p:sp>
      <p:sp>
        <p:nvSpPr>
          <p:cNvPr id="3" name="Content Placeholder 2"/>
          <p:cNvSpPr>
            <a:spLocks noGrp="1"/>
          </p:cNvSpPr>
          <p:nvPr>
            <p:ph idx="1"/>
          </p:nvPr>
        </p:nvSpPr>
        <p:spPr/>
        <p:txBody>
          <a:bodyPr/>
          <a:lstStyle/>
          <a:p>
            <a:r>
              <a:rPr lang="en-GB" dirty="0" smtClean="0"/>
              <a:t>Healthier foods and more fuel-efficient vehicles didn’t become so common until they became profitable for their makers</a:t>
            </a:r>
          </a:p>
          <a:p>
            <a:r>
              <a:rPr lang="en-GB" dirty="0" smtClean="0"/>
              <a:t>Energy conservation didn’t become so important to many companies until energy became more costly</a:t>
            </a:r>
          </a:p>
          <a:p>
            <a:r>
              <a:rPr lang="en-GB" dirty="0" smtClean="0"/>
              <a:t>These companies are benefiting society while acting in their own interests.</a:t>
            </a:r>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Advantages of CSR</a:t>
            </a:r>
            <a:endParaRPr lang="en-GB" dirty="0"/>
          </a:p>
        </p:txBody>
      </p:sp>
      <p:sp>
        <p:nvSpPr>
          <p:cNvPr id="3" name="Content Placeholder 2"/>
          <p:cNvSpPr>
            <a:spLocks noGrp="1"/>
          </p:cNvSpPr>
          <p:nvPr>
            <p:ph idx="1"/>
          </p:nvPr>
        </p:nvSpPr>
        <p:spPr/>
        <p:txBody>
          <a:bodyPr/>
          <a:lstStyle/>
          <a:p>
            <a:r>
              <a:rPr lang="en-GB" dirty="0" smtClean="0"/>
              <a:t>Higher reputation of company, better company image</a:t>
            </a:r>
          </a:p>
          <a:p>
            <a:r>
              <a:rPr lang="en-GB" dirty="0" smtClean="0"/>
              <a:t>Greater attraction for investors</a:t>
            </a:r>
          </a:p>
          <a:p>
            <a:r>
              <a:rPr lang="en-GB" dirty="0" smtClean="0"/>
              <a:t>Enhanced reputation in the market</a:t>
            </a:r>
          </a:p>
          <a:p>
            <a:r>
              <a:rPr lang="en-GB" dirty="0" smtClean="0"/>
              <a:t>Stand out from rivals</a:t>
            </a:r>
          </a:p>
          <a:p>
            <a:r>
              <a:rPr lang="en-GB" dirty="0" smtClean="0"/>
              <a:t>Decreasing expenditure on risk management</a:t>
            </a:r>
          </a:p>
          <a:p>
            <a:r>
              <a:rPr lang="en-GB" dirty="0" smtClean="0"/>
              <a:t>Better relationships with local community and public bodies</a:t>
            </a:r>
            <a:endParaRPr lang="en-GB"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Impact of CSR on Purchasing and Supply Relationships</a:t>
            </a:r>
            <a:endParaRPr lang="en-GB" dirty="0"/>
          </a:p>
        </p:txBody>
      </p:sp>
      <p:sp>
        <p:nvSpPr>
          <p:cNvPr id="3" name="Content Placeholder 2"/>
          <p:cNvSpPr>
            <a:spLocks noGrp="1"/>
          </p:cNvSpPr>
          <p:nvPr>
            <p:ph idx="1"/>
          </p:nvPr>
        </p:nvSpPr>
        <p:spPr/>
        <p:txBody>
          <a:bodyPr/>
          <a:lstStyle/>
          <a:p>
            <a:r>
              <a:rPr lang="en-GB" dirty="0" smtClean="0"/>
              <a:t>The same standards must be applied regardless of the type of relationship</a:t>
            </a:r>
          </a:p>
          <a:p>
            <a:r>
              <a:rPr lang="en-GB" dirty="0" smtClean="0"/>
              <a:t>Organisations must ask questions and be sure the answer given are </a:t>
            </a:r>
            <a:r>
              <a:rPr lang="en-GB" dirty="0" err="1" smtClean="0"/>
              <a:t>functual</a:t>
            </a:r>
            <a:endParaRPr lang="en-GB" dirty="0" smtClean="0"/>
          </a:p>
          <a:p>
            <a:endParaRPr lang="en-GB"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Impact of CSR on Purchasing and Supply Relationships</a:t>
            </a:r>
            <a:endParaRPr lang="en-GB" dirty="0"/>
          </a:p>
        </p:txBody>
      </p:sp>
      <p:sp>
        <p:nvSpPr>
          <p:cNvPr id="3" name="Content Placeholder 2"/>
          <p:cNvSpPr>
            <a:spLocks noGrp="1"/>
          </p:cNvSpPr>
          <p:nvPr>
            <p:ph idx="1"/>
          </p:nvPr>
        </p:nvSpPr>
        <p:spPr/>
        <p:txBody>
          <a:bodyPr/>
          <a:lstStyle/>
          <a:p>
            <a:pPr>
              <a:buNone/>
            </a:pPr>
            <a:r>
              <a:rPr lang="en-GB" dirty="0" smtClean="0"/>
              <a:t>Need to establish impact of CSR risks on: -</a:t>
            </a:r>
          </a:p>
          <a:p>
            <a:r>
              <a:rPr lang="en-GB" dirty="0" smtClean="0"/>
              <a:t>Products and services</a:t>
            </a:r>
          </a:p>
          <a:p>
            <a:r>
              <a:rPr lang="en-GB" dirty="0" smtClean="0"/>
              <a:t>Your brand</a:t>
            </a:r>
          </a:p>
          <a:p>
            <a:r>
              <a:rPr lang="en-GB" dirty="0" smtClean="0"/>
              <a:t>The bottom line of the business</a:t>
            </a:r>
          </a:p>
          <a:p>
            <a:r>
              <a:rPr lang="en-GB" dirty="0" smtClean="0"/>
              <a:t>The survival of the business</a:t>
            </a:r>
            <a:endParaRPr lang="en-GB"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Impact of CSR on Purchasing and Supply Relationships</a:t>
            </a:r>
            <a:endParaRPr lang="en-GB" dirty="0"/>
          </a:p>
        </p:txBody>
      </p:sp>
      <p:sp>
        <p:nvSpPr>
          <p:cNvPr id="3" name="Content Placeholder 2"/>
          <p:cNvSpPr>
            <a:spLocks noGrp="1"/>
          </p:cNvSpPr>
          <p:nvPr>
            <p:ph idx="1"/>
          </p:nvPr>
        </p:nvSpPr>
        <p:spPr/>
        <p:txBody>
          <a:bodyPr/>
          <a:lstStyle/>
          <a:p>
            <a:r>
              <a:rPr lang="en-GB" dirty="0" smtClean="0"/>
              <a:t>CSR considerations apply regardless of where the purchaser sees the relationship on the relationship spectrum.</a:t>
            </a:r>
          </a:p>
          <a:p>
            <a:r>
              <a:rPr lang="en-GB" dirty="0" smtClean="0"/>
              <a:t>The following steps can be taken by organisations trying to establish their suppliers’ position on CSR during the duration of the relationship</a:t>
            </a:r>
            <a:endParaRPr lang="en-GB"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Supplier’s Position on CSR</a:t>
            </a:r>
            <a:endParaRPr lang="en-GB" dirty="0"/>
          </a:p>
        </p:txBody>
      </p:sp>
      <p:sp>
        <p:nvSpPr>
          <p:cNvPr id="3" name="Content Placeholder 2"/>
          <p:cNvSpPr>
            <a:spLocks noGrp="1"/>
          </p:cNvSpPr>
          <p:nvPr>
            <p:ph idx="1"/>
          </p:nvPr>
        </p:nvSpPr>
        <p:spPr/>
        <p:txBody>
          <a:bodyPr>
            <a:normAutofit fontScale="92500" lnSpcReduction="20000"/>
          </a:bodyPr>
          <a:lstStyle/>
          <a:p>
            <a:pPr>
              <a:buNone/>
            </a:pPr>
            <a:r>
              <a:rPr lang="en-GB" b="1" u="sng" dirty="0" smtClean="0"/>
              <a:t>Actions</a:t>
            </a:r>
          </a:p>
          <a:p>
            <a:pPr marL="514350" indent="-514350">
              <a:buAutoNum type="arabicPeriod"/>
            </a:pPr>
            <a:r>
              <a:rPr lang="en-GB" dirty="0" smtClean="0"/>
              <a:t>A questionnaire during the supplier selection process</a:t>
            </a:r>
          </a:p>
          <a:p>
            <a:pPr marL="514350" indent="-514350">
              <a:buAutoNum type="arabicPeriod"/>
            </a:pPr>
            <a:r>
              <a:rPr lang="en-GB" dirty="0" smtClean="0"/>
              <a:t>Internet searches on supplier for information on supplier in the media in their locality</a:t>
            </a:r>
          </a:p>
          <a:p>
            <a:pPr marL="514350" indent="-514350">
              <a:buAutoNum type="arabicPeriod"/>
            </a:pPr>
            <a:r>
              <a:rPr lang="en-GB" dirty="0" smtClean="0"/>
              <a:t>A discussion with suppliers on practices adopted by their suppliers</a:t>
            </a:r>
          </a:p>
          <a:p>
            <a:pPr marL="514350" indent="-514350">
              <a:buAutoNum type="arabicPeriod"/>
            </a:pPr>
            <a:r>
              <a:rPr lang="en-GB" dirty="0" smtClean="0"/>
              <a:t>Involvement with charities and local community project</a:t>
            </a:r>
          </a:p>
          <a:p>
            <a:pPr marL="514350" indent="-514350">
              <a:buAutoNum type="arabicPeriod"/>
            </a:pPr>
            <a:r>
              <a:rPr lang="en-GB" dirty="0" smtClean="0"/>
              <a:t>Visit to production sites in low-wage economies</a:t>
            </a:r>
            <a:endParaRPr lang="en-GB"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Assessment of Suppliers on CSR Issues</a:t>
            </a:r>
            <a:endParaRPr lang="en-GB" dirty="0"/>
          </a:p>
        </p:txBody>
      </p:sp>
      <p:sp>
        <p:nvSpPr>
          <p:cNvPr id="3" name="Content Placeholder 2"/>
          <p:cNvSpPr>
            <a:spLocks noGrp="1"/>
          </p:cNvSpPr>
          <p:nvPr>
            <p:ph idx="1"/>
          </p:nvPr>
        </p:nvSpPr>
        <p:spPr>
          <a:xfrm>
            <a:off x="457200" y="1600200"/>
            <a:ext cx="8229600" cy="5069160"/>
          </a:xfrm>
        </p:spPr>
        <p:txBody>
          <a:bodyPr>
            <a:normAutofit/>
          </a:bodyPr>
          <a:lstStyle/>
          <a:p>
            <a:pPr>
              <a:buNone/>
            </a:pPr>
            <a:r>
              <a:rPr lang="en-GB" b="1" u="sng" dirty="0" smtClean="0"/>
              <a:t>Points to consider</a:t>
            </a:r>
          </a:p>
          <a:p>
            <a:r>
              <a:rPr lang="en-GB" dirty="0" smtClean="0"/>
              <a:t>Are employees aware of the CSR policy?</a:t>
            </a:r>
          </a:p>
          <a:p>
            <a:r>
              <a:rPr lang="en-GB" dirty="0" smtClean="0"/>
              <a:t>What does the CSR policy contain and how up to date is it?</a:t>
            </a:r>
          </a:p>
          <a:p>
            <a:r>
              <a:rPr lang="en-GB" dirty="0" smtClean="0"/>
              <a:t>Is the CSR policy followed?</a:t>
            </a:r>
          </a:p>
          <a:p>
            <a:r>
              <a:rPr lang="en-GB" dirty="0" smtClean="0"/>
              <a:t>Does suppliers’ employees buy into the policy or just pay lip service to it</a:t>
            </a:r>
          </a:p>
          <a:p>
            <a:r>
              <a:rPr lang="en-GB" dirty="0" smtClean="0"/>
              <a:t>Which aspects of the CSR policy are key to our relationship</a:t>
            </a:r>
            <a:endParaRPr lang="en-GB"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Assessment of Suppliers on CSR Issues</a:t>
            </a:r>
            <a:endParaRPr lang="en-GB" dirty="0"/>
          </a:p>
        </p:txBody>
      </p:sp>
      <p:sp>
        <p:nvSpPr>
          <p:cNvPr id="3" name="Content Placeholder 2"/>
          <p:cNvSpPr>
            <a:spLocks noGrp="1"/>
          </p:cNvSpPr>
          <p:nvPr>
            <p:ph idx="1"/>
          </p:nvPr>
        </p:nvSpPr>
        <p:spPr/>
        <p:txBody>
          <a:bodyPr/>
          <a:lstStyle/>
          <a:p>
            <a:pPr>
              <a:buNone/>
            </a:pPr>
            <a:r>
              <a:rPr lang="en-GB" b="1" u="sng" dirty="0" smtClean="0"/>
              <a:t>Points to consider</a:t>
            </a:r>
          </a:p>
          <a:p>
            <a:r>
              <a:rPr lang="en-GB" dirty="0" smtClean="0"/>
              <a:t>On the points that matter most how our suppliers and their suppliers perform?</a:t>
            </a:r>
          </a:p>
          <a:p>
            <a:r>
              <a:rPr lang="en-GB" dirty="0" smtClean="0"/>
              <a:t>Can I learn anything from our suppliers in this area?</a:t>
            </a:r>
          </a:p>
          <a:p>
            <a:r>
              <a:rPr lang="en-GB" dirty="0" smtClean="0"/>
              <a:t>What does the organisation know about their suppliers’ CSR policy?</a:t>
            </a:r>
            <a:endParaRPr lang="en-GB"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Traditional Manufacturing</a:t>
            </a:r>
            <a:endParaRPr lang="en-GB" dirty="0"/>
          </a:p>
        </p:txBody>
      </p:sp>
      <p:sp>
        <p:nvSpPr>
          <p:cNvPr id="3" name="Content Placeholder 2"/>
          <p:cNvSpPr>
            <a:spLocks noGrp="1"/>
          </p:cNvSpPr>
          <p:nvPr>
            <p:ph idx="1"/>
          </p:nvPr>
        </p:nvSpPr>
        <p:spPr/>
        <p:txBody>
          <a:bodyPr/>
          <a:lstStyle/>
          <a:p>
            <a:r>
              <a:rPr lang="en-GB" dirty="0" smtClean="0"/>
              <a:t>Focused on ensuring that all of the resources used to manufacture products are optimised by focusing on economies of scale in order to maximise output and produce at the lowest cost</a:t>
            </a:r>
            <a:endParaRPr lang="en-GB"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Lean Manufacturing</a:t>
            </a:r>
            <a:endParaRPr lang="en-GB" dirty="0"/>
          </a:p>
        </p:txBody>
      </p:sp>
      <p:sp>
        <p:nvSpPr>
          <p:cNvPr id="3" name="Content Placeholder 2"/>
          <p:cNvSpPr>
            <a:spLocks noGrp="1"/>
          </p:cNvSpPr>
          <p:nvPr>
            <p:ph idx="1"/>
          </p:nvPr>
        </p:nvSpPr>
        <p:spPr/>
        <p:txBody>
          <a:bodyPr/>
          <a:lstStyle/>
          <a:p>
            <a:pPr>
              <a:buNone/>
            </a:pPr>
            <a:r>
              <a:rPr lang="en-GB" dirty="0" smtClean="0"/>
              <a:t>	Producing goods that only the customer wants when they need them and to a level of quality that the customer perceives to add value.</a:t>
            </a:r>
            <a:endParaRPr lang="en-GB"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Agile Manufacturing</a:t>
            </a:r>
            <a:endParaRPr lang="en-GB" dirty="0"/>
          </a:p>
        </p:txBody>
      </p:sp>
      <p:sp>
        <p:nvSpPr>
          <p:cNvPr id="3" name="Content Placeholder 2"/>
          <p:cNvSpPr>
            <a:spLocks noGrp="1"/>
          </p:cNvSpPr>
          <p:nvPr>
            <p:ph idx="1"/>
          </p:nvPr>
        </p:nvSpPr>
        <p:spPr/>
        <p:txBody>
          <a:bodyPr/>
          <a:lstStyle/>
          <a:p>
            <a:pPr>
              <a:buNone/>
            </a:pPr>
            <a:r>
              <a:rPr lang="en-GB" dirty="0" smtClean="0"/>
              <a:t>	Goods are produced to a high level of commonality and then customised to individual demands</a:t>
            </a:r>
            <a:endParaRPr lang="en-GB"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Traditional Manufacturing</a:t>
            </a:r>
            <a:endParaRPr lang="en-GB" dirty="0"/>
          </a:p>
        </p:txBody>
      </p:sp>
      <p:sp>
        <p:nvSpPr>
          <p:cNvPr id="3" name="Content Placeholder 2"/>
          <p:cNvSpPr>
            <a:spLocks noGrp="1"/>
          </p:cNvSpPr>
          <p:nvPr>
            <p:ph idx="1"/>
          </p:nvPr>
        </p:nvSpPr>
        <p:spPr/>
        <p:txBody>
          <a:bodyPr>
            <a:normAutofit lnSpcReduction="10000"/>
          </a:bodyPr>
          <a:lstStyle/>
          <a:p>
            <a:pPr>
              <a:buNone/>
            </a:pPr>
            <a:r>
              <a:rPr lang="en-GB" b="1" u="sng" dirty="0" smtClean="0"/>
              <a:t>Features</a:t>
            </a:r>
          </a:p>
          <a:p>
            <a:r>
              <a:rPr lang="en-GB" dirty="0" smtClean="0"/>
              <a:t>Finished goods manufactured to forecasts, but options limited.  Companies produced what they thought customers would buy</a:t>
            </a:r>
          </a:p>
          <a:p>
            <a:r>
              <a:rPr lang="en-GB" dirty="0" smtClean="0"/>
              <a:t>Machines and facilities utilised to produce batch quantities in long production runs.  This approach meant goods were produced at ‘optimal’ costs even though they had no customers</a:t>
            </a:r>
            <a:endParaRPr lang="en-GB"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Traditional Manufacturing</a:t>
            </a:r>
            <a:endParaRPr lang="en-GB" dirty="0"/>
          </a:p>
        </p:txBody>
      </p:sp>
      <p:sp>
        <p:nvSpPr>
          <p:cNvPr id="3" name="Content Placeholder 2"/>
          <p:cNvSpPr>
            <a:spLocks noGrp="1"/>
          </p:cNvSpPr>
          <p:nvPr>
            <p:ph idx="1"/>
          </p:nvPr>
        </p:nvSpPr>
        <p:spPr/>
        <p:txBody>
          <a:bodyPr/>
          <a:lstStyle/>
          <a:p>
            <a:r>
              <a:rPr lang="en-GB" dirty="0" smtClean="0"/>
              <a:t>Stock is seen as an essential part of the production process</a:t>
            </a:r>
          </a:p>
          <a:p>
            <a:r>
              <a:rPr lang="en-GB" dirty="0" smtClean="0"/>
              <a:t>Stock is held just in case (JIC).  This applied to production materials and maintenance materials</a:t>
            </a:r>
          </a:p>
          <a:p>
            <a:r>
              <a:rPr lang="en-GB" dirty="0" smtClean="0"/>
              <a:t>Business processes focused on reducing production costs</a:t>
            </a:r>
            <a:endParaRPr lang="en-GB"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Lean Manufacturing Approach</a:t>
            </a:r>
            <a:endParaRPr lang="en-GB" dirty="0"/>
          </a:p>
        </p:txBody>
      </p:sp>
      <p:sp>
        <p:nvSpPr>
          <p:cNvPr id="3" name="Content Placeholder 2"/>
          <p:cNvSpPr>
            <a:spLocks noGrp="1"/>
          </p:cNvSpPr>
          <p:nvPr>
            <p:ph idx="1"/>
          </p:nvPr>
        </p:nvSpPr>
        <p:spPr/>
        <p:txBody>
          <a:bodyPr/>
          <a:lstStyle/>
          <a:p>
            <a:pPr>
              <a:buNone/>
            </a:pPr>
            <a:r>
              <a:rPr lang="en-GB" dirty="0" smtClean="0"/>
              <a:t>Focused on: -</a:t>
            </a:r>
          </a:p>
          <a:p>
            <a:r>
              <a:rPr lang="en-GB" dirty="0" smtClean="0"/>
              <a:t>The elimination of waste</a:t>
            </a:r>
          </a:p>
          <a:p>
            <a:r>
              <a:rPr lang="en-GB" dirty="0" smtClean="0"/>
              <a:t>Producing only what customers order</a:t>
            </a:r>
          </a:p>
          <a:p>
            <a:r>
              <a:rPr lang="en-GB" dirty="0" smtClean="0"/>
              <a:t>Focus on value adding</a:t>
            </a:r>
          </a:p>
          <a:p>
            <a:r>
              <a:rPr lang="en-GB" dirty="0" smtClean="0"/>
              <a:t>Continuous improvement</a:t>
            </a:r>
          </a:p>
          <a:p>
            <a:r>
              <a:rPr lang="en-GB" dirty="0" smtClean="0"/>
              <a:t>Batch quantities small</a:t>
            </a:r>
          </a:p>
          <a:p>
            <a:r>
              <a:rPr lang="en-GB" dirty="0" smtClean="0"/>
              <a:t>Quality right first time approach</a:t>
            </a:r>
            <a:endParaRPr lang="en-GB"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Agile Manufacturing Approach</a:t>
            </a:r>
            <a:endParaRPr lang="en-GB" dirty="0"/>
          </a:p>
        </p:txBody>
      </p:sp>
      <p:sp>
        <p:nvSpPr>
          <p:cNvPr id="3" name="Content Placeholder 2"/>
          <p:cNvSpPr>
            <a:spLocks noGrp="1"/>
          </p:cNvSpPr>
          <p:nvPr>
            <p:ph idx="1"/>
          </p:nvPr>
        </p:nvSpPr>
        <p:spPr/>
        <p:txBody>
          <a:bodyPr/>
          <a:lstStyle/>
          <a:p>
            <a:pPr>
              <a:buNone/>
            </a:pPr>
            <a:r>
              <a:rPr lang="en-GB" dirty="0" smtClean="0"/>
              <a:t>Focused on: -</a:t>
            </a:r>
          </a:p>
          <a:p>
            <a:r>
              <a:rPr lang="en-GB" dirty="0" smtClean="0"/>
              <a:t>Customer focus</a:t>
            </a:r>
          </a:p>
          <a:p>
            <a:r>
              <a:rPr lang="en-GB" dirty="0" smtClean="0"/>
              <a:t>Meeting customer’s need quickly</a:t>
            </a:r>
          </a:p>
          <a:p>
            <a:r>
              <a:rPr lang="en-GB" dirty="0" smtClean="0"/>
              <a:t>Repositioning products in the supply chain as customer need develops</a:t>
            </a:r>
          </a:p>
          <a:p>
            <a:r>
              <a:rPr lang="en-GB" dirty="0" smtClean="0"/>
              <a:t>The ability to respond to demand quickly</a:t>
            </a:r>
            <a:endParaRPr lang="en-GB" dirty="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Lean Supply</a:t>
            </a:r>
            <a:endParaRPr lang="en-GB" dirty="0"/>
          </a:p>
        </p:txBody>
      </p:sp>
      <p:sp>
        <p:nvSpPr>
          <p:cNvPr id="3" name="Content Placeholder 2"/>
          <p:cNvSpPr>
            <a:spLocks noGrp="1"/>
          </p:cNvSpPr>
          <p:nvPr>
            <p:ph idx="1"/>
          </p:nvPr>
        </p:nvSpPr>
        <p:spPr/>
        <p:txBody>
          <a:bodyPr/>
          <a:lstStyle/>
          <a:p>
            <a:pPr>
              <a:buNone/>
            </a:pPr>
            <a:r>
              <a:rPr lang="en-GB" b="1" u="sng" dirty="0" smtClean="0"/>
              <a:t>Definition</a:t>
            </a:r>
            <a:endParaRPr lang="en-GB" dirty="0" smtClean="0"/>
          </a:p>
          <a:p>
            <a:pPr>
              <a:buNone/>
            </a:pPr>
            <a:r>
              <a:rPr lang="en-GB" dirty="0" smtClean="0"/>
              <a:t>	Developing a value stream to eliminate all waste, promote innovation and enable a level schedule</a:t>
            </a:r>
            <a:endParaRPr lang="en-GB" dirty="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Lean Thinking Principles</a:t>
            </a:r>
            <a:endParaRPr lang="en-GB" dirty="0"/>
          </a:p>
        </p:txBody>
      </p:sp>
      <p:sp>
        <p:nvSpPr>
          <p:cNvPr id="3" name="Content Placeholder 2"/>
          <p:cNvSpPr>
            <a:spLocks noGrp="1"/>
          </p:cNvSpPr>
          <p:nvPr>
            <p:ph idx="1"/>
          </p:nvPr>
        </p:nvSpPr>
        <p:spPr/>
        <p:txBody>
          <a:bodyPr>
            <a:normAutofit lnSpcReduction="10000"/>
          </a:bodyPr>
          <a:lstStyle/>
          <a:p>
            <a:pPr marL="514350" indent="-514350">
              <a:buAutoNum type="arabicPeriod"/>
            </a:pPr>
            <a:r>
              <a:rPr lang="en-GB" dirty="0" smtClean="0"/>
              <a:t>Specify what creates value from the customer’s perspective</a:t>
            </a:r>
          </a:p>
          <a:p>
            <a:pPr marL="514350" indent="-514350">
              <a:buAutoNum type="arabicPeriod"/>
            </a:pPr>
            <a:r>
              <a:rPr lang="en-GB" dirty="0" smtClean="0"/>
              <a:t>Identify all steps across the whole value stream</a:t>
            </a:r>
          </a:p>
          <a:p>
            <a:pPr marL="514350" indent="-514350">
              <a:buAutoNum type="arabicPeriod"/>
            </a:pPr>
            <a:r>
              <a:rPr lang="en-GB" dirty="0" smtClean="0"/>
              <a:t>Make those actions that create value flow</a:t>
            </a:r>
          </a:p>
          <a:p>
            <a:pPr marL="514350" indent="-514350">
              <a:buAutoNum type="arabicPeriod"/>
            </a:pPr>
            <a:r>
              <a:rPr lang="en-GB" dirty="0" smtClean="0"/>
              <a:t>Only make what is pulled by the customer just-in-time</a:t>
            </a:r>
          </a:p>
          <a:p>
            <a:pPr marL="514350" indent="-514350">
              <a:buAutoNum type="arabicPeriod"/>
            </a:pPr>
            <a:r>
              <a:rPr lang="en-GB" dirty="0" smtClean="0"/>
              <a:t>Strive for perfection by removing successive layers of waste</a:t>
            </a:r>
            <a:endParaRPr lang="en-GB"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Specify what Customers Value</a:t>
            </a:r>
            <a:endParaRPr lang="en-GB" dirty="0"/>
          </a:p>
        </p:txBody>
      </p:sp>
      <p:sp>
        <p:nvSpPr>
          <p:cNvPr id="3" name="Content Placeholder 2"/>
          <p:cNvSpPr>
            <a:spLocks noGrp="1"/>
          </p:cNvSpPr>
          <p:nvPr>
            <p:ph idx="1"/>
          </p:nvPr>
        </p:nvSpPr>
        <p:spPr>
          <a:xfrm>
            <a:off x="457200" y="1600200"/>
            <a:ext cx="8229600" cy="4925144"/>
          </a:xfrm>
        </p:spPr>
        <p:txBody>
          <a:bodyPr>
            <a:normAutofit/>
          </a:bodyPr>
          <a:lstStyle/>
          <a:p>
            <a:r>
              <a:rPr lang="en-GB" dirty="0" smtClean="0"/>
              <a:t>Value is what the customer wants and only what the customer wants</a:t>
            </a:r>
          </a:p>
          <a:p>
            <a:r>
              <a:rPr lang="en-GB" dirty="0" smtClean="0"/>
              <a:t>This requires a precise understanding of the specific needs of the customer and their perception of value</a:t>
            </a:r>
          </a:p>
          <a:p>
            <a:r>
              <a:rPr lang="en-GB" dirty="0" smtClean="0"/>
              <a:t>The purchasing organisation will need relationships downstream in the supply chain with access to information on what the customer values</a:t>
            </a:r>
            <a:endParaRPr lang="en-GB" dirty="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dirty="0" smtClean="0"/>
              <a:t>Specify what Customers Value</a:t>
            </a:r>
            <a:endParaRPr lang="en-GB" dirty="0"/>
          </a:p>
        </p:txBody>
      </p:sp>
      <p:sp>
        <p:nvSpPr>
          <p:cNvPr id="3" name="Content Placeholder 2"/>
          <p:cNvSpPr>
            <a:spLocks noGrp="1"/>
          </p:cNvSpPr>
          <p:nvPr>
            <p:ph idx="1"/>
          </p:nvPr>
        </p:nvSpPr>
        <p:spPr>
          <a:xfrm>
            <a:off x="457200" y="980728"/>
            <a:ext cx="8229600" cy="5688632"/>
          </a:xfrm>
        </p:spPr>
        <p:txBody>
          <a:bodyPr>
            <a:normAutofit lnSpcReduction="10000"/>
          </a:bodyPr>
          <a:lstStyle/>
          <a:p>
            <a:pPr>
              <a:buNone/>
            </a:pPr>
            <a:r>
              <a:rPr lang="en-GB" dirty="0" smtClean="0"/>
              <a:t>	For example let us consider packaging of the product</a:t>
            </a:r>
          </a:p>
          <a:p>
            <a:pPr>
              <a:buNone/>
            </a:pPr>
            <a:r>
              <a:rPr lang="en-GB" dirty="0" smtClean="0"/>
              <a:t>	The customer may consider the packaging used by the supplier to be of the ‘right’ quality or it may not be valued by the end customer who considers</a:t>
            </a:r>
          </a:p>
          <a:p>
            <a:pPr>
              <a:buFontTx/>
              <a:buChar char="-"/>
            </a:pPr>
            <a:r>
              <a:rPr lang="en-GB" dirty="0" smtClean="0"/>
              <a:t>Another form of packaging as value for this product</a:t>
            </a:r>
          </a:p>
          <a:p>
            <a:pPr>
              <a:buFontTx/>
              <a:buChar char="-"/>
            </a:pPr>
            <a:r>
              <a:rPr lang="en-GB" dirty="0" smtClean="0"/>
              <a:t>The packaging itself is a problem</a:t>
            </a:r>
          </a:p>
          <a:p>
            <a:pPr>
              <a:buFontTx/>
              <a:buChar char="-"/>
            </a:pPr>
            <a:r>
              <a:rPr lang="en-GB" dirty="0" smtClean="0"/>
              <a:t>The packaging is of a too higher standard adding unnecessary cost</a:t>
            </a:r>
            <a:endParaRPr lang="en-GB" dirty="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Understand the Value Stream</a:t>
            </a:r>
            <a:endParaRPr lang="en-GB" dirty="0"/>
          </a:p>
        </p:txBody>
      </p:sp>
      <p:sp>
        <p:nvSpPr>
          <p:cNvPr id="3" name="Content Placeholder 2"/>
          <p:cNvSpPr>
            <a:spLocks noGrp="1"/>
          </p:cNvSpPr>
          <p:nvPr>
            <p:ph idx="1"/>
          </p:nvPr>
        </p:nvSpPr>
        <p:spPr>
          <a:xfrm>
            <a:off x="457200" y="1600200"/>
            <a:ext cx="8229600" cy="5069160"/>
          </a:xfrm>
        </p:spPr>
        <p:txBody>
          <a:bodyPr>
            <a:normAutofit fontScale="92500"/>
          </a:bodyPr>
          <a:lstStyle/>
          <a:p>
            <a:r>
              <a:rPr lang="en-GB" dirty="0" smtClean="0"/>
              <a:t>The value stream are those activities that, when done correctly and in the right order, the produce the product or service that the customer values</a:t>
            </a:r>
          </a:p>
          <a:p>
            <a:r>
              <a:rPr lang="en-GB" dirty="0" smtClean="0"/>
              <a:t>A lean organisation identifies and manages all the activities that deliver value wherever they are</a:t>
            </a:r>
          </a:p>
          <a:p>
            <a:r>
              <a:rPr lang="en-GB" dirty="0" smtClean="0"/>
              <a:t>Activities can be: (1) wholly unnecessary and should be eliminated (2) supporting the value-adding and should be reduced as far as possible and (3) customer value adding and should continuously be improved</a:t>
            </a:r>
            <a:endParaRPr lang="en-GB" dirty="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Improve the Value Flow</a:t>
            </a:r>
            <a:endParaRPr lang="en-GB" dirty="0"/>
          </a:p>
        </p:txBody>
      </p:sp>
      <p:sp>
        <p:nvSpPr>
          <p:cNvPr id="3" name="Content Placeholder 2"/>
          <p:cNvSpPr>
            <a:spLocks noGrp="1"/>
          </p:cNvSpPr>
          <p:nvPr>
            <p:ph idx="1"/>
          </p:nvPr>
        </p:nvSpPr>
        <p:spPr/>
        <p:txBody>
          <a:bodyPr/>
          <a:lstStyle/>
          <a:p>
            <a:r>
              <a:rPr lang="en-GB" dirty="0" smtClean="0"/>
              <a:t>In lean organisations work should flow steadily and without interruption from one value adding stage to the next</a:t>
            </a:r>
          </a:p>
          <a:p>
            <a:r>
              <a:rPr lang="en-GB" dirty="0" smtClean="0"/>
              <a:t>The aim is to eliminate as much waste as possible</a:t>
            </a:r>
            <a:endParaRPr lang="en-GB" dirty="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Only make what is pulled by the customer</a:t>
            </a:r>
            <a:endParaRPr lang="en-GB" dirty="0"/>
          </a:p>
        </p:txBody>
      </p:sp>
      <p:sp>
        <p:nvSpPr>
          <p:cNvPr id="3" name="Content Placeholder 2"/>
          <p:cNvSpPr>
            <a:spLocks noGrp="1"/>
          </p:cNvSpPr>
          <p:nvPr>
            <p:ph idx="1"/>
          </p:nvPr>
        </p:nvSpPr>
        <p:spPr/>
        <p:txBody>
          <a:bodyPr/>
          <a:lstStyle/>
          <a:p>
            <a:pPr>
              <a:buNone/>
            </a:pPr>
            <a:r>
              <a:rPr lang="en-GB" dirty="0" smtClean="0"/>
              <a:t>	Lean principles only make what customers need, just before they need it</a:t>
            </a:r>
            <a:endParaRPr lang="en-GB" dirty="0"/>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Strive for Perfection</a:t>
            </a:r>
            <a:endParaRPr lang="en-GB" dirty="0"/>
          </a:p>
        </p:txBody>
      </p:sp>
      <p:sp>
        <p:nvSpPr>
          <p:cNvPr id="3" name="Content Placeholder 2"/>
          <p:cNvSpPr>
            <a:spLocks noGrp="1"/>
          </p:cNvSpPr>
          <p:nvPr>
            <p:ph idx="1"/>
          </p:nvPr>
        </p:nvSpPr>
        <p:spPr/>
        <p:txBody>
          <a:bodyPr/>
          <a:lstStyle/>
          <a:p>
            <a:r>
              <a:rPr lang="en-GB" dirty="0" smtClean="0"/>
              <a:t>As the first four principles are implemented you should get to understand the process better and generate ideas for further improvement</a:t>
            </a:r>
          </a:p>
          <a:p>
            <a:r>
              <a:rPr lang="en-GB" dirty="0" smtClean="0"/>
              <a:t>A lean system becomes more leaner and faster and waste is easier to identify and eliminate</a:t>
            </a:r>
            <a:endParaRPr lang="en-GB" dirty="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Waste</a:t>
            </a:r>
            <a:endParaRPr lang="en-GB" dirty="0"/>
          </a:p>
        </p:txBody>
      </p:sp>
      <p:sp>
        <p:nvSpPr>
          <p:cNvPr id="3" name="Content Placeholder 2"/>
          <p:cNvSpPr>
            <a:spLocks noGrp="1"/>
          </p:cNvSpPr>
          <p:nvPr>
            <p:ph idx="1"/>
          </p:nvPr>
        </p:nvSpPr>
        <p:spPr/>
        <p:txBody>
          <a:bodyPr/>
          <a:lstStyle/>
          <a:p>
            <a:pPr>
              <a:buNone/>
            </a:pPr>
            <a:r>
              <a:rPr lang="en-GB" dirty="0" smtClean="0"/>
              <a:t>	‘</a:t>
            </a:r>
            <a:r>
              <a:rPr lang="en-GB" dirty="0" err="1" smtClean="0"/>
              <a:t>Muda</a:t>
            </a:r>
            <a:r>
              <a:rPr lang="en-GB" dirty="0" smtClean="0"/>
              <a:t>’ is a Japanese term for waste</a:t>
            </a:r>
          </a:p>
          <a:p>
            <a:pPr>
              <a:buNone/>
            </a:pPr>
            <a:endParaRPr lang="en-GB" dirty="0" smtClean="0"/>
          </a:p>
          <a:p>
            <a:r>
              <a:rPr lang="en-GB" dirty="0" smtClean="0"/>
              <a:t>These wastes are targets for elimination in the supply chain</a:t>
            </a:r>
          </a:p>
          <a:p>
            <a:endParaRPr lang="en-GB" dirty="0" smtClean="0"/>
          </a:p>
          <a:p>
            <a:r>
              <a:rPr lang="en-GB" dirty="0" smtClean="0"/>
              <a:t>Waste is defined as anything that does not contribute to the creation of value for the customer</a:t>
            </a:r>
            <a:endParaRPr lang="en-GB" dirty="0"/>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Seven Wastes</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Overproduction</a:t>
            </a:r>
          </a:p>
          <a:p>
            <a:pPr marL="514350" indent="-514350">
              <a:buAutoNum type="arabicPeriod"/>
            </a:pPr>
            <a:r>
              <a:rPr lang="en-GB" dirty="0" smtClean="0"/>
              <a:t>Waiting</a:t>
            </a:r>
          </a:p>
          <a:p>
            <a:pPr marL="514350" indent="-514350">
              <a:buAutoNum type="arabicPeriod"/>
            </a:pPr>
            <a:r>
              <a:rPr lang="en-GB" dirty="0" smtClean="0"/>
              <a:t>Transportation</a:t>
            </a:r>
          </a:p>
          <a:p>
            <a:pPr marL="514350" indent="-514350">
              <a:buAutoNum type="arabicPeriod"/>
            </a:pPr>
            <a:r>
              <a:rPr lang="en-GB" dirty="0" smtClean="0"/>
              <a:t>Inappropriate processing</a:t>
            </a:r>
          </a:p>
          <a:p>
            <a:pPr marL="514350" indent="-514350">
              <a:buAutoNum type="arabicPeriod"/>
            </a:pPr>
            <a:r>
              <a:rPr lang="en-GB" dirty="0" smtClean="0"/>
              <a:t>Inventory</a:t>
            </a:r>
          </a:p>
          <a:p>
            <a:pPr marL="514350" indent="-514350">
              <a:buAutoNum type="arabicPeriod"/>
            </a:pPr>
            <a:r>
              <a:rPr lang="en-GB" dirty="0" smtClean="0"/>
              <a:t>Unnecessary/excess motion</a:t>
            </a:r>
          </a:p>
          <a:p>
            <a:pPr marL="514350" indent="-514350">
              <a:buAutoNum type="arabicPeriod"/>
            </a:pPr>
            <a:r>
              <a:rPr lang="en-GB" dirty="0" smtClean="0"/>
              <a:t>Defects </a:t>
            </a:r>
            <a:endParaRPr lang="en-GB" dirty="0"/>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Overproduction</a:t>
            </a:r>
            <a:endParaRPr lang="en-GB" dirty="0"/>
          </a:p>
        </p:txBody>
      </p:sp>
      <p:sp>
        <p:nvSpPr>
          <p:cNvPr id="3" name="Content Placeholder 2"/>
          <p:cNvSpPr>
            <a:spLocks noGrp="1"/>
          </p:cNvSpPr>
          <p:nvPr>
            <p:ph idx="1"/>
          </p:nvPr>
        </p:nvSpPr>
        <p:spPr/>
        <p:txBody>
          <a:bodyPr/>
          <a:lstStyle/>
          <a:p>
            <a:r>
              <a:rPr lang="en-GB" dirty="0" smtClean="0"/>
              <a:t>Is to simply manufacture an item before it is actually required.  This creates excessive lead times, higher storage costs and it hides problems</a:t>
            </a:r>
          </a:p>
          <a:p>
            <a:r>
              <a:rPr lang="en-GB" dirty="0" smtClean="0"/>
              <a:t>The concept is to schedule and produce only what can be immediately sold and improve machine changeover/set-up capability</a:t>
            </a:r>
            <a:endParaRPr lang="en-GB" dirty="0"/>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Waiting</a:t>
            </a:r>
            <a:endParaRPr lang="en-GB" dirty="0"/>
          </a:p>
        </p:txBody>
      </p:sp>
      <p:sp>
        <p:nvSpPr>
          <p:cNvPr id="3" name="Content Placeholder 2"/>
          <p:cNvSpPr>
            <a:spLocks noGrp="1"/>
          </p:cNvSpPr>
          <p:nvPr>
            <p:ph idx="1"/>
          </p:nvPr>
        </p:nvSpPr>
        <p:spPr/>
        <p:txBody>
          <a:bodyPr>
            <a:normAutofit lnSpcReduction="10000"/>
          </a:bodyPr>
          <a:lstStyle/>
          <a:p>
            <a:r>
              <a:rPr lang="en-GB" dirty="0" smtClean="0"/>
              <a:t>Whenever goods are not moving or being processed the waste of waiting occurs</a:t>
            </a:r>
          </a:p>
          <a:p>
            <a:r>
              <a:rPr lang="en-GB" dirty="0" smtClean="0"/>
              <a:t>Much of a product’s lead time is tied up in waiting because material flow is poor, production runs are too long and distances between work centres are too great</a:t>
            </a:r>
          </a:p>
          <a:p>
            <a:r>
              <a:rPr lang="en-GB" dirty="0" smtClean="0"/>
              <a:t>Link processes together so that one feeds directly into the next can dramatically reduce waiting</a:t>
            </a:r>
            <a:endParaRPr lang="en-GB" dirty="0"/>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Transportation</a:t>
            </a:r>
            <a:endParaRPr lang="en-GB" dirty="0"/>
          </a:p>
        </p:txBody>
      </p:sp>
      <p:sp>
        <p:nvSpPr>
          <p:cNvPr id="3" name="Content Placeholder 2"/>
          <p:cNvSpPr>
            <a:spLocks noGrp="1"/>
          </p:cNvSpPr>
          <p:nvPr>
            <p:ph idx="1"/>
          </p:nvPr>
        </p:nvSpPr>
        <p:spPr/>
        <p:txBody>
          <a:bodyPr>
            <a:normAutofit fontScale="92500"/>
          </a:bodyPr>
          <a:lstStyle/>
          <a:p>
            <a:r>
              <a:rPr lang="en-GB" dirty="0" smtClean="0"/>
              <a:t>Transporting product between processes is a cost incursion which adds no value to the product</a:t>
            </a:r>
          </a:p>
          <a:p>
            <a:r>
              <a:rPr lang="en-GB" dirty="0" smtClean="0"/>
              <a:t>Excessive movement and handling cause damage and are an opportunity for quality to deteriorate.  Material handlers must be used to transport the materials, resulting in another organisational cost that adds no customer value</a:t>
            </a:r>
          </a:p>
          <a:p>
            <a:r>
              <a:rPr lang="en-GB" dirty="0" smtClean="0"/>
              <a:t>Mapping product flows can make this easier to visualise</a:t>
            </a:r>
            <a:endParaRPr lang="en-GB" dirty="0"/>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Inappropriate Processing</a:t>
            </a:r>
            <a:endParaRPr lang="en-GB" dirty="0"/>
          </a:p>
        </p:txBody>
      </p:sp>
      <p:sp>
        <p:nvSpPr>
          <p:cNvPr id="3" name="Content Placeholder 2"/>
          <p:cNvSpPr>
            <a:spLocks noGrp="1"/>
          </p:cNvSpPr>
          <p:nvPr>
            <p:ph idx="1"/>
          </p:nvPr>
        </p:nvSpPr>
        <p:spPr/>
        <p:txBody>
          <a:bodyPr>
            <a:normAutofit lnSpcReduction="10000"/>
          </a:bodyPr>
          <a:lstStyle/>
          <a:p>
            <a:r>
              <a:rPr lang="en-GB" dirty="0" smtClean="0"/>
              <a:t>Many organisations use expensive high precision equipment where simpler tools would be sufficient</a:t>
            </a:r>
          </a:p>
          <a:p>
            <a:r>
              <a:rPr lang="en-GB" dirty="0" smtClean="0"/>
              <a:t>Results in poor plant layout, encourages over-production with minimal changeovers</a:t>
            </a:r>
          </a:p>
          <a:p>
            <a:r>
              <a:rPr lang="en-GB" dirty="0" smtClean="0"/>
              <a:t>Investing in smaller, more flexible equipment where possible, creating manufacturing cells and combining steps will greatly reduce the waste of inappropriate processing</a:t>
            </a:r>
            <a:endParaRPr lang="en-GB" dirty="0"/>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Unnecessary Inventory</a:t>
            </a:r>
            <a:endParaRPr lang="en-GB" dirty="0"/>
          </a:p>
        </p:txBody>
      </p:sp>
      <p:sp>
        <p:nvSpPr>
          <p:cNvPr id="3" name="Content Placeholder 2"/>
          <p:cNvSpPr>
            <a:spLocks noGrp="1"/>
          </p:cNvSpPr>
          <p:nvPr>
            <p:ph idx="1"/>
          </p:nvPr>
        </p:nvSpPr>
        <p:spPr/>
        <p:txBody>
          <a:bodyPr>
            <a:normAutofit fontScale="92500"/>
          </a:bodyPr>
          <a:lstStyle/>
          <a:p>
            <a:r>
              <a:rPr lang="en-GB" dirty="0" smtClean="0"/>
              <a:t>Is a direct result of overproduction and waiting</a:t>
            </a:r>
          </a:p>
          <a:p>
            <a:r>
              <a:rPr lang="en-GB" dirty="0" smtClean="0"/>
              <a:t>Excess inventory tends to hide problems on the plant floor, increases lead time, consumes productive floor space, delays the identification of problems and inhibits communication</a:t>
            </a:r>
          </a:p>
          <a:p>
            <a:r>
              <a:rPr lang="en-GB" dirty="0" smtClean="0"/>
              <a:t>By achieving a seem less flow between work centres, many manufacturers have been able to improve customer service and slash inventories and their associated costs</a:t>
            </a:r>
            <a:endParaRPr lang="en-GB" dirty="0"/>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Unnecessary/Excess Motion</a:t>
            </a:r>
            <a:endParaRPr lang="en-GB" dirty="0"/>
          </a:p>
        </p:txBody>
      </p:sp>
      <p:sp>
        <p:nvSpPr>
          <p:cNvPr id="3" name="Content Placeholder 2"/>
          <p:cNvSpPr>
            <a:spLocks noGrp="1"/>
          </p:cNvSpPr>
          <p:nvPr>
            <p:ph idx="1"/>
          </p:nvPr>
        </p:nvSpPr>
        <p:spPr>
          <a:xfrm>
            <a:off x="457200" y="1600200"/>
            <a:ext cx="8229600" cy="4997152"/>
          </a:xfrm>
        </p:spPr>
        <p:txBody>
          <a:bodyPr>
            <a:normAutofit/>
          </a:bodyPr>
          <a:lstStyle/>
          <a:p>
            <a:r>
              <a:rPr lang="en-GB" dirty="0" smtClean="0"/>
              <a:t>This waste is related to ergonomics and is seen in all instances of vending, stretching, walking, lifting and reaching</a:t>
            </a:r>
          </a:p>
          <a:p>
            <a:r>
              <a:rPr lang="en-GB" dirty="0" smtClean="0"/>
              <a:t>There are also health and safety issues, which in today’s litigious society are becoming more of a problem for organisations</a:t>
            </a:r>
          </a:p>
          <a:p>
            <a:r>
              <a:rPr lang="en-GB" dirty="0" smtClean="0"/>
              <a:t>Jobs with excessive motion should be analysed and redesigned for improvement with the involvement of plant personnel</a:t>
            </a:r>
            <a:endParaRPr lang="en-GB" dirty="0"/>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Defects</a:t>
            </a:r>
            <a:endParaRPr lang="en-GB" dirty="0"/>
          </a:p>
        </p:txBody>
      </p:sp>
      <p:sp>
        <p:nvSpPr>
          <p:cNvPr id="3" name="Content Placeholder 2"/>
          <p:cNvSpPr>
            <a:spLocks noGrp="1"/>
          </p:cNvSpPr>
          <p:nvPr>
            <p:ph idx="1"/>
          </p:nvPr>
        </p:nvSpPr>
        <p:spPr>
          <a:xfrm>
            <a:off x="457200" y="1600200"/>
            <a:ext cx="8229600" cy="4997152"/>
          </a:xfrm>
        </p:spPr>
        <p:txBody>
          <a:bodyPr>
            <a:normAutofit fontScale="92500"/>
          </a:bodyPr>
          <a:lstStyle/>
          <a:p>
            <a:r>
              <a:rPr lang="en-GB" dirty="0" smtClean="0"/>
              <a:t>Have a direct impact on the bottom line, quality defects result in rework or scrap and are a tremendous cost to organisations</a:t>
            </a:r>
          </a:p>
          <a:p>
            <a:r>
              <a:rPr lang="en-GB" dirty="0" smtClean="0"/>
              <a:t>Associated costs include quarantining inventory, re-inspecting, re-scheduling, and capacity loss.  This may also be a significant percentage of total manufacturing cost</a:t>
            </a:r>
          </a:p>
          <a:p>
            <a:r>
              <a:rPr lang="en-GB" dirty="0" smtClean="0"/>
              <a:t>Through employee involvement and continuous process improvement (CPI), there is a huge opportunity to reduce defects at many facilities</a:t>
            </a:r>
            <a:endParaRPr lang="en-GB" dirty="0"/>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on relationships</a:t>
            </a:r>
            <a:endParaRPr lang="en-GB" dirty="0"/>
          </a:p>
        </p:txBody>
      </p:sp>
      <p:sp>
        <p:nvSpPr>
          <p:cNvPr id="3" name="Content Placeholder 2"/>
          <p:cNvSpPr>
            <a:spLocks noGrp="1"/>
          </p:cNvSpPr>
          <p:nvPr>
            <p:ph idx="1"/>
          </p:nvPr>
        </p:nvSpPr>
        <p:spPr/>
        <p:txBody>
          <a:bodyPr/>
          <a:lstStyle/>
          <a:p>
            <a:pPr>
              <a:buNone/>
            </a:pPr>
            <a:r>
              <a:rPr lang="en-GB" dirty="0" smtClean="0"/>
              <a:t>	Consider how the supplier feels when they are asked</a:t>
            </a:r>
          </a:p>
          <a:p>
            <a:pPr marL="514350" indent="-514350">
              <a:buAutoNum type="arabicPeriod"/>
            </a:pPr>
            <a:r>
              <a:rPr lang="en-GB" dirty="0" smtClean="0"/>
              <a:t>To cut costs by 10% for next year</a:t>
            </a:r>
          </a:p>
          <a:p>
            <a:pPr marL="514350" indent="-514350">
              <a:buAutoNum type="arabicPeriod"/>
            </a:pPr>
            <a:r>
              <a:rPr lang="en-GB" dirty="0" smtClean="0"/>
              <a:t>Lead time has to be reduced</a:t>
            </a:r>
          </a:p>
          <a:p>
            <a:pPr marL="514350" indent="-514350">
              <a:buAutoNum type="arabicPeriod"/>
            </a:pPr>
            <a:r>
              <a:rPr lang="en-GB" dirty="0" smtClean="0"/>
              <a:t>Stock is to paid for when it is used instead of received</a:t>
            </a:r>
          </a:p>
          <a:p>
            <a:pPr marL="514350" indent="-514350">
              <a:buAutoNum type="arabicPeriod"/>
            </a:pPr>
            <a:r>
              <a:rPr lang="en-GB" dirty="0" smtClean="0"/>
              <a:t>Number of failures accepted is reduced</a:t>
            </a:r>
            <a:endParaRPr lang="en-GB" dirty="0"/>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on relationships</a:t>
            </a:r>
            <a:endParaRPr lang="en-GB" dirty="0"/>
          </a:p>
        </p:txBody>
      </p:sp>
      <p:sp>
        <p:nvSpPr>
          <p:cNvPr id="3" name="Content Placeholder 2"/>
          <p:cNvSpPr>
            <a:spLocks noGrp="1"/>
          </p:cNvSpPr>
          <p:nvPr>
            <p:ph idx="1"/>
          </p:nvPr>
        </p:nvSpPr>
        <p:spPr/>
        <p:txBody>
          <a:bodyPr>
            <a:normAutofit fontScale="92500"/>
          </a:bodyPr>
          <a:lstStyle/>
          <a:p>
            <a:r>
              <a:rPr lang="en-GB" dirty="0" smtClean="0"/>
              <a:t>Imagine being told by e-mail or letter that 10% savings are required by the customer next year</a:t>
            </a:r>
          </a:p>
          <a:p>
            <a:pPr>
              <a:buNone/>
            </a:pPr>
            <a:r>
              <a:rPr lang="en-GB" dirty="0" smtClean="0"/>
              <a:t>	- How would the supplier?</a:t>
            </a:r>
          </a:p>
          <a:p>
            <a:pPr>
              <a:buNone/>
            </a:pPr>
            <a:r>
              <a:rPr lang="en-GB" dirty="0" smtClean="0"/>
              <a:t>	- How motivated will the supplier be to deliver</a:t>
            </a:r>
          </a:p>
          <a:p>
            <a:pPr>
              <a:buNone/>
            </a:pPr>
            <a:r>
              <a:rPr lang="en-GB" dirty="0" smtClean="0"/>
              <a:t>	  the 10%?</a:t>
            </a:r>
          </a:p>
          <a:p>
            <a:pPr>
              <a:buNone/>
            </a:pPr>
            <a:r>
              <a:rPr lang="en-GB" dirty="0" smtClean="0"/>
              <a:t>	- How much better would it have been to</a:t>
            </a:r>
          </a:p>
          <a:p>
            <a:pPr>
              <a:buNone/>
            </a:pPr>
            <a:r>
              <a:rPr lang="en-GB" dirty="0" smtClean="0"/>
              <a:t>	  organise a meeting between the two</a:t>
            </a:r>
          </a:p>
          <a:p>
            <a:pPr>
              <a:buNone/>
            </a:pPr>
            <a:r>
              <a:rPr lang="en-GB" dirty="0" smtClean="0"/>
              <a:t>	  organisations?</a:t>
            </a:r>
            <a:endParaRPr lang="en-GB" dirty="0"/>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on relationships</a:t>
            </a:r>
            <a:endParaRPr lang="en-GB" dirty="0"/>
          </a:p>
        </p:txBody>
      </p:sp>
      <p:sp>
        <p:nvSpPr>
          <p:cNvPr id="3" name="Content Placeholder 2"/>
          <p:cNvSpPr>
            <a:spLocks noGrp="1"/>
          </p:cNvSpPr>
          <p:nvPr>
            <p:ph idx="1"/>
          </p:nvPr>
        </p:nvSpPr>
        <p:spPr/>
        <p:txBody>
          <a:bodyPr/>
          <a:lstStyle/>
          <a:p>
            <a:r>
              <a:rPr lang="en-GB" dirty="0" smtClean="0"/>
              <a:t>The reality is that cost reductions are difficult situations to deal with</a:t>
            </a:r>
          </a:p>
          <a:p>
            <a:r>
              <a:rPr lang="en-GB" dirty="0" smtClean="0"/>
              <a:t>The supplier will want to know what is in it ‘for us’</a:t>
            </a:r>
          </a:p>
          <a:p>
            <a:r>
              <a:rPr lang="en-GB" dirty="0" smtClean="0"/>
              <a:t>If the benefits solely go to the purchasing organisations then the supplier is not going to be very keen to offer further reductions in the future</a:t>
            </a:r>
            <a:endParaRPr lang="en-GB" dirty="0"/>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on relationships</a:t>
            </a:r>
            <a:endParaRPr lang="en-GB" dirty="0"/>
          </a:p>
        </p:txBody>
      </p:sp>
      <p:sp>
        <p:nvSpPr>
          <p:cNvPr id="3" name="Content Placeholder 2"/>
          <p:cNvSpPr>
            <a:spLocks noGrp="1"/>
          </p:cNvSpPr>
          <p:nvPr>
            <p:ph idx="1"/>
          </p:nvPr>
        </p:nvSpPr>
        <p:spPr/>
        <p:txBody>
          <a:bodyPr/>
          <a:lstStyle/>
          <a:p>
            <a:r>
              <a:rPr lang="en-GB" dirty="0" smtClean="0"/>
              <a:t>What is required are close relationships, such as; partnership, strategic alliance, co-destiny and single sourced</a:t>
            </a:r>
          </a:p>
          <a:p>
            <a:r>
              <a:rPr lang="en-GB" dirty="0" smtClean="0"/>
              <a:t>Adversarial relationships are not ones where the lean philosophy works</a:t>
            </a:r>
          </a:p>
          <a:p>
            <a:r>
              <a:rPr lang="en-GB" dirty="0" smtClean="0"/>
              <a:t>The process of reducing waste of processes, products or services must share benefits accruing with both parties</a:t>
            </a:r>
            <a:endParaRPr lang="en-GB" dirty="0"/>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Points to consider</a:t>
            </a:r>
            <a:endParaRPr lang="en-GB" dirty="0"/>
          </a:p>
        </p:txBody>
      </p:sp>
      <p:sp>
        <p:nvSpPr>
          <p:cNvPr id="3" name="Content Placeholder 2"/>
          <p:cNvSpPr>
            <a:spLocks noGrp="1"/>
          </p:cNvSpPr>
          <p:nvPr>
            <p:ph idx="1"/>
          </p:nvPr>
        </p:nvSpPr>
        <p:spPr/>
        <p:txBody>
          <a:bodyPr/>
          <a:lstStyle/>
          <a:p>
            <a:r>
              <a:rPr lang="en-GB" dirty="0" smtClean="0"/>
              <a:t>Adopting lean practices can benefit both the buyer and supplier</a:t>
            </a:r>
          </a:p>
          <a:p>
            <a:r>
              <a:rPr lang="en-GB" dirty="0" smtClean="0"/>
              <a:t>Continuous means continuous in terms of improvement</a:t>
            </a:r>
          </a:p>
          <a:p>
            <a:r>
              <a:rPr lang="en-GB" dirty="0" smtClean="0"/>
              <a:t>Lean philosophy dictates that the elimination must be sought </a:t>
            </a:r>
            <a:r>
              <a:rPr lang="en-GB" smtClean="0"/>
              <a:t>after continuously</a:t>
            </a:r>
            <a:endParaRPr lang="en-GB"/>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Points to consider</a:t>
            </a:r>
            <a:endParaRPr lang="en-GB" dirty="0"/>
          </a:p>
        </p:txBody>
      </p:sp>
      <p:sp>
        <p:nvSpPr>
          <p:cNvPr id="3" name="Content Placeholder 2"/>
          <p:cNvSpPr>
            <a:spLocks noGrp="1"/>
          </p:cNvSpPr>
          <p:nvPr>
            <p:ph idx="1"/>
          </p:nvPr>
        </p:nvSpPr>
        <p:spPr/>
        <p:txBody>
          <a:bodyPr/>
          <a:lstStyle/>
          <a:p>
            <a:r>
              <a:rPr lang="en-GB" dirty="0" smtClean="0"/>
              <a:t>Waste can be a reflection on how the organisation is run</a:t>
            </a:r>
          </a:p>
          <a:p>
            <a:r>
              <a:rPr lang="en-GB" dirty="0" smtClean="0"/>
              <a:t>How many layers are there in an organisation and are they all necessary?</a:t>
            </a:r>
          </a:p>
          <a:p>
            <a:r>
              <a:rPr lang="en-GB" dirty="0" smtClean="0"/>
              <a:t>Numerous businesses have de-layered and removed managers who were perhaps seen as bureaucrats</a:t>
            </a:r>
            <a:endParaRPr lang="en-GB" dirty="0"/>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Agile Supply Philosophy</a:t>
            </a:r>
            <a:endParaRPr lang="en-GB" dirty="0"/>
          </a:p>
        </p:txBody>
      </p:sp>
      <p:sp>
        <p:nvSpPr>
          <p:cNvPr id="3" name="Content Placeholder 2"/>
          <p:cNvSpPr>
            <a:spLocks noGrp="1"/>
          </p:cNvSpPr>
          <p:nvPr>
            <p:ph idx="1"/>
          </p:nvPr>
        </p:nvSpPr>
        <p:spPr/>
        <p:txBody>
          <a:bodyPr/>
          <a:lstStyle/>
          <a:p>
            <a:r>
              <a:rPr lang="en-GB" dirty="0" smtClean="0"/>
              <a:t>Stock is held at a few levels with finished goods often being delivered directly from factory to customer.</a:t>
            </a:r>
          </a:p>
          <a:p>
            <a:r>
              <a:rPr lang="en-GB" dirty="0" smtClean="0"/>
              <a:t>Replenishment of all echelons is driven from actual sales/usage data collected at the customer interface</a:t>
            </a:r>
            <a:endParaRPr lang="en-GB" dirty="0"/>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Agile Supply Philosophy</a:t>
            </a:r>
            <a:endParaRPr lang="en-GB" dirty="0"/>
          </a:p>
        </p:txBody>
      </p:sp>
      <p:sp>
        <p:nvSpPr>
          <p:cNvPr id="3" name="Content Placeholder 2"/>
          <p:cNvSpPr>
            <a:spLocks noGrp="1"/>
          </p:cNvSpPr>
          <p:nvPr>
            <p:ph idx="1"/>
          </p:nvPr>
        </p:nvSpPr>
        <p:spPr/>
        <p:txBody>
          <a:bodyPr/>
          <a:lstStyle/>
          <a:p>
            <a:r>
              <a:rPr lang="en-GB" dirty="0" smtClean="0"/>
              <a:t>Production is planned across functional boundaries from vendor to customer thorough highly integrated systems, with minimum lead times</a:t>
            </a:r>
          </a:p>
          <a:p>
            <a:r>
              <a:rPr lang="en-GB" dirty="0" smtClean="0"/>
              <a:t>Majority of stock is held as ‘work-in-progress’ awaiting build/configuration instruction</a:t>
            </a:r>
            <a:endParaRPr lang="en-GB" dirty="0"/>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Agile Supply</a:t>
            </a:r>
            <a:endParaRPr lang="en-GB" dirty="0"/>
          </a:p>
        </p:txBody>
      </p:sp>
      <p:sp>
        <p:nvSpPr>
          <p:cNvPr id="3" name="Content Placeholder 2"/>
          <p:cNvSpPr>
            <a:spLocks noGrp="1"/>
          </p:cNvSpPr>
          <p:nvPr>
            <p:ph idx="1"/>
          </p:nvPr>
        </p:nvSpPr>
        <p:spPr/>
        <p:txBody>
          <a:bodyPr/>
          <a:lstStyle/>
          <a:p>
            <a:pPr>
              <a:buNone/>
            </a:pPr>
            <a:r>
              <a:rPr lang="en-GB" dirty="0" smtClean="0"/>
              <a:t>	Agile defined as:</a:t>
            </a:r>
          </a:p>
          <a:p>
            <a:pPr>
              <a:buNone/>
            </a:pPr>
            <a:r>
              <a:rPr lang="en-GB" dirty="0" smtClean="0"/>
              <a:t>	“Quick in movement: nimble”</a:t>
            </a:r>
          </a:p>
          <a:p>
            <a:pPr>
              <a:buNone/>
            </a:pPr>
            <a:endParaRPr lang="en-GB" dirty="0" smtClean="0"/>
          </a:p>
          <a:p>
            <a:pPr>
              <a:buNone/>
            </a:pPr>
            <a:r>
              <a:rPr lang="en-GB" dirty="0" smtClean="0"/>
              <a:t>	Agility definition</a:t>
            </a:r>
          </a:p>
          <a:p>
            <a:pPr>
              <a:buNone/>
            </a:pPr>
            <a:r>
              <a:rPr lang="en-GB" dirty="0" smtClean="0"/>
              <a:t>	“The ability to respond rapidly to  unpredictable changes in demand”</a:t>
            </a:r>
            <a:endParaRPr lang="en-GB" dirty="0"/>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Seven steps to agility</a:t>
            </a:r>
            <a:endParaRPr lang="en-GB" dirty="0"/>
          </a:p>
        </p:txBody>
      </p:sp>
      <p:sp>
        <p:nvSpPr>
          <p:cNvPr id="3" name="Content Placeholder 2"/>
          <p:cNvSpPr>
            <a:spLocks noGrp="1"/>
          </p:cNvSpPr>
          <p:nvPr>
            <p:ph idx="1"/>
          </p:nvPr>
        </p:nvSpPr>
        <p:spPr>
          <a:xfrm>
            <a:off x="457200" y="1600200"/>
            <a:ext cx="8229600" cy="5069160"/>
          </a:xfrm>
        </p:spPr>
        <p:txBody>
          <a:bodyPr>
            <a:normAutofit/>
          </a:bodyPr>
          <a:lstStyle/>
          <a:p>
            <a:pPr marL="514350" indent="-514350">
              <a:buAutoNum type="arabicPeriod"/>
            </a:pPr>
            <a:r>
              <a:rPr lang="en-GB" dirty="0" smtClean="0"/>
              <a:t>Substitute information for inventory</a:t>
            </a:r>
          </a:p>
          <a:p>
            <a:pPr marL="514350" indent="-514350">
              <a:buAutoNum type="arabicPeriod"/>
            </a:pPr>
            <a:r>
              <a:rPr lang="en-GB" dirty="0" smtClean="0"/>
              <a:t>Work smarter, not harder</a:t>
            </a:r>
          </a:p>
          <a:p>
            <a:pPr marL="514350" indent="-514350">
              <a:buAutoNum type="arabicPeriod"/>
            </a:pPr>
            <a:r>
              <a:rPr lang="en-GB" dirty="0" smtClean="0"/>
              <a:t>Partner with suppliers to reduce inbound lead times</a:t>
            </a:r>
          </a:p>
          <a:p>
            <a:pPr marL="514350" indent="-514350">
              <a:buAutoNum type="arabicPeriod"/>
            </a:pPr>
            <a:r>
              <a:rPr lang="en-GB" dirty="0" smtClean="0"/>
              <a:t>Seek to reduce complexity (not variety)</a:t>
            </a:r>
          </a:p>
          <a:p>
            <a:pPr marL="514350" indent="-514350">
              <a:buAutoNum type="arabicPeriod"/>
            </a:pPr>
            <a:r>
              <a:rPr lang="en-GB" dirty="0" smtClean="0"/>
              <a:t>Postpone final configuration/assembly of products</a:t>
            </a:r>
          </a:p>
          <a:p>
            <a:pPr marL="514350" indent="-514350">
              <a:buAutoNum type="arabicPeriod"/>
            </a:pPr>
            <a:r>
              <a:rPr lang="en-GB" dirty="0" smtClean="0"/>
              <a:t>Manage processes not just functions</a:t>
            </a:r>
          </a:p>
          <a:p>
            <a:pPr marL="514350" indent="-514350">
              <a:buAutoNum type="arabicPeriod"/>
            </a:pPr>
            <a:r>
              <a:rPr lang="en-GB" dirty="0" smtClean="0"/>
              <a:t>Utilise appropriate performance metrics</a:t>
            </a:r>
            <a:endParaRPr lang="en-GB" dirty="0"/>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Agile Supply Relationships</a:t>
            </a:r>
            <a:endParaRPr lang="en-GB" dirty="0"/>
          </a:p>
        </p:txBody>
      </p:sp>
      <p:sp>
        <p:nvSpPr>
          <p:cNvPr id="3" name="Content Placeholder 2"/>
          <p:cNvSpPr>
            <a:spLocks noGrp="1"/>
          </p:cNvSpPr>
          <p:nvPr>
            <p:ph idx="1"/>
          </p:nvPr>
        </p:nvSpPr>
        <p:spPr>
          <a:xfrm>
            <a:off x="457200" y="1600200"/>
            <a:ext cx="8229600" cy="4997152"/>
          </a:xfrm>
        </p:spPr>
        <p:txBody>
          <a:bodyPr/>
          <a:lstStyle/>
          <a:p>
            <a:r>
              <a:rPr lang="en-GB" dirty="0" smtClean="0"/>
              <a:t>Product introduction time can be dramatically reduced through the involvement of suppliers in the innovation process</a:t>
            </a:r>
          </a:p>
          <a:p>
            <a:r>
              <a:rPr lang="en-GB" dirty="0" smtClean="0"/>
              <a:t>Agility requires closer relationships</a:t>
            </a:r>
          </a:p>
          <a:p>
            <a:r>
              <a:rPr lang="en-GB" dirty="0" smtClean="0"/>
              <a:t>High level of shared information</a:t>
            </a:r>
          </a:p>
          <a:p>
            <a:r>
              <a:rPr lang="en-GB" dirty="0" smtClean="0"/>
              <a:t>Underpinning these drivers is trust and the integration of systems and processes across boundaries to reduce time to market</a:t>
            </a:r>
            <a:endParaRPr lang="en-GB" dirty="0"/>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Agile Supply Relationships</a:t>
            </a:r>
            <a:endParaRPr lang="en-GB" dirty="0"/>
          </a:p>
        </p:txBody>
      </p:sp>
      <p:sp>
        <p:nvSpPr>
          <p:cNvPr id="3" name="Content Placeholder 2"/>
          <p:cNvSpPr>
            <a:spLocks noGrp="1"/>
          </p:cNvSpPr>
          <p:nvPr>
            <p:ph idx="1"/>
          </p:nvPr>
        </p:nvSpPr>
        <p:spPr>
          <a:xfrm>
            <a:off x="457200" y="1600200"/>
            <a:ext cx="8229600" cy="5069160"/>
          </a:xfrm>
        </p:spPr>
        <p:txBody>
          <a:bodyPr>
            <a:normAutofit/>
          </a:bodyPr>
          <a:lstStyle/>
          <a:p>
            <a:pPr>
              <a:buNone/>
            </a:pPr>
            <a:r>
              <a:rPr lang="en-GB" dirty="0" smtClean="0"/>
              <a:t>	Most important requirement is the need for a high level of ‘connectivity’ between the firm and its strategic suppliers.  This implies multiple collaborative working relationships across the organisations at all levels</a:t>
            </a:r>
          </a:p>
          <a:p>
            <a:pPr>
              <a:buNone/>
            </a:pPr>
            <a:r>
              <a:rPr lang="en-GB" dirty="0" smtClean="0"/>
              <a:t>	Agile approaches maintain relationships with a wider range of suppliers and potential suppliers.  This enables time needed to select suppliers to be eliminated and a faster response</a:t>
            </a:r>
            <a:endParaRPr lang="en-GB" dirty="0"/>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Agile Supply Philosophy</a:t>
            </a:r>
            <a:endParaRPr lang="en-GB" dirty="0"/>
          </a:p>
        </p:txBody>
      </p:sp>
      <p:sp>
        <p:nvSpPr>
          <p:cNvPr id="3" name="Content Placeholder 2"/>
          <p:cNvSpPr>
            <a:spLocks noGrp="1"/>
          </p:cNvSpPr>
          <p:nvPr>
            <p:ph idx="1"/>
          </p:nvPr>
        </p:nvSpPr>
        <p:spPr/>
        <p:txBody>
          <a:bodyPr/>
          <a:lstStyle/>
          <a:p>
            <a:pPr>
              <a:buNone/>
            </a:pPr>
            <a:r>
              <a:rPr lang="en-GB" b="1" u="sng" dirty="0" smtClean="0"/>
              <a:t>Stock is</a:t>
            </a:r>
            <a:r>
              <a:rPr lang="en-GB" dirty="0" smtClean="0"/>
              <a:t>: - </a:t>
            </a:r>
          </a:p>
          <a:p>
            <a:r>
              <a:rPr lang="en-GB" dirty="0" smtClean="0"/>
              <a:t>Often held as work in progress requiring customisation</a:t>
            </a:r>
          </a:p>
          <a:p>
            <a:r>
              <a:rPr lang="en-GB" dirty="0" smtClean="0"/>
              <a:t>Deliberately planned to be stocked</a:t>
            </a:r>
          </a:p>
          <a:p>
            <a:r>
              <a:rPr lang="en-GB" dirty="0" smtClean="0"/>
              <a:t>Planned together with customers and suppliers to allow everyone to react as quickly as possible</a:t>
            </a:r>
          </a:p>
          <a:p>
            <a:r>
              <a:rPr lang="en-GB" dirty="0" smtClean="0"/>
              <a:t>Vital asset in meeting customers’ needs</a:t>
            </a:r>
            <a:endParaRPr lang="en-GB" dirty="0"/>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Chapter 6 </a:t>
            </a:r>
            <a:br>
              <a:rPr lang="en-GB" dirty="0" smtClean="0"/>
            </a:br>
            <a:r>
              <a:rPr lang="en-GB" dirty="0" smtClean="0"/>
              <a:t>Supplier Appraisal</a:t>
            </a:r>
            <a:endParaRPr lang="en-GB" dirty="0"/>
          </a:p>
        </p:txBody>
      </p:sp>
      <p:sp>
        <p:nvSpPr>
          <p:cNvPr id="5" name="Subtitle 4"/>
          <p:cNvSpPr>
            <a:spLocks noGrp="1"/>
          </p:cNvSpPr>
          <p:nvPr>
            <p:ph type="subTitle" idx="1"/>
          </p:nvPr>
        </p:nvSpPr>
        <p:spPr/>
        <p:txBody>
          <a:bodyPr/>
          <a:lstStyle/>
          <a:p>
            <a:r>
              <a:rPr lang="en-GB" dirty="0" smtClean="0"/>
              <a:t>Managing Purchasing and Supply Relationships</a:t>
            </a:r>
            <a:endParaRPr lang="en-GB" dirty="0"/>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Supplier </a:t>
            </a:r>
            <a:r>
              <a:rPr lang="en-GB" smtClean="0"/>
              <a:t>Appraisal </a:t>
            </a:r>
            <a:r>
              <a:rPr lang="en-GB" smtClean="0"/>
              <a:t>Process</a:t>
            </a:r>
            <a:endParaRPr lang="en-GB" dirty="0"/>
          </a:p>
        </p:txBody>
      </p:sp>
      <p:pic>
        <p:nvPicPr>
          <p:cNvPr id="1026" name="Picture 2"/>
          <p:cNvPicPr>
            <a:picLocks noGrp="1" noChangeAspect="1" noChangeArrowheads="1"/>
          </p:cNvPicPr>
          <p:nvPr>
            <p:ph idx="1"/>
          </p:nvPr>
        </p:nvPicPr>
        <p:blipFill>
          <a:blip r:embed="rId2" cstate="print"/>
          <a:srcRect/>
          <a:stretch>
            <a:fillRect/>
          </a:stretch>
        </p:blipFill>
        <p:spPr bwMode="auto">
          <a:xfrm rot="10800000">
            <a:off x="323528" y="1600199"/>
            <a:ext cx="8820472" cy="4925144"/>
          </a:xfrm>
          <a:prstGeom prst="rect">
            <a:avLst/>
          </a:prstGeom>
          <a:noFill/>
          <a:ln w="9525">
            <a:noFill/>
            <a:miter lim="800000"/>
            <a:headEnd/>
            <a:tailEnd/>
          </a:ln>
        </p:spPr>
      </p:pic>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Supplier Appraisal Objectives</a:t>
            </a:r>
            <a:endParaRPr lang="en-GB" dirty="0"/>
          </a:p>
        </p:txBody>
      </p:sp>
      <p:sp>
        <p:nvSpPr>
          <p:cNvPr id="3" name="Content Placeholder 2"/>
          <p:cNvSpPr>
            <a:spLocks noGrp="1"/>
          </p:cNvSpPr>
          <p:nvPr>
            <p:ph idx="1"/>
          </p:nvPr>
        </p:nvSpPr>
        <p:spPr/>
        <p:txBody>
          <a:bodyPr/>
          <a:lstStyle/>
          <a:p>
            <a:r>
              <a:rPr lang="en-GB" dirty="0" smtClean="0"/>
              <a:t>To understand whether the supplier can meet the requirements of the purchasing organisation</a:t>
            </a:r>
          </a:p>
          <a:p>
            <a:r>
              <a:rPr lang="en-GB" dirty="0" smtClean="0"/>
              <a:t>Assess level of competence of key personnel within the supplier’s organisation</a:t>
            </a:r>
          </a:p>
          <a:p>
            <a:r>
              <a:rPr lang="en-GB" dirty="0" smtClean="0"/>
              <a:t>The capacity of the supplier, in terms of physical, intellectual and financial resources, to satisfy the buyer’s requirements in full</a:t>
            </a:r>
            <a:endParaRPr lang="en-GB" dirty="0"/>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Supplier Appraisal Objectives</a:t>
            </a:r>
            <a:endParaRPr lang="en-GB" dirty="0"/>
          </a:p>
        </p:txBody>
      </p:sp>
      <p:sp>
        <p:nvSpPr>
          <p:cNvPr id="3" name="Content Placeholder 2"/>
          <p:cNvSpPr>
            <a:spLocks noGrp="1"/>
          </p:cNvSpPr>
          <p:nvPr>
            <p:ph idx="1"/>
          </p:nvPr>
        </p:nvSpPr>
        <p:spPr/>
        <p:txBody>
          <a:bodyPr>
            <a:normAutofit lnSpcReduction="10000"/>
          </a:bodyPr>
          <a:lstStyle/>
          <a:p>
            <a:r>
              <a:rPr lang="en-GB" dirty="0" smtClean="0"/>
              <a:t>Evidence of supplier commitment to the buyer organisation in terms of key areas such as process control, quality control, quality assurance etc.</a:t>
            </a:r>
          </a:p>
          <a:p>
            <a:r>
              <a:rPr lang="en-GB" dirty="0" smtClean="0"/>
              <a:t>Evidence of effective control and information systems</a:t>
            </a:r>
          </a:p>
          <a:p>
            <a:r>
              <a:rPr lang="en-GB" dirty="0" smtClean="0"/>
              <a:t>Full analysis of the suppliers cash resources and financial stability over a reasonable period of time</a:t>
            </a:r>
            <a:endParaRPr lang="en-GB" dirty="0"/>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Supplier Appraisal Objectives</a:t>
            </a:r>
            <a:endParaRPr lang="en-GB" dirty="0"/>
          </a:p>
        </p:txBody>
      </p:sp>
      <p:sp>
        <p:nvSpPr>
          <p:cNvPr id="3" name="Content Placeholder 2"/>
          <p:cNvSpPr>
            <a:spLocks noGrp="1"/>
          </p:cNvSpPr>
          <p:nvPr>
            <p:ph idx="1"/>
          </p:nvPr>
        </p:nvSpPr>
        <p:spPr/>
        <p:txBody>
          <a:bodyPr/>
          <a:lstStyle/>
          <a:p>
            <a:r>
              <a:rPr lang="en-GB" dirty="0" smtClean="0"/>
              <a:t>A measure of the total acquisition cost (TAC) rather than just price</a:t>
            </a:r>
          </a:p>
          <a:p>
            <a:r>
              <a:rPr lang="en-GB" dirty="0" smtClean="0"/>
              <a:t>The extent to which both parties as people can work together really well</a:t>
            </a:r>
          </a:p>
          <a:p>
            <a:r>
              <a:rPr lang="en-GB" dirty="0" smtClean="0"/>
              <a:t>A record of the consistency of delivery and quality, preferably with evidence of improvement over time</a:t>
            </a:r>
            <a:endParaRPr lang="en-GB" dirty="0"/>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Supplier Appraisal Process</a:t>
            </a:r>
            <a:endParaRPr lang="en-GB" dirty="0"/>
          </a:p>
        </p:txBody>
      </p:sp>
      <p:sp>
        <p:nvSpPr>
          <p:cNvPr id="3" name="Content Placeholder 2"/>
          <p:cNvSpPr>
            <a:spLocks noGrp="1"/>
          </p:cNvSpPr>
          <p:nvPr>
            <p:ph idx="1"/>
          </p:nvPr>
        </p:nvSpPr>
        <p:spPr/>
        <p:txBody>
          <a:bodyPr/>
          <a:lstStyle/>
          <a:p>
            <a:pPr>
              <a:buNone/>
            </a:pPr>
            <a:r>
              <a:rPr lang="en-GB" b="1" u="sng" dirty="0" smtClean="0"/>
              <a:t>Issues to consider</a:t>
            </a:r>
          </a:p>
          <a:p>
            <a:pPr marL="514350" indent="-514350">
              <a:buAutoNum type="arabicPeriod"/>
            </a:pPr>
            <a:r>
              <a:rPr lang="en-GB" dirty="0" smtClean="0"/>
              <a:t>What is the objective of the appraisal?</a:t>
            </a:r>
          </a:p>
          <a:p>
            <a:pPr marL="514350" indent="-514350">
              <a:buAutoNum type="arabicPeriod"/>
            </a:pPr>
            <a:r>
              <a:rPr lang="en-GB" dirty="0" smtClean="0"/>
              <a:t>What will be the scale of the appraisals?</a:t>
            </a:r>
          </a:p>
          <a:p>
            <a:pPr marL="514350" indent="-514350">
              <a:buAutoNum type="arabicPeriod"/>
            </a:pPr>
            <a:r>
              <a:rPr lang="en-GB" dirty="0" smtClean="0"/>
              <a:t>Are our resources adequate to complete the process?</a:t>
            </a:r>
          </a:p>
          <a:p>
            <a:pPr marL="514350" indent="-514350">
              <a:buAutoNum type="arabicPeriod"/>
            </a:pPr>
            <a:r>
              <a:rPr lang="en-GB" dirty="0" smtClean="0"/>
              <a:t>Do we have senior management commitment?</a:t>
            </a:r>
          </a:p>
          <a:p>
            <a:pPr marL="514350" indent="-514350">
              <a:buAutoNum type="arabicPeriod"/>
            </a:pPr>
            <a:r>
              <a:rPr lang="en-GB" dirty="0" smtClean="0"/>
              <a:t>What is our experience of supplier appraisal?</a:t>
            </a:r>
            <a:endParaRPr lang="en-GB" dirty="0"/>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Supplier Appraisal Process</a:t>
            </a:r>
            <a:endParaRPr lang="en-GB" dirty="0"/>
          </a:p>
        </p:txBody>
      </p:sp>
      <p:sp>
        <p:nvSpPr>
          <p:cNvPr id="3" name="Content Placeholder 2"/>
          <p:cNvSpPr>
            <a:spLocks noGrp="1"/>
          </p:cNvSpPr>
          <p:nvPr>
            <p:ph idx="1"/>
          </p:nvPr>
        </p:nvSpPr>
        <p:spPr/>
        <p:txBody>
          <a:bodyPr/>
          <a:lstStyle/>
          <a:p>
            <a:pPr>
              <a:buNone/>
            </a:pPr>
            <a:r>
              <a:rPr lang="en-GB" b="1" u="sng" dirty="0" smtClean="0"/>
              <a:t>Issues to consider</a:t>
            </a:r>
          </a:p>
          <a:p>
            <a:pPr>
              <a:buNone/>
            </a:pPr>
            <a:r>
              <a:rPr lang="en-GB" dirty="0" smtClean="0"/>
              <a:t>6. What is the current state of our relationships with suppliers?</a:t>
            </a:r>
          </a:p>
          <a:p>
            <a:pPr marL="514350" indent="-514350">
              <a:buAutoNum type="arabicPeriod" startAt="7"/>
            </a:pPr>
            <a:r>
              <a:rPr lang="en-GB" dirty="0" smtClean="0"/>
              <a:t>Where are the suppliers located</a:t>
            </a:r>
          </a:p>
          <a:p>
            <a:pPr marL="514350" indent="-514350">
              <a:buAutoNum type="arabicPeriod" startAt="7"/>
            </a:pPr>
            <a:r>
              <a:rPr lang="en-GB" dirty="0" smtClean="0"/>
              <a:t>Will the benefits of the process be greater than the cost?</a:t>
            </a:r>
          </a:p>
          <a:p>
            <a:pPr>
              <a:buNone/>
            </a:pPr>
            <a:endParaRPr lang="en-GB" dirty="0"/>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 of Supplier Appraisal</a:t>
            </a:r>
            <a:endParaRPr lang="en-GB" dirty="0"/>
          </a:p>
        </p:txBody>
      </p:sp>
      <p:sp>
        <p:nvSpPr>
          <p:cNvPr id="3" name="Content Placeholder 2"/>
          <p:cNvSpPr>
            <a:spLocks noGrp="1"/>
          </p:cNvSpPr>
          <p:nvPr>
            <p:ph idx="1"/>
          </p:nvPr>
        </p:nvSpPr>
        <p:spPr/>
        <p:txBody>
          <a:bodyPr/>
          <a:lstStyle/>
          <a:p>
            <a:pPr algn="ctr">
              <a:buNone/>
            </a:pPr>
            <a:r>
              <a:rPr lang="en-GB" dirty="0" smtClean="0"/>
              <a:t>Methods of Supplier Appraisal</a:t>
            </a:r>
            <a:endParaRPr lang="en-GB" dirty="0"/>
          </a:p>
        </p:txBody>
      </p:sp>
      <p:sp>
        <p:nvSpPr>
          <p:cNvPr id="4" name="Rectangle 3"/>
          <p:cNvSpPr/>
          <p:nvPr/>
        </p:nvSpPr>
        <p:spPr>
          <a:xfrm>
            <a:off x="683568" y="3573016"/>
            <a:ext cx="2232248"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t>Desk Appraisal</a:t>
            </a:r>
            <a:endParaRPr lang="en-GB" sz="2800" dirty="0"/>
          </a:p>
        </p:txBody>
      </p:sp>
      <p:sp>
        <p:nvSpPr>
          <p:cNvPr id="5" name="Rectangle 4"/>
          <p:cNvSpPr/>
          <p:nvPr/>
        </p:nvSpPr>
        <p:spPr>
          <a:xfrm>
            <a:off x="3275856" y="3573016"/>
            <a:ext cx="216024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t>Field Appraisal</a:t>
            </a:r>
            <a:r>
              <a:rPr lang="en-GB" dirty="0" smtClean="0"/>
              <a:t> </a:t>
            </a:r>
            <a:endParaRPr lang="en-GB" dirty="0"/>
          </a:p>
        </p:txBody>
      </p:sp>
      <p:sp>
        <p:nvSpPr>
          <p:cNvPr id="6" name="Rectangle 5"/>
          <p:cNvSpPr/>
          <p:nvPr/>
        </p:nvSpPr>
        <p:spPr>
          <a:xfrm>
            <a:off x="5796136" y="3573016"/>
            <a:ext cx="2304256"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t>Third-Party Appraisal</a:t>
            </a:r>
            <a:endParaRPr lang="en-GB" sz="2800" dirty="0"/>
          </a:p>
        </p:txBody>
      </p:sp>
      <p:cxnSp>
        <p:nvCxnSpPr>
          <p:cNvPr id="8" name="Straight Connector 7"/>
          <p:cNvCxnSpPr/>
          <p:nvPr/>
        </p:nvCxnSpPr>
        <p:spPr>
          <a:xfrm>
            <a:off x="1475656" y="3140968"/>
            <a:ext cx="547260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475656" y="3140968"/>
            <a:ext cx="0" cy="432048"/>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a:endCxn id="6" idx="0"/>
          </p:cNvCxnSpPr>
          <p:nvPr/>
        </p:nvCxnSpPr>
        <p:spPr>
          <a:xfrm>
            <a:off x="6948264" y="3140968"/>
            <a:ext cx="0" cy="432048"/>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4211960" y="3140968"/>
            <a:ext cx="0" cy="432048"/>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Desk Appraisal</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Uses published or information already in existence and is particularly applicable to product appraisals</a:t>
            </a:r>
          </a:p>
          <a:p>
            <a:r>
              <a:rPr lang="en-GB" dirty="0" smtClean="0"/>
              <a:t>Desk research should always precede field research sine it will indicate what matters need to be investigated</a:t>
            </a:r>
          </a:p>
          <a:p>
            <a:r>
              <a:rPr lang="en-GB" dirty="0" smtClean="0"/>
              <a:t>Sound desk research also helps those engaged in field research to appraise the accuracy and veracity of the answers provided by potential supplier</a:t>
            </a:r>
            <a:endParaRPr lang="en-GB" dirty="0"/>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Field Research</a:t>
            </a:r>
            <a:endParaRPr lang="en-GB" dirty="0"/>
          </a:p>
        </p:txBody>
      </p:sp>
      <p:sp>
        <p:nvSpPr>
          <p:cNvPr id="3" name="Content Placeholder 2"/>
          <p:cNvSpPr>
            <a:spLocks noGrp="1"/>
          </p:cNvSpPr>
          <p:nvPr>
            <p:ph idx="1"/>
          </p:nvPr>
        </p:nvSpPr>
        <p:spPr/>
        <p:txBody>
          <a:bodyPr/>
          <a:lstStyle/>
          <a:p>
            <a:r>
              <a:rPr lang="en-GB" dirty="0" smtClean="0"/>
              <a:t>Should supplement desk research especially when appraising suppliers of high risk/high value products and when long-term, collaborative relationships are under consideration</a:t>
            </a:r>
            <a:endParaRPr lang="en-GB" dirty="0"/>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Third-Party Appraisals</a:t>
            </a:r>
            <a:endParaRPr lang="en-GB" dirty="0"/>
          </a:p>
        </p:txBody>
      </p:sp>
      <p:sp>
        <p:nvSpPr>
          <p:cNvPr id="3" name="Content Placeholder 2"/>
          <p:cNvSpPr>
            <a:spLocks noGrp="1"/>
          </p:cNvSpPr>
          <p:nvPr>
            <p:ph idx="1"/>
          </p:nvPr>
        </p:nvSpPr>
        <p:spPr/>
        <p:txBody>
          <a:bodyPr/>
          <a:lstStyle/>
          <a:p>
            <a:pPr>
              <a:buNone/>
            </a:pPr>
            <a:r>
              <a:rPr lang="en-GB" dirty="0" smtClean="0"/>
              <a:t>	Undertaken by a variety of organisations including: -</a:t>
            </a:r>
          </a:p>
          <a:p>
            <a:r>
              <a:rPr lang="en-GB" dirty="0" smtClean="0"/>
              <a:t>Third-parties acting on behalf of the purchaser</a:t>
            </a:r>
          </a:p>
          <a:p>
            <a:r>
              <a:rPr lang="en-GB" dirty="0" smtClean="0"/>
              <a:t>Certification by major companies</a:t>
            </a:r>
          </a:p>
          <a:p>
            <a:r>
              <a:rPr lang="en-GB" dirty="0" smtClean="0"/>
              <a:t>UKAS register of </a:t>
            </a:r>
            <a:r>
              <a:rPr lang="en-GB" smtClean="0"/>
              <a:t>certified companies</a:t>
            </a:r>
            <a:endParaRPr lang="en-GB" dirty="0"/>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Supplier Appraisal Process: </a:t>
            </a:r>
            <a:br>
              <a:rPr lang="en-GB" dirty="0" smtClean="0"/>
            </a:br>
            <a:r>
              <a:rPr lang="en-GB" dirty="0" smtClean="0"/>
              <a:t>What to Appraise</a:t>
            </a:r>
            <a:endParaRPr lang="en-GB" dirty="0"/>
          </a:p>
        </p:txBody>
      </p:sp>
      <p:sp>
        <p:nvSpPr>
          <p:cNvPr id="3" name="Content Placeholder 2"/>
          <p:cNvSpPr>
            <a:spLocks noGrp="1"/>
          </p:cNvSpPr>
          <p:nvPr>
            <p:ph idx="1"/>
          </p:nvPr>
        </p:nvSpPr>
        <p:spPr/>
        <p:txBody>
          <a:bodyPr/>
          <a:lstStyle/>
          <a:p>
            <a:pPr>
              <a:buNone/>
            </a:pPr>
            <a:r>
              <a:rPr lang="en-GB" dirty="0" smtClean="0"/>
              <a:t>	See Sourcing and Supplier Assessment </a:t>
            </a:r>
          </a:p>
          <a:p>
            <a:pPr>
              <a:buNone/>
            </a:pPr>
            <a:r>
              <a:rPr lang="en-GB" dirty="0" smtClean="0"/>
              <a:t>	Handout</a:t>
            </a:r>
            <a:endParaRPr lang="en-GB" dirty="0"/>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Questionnaires</a:t>
            </a:r>
            <a:endParaRPr lang="en-GB" dirty="0"/>
          </a:p>
        </p:txBody>
      </p:sp>
      <p:sp>
        <p:nvSpPr>
          <p:cNvPr id="3" name="Content Placeholder 2"/>
          <p:cNvSpPr>
            <a:spLocks noGrp="1"/>
          </p:cNvSpPr>
          <p:nvPr>
            <p:ph idx="1"/>
          </p:nvPr>
        </p:nvSpPr>
        <p:spPr/>
        <p:txBody>
          <a:bodyPr/>
          <a:lstStyle/>
          <a:p>
            <a:r>
              <a:rPr lang="en-GB" dirty="0" smtClean="0"/>
              <a:t>Are the most economical method of obtaining information as a basis for supplier appraisals</a:t>
            </a:r>
          </a:p>
          <a:p>
            <a:r>
              <a:rPr lang="en-GB" dirty="0" smtClean="0"/>
              <a:t>Questionnaires can be used prior to visits to suppliers or as a basis for supplier certification</a:t>
            </a:r>
            <a:endParaRPr lang="en-GB" dirty="0"/>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Preparing Questionnaires</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Determine the purpose of the questionnaire</a:t>
            </a:r>
          </a:p>
          <a:p>
            <a:pPr marL="514350" indent="-514350">
              <a:buAutoNum type="arabicPeriod"/>
            </a:pPr>
            <a:r>
              <a:rPr lang="en-GB" dirty="0" smtClean="0"/>
              <a:t>Give clear direction to the respondents</a:t>
            </a:r>
          </a:p>
          <a:p>
            <a:pPr marL="514350" indent="-514350">
              <a:buAutoNum type="arabicPeriod"/>
            </a:pPr>
            <a:r>
              <a:rPr lang="en-GB" dirty="0" smtClean="0"/>
              <a:t>An explanation of how to complete the questionnaire</a:t>
            </a:r>
          </a:p>
          <a:p>
            <a:pPr marL="514350" indent="-514350">
              <a:buAutoNum type="arabicPeriod"/>
            </a:pPr>
            <a:r>
              <a:rPr lang="en-GB" dirty="0" smtClean="0"/>
              <a:t>An assurance of confidentiality in respect of answers given</a:t>
            </a:r>
            <a:endParaRPr lang="en-GB" dirty="0"/>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Preparing Questionnaires</a:t>
            </a:r>
            <a:endParaRPr lang="en-GB" dirty="0"/>
          </a:p>
        </p:txBody>
      </p:sp>
      <p:sp>
        <p:nvSpPr>
          <p:cNvPr id="3" name="Content Placeholder 2"/>
          <p:cNvSpPr>
            <a:spLocks noGrp="1"/>
          </p:cNvSpPr>
          <p:nvPr>
            <p:ph idx="1"/>
          </p:nvPr>
        </p:nvSpPr>
        <p:spPr>
          <a:xfrm>
            <a:off x="457200" y="1600200"/>
            <a:ext cx="8229600" cy="4853136"/>
          </a:xfrm>
        </p:spPr>
        <p:txBody>
          <a:bodyPr>
            <a:normAutofit/>
          </a:bodyPr>
          <a:lstStyle/>
          <a:p>
            <a:r>
              <a:rPr lang="en-GB" dirty="0" smtClean="0"/>
              <a:t>Keep the questionnaire as short as is reasonably possible</a:t>
            </a:r>
          </a:p>
          <a:p>
            <a:r>
              <a:rPr lang="en-GB" dirty="0" smtClean="0"/>
              <a:t>In developing questions</a:t>
            </a:r>
          </a:p>
          <a:p>
            <a:pPr>
              <a:buNone/>
            </a:pPr>
            <a:r>
              <a:rPr lang="en-GB" dirty="0" smtClean="0"/>
              <a:t>	- only ask what you need to know</a:t>
            </a:r>
          </a:p>
          <a:p>
            <a:pPr>
              <a:buNone/>
            </a:pPr>
            <a:r>
              <a:rPr lang="en-GB" dirty="0" smtClean="0"/>
              <a:t>	- consider whether the supplier will know the </a:t>
            </a:r>
          </a:p>
          <a:p>
            <a:pPr>
              <a:buNone/>
            </a:pPr>
            <a:r>
              <a:rPr lang="en-GB" dirty="0" smtClean="0"/>
              <a:t>	   answer</a:t>
            </a:r>
          </a:p>
          <a:p>
            <a:pPr>
              <a:buNone/>
            </a:pPr>
            <a:r>
              <a:rPr lang="en-GB" dirty="0" smtClean="0"/>
              <a:t>	- Consider how the supplier will react to the</a:t>
            </a:r>
          </a:p>
          <a:p>
            <a:pPr>
              <a:buNone/>
            </a:pPr>
            <a:r>
              <a:rPr lang="en-GB" dirty="0" smtClean="0"/>
              <a:t>	   question</a:t>
            </a:r>
            <a:endParaRPr lang="en-GB" dirty="0"/>
          </a:p>
        </p:txBody>
      </p:sp>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Preparing Questionnaires</a:t>
            </a:r>
            <a:endParaRPr lang="en-GB" dirty="0"/>
          </a:p>
        </p:txBody>
      </p:sp>
      <p:sp>
        <p:nvSpPr>
          <p:cNvPr id="3" name="Content Placeholder 2"/>
          <p:cNvSpPr>
            <a:spLocks noGrp="1"/>
          </p:cNvSpPr>
          <p:nvPr>
            <p:ph idx="1"/>
          </p:nvPr>
        </p:nvSpPr>
        <p:spPr/>
        <p:txBody>
          <a:bodyPr/>
          <a:lstStyle/>
          <a:p>
            <a:r>
              <a:rPr lang="en-GB" dirty="0" smtClean="0"/>
              <a:t>Pilot the questionnaire by trying it out internally and making modifications in the light of the feedback received</a:t>
            </a:r>
          </a:p>
          <a:p>
            <a:r>
              <a:rPr lang="en-GB" dirty="0" smtClean="0"/>
              <a:t>Issue the questionnaire and handle supplier questions</a:t>
            </a:r>
          </a:p>
          <a:p>
            <a:r>
              <a:rPr lang="en-GB" dirty="0" smtClean="0"/>
              <a:t>Receive and process responses</a:t>
            </a:r>
          </a:p>
          <a:p>
            <a:r>
              <a:rPr lang="en-GB" dirty="0" smtClean="0"/>
              <a:t>Evaluate responses against the predetermined criteria</a:t>
            </a:r>
            <a:endParaRPr lang="en-GB" dirty="0"/>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Supplier Visits</a:t>
            </a:r>
            <a:endParaRPr lang="en-GB" dirty="0"/>
          </a:p>
        </p:txBody>
      </p:sp>
      <p:sp>
        <p:nvSpPr>
          <p:cNvPr id="3" name="Content Placeholder 2"/>
          <p:cNvSpPr>
            <a:spLocks noGrp="1"/>
          </p:cNvSpPr>
          <p:nvPr>
            <p:ph idx="1"/>
          </p:nvPr>
        </p:nvSpPr>
        <p:spPr/>
        <p:txBody>
          <a:bodyPr/>
          <a:lstStyle/>
          <a:p>
            <a:r>
              <a:rPr lang="en-GB" dirty="0" smtClean="0"/>
              <a:t>Are essential when appraising potential new suppliers for high value/high risks items or tenders for major projects</a:t>
            </a:r>
          </a:p>
          <a:p>
            <a:r>
              <a:rPr lang="en-GB" dirty="0" smtClean="0"/>
              <a:t>Visits enable information provided on a questionnaire to be verified</a:t>
            </a:r>
          </a:p>
          <a:p>
            <a:r>
              <a:rPr lang="en-GB" dirty="0" smtClean="0"/>
              <a:t>Prior to the visit, a checklist of matters to be investigated should be carefully prepared</a:t>
            </a:r>
            <a:endParaRPr lang="en-GB" dirty="0"/>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Supplier Visits</a:t>
            </a:r>
            <a:endParaRPr lang="en-GB" dirty="0"/>
          </a:p>
        </p:txBody>
      </p:sp>
      <p:sp>
        <p:nvSpPr>
          <p:cNvPr id="3" name="Content Placeholder 2"/>
          <p:cNvSpPr>
            <a:spLocks noGrp="1"/>
          </p:cNvSpPr>
          <p:nvPr>
            <p:ph idx="1"/>
          </p:nvPr>
        </p:nvSpPr>
        <p:spPr/>
        <p:txBody>
          <a:bodyPr/>
          <a:lstStyle/>
          <a:p>
            <a:r>
              <a:rPr lang="en-GB" dirty="0" smtClean="0"/>
              <a:t>To gather information about the supplier and their ability to meet your needs</a:t>
            </a:r>
          </a:p>
          <a:p>
            <a:r>
              <a:rPr lang="en-GB" dirty="0" smtClean="0"/>
              <a:t>To assess the supplier specific capabilities in relation to meet our needs</a:t>
            </a:r>
          </a:p>
          <a:p>
            <a:r>
              <a:rPr lang="en-GB" dirty="0" smtClean="0"/>
              <a:t>To enable comparisons between suppliers to be made</a:t>
            </a:r>
            <a:endParaRPr lang="en-GB" dirty="0"/>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Supplier Visits</a:t>
            </a:r>
            <a:endParaRPr lang="en-GB" dirty="0"/>
          </a:p>
        </p:txBody>
      </p:sp>
      <p:sp>
        <p:nvSpPr>
          <p:cNvPr id="3" name="Content Placeholder 2"/>
          <p:cNvSpPr>
            <a:spLocks noGrp="1"/>
          </p:cNvSpPr>
          <p:nvPr>
            <p:ph idx="1"/>
          </p:nvPr>
        </p:nvSpPr>
        <p:spPr/>
        <p:txBody>
          <a:bodyPr/>
          <a:lstStyle/>
          <a:p>
            <a:r>
              <a:rPr lang="en-GB" dirty="0" smtClean="0"/>
              <a:t>To understand potential problem areas and how both businesses operate</a:t>
            </a:r>
          </a:p>
          <a:p>
            <a:r>
              <a:rPr lang="en-GB" dirty="0" smtClean="0"/>
              <a:t>Learn</a:t>
            </a:r>
          </a:p>
          <a:p>
            <a:r>
              <a:rPr lang="en-GB" dirty="0" smtClean="0"/>
              <a:t>Investigate opportunities for development and improvement</a:t>
            </a:r>
          </a:p>
          <a:p>
            <a:r>
              <a:rPr lang="en-GB" dirty="0" smtClean="0"/>
              <a:t>Develop measures of performance with supplier</a:t>
            </a:r>
          </a:p>
          <a:p>
            <a:r>
              <a:rPr lang="en-GB" dirty="0" smtClean="0"/>
              <a:t>Commence process of building a relationship</a:t>
            </a:r>
            <a:endParaRPr lang="en-GB" dirty="0"/>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Review, decide, feedback</a:t>
            </a:r>
            <a:endParaRPr lang="en-GB" dirty="0"/>
          </a:p>
        </p:txBody>
      </p:sp>
      <p:sp>
        <p:nvSpPr>
          <p:cNvPr id="3" name="Content Placeholder 2"/>
          <p:cNvSpPr>
            <a:spLocks noGrp="1"/>
          </p:cNvSpPr>
          <p:nvPr>
            <p:ph idx="1"/>
          </p:nvPr>
        </p:nvSpPr>
        <p:spPr/>
        <p:txBody>
          <a:bodyPr/>
          <a:lstStyle/>
          <a:p>
            <a:r>
              <a:rPr lang="en-GB" dirty="0" smtClean="0"/>
              <a:t>Feedback sessions must take place with multi disciplinary team from the purchasing organisation</a:t>
            </a:r>
          </a:p>
          <a:p>
            <a:r>
              <a:rPr lang="en-GB" dirty="0" smtClean="0"/>
              <a:t>Suppliers must be rated based on predetermined criteria</a:t>
            </a:r>
          </a:p>
          <a:p>
            <a:r>
              <a:rPr lang="en-GB" dirty="0" smtClean="0"/>
              <a:t>A decision must be made on the supplier and along with any feedback communicated to the supplier</a:t>
            </a:r>
            <a:endParaRPr lang="en-GB" dirty="0"/>
          </a:p>
        </p:txBody>
      </p:sp>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pPr lvl="1">
              <a:buNone/>
            </a:pPr>
            <a:r>
              <a:rPr lang="en-GB" dirty="0" smtClean="0"/>
              <a:t>	Using the supplier positioning model discuss why you would undertake supplier appraisal in that quadrant</a:t>
            </a:r>
            <a:endParaRPr lang="en-GB" dirty="0"/>
          </a:p>
        </p:txBody>
      </p:sp>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Effectiveness of Supplier Appraisal</a:t>
            </a:r>
            <a:endParaRPr lang="en-GB" dirty="0"/>
          </a:p>
        </p:txBody>
      </p:sp>
      <p:sp>
        <p:nvSpPr>
          <p:cNvPr id="3" name="Content Placeholder 2"/>
          <p:cNvSpPr>
            <a:spLocks noGrp="1"/>
          </p:cNvSpPr>
          <p:nvPr>
            <p:ph idx="1"/>
          </p:nvPr>
        </p:nvSpPr>
        <p:spPr>
          <a:xfrm>
            <a:off x="457200" y="1600200"/>
            <a:ext cx="8229600" cy="5069160"/>
          </a:xfrm>
        </p:spPr>
        <p:txBody>
          <a:bodyPr>
            <a:normAutofit lnSpcReduction="10000"/>
          </a:bodyPr>
          <a:lstStyle/>
          <a:p>
            <a:r>
              <a:rPr lang="en-GB" dirty="0" smtClean="0"/>
              <a:t>The process of supplier appraisal does deliver benefits and those benefits or deliverables can be measured in hard evidence</a:t>
            </a:r>
          </a:p>
          <a:p>
            <a:r>
              <a:rPr lang="en-GB" dirty="0" smtClean="0"/>
              <a:t>However, to use some of the deliverables from the process as an indication of performance can be risky</a:t>
            </a:r>
          </a:p>
          <a:p>
            <a:r>
              <a:rPr lang="en-GB" dirty="0" smtClean="0"/>
              <a:t>Whilst the performance in terms of quality is most likely to form a good indicator of how the supplier will perform, it remains a feeling not a certainty</a:t>
            </a:r>
            <a:endParaRPr lang="en-GB" dirty="0"/>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Supplier Evaluation</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Without an effective measurement system to record and evaluate supply base performance, how can buyers really know how well their suppliers are satisfying their contractual obligations?</a:t>
            </a:r>
          </a:p>
          <a:p>
            <a:r>
              <a:rPr lang="en-GB" dirty="0" smtClean="0"/>
              <a:t>Supplier performance measurement includes the requisite methods and systems to collect and provide information to measure, rate, or rank supplier performance on a continuous basis</a:t>
            </a:r>
            <a:endParaRPr lang="en-GB" dirty="0"/>
          </a:p>
        </p:txBody>
      </p:sp>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Supplier Evaluation</a:t>
            </a:r>
            <a:endParaRPr lang="en-GB" dirty="0"/>
          </a:p>
        </p:txBody>
      </p:sp>
      <p:sp>
        <p:nvSpPr>
          <p:cNvPr id="3" name="Content Placeholder 2"/>
          <p:cNvSpPr>
            <a:spLocks noGrp="1"/>
          </p:cNvSpPr>
          <p:nvPr>
            <p:ph idx="1"/>
          </p:nvPr>
        </p:nvSpPr>
        <p:spPr>
          <a:xfrm>
            <a:off x="457200" y="1600200"/>
            <a:ext cx="8229600" cy="5069160"/>
          </a:xfrm>
        </p:spPr>
        <p:txBody>
          <a:bodyPr>
            <a:normAutofit/>
          </a:bodyPr>
          <a:lstStyle/>
          <a:p>
            <a:pPr>
              <a:buNone/>
            </a:pPr>
            <a:r>
              <a:rPr lang="en-GB" b="1" u="sng" dirty="0" smtClean="0"/>
              <a:t>What to measure</a:t>
            </a:r>
          </a:p>
          <a:p>
            <a:r>
              <a:rPr lang="en-GB" dirty="0" smtClean="0"/>
              <a:t>Central to the design of all supplier evaluation systems is the decision about what to measure and how to weight various performance criteria</a:t>
            </a:r>
          </a:p>
          <a:p>
            <a:r>
              <a:rPr lang="en-GB" dirty="0" smtClean="0"/>
              <a:t>An organisation must decide which performance criteria are objective and which are subjective as the metrics used will be different</a:t>
            </a:r>
            <a:endParaRPr lang="en-GB" dirty="0"/>
          </a:p>
        </p:txBody>
      </p:sp>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Supplier Evaluation</a:t>
            </a:r>
            <a:endParaRPr lang="en-GB" dirty="0"/>
          </a:p>
        </p:txBody>
      </p:sp>
      <p:sp>
        <p:nvSpPr>
          <p:cNvPr id="3" name="Content Placeholder 2"/>
          <p:cNvSpPr>
            <a:spLocks noGrp="1"/>
          </p:cNvSpPr>
          <p:nvPr>
            <p:ph idx="1"/>
          </p:nvPr>
        </p:nvSpPr>
        <p:spPr/>
        <p:txBody>
          <a:bodyPr/>
          <a:lstStyle/>
          <a:p>
            <a:pPr>
              <a:buNone/>
            </a:pPr>
            <a:r>
              <a:rPr lang="en-GB" dirty="0" smtClean="0"/>
              <a:t>	Objective, quantitative variables lie within the following three categories</a:t>
            </a:r>
          </a:p>
          <a:p>
            <a:pPr>
              <a:buNone/>
            </a:pPr>
            <a:endParaRPr lang="en-GB" dirty="0" smtClean="0"/>
          </a:p>
          <a:p>
            <a:r>
              <a:rPr lang="en-GB" dirty="0" smtClean="0"/>
              <a:t>Delivery performance</a:t>
            </a:r>
          </a:p>
          <a:p>
            <a:r>
              <a:rPr lang="en-GB" dirty="0" smtClean="0"/>
              <a:t>Quality performance</a:t>
            </a:r>
          </a:p>
          <a:p>
            <a:r>
              <a:rPr lang="en-GB" dirty="0" smtClean="0"/>
              <a:t>Cost reduction</a:t>
            </a:r>
            <a:endParaRPr lang="en-GB" dirty="0"/>
          </a:p>
        </p:txBody>
      </p:sp>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Delivery Performance</a:t>
            </a:r>
            <a:endParaRPr lang="en-GB" dirty="0"/>
          </a:p>
        </p:txBody>
      </p:sp>
      <p:sp>
        <p:nvSpPr>
          <p:cNvPr id="3" name="Content Placeholder 2"/>
          <p:cNvSpPr>
            <a:spLocks noGrp="1"/>
          </p:cNvSpPr>
          <p:nvPr>
            <p:ph idx="1"/>
          </p:nvPr>
        </p:nvSpPr>
        <p:spPr/>
        <p:txBody>
          <a:bodyPr/>
          <a:lstStyle/>
          <a:p>
            <a:r>
              <a:rPr lang="en-GB" dirty="0" smtClean="0"/>
              <a:t>Buyer can readily assess how well a supplier satisfies its quantity and due-date commitments</a:t>
            </a:r>
          </a:p>
          <a:p>
            <a:r>
              <a:rPr lang="en-GB" dirty="0" smtClean="0"/>
              <a:t>Lead-time requirements, and due-date compliance are all part of a supplier’s overall delivery performance</a:t>
            </a:r>
            <a:endParaRPr lang="en-GB" dirty="0"/>
          </a:p>
        </p:txBody>
      </p:sp>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Quality Performance</a:t>
            </a:r>
            <a:endParaRPr lang="en-GB" dirty="0"/>
          </a:p>
        </p:txBody>
      </p:sp>
      <p:sp>
        <p:nvSpPr>
          <p:cNvPr id="3" name="Content Placeholder 2"/>
          <p:cNvSpPr>
            <a:spLocks noGrp="1"/>
          </p:cNvSpPr>
          <p:nvPr>
            <p:ph idx="1"/>
          </p:nvPr>
        </p:nvSpPr>
        <p:spPr/>
        <p:txBody>
          <a:bodyPr/>
          <a:lstStyle/>
          <a:p>
            <a:r>
              <a:rPr lang="en-GB" dirty="0" smtClean="0"/>
              <a:t>A buyer can evaluate a supplier’s quality performance against previously specified objectives, track trends and improvement rates, and compare similar suppliers</a:t>
            </a:r>
          </a:p>
          <a:p>
            <a:r>
              <a:rPr lang="en-GB" dirty="0" smtClean="0"/>
              <a:t>A well designed measurement system also helps define a buyer’s quality requirements and more effectively communicate them to its suppliers</a:t>
            </a:r>
            <a:endParaRPr lang="en-GB" dirty="0"/>
          </a:p>
        </p:txBody>
      </p:sp>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Reduction</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10000"/>
          </a:bodyPr>
          <a:lstStyle/>
          <a:p>
            <a:r>
              <a:rPr lang="en-GB" dirty="0" smtClean="0"/>
              <a:t>Buyers frequently rely on suppliers for cost-reduction assistance, which can be measured in a number of ways</a:t>
            </a:r>
          </a:p>
          <a:p>
            <a:pPr marL="514350" indent="-514350">
              <a:buAutoNum type="arabicPeriod"/>
            </a:pPr>
            <a:r>
              <a:rPr lang="en-GB" dirty="0" smtClean="0"/>
              <a:t>Track a supplier’s real cost after adjusting for inflation</a:t>
            </a:r>
          </a:p>
          <a:p>
            <a:pPr marL="514350" indent="-514350">
              <a:buAutoNum type="arabicPeriod"/>
            </a:pPr>
            <a:r>
              <a:rPr lang="en-GB" dirty="0" smtClean="0"/>
              <a:t>Compare supplier’s cost against other supplier’s within the same industry or against a baseline or target price</a:t>
            </a:r>
          </a:p>
          <a:p>
            <a:pPr marL="514350" indent="-514350">
              <a:buAutoNum type="arabicPeriod"/>
            </a:pPr>
            <a:r>
              <a:rPr lang="en-GB" dirty="0" smtClean="0"/>
              <a:t>Use last paid price in the current year as baseline price for comparisons during the next year</a:t>
            </a:r>
            <a:endParaRPr lang="en-GB" dirty="0"/>
          </a:p>
        </p:txBody>
      </p:sp>
    </p:spTree>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to Measure</a:t>
            </a:r>
            <a:endParaRPr lang="en-GB" dirty="0"/>
          </a:p>
        </p:txBody>
      </p:sp>
      <p:sp>
        <p:nvSpPr>
          <p:cNvPr id="3" name="Content Placeholder 2"/>
          <p:cNvSpPr>
            <a:spLocks noGrp="1"/>
          </p:cNvSpPr>
          <p:nvPr>
            <p:ph idx="1"/>
          </p:nvPr>
        </p:nvSpPr>
        <p:spPr/>
        <p:txBody>
          <a:bodyPr/>
          <a:lstStyle/>
          <a:p>
            <a:r>
              <a:rPr lang="en-GB" dirty="0" smtClean="0"/>
              <a:t>Buyers can also use a number of qualitative factors to assess supplier performance</a:t>
            </a:r>
          </a:p>
          <a:p>
            <a:r>
              <a:rPr lang="en-GB" dirty="0" smtClean="0"/>
              <a:t>Although these factors are largely subjective, a buyer can still assign a score or performance rating to each factor.</a:t>
            </a:r>
            <a:endParaRPr lang="en-GB" dirty="0"/>
          </a:p>
        </p:txBody>
      </p:sp>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to Measure</a:t>
            </a:r>
            <a:endParaRPr lang="en-GB" dirty="0"/>
          </a:p>
        </p:txBody>
      </p:sp>
      <p:sp>
        <p:nvSpPr>
          <p:cNvPr id="3" name="Content Placeholder 2"/>
          <p:cNvSpPr>
            <a:spLocks noGrp="1"/>
          </p:cNvSpPr>
          <p:nvPr>
            <p:ph idx="1"/>
          </p:nvPr>
        </p:nvSpPr>
        <p:spPr/>
        <p:txBody>
          <a:bodyPr/>
          <a:lstStyle/>
          <a:p>
            <a:r>
              <a:rPr lang="en-GB" dirty="0" smtClean="0"/>
              <a:t>For example, buyer might evaluate four different qualitative factors along a five-point scale</a:t>
            </a:r>
          </a:p>
          <a:p>
            <a:r>
              <a:rPr lang="en-GB" dirty="0" smtClean="0"/>
              <a:t>The system adds the four scores and divides by the total points possible to arrive at a percentage of total points so that a buyer can then rank suppliers by percentage performance</a:t>
            </a:r>
            <a:endParaRPr lang="en-GB" dirty="0"/>
          </a:p>
        </p:txBody>
      </p:sp>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Qualitative Evaluation Factors</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Problem resolution ability</a:t>
            </a:r>
          </a:p>
          <a:p>
            <a:pPr marL="514350" indent="-514350">
              <a:buAutoNum type="arabicPeriod"/>
            </a:pPr>
            <a:r>
              <a:rPr lang="en-GB" dirty="0" smtClean="0"/>
              <a:t>Technical ability</a:t>
            </a:r>
          </a:p>
          <a:p>
            <a:pPr marL="514350" indent="-514350">
              <a:buAutoNum type="arabicPeriod"/>
            </a:pPr>
            <a:r>
              <a:rPr lang="en-GB" dirty="0" smtClean="0"/>
              <a:t>Corrective action response</a:t>
            </a:r>
          </a:p>
          <a:p>
            <a:pPr marL="514350" indent="-514350">
              <a:buAutoNum type="arabicPeriod"/>
            </a:pPr>
            <a:r>
              <a:rPr lang="en-GB" dirty="0" smtClean="0"/>
              <a:t>Communication</a:t>
            </a:r>
          </a:p>
          <a:p>
            <a:pPr marL="514350" indent="-514350">
              <a:buAutoNum type="arabicPeriod"/>
            </a:pPr>
            <a:r>
              <a:rPr lang="en-GB" dirty="0" smtClean="0"/>
              <a:t>New product support</a:t>
            </a:r>
          </a:p>
          <a:p>
            <a:pPr marL="514350" indent="-514350">
              <a:buAutoNum type="arabicPeriod"/>
            </a:pPr>
            <a:r>
              <a:rPr lang="en-GB" dirty="0" smtClean="0"/>
              <a:t>Buyer supplier compatibility</a:t>
            </a:r>
            <a:endParaRPr lang="en-GB" dirty="0"/>
          </a:p>
        </p:txBody>
      </p:sp>
    </p:spTree>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Types of Supplier Evaluation Techniques</a:t>
            </a:r>
            <a:endParaRPr lang="en-GB" dirty="0"/>
          </a:p>
        </p:txBody>
      </p:sp>
      <p:sp>
        <p:nvSpPr>
          <p:cNvPr id="3" name="Content Placeholder 2"/>
          <p:cNvSpPr>
            <a:spLocks noGrp="1"/>
          </p:cNvSpPr>
          <p:nvPr>
            <p:ph idx="1"/>
          </p:nvPr>
        </p:nvSpPr>
        <p:spPr>
          <a:xfrm>
            <a:off x="457200" y="1600200"/>
            <a:ext cx="8229600" cy="5069160"/>
          </a:xfrm>
        </p:spPr>
        <p:txBody>
          <a:bodyPr>
            <a:normAutofit fontScale="92500" lnSpcReduction="20000"/>
          </a:bodyPr>
          <a:lstStyle/>
          <a:p>
            <a:r>
              <a:rPr lang="en-GB" dirty="0" smtClean="0"/>
              <a:t>Note that all supplier measurement systems have an element of subjectivity</a:t>
            </a:r>
          </a:p>
          <a:p>
            <a:r>
              <a:rPr lang="en-GB" dirty="0" smtClean="0"/>
              <a:t>What data to analyse, what metrics to use, what performance categories to include, how to weight different categories, how often to generate performance reports, and how to use the performance data are all subjective to some degree</a:t>
            </a:r>
          </a:p>
          <a:p>
            <a:r>
              <a:rPr lang="en-GB" dirty="0" smtClean="0"/>
              <a:t>More over, there are no hard rules regarding the specific categories to include in supplier measurement systems; the choice will depend on what is strategically important to the buyer</a:t>
            </a:r>
            <a:endParaRPr lang="en-GB" dirty="0"/>
          </a:p>
        </p:txBody>
      </p:sp>
    </p:spTree>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Supplier Evaluation Models</a:t>
            </a:r>
            <a:endParaRPr lang="en-GB" dirty="0"/>
          </a:p>
        </p:txBody>
      </p:sp>
      <p:sp>
        <p:nvSpPr>
          <p:cNvPr id="3" name="Content Placeholder 2"/>
          <p:cNvSpPr>
            <a:spLocks noGrp="1"/>
          </p:cNvSpPr>
          <p:nvPr>
            <p:ph idx="1"/>
          </p:nvPr>
        </p:nvSpPr>
        <p:spPr/>
        <p:txBody>
          <a:bodyPr/>
          <a:lstStyle/>
          <a:p>
            <a:r>
              <a:rPr lang="en-GB" dirty="0" smtClean="0"/>
              <a:t>Organisations typically use one of three common types of measurement techniques or systems when evaluating supplier performance</a:t>
            </a:r>
          </a:p>
          <a:p>
            <a:r>
              <a:rPr lang="en-GB" dirty="0" smtClean="0"/>
              <a:t>Each differs in its use of use levels of decision subjectivity, required system resources, and implementation cost</a:t>
            </a:r>
            <a:endParaRPr lang="en-GB" dirty="0"/>
          </a:p>
        </p:txBody>
      </p:sp>
    </p:spTree>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Supplier Evaluation Models</a:t>
            </a:r>
            <a:endParaRPr lang="en-GB" dirty="0"/>
          </a:p>
        </p:txBody>
      </p:sp>
      <p:sp>
        <p:nvSpPr>
          <p:cNvPr id="3" name="Content Placeholder 2"/>
          <p:cNvSpPr>
            <a:spLocks noGrp="1"/>
          </p:cNvSpPr>
          <p:nvPr>
            <p:ph idx="1"/>
          </p:nvPr>
        </p:nvSpPr>
        <p:spPr/>
        <p:txBody>
          <a:bodyPr/>
          <a:lstStyle/>
          <a:p>
            <a:pPr>
              <a:buNone/>
            </a:pPr>
            <a:r>
              <a:rPr lang="en-GB" dirty="0" smtClean="0"/>
              <a:t>	There are three fundamental models to identify and evaluate suppliers</a:t>
            </a:r>
          </a:p>
          <a:p>
            <a:pPr>
              <a:buNone/>
            </a:pPr>
            <a:endParaRPr lang="en-GB" dirty="0" smtClean="0"/>
          </a:p>
          <a:p>
            <a:pPr marL="514350" indent="-514350">
              <a:buAutoNum type="arabicPeriod"/>
            </a:pPr>
            <a:r>
              <a:rPr lang="en-GB" dirty="0" smtClean="0"/>
              <a:t>Categorical Method</a:t>
            </a:r>
          </a:p>
          <a:p>
            <a:pPr marL="514350" indent="-514350">
              <a:buAutoNum type="arabicPeriod"/>
            </a:pPr>
            <a:r>
              <a:rPr lang="en-GB" dirty="0" smtClean="0"/>
              <a:t>Weighted Point Method</a:t>
            </a:r>
          </a:p>
          <a:p>
            <a:pPr marL="514350" indent="-514350">
              <a:buAutoNum type="arabicPeriod"/>
            </a:pPr>
            <a:r>
              <a:rPr lang="en-GB" dirty="0" smtClean="0"/>
              <a:t>Cost-Based System</a:t>
            </a:r>
            <a:endParaRPr lang="en-GB" dirty="0"/>
          </a:p>
        </p:txBody>
      </p:sp>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Categorical Model</a:t>
            </a:r>
            <a:endParaRPr lang="en-GB" dirty="0"/>
          </a:p>
        </p:txBody>
      </p:sp>
      <p:graphicFrame>
        <p:nvGraphicFramePr>
          <p:cNvPr id="7" name="Content Placeholder 6"/>
          <p:cNvGraphicFramePr>
            <a:graphicFrameLocks noGrp="1"/>
          </p:cNvGraphicFramePr>
          <p:nvPr>
            <p:ph idx="1"/>
          </p:nvPr>
        </p:nvGraphicFramePr>
        <p:xfrm>
          <a:off x="457200" y="1600200"/>
          <a:ext cx="8229600" cy="2712720"/>
        </p:xfrm>
        <a:graphic>
          <a:graphicData uri="http://schemas.openxmlformats.org/drawingml/2006/table">
            <a:tbl>
              <a:tblPr firstRow="1" bandRow="1">
                <a:tableStyleId>{5C22544A-7EE6-4342-B048-85BDC9FD1C3A}</a:tableStyleId>
              </a:tblPr>
              <a:tblGrid>
                <a:gridCol w="2743200"/>
                <a:gridCol w="2743200"/>
                <a:gridCol w="2743200"/>
              </a:tblGrid>
              <a:tr h="370840">
                <a:tc>
                  <a:txBody>
                    <a:bodyPr/>
                    <a:lstStyle/>
                    <a:p>
                      <a:r>
                        <a:rPr lang="en-GB" sz="2800" b="1" u="sng" dirty="0" smtClean="0"/>
                        <a:t>Advantages</a:t>
                      </a:r>
                    </a:p>
                    <a:p>
                      <a:r>
                        <a:rPr lang="en-GB" sz="2400" b="0" u="none" dirty="0" smtClean="0"/>
                        <a:t>Easy</a:t>
                      </a:r>
                      <a:r>
                        <a:rPr lang="en-GB" sz="2400" b="0" u="none" baseline="0" dirty="0" smtClean="0"/>
                        <a:t> to implement</a:t>
                      </a:r>
                    </a:p>
                    <a:p>
                      <a:r>
                        <a:rPr lang="en-GB" sz="2400" b="0" u="none" baseline="0" dirty="0" smtClean="0"/>
                        <a:t>Requires minimal data</a:t>
                      </a:r>
                    </a:p>
                    <a:p>
                      <a:r>
                        <a:rPr lang="en-GB" sz="2400" b="0" u="none" baseline="0" dirty="0" smtClean="0"/>
                        <a:t>Low-cost system</a:t>
                      </a:r>
                    </a:p>
                    <a:p>
                      <a:r>
                        <a:rPr lang="en-GB" sz="2400" b="0" u="none" baseline="0" dirty="0" smtClean="0"/>
                        <a:t>Good for firms with limited resources</a:t>
                      </a:r>
                    </a:p>
                  </a:txBody>
                  <a:tcPr/>
                </a:tc>
                <a:tc>
                  <a:txBody>
                    <a:bodyPr/>
                    <a:lstStyle/>
                    <a:p>
                      <a:r>
                        <a:rPr lang="en-GB" sz="2800" u="sng" dirty="0" smtClean="0"/>
                        <a:t>Disadvantages</a:t>
                      </a:r>
                    </a:p>
                    <a:p>
                      <a:r>
                        <a:rPr lang="en-GB" sz="2400" b="0" u="none" dirty="0" smtClean="0"/>
                        <a:t>Least reliable</a:t>
                      </a:r>
                    </a:p>
                    <a:p>
                      <a:r>
                        <a:rPr lang="en-GB" sz="2400" b="0" u="none" dirty="0" smtClean="0"/>
                        <a:t>Most subjective</a:t>
                      </a:r>
                    </a:p>
                    <a:p>
                      <a:endParaRPr lang="en-GB" sz="2400" b="0" u="none" dirty="0" smtClean="0"/>
                    </a:p>
                    <a:p>
                      <a:r>
                        <a:rPr lang="en-GB" sz="2400" b="0" u="none" dirty="0" smtClean="0"/>
                        <a:t>Usually manual</a:t>
                      </a:r>
                      <a:endParaRPr lang="en-GB" sz="2400" b="0" u="none" dirty="0"/>
                    </a:p>
                  </a:txBody>
                  <a:tcPr/>
                </a:tc>
                <a:tc>
                  <a:txBody>
                    <a:bodyPr/>
                    <a:lstStyle/>
                    <a:p>
                      <a:r>
                        <a:rPr lang="en-GB" sz="2800" u="sng" dirty="0" smtClean="0"/>
                        <a:t>Users</a:t>
                      </a:r>
                    </a:p>
                    <a:p>
                      <a:r>
                        <a:rPr lang="en-GB" sz="2400" b="0" u="none" dirty="0" smtClean="0"/>
                        <a:t>Small firms</a:t>
                      </a:r>
                      <a:endParaRPr lang="en-GB" sz="2400" b="0" u="none" dirty="0"/>
                    </a:p>
                  </a:txBody>
                  <a:tcPr/>
                </a:tc>
              </a:tr>
            </a:tbl>
          </a:graphicData>
        </a:graphic>
      </p:graphicFrame>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Weighted Point Method</a:t>
            </a:r>
            <a:endParaRPr lang="en-GB" dirty="0"/>
          </a:p>
        </p:txBody>
      </p:sp>
      <p:graphicFrame>
        <p:nvGraphicFramePr>
          <p:cNvPr id="4" name="Content Placeholder 3"/>
          <p:cNvGraphicFramePr>
            <a:graphicFrameLocks noGrp="1"/>
          </p:cNvGraphicFramePr>
          <p:nvPr>
            <p:ph idx="1"/>
          </p:nvPr>
        </p:nvGraphicFramePr>
        <p:xfrm>
          <a:off x="457200" y="1600200"/>
          <a:ext cx="8229600" cy="2346960"/>
        </p:xfrm>
        <a:graphic>
          <a:graphicData uri="http://schemas.openxmlformats.org/drawingml/2006/table">
            <a:tbl>
              <a:tblPr firstRow="1" bandRow="1">
                <a:tableStyleId>{5C22544A-7EE6-4342-B048-85BDC9FD1C3A}</a:tableStyleId>
              </a:tblPr>
              <a:tblGrid>
                <a:gridCol w="2743200"/>
                <a:gridCol w="2743200"/>
                <a:gridCol w="2743200"/>
              </a:tblGrid>
              <a:tr h="370840">
                <a:tc>
                  <a:txBody>
                    <a:bodyPr/>
                    <a:lstStyle/>
                    <a:p>
                      <a:r>
                        <a:rPr lang="en-GB" sz="2800" u="sng" dirty="0" smtClean="0"/>
                        <a:t>Advantages</a:t>
                      </a:r>
                    </a:p>
                    <a:p>
                      <a:r>
                        <a:rPr lang="en-GB" sz="2400" b="0" u="none" dirty="0" smtClean="0"/>
                        <a:t>Flexible</a:t>
                      </a:r>
                      <a:r>
                        <a:rPr lang="en-GB" sz="2400" b="0" u="none" baseline="0" dirty="0" smtClean="0"/>
                        <a:t> system</a:t>
                      </a:r>
                    </a:p>
                    <a:p>
                      <a:endParaRPr lang="en-GB" sz="2400" b="0" u="none" baseline="0" dirty="0" smtClean="0"/>
                    </a:p>
                    <a:p>
                      <a:r>
                        <a:rPr lang="en-GB" sz="2400" b="0" u="none" baseline="0" dirty="0" smtClean="0"/>
                        <a:t>Supplier ranking allowed</a:t>
                      </a:r>
                    </a:p>
                    <a:p>
                      <a:r>
                        <a:rPr lang="en-GB" sz="2400" b="0" u="none" baseline="0" dirty="0" smtClean="0"/>
                        <a:t>Moderate costs</a:t>
                      </a:r>
                      <a:endParaRPr lang="en-GB" sz="2400" b="0" u="none" dirty="0"/>
                    </a:p>
                  </a:txBody>
                  <a:tcPr/>
                </a:tc>
                <a:tc>
                  <a:txBody>
                    <a:bodyPr/>
                    <a:lstStyle/>
                    <a:p>
                      <a:r>
                        <a:rPr lang="en-GB" sz="2800" u="sng" dirty="0" smtClean="0"/>
                        <a:t>Disadvantages</a:t>
                      </a:r>
                    </a:p>
                    <a:p>
                      <a:r>
                        <a:rPr lang="en-GB" sz="2400" b="0" u="none" dirty="0" smtClean="0"/>
                        <a:t>Tend</a:t>
                      </a:r>
                      <a:r>
                        <a:rPr lang="en-GB" sz="2400" b="0" u="none" baseline="0" dirty="0" smtClean="0"/>
                        <a:t> to focus on unit price</a:t>
                      </a:r>
                    </a:p>
                    <a:p>
                      <a:r>
                        <a:rPr lang="en-GB" sz="2400" b="0" u="none" baseline="0" dirty="0" smtClean="0"/>
                        <a:t>Requires some computer support</a:t>
                      </a:r>
                      <a:endParaRPr lang="en-GB" sz="2400" b="0" u="none" dirty="0"/>
                    </a:p>
                  </a:txBody>
                  <a:tcPr/>
                </a:tc>
                <a:tc>
                  <a:txBody>
                    <a:bodyPr/>
                    <a:lstStyle/>
                    <a:p>
                      <a:r>
                        <a:rPr lang="en-GB" sz="2800" u="sng" dirty="0" smtClean="0"/>
                        <a:t>Users</a:t>
                      </a:r>
                    </a:p>
                    <a:p>
                      <a:r>
                        <a:rPr lang="en-GB" sz="2400" u="sng" smtClean="0"/>
                        <a:t>Mosts</a:t>
                      </a:r>
                      <a:endParaRPr lang="en-GB" sz="2400" u="sng"/>
                    </a:p>
                  </a:txBody>
                  <a:tcPr/>
                </a:tc>
              </a:tr>
            </a:tbl>
          </a:graphicData>
        </a:graphic>
      </p:graphicFrame>
    </p:spTree>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Cost-Based Method</a:t>
            </a:r>
            <a:endParaRPr lang="en-GB" dirty="0"/>
          </a:p>
        </p:txBody>
      </p:sp>
      <p:graphicFrame>
        <p:nvGraphicFramePr>
          <p:cNvPr id="4" name="Content Placeholder 3"/>
          <p:cNvGraphicFramePr>
            <a:graphicFrameLocks noGrp="1"/>
          </p:cNvGraphicFramePr>
          <p:nvPr>
            <p:ph idx="1"/>
          </p:nvPr>
        </p:nvGraphicFramePr>
        <p:xfrm>
          <a:off x="457200" y="1600200"/>
          <a:ext cx="8229600" cy="2651760"/>
        </p:xfrm>
        <a:graphic>
          <a:graphicData uri="http://schemas.openxmlformats.org/drawingml/2006/table">
            <a:tbl>
              <a:tblPr firstRow="1" bandRow="1">
                <a:tableStyleId>{5C22544A-7EE6-4342-B048-85BDC9FD1C3A}</a:tableStyleId>
              </a:tblPr>
              <a:tblGrid>
                <a:gridCol w="2743200"/>
                <a:gridCol w="2743200"/>
                <a:gridCol w="2743200"/>
              </a:tblGrid>
              <a:tr h="370840">
                <a:tc>
                  <a:txBody>
                    <a:bodyPr/>
                    <a:lstStyle/>
                    <a:p>
                      <a:r>
                        <a:rPr lang="en-GB" sz="2400" u="sng" dirty="0" smtClean="0"/>
                        <a:t>Advantages</a:t>
                      </a:r>
                    </a:p>
                    <a:p>
                      <a:r>
                        <a:rPr lang="en-GB" sz="2400" b="0" u="none" dirty="0" smtClean="0"/>
                        <a:t>Total cost approach</a:t>
                      </a:r>
                    </a:p>
                    <a:p>
                      <a:endParaRPr lang="en-GB" sz="2400" b="0" u="none" dirty="0" smtClean="0"/>
                    </a:p>
                    <a:p>
                      <a:r>
                        <a:rPr lang="en-GB" sz="2400" b="0" u="none" dirty="0" smtClean="0"/>
                        <a:t>Objective supplier ranking</a:t>
                      </a:r>
                    </a:p>
                    <a:p>
                      <a:r>
                        <a:rPr lang="en-GB" sz="2400" b="0" u="none" dirty="0" smtClean="0"/>
                        <a:t>Greatest</a:t>
                      </a:r>
                      <a:r>
                        <a:rPr lang="en-GB" sz="2400" b="0" u="none" baseline="0" dirty="0" smtClean="0"/>
                        <a:t> potential for improvement</a:t>
                      </a:r>
                      <a:endParaRPr lang="en-GB" sz="2400" b="0" u="none" dirty="0"/>
                    </a:p>
                  </a:txBody>
                  <a:tcPr/>
                </a:tc>
                <a:tc>
                  <a:txBody>
                    <a:bodyPr/>
                    <a:lstStyle/>
                    <a:p>
                      <a:r>
                        <a:rPr lang="en-GB" sz="2400" u="sng" dirty="0" smtClean="0"/>
                        <a:t>Disadvantages</a:t>
                      </a:r>
                    </a:p>
                    <a:p>
                      <a:r>
                        <a:rPr lang="en-GB" sz="2400" b="0" u="none" dirty="0" smtClean="0"/>
                        <a:t>Cost accounting</a:t>
                      </a:r>
                      <a:r>
                        <a:rPr lang="en-GB" sz="2400" b="0" u="none" baseline="0" dirty="0" smtClean="0"/>
                        <a:t> system required</a:t>
                      </a:r>
                      <a:endParaRPr lang="en-GB" sz="2400" b="0" u="none" dirty="0"/>
                    </a:p>
                  </a:txBody>
                  <a:tcPr/>
                </a:tc>
                <a:tc>
                  <a:txBody>
                    <a:bodyPr/>
                    <a:lstStyle/>
                    <a:p>
                      <a:r>
                        <a:rPr lang="en-GB" sz="2400" u="sng" dirty="0" smtClean="0"/>
                        <a:t>Users</a:t>
                      </a:r>
                    </a:p>
                    <a:p>
                      <a:r>
                        <a:rPr lang="en-GB" sz="2400" b="0" u="none" dirty="0" smtClean="0"/>
                        <a:t>Large firms</a:t>
                      </a:r>
                    </a:p>
                    <a:p>
                      <a:r>
                        <a:rPr lang="en-GB" sz="2400" b="0" u="none" dirty="0" smtClean="0"/>
                        <a:t>Firms</a:t>
                      </a:r>
                      <a:r>
                        <a:rPr lang="en-GB" sz="2400" b="0" u="none" baseline="0" dirty="0" smtClean="0"/>
                        <a:t> with a large supply base</a:t>
                      </a:r>
                      <a:endParaRPr lang="en-GB" sz="2400" b="0" u="none" dirty="0"/>
                    </a:p>
                  </a:txBody>
                  <a:tcPr/>
                </a:tc>
              </a:tr>
            </a:tbl>
          </a:graphicData>
        </a:graphic>
      </p:graphicFrame>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Categorical System</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A categorical system is the easiest and most basic measurement system to put in place, but it is also the most subjective as far as measuring supplier performance</a:t>
            </a:r>
          </a:p>
          <a:p>
            <a:r>
              <a:rPr lang="en-GB" dirty="0" smtClean="0"/>
              <a:t>This system requires the assignment of a rating evaluation for each selected performance category</a:t>
            </a:r>
          </a:p>
          <a:p>
            <a:r>
              <a:rPr lang="en-GB" dirty="0" smtClean="0"/>
              <a:t>Examples of ratings typically include categories such as: excellent, good, fair and poor</a:t>
            </a:r>
            <a:endParaRPr lang="en-GB" dirty="0"/>
          </a:p>
        </p:txBody>
      </p:sp>
    </p:spTree>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Weighted-Point System</a:t>
            </a:r>
            <a:endParaRPr lang="en-GB" dirty="0"/>
          </a:p>
        </p:txBody>
      </p:sp>
      <p:sp>
        <p:nvSpPr>
          <p:cNvPr id="3" name="Content Placeholder 2"/>
          <p:cNvSpPr>
            <a:spLocks noGrp="1"/>
          </p:cNvSpPr>
          <p:nvPr>
            <p:ph idx="1"/>
          </p:nvPr>
        </p:nvSpPr>
        <p:spPr/>
        <p:txBody>
          <a:bodyPr/>
          <a:lstStyle/>
          <a:p>
            <a:r>
              <a:rPr lang="en-GB" dirty="0" smtClean="0"/>
              <a:t>This approach overcomes some of the subjectivity in a categorical system</a:t>
            </a:r>
          </a:p>
          <a:p>
            <a:r>
              <a:rPr lang="en-GB" dirty="0" smtClean="0"/>
              <a:t>A weighted-point system weighs and quantifies relative scores across different performance categories</a:t>
            </a:r>
          </a:p>
          <a:p>
            <a:r>
              <a:rPr lang="en-GB" dirty="0" smtClean="0"/>
              <a:t>This approach usually features higher reliability and moderate implementation costs</a:t>
            </a:r>
            <a:endParaRPr lang="en-GB" dirty="0"/>
          </a:p>
        </p:txBody>
      </p:sp>
    </p:spTree>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Weighted-Point System</a:t>
            </a:r>
            <a:endParaRPr lang="en-GB" dirty="0"/>
          </a:p>
        </p:txBody>
      </p:sp>
      <p:sp>
        <p:nvSpPr>
          <p:cNvPr id="3" name="Content Placeholder 2"/>
          <p:cNvSpPr>
            <a:spLocks noGrp="1"/>
          </p:cNvSpPr>
          <p:nvPr>
            <p:ph idx="1"/>
          </p:nvPr>
        </p:nvSpPr>
        <p:spPr/>
        <p:txBody>
          <a:bodyPr/>
          <a:lstStyle/>
          <a:p>
            <a:r>
              <a:rPr lang="en-GB" dirty="0" smtClean="0"/>
              <a:t>Are also flexible- users can change the weights assigned to each performance category or the actual performance categories themselves, depending on what is most important to the buying organisation.</a:t>
            </a:r>
            <a:endParaRPr lang="en-GB" dirty="0"/>
          </a:p>
        </p:txBody>
      </p:sp>
    </p:spTree>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Weighted- Point System</a:t>
            </a:r>
            <a:endParaRPr lang="en-GB" dirty="0"/>
          </a:p>
        </p:txBody>
      </p:sp>
      <p:sp>
        <p:nvSpPr>
          <p:cNvPr id="3" name="Content Placeholder 2"/>
          <p:cNvSpPr>
            <a:spLocks noGrp="1"/>
          </p:cNvSpPr>
          <p:nvPr>
            <p:ph idx="1"/>
          </p:nvPr>
        </p:nvSpPr>
        <p:spPr>
          <a:xfrm>
            <a:off x="457200" y="1600200"/>
            <a:ext cx="8229600" cy="5069160"/>
          </a:xfrm>
        </p:spPr>
        <p:txBody>
          <a:bodyPr>
            <a:normAutofit fontScale="92500"/>
          </a:bodyPr>
          <a:lstStyle/>
          <a:p>
            <a:pPr>
              <a:buNone/>
            </a:pPr>
            <a:r>
              <a:rPr lang="en-GB" dirty="0" smtClean="0"/>
              <a:t>	Several important issues to considering regarding the use of weighted-point systems are: -</a:t>
            </a:r>
          </a:p>
          <a:p>
            <a:pPr marL="514350" indent="-514350">
              <a:buAutoNum type="arabicPeriod"/>
            </a:pPr>
            <a:r>
              <a:rPr lang="en-GB" dirty="0" smtClean="0"/>
              <a:t>Users must carefully consider and select the key performance categories to measure</a:t>
            </a:r>
          </a:p>
          <a:p>
            <a:pPr marL="514350" indent="-514350">
              <a:buAutoNum type="arabicPeriod"/>
            </a:pPr>
            <a:r>
              <a:rPr lang="en-GB" dirty="0" smtClean="0"/>
              <a:t>Decide how to weight each performance category</a:t>
            </a:r>
          </a:p>
          <a:p>
            <a:pPr marL="514350" indent="-514350">
              <a:buAutoNum type="arabicPeriod"/>
            </a:pPr>
            <a:r>
              <a:rPr lang="en-GB" dirty="0" smtClean="0"/>
              <a:t>A set of decision rules must be in place to compare a supplier’s performance against a predetermined objective to provide a score for each category</a:t>
            </a:r>
          </a:p>
          <a:p>
            <a:pPr marL="514350" indent="-514350">
              <a:buAutoNum type="arabicPeriod"/>
            </a:pPr>
            <a:endParaRPr lang="en-GB" dirty="0"/>
          </a:p>
        </p:txBody>
      </p:sp>
    </p:spTree>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Cost-Based System</a:t>
            </a:r>
            <a:endParaRPr lang="en-GB" dirty="0"/>
          </a:p>
        </p:txBody>
      </p:sp>
      <p:sp>
        <p:nvSpPr>
          <p:cNvPr id="3" name="Content Placeholder 2"/>
          <p:cNvSpPr>
            <a:spLocks noGrp="1"/>
          </p:cNvSpPr>
          <p:nvPr>
            <p:ph idx="1"/>
          </p:nvPr>
        </p:nvSpPr>
        <p:spPr/>
        <p:txBody>
          <a:bodyPr/>
          <a:lstStyle/>
          <a:p>
            <a:r>
              <a:rPr lang="en-GB" dirty="0" smtClean="0"/>
              <a:t>The most thorough and least subjective of the three measurement system types is the cost-based system</a:t>
            </a:r>
          </a:p>
          <a:p>
            <a:r>
              <a:rPr lang="en-GB" dirty="0" smtClean="0"/>
              <a:t>This approach seeks to quantify the total cost of doing business with a supplier, as the lowest total cost for an item or service</a:t>
            </a:r>
            <a:endParaRPr lang="en-GB" dirty="0"/>
          </a:p>
        </p:txBody>
      </p:sp>
    </p:spTree>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Cost-Based System</a:t>
            </a:r>
            <a:endParaRPr lang="en-GB" dirty="0"/>
          </a:p>
        </p:txBody>
      </p:sp>
      <p:sp>
        <p:nvSpPr>
          <p:cNvPr id="3" name="Content Placeholder 2"/>
          <p:cNvSpPr>
            <a:spLocks noGrp="1"/>
          </p:cNvSpPr>
          <p:nvPr>
            <p:ph idx="1"/>
          </p:nvPr>
        </p:nvSpPr>
        <p:spPr/>
        <p:txBody>
          <a:bodyPr/>
          <a:lstStyle/>
          <a:p>
            <a:r>
              <a:rPr lang="en-GB" dirty="0" smtClean="0"/>
              <a:t>The major challenge involves identifying and recording the appropriate costs that are incurred whenever a supplier fails to perform as expected</a:t>
            </a:r>
          </a:p>
          <a:p>
            <a:r>
              <a:rPr lang="en-GB" dirty="0" smtClean="0"/>
              <a:t>To use such a system, an organisation must estimate or calculate the additional costs that result whenever a </a:t>
            </a:r>
            <a:r>
              <a:rPr lang="en-GB" smtClean="0"/>
              <a:t>supplier underperforms</a:t>
            </a:r>
            <a:endParaRPr lang="en-GB" dirty="0"/>
          </a:p>
        </p:txBody>
      </p:sp>
    </p:spTree>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Cost-Based System</a:t>
            </a:r>
            <a:endParaRPr lang="en-GB" dirty="0"/>
          </a:p>
        </p:txBody>
      </p:sp>
      <p:sp>
        <p:nvSpPr>
          <p:cNvPr id="3" name="Content Placeholder 2"/>
          <p:cNvSpPr>
            <a:spLocks noGrp="1"/>
          </p:cNvSpPr>
          <p:nvPr>
            <p:ph idx="1"/>
          </p:nvPr>
        </p:nvSpPr>
        <p:spPr/>
        <p:txBody>
          <a:bodyPr/>
          <a:lstStyle/>
          <a:p>
            <a:r>
              <a:rPr lang="en-GB" dirty="0" smtClean="0"/>
              <a:t>The basic logic of the system is built around the calculation of a supplier performance index (SPI)</a:t>
            </a:r>
          </a:p>
          <a:p>
            <a:r>
              <a:rPr lang="en-GB" dirty="0" smtClean="0"/>
              <a:t>This index with a base value of 1.0 that represents satisfactory performance, is a total cost index calculated for each major item or key commodity provided by a supplier</a:t>
            </a:r>
            <a:endParaRPr lang="en-GB" dirty="0"/>
          </a:p>
        </p:txBody>
      </p:sp>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Cost-Based System</a:t>
            </a:r>
            <a:endParaRPr lang="en-GB" dirty="0"/>
          </a:p>
        </p:txBody>
      </p:sp>
      <p:sp>
        <p:nvSpPr>
          <p:cNvPr id="3" name="Content Placeholder 2"/>
          <p:cNvSpPr>
            <a:spLocks noGrp="1"/>
          </p:cNvSpPr>
          <p:nvPr>
            <p:ph idx="1"/>
          </p:nvPr>
        </p:nvSpPr>
        <p:spPr/>
        <p:txBody>
          <a:bodyPr/>
          <a:lstStyle/>
          <a:p>
            <a:pPr>
              <a:buNone/>
            </a:pPr>
            <a:endParaRPr lang="en-GB" dirty="0" smtClean="0"/>
          </a:p>
          <a:p>
            <a:pPr>
              <a:buNone/>
            </a:pPr>
            <a:r>
              <a:rPr lang="en-GB" dirty="0" smtClean="0"/>
              <a:t>SPI = </a:t>
            </a:r>
          </a:p>
          <a:p>
            <a:pPr>
              <a:buNone/>
            </a:pPr>
            <a:endParaRPr lang="en-GB" dirty="0"/>
          </a:p>
        </p:txBody>
      </p:sp>
      <p:sp>
        <p:nvSpPr>
          <p:cNvPr id="29698" name="Rectangle 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29697" name="Picture 1"/>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1684784" y="1700808"/>
            <a:ext cx="4399384" cy="1296144"/>
          </a:xfrm>
          <a:prstGeom prst="rect">
            <a:avLst/>
          </a:prstGeom>
          <a:noFill/>
        </p:spPr>
      </p:pic>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Supplier’s View of Supplier Appraisal</a:t>
            </a:r>
            <a:endParaRPr lang="en-GB" dirty="0"/>
          </a:p>
        </p:txBody>
      </p:sp>
      <p:sp>
        <p:nvSpPr>
          <p:cNvPr id="3" name="Content Placeholder 2"/>
          <p:cNvSpPr>
            <a:spLocks noGrp="1"/>
          </p:cNvSpPr>
          <p:nvPr>
            <p:ph idx="1"/>
          </p:nvPr>
        </p:nvSpPr>
        <p:spPr/>
        <p:txBody>
          <a:bodyPr/>
          <a:lstStyle/>
          <a:p>
            <a:r>
              <a:rPr lang="en-GB" dirty="0" smtClean="0"/>
              <a:t>Do suppliers feel happy about being appraised?</a:t>
            </a:r>
          </a:p>
          <a:p>
            <a:r>
              <a:rPr lang="en-GB" dirty="0" smtClean="0"/>
              <a:t>Some buyers use the process solely as a means to place additional requirements on suppliers.</a:t>
            </a:r>
            <a:endParaRPr lang="en-GB" dirty="0"/>
          </a:p>
        </p:txBody>
      </p: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Factors Conditioning a Supplier’s View of Supplier Appraisal</a:t>
            </a:r>
            <a:endParaRPr lang="en-GB" dirty="0"/>
          </a:p>
        </p:txBody>
      </p:sp>
      <p:sp>
        <p:nvSpPr>
          <p:cNvPr id="3" name="Content Placeholder 2"/>
          <p:cNvSpPr>
            <a:spLocks noGrp="1"/>
          </p:cNvSpPr>
          <p:nvPr>
            <p:ph idx="1"/>
          </p:nvPr>
        </p:nvSpPr>
        <p:spPr>
          <a:xfrm>
            <a:off x="457200" y="1600200"/>
            <a:ext cx="8229600" cy="4997152"/>
          </a:xfrm>
        </p:spPr>
        <p:txBody>
          <a:bodyPr>
            <a:normAutofit/>
          </a:bodyPr>
          <a:lstStyle/>
          <a:p>
            <a:r>
              <a:rPr lang="en-GB" dirty="0" smtClean="0"/>
              <a:t>Their interests in winning the business</a:t>
            </a:r>
          </a:p>
          <a:p>
            <a:r>
              <a:rPr lang="en-GB" dirty="0" smtClean="0"/>
              <a:t>The information they are given on the whole supplier selection process</a:t>
            </a:r>
          </a:p>
          <a:p>
            <a:r>
              <a:rPr lang="en-GB" dirty="0" smtClean="0"/>
              <a:t>The information they are given on supplier appraisal process</a:t>
            </a:r>
          </a:p>
          <a:p>
            <a:r>
              <a:rPr lang="en-GB" dirty="0" smtClean="0"/>
              <a:t>Their knowledge of the purchasing organisation and the people concerned</a:t>
            </a:r>
          </a:p>
          <a:p>
            <a:r>
              <a:rPr lang="en-GB" dirty="0" smtClean="0"/>
              <a:t>Their experience of previous supplier appraisals</a:t>
            </a:r>
            <a:endParaRPr lang="en-GB" dirty="0"/>
          </a:p>
        </p:txBody>
      </p:sp>
    </p:spTree>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Factors Conditioning a Supplier’s View of Supplier Appraisal</a:t>
            </a:r>
            <a:endParaRPr lang="en-GB" dirty="0"/>
          </a:p>
        </p:txBody>
      </p:sp>
      <p:sp>
        <p:nvSpPr>
          <p:cNvPr id="3" name="Content Placeholder 2"/>
          <p:cNvSpPr>
            <a:spLocks noGrp="1"/>
          </p:cNvSpPr>
          <p:nvPr>
            <p:ph idx="1"/>
          </p:nvPr>
        </p:nvSpPr>
        <p:spPr>
          <a:xfrm>
            <a:off x="457200" y="1600200"/>
            <a:ext cx="8229600" cy="4997152"/>
          </a:xfrm>
        </p:spPr>
        <p:txBody>
          <a:bodyPr/>
          <a:lstStyle/>
          <a:p>
            <a:r>
              <a:rPr lang="en-GB" dirty="0" smtClean="0"/>
              <a:t>The time they are given to prepare for the appraisal</a:t>
            </a:r>
          </a:p>
          <a:p>
            <a:r>
              <a:rPr lang="en-GB" dirty="0" smtClean="0"/>
              <a:t>The timing of the appraisal visit</a:t>
            </a:r>
          </a:p>
          <a:p>
            <a:r>
              <a:rPr lang="en-GB" dirty="0" smtClean="0"/>
              <a:t>The buyer’s reaction to a suggestion of an alternative time frame</a:t>
            </a:r>
          </a:p>
          <a:p>
            <a:r>
              <a:rPr lang="en-GB" dirty="0" smtClean="0"/>
              <a:t>The likely cost of the exercise to the supplier </a:t>
            </a:r>
          </a:p>
          <a:p>
            <a:r>
              <a:rPr lang="en-GB" dirty="0" smtClean="0"/>
              <a:t>What they feel about the likelihood of winning the business</a:t>
            </a:r>
            <a:endParaRPr lang="en-GB" dirty="0"/>
          </a:p>
        </p:txBody>
      </p:sp>
    </p:spTree>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Factors Conditioning a Supplier’s View of Supplier Appraisal</a:t>
            </a:r>
            <a:endParaRPr lang="en-GB" dirty="0"/>
          </a:p>
        </p:txBody>
      </p:sp>
      <p:sp>
        <p:nvSpPr>
          <p:cNvPr id="3" name="Content Placeholder 2"/>
          <p:cNvSpPr>
            <a:spLocks noGrp="1"/>
          </p:cNvSpPr>
          <p:nvPr>
            <p:ph idx="1"/>
          </p:nvPr>
        </p:nvSpPr>
        <p:spPr/>
        <p:txBody>
          <a:bodyPr/>
          <a:lstStyle/>
          <a:p>
            <a:pPr>
              <a:buNone/>
            </a:pPr>
            <a:r>
              <a:rPr lang="en-GB" dirty="0" smtClean="0"/>
              <a:t>	Consider the situation where a buyer has a strategic critical item and the supplier views that customer as a nuisance</a:t>
            </a:r>
          </a:p>
          <a:p>
            <a:r>
              <a:rPr lang="en-GB" dirty="0" smtClean="0"/>
              <a:t>How keen will the supplier be to undertake a costly appraisal with the buyer?</a:t>
            </a:r>
          </a:p>
          <a:p>
            <a:r>
              <a:rPr lang="en-GB" dirty="0" smtClean="0"/>
              <a:t>However, where a supplier sees a buyer as a development customer, the answer might be, ‘How soon do you want to come?’</a:t>
            </a:r>
            <a:endParaRPr lang="en-GB" dirty="0"/>
          </a:p>
        </p:txBody>
      </p:sp>
    </p:spTree>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Factors Conditioning a Supplier’s View of Supplier Appraisal</a:t>
            </a:r>
            <a:endParaRPr lang="en-GB" dirty="0"/>
          </a:p>
        </p:txBody>
      </p:sp>
      <p:sp>
        <p:nvSpPr>
          <p:cNvPr id="3" name="Content Placeholder 2"/>
          <p:cNvSpPr>
            <a:spLocks noGrp="1"/>
          </p:cNvSpPr>
          <p:nvPr>
            <p:ph idx="1"/>
          </p:nvPr>
        </p:nvSpPr>
        <p:spPr>
          <a:xfrm>
            <a:off x="457200" y="1600200"/>
            <a:ext cx="8229600" cy="4925144"/>
          </a:xfrm>
        </p:spPr>
        <p:txBody>
          <a:bodyPr>
            <a:normAutofit lnSpcReduction="10000"/>
          </a:bodyPr>
          <a:lstStyle/>
          <a:p>
            <a:r>
              <a:rPr lang="en-GB" dirty="0" smtClean="0"/>
              <a:t>Adequate information prepared, delivered and discussed with the people at the supplier, preferably face-to-face before an appraisal, will bring a keener response that a buyer who arrives without making the supplier aware of their needs</a:t>
            </a:r>
          </a:p>
          <a:p>
            <a:r>
              <a:rPr lang="en-GB" dirty="0" smtClean="0"/>
              <a:t>Do the people at the supplier know and trust the people working for the purchasing organisation or do they know and mistrust them</a:t>
            </a:r>
            <a:endParaRPr lang="en-GB" dirty="0"/>
          </a:p>
        </p:txBody>
      </p:sp>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Factors Conditioning a Supplier’s View of Supplier Appraisal</a:t>
            </a:r>
            <a:endParaRPr lang="en-GB" dirty="0"/>
          </a:p>
        </p:txBody>
      </p:sp>
      <p:sp>
        <p:nvSpPr>
          <p:cNvPr id="3" name="Content Placeholder 2"/>
          <p:cNvSpPr>
            <a:spLocks noGrp="1"/>
          </p:cNvSpPr>
          <p:nvPr>
            <p:ph idx="1"/>
          </p:nvPr>
        </p:nvSpPr>
        <p:spPr>
          <a:xfrm>
            <a:off x="457200" y="1600200"/>
            <a:ext cx="8229600" cy="4925144"/>
          </a:xfrm>
        </p:spPr>
        <p:txBody>
          <a:bodyPr/>
          <a:lstStyle/>
          <a:p>
            <a:pPr>
              <a:buNone/>
            </a:pPr>
            <a:r>
              <a:rPr lang="en-GB" dirty="0" smtClean="0"/>
              <a:t>	Is the experience of the given supplier of previous supplier appraisals that they have: -</a:t>
            </a:r>
          </a:p>
          <a:p>
            <a:r>
              <a:rPr lang="en-GB" dirty="0" smtClean="0"/>
              <a:t>Spent a lot of time in the process and got nothing out of it?</a:t>
            </a:r>
          </a:p>
          <a:p>
            <a:r>
              <a:rPr lang="en-GB" dirty="0" smtClean="0"/>
              <a:t>Won a significant amount of business through the process</a:t>
            </a:r>
          </a:p>
          <a:p>
            <a:r>
              <a:rPr lang="en-GB" dirty="0" smtClean="0"/>
              <a:t>Offered business at cost price by a very demanding purchasing organisation</a:t>
            </a:r>
            <a:endParaRPr lang="en-GB" dirty="0"/>
          </a:p>
        </p:txBody>
      </p:sp>
    </p:spTree>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Factors Conditioning a Supplier’s View of Supplier Appraisal</a:t>
            </a:r>
            <a:endParaRPr lang="en-GB" dirty="0"/>
          </a:p>
        </p:txBody>
      </p:sp>
      <p:sp>
        <p:nvSpPr>
          <p:cNvPr id="3" name="Content Placeholder 2"/>
          <p:cNvSpPr>
            <a:spLocks noGrp="1"/>
          </p:cNvSpPr>
          <p:nvPr>
            <p:ph idx="1"/>
          </p:nvPr>
        </p:nvSpPr>
        <p:spPr/>
        <p:txBody>
          <a:bodyPr/>
          <a:lstStyle/>
          <a:p>
            <a:r>
              <a:rPr lang="en-GB" dirty="0" smtClean="0"/>
              <a:t>Two of the circumstances in the previous slide will make the supplier suspicious and cautious, one will make them keen</a:t>
            </a:r>
          </a:p>
          <a:p>
            <a:r>
              <a:rPr lang="en-GB" dirty="0" smtClean="0"/>
              <a:t>Remember that the appraisals that make the supplier suspicious may not have involved your purchasing organisation</a:t>
            </a:r>
            <a:endParaRPr lang="en-GB" dirty="0"/>
          </a:p>
        </p:txBody>
      </p:sp>
    </p:spTree>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Factors Conditioning a Supplier’s View of Supplier Appraisal</a:t>
            </a:r>
            <a:endParaRPr lang="en-GB" dirty="0"/>
          </a:p>
        </p:txBody>
      </p:sp>
      <p:sp>
        <p:nvSpPr>
          <p:cNvPr id="3" name="Content Placeholder 2"/>
          <p:cNvSpPr>
            <a:spLocks noGrp="1"/>
          </p:cNvSpPr>
          <p:nvPr>
            <p:ph idx="1"/>
          </p:nvPr>
        </p:nvSpPr>
        <p:spPr>
          <a:xfrm>
            <a:off x="457200" y="1600200"/>
            <a:ext cx="8229600" cy="5069160"/>
          </a:xfrm>
        </p:spPr>
        <p:txBody>
          <a:bodyPr>
            <a:normAutofit lnSpcReduction="10000"/>
          </a:bodyPr>
          <a:lstStyle/>
          <a:p>
            <a:r>
              <a:rPr lang="en-GB" dirty="0" smtClean="0"/>
              <a:t>A reasonable time must be allowed by the purchasing organisation for suppliers to prepare for the supplier appraisal and ensure that the people they want to be present to best promote their offering are available</a:t>
            </a:r>
          </a:p>
          <a:p>
            <a:r>
              <a:rPr lang="en-GB" dirty="0" smtClean="0"/>
              <a:t>Never underestimate the cost of the exercise to the supplier</a:t>
            </a:r>
          </a:p>
          <a:p>
            <a:r>
              <a:rPr lang="en-GB" dirty="0" smtClean="0"/>
              <a:t> For a supplier it may not be unreasonable for them to spend double the actual time taken during the visit in preparation and review</a:t>
            </a:r>
            <a:endParaRPr lang="en-GB" dirty="0"/>
          </a:p>
        </p:txBody>
      </p:sp>
    </p:spTree>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Factors Conditioning a Supplier’s View of Supplier Appraisal</a:t>
            </a:r>
            <a:endParaRPr lang="en-GB" dirty="0"/>
          </a:p>
        </p:txBody>
      </p:sp>
      <p:sp>
        <p:nvSpPr>
          <p:cNvPr id="3" name="Content Placeholder 2"/>
          <p:cNvSpPr>
            <a:spLocks noGrp="1"/>
          </p:cNvSpPr>
          <p:nvPr>
            <p:ph idx="1"/>
          </p:nvPr>
        </p:nvSpPr>
        <p:spPr/>
        <p:txBody>
          <a:bodyPr/>
          <a:lstStyle/>
          <a:p>
            <a:r>
              <a:rPr lang="en-GB" dirty="0" smtClean="0"/>
              <a:t>Sharing confidential information is a risk and suppliers need to feel sure that they can trust buyers with this information; otherwise they may be less keen to participate</a:t>
            </a:r>
          </a:p>
          <a:p>
            <a:r>
              <a:rPr lang="en-GB" dirty="0" smtClean="0"/>
              <a:t>Buyers must, when appropriate, be prepared to sign a confidentiality agreement</a:t>
            </a:r>
            <a:endParaRPr lang="en-GB" dirty="0"/>
          </a:p>
        </p:txBody>
      </p:sp>
    </p:spTree>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Supplier feelings after an appraisal</a:t>
            </a:r>
            <a:endParaRPr lang="en-GB" dirty="0"/>
          </a:p>
        </p:txBody>
      </p:sp>
      <p:sp>
        <p:nvSpPr>
          <p:cNvPr id="3" name="Content Placeholder 2"/>
          <p:cNvSpPr>
            <a:spLocks noGrp="1"/>
          </p:cNvSpPr>
          <p:nvPr>
            <p:ph idx="1"/>
          </p:nvPr>
        </p:nvSpPr>
        <p:spPr>
          <a:xfrm>
            <a:off x="457200" y="1600200"/>
            <a:ext cx="8229600" cy="4997152"/>
          </a:xfrm>
        </p:spPr>
        <p:txBody>
          <a:bodyPr/>
          <a:lstStyle/>
          <a:p>
            <a:pPr>
              <a:buNone/>
            </a:pPr>
            <a:r>
              <a:rPr lang="en-GB" dirty="0" smtClean="0"/>
              <a:t>These include: -</a:t>
            </a:r>
          </a:p>
          <a:p>
            <a:r>
              <a:rPr lang="en-GB" dirty="0" smtClean="0"/>
              <a:t>How do you think we did?</a:t>
            </a:r>
          </a:p>
          <a:p>
            <a:r>
              <a:rPr lang="en-GB" dirty="0" smtClean="0"/>
              <a:t>Did we get a fair chance to sell ourselves?</a:t>
            </a:r>
          </a:p>
          <a:p>
            <a:r>
              <a:rPr lang="en-GB" dirty="0" smtClean="0"/>
              <a:t>What could we have done better?</a:t>
            </a:r>
          </a:p>
          <a:p>
            <a:r>
              <a:rPr lang="en-GB" dirty="0" smtClean="0"/>
              <a:t>How did the people from the purchasing organisation treat us?</a:t>
            </a:r>
          </a:p>
          <a:p>
            <a:r>
              <a:rPr lang="en-GB" dirty="0" smtClean="0"/>
              <a:t>Do we want the business?</a:t>
            </a:r>
          </a:p>
          <a:p>
            <a:r>
              <a:rPr lang="en-GB" dirty="0" smtClean="0"/>
              <a:t>Do we want to/can we work with them?</a:t>
            </a:r>
            <a:endParaRPr lang="en-GB" dirty="0"/>
          </a:p>
        </p:txBody>
      </p:sp>
    </p:spTree>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Supplier feelings after an appraisal</a:t>
            </a:r>
            <a:endParaRPr lang="en-GB" dirty="0"/>
          </a:p>
        </p:txBody>
      </p:sp>
      <p:sp>
        <p:nvSpPr>
          <p:cNvPr id="3" name="Content Placeholder 2"/>
          <p:cNvSpPr>
            <a:spLocks noGrp="1"/>
          </p:cNvSpPr>
          <p:nvPr>
            <p:ph idx="1"/>
          </p:nvPr>
        </p:nvSpPr>
        <p:spPr/>
        <p:txBody>
          <a:bodyPr/>
          <a:lstStyle/>
          <a:p>
            <a:pPr>
              <a:buNone/>
            </a:pPr>
            <a:r>
              <a:rPr lang="en-GB" dirty="0" smtClean="0"/>
              <a:t>These include: -</a:t>
            </a:r>
          </a:p>
          <a:p>
            <a:r>
              <a:rPr lang="en-GB" dirty="0" smtClean="0"/>
              <a:t>Do we have a clear picture of what they want?</a:t>
            </a:r>
          </a:p>
          <a:p>
            <a:r>
              <a:rPr lang="en-GB" dirty="0" smtClean="0"/>
              <a:t>What did we learn for negotiation at the next stage of the process?</a:t>
            </a:r>
          </a:p>
          <a:p>
            <a:r>
              <a:rPr lang="en-GB" dirty="0" smtClean="0"/>
              <a:t>Do we want to continue to the next stage of the process?</a:t>
            </a:r>
          </a:p>
          <a:p>
            <a:r>
              <a:rPr lang="en-GB" dirty="0" smtClean="0"/>
              <a:t>What can we do to improve for another appraisal?</a:t>
            </a:r>
            <a:endParaRPr lang="en-GB" dirty="0"/>
          </a:p>
        </p:txBody>
      </p:sp>
    </p:spTree>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Discontented Appraisal Process</a:t>
            </a:r>
            <a:endParaRPr lang="en-GB" dirty="0"/>
          </a:p>
        </p:txBody>
      </p:sp>
      <p:sp>
        <p:nvSpPr>
          <p:cNvPr id="3" name="Content Placeholder 2"/>
          <p:cNvSpPr>
            <a:spLocks noGrp="1"/>
          </p:cNvSpPr>
          <p:nvPr>
            <p:ph idx="1"/>
          </p:nvPr>
        </p:nvSpPr>
        <p:spPr>
          <a:xfrm>
            <a:off x="457200" y="1600200"/>
            <a:ext cx="8229600" cy="5069160"/>
          </a:xfrm>
        </p:spPr>
        <p:txBody>
          <a:bodyPr>
            <a:normAutofit lnSpcReduction="10000"/>
          </a:bodyPr>
          <a:lstStyle/>
          <a:p>
            <a:pPr>
              <a:buNone/>
            </a:pPr>
            <a:r>
              <a:rPr lang="en-GB" dirty="0" smtClean="0"/>
              <a:t>May feel that: -</a:t>
            </a:r>
          </a:p>
          <a:p>
            <a:r>
              <a:rPr lang="en-GB" dirty="0" smtClean="0"/>
              <a:t>They have been taken advantage of</a:t>
            </a:r>
          </a:p>
          <a:p>
            <a:r>
              <a:rPr lang="en-GB" dirty="0" smtClean="0"/>
              <a:t>They were there to make the numbers up</a:t>
            </a:r>
          </a:p>
          <a:p>
            <a:r>
              <a:rPr lang="en-GB" dirty="0" smtClean="0"/>
              <a:t>Feedback was wholly negative and condemning</a:t>
            </a:r>
          </a:p>
          <a:p>
            <a:r>
              <a:rPr lang="en-GB" dirty="0" smtClean="0"/>
              <a:t>The buyer was only after information to drive prices down</a:t>
            </a:r>
          </a:p>
          <a:p>
            <a:r>
              <a:rPr lang="en-GB" dirty="0" smtClean="0"/>
              <a:t>They did not get a fair chance to display their talents</a:t>
            </a:r>
          </a:p>
          <a:p>
            <a:r>
              <a:rPr lang="en-GB" dirty="0" smtClean="0"/>
              <a:t>The buyer was not prepared to listen</a:t>
            </a:r>
            <a:endParaRPr lang="en-GB" dirty="0"/>
          </a:p>
        </p:txBody>
      </p:sp>
    </p:spTree>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Discontented Appraisal Process</a:t>
            </a:r>
            <a:endParaRPr lang="en-GB" dirty="0"/>
          </a:p>
        </p:txBody>
      </p:sp>
      <p:sp>
        <p:nvSpPr>
          <p:cNvPr id="3" name="Content Placeholder 2"/>
          <p:cNvSpPr>
            <a:spLocks noGrp="1"/>
          </p:cNvSpPr>
          <p:nvPr>
            <p:ph idx="1"/>
          </p:nvPr>
        </p:nvSpPr>
        <p:spPr/>
        <p:txBody>
          <a:bodyPr/>
          <a:lstStyle/>
          <a:p>
            <a:r>
              <a:rPr lang="en-GB" dirty="0" smtClean="0"/>
              <a:t>The purchasing organisation is using the process to exploit their power</a:t>
            </a:r>
          </a:p>
          <a:p>
            <a:r>
              <a:rPr lang="en-GB" dirty="0" smtClean="0"/>
              <a:t>They were not prepared</a:t>
            </a:r>
          </a:p>
          <a:p>
            <a:r>
              <a:rPr lang="en-GB" dirty="0" smtClean="0"/>
              <a:t>They had wrong people there</a:t>
            </a:r>
          </a:p>
          <a:p>
            <a:r>
              <a:rPr lang="en-GB" dirty="0" smtClean="0"/>
              <a:t>They let themselves down by not giving the best picture of their people</a:t>
            </a:r>
            <a:endParaRPr lang="en-GB" dirty="0"/>
          </a:p>
        </p:txBody>
      </p:sp>
    </p:spTree>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Supplier feeling to a Positive Appraisal</a:t>
            </a:r>
            <a:endParaRPr lang="en-GB" dirty="0"/>
          </a:p>
        </p:txBody>
      </p:sp>
      <p:sp>
        <p:nvSpPr>
          <p:cNvPr id="3" name="Content Placeholder 2"/>
          <p:cNvSpPr>
            <a:spLocks noGrp="1"/>
          </p:cNvSpPr>
          <p:nvPr>
            <p:ph idx="1"/>
          </p:nvPr>
        </p:nvSpPr>
        <p:spPr/>
        <p:txBody>
          <a:bodyPr>
            <a:normAutofit lnSpcReduction="10000"/>
          </a:bodyPr>
          <a:lstStyle/>
          <a:p>
            <a:r>
              <a:rPr lang="en-GB" dirty="0" smtClean="0"/>
              <a:t>Understand how they can best meet the needs of this customer</a:t>
            </a:r>
          </a:p>
          <a:p>
            <a:r>
              <a:rPr lang="en-GB" dirty="0" smtClean="0"/>
              <a:t>Received feedback which amounts to free consultancy</a:t>
            </a:r>
          </a:p>
          <a:p>
            <a:r>
              <a:rPr lang="en-GB" dirty="0" smtClean="0"/>
              <a:t>Received feedback which will allow them to reduce cost and apply the knowledge to all customers</a:t>
            </a:r>
          </a:p>
          <a:p>
            <a:r>
              <a:rPr lang="en-GB" dirty="0" smtClean="0"/>
              <a:t>Learned things that they can use in negotiation with the customer</a:t>
            </a:r>
            <a:endParaRPr lang="en-GB" dirty="0"/>
          </a:p>
        </p:txBody>
      </p:sp>
    </p:spTree>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Impact of Supplier Appraisal Upon Relationship Development</a:t>
            </a:r>
            <a:endParaRPr lang="en-GB" dirty="0"/>
          </a:p>
        </p:txBody>
      </p:sp>
      <p:sp>
        <p:nvSpPr>
          <p:cNvPr id="3" name="Content Placeholder 2"/>
          <p:cNvSpPr>
            <a:spLocks noGrp="1"/>
          </p:cNvSpPr>
          <p:nvPr>
            <p:ph idx="1"/>
          </p:nvPr>
        </p:nvSpPr>
        <p:spPr/>
        <p:txBody>
          <a:bodyPr/>
          <a:lstStyle/>
          <a:p>
            <a:r>
              <a:rPr lang="en-GB" dirty="0" smtClean="0"/>
              <a:t>Where the aggressive approach is followed and the emphasis is on what the buyer can get out of the seller, the resulting relationship will not be close and trusting</a:t>
            </a:r>
          </a:p>
          <a:p>
            <a:r>
              <a:rPr lang="en-GB" dirty="0" smtClean="0"/>
              <a:t>Equally, the same will be true where the potential seller refuses to divulge information to the buyer</a:t>
            </a:r>
            <a:endParaRPr lang="en-GB" dirty="0"/>
          </a:p>
        </p:txBody>
      </p:sp>
    </p:spTree>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Impact of Supplier Appraisal Upon Relationship Development</a:t>
            </a:r>
            <a:endParaRPr lang="en-GB" dirty="0"/>
          </a:p>
        </p:txBody>
      </p:sp>
      <p:sp>
        <p:nvSpPr>
          <p:cNvPr id="3" name="Content Placeholder 2"/>
          <p:cNvSpPr>
            <a:spLocks noGrp="1"/>
          </p:cNvSpPr>
          <p:nvPr>
            <p:ph idx="1"/>
          </p:nvPr>
        </p:nvSpPr>
        <p:spPr/>
        <p:txBody>
          <a:bodyPr/>
          <a:lstStyle/>
          <a:p>
            <a:r>
              <a:rPr lang="en-GB" dirty="0" smtClean="0"/>
              <a:t>Where both buyer and seller are prepared to share information and invest time in opportunities they recognise in each other then a closer developmental relationship will evolve</a:t>
            </a:r>
            <a:endParaRPr lang="en-GB" dirty="0"/>
          </a:p>
        </p:txBody>
      </p:sp>
    </p:spTree>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Impact of Supplier Appraisal Upon Relationship Development</a:t>
            </a:r>
            <a:endParaRPr lang="en-GB" dirty="0"/>
          </a:p>
        </p:txBody>
      </p:sp>
      <p:sp>
        <p:nvSpPr>
          <p:cNvPr id="3" name="Content Placeholder 2"/>
          <p:cNvSpPr>
            <a:spLocks noGrp="1"/>
          </p:cNvSpPr>
          <p:nvPr>
            <p:ph idx="1"/>
          </p:nvPr>
        </p:nvSpPr>
        <p:spPr/>
        <p:txBody>
          <a:bodyPr/>
          <a:lstStyle/>
          <a:p>
            <a:r>
              <a:rPr lang="en-GB" dirty="0" smtClean="0"/>
              <a:t>Buyers and sellers must recognise that their opinions of each other will drive their objectives</a:t>
            </a:r>
          </a:p>
          <a:p>
            <a:r>
              <a:rPr lang="en-GB" dirty="0" smtClean="0"/>
              <a:t>Both parties must recognise that part of the supplier appraisal process involves going from a situation where the parties are competing to get the best deal, towards a collaborative situation where they will be working together</a:t>
            </a:r>
            <a:endParaRPr lang="en-GB" dirty="0"/>
          </a:p>
        </p:txBody>
      </p:sp>
    </p:spTree>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Identifying the possible risks of changing a supplier</a:t>
            </a:r>
            <a:endParaRPr lang="en-GB" dirty="0"/>
          </a:p>
        </p:txBody>
      </p:sp>
      <p:sp>
        <p:nvSpPr>
          <p:cNvPr id="3" name="Content Placeholder 2"/>
          <p:cNvSpPr>
            <a:spLocks noGrp="1"/>
          </p:cNvSpPr>
          <p:nvPr>
            <p:ph idx="1"/>
          </p:nvPr>
        </p:nvSpPr>
        <p:spPr/>
        <p:txBody>
          <a:bodyPr/>
          <a:lstStyle/>
          <a:p>
            <a:pPr>
              <a:buNone/>
            </a:pPr>
            <a:r>
              <a:rPr lang="en-GB" dirty="0" smtClean="0"/>
              <a:t>	The risks involved in a change of supplier focus primarily on the worry that the new supplier and the goods and services they provide will not meet our needs and may even be worse than the previous supplier</a:t>
            </a:r>
            <a:endParaRPr lang="en-GB" dirty="0"/>
          </a:p>
        </p:txBody>
      </p:sp>
    </p:spTree>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Risks of Changing Supplier</a:t>
            </a:r>
            <a:endParaRPr lang="en-GB" dirty="0"/>
          </a:p>
        </p:txBody>
      </p:sp>
      <p:sp>
        <p:nvSpPr>
          <p:cNvPr id="3" name="Content Placeholder 2"/>
          <p:cNvSpPr>
            <a:spLocks noGrp="1"/>
          </p:cNvSpPr>
          <p:nvPr>
            <p:ph idx="1"/>
          </p:nvPr>
        </p:nvSpPr>
        <p:spPr>
          <a:xfrm>
            <a:off x="457200" y="1600200"/>
            <a:ext cx="8229600" cy="5069160"/>
          </a:xfrm>
        </p:spPr>
        <p:txBody>
          <a:bodyPr>
            <a:normAutofit lnSpcReduction="10000"/>
          </a:bodyPr>
          <a:lstStyle/>
          <a:p>
            <a:pPr>
              <a:buNone/>
            </a:pPr>
            <a:r>
              <a:rPr lang="en-GB" dirty="0" smtClean="0"/>
              <a:t>Include: -</a:t>
            </a:r>
          </a:p>
          <a:p>
            <a:r>
              <a:rPr lang="en-GB" dirty="0" smtClean="0"/>
              <a:t>The core activity of the organisation being brought to a halt because the new supplier cannot deliver</a:t>
            </a:r>
          </a:p>
          <a:p>
            <a:r>
              <a:rPr lang="en-GB" dirty="0" smtClean="0"/>
              <a:t>A failure of systems or procedures for part of the interface between the organisations</a:t>
            </a:r>
          </a:p>
          <a:p>
            <a:pPr>
              <a:buNone/>
            </a:pPr>
            <a:r>
              <a:rPr lang="en-GB" dirty="0" smtClean="0"/>
              <a:t>	- The learning curve</a:t>
            </a:r>
          </a:p>
          <a:p>
            <a:pPr>
              <a:buNone/>
            </a:pPr>
            <a:r>
              <a:rPr lang="en-GB" dirty="0" smtClean="0"/>
              <a:t>	- Relationship issues</a:t>
            </a:r>
          </a:p>
          <a:p>
            <a:pPr>
              <a:buNone/>
            </a:pPr>
            <a:r>
              <a:rPr lang="en-GB" dirty="0" smtClean="0"/>
              <a:t>	- Cost</a:t>
            </a:r>
          </a:p>
          <a:p>
            <a:pPr>
              <a:buNone/>
            </a:pPr>
            <a:r>
              <a:rPr lang="en-GB" dirty="0" smtClean="0"/>
              <a:t>	- Total cost of ownership</a:t>
            </a:r>
            <a:endParaRPr lang="en-GB" dirty="0"/>
          </a:p>
        </p:txBody>
      </p:sp>
    </p:spTree>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of Changing a Supplier</a:t>
            </a:r>
            <a:endParaRPr lang="en-GB" dirty="0"/>
          </a:p>
        </p:txBody>
      </p:sp>
      <p:sp>
        <p:nvSpPr>
          <p:cNvPr id="3" name="Content Placeholder 2"/>
          <p:cNvSpPr>
            <a:spLocks noGrp="1"/>
          </p:cNvSpPr>
          <p:nvPr>
            <p:ph idx="1"/>
          </p:nvPr>
        </p:nvSpPr>
        <p:spPr/>
        <p:txBody>
          <a:bodyPr/>
          <a:lstStyle/>
          <a:p>
            <a:pPr>
              <a:buNone/>
            </a:pPr>
            <a:r>
              <a:rPr lang="en-GB" dirty="0" smtClean="0"/>
              <a:t>	Includes the following costs: -</a:t>
            </a:r>
          </a:p>
          <a:p>
            <a:r>
              <a:rPr lang="en-GB" dirty="0" smtClean="0"/>
              <a:t>Purchasing process costs</a:t>
            </a:r>
          </a:p>
          <a:p>
            <a:r>
              <a:rPr lang="en-GB" dirty="0" smtClean="0"/>
              <a:t>Phasing in/phasing out</a:t>
            </a:r>
          </a:p>
          <a:p>
            <a:r>
              <a:rPr lang="en-GB" dirty="0" smtClean="0"/>
              <a:t>Transaction costs</a:t>
            </a:r>
          </a:p>
          <a:p>
            <a:r>
              <a:rPr lang="en-GB" dirty="0" smtClean="0"/>
              <a:t>Learning curve costs</a:t>
            </a:r>
            <a:endParaRPr lang="en-GB" dirty="0"/>
          </a:p>
        </p:txBody>
      </p:sp>
    </p:spTree>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Purchasing Process costs</a:t>
            </a:r>
            <a:endParaRPr lang="en-GB" dirty="0"/>
          </a:p>
        </p:txBody>
      </p:sp>
      <p:sp>
        <p:nvSpPr>
          <p:cNvPr id="3" name="Content Placeholder 2"/>
          <p:cNvSpPr>
            <a:spLocks noGrp="1"/>
          </p:cNvSpPr>
          <p:nvPr>
            <p:ph idx="1"/>
          </p:nvPr>
        </p:nvSpPr>
        <p:spPr/>
        <p:txBody>
          <a:bodyPr/>
          <a:lstStyle/>
          <a:p>
            <a:r>
              <a:rPr lang="en-GB" dirty="0" smtClean="0"/>
              <a:t>However, the cost of a full competitive exercise, whether tendering is used or not, will take much more purchasing and stakeholder time than a simple renewal of contract with an existing supplier</a:t>
            </a:r>
            <a:endParaRPr lang="en-GB" dirty="0"/>
          </a:p>
        </p:txBody>
      </p:sp>
    </p:spTree>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Phasing in/Phasing out</a:t>
            </a:r>
            <a:endParaRPr lang="en-GB" dirty="0"/>
          </a:p>
        </p:txBody>
      </p:sp>
      <p:sp>
        <p:nvSpPr>
          <p:cNvPr id="3" name="Content Placeholder 2"/>
          <p:cNvSpPr>
            <a:spLocks noGrp="1"/>
          </p:cNvSpPr>
          <p:nvPr>
            <p:ph idx="1"/>
          </p:nvPr>
        </p:nvSpPr>
        <p:spPr/>
        <p:txBody>
          <a:bodyPr/>
          <a:lstStyle/>
          <a:p>
            <a:r>
              <a:rPr lang="en-GB" dirty="0" smtClean="0"/>
              <a:t>These costs are primarily borne by the internal customers with the closest interface with the supplier and although purchasing are involved it is more in a supportive role</a:t>
            </a:r>
          </a:p>
          <a:p>
            <a:r>
              <a:rPr lang="en-GB" dirty="0" smtClean="0"/>
              <a:t>A change of supplier will be one of the most important events of the year to some internal customers and specific costs are: -</a:t>
            </a:r>
            <a:endParaRPr lang="en-GB" dirty="0"/>
          </a:p>
        </p:txBody>
      </p:sp>
    </p:spTree>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Phasing in/Phasing out</a:t>
            </a:r>
            <a:endParaRPr lang="en-GB" dirty="0"/>
          </a:p>
        </p:txBody>
      </p:sp>
      <p:sp>
        <p:nvSpPr>
          <p:cNvPr id="3" name="Content Placeholder 2"/>
          <p:cNvSpPr>
            <a:spLocks noGrp="1"/>
          </p:cNvSpPr>
          <p:nvPr>
            <p:ph idx="1"/>
          </p:nvPr>
        </p:nvSpPr>
        <p:spPr/>
        <p:txBody>
          <a:bodyPr/>
          <a:lstStyle/>
          <a:p>
            <a:pPr>
              <a:buNone/>
            </a:pPr>
            <a:r>
              <a:rPr lang="en-GB" dirty="0" smtClean="0"/>
              <a:t>Costs can involve: -</a:t>
            </a:r>
          </a:p>
          <a:p>
            <a:r>
              <a:rPr lang="en-GB" dirty="0" smtClean="0"/>
              <a:t>Finishing batches ordered</a:t>
            </a:r>
          </a:p>
          <a:p>
            <a:r>
              <a:rPr lang="en-GB" dirty="0" smtClean="0"/>
              <a:t>Handling remaining rejects/complaints</a:t>
            </a:r>
          </a:p>
          <a:p>
            <a:r>
              <a:rPr lang="en-GB" dirty="0" smtClean="0"/>
              <a:t>Detailed handover of current supply contracts</a:t>
            </a:r>
          </a:p>
          <a:p>
            <a:r>
              <a:rPr lang="en-GB" dirty="0" smtClean="0"/>
              <a:t>Inventories of existing stock, tools and equipment</a:t>
            </a:r>
          </a:p>
          <a:p>
            <a:r>
              <a:rPr lang="en-GB" dirty="0" smtClean="0"/>
              <a:t>Ending old relationships and building new relationships</a:t>
            </a:r>
            <a:endParaRPr lang="en-GB" dirty="0"/>
          </a:p>
        </p:txBody>
      </p:sp>
    </p:spTree>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Transaction Costs</a:t>
            </a:r>
            <a:endParaRPr lang="en-GB" dirty="0"/>
          </a:p>
        </p:txBody>
      </p:sp>
      <p:sp>
        <p:nvSpPr>
          <p:cNvPr id="3" name="Content Placeholder 2"/>
          <p:cNvSpPr>
            <a:spLocks noGrp="1"/>
          </p:cNvSpPr>
          <p:nvPr>
            <p:ph idx="1"/>
          </p:nvPr>
        </p:nvSpPr>
        <p:spPr/>
        <p:txBody>
          <a:bodyPr/>
          <a:lstStyle/>
          <a:p>
            <a:r>
              <a:rPr lang="en-GB" dirty="0" smtClean="0"/>
              <a:t>At the lowest level there maybe a new supplier record to create, but there may be new bank accounts to set up</a:t>
            </a:r>
          </a:p>
          <a:p>
            <a:r>
              <a:rPr lang="en-GB" dirty="0" smtClean="0"/>
              <a:t>If a supplier is servicing a number of locations then there may be a large number of transaction addresses to set up and systems to test during the changeover</a:t>
            </a:r>
            <a:endParaRPr lang="en-GB" dirty="0"/>
          </a:p>
        </p:txBody>
      </p:sp>
    </p:spTree>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Curve Costs</a:t>
            </a:r>
            <a:endParaRPr lang="en-GB" dirty="0"/>
          </a:p>
        </p:txBody>
      </p:sp>
      <p:sp>
        <p:nvSpPr>
          <p:cNvPr id="3" name="Content Placeholder 2"/>
          <p:cNvSpPr>
            <a:spLocks noGrp="1"/>
          </p:cNvSpPr>
          <p:nvPr>
            <p:ph idx="1"/>
          </p:nvPr>
        </p:nvSpPr>
        <p:spPr/>
        <p:txBody>
          <a:bodyPr/>
          <a:lstStyle/>
          <a:p>
            <a:pPr>
              <a:buNone/>
            </a:pPr>
            <a:r>
              <a:rPr lang="en-GB" dirty="0" smtClean="0"/>
              <a:t>Includes: -</a:t>
            </a:r>
          </a:p>
          <a:p>
            <a:r>
              <a:rPr lang="en-GB" dirty="0" smtClean="0"/>
              <a:t>Understanding delivery requirements</a:t>
            </a:r>
          </a:p>
          <a:p>
            <a:r>
              <a:rPr lang="en-GB" dirty="0" smtClean="0"/>
              <a:t>Understanding company sites</a:t>
            </a:r>
          </a:p>
          <a:p>
            <a:r>
              <a:rPr lang="en-GB" dirty="0" smtClean="0"/>
              <a:t>Understanding demand requirements</a:t>
            </a:r>
          </a:p>
          <a:p>
            <a:r>
              <a:rPr lang="en-GB" dirty="0" smtClean="0"/>
              <a:t>Getting used to new systems</a:t>
            </a:r>
            <a:endParaRPr lang="en-GB" dirty="0"/>
          </a:p>
        </p:txBody>
      </p:sp>
    </p:spTree>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pPr>
              <a:buNone/>
            </a:pPr>
            <a:r>
              <a:rPr lang="en-GB" dirty="0" smtClean="0"/>
              <a:t>	A company is considering switching contracts for forklift maintenance.  Discuss specific costs associated with switching contracts from one supplier to another.</a:t>
            </a:r>
            <a:endParaRPr lang="en-GB" dirty="0"/>
          </a:p>
        </p:txBody>
      </p:sp>
    </p:spTree>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Reducing Risk when Switching Suppliers</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Firstly, it is important to understand the existing contract and the relationship with the supplier</a:t>
            </a:r>
          </a:p>
          <a:p>
            <a:r>
              <a:rPr lang="en-GB" dirty="0" smtClean="0"/>
              <a:t>Understanding where the requirement sits within supply positioning model is vital to the contract, the relationship and the process for renewal</a:t>
            </a:r>
          </a:p>
          <a:p>
            <a:r>
              <a:rPr lang="en-GB" dirty="0" smtClean="0"/>
              <a:t>Discussions then need to take place with stakeholders about the appropriate course of action</a:t>
            </a:r>
            <a:endParaRPr lang="en-GB" dirty="0"/>
          </a:p>
        </p:txBody>
      </p:sp>
    </p:spTree>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Reducing Risk when Switching Suppliers</a:t>
            </a:r>
            <a:endParaRPr lang="en-GB" dirty="0"/>
          </a:p>
        </p:txBody>
      </p:sp>
      <p:sp>
        <p:nvSpPr>
          <p:cNvPr id="3" name="Content Placeholder 2"/>
          <p:cNvSpPr>
            <a:spLocks noGrp="1"/>
          </p:cNvSpPr>
          <p:nvPr>
            <p:ph idx="1"/>
          </p:nvPr>
        </p:nvSpPr>
        <p:spPr/>
        <p:txBody>
          <a:bodyPr/>
          <a:lstStyle/>
          <a:p>
            <a:r>
              <a:rPr lang="en-GB" dirty="0" smtClean="0"/>
              <a:t>Costs of switching suppliers and risk must be considered</a:t>
            </a:r>
          </a:p>
          <a:p>
            <a:r>
              <a:rPr lang="en-GB" dirty="0" smtClean="0"/>
              <a:t>It is necessary to identify the probable risks and costs of switching supplier before strategies can be put in place to reduce our exposure to them.</a:t>
            </a:r>
            <a:endParaRPr lang="en-GB" dirty="0"/>
          </a:p>
        </p:txBody>
      </p:sp>
    </p:spTree>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Reducing Risk when Switching Suppliers</a:t>
            </a:r>
            <a:endParaRPr lang="en-GB" dirty="0"/>
          </a:p>
        </p:txBody>
      </p:sp>
      <p:sp>
        <p:nvSpPr>
          <p:cNvPr id="3" name="Content Placeholder 2"/>
          <p:cNvSpPr>
            <a:spLocks noGrp="1"/>
          </p:cNvSpPr>
          <p:nvPr>
            <p:ph idx="1"/>
          </p:nvPr>
        </p:nvSpPr>
        <p:spPr>
          <a:xfrm>
            <a:off x="457200" y="1600200"/>
            <a:ext cx="8229600" cy="5141168"/>
          </a:xfrm>
        </p:spPr>
        <p:txBody>
          <a:bodyPr>
            <a:normAutofit lnSpcReduction="10000"/>
          </a:bodyPr>
          <a:lstStyle/>
          <a:p>
            <a:r>
              <a:rPr lang="en-GB" dirty="0" smtClean="0"/>
              <a:t>Ideally a purchasing organisation should seek to deflect switching costs and risks to suppliers</a:t>
            </a:r>
          </a:p>
          <a:p>
            <a:r>
              <a:rPr lang="en-GB" dirty="0" smtClean="0"/>
              <a:t>However, this may not always be possible and sharing and bearing costs may be the next best option</a:t>
            </a:r>
          </a:p>
          <a:p>
            <a:r>
              <a:rPr lang="en-GB" dirty="0" smtClean="0"/>
              <a:t>Thirdly, there is the option of setting aside a contingency fund</a:t>
            </a:r>
          </a:p>
          <a:p>
            <a:r>
              <a:rPr lang="en-GB" dirty="0" smtClean="0"/>
              <a:t>In all circumstances there is the issue of communication to consider</a:t>
            </a:r>
            <a:endParaRPr lang="en-GB" dirty="0"/>
          </a:p>
        </p:txBody>
      </p:sp>
    </p:spTree>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Deflecting to Suppliers</a:t>
            </a:r>
            <a:endParaRPr lang="en-GB" dirty="0"/>
          </a:p>
        </p:txBody>
      </p:sp>
      <p:sp>
        <p:nvSpPr>
          <p:cNvPr id="3" name="Content Placeholder 2"/>
          <p:cNvSpPr>
            <a:spLocks noGrp="1"/>
          </p:cNvSpPr>
          <p:nvPr>
            <p:ph idx="1"/>
          </p:nvPr>
        </p:nvSpPr>
        <p:spPr/>
        <p:txBody>
          <a:bodyPr>
            <a:normAutofit fontScale="92500"/>
          </a:bodyPr>
          <a:lstStyle/>
          <a:p>
            <a:r>
              <a:rPr lang="en-GB" dirty="0" smtClean="0"/>
              <a:t>One basic contract clause that is often forgotten by buyers is one where the supplier agrees to help the purchasing organisation and the new supplier in circumstances of contract termination</a:t>
            </a:r>
          </a:p>
          <a:p>
            <a:r>
              <a:rPr lang="en-GB" dirty="0" smtClean="0"/>
              <a:t>Some buyers make these clauses specific, even including retention monies as part of the clause with the aim of reasonably committing the first supplier to assist in a transition from their role in serving us to that of the alternative supplier</a:t>
            </a:r>
            <a:endParaRPr lang="en-GB" dirty="0"/>
          </a:p>
        </p:txBody>
      </p:sp>
    </p:spTree>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Deflecting Supplier</a:t>
            </a:r>
            <a:endParaRPr lang="en-GB" dirty="0"/>
          </a:p>
        </p:txBody>
      </p:sp>
      <p:sp>
        <p:nvSpPr>
          <p:cNvPr id="3" name="Content Placeholder 2"/>
          <p:cNvSpPr>
            <a:spLocks noGrp="1"/>
          </p:cNvSpPr>
          <p:nvPr>
            <p:ph idx="1"/>
          </p:nvPr>
        </p:nvSpPr>
        <p:spPr>
          <a:xfrm>
            <a:off x="457200" y="1600200"/>
            <a:ext cx="8229600" cy="4997152"/>
          </a:xfrm>
        </p:spPr>
        <p:txBody>
          <a:bodyPr>
            <a:normAutofit/>
          </a:bodyPr>
          <a:lstStyle/>
          <a:p>
            <a:r>
              <a:rPr lang="en-GB" dirty="0" smtClean="0"/>
              <a:t>Where the new supplier is concerned, deflection of risk can focus on the key deliverables of the contract and be reflected in KPIs</a:t>
            </a:r>
          </a:p>
          <a:p>
            <a:r>
              <a:rPr lang="en-GB" dirty="0" smtClean="0"/>
              <a:t>In terms of cost, the buyer can invite the supplier to prepare separate costs for the transition or request that the terms of the contract include the supplier bearing the switching costs</a:t>
            </a:r>
            <a:endParaRPr lang="en-GB" dirty="0"/>
          </a:p>
        </p:txBody>
      </p:sp>
    </p:spTree>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Sharing and Bearing Costs</a:t>
            </a:r>
            <a:endParaRPr lang="en-GB" dirty="0"/>
          </a:p>
        </p:txBody>
      </p:sp>
      <p:sp>
        <p:nvSpPr>
          <p:cNvPr id="3" name="Content Placeholder 2"/>
          <p:cNvSpPr>
            <a:spLocks noGrp="1"/>
          </p:cNvSpPr>
          <p:nvPr>
            <p:ph idx="1"/>
          </p:nvPr>
        </p:nvSpPr>
        <p:spPr>
          <a:xfrm>
            <a:off x="457200" y="1600200"/>
            <a:ext cx="8229600" cy="5069160"/>
          </a:xfrm>
        </p:spPr>
        <p:txBody>
          <a:bodyPr>
            <a:normAutofit/>
          </a:bodyPr>
          <a:lstStyle/>
          <a:p>
            <a:r>
              <a:rPr lang="en-GB" dirty="0" smtClean="0"/>
              <a:t>Sharing costs, if they can be identified, is an appropriate option in some cases</a:t>
            </a:r>
          </a:p>
          <a:p>
            <a:r>
              <a:rPr lang="en-GB" dirty="0" smtClean="0"/>
              <a:t>However, where the cost reflects assets or intellectual property there must be a clear contractual understanding as to future ownership</a:t>
            </a:r>
          </a:p>
          <a:p>
            <a:r>
              <a:rPr lang="en-GB" dirty="0" smtClean="0"/>
              <a:t>It is also worth bearing in mind that ‘cost’ does not necessarily mean that the purchasing organisation ‘pays’ in monetary terms</a:t>
            </a:r>
            <a:endParaRPr lang="en-GB" dirty="0"/>
          </a:p>
        </p:txBody>
      </p:sp>
    </p:spTree>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Sharing and Bearing Costs</a:t>
            </a:r>
            <a:endParaRPr lang="en-GB" dirty="0"/>
          </a:p>
        </p:txBody>
      </p:sp>
      <p:sp>
        <p:nvSpPr>
          <p:cNvPr id="3" name="Content Placeholder 2"/>
          <p:cNvSpPr>
            <a:spLocks noGrp="1"/>
          </p:cNvSpPr>
          <p:nvPr>
            <p:ph idx="1"/>
          </p:nvPr>
        </p:nvSpPr>
        <p:spPr/>
        <p:txBody>
          <a:bodyPr>
            <a:normAutofit lnSpcReduction="10000"/>
          </a:bodyPr>
          <a:lstStyle/>
          <a:p>
            <a:r>
              <a:rPr lang="en-GB" dirty="0" smtClean="0"/>
              <a:t>Valuable consideration can include services and therefore as part of change over our contribution could include the resources of our staff or equipment to reduce the cost incurred by the supplier</a:t>
            </a:r>
          </a:p>
          <a:p>
            <a:r>
              <a:rPr lang="en-GB" dirty="0" smtClean="0"/>
              <a:t>Part of the negotiation can be to draw the supplier’s attention to the areas and value of the costs which the buyer is bearing as part of the transfer of supplier</a:t>
            </a:r>
            <a:endParaRPr lang="en-GB" dirty="0"/>
          </a:p>
        </p:txBody>
      </p:sp>
    </p:spTree>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Contingency</a:t>
            </a:r>
            <a:endParaRPr lang="en-GB" dirty="0"/>
          </a:p>
        </p:txBody>
      </p:sp>
      <p:sp>
        <p:nvSpPr>
          <p:cNvPr id="3" name="Content Placeholder 2"/>
          <p:cNvSpPr>
            <a:spLocks noGrp="1"/>
          </p:cNvSpPr>
          <p:nvPr>
            <p:ph idx="1"/>
          </p:nvPr>
        </p:nvSpPr>
        <p:spPr/>
        <p:txBody>
          <a:bodyPr/>
          <a:lstStyle/>
          <a:p>
            <a:r>
              <a:rPr lang="en-GB" dirty="0" smtClean="0"/>
              <a:t>Organisations should ensure that they set aside adequate funds and plan availability of staff and other resources (equipment) to be available during the changeover time</a:t>
            </a:r>
            <a:endParaRPr lang="en-GB" dirty="0"/>
          </a:p>
        </p:txBody>
      </p:sp>
    </p:spTree>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Communication</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10000"/>
          </a:bodyPr>
          <a:lstStyle/>
          <a:p>
            <a:r>
              <a:rPr lang="en-GB" dirty="0" smtClean="0"/>
              <a:t>This point is often forgotten about and communication is a vital strategy and it should include: - both suppliers, stakeholders, and the purchasing team</a:t>
            </a:r>
          </a:p>
          <a:p>
            <a:r>
              <a:rPr lang="en-GB" dirty="0" smtClean="0"/>
              <a:t>Ideally all parties to the existing contract should brief the new supplier on performance and in particular on details of the contract and how it works in practice</a:t>
            </a:r>
          </a:p>
          <a:p>
            <a:r>
              <a:rPr lang="en-GB" dirty="0" smtClean="0"/>
              <a:t>However, this may not always be possible and as a bare minimum the purchasing team should have a discussion</a:t>
            </a:r>
            <a:endParaRPr lang="en-GB" dirty="0"/>
          </a:p>
        </p:txBody>
      </p:sp>
    </p:spTree>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pPr>
              <a:buNone/>
            </a:pPr>
            <a:r>
              <a:rPr lang="en-GB" dirty="0" smtClean="0"/>
              <a:t>	In your own organisation select two suppliers of your choice and consider the risks of changing item</a:t>
            </a:r>
            <a:endParaRPr lang="en-GB" dirty="0"/>
          </a:p>
        </p:txBody>
      </p:sp>
    </p:spTree>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pPr>
              <a:buNone/>
            </a:pPr>
            <a:r>
              <a:rPr lang="en-GB" dirty="0" smtClean="0"/>
              <a:t>	Consider the risks of changing from a local supplier to an international supplier</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5982</Words>
  <Application>Microsoft Office PowerPoint</Application>
  <PresentationFormat>On-screen Show (4:3)</PresentationFormat>
  <Paragraphs>756</Paragraphs>
  <Slides>169</Slides>
  <Notes>0</Notes>
  <HiddenSlides>0</HiddenSlides>
  <MMClips>0</MMClips>
  <ScaleCrop>false</ScaleCrop>
  <HeadingPairs>
    <vt:vector size="4" baseType="variant">
      <vt:variant>
        <vt:lpstr>Theme</vt:lpstr>
      </vt:variant>
      <vt:variant>
        <vt:i4>1</vt:i4>
      </vt:variant>
      <vt:variant>
        <vt:lpstr>Slide Titles</vt:lpstr>
      </vt:variant>
      <vt:variant>
        <vt:i4>169</vt:i4>
      </vt:variant>
    </vt:vector>
  </HeadingPairs>
  <TitlesOfParts>
    <vt:vector size="170" baseType="lpstr">
      <vt:lpstr>Office Theme</vt:lpstr>
      <vt:lpstr>Chapter 3 The Relationship Lifecycle</vt:lpstr>
      <vt:lpstr>Relationship Life Cycle</vt:lpstr>
      <vt:lpstr>Relationship Life Cycle</vt:lpstr>
      <vt:lpstr>Relationship Life Cycle</vt:lpstr>
      <vt:lpstr>Initiation Segment</vt:lpstr>
      <vt:lpstr>Initiation Segment</vt:lpstr>
      <vt:lpstr>Agreement Segment</vt:lpstr>
      <vt:lpstr>Delivery Segment</vt:lpstr>
      <vt:lpstr>Delivery Segment</vt:lpstr>
      <vt:lpstr>Relationship Life Cycle Model and Relationship Spectrum</vt:lpstr>
      <vt:lpstr>New Closer Tactical Relationship</vt:lpstr>
      <vt:lpstr>Understanding your position within a relationship life cycle</vt:lpstr>
      <vt:lpstr>Role of Conflict in Commercial Relationships</vt:lpstr>
      <vt:lpstr>Conflict in an Adversarial Relationship</vt:lpstr>
      <vt:lpstr>Conflict in Strategic Alliances</vt:lpstr>
      <vt:lpstr>Conflict in a Partnership Relationship</vt:lpstr>
      <vt:lpstr>Resolving Conflict within Relationships</vt:lpstr>
      <vt:lpstr>Conflict Originated by the Buyer</vt:lpstr>
      <vt:lpstr>Conflict Resolution Process</vt:lpstr>
      <vt:lpstr>Exercise 3</vt:lpstr>
      <vt:lpstr>Reasons for Termination of Relationships</vt:lpstr>
      <vt:lpstr>Reasons for Violation of Relationships</vt:lpstr>
      <vt:lpstr>Reasons for Violation of Relationships</vt:lpstr>
      <vt:lpstr>Key Points on Relationships</vt:lpstr>
      <vt:lpstr>Key Points on Conflicts</vt:lpstr>
      <vt:lpstr>Chapter 4 Modern Concepts in Supply Relationships</vt:lpstr>
      <vt:lpstr>Corporate Social Responsibility</vt:lpstr>
      <vt:lpstr>Corporate Social Responsibility means</vt:lpstr>
      <vt:lpstr>Ten Components of CSR</vt:lpstr>
      <vt:lpstr>Human Rights</vt:lpstr>
      <vt:lpstr>Equal Opportunities</vt:lpstr>
      <vt:lpstr>Diversity</vt:lpstr>
      <vt:lpstr>Supplier Diversity</vt:lpstr>
      <vt:lpstr>Corporate Governance</vt:lpstr>
      <vt:lpstr>Corporate Governance</vt:lpstr>
      <vt:lpstr>Sarbanes Oxley Act 2002</vt:lpstr>
      <vt:lpstr>Corporate Governance</vt:lpstr>
      <vt:lpstr>Ethical Trading Principles</vt:lpstr>
      <vt:lpstr>Ethics</vt:lpstr>
      <vt:lpstr>Community Involvement</vt:lpstr>
      <vt:lpstr>Case against CSR</vt:lpstr>
      <vt:lpstr>Case against CSR</vt:lpstr>
      <vt:lpstr>Case against CSR</vt:lpstr>
      <vt:lpstr>Advantages of CSR</vt:lpstr>
      <vt:lpstr>The Impact of CSR on Purchasing and Supply Relationships</vt:lpstr>
      <vt:lpstr>The Impact of CSR on Purchasing and Supply Relationships</vt:lpstr>
      <vt:lpstr>The Impact of CSR on Purchasing and Supply Relationships</vt:lpstr>
      <vt:lpstr>Supplier’s Position on CSR</vt:lpstr>
      <vt:lpstr>Assessment of Suppliers on CSR Issues</vt:lpstr>
      <vt:lpstr>Assessment of Suppliers on CSR Issues</vt:lpstr>
      <vt:lpstr>Traditional Manufacturing</vt:lpstr>
      <vt:lpstr>Lean Manufacturing</vt:lpstr>
      <vt:lpstr>Agile Manufacturing</vt:lpstr>
      <vt:lpstr>Traditional Manufacturing</vt:lpstr>
      <vt:lpstr>Traditional Manufacturing</vt:lpstr>
      <vt:lpstr>Lean Manufacturing Approach</vt:lpstr>
      <vt:lpstr>Agile Manufacturing Approach</vt:lpstr>
      <vt:lpstr>Lean Supply</vt:lpstr>
      <vt:lpstr>Lean Thinking Principles</vt:lpstr>
      <vt:lpstr>Specify what Customers Value</vt:lpstr>
      <vt:lpstr>Specify what Customers Value</vt:lpstr>
      <vt:lpstr>Understand the Value Stream</vt:lpstr>
      <vt:lpstr>Improve the Value Flow</vt:lpstr>
      <vt:lpstr>Only make what is pulled by the customer</vt:lpstr>
      <vt:lpstr>Strive for Perfection</vt:lpstr>
      <vt:lpstr>Waste</vt:lpstr>
      <vt:lpstr>The Seven Wastes</vt:lpstr>
      <vt:lpstr>Overproduction</vt:lpstr>
      <vt:lpstr>Waiting</vt:lpstr>
      <vt:lpstr>Transportation</vt:lpstr>
      <vt:lpstr>Inappropriate Processing</vt:lpstr>
      <vt:lpstr>Unnecessary Inventory</vt:lpstr>
      <vt:lpstr>Unnecessary/Excess Motion</vt:lpstr>
      <vt:lpstr>Defects</vt:lpstr>
      <vt:lpstr>Impact on relationships</vt:lpstr>
      <vt:lpstr>Impact on relationships</vt:lpstr>
      <vt:lpstr>Impact on relationships</vt:lpstr>
      <vt:lpstr>Impact on relationships</vt:lpstr>
      <vt:lpstr>Points to consider</vt:lpstr>
      <vt:lpstr>Points to consider</vt:lpstr>
      <vt:lpstr>Agile Supply Philosophy</vt:lpstr>
      <vt:lpstr>Agile Supply Philosophy</vt:lpstr>
      <vt:lpstr>Agile Supply</vt:lpstr>
      <vt:lpstr>Seven steps to agility</vt:lpstr>
      <vt:lpstr>Agile Supply Relationships</vt:lpstr>
      <vt:lpstr>Agile Supply Relationships</vt:lpstr>
      <vt:lpstr>Agile Supply Philosophy</vt:lpstr>
      <vt:lpstr>Chapter 6  Supplier Appraisal</vt:lpstr>
      <vt:lpstr>Supplier Appraisal Process</vt:lpstr>
      <vt:lpstr>Supplier Appraisal Objectives</vt:lpstr>
      <vt:lpstr>Supplier Appraisal Objectives</vt:lpstr>
      <vt:lpstr>Supplier Appraisal Objectives</vt:lpstr>
      <vt:lpstr>Supplier Appraisal Process</vt:lpstr>
      <vt:lpstr>Supplier Appraisal Process</vt:lpstr>
      <vt:lpstr>Methods of Supplier Appraisal</vt:lpstr>
      <vt:lpstr>Desk Appraisal</vt:lpstr>
      <vt:lpstr>Field Research</vt:lpstr>
      <vt:lpstr>Third-Party Appraisals</vt:lpstr>
      <vt:lpstr>Supplier Appraisal Process:  What to Appraise</vt:lpstr>
      <vt:lpstr>Questionnaires</vt:lpstr>
      <vt:lpstr>Preparing Questionnaires</vt:lpstr>
      <vt:lpstr>Preparing Questionnaires</vt:lpstr>
      <vt:lpstr>Preparing Questionnaires</vt:lpstr>
      <vt:lpstr>Supplier Visits</vt:lpstr>
      <vt:lpstr>Supplier Visits</vt:lpstr>
      <vt:lpstr>Supplier Visits</vt:lpstr>
      <vt:lpstr>Review, decide, feedback</vt:lpstr>
      <vt:lpstr>Question</vt:lpstr>
      <vt:lpstr>Effectiveness of Supplier Appraisal</vt:lpstr>
      <vt:lpstr>Supplier Evaluation</vt:lpstr>
      <vt:lpstr>Supplier Evaluation</vt:lpstr>
      <vt:lpstr>Supplier Evaluation</vt:lpstr>
      <vt:lpstr>Delivery Performance</vt:lpstr>
      <vt:lpstr>Quality Performance</vt:lpstr>
      <vt:lpstr>Cost Reduction</vt:lpstr>
      <vt:lpstr>What to Measure</vt:lpstr>
      <vt:lpstr>What to Measure</vt:lpstr>
      <vt:lpstr>Qualitative Evaluation Factors</vt:lpstr>
      <vt:lpstr>Types of Supplier Evaluation Techniques</vt:lpstr>
      <vt:lpstr>Supplier Evaluation Models</vt:lpstr>
      <vt:lpstr>Supplier Evaluation Models</vt:lpstr>
      <vt:lpstr>Categorical Model</vt:lpstr>
      <vt:lpstr>Weighted Point Method</vt:lpstr>
      <vt:lpstr>Cost-Based Method</vt:lpstr>
      <vt:lpstr>Categorical System</vt:lpstr>
      <vt:lpstr>Weighted-Point System</vt:lpstr>
      <vt:lpstr>Weighted-Point System</vt:lpstr>
      <vt:lpstr>Weighted- Point System</vt:lpstr>
      <vt:lpstr>Cost-Based System</vt:lpstr>
      <vt:lpstr>Cost-Based System</vt:lpstr>
      <vt:lpstr>Cost-Based System</vt:lpstr>
      <vt:lpstr>Cost-Based System</vt:lpstr>
      <vt:lpstr>Supplier’s View of Supplier Appraisal</vt:lpstr>
      <vt:lpstr>Factors Conditioning a Supplier’s View of Supplier Appraisal</vt:lpstr>
      <vt:lpstr>Factors Conditioning a Supplier’s View of Supplier Appraisal</vt:lpstr>
      <vt:lpstr>Factors Conditioning a Supplier’s View of Supplier Appraisal</vt:lpstr>
      <vt:lpstr>Factors Conditioning a Supplier’s View of Supplier Appraisal</vt:lpstr>
      <vt:lpstr>Factors Conditioning a Supplier’s View of Supplier Appraisal</vt:lpstr>
      <vt:lpstr>Factors Conditioning a Supplier’s View of Supplier Appraisal</vt:lpstr>
      <vt:lpstr>Factors Conditioning a Supplier’s View of Supplier Appraisal</vt:lpstr>
      <vt:lpstr>Factors Conditioning a Supplier’s View of Supplier Appraisal</vt:lpstr>
      <vt:lpstr>Supplier feelings after an appraisal</vt:lpstr>
      <vt:lpstr>Supplier feelings after an appraisal</vt:lpstr>
      <vt:lpstr>Discontented Appraisal Process</vt:lpstr>
      <vt:lpstr>Discontented Appraisal Process</vt:lpstr>
      <vt:lpstr>Supplier feeling to a Positive Appraisal</vt:lpstr>
      <vt:lpstr>Impact of Supplier Appraisal Upon Relationship Development</vt:lpstr>
      <vt:lpstr>Impact of Supplier Appraisal Upon Relationship Development</vt:lpstr>
      <vt:lpstr>Impact of Supplier Appraisal Upon Relationship Development</vt:lpstr>
      <vt:lpstr>Identifying the possible risks of changing a supplier</vt:lpstr>
      <vt:lpstr>Risks of Changing Supplier</vt:lpstr>
      <vt:lpstr>Cost of Changing a Supplier</vt:lpstr>
      <vt:lpstr>Purchasing Process costs</vt:lpstr>
      <vt:lpstr>Phasing in/Phasing out</vt:lpstr>
      <vt:lpstr>Phasing in/Phasing out</vt:lpstr>
      <vt:lpstr>Transaction Costs</vt:lpstr>
      <vt:lpstr>Learning Curve Costs</vt:lpstr>
      <vt:lpstr>Question</vt:lpstr>
      <vt:lpstr>Reducing Risk when Switching Suppliers</vt:lpstr>
      <vt:lpstr>Reducing Risk when Switching Suppliers</vt:lpstr>
      <vt:lpstr>Reducing Risk when Switching Suppliers</vt:lpstr>
      <vt:lpstr>Deflecting to Suppliers</vt:lpstr>
      <vt:lpstr>Deflecting Supplier</vt:lpstr>
      <vt:lpstr>Sharing and Bearing Costs</vt:lpstr>
      <vt:lpstr>Sharing and Bearing Costs</vt:lpstr>
      <vt:lpstr>Contingency</vt:lpstr>
      <vt:lpstr>Communication</vt:lpstr>
      <vt:lpstr>Question</vt:lpstr>
      <vt:lpstr>Question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Section 6</dc:title>
  <dc:creator>Andrew</dc:creator>
  <cp:lastModifiedBy>Andrew Thorn</cp:lastModifiedBy>
  <cp:revision>301</cp:revision>
  <dcterms:created xsi:type="dcterms:W3CDTF">2011-10-30T23:36:13Z</dcterms:created>
  <dcterms:modified xsi:type="dcterms:W3CDTF">2015-11-16T20:54:03Z</dcterms:modified>
</cp:coreProperties>
</file>