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handoutMasterIdLst>
    <p:handoutMasterId r:id="rId10"/>
  </p:handoutMasterIdLst>
  <p:sldIdLst>
    <p:sldId id="256" r:id="rId2"/>
    <p:sldId id="258" r:id="rId3"/>
    <p:sldId id="257" r:id="rId4"/>
    <p:sldId id="259" r:id="rId5"/>
    <p:sldId id="260" r:id="rId6"/>
    <p:sldId id="263" r:id="rId7"/>
    <p:sldId id="261" r:id="rId8"/>
    <p:sldId id="262" r:id="rId9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015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48F7E1-439D-4058-8497-C2F64C368908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148284-98B2-48F5-82DC-9682823C3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6549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11/22/2017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11/22/2017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11/22/2017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11/22/2017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11/22/2017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i="1" dirty="0" err="1" smtClean="0"/>
              <a:t>Bendigeidfran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A.K.A. </a:t>
            </a:r>
            <a:r>
              <a:rPr lang="en-GB" dirty="0" err="1"/>
              <a:t>Brân</a:t>
            </a:r>
            <a:r>
              <a:rPr lang="en-GB" dirty="0"/>
              <a:t> the Blessed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Eleanor Watson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430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Appearance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160" t="7569" r="760" b="8264"/>
          <a:stretch/>
        </p:blipFill>
        <p:spPr>
          <a:xfrm>
            <a:off x="5464951" y="3490175"/>
            <a:ext cx="6589673" cy="324547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73487" y="1687132"/>
            <a:ext cx="8126569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Giant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No house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No ship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 smtClean="0"/>
              <a:t>Not </a:t>
            </a:r>
            <a:r>
              <a:rPr lang="en-GB" sz="2200" dirty="0"/>
              <a:t>the typical medieval Giant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Mountainous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face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Height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 smtClean="0"/>
              <a:t>Classic </a:t>
            </a:r>
            <a:r>
              <a:rPr lang="en-GB" sz="2200" dirty="0"/>
              <a:t>m</a:t>
            </a:r>
            <a:r>
              <a:rPr lang="en-GB" sz="2200" dirty="0" smtClean="0"/>
              <a:t>edieval chivalry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 smtClean="0"/>
              <a:t>Very wise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 smtClean="0"/>
              <a:t>Clearly respected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 smtClean="0"/>
              <a:t>Holds a large kingdom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 smtClean="0"/>
              <a:t>Magical powers?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878472" y="3121826"/>
            <a:ext cx="53135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https://www.youtube.com/watch?v=G3jfH0iW3KY&amp;t=4571s</a:t>
            </a:r>
          </a:p>
        </p:txBody>
      </p:sp>
    </p:spTree>
    <p:extLst>
      <p:ext uri="{BB962C8B-B14F-4D97-AF65-F5344CB8AC3E}">
        <p14:creationId xmlns:p14="http://schemas.microsoft.com/office/powerpoint/2010/main" val="194410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in the Second Branch of the </a:t>
            </a:r>
            <a:r>
              <a:rPr lang="en-GB" dirty="0" err="1" smtClean="0"/>
              <a:t>Mabinogi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Main hero and King of Britain</a:t>
            </a:r>
          </a:p>
          <a:p>
            <a:r>
              <a:rPr lang="en-GB" dirty="0" smtClean="0"/>
              <a:t>Agrees to the marriage of </a:t>
            </a:r>
            <a:r>
              <a:rPr lang="en-GB" dirty="0" err="1"/>
              <a:t>Matholwch</a:t>
            </a:r>
            <a:r>
              <a:rPr lang="en-GB" dirty="0"/>
              <a:t> and </a:t>
            </a:r>
            <a:r>
              <a:rPr lang="en-GB" dirty="0" err="1" smtClean="0"/>
              <a:t>Branwen</a:t>
            </a:r>
            <a:endParaRPr lang="en-GB" dirty="0" smtClean="0"/>
          </a:p>
          <a:p>
            <a:pPr lvl="1"/>
            <a:r>
              <a:rPr lang="en-GB" dirty="0" smtClean="0"/>
              <a:t>Wise union</a:t>
            </a:r>
            <a:endParaRPr lang="en-GB" dirty="0"/>
          </a:p>
          <a:p>
            <a:r>
              <a:rPr lang="en-GB" dirty="0" smtClean="0"/>
              <a:t>Wants the alliance to be successful </a:t>
            </a:r>
          </a:p>
          <a:p>
            <a:pPr lvl="1"/>
            <a:r>
              <a:rPr lang="en-GB" dirty="0" smtClean="0"/>
              <a:t>Expansion and safety</a:t>
            </a:r>
          </a:p>
          <a:p>
            <a:r>
              <a:rPr lang="en-GB" dirty="0" smtClean="0"/>
              <a:t>He does not attack the Irish until he has just cause</a:t>
            </a:r>
          </a:p>
          <a:p>
            <a:pPr lvl="1"/>
            <a:r>
              <a:rPr lang="en-GB" dirty="0" smtClean="0"/>
              <a:t>Waits for </a:t>
            </a:r>
            <a:r>
              <a:rPr lang="en-GB" dirty="0" err="1" smtClean="0"/>
              <a:t>Branwen’s</a:t>
            </a:r>
            <a:r>
              <a:rPr lang="en-GB" dirty="0" smtClean="0"/>
              <a:t> call for help</a:t>
            </a:r>
          </a:p>
          <a:p>
            <a:r>
              <a:rPr lang="en-GB" dirty="0" smtClean="0"/>
              <a:t>Allows the suggestion that </a:t>
            </a:r>
            <a:r>
              <a:rPr lang="en-GB" dirty="0" err="1" smtClean="0"/>
              <a:t>Gwern</a:t>
            </a:r>
            <a:r>
              <a:rPr lang="en-GB" dirty="0" smtClean="0"/>
              <a:t> would rule Ireland</a:t>
            </a:r>
          </a:p>
          <a:p>
            <a:r>
              <a:rPr lang="en-GB" dirty="0" smtClean="0"/>
              <a:t>Continually acts in a chivalrous manner </a:t>
            </a:r>
          </a:p>
          <a:p>
            <a:pPr lvl="1"/>
            <a:r>
              <a:rPr lang="en-GB" dirty="0" smtClean="0"/>
              <a:t>Protects (</a:t>
            </a:r>
            <a:r>
              <a:rPr lang="en-GB" dirty="0" err="1" smtClean="0"/>
              <a:t>Branwen</a:t>
            </a:r>
            <a:r>
              <a:rPr lang="en-GB" dirty="0" smtClean="0"/>
              <a:t>) during the battle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7438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Very protective over his sister </a:t>
            </a:r>
            <a:r>
              <a:rPr lang="en-GB" dirty="0" err="1" smtClean="0"/>
              <a:t>Branwen</a:t>
            </a:r>
            <a:endParaRPr lang="en-GB" dirty="0" smtClean="0"/>
          </a:p>
          <a:p>
            <a:r>
              <a:rPr lang="en-GB" dirty="0" smtClean="0"/>
              <a:t>Messengers</a:t>
            </a:r>
          </a:p>
          <a:p>
            <a:r>
              <a:rPr lang="en-GB" dirty="0" smtClean="0"/>
              <a:t>Respectful of his own people</a:t>
            </a:r>
          </a:p>
          <a:p>
            <a:r>
              <a:rPr lang="en-GB" dirty="0"/>
              <a:t>Notices when </a:t>
            </a:r>
            <a:r>
              <a:rPr lang="en-GB" dirty="0" err="1"/>
              <a:t>Matholwch</a:t>
            </a:r>
            <a:r>
              <a:rPr lang="en-GB" dirty="0"/>
              <a:t> acts differently when they speak</a:t>
            </a:r>
          </a:p>
          <a:p>
            <a:pPr lvl="1"/>
            <a:r>
              <a:rPr lang="en-GB" dirty="0"/>
              <a:t>Clearly intelligent</a:t>
            </a:r>
          </a:p>
          <a:p>
            <a:r>
              <a:rPr lang="en-GB" dirty="0" smtClean="0"/>
              <a:t>Acts fatherly to </a:t>
            </a:r>
            <a:r>
              <a:rPr lang="en-GB" dirty="0" err="1" smtClean="0"/>
              <a:t>Gwern</a:t>
            </a:r>
            <a:endParaRPr lang="en-GB" dirty="0" smtClean="0"/>
          </a:p>
          <a:p>
            <a:pPr lvl="1"/>
            <a:r>
              <a:rPr lang="en-GB" dirty="0" smtClean="0"/>
              <a:t>Compassionate, not found with many other giants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69161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Challenging concepts of medieval giants</a:t>
            </a:r>
          </a:p>
          <a:p>
            <a:pPr lvl="1"/>
            <a:r>
              <a:rPr lang="en-GB" dirty="0" smtClean="0"/>
              <a:t>Fafnir – </a:t>
            </a:r>
            <a:r>
              <a:rPr lang="en-GB" dirty="0" err="1" smtClean="0"/>
              <a:t>Nibelungenlied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Dietrich von Bern</a:t>
            </a:r>
          </a:p>
          <a:p>
            <a:pPr lvl="1"/>
            <a:r>
              <a:rPr lang="en-GB" dirty="0" err="1" smtClean="0"/>
              <a:t>Rübezahl</a:t>
            </a:r>
            <a:r>
              <a:rPr lang="en-GB" dirty="0" smtClean="0"/>
              <a:t> - Wendish</a:t>
            </a:r>
          </a:p>
          <a:p>
            <a:pPr lvl="1"/>
            <a:r>
              <a:rPr lang="en-GB" sz="2400" dirty="0" smtClean="0"/>
              <a:t>Looking at his actions that make him good</a:t>
            </a:r>
          </a:p>
          <a:p>
            <a:pPr lvl="2"/>
            <a:r>
              <a:rPr lang="en-GB" sz="2000" dirty="0"/>
              <a:t>Saving </a:t>
            </a:r>
            <a:r>
              <a:rPr lang="en-GB" sz="2000" dirty="0" err="1"/>
              <a:t>Branwen</a:t>
            </a:r>
            <a:r>
              <a:rPr lang="en-GB" sz="2000" dirty="0"/>
              <a:t> selflessly</a:t>
            </a:r>
          </a:p>
          <a:p>
            <a:pPr lvl="2"/>
            <a:r>
              <a:rPr lang="en-GB" sz="2000" dirty="0"/>
              <a:t>Utilitarian – the few for the many</a:t>
            </a:r>
          </a:p>
          <a:p>
            <a:pPr lvl="1"/>
            <a:r>
              <a:rPr lang="en-GB" sz="2400" dirty="0" smtClean="0"/>
              <a:t>House vs Religion</a:t>
            </a:r>
          </a:p>
          <a:p>
            <a:pPr marL="914400" lvl="2" indent="0">
              <a:buNone/>
            </a:pPr>
            <a:endParaRPr lang="en-GB" sz="2000" dirty="0" smtClean="0"/>
          </a:p>
          <a:p>
            <a:pPr lvl="2"/>
            <a:endParaRPr lang="en-GB" dirty="0" smtClean="0"/>
          </a:p>
          <a:p>
            <a:pPr lvl="2"/>
            <a:endParaRPr lang="en-GB" dirty="0" smtClean="0"/>
          </a:p>
          <a:p>
            <a:pPr lvl="2"/>
            <a:endParaRPr lang="en-GB" dirty="0" smtClean="0"/>
          </a:p>
          <a:p>
            <a:pPr lvl="1"/>
            <a:endParaRPr lang="en-GB" dirty="0" smtClean="0"/>
          </a:p>
        </p:txBody>
      </p:sp>
      <p:pic>
        <p:nvPicPr>
          <p:cNvPr id="2050" name="Picture 2" descr="Brân the Blessed Peeps At Many Lands Wales Chapter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6382" y="1784664"/>
            <a:ext cx="3031958" cy="4508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357102" y="6293151"/>
            <a:ext cx="36905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https://alchetron.com/Br%C3%A2n-the-Blessed-1990985-W</a:t>
            </a:r>
          </a:p>
        </p:txBody>
      </p:sp>
    </p:spTree>
    <p:extLst>
      <p:ext uri="{BB962C8B-B14F-4D97-AF65-F5344CB8AC3E}">
        <p14:creationId xmlns:p14="http://schemas.microsoft.com/office/powerpoint/2010/main" val="181334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Debate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 smtClean="0"/>
              <a:t>Positive</a:t>
            </a:r>
          </a:p>
          <a:p>
            <a:r>
              <a:rPr lang="en-GB" dirty="0" err="1" smtClean="0"/>
              <a:t>Byfield</a:t>
            </a:r>
            <a:endParaRPr lang="en-GB" dirty="0" smtClean="0"/>
          </a:p>
          <a:p>
            <a:r>
              <a:rPr lang="en-GB" dirty="0" err="1" smtClean="0"/>
              <a:t>Lindahl</a:t>
            </a:r>
            <a:r>
              <a:rPr lang="en-GB" dirty="0" smtClean="0"/>
              <a:t>, McNamara, </a:t>
            </a:r>
            <a:r>
              <a:rPr lang="en-GB" dirty="0"/>
              <a:t>and </a:t>
            </a:r>
            <a:r>
              <a:rPr lang="en-GB" dirty="0" err="1" smtClean="0"/>
              <a:t>Lindow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u="sng" dirty="0" smtClean="0"/>
              <a:t>Negative</a:t>
            </a:r>
          </a:p>
          <a:p>
            <a:r>
              <a:rPr lang="en-GB" dirty="0" smtClean="0"/>
              <a:t>Orchard</a:t>
            </a:r>
          </a:p>
          <a:p>
            <a:r>
              <a:rPr lang="en-GB" dirty="0" err="1" smtClean="0"/>
              <a:t>Larrington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1519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 and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225" y="2194560"/>
            <a:ext cx="5212849" cy="248662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</a:t>
            </a:r>
            <a:r>
              <a:rPr lang="en-GB" dirty="0" smtClean="0"/>
              <a:t>ain character</a:t>
            </a:r>
          </a:p>
          <a:p>
            <a:r>
              <a:rPr lang="en-GB" dirty="0" smtClean="0"/>
              <a:t>Juxtaposition </a:t>
            </a:r>
          </a:p>
          <a:p>
            <a:r>
              <a:rPr lang="en-GB" dirty="0" smtClean="0"/>
              <a:t>Temperament</a:t>
            </a:r>
          </a:p>
          <a:p>
            <a:r>
              <a:rPr lang="en-GB" dirty="0" smtClean="0"/>
              <a:t>Utilitarian </a:t>
            </a:r>
          </a:p>
          <a:p>
            <a:r>
              <a:rPr lang="en-GB" dirty="0" smtClean="0"/>
              <a:t>Death – White Hill</a:t>
            </a:r>
          </a:p>
          <a:p>
            <a:r>
              <a:rPr lang="en-GB" dirty="0" smtClean="0"/>
              <a:t>Religion</a:t>
            </a:r>
          </a:p>
          <a:p>
            <a:endParaRPr lang="en-GB" sz="200" dirty="0"/>
          </a:p>
        </p:txBody>
      </p:sp>
      <p:pic>
        <p:nvPicPr>
          <p:cNvPr id="1026" name="Picture 2" descr="Image resul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7102" y="1828800"/>
            <a:ext cx="3328732" cy="446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357102" y="6293151"/>
            <a:ext cx="36905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https://alchetron.com/Br%C3%A2n-the-Blessed-1990985-W</a:t>
            </a:r>
          </a:p>
        </p:txBody>
      </p:sp>
      <p:pic>
        <p:nvPicPr>
          <p:cNvPr id="1028" name="Picture 4" descr="Brân the Blessed 1000 images about Raven and Bran the Blessed on Pinterest Legend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824" y="2711545"/>
            <a:ext cx="4762500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361824" y="6283420"/>
            <a:ext cx="44801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https://www.youtube.com/watch?v=G3jfH0iW3KY&amp;t=4571s</a:t>
            </a:r>
          </a:p>
        </p:txBody>
      </p:sp>
    </p:spTree>
    <p:extLst>
      <p:ext uri="{BB962C8B-B14F-4D97-AF65-F5344CB8AC3E}">
        <p14:creationId xmlns:p14="http://schemas.microsoft.com/office/powerpoint/2010/main" val="912025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C.E. </a:t>
            </a:r>
            <a:r>
              <a:rPr lang="en-GB" dirty="0" err="1"/>
              <a:t>Byfield</a:t>
            </a:r>
            <a:r>
              <a:rPr lang="en-GB" dirty="0"/>
              <a:t>, ‘Character and Conflict in the Four Branches of the </a:t>
            </a:r>
            <a:r>
              <a:rPr lang="en-GB" dirty="0" err="1"/>
              <a:t>Mabinogi</a:t>
            </a:r>
            <a:r>
              <a:rPr lang="en-GB" dirty="0"/>
              <a:t>’, </a:t>
            </a:r>
            <a:r>
              <a:rPr lang="en-GB" i="1" dirty="0"/>
              <a:t>Bulletin of the Board of Celtic Studies</a:t>
            </a:r>
            <a:r>
              <a:rPr lang="en-GB" dirty="0"/>
              <a:t>, vol. 40 (1993), pp. 51-72. </a:t>
            </a:r>
            <a:endParaRPr lang="en-GB" i="1" dirty="0"/>
          </a:p>
          <a:p>
            <a:r>
              <a:rPr lang="en-GB" dirty="0" smtClean="0"/>
              <a:t>Davies</a:t>
            </a:r>
            <a:r>
              <a:rPr lang="en-GB" dirty="0"/>
              <a:t>, S., </a:t>
            </a:r>
            <a:r>
              <a:rPr lang="en-GB" i="1" dirty="0"/>
              <a:t>The </a:t>
            </a:r>
            <a:r>
              <a:rPr lang="en-GB" i="1" dirty="0" err="1"/>
              <a:t>Mabinogion</a:t>
            </a:r>
            <a:r>
              <a:rPr lang="en-GB" dirty="0"/>
              <a:t> (Oxford: Oxford University Press, 2007</a:t>
            </a:r>
            <a:r>
              <a:rPr lang="en-GB" dirty="0" smtClean="0"/>
              <a:t>).</a:t>
            </a:r>
          </a:p>
          <a:p>
            <a:r>
              <a:rPr lang="en-GB" dirty="0" err="1" smtClean="0"/>
              <a:t>Larrington</a:t>
            </a:r>
            <a:r>
              <a:rPr lang="en-GB" dirty="0" smtClean="0"/>
              <a:t>, C., </a:t>
            </a:r>
            <a:r>
              <a:rPr lang="en-GB" i="1" dirty="0" smtClean="0"/>
              <a:t>The land of the Green Man A Journey through the Supernatural Landscape of the British Isles</a:t>
            </a:r>
            <a:r>
              <a:rPr lang="en-GB" dirty="0" smtClean="0"/>
              <a:t> (London: I.B. Tauris &amp; Co. Ltd, 2015).</a:t>
            </a:r>
          </a:p>
          <a:p>
            <a:r>
              <a:rPr lang="en-GB" dirty="0" err="1" smtClean="0"/>
              <a:t>Lindahl</a:t>
            </a:r>
            <a:r>
              <a:rPr lang="en-GB" dirty="0" smtClean="0"/>
              <a:t>, C., McNamara, J., and </a:t>
            </a:r>
            <a:r>
              <a:rPr lang="en-GB" dirty="0" err="1" smtClean="0"/>
              <a:t>Lindow</a:t>
            </a:r>
            <a:r>
              <a:rPr lang="en-GB" dirty="0" smtClean="0"/>
              <a:t>, J., </a:t>
            </a:r>
            <a:r>
              <a:rPr lang="en-GB" i="1" dirty="0" smtClean="0"/>
              <a:t>Medieval Folklore: A Guide to Myths, Legends, Tales, Beliefs and Customs</a:t>
            </a:r>
            <a:r>
              <a:rPr lang="en-GB" dirty="0" smtClean="0"/>
              <a:t> (Oxford: Oxford University Press, 2002).</a:t>
            </a:r>
          </a:p>
          <a:p>
            <a:r>
              <a:rPr lang="en-GB" dirty="0" smtClean="0"/>
              <a:t>Orchard, A., </a:t>
            </a:r>
            <a:r>
              <a:rPr lang="en-GB" i="1" dirty="0" smtClean="0"/>
              <a:t>Pride and Prodigies Studies in the Monsters of the Beowulf-Manuscript</a:t>
            </a:r>
            <a:r>
              <a:rPr lang="en-GB" dirty="0" smtClean="0"/>
              <a:t> (Toronto: University of Toronto Press, 1995).</a:t>
            </a:r>
            <a:endParaRPr lang="en-GB" dirty="0"/>
          </a:p>
          <a:p>
            <a:r>
              <a:rPr lang="en-GB" dirty="0" smtClean="0"/>
              <a:t>Tolstoy, N., </a:t>
            </a:r>
            <a:r>
              <a:rPr lang="en-GB" i="1" dirty="0" smtClean="0"/>
              <a:t>The Oldest British Prose Literature: The Compilation of the Four Branches of the </a:t>
            </a:r>
            <a:r>
              <a:rPr lang="en-GB" i="1" dirty="0" err="1" smtClean="0"/>
              <a:t>Mabinogi</a:t>
            </a:r>
            <a:r>
              <a:rPr lang="en-GB" dirty="0"/>
              <a:t> </a:t>
            </a:r>
            <a:r>
              <a:rPr lang="en-GB" dirty="0" smtClean="0"/>
              <a:t>(Lampeter: Edwin </a:t>
            </a:r>
            <a:r>
              <a:rPr lang="en-GB" dirty="0" err="1" smtClean="0"/>
              <a:t>Mellen</a:t>
            </a:r>
            <a:r>
              <a:rPr lang="en-GB" dirty="0" smtClean="0"/>
              <a:t> Press Ltd, 2009).</a:t>
            </a:r>
          </a:p>
        </p:txBody>
      </p:sp>
    </p:spTree>
    <p:extLst>
      <p:ext uri="{BB962C8B-B14F-4D97-AF65-F5344CB8AC3E}">
        <p14:creationId xmlns:p14="http://schemas.microsoft.com/office/powerpoint/2010/main" val="362620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233</TotalTime>
  <Words>384</Words>
  <Application>Microsoft Office PowerPoint</Application>
  <PresentationFormat>Widescreen</PresentationFormat>
  <Paragraphs>73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Century Gothic</vt:lpstr>
      <vt:lpstr>Vapor Trail</vt:lpstr>
      <vt:lpstr>Bendigeidfran A.K.A. Brân the Blessed</vt:lpstr>
      <vt:lpstr>Appearance</vt:lpstr>
      <vt:lpstr>Role in the Second Branch of the Mabinogi</vt:lpstr>
      <vt:lpstr>interactions</vt:lpstr>
      <vt:lpstr>Analysis</vt:lpstr>
      <vt:lpstr>The Debate</vt:lpstr>
      <vt:lpstr>Conclusions and assessment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Brân the Blessed A.K.A. Bendigeidfran</dc:title>
  <dc:creator>Eleanor Watson</dc:creator>
  <cp:lastModifiedBy>Jane Cartwright</cp:lastModifiedBy>
  <cp:revision>22</cp:revision>
  <dcterms:created xsi:type="dcterms:W3CDTF">2017-10-11T15:45:24Z</dcterms:created>
  <dcterms:modified xsi:type="dcterms:W3CDTF">2017-11-22T11:34:20Z</dcterms:modified>
</cp:coreProperties>
</file>