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67" r:id="rId3"/>
    <p:sldId id="256" r:id="rId4"/>
    <p:sldId id="257" r:id="rId5"/>
    <p:sldId id="258" r:id="rId6"/>
    <p:sldId id="259"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16" autoAdjust="0"/>
    <p:restoredTop sz="94660"/>
  </p:normalViewPr>
  <p:slideViewPr>
    <p:cSldViewPr snapToGrid="0">
      <p:cViewPr varScale="1">
        <p:scale>
          <a:sx n="78" d="100"/>
          <a:sy n="78" d="100"/>
        </p:scale>
        <p:origin x="931"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DBF2E-1A94-1F42-D4A1-C7E3D19379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6AB3F5-5096-7340-020D-5F848CA5ED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5749FA-316E-D1F6-CAF6-C200904B7BA0}"/>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5" name="Footer Placeholder 4">
            <a:extLst>
              <a:ext uri="{FF2B5EF4-FFF2-40B4-BE49-F238E27FC236}">
                <a16:creationId xmlns:a16="http://schemas.microsoft.com/office/drawing/2014/main" id="{CCCBF7AD-9D27-B62D-447A-BCCE1692A6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4216A-E3A6-E8C5-5C34-86E8C997E26F}"/>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4171856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47DDE-56AF-9357-F39E-4B6D436734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AD8DE4-1EE0-8605-77A8-4B36F0DEA1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657982-8C48-FCFC-359B-4E40D8111048}"/>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5" name="Footer Placeholder 4">
            <a:extLst>
              <a:ext uri="{FF2B5EF4-FFF2-40B4-BE49-F238E27FC236}">
                <a16:creationId xmlns:a16="http://schemas.microsoft.com/office/drawing/2014/main" id="{FEE9E273-485A-6629-54C2-B39EA230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53304-4583-369A-A1D0-3F32B3FA454E}"/>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694303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7AD52-4D3C-207F-493E-4DD4439E75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14BD12-7B56-865D-2700-BA0239ECED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9A03C5-BC24-0446-1D2B-97FEB8F472CA}"/>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5" name="Footer Placeholder 4">
            <a:extLst>
              <a:ext uri="{FF2B5EF4-FFF2-40B4-BE49-F238E27FC236}">
                <a16:creationId xmlns:a16="http://schemas.microsoft.com/office/drawing/2014/main" id="{5252E002-6C61-7167-4C77-0612AEFA7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F0E3FD-F962-73E4-F5CB-0E7A45964255}"/>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258313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76CAD-906D-8B5E-35F1-301779FFCB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0D02D9-EF13-C3C2-88AA-B3718D2F99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1DED99-A2F1-8913-F9F7-EF1FC02E57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1DF183-6BE9-9A13-410D-63E3826BBBC5}"/>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6" name="Footer Placeholder 5">
            <a:extLst>
              <a:ext uri="{FF2B5EF4-FFF2-40B4-BE49-F238E27FC236}">
                <a16:creationId xmlns:a16="http://schemas.microsoft.com/office/drawing/2014/main" id="{7EB8E8A1-61F7-F479-C7F1-E9915088F4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BC7F0-C6C7-DB81-DF0F-5260C7998B18}"/>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1563013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CD108-E95F-B048-E007-C2B3D57292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57D259-78E8-DD0E-B897-F270927BA5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B6662A-4F64-A605-9580-A2FC57D345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77E9B2-358E-3277-233C-55D561CABF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EA4ABB-0F27-51F7-E86B-2C6AFE001B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86FF28-5B64-BA3B-A5BB-C4FBE7904245}"/>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8" name="Footer Placeholder 7">
            <a:extLst>
              <a:ext uri="{FF2B5EF4-FFF2-40B4-BE49-F238E27FC236}">
                <a16:creationId xmlns:a16="http://schemas.microsoft.com/office/drawing/2014/main" id="{A81ACF0D-362D-62DD-485A-22D977EE6C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17BA0E-A05D-084F-A96F-F928F08B98CD}"/>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3886554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0FBE-BF20-4D5E-8A9E-6DAEF116CB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AAF8D6-79CE-3EFD-E07A-E1360516838D}"/>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4" name="Footer Placeholder 3">
            <a:extLst>
              <a:ext uri="{FF2B5EF4-FFF2-40B4-BE49-F238E27FC236}">
                <a16:creationId xmlns:a16="http://schemas.microsoft.com/office/drawing/2014/main" id="{53EDA22A-58A5-7905-5CE4-39E8BC5C53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A16191-8BE2-ECC5-AF7A-77573204070B}"/>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3621079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41500C-726F-5F5D-1535-19713BBA485C}"/>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3" name="Footer Placeholder 2">
            <a:extLst>
              <a:ext uri="{FF2B5EF4-FFF2-40B4-BE49-F238E27FC236}">
                <a16:creationId xmlns:a16="http://schemas.microsoft.com/office/drawing/2014/main" id="{3454899F-291C-F706-6181-BA0970ADCB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5C85D3-F7E7-F38D-92A4-149644995237}"/>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2165028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64A27-B1F2-9C60-4B4E-DA30D1BE8E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CB9464-1A15-A663-8AFD-8AB91E1A8C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F34FAB-C07B-17F3-8E3A-4D14220BA9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601564-5DDC-A297-BAF0-816E2BB8ADBC}"/>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6" name="Footer Placeholder 5">
            <a:extLst>
              <a:ext uri="{FF2B5EF4-FFF2-40B4-BE49-F238E27FC236}">
                <a16:creationId xmlns:a16="http://schemas.microsoft.com/office/drawing/2014/main" id="{7ED806B7-26B1-1903-D662-94647605FB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FDC63-BF71-A890-5105-B6F7920B1541}"/>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1508479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E154-5B26-1CAD-31E7-B93E3D7D60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516ACD-D8FB-3FFF-9B06-6C0F979FDB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6838C5-7A9B-BAFB-7FEC-975015F6A1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F6C205-78EA-24E7-29B2-5BFF67EE2E39}"/>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6" name="Footer Placeholder 5">
            <a:extLst>
              <a:ext uri="{FF2B5EF4-FFF2-40B4-BE49-F238E27FC236}">
                <a16:creationId xmlns:a16="http://schemas.microsoft.com/office/drawing/2014/main" id="{99E6C51B-4553-7112-5202-51181C1260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586F73-A90C-6D22-738E-82BE7B1D3AA9}"/>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2682307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FB365-CCE7-69B1-B868-EB29326444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1B5664-C051-5148-857A-4C2953D4C7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618A20-A6EF-D529-295F-03E0C0CE799C}"/>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5" name="Footer Placeholder 4">
            <a:extLst>
              <a:ext uri="{FF2B5EF4-FFF2-40B4-BE49-F238E27FC236}">
                <a16:creationId xmlns:a16="http://schemas.microsoft.com/office/drawing/2014/main" id="{48F0675C-B858-8F98-4D92-11E3A7542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95535D-2FC5-F7C0-8A63-6765DB357766}"/>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2577446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83A8F5-2658-DD11-2CD2-D4F980AA3D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6AFC30-47FB-0B0E-7DC7-54105BDD3E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3C5E66-1BA3-57B5-ABDE-13BB7A955494}"/>
              </a:ext>
            </a:extLst>
          </p:cNvPr>
          <p:cNvSpPr>
            <a:spLocks noGrp="1"/>
          </p:cNvSpPr>
          <p:nvPr>
            <p:ph type="dt" sz="half" idx="10"/>
          </p:nvPr>
        </p:nvSpPr>
        <p:spPr/>
        <p:txBody>
          <a:bodyPr/>
          <a:lstStyle/>
          <a:p>
            <a:fld id="{62F88C79-A660-48DF-B5D8-2CD00C5D23E1}" type="datetimeFigureOut">
              <a:rPr lang="en-GB" smtClean="0"/>
              <a:t>16/03/2026</a:t>
            </a:fld>
            <a:endParaRPr lang="en-GB"/>
          </a:p>
        </p:txBody>
      </p:sp>
      <p:sp>
        <p:nvSpPr>
          <p:cNvPr id="5" name="Footer Placeholder 4">
            <a:extLst>
              <a:ext uri="{FF2B5EF4-FFF2-40B4-BE49-F238E27FC236}">
                <a16:creationId xmlns:a16="http://schemas.microsoft.com/office/drawing/2014/main" id="{1E704B0C-AB23-D81F-D07D-9BC3E6A5CA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65DA8A-568F-D877-53FB-2AA62CE93086}"/>
              </a:ext>
            </a:extLst>
          </p:cNvPr>
          <p:cNvSpPr>
            <a:spLocks noGrp="1"/>
          </p:cNvSpPr>
          <p:nvPr>
            <p:ph type="sldNum" sz="quarter" idx="12"/>
          </p:nvPr>
        </p:nvSpPr>
        <p:spPr/>
        <p:txBody>
          <a:bodyPr/>
          <a:lstStyle/>
          <a:p>
            <a:fld id="{D5A72723-32E2-430C-A614-AF0BA47BA3E0}" type="slidenum">
              <a:rPr lang="en-GB" smtClean="0"/>
              <a:t>‹#›</a:t>
            </a:fld>
            <a:endParaRPr lang="en-GB"/>
          </a:p>
        </p:txBody>
      </p:sp>
    </p:spTree>
    <p:extLst>
      <p:ext uri="{BB962C8B-B14F-4D97-AF65-F5344CB8AC3E}">
        <p14:creationId xmlns:p14="http://schemas.microsoft.com/office/powerpoint/2010/main" val="3775875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2AAACA-33E3-D2D5-0A24-0838D0594A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C85611-7CE1-2B07-9BBC-DD14A4592F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B2A5E8-0CA6-C4AC-D39D-F0D045DC0A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F88C79-A660-48DF-B5D8-2CD00C5D23E1}" type="datetimeFigureOut">
              <a:rPr lang="en-GB" smtClean="0"/>
              <a:t>16/03/2026</a:t>
            </a:fld>
            <a:endParaRPr lang="en-GB"/>
          </a:p>
        </p:txBody>
      </p:sp>
      <p:sp>
        <p:nvSpPr>
          <p:cNvPr id="5" name="Footer Placeholder 4">
            <a:extLst>
              <a:ext uri="{FF2B5EF4-FFF2-40B4-BE49-F238E27FC236}">
                <a16:creationId xmlns:a16="http://schemas.microsoft.com/office/drawing/2014/main" id="{B67761E5-D025-8E66-47A9-A68F062D4C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E51C2E-BD5D-5C83-0025-DB9BAFF9AC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A72723-32E2-430C-A614-AF0BA47BA3E0}" type="slidenum">
              <a:rPr lang="en-GB" smtClean="0"/>
              <a:t>‹#›</a:t>
            </a:fld>
            <a:endParaRPr lang="en-GB"/>
          </a:p>
        </p:txBody>
      </p:sp>
    </p:spTree>
    <p:extLst>
      <p:ext uri="{BB962C8B-B14F-4D97-AF65-F5344CB8AC3E}">
        <p14:creationId xmlns:p14="http://schemas.microsoft.com/office/powerpoint/2010/main" val="2987878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uk.indeed.com/cmp/Person-Centred-Software?campaignid=mobvjcmp&amp;from=mobviewjob&amp;tk=1jj9hnondhpkk80t&amp;fromjk=ce34b8a0cef4fa18"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bing.com/ck/a?!&amp;&amp;p=28ae8b17a8ea36ef119765c9ff93496a5a01796adba79c904ef37dcf75c26451JmltdHM9MTc3MzYxOTIwMA&amp;ptn=3&amp;ver=2&amp;hsh=4&amp;fclid=3d69b111-2711-6bf7-2f15-a495268e6a3d&amp;u=a1aHR0cHM6Ly93d3cudmVsYXJpcy5pby9hcnRpY2xlcy9zdWNjZXNzZnVsLWN1c3RvbWVyLW9uYm9hcmRpbmctbWFuYWdlcg&amp;ntb=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wtsd-200-year-logo – Global Humanity for Peace Institute">
            <a:extLst>
              <a:ext uri="{FF2B5EF4-FFF2-40B4-BE49-F238E27FC236}">
                <a16:creationId xmlns:a16="http://schemas.microsoft.com/office/drawing/2014/main" id="{5C370265-C556-1DEC-C4BE-D2D0E16473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756" y="414780"/>
            <a:ext cx="1648177" cy="6463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A1890972-2841-3956-21D8-1032428AA5F1}"/>
              </a:ext>
            </a:extLst>
          </p:cNvPr>
          <p:cNvSpPr/>
          <p:nvPr/>
        </p:nvSpPr>
        <p:spPr>
          <a:xfrm>
            <a:off x="2140528" y="623454"/>
            <a:ext cx="8960092" cy="5756564"/>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lnSpc>
                <a:spcPct val="150000"/>
              </a:lnSpc>
            </a:pPr>
            <a:r>
              <a:rPr lang="en-GB" sz="2400" b="1" dirty="0">
                <a:solidFill>
                  <a:schemeClr val="tx1"/>
                </a:solidFill>
                <a:latin typeface="Arial" panose="020B0604020202020204" pitchFamily="34" charset="0"/>
                <a:cs typeface="Arial" panose="020B0604020202020204" pitchFamily="34" charset="0"/>
              </a:rPr>
              <a:t>MODULE:DMIT (LCLM5002)</a:t>
            </a:r>
          </a:p>
          <a:p>
            <a:pPr algn="ctr">
              <a:lnSpc>
                <a:spcPct val="150000"/>
              </a:lnSpc>
            </a:pPr>
            <a:endParaRPr lang="en-GB" sz="2400" b="1" dirty="0">
              <a:solidFill>
                <a:schemeClr val="tx1"/>
              </a:solidFill>
              <a:latin typeface="Arial" panose="020B0604020202020204" pitchFamily="34" charset="0"/>
              <a:cs typeface="Arial" panose="020B0604020202020204" pitchFamily="34" charset="0"/>
            </a:endParaRPr>
          </a:p>
          <a:p>
            <a:pPr algn="ctr">
              <a:lnSpc>
                <a:spcPct val="150000"/>
              </a:lnSpc>
            </a:pPr>
            <a:r>
              <a:rPr lang="en-GB" sz="2400" b="1" dirty="0">
                <a:solidFill>
                  <a:schemeClr val="tx1"/>
                </a:solidFill>
                <a:latin typeface="Arial" panose="020B0604020202020204" pitchFamily="34" charset="0"/>
                <a:cs typeface="Arial" panose="020B0604020202020204" pitchFamily="34" charset="0"/>
              </a:rPr>
              <a:t>LECTURAL: FAIZU EDU</a:t>
            </a:r>
          </a:p>
          <a:p>
            <a:pPr algn="ctr">
              <a:lnSpc>
                <a:spcPct val="150000"/>
              </a:lnSpc>
            </a:pPr>
            <a:endParaRPr lang="en-GB" sz="2400" b="1" dirty="0">
              <a:solidFill>
                <a:schemeClr val="tx1"/>
              </a:solidFill>
              <a:latin typeface="Arial" panose="020B0604020202020204" pitchFamily="34" charset="0"/>
              <a:cs typeface="Arial" panose="020B0604020202020204" pitchFamily="34" charset="0"/>
            </a:endParaRPr>
          </a:p>
          <a:p>
            <a:pPr algn="ctr">
              <a:lnSpc>
                <a:spcPct val="150000"/>
              </a:lnSpc>
            </a:pPr>
            <a:r>
              <a:rPr lang="en-GB" sz="2400" b="1" dirty="0">
                <a:solidFill>
                  <a:schemeClr val="tx1"/>
                </a:solidFill>
                <a:latin typeface="Arial" panose="020B0604020202020204" pitchFamily="34" charset="0"/>
                <a:cs typeface="Arial" panose="020B0604020202020204" pitchFamily="34" charset="0"/>
              </a:rPr>
              <a:t>STUDENT NAME : Evans Dadzie</a:t>
            </a:r>
          </a:p>
          <a:p>
            <a:pPr algn="ctr">
              <a:lnSpc>
                <a:spcPct val="150000"/>
              </a:lnSpc>
            </a:pPr>
            <a:endParaRPr lang="en-GB" sz="2400" b="1" dirty="0">
              <a:solidFill>
                <a:schemeClr val="tx1"/>
              </a:solidFill>
              <a:latin typeface="Arial" panose="020B0604020202020204" pitchFamily="34" charset="0"/>
              <a:cs typeface="Arial" panose="020B0604020202020204" pitchFamily="34" charset="0"/>
            </a:endParaRPr>
          </a:p>
          <a:p>
            <a:pPr algn="ctr">
              <a:lnSpc>
                <a:spcPct val="150000"/>
              </a:lnSpc>
            </a:pPr>
            <a:r>
              <a:rPr lang="en-GB" sz="2400" b="1" dirty="0">
                <a:solidFill>
                  <a:schemeClr val="tx1"/>
                </a:solidFill>
                <a:latin typeface="Arial" panose="020B0604020202020204" pitchFamily="34" charset="0"/>
                <a:cs typeface="Arial" panose="020B0604020202020204" pitchFamily="34" charset="0"/>
              </a:rPr>
              <a:t>STUDENT ID:2414242</a:t>
            </a:r>
          </a:p>
          <a:p>
            <a:pPr algn="ctr">
              <a:lnSpc>
                <a:spcPct val="150000"/>
              </a:lnSpc>
            </a:pPr>
            <a:endParaRPr lang="en-GB" sz="2400" b="1" dirty="0">
              <a:solidFill>
                <a:schemeClr val="tx1"/>
              </a:solidFill>
              <a:latin typeface="Arial" panose="020B0604020202020204" pitchFamily="34" charset="0"/>
              <a:cs typeface="Arial" panose="020B0604020202020204" pitchFamily="34" charset="0"/>
            </a:endParaRPr>
          </a:p>
          <a:p>
            <a:pPr algn="ctr">
              <a:lnSpc>
                <a:spcPct val="150000"/>
              </a:lnSpc>
            </a:pPr>
            <a:r>
              <a:rPr lang="en-GB" sz="2400" b="1" dirty="0">
                <a:solidFill>
                  <a:schemeClr val="tx1"/>
                </a:solidFill>
                <a:latin typeface="Arial" panose="020B0604020202020204" pitchFamily="34" charset="0"/>
                <a:cs typeface="Arial" panose="020B0604020202020204" pitchFamily="34" charset="0"/>
              </a:rPr>
              <a:t>TITLE: INDIVIDUAL PRESENTATION</a:t>
            </a:r>
          </a:p>
          <a:p>
            <a:pPr algn="ctr"/>
            <a:endParaRPr lang="en-GB" sz="3600" b="1" dirty="0">
              <a:solidFill>
                <a:schemeClr val="tx1"/>
              </a:solidFill>
            </a:endParaRPr>
          </a:p>
        </p:txBody>
      </p:sp>
    </p:spTree>
    <p:extLst>
      <p:ext uri="{BB962C8B-B14F-4D97-AF65-F5344CB8AC3E}">
        <p14:creationId xmlns:p14="http://schemas.microsoft.com/office/powerpoint/2010/main" val="3053708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wtsd-200-year-logo – Global Humanity for Peace Institute">
            <a:extLst>
              <a:ext uri="{FF2B5EF4-FFF2-40B4-BE49-F238E27FC236}">
                <a16:creationId xmlns:a16="http://schemas.microsoft.com/office/drawing/2014/main" id="{EAB9E156-3265-E538-879D-96FE5F1CC0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756" y="414780"/>
            <a:ext cx="1648177" cy="64637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45297F9E-A89F-BA4F-E211-036653D33749}"/>
              </a:ext>
            </a:extLst>
          </p:cNvPr>
          <p:cNvSpPr/>
          <p:nvPr/>
        </p:nvSpPr>
        <p:spPr>
          <a:xfrm>
            <a:off x="1943658" y="1170039"/>
            <a:ext cx="9310255" cy="5687961"/>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marL="342900" indent="-342900">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COVE PAGE </a:t>
            </a:r>
          </a:p>
          <a:p>
            <a:pPr marL="342900" indent="-342900">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TABLE OF CONTENT</a:t>
            </a:r>
          </a:p>
          <a:p>
            <a:pPr marL="342900" indent="-342900">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COMPANY</a:t>
            </a:r>
          </a:p>
          <a:p>
            <a:pPr marL="342900" indent="-342900">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BENEFIT </a:t>
            </a:r>
          </a:p>
          <a:p>
            <a:pPr marL="342900" indent="-342900">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JOB ROLE</a:t>
            </a:r>
          </a:p>
          <a:p>
            <a:pPr marL="342900" indent="-342900">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PERSONAL SPECIFICATION</a:t>
            </a:r>
          </a:p>
          <a:p>
            <a:pPr marL="342900" indent="-342900">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ANALYSIS OF TRAINING NEEDED</a:t>
            </a:r>
          </a:p>
          <a:p>
            <a:pPr marL="342900" indent="-342900">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&amp; 9. ON THE JOB TRAINING </a:t>
            </a:r>
          </a:p>
          <a:p>
            <a:pPr>
              <a:lnSpc>
                <a:spcPct val="150000"/>
              </a:lnSpc>
            </a:pPr>
            <a:r>
              <a:rPr lang="en-GB" sz="2000" dirty="0">
                <a:solidFill>
                  <a:schemeClr val="tx1"/>
                </a:solidFill>
                <a:latin typeface="Arial" panose="020B0604020202020204" pitchFamily="34" charset="0"/>
                <a:cs typeface="Arial" panose="020B0604020202020204" pitchFamily="34" charset="0"/>
              </a:rPr>
              <a:t>10. SOFT SKILLS TRAINING </a:t>
            </a:r>
          </a:p>
          <a:p>
            <a:pPr>
              <a:lnSpc>
                <a:spcPct val="150000"/>
              </a:lnSpc>
            </a:pPr>
            <a:r>
              <a:rPr lang="en-GB" sz="2000" dirty="0">
                <a:solidFill>
                  <a:schemeClr val="tx1"/>
                </a:solidFill>
                <a:latin typeface="Arial" panose="020B0604020202020204" pitchFamily="34" charset="0"/>
                <a:cs typeface="Arial" panose="020B0604020202020204" pitchFamily="34" charset="0"/>
              </a:rPr>
              <a:t>11. CONCLUSION</a:t>
            </a:r>
          </a:p>
          <a:p>
            <a:pPr>
              <a:lnSpc>
                <a:spcPct val="150000"/>
              </a:lnSpc>
            </a:pPr>
            <a:r>
              <a:rPr lang="en-GB" sz="2000" dirty="0">
                <a:solidFill>
                  <a:schemeClr val="tx1"/>
                </a:solidFill>
                <a:latin typeface="Arial" panose="020B0604020202020204" pitchFamily="34" charset="0"/>
                <a:cs typeface="Arial" panose="020B0604020202020204" pitchFamily="34" charset="0"/>
              </a:rPr>
              <a:t>12. REFERENCE</a:t>
            </a:r>
          </a:p>
          <a:p>
            <a:pPr marL="342900" indent="-342900" algn="ctr">
              <a:buFont typeface="+mj-lt"/>
              <a:buAutoNum type="arabicPeriod"/>
            </a:pPr>
            <a:endParaRPr lang="en-GB" dirty="0">
              <a:solidFill>
                <a:schemeClr val="tx1"/>
              </a:solidFill>
            </a:endParaRPr>
          </a:p>
          <a:p>
            <a:pPr marL="342900" indent="-342900" algn="ctr">
              <a:buFont typeface="+mj-lt"/>
              <a:buAutoNum type="arabicPeriod"/>
            </a:pPr>
            <a:endParaRPr lang="en-GB" dirty="0">
              <a:solidFill>
                <a:schemeClr val="tx1"/>
              </a:solidFill>
            </a:endParaRPr>
          </a:p>
          <a:p>
            <a:pPr marL="342900" indent="-342900" algn="ctr">
              <a:buFont typeface="+mj-lt"/>
              <a:buAutoNum type="arabicPeriod"/>
            </a:pPr>
            <a:endParaRPr lang="en-GB" dirty="0">
              <a:solidFill>
                <a:schemeClr val="tx1"/>
              </a:solidFill>
            </a:endParaRPr>
          </a:p>
        </p:txBody>
      </p:sp>
    </p:spTree>
    <p:extLst>
      <p:ext uri="{BB962C8B-B14F-4D97-AF65-F5344CB8AC3E}">
        <p14:creationId xmlns:p14="http://schemas.microsoft.com/office/powerpoint/2010/main" val="321468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E9F3D2-BFF2-2ACD-723D-A97B0AC69AA7}"/>
              </a:ext>
            </a:extLst>
          </p:cNvPr>
          <p:cNvSpPr/>
          <p:nvPr/>
        </p:nvSpPr>
        <p:spPr>
          <a:xfrm>
            <a:off x="2320413" y="3942735"/>
            <a:ext cx="7649497" cy="2108672"/>
          </a:xfrm>
          <a:prstGeom prst="rect">
            <a:avLst/>
          </a:prstGeom>
        </p:spPr>
        <p:style>
          <a:lnRef idx="2">
            <a:schemeClr val="accent1">
              <a:shade val="15000"/>
            </a:schemeClr>
          </a:lnRef>
          <a:fillRef idx="1002">
            <a:schemeClr val="lt2"/>
          </a:fillRef>
          <a:effectRef idx="0">
            <a:schemeClr val="accent1"/>
          </a:effectRef>
          <a:fontRef idx="minor">
            <a:schemeClr val="lt1"/>
          </a:fontRef>
        </p:style>
        <p:txBody>
          <a:bodyPr rtlCol="0" anchor="ctr"/>
          <a:lstStyle/>
          <a:p>
            <a:pPr algn="ctr">
              <a:lnSpc>
                <a:spcPct val="150000"/>
              </a:lnSpc>
            </a:pPr>
            <a:r>
              <a:rPr lang="en-GB" dirty="0">
                <a:solidFill>
                  <a:schemeClr val="tx1"/>
                </a:solidFill>
              </a:rPr>
              <a:t>We are committed to supporting both care staff and the people they look after. That is why we design our products to be simple, flexible, and genuinely helpful tools that make everyday tasks easier and empower everyone across social care</a:t>
            </a:r>
            <a:r>
              <a:rPr lang="en-GB" dirty="0"/>
              <a:t>.</a:t>
            </a:r>
            <a:endParaRPr lang="en-GB" b="1" dirty="0">
              <a:solidFill>
                <a:schemeClr val="tx1"/>
              </a:solidFill>
              <a:latin typeface="Arial" panose="020B0604020202020204" pitchFamily="34" charset="0"/>
              <a:cs typeface="Arial" panose="020B0604020202020204" pitchFamily="34" charset="0"/>
            </a:endParaRPr>
          </a:p>
        </p:txBody>
      </p:sp>
      <p:pic>
        <p:nvPicPr>
          <p:cNvPr id="1026" name="Picture 2" descr="uwtsd-200-year-logo – Global Humanity for Peace Institute">
            <a:extLst>
              <a:ext uri="{FF2B5EF4-FFF2-40B4-BE49-F238E27FC236}">
                <a16:creationId xmlns:a16="http://schemas.microsoft.com/office/drawing/2014/main" id="{AE10AC50-5572-3EBF-B047-A868E91B0C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83078"/>
            <a:ext cx="1501422" cy="67807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1C16013B-45E5-5E47-191B-8828B2245BEF}"/>
              </a:ext>
            </a:extLst>
          </p:cNvPr>
          <p:cNvSpPr/>
          <p:nvPr/>
        </p:nvSpPr>
        <p:spPr>
          <a:xfrm>
            <a:off x="3451123" y="658761"/>
            <a:ext cx="5132440" cy="1189703"/>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rPr>
              <a:t>INTRODUCTION</a:t>
            </a:r>
          </a:p>
        </p:txBody>
      </p:sp>
      <p:sp>
        <p:nvSpPr>
          <p:cNvPr id="5" name="Rectangle 4">
            <a:extLst>
              <a:ext uri="{FF2B5EF4-FFF2-40B4-BE49-F238E27FC236}">
                <a16:creationId xmlns:a16="http://schemas.microsoft.com/office/drawing/2014/main" id="{518CBB08-B842-09B3-CC46-2D8B6DB4D2D5}"/>
              </a:ext>
            </a:extLst>
          </p:cNvPr>
          <p:cNvSpPr/>
          <p:nvPr/>
        </p:nvSpPr>
        <p:spPr>
          <a:xfrm>
            <a:off x="2320413" y="2113934"/>
            <a:ext cx="7649497" cy="1563331"/>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b="1" dirty="0">
                <a:solidFill>
                  <a:prstClr val="black"/>
                </a:solidFill>
                <a:latin typeface="Arial" panose="020B0604020202020204" pitchFamily="34" charset="0"/>
                <a:cs typeface="Arial" panose="020B0604020202020204" pitchFamily="34" charset="0"/>
              </a:rPr>
              <a:t>Person Centred Software</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Ltd</a:t>
            </a:r>
          </a:p>
          <a:p>
            <a:pPr lvl="0">
              <a:lnSpc>
                <a:spcPct val="150000"/>
              </a:lnSpc>
              <a:defRPr/>
            </a:pPr>
            <a:r>
              <a:rPr lang="en-GB" dirty="0">
                <a:solidFill>
                  <a:schemeClr val="tx1"/>
                </a:solidFill>
              </a:rPr>
              <a:t>Founded in 2023, we set out with a simple but powerful mission to make life better for the people who rely on social care every day.</a:t>
            </a:r>
            <a:endParaRPr kumimoji="0" lang="en-GB" sz="180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08153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50F71AC-7B75-A6CE-3789-E1B6B963BBE2}"/>
              </a:ext>
            </a:extLst>
          </p:cNvPr>
          <p:cNvSpPr/>
          <p:nvPr/>
        </p:nvSpPr>
        <p:spPr>
          <a:xfrm>
            <a:off x="2498104" y="424206"/>
            <a:ext cx="6664750" cy="1234912"/>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lnSpc>
                <a:spcPct val="150000"/>
              </a:lnSpc>
            </a:pPr>
            <a:r>
              <a:rPr lang="en-GB" sz="2400" b="1" dirty="0">
                <a:solidFill>
                  <a:schemeClr val="tx1"/>
                </a:solidFill>
              </a:rPr>
              <a:t>Customer Onboarding Manager</a:t>
            </a:r>
            <a:br>
              <a:rPr lang="en-GB" sz="2400" b="1" dirty="0">
                <a:solidFill>
                  <a:schemeClr val="tx1"/>
                </a:solidFill>
              </a:rPr>
            </a:br>
            <a:r>
              <a:rPr lang="en-GB" sz="2400" dirty="0">
                <a:solidFill>
                  <a:schemeClr val="tx1"/>
                </a:solidFill>
                <a:hlinkClick r:id="rId2">
                  <a:extLst>
                    <a:ext uri="{A12FA001-AC4F-418D-AE19-62706E023703}">
                      <ahyp:hlinkClr xmlns:ahyp="http://schemas.microsoft.com/office/drawing/2018/hyperlinkcolor" val="tx"/>
                    </a:ext>
                  </a:extLst>
                </a:hlinkClick>
              </a:rPr>
              <a:t>Person Centred Software Ltd</a:t>
            </a:r>
            <a:endParaRPr lang="en-GB" sz="2400" dirty="0">
              <a:solidFill>
                <a:schemeClr val="tx1"/>
              </a:solidFill>
            </a:endParaRPr>
          </a:p>
        </p:txBody>
      </p:sp>
      <p:sp>
        <p:nvSpPr>
          <p:cNvPr id="6" name="Rectangle: Rounded Corners 5">
            <a:extLst>
              <a:ext uri="{FF2B5EF4-FFF2-40B4-BE49-F238E27FC236}">
                <a16:creationId xmlns:a16="http://schemas.microsoft.com/office/drawing/2014/main" id="{547E54A0-5D90-0DC2-2368-3B1F05D50DE1}"/>
              </a:ext>
            </a:extLst>
          </p:cNvPr>
          <p:cNvSpPr/>
          <p:nvPr/>
        </p:nvSpPr>
        <p:spPr>
          <a:xfrm>
            <a:off x="4751109" y="2978871"/>
            <a:ext cx="2545237" cy="881407"/>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Employee discount</a:t>
            </a:r>
          </a:p>
        </p:txBody>
      </p:sp>
      <p:sp>
        <p:nvSpPr>
          <p:cNvPr id="7" name="Rectangle: Rounded Corners 6">
            <a:extLst>
              <a:ext uri="{FF2B5EF4-FFF2-40B4-BE49-F238E27FC236}">
                <a16:creationId xmlns:a16="http://schemas.microsoft.com/office/drawing/2014/main" id="{7DF7F4DC-5066-C700-547F-42296B9D22BC}"/>
              </a:ext>
            </a:extLst>
          </p:cNvPr>
          <p:cNvSpPr/>
          <p:nvPr/>
        </p:nvSpPr>
        <p:spPr>
          <a:xfrm>
            <a:off x="4751109" y="4086523"/>
            <a:ext cx="2545237" cy="881407"/>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Company pension</a:t>
            </a:r>
          </a:p>
        </p:txBody>
      </p:sp>
      <p:sp>
        <p:nvSpPr>
          <p:cNvPr id="10" name="Rectangle: Rounded Corners 9">
            <a:extLst>
              <a:ext uri="{FF2B5EF4-FFF2-40B4-BE49-F238E27FC236}">
                <a16:creationId xmlns:a16="http://schemas.microsoft.com/office/drawing/2014/main" id="{29BED0A8-EBE6-31C1-4E78-C58D75585554}"/>
              </a:ext>
            </a:extLst>
          </p:cNvPr>
          <p:cNvSpPr/>
          <p:nvPr/>
        </p:nvSpPr>
        <p:spPr>
          <a:xfrm>
            <a:off x="4751109" y="5401559"/>
            <a:ext cx="2545236" cy="1032235"/>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Cycle to work scheme</a:t>
            </a:r>
          </a:p>
        </p:txBody>
      </p:sp>
      <p:sp>
        <p:nvSpPr>
          <p:cNvPr id="11" name="Flowchart: Off-page Connector 10">
            <a:extLst>
              <a:ext uri="{FF2B5EF4-FFF2-40B4-BE49-F238E27FC236}">
                <a16:creationId xmlns:a16="http://schemas.microsoft.com/office/drawing/2014/main" id="{4E0A2E19-21BB-31FC-C426-4574DD2FCC3E}"/>
              </a:ext>
            </a:extLst>
          </p:cNvPr>
          <p:cNvSpPr/>
          <p:nvPr/>
        </p:nvSpPr>
        <p:spPr>
          <a:xfrm>
            <a:off x="4751108" y="1970202"/>
            <a:ext cx="2545237" cy="791757"/>
          </a:xfrm>
          <a:prstGeom prst="flowChartOffpageConnector">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Benefits</a:t>
            </a:r>
          </a:p>
        </p:txBody>
      </p:sp>
      <p:pic>
        <p:nvPicPr>
          <p:cNvPr id="2" name="Picture 2" descr="uwtsd-200-year-logo – Global Humanity for Peace Institute">
            <a:extLst>
              <a:ext uri="{FF2B5EF4-FFF2-40B4-BE49-F238E27FC236}">
                <a16:creationId xmlns:a16="http://schemas.microsoft.com/office/drawing/2014/main" id="{3C2F0C23-D072-110E-76A0-FBAE11BF65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200" y="237068"/>
            <a:ext cx="1727200" cy="697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5186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F5E6EC-1BBB-A62C-B568-A3D8D805EC68}"/>
              </a:ext>
            </a:extLst>
          </p:cNvPr>
          <p:cNvSpPr/>
          <p:nvPr/>
        </p:nvSpPr>
        <p:spPr>
          <a:xfrm>
            <a:off x="1894788" y="414780"/>
            <a:ext cx="8097624" cy="499620"/>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Customer Onboarding Manager</a:t>
            </a:r>
          </a:p>
        </p:txBody>
      </p:sp>
      <p:sp>
        <p:nvSpPr>
          <p:cNvPr id="7" name="Flowchart: Off-page Connector 6">
            <a:extLst>
              <a:ext uri="{FF2B5EF4-FFF2-40B4-BE49-F238E27FC236}">
                <a16:creationId xmlns:a16="http://schemas.microsoft.com/office/drawing/2014/main" id="{F517A0B4-AD1C-87B8-21CE-E96A468AF804}"/>
              </a:ext>
            </a:extLst>
          </p:cNvPr>
          <p:cNvSpPr/>
          <p:nvPr/>
        </p:nvSpPr>
        <p:spPr>
          <a:xfrm>
            <a:off x="1894788" y="1467557"/>
            <a:ext cx="8097624" cy="5140633"/>
          </a:xfrm>
          <a:prstGeom prst="flowChartOffpageConnector">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marR="0" lvl="0" algn="l" defTabSz="914400" rtl="0" eaLnBrk="1" fontAlgn="auto" latinLnBrk="0" hangingPunct="1">
              <a:lnSpc>
                <a:spcPct val="90000"/>
              </a:lnSpc>
              <a:spcBef>
                <a:spcPts val="1000"/>
              </a:spcBef>
              <a:spcAft>
                <a:spcPts val="0"/>
              </a:spcAft>
              <a:buClrTx/>
              <a:buSzTx/>
              <a:tabLst/>
              <a:defRPr/>
            </a:pPr>
            <a:endParaRPr lang="en-GB" sz="1200" b="1" dirty="0">
              <a:solidFill>
                <a:schemeClr val="tx1"/>
              </a:solidFill>
            </a:endParaRPr>
          </a:p>
          <a:p>
            <a:pPr marL="171450" indent="-171450">
              <a:lnSpc>
                <a:spcPct val="150000"/>
              </a:lnSpc>
              <a:buFont typeface="Arial" panose="020B0604020202020204" pitchFamily="34" charset="0"/>
              <a:buChar char="•"/>
            </a:pPr>
            <a:r>
              <a:rPr lang="en-GB" b="1" dirty="0">
                <a:solidFill>
                  <a:schemeClr val="tx1"/>
                </a:solidFill>
              </a:rPr>
              <a:t>Lead the full onboarding process</a:t>
            </a:r>
            <a:r>
              <a:rPr lang="en-GB" dirty="0">
                <a:solidFill>
                  <a:schemeClr val="tx1"/>
                </a:solidFill>
              </a:rPr>
              <a:t> for new customers as the main point of contact and project manager.</a:t>
            </a:r>
          </a:p>
          <a:p>
            <a:pPr marL="171450" indent="-171450">
              <a:lnSpc>
                <a:spcPct val="150000"/>
              </a:lnSpc>
              <a:buFont typeface="Arial" panose="020B0604020202020204" pitchFamily="34" charset="0"/>
              <a:buChar char="•"/>
            </a:pPr>
            <a:r>
              <a:rPr lang="en-GB" b="1" dirty="0">
                <a:solidFill>
                  <a:schemeClr val="tx1"/>
                </a:solidFill>
              </a:rPr>
              <a:t>Configure systems and manage data migration</a:t>
            </a:r>
            <a:r>
              <a:rPr lang="en-GB" dirty="0">
                <a:solidFill>
                  <a:schemeClr val="tx1"/>
                </a:solidFill>
              </a:rPr>
              <a:t>, ensuring each setup is tailored to customer needs.</a:t>
            </a:r>
          </a:p>
          <a:p>
            <a:pPr marL="171450" indent="-171450">
              <a:lnSpc>
                <a:spcPct val="150000"/>
              </a:lnSpc>
              <a:buFont typeface="Arial" panose="020B0604020202020204" pitchFamily="34" charset="0"/>
              <a:buChar char="•"/>
            </a:pPr>
            <a:r>
              <a:rPr lang="en-GB" b="1" dirty="0">
                <a:solidFill>
                  <a:schemeClr val="tx1"/>
                </a:solidFill>
              </a:rPr>
              <a:t>Deliver onboarding sessions</a:t>
            </a:r>
            <a:r>
              <a:rPr lang="en-GB" dirty="0">
                <a:solidFill>
                  <a:schemeClr val="tx1"/>
                </a:solidFill>
              </a:rPr>
              <a:t> that build customer confidence in using the software.</a:t>
            </a:r>
          </a:p>
          <a:p>
            <a:pPr marL="171450" indent="-171450">
              <a:lnSpc>
                <a:spcPct val="150000"/>
              </a:lnSpc>
              <a:buFont typeface="Arial" panose="020B0604020202020204" pitchFamily="34" charset="0"/>
              <a:buChar char="•"/>
            </a:pPr>
            <a:r>
              <a:rPr lang="en-GB" b="1" dirty="0">
                <a:solidFill>
                  <a:schemeClr val="tx1"/>
                </a:solidFill>
              </a:rPr>
              <a:t>Monitor progress and troubleshoot issues</a:t>
            </a:r>
            <a:r>
              <a:rPr lang="en-GB" dirty="0">
                <a:solidFill>
                  <a:schemeClr val="tx1"/>
                </a:solidFill>
              </a:rPr>
              <a:t> to keep projects on track.</a:t>
            </a:r>
          </a:p>
          <a:p>
            <a:pPr marL="171450" indent="-171450">
              <a:lnSpc>
                <a:spcPct val="150000"/>
              </a:lnSpc>
              <a:buFont typeface="Arial" panose="020B0604020202020204" pitchFamily="34" charset="0"/>
              <a:buChar char="•"/>
            </a:pPr>
            <a:r>
              <a:rPr lang="en-GB" b="1" dirty="0">
                <a:solidFill>
                  <a:schemeClr val="tx1"/>
                </a:solidFill>
              </a:rPr>
              <a:t>Support additional product rollouts</a:t>
            </a:r>
            <a:r>
              <a:rPr lang="en-GB" dirty="0">
                <a:solidFill>
                  <a:schemeClr val="tx1"/>
                </a:solidFill>
              </a:rPr>
              <a:t> for existing customers.</a:t>
            </a:r>
          </a:p>
          <a:p>
            <a:pPr marL="171450" indent="-171450">
              <a:lnSpc>
                <a:spcPct val="150000"/>
              </a:lnSpc>
              <a:buFont typeface="Arial" panose="020B0604020202020204" pitchFamily="34" charset="0"/>
              <a:buChar char="•"/>
            </a:pPr>
            <a:r>
              <a:rPr lang="en-GB" b="1" dirty="0">
                <a:solidFill>
                  <a:schemeClr val="tx1"/>
                </a:solidFill>
              </a:rPr>
              <a:t>Track adoption after go‑live</a:t>
            </a:r>
            <a:r>
              <a:rPr lang="en-GB" dirty="0">
                <a:solidFill>
                  <a:schemeClr val="tx1"/>
                </a:solidFill>
              </a:rPr>
              <a:t> and provide hands‑on support to maximise value.</a:t>
            </a:r>
          </a:p>
          <a:p>
            <a:pPr marR="0" lvl="0" algn="l" defTabSz="914400" rtl="0" eaLnBrk="1" fontAlgn="auto" latinLnBrk="0" hangingPunct="1">
              <a:lnSpc>
                <a:spcPct val="90000"/>
              </a:lnSpc>
              <a:spcBef>
                <a:spcPts val="1000"/>
              </a:spcBef>
              <a:spcAft>
                <a:spcPts val="0"/>
              </a:spcAft>
              <a:buClrTx/>
              <a:buSzTx/>
              <a:tabLst/>
              <a:defRPr/>
            </a:pPr>
            <a:r>
              <a:rPr lang="en-GB" b="1" dirty="0">
                <a:solidFill>
                  <a:schemeClr val="tx1"/>
                </a:solidFill>
              </a:rPr>
              <a:t>Indeed. (2024).</a:t>
            </a:r>
            <a:endParaRPr kumimoji="0" lang="en-GB"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Noto Sans" panose="020B0502040504020204" pitchFamily="34" charset="0"/>
              <a:ea typeface="+mn-ea"/>
              <a:cs typeface="+mn-cs"/>
            </a:endParaRPr>
          </a:p>
        </p:txBody>
      </p:sp>
      <p:sp>
        <p:nvSpPr>
          <p:cNvPr id="8" name="Rectangle: Rounded Corners 7">
            <a:extLst>
              <a:ext uri="{FF2B5EF4-FFF2-40B4-BE49-F238E27FC236}">
                <a16:creationId xmlns:a16="http://schemas.microsoft.com/office/drawing/2014/main" id="{6B623C91-E2B0-8513-93DC-921011E74F33}"/>
              </a:ext>
            </a:extLst>
          </p:cNvPr>
          <p:cNvSpPr/>
          <p:nvPr/>
        </p:nvSpPr>
        <p:spPr>
          <a:xfrm>
            <a:off x="4807669" y="914400"/>
            <a:ext cx="2026763" cy="499621"/>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r>
              <a:rPr lang="en-GB" b="1"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Job Role</a:t>
            </a:r>
          </a:p>
        </p:txBody>
      </p:sp>
      <p:pic>
        <p:nvPicPr>
          <p:cNvPr id="3" name="Picture 2" descr="uwtsd-200-year-logo – Global Humanity for Peace Institute">
            <a:extLst>
              <a:ext uri="{FF2B5EF4-FFF2-40B4-BE49-F238E27FC236}">
                <a16:creationId xmlns:a16="http://schemas.microsoft.com/office/drawing/2014/main" id="{699E2CF6-4A83-4F7B-4065-9D17EB30BF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756" y="414780"/>
            <a:ext cx="1648177" cy="646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4381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5FEC048-454F-708E-454D-E0A356653436}"/>
              </a:ext>
            </a:extLst>
          </p:cNvPr>
          <p:cNvSpPr/>
          <p:nvPr/>
        </p:nvSpPr>
        <p:spPr>
          <a:xfrm>
            <a:off x="1894788" y="414780"/>
            <a:ext cx="8097624" cy="962464"/>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Customer Onboarding Manager</a:t>
            </a:r>
          </a:p>
        </p:txBody>
      </p:sp>
      <p:sp>
        <p:nvSpPr>
          <p:cNvPr id="5" name="Rectangle: Rounded Corners 4">
            <a:extLst>
              <a:ext uri="{FF2B5EF4-FFF2-40B4-BE49-F238E27FC236}">
                <a16:creationId xmlns:a16="http://schemas.microsoft.com/office/drawing/2014/main" id="{ED07F680-E049-4A78-F9BD-2EFE7F15B920}"/>
              </a:ext>
            </a:extLst>
          </p:cNvPr>
          <p:cNvSpPr/>
          <p:nvPr/>
        </p:nvSpPr>
        <p:spPr>
          <a:xfrm>
            <a:off x="3726426" y="1377245"/>
            <a:ext cx="3500283" cy="616989"/>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r>
              <a:rPr lang="en-GB" sz="2400" b="1" dirty="0">
                <a:solidFill>
                  <a:schemeClr val="tx1"/>
                </a:solidFill>
                <a:latin typeface="Arial" panose="020B0604020202020204" pitchFamily="34" charset="0"/>
                <a:cs typeface="Arial" panose="020B0604020202020204" pitchFamily="34" charset="0"/>
              </a:rPr>
              <a:t>Person specification</a:t>
            </a:r>
          </a:p>
        </p:txBody>
      </p:sp>
      <p:sp>
        <p:nvSpPr>
          <p:cNvPr id="6" name="Flowchart: Off-page Connector 5">
            <a:extLst>
              <a:ext uri="{FF2B5EF4-FFF2-40B4-BE49-F238E27FC236}">
                <a16:creationId xmlns:a16="http://schemas.microsoft.com/office/drawing/2014/main" id="{A21E11AC-302E-CCA2-11EC-9800767011FA}"/>
              </a:ext>
            </a:extLst>
          </p:cNvPr>
          <p:cNvSpPr/>
          <p:nvPr/>
        </p:nvSpPr>
        <p:spPr>
          <a:xfrm>
            <a:off x="1894788" y="2348196"/>
            <a:ext cx="8097624" cy="4355184"/>
          </a:xfrm>
          <a:prstGeom prst="flowChartOffpageConnector">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marL="228600" lvl="0" indent="-228600">
              <a:lnSpc>
                <a:spcPct val="150000"/>
              </a:lnSpc>
              <a:spcBef>
                <a:spcPts val="1000"/>
              </a:spcBef>
              <a:buFont typeface="Arial" panose="020B0604020202020204" pitchFamily="34" charset="0"/>
              <a:buChar char="•"/>
              <a:defRPr/>
            </a:pPr>
            <a:r>
              <a:rPr lang="en-GB" b="1" dirty="0">
                <a:solidFill>
                  <a:schemeClr val="tx1"/>
                </a:solidFill>
                <a:hlinkClick r:id="rId2">
                  <a:extLst>
                    <a:ext uri="{A12FA001-AC4F-418D-AE19-62706E023703}">
                      <ahyp:hlinkClr xmlns:ahyp="http://schemas.microsoft.com/office/drawing/2018/hyperlinkcolor" val="tx"/>
                    </a:ext>
                  </a:extLst>
                </a:hlinkClick>
              </a:rPr>
              <a:t>Interpersonal and Communication Skills</a:t>
            </a:r>
            <a:endParaRPr lang="en-GB" b="1" dirty="0">
              <a:solidFill>
                <a:schemeClr val="tx1"/>
              </a:solidFill>
            </a:endParaRPr>
          </a:p>
          <a:p>
            <a:pPr marL="228600" lvl="0" indent="-228600">
              <a:lnSpc>
                <a:spcPct val="150000"/>
              </a:lnSpc>
              <a:spcBef>
                <a:spcPts val="1000"/>
              </a:spcBef>
              <a:buFont typeface="Arial" panose="020B0604020202020204" pitchFamily="34" charset="0"/>
              <a:buChar char="•"/>
              <a:defRPr/>
            </a:pPr>
            <a:r>
              <a:rPr lang="en-GB" b="1" dirty="0">
                <a:solidFill>
                  <a:schemeClr val="tx1"/>
                </a:solidFill>
                <a:hlinkClick r:id="rId2">
                  <a:extLst>
                    <a:ext uri="{A12FA001-AC4F-418D-AE19-62706E023703}">
                      <ahyp:hlinkClr xmlns:ahyp="http://schemas.microsoft.com/office/drawing/2018/hyperlinkcolor" val="tx"/>
                    </a:ext>
                  </a:extLst>
                </a:hlinkClick>
              </a:rPr>
              <a:t>Organizational and Planning Abilities</a:t>
            </a:r>
            <a:endParaRPr lang="en-GB" b="1" dirty="0">
              <a:solidFill>
                <a:schemeClr val="tx1"/>
              </a:solidFill>
            </a:endParaRPr>
          </a:p>
          <a:p>
            <a:pPr marL="228600" lvl="0" indent="-228600">
              <a:lnSpc>
                <a:spcPct val="150000"/>
              </a:lnSpc>
              <a:spcBef>
                <a:spcPts val="1000"/>
              </a:spcBef>
              <a:buFont typeface="Arial" panose="020B0604020202020204" pitchFamily="34" charset="0"/>
              <a:buChar char="•"/>
              <a:defRPr/>
            </a:pPr>
            <a:r>
              <a:rPr lang="en-GB" b="1" dirty="0">
                <a:solidFill>
                  <a:schemeClr val="tx1"/>
                </a:solidFill>
                <a:hlinkClick r:id="rId2">
                  <a:extLst>
                    <a:ext uri="{A12FA001-AC4F-418D-AE19-62706E023703}">
                      <ahyp:hlinkClr xmlns:ahyp="http://schemas.microsoft.com/office/drawing/2018/hyperlinkcolor" val="tx"/>
                    </a:ext>
                  </a:extLst>
                </a:hlinkClick>
              </a:rPr>
              <a:t>Strategic Program Development</a:t>
            </a:r>
            <a:endParaRPr lang="en-GB" b="1" dirty="0">
              <a:solidFill>
                <a:schemeClr val="tx1"/>
              </a:solidFill>
            </a:endParaRPr>
          </a:p>
          <a:p>
            <a:pPr marL="228600" lvl="0" indent="-228600">
              <a:lnSpc>
                <a:spcPct val="150000"/>
              </a:lnSpc>
              <a:spcBef>
                <a:spcPts val="1000"/>
              </a:spcBef>
              <a:buFont typeface="Arial" panose="020B0604020202020204" pitchFamily="34" charset="0"/>
              <a:buChar char="•"/>
              <a:defRPr/>
            </a:pPr>
            <a:r>
              <a:rPr lang="en-GB" b="1" dirty="0">
                <a:solidFill>
                  <a:schemeClr val="tx1"/>
                </a:solidFill>
              </a:rPr>
              <a:t>Technological Proficiency</a:t>
            </a:r>
          </a:p>
          <a:p>
            <a:pPr lvl="0">
              <a:lnSpc>
                <a:spcPct val="150000"/>
              </a:lnSpc>
              <a:spcBef>
                <a:spcPts val="1000"/>
              </a:spcBef>
              <a:defRPr/>
            </a:pPr>
            <a:r>
              <a:rPr lang="en-GB" dirty="0">
                <a:solidFill>
                  <a:schemeClr val="tx1"/>
                </a:solidFill>
              </a:rPr>
              <a:t>    Bing (2026)</a:t>
            </a:r>
            <a:endParaRPr lang="en-GB" b="1" dirty="0">
              <a:solidFill>
                <a:schemeClr val="tx1"/>
              </a:solidFill>
              <a:latin typeface="Arial" panose="020B0604020202020204" pitchFamily="34" charset="0"/>
              <a:cs typeface="Arial" panose="020B0604020202020204" pitchFamily="34" charset="0"/>
            </a:endParaRPr>
          </a:p>
        </p:txBody>
      </p:sp>
      <p:pic>
        <p:nvPicPr>
          <p:cNvPr id="2" name="Picture 2" descr="uwtsd-200-year-logo – Global Humanity for Peace Institute">
            <a:extLst>
              <a:ext uri="{FF2B5EF4-FFF2-40B4-BE49-F238E27FC236}">
                <a16:creationId xmlns:a16="http://schemas.microsoft.com/office/drawing/2014/main" id="{6C0E81AD-7363-B324-5CC8-4607DC745E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22" y="327378"/>
            <a:ext cx="1603022" cy="654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4732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CF9486-4381-8C13-2597-BAB40E8B2136}"/>
              </a:ext>
            </a:extLst>
          </p:cNvPr>
          <p:cNvSpPr/>
          <p:nvPr/>
        </p:nvSpPr>
        <p:spPr>
          <a:xfrm>
            <a:off x="2780906" y="980388"/>
            <a:ext cx="6080289" cy="914400"/>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kumimoji="0" lang="en-GB" sz="2400" b="1"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Analysis of Training Needed</a:t>
            </a:r>
            <a:endParaRPr lang="en-GB" sz="2400" b="1" dirty="0">
              <a:solidFill>
                <a:schemeClr val="tx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9BD29437-1F96-C73F-0AD8-B8528DD2ECA9}"/>
              </a:ext>
            </a:extLst>
          </p:cNvPr>
          <p:cNvSpPr/>
          <p:nvPr/>
        </p:nvSpPr>
        <p:spPr>
          <a:xfrm>
            <a:off x="3902697" y="2366129"/>
            <a:ext cx="4430598" cy="1062871"/>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lvl="0"/>
            <a:r>
              <a:rPr lang="en-GB" sz="2400" b="1" dirty="0">
                <a:solidFill>
                  <a:schemeClr val="tx1"/>
                </a:solidFill>
                <a:latin typeface="Arial" panose="020B0604020202020204" pitchFamily="34" charset="0"/>
                <a:cs typeface="Arial" panose="020B0604020202020204" pitchFamily="34" charset="0"/>
              </a:rPr>
              <a:t>Educational Background</a:t>
            </a:r>
          </a:p>
        </p:txBody>
      </p:sp>
      <p:sp>
        <p:nvSpPr>
          <p:cNvPr id="6" name="Rectangle: Rounded Corners 5">
            <a:extLst>
              <a:ext uri="{FF2B5EF4-FFF2-40B4-BE49-F238E27FC236}">
                <a16:creationId xmlns:a16="http://schemas.microsoft.com/office/drawing/2014/main" id="{87F5334B-ED4E-670E-2A93-92AC448B7AB7}"/>
              </a:ext>
            </a:extLst>
          </p:cNvPr>
          <p:cNvSpPr/>
          <p:nvPr/>
        </p:nvSpPr>
        <p:spPr>
          <a:xfrm>
            <a:off x="2674374" y="3615180"/>
            <a:ext cx="6390968" cy="2696066"/>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lnSpc>
                <a:spcPct val="150000"/>
              </a:lnSpc>
            </a:pPr>
            <a:r>
              <a:rPr lang="en-GB" dirty="0">
                <a:solidFill>
                  <a:schemeClr val="tx1"/>
                </a:solidFill>
              </a:rPr>
              <a:t>According to Interview guy, to become a Client Onboarding Manager, you should ideally have a bachelor  degree in business, finance, management, or a related fields</a:t>
            </a:r>
            <a:endParaRPr lang="en-GB" dirty="0">
              <a:solidFill>
                <a:schemeClr val="tx1"/>
              </a:solidFill>
              <a:latin typeface="Arial" panose="020B0604020202020204" pitchFamily="34" charset="0"/>
              <a:cs typeface="Arial" panose="020B0604020202020204" pitchFamily="34" charset="0"/>
            </a:endParaRPr>
          </a:p>
          <a:p>
            <a:pPr algn="ctr">
              <a:lnSpc>
                <a:spcPct val="150000"/>
              </a:lnSpc>
            </a:pPr>
            <a:endParaRPr lang="en-GB" dirty="0">
              <a:solidFill>
                <a:schemeClr val="tx1"/>
              </a:solidFill>
              <a:latin typeface="Arial" panose="020B0604020202020204" pitchFamily="34" charset="0"/>
              <a:cs typeface="Arial" panose="020B0604020202020204" pitchFamily="34" charset="0"/>
            </a:endParaRPr>
          </a:p>
          <a:p>
            <a:pPr algn="ctr">
              <a:lnSpc>
                <a:spcPct val="150000"/>
              </a:lnSpc>
            </a:pPr>
            <a:r>
              <a:rPr lang="en-GB" dirty="0">
                <a:solidFill>
                  <a:schemeClr val="tx1"/>
                </a:solidFill>
              </a:rPr>
              <a:t>InterviewGuy.com (n.d.)</a:t>
            </a:r>
            <a:endParaRPr lang="en-GB" b="1" dirty="0">
              <a:solidFill>
                <a:schemeClr val="tx1"/>
              </a:solidFill>
            </a:endParaRPr>
          </a:p>
        </p:txBody>
      </p:sp>
      <p:pic>
        <p:nvPicPr>
          <p:cNvPr id="2" name="Picture 2" descr="uwtsd-200-year-logo – Global Humanity for Peace Institute">
            <a:extLst>
              <a:ext uri="{FF2B5EF4-FFF2-40B4-BE49-F238E27FC236}">
                <a16:creationId xmlns:a16="http://schemas.microsoft.com/office/drawing/2014/main" id="{47DDE913-9F27-1334-EC41-C2EBC82D99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61026"/>
            <a:ext cx="1433689" cy="573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0538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131512-B70E-10F9-30D4-8B14C6F01315}"/>
              </a:ext>
            </a:extLst>
          </p:cNvPr>
          <p:cNvSpPr/>
          <p:nvPr/>
        </p:nvSpPr>
        <p:spPr>
          <a:xfrm>
            <a:off x="3205113" y="641023"/>
            <a:ext cx="4892512" cy="1253765"/>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On-the-Job Training</a:t>
            </a:r>
          </a:p>
        </p:txBody>
      </p:sp>
      <p:pic>
        <p:nvPicPr>
          <p:cNvPr id="2" name="Picture 2" descr="uwtsd-200-year-logo – Global Humanity for Peace Institute">
            <a:extLst>
              <a:ext uri="{FF2B5EF4-FFF2-40B4-BE49-F238E27FC236}">
                <a16:creationId xmlns:a16="http://schemas.microsoft.com/office/drawing/2014/main" id="{22570EF3-A2E8-781B-7C05-2F14CD3F6D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61026"/>
            <a:ext cx="1667164" cy="709238"/>
          </a:xfrm>
          <a:prstGeom prst="rect">
            <a:avLst/>
          </a:prstGeom>
          <a:noFill/>
          <a:extLst>
            <a:ext uri="{909E8E84-426E-40DD-AFC4-6F175D3DCCD1}">
              <a14:hiddenFill xmlns:a14="http://schemas.microsoft.com/office/drawing/2010/main">
                <a:solidFill>
                  <a:srgbClr val="FFFFFF"/>
                </a:solidFill>
              </a14:hiddenFill>
            </a:ext>
          </a:extLst>
        </p:spPr>
      </p:pic>
      <p:sp>
        <p:nvSpPr>
          <p:cNvPr id="3" name="Speech Bubble: Rectangle with Corners Rounded 2">
            <a:extLst>
              <a:ext uri="{FF2B5EF4-FFF2-40B4-BE49-F238E27FC236}">
                <a16:creationId xmlns:a16="http://schemas.microsoft.com/office/drawing/2014/main" id="{00A86B60-1B22-2F68-7244-5C8894BBB257}"/>
              </a:ext>
            </a:extLst>
          </p:cNvPr>
          <p:cNvSpPr/>
          <p:nvPr/>
        </p:nvSpPr>
        <p:spPr>
          <a:xfrm>
            <a:off x="3205113" y="2909454"/>
            <a:ext cx="4892512" cy="2980069"/>
          </a:xfrm>
          <a:prstGeom prst="wedgeRoundRectCallou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nSpc>
                <a:spcPct val="150000"/>
              </a:lnSpc>
            </a:pPr>
            <a:r>
              <a:rPr lang="en-GB" b="1" dirty="0">
                <a:solidFill>
                  <a:schemeClr val="tx2"/>
                </a:solidFill>
                <a:latin typeface="Arial" panose="020B0604020202020204" pitchFamily="34" charset="0"/>
                <a:cs typeface="Arial" panose="020B0604020202020204" pitchFamily="34" charset="0"/>
              </a:rPr>
              <a:t>Most Client Service Managers receive on-the-job training to become familiar with company-specific products, services, and client management systems.</a:t>
            </a:r>
          </a:p>
        </p:txBody>
      </p:sp>
    </p:spTree>
    <p:extLst>
      <p:ext uri="{BB962C8B-B14F-4D97-AF65-F5344CB8AC3E}">
        <p14:creationId xmlns:p14="http://schemas.microsoft.com/office/powerpoint/2010/main" val="3962560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9AAFE950-BCCA-9C52-697B-11E031641D05}"/>
              </a:ext>
            </a:extLst>
          </p:cNvPr>
          <p:cNvSpPr/>
          <p:nvPr/>
        </p:nvSpPr>
        <p:spPr>
          <a:xfrm>
            <a:off x="2371821" y="2949677"/>
            <a:ext cx="6920345" cy="3352800"/>
          </a:xfrm>
          <a:prstGeom prst="flowChartAlternateProcess">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marL="342900" indent="-342900">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Training in customer service. </a:t>
            </a:r>
          </a:p>
          <a:p>
            <a:pPr marL="342900" indent="-342900">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Account management and relationship-building. is beneficial.</a:t>
            </a:r>
          </a:p>
          <a:p>
            <a:pPr marL="342900" indent="-342900">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Certifications in project management.</a:t>
            </a:r>
          </a:p>
          <a:p>
            <a:pPr marL="342900" indent="-342900">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Training in CRM (Customer Relationship Management) </a:t>
            </a:r>
          </a:p>
          <a:p>
            <a:pPr marL="342900" indent="-342900">
              <a:lnSpc>
                <a:spcPct val="150000"/>
              </a:lnSpc>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Software such as Salesforce or HubSpot is often required.</a:t>
            </a:r>
          </a:p>
        </p:txBody>
      </p:sp>
      <p:pic>
        <p:nvPicPr>
          <p:cNvPr id="6" name="Picture 2" descr="uwtsd-200-year-logo – Global Humanity for Peace Institute">
            <a:extLst>
              <a:ext uri="{FF2B5EF4-FFF2-40B4-BE49-F238E27FC236}">
                <a16:creationId xmlns:a16="http://schemas.microsoft.com/office/drawing/2014/main" id="{6140E1C8-A708-0547-2447-17291B5F48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61026"/>
            <a:ext cx="1723923" cy="71962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8EACE104-57D9-7195-F86F-93B1257A4965}"/>
              </a:ext>
            </a:extLst>
          </p:cNvPr>
          <p:cNvSpPr/>
          <p:nvPr/>
        </p:nvSpPr>
        <p:spPr>
          <a:xfrm>
            <a:off x="3205113" y="1170039"/>
            <a:ext cx="4892512" cy="1297858"/>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On-the-Job Training</a:t>
            </a:r>
          </a:p>
        </p:txBody>
      </p:sp>
    </p:spTree>
    <p:extLst>
      <p:ext uri="{BB962C8B-B14F-4D97-AF65-F5344CB8AC3E}">
        <p14:creationId xmlns:p14="http://schemas.microsoft.com/office/powerpoint/2010/main" val="3155206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CCD3805-E4CA-506E-66E9-065F932CFDD3}"/>
              </a:ext>
            </a:extLst>
          </p:cNvPr>
          <p:cNvSpPr/>
          <p:nvPr/>
        </p:nvSpPr>
        <p:spPr>
          <a:xfrm>
            <a:off x="2435065" y="473171"/>
            <a:ext cx="6473536" cy="1153391"/>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kumimoji="0" lang="en-GB" sz="2400" b="1" i="0" u="none" strike="noStrike" kern="1200" cap="none" spc="0" normalizeH="0" baseline="0" noProof="0" dirty="0">
                <a:ln>
                  <a:noFill/>
                </a:ln>
                <a:solidFill>
                  <a:prstClr val="black"/>
                </a:solidFill>
                <a:effectLst/>
                <a:uLnTx/>
                <a:uFillTx/>
                <a:latin typeface="Aptos Display" panose="02110004020202020204"/>
                <a:ea typeface="+mj-ea"/>
                <a:cs typeface="+mj-cs"/>
              </a:rPr>
              <a:t>Soft Skills Training</a:t>
            </a:r>
            <a:endParaRPr lang="en-GB" sz="2400" b="1" dirty="0"/>
          </a:p>
        </p:txBody>
      </p:sp>
      <p:pic>
        <p:nvPicPr>
          <p:cNvPr id="5" name="Picture 2" descr="uwtsd-200-year-logo – Global Humanity for Peace Institute">
            <a:extLst>
              <a:ext uri="{FF2B5EF4-FFF2-40B4-BE49-F238E27FC236}">
                <a16:creationId xmlns:a16="http://schemas.microsoft.com/office/drawing/2014/main" id="{63D90E56-F669-2FBE-73A2-8C25342A50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61026"/>
            <a:ext cx="1761067" cy="68884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9A31FDFE-80A1-BFE2-45DE-007365030ED9}"/>
              </a:ext>
            </a:extLst>
          </p:cNvPr>
          <p:cNvSpPr/>
          <p:nvPr/>
        </p:nvSpPr>
        <p:spPr>
          <a:xfrm>
            <a:off x="2251587" y="1887794"/>
            <a:ext cx="6657013" cy="4970205"/>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eaLnBrk="0" fontAlgn="base" hangingPunct="0">
              <a:lnSpc>
                <a:spcPct val="150000"/>
              </a:lnSpc>
              <a:spcBef>
                <a:spcPct val="0"/>
              </a:spcBef>
              <a:spcAft>
                <a:spcPct val="0"/>
              </a:spcAft>
            </a:pPr>
            <a:r>
              <a:rPr lang="en-US" altLang="en-US" dirty="0">
                <a:solidFill>
                  <a:schemeClr val="tx1"/>
                </a:solidFill>
                <a:latin typeface="Arial" panose="020B0604020202020204" pitchFamily="34" charset="0"/>
                <a:cs typeface="Arial" panose="020B0604020202020204" pitchFamily="34" charset="0"/>
              </a:rPr>
              <a:t>According to</a:t>
            </a:r>
            <a:r>
              <a:rPr lang="en-GB" dirty="0">
                <a:solidFill>
                  <a:schemeClr val="tx1"/>
                </a:solidFill>
              </a:rPr>
              <a:t>The Knowledge Academy (no date)</a:t>
            </a:r>
          </a:p>
          <a:p>
            <a:pPr eaLnBrk="0" fontAlgn="base" hangingPunct="0">
              <a:lnSpc>
                <a:spcPct val="150000"/>
              </a:lnSpc>
              <a:spcBef>
                <a:spcPct val="0"/>
              </a:spcBef>
              <a:spcAft>
                <a:spcPct val="0"/>
              </a:spcAft>
            </a:pPr>
            <a:endParaRPr lang="en-US" altLang="en-US" dirty="0">
              <a:solidFill>
                <a:schemeClr val="tx1"/>
              </a:solidFill>
              <a:latin typeface="Arial" panose="020B0604020202020204" pitchFamily="34" charset="0"/>
              <a:cs typeface="Arial" panose="020B0604020202020204" pitchFamily="34" charset="0"/>
            </a:endParaRPr>
          </a:p>
          <a:p>
            <a:pPr lvl="0" eaLnBrk="0" fontAlgn="base" hangingPunct="0">
              <a:lnSpc>
                <a:spcPct val="150000"/>
              </a:lnSpc>
              <a:spcBef>
                <a:spcPct val="0"/>
              </a:spcBef>
              <a:spcAft>
                <a:spcPct val="0"/>
              </a:spcAft>
              <a:buFontTx/>
              <a:buChar char="•"/>
            </a:pPr>
            <a:r>
              <a:rPr lang="en-US" altLang="en-US" b="1" dirty="0">
                <a:solidFill>
                  <a:schemeClr val="tx1"/>
                </a:solidFill>
                <a:latin typeface="Arial" panose="020B0604020202020204" pitchFamily="34" charset="0"/>
                <a:cs typeface="Arial" panose="020B0604020202020204" pitchFamily="34" charset="0"/>
              </a:rPr>
              <a:t> Workshops or seminars on communication.</a:t>
            </a:r>
          </a:p>
          <a:p>
            <a:pPr lvl="0" eaLnBrk="0" fontAlgn="base" hangingPunct="0">
              <a:lnSpc>
                <a:spcPct val="150000"/>
              </a:lnSpc>
              <a:spcBef>
                <a:spcPct val="0"/>
              </a:spcBef>
              <a:spcAft>
                <a:spcPct val="0"/>
              </a:spcAft>
            </a:pPr>
            <a:endParaRPr lang="en-US" altLang="en-US" b="1" dirty="0">
              <a:solidFill>
                <a:schemeClr val="tx1"/>
              </a:solidFill>
              <a:latin typeface="Arial" panose="020B0604020202020204" pitchFamily="34" charset="0"/>
              <a:cs typeface="Arial" panose="020B0604020202020204" pitchFamily="34" charset="0"/>
            </a:endParaRPr>
          </a:p>
          <a:p>
            <a:pPr lvl="0" eaLnBrk="0" fontAlgn="base" hangingPunct="0">
              <a:lnSpc>
                <a:spcPct val="150000"/>
              </a:lnSpc>
              <a:spcBef>
                <a:spcPct val="0"/>
              </a:spcBef>
              <a:spcAft>
                <a:spcPct val="0"/>
              </a:spcAft>
              <a:buFontTx/>
              <a:buChar char="•"/>
            </a:pPr>
            <a:r>
              <a:rPr lang="en-US" altLang="en-US" b="1" dirty="0">
                <a:solidFill>
                  <a:schemeClr val="tx1"/>
                </a:solidFill>
                <a:latin typeface="Arial" panose="020B0604020202020204" pitchFamily="34" charset="0"/>
                <a:cs typeface="Arial" panose="020B0604020202020204" pitchFamily="34" charset="0"/>
              </a:rPr>
              <a:t>Negotiation, and conflict resolution. </a:t>
            </a:r>
          </a:p>
          <a:p>
            <a:pPr lvl="0" eaLnBrk="0" fontAlgn="base" hangingPunct="0">
              <a:lnSpc>
                <a:spcPct val="150000"/>
              </a:lnSpc>
              <a:spcBef>
                <a:spcPct val="0"/>
              </a:spcBef>
              <a:spcAft>
                <a:spcPct val="0"/>
              </a:spcAft>
              <a:buFontTx/>
              <a:buChar char="•"/>
            </a:pPr>
            <a:endParaRPr lang="en-US" altLang="en-US" b="1" dirty="0">
              <a:solidFill>
                <a:schemeClr val="tx1"/>
              </a:solidFill>
              <a:latin typeface="Arial" panose="020B0604020202020204" pitchFamily="34" charset="0"/>
              <a:cs typeface="Arial" panose="020B0604020202020204" pitchFamily="34" charset="0"/>
            </a:endParaRPr>
          </a:p>
          <a:p>
            <a:pPr lvl="0" eaLnBrk="0" fontAlgn="base" hangingPunct="0">
              <a:lnSpc>
                <a:spcPct val="150000"/>
              </a:lnSpc>
              <a:spcBef>
                <a:spcPct val="0"/>
              </a:spcBef>
              <a:spcAft>
                <a:spcPct val="0"/>
              </a:spcAft>
              <a:buFontTx/>
              <a:buChar char="•"/>
            </a:pPr>
            <a:r>
              <a:rPr lang="en-US" altLang="en-US" b="1" dirty="0">
                <a:solidFill>
                  <a:schemeClr val="tx1"/>
                </a:solidFill>
                <a:latin typeface="Arial" panose="020B0604020202020204" pitchFamily="34" charset="0"/>
                <a:cs typeface="Arial" panose="020B0604020202020204" pitchFamily="34" charset="0"/>
              </a:rPr>
              <a:t>Time management.</a:t>
            </a:r>
          </a:p>
          <a:p>
            <a:pPr lvl="0" eaLnBrk="0" fontAlgn="base" hangingPunct="0">
              <a:lnSpc>
                <a:spcPct val="150000"/>
              </a:lnSpc>
              <a:spcBef>
                <a:spcPct val="0"/>
              </a:spcBef>
              <a:spcAft>
                <a:spcPct val="0"/>
              </a:spcAft>
            </a:pPr>
            <a:endParaRPr lang="en-US" altLang="en-US" b="1" dirty="0">
              <a:solidFill>
                <a:schemeClr val="tx1"/>
              </a:solidFill>
              <a:latin typeface="Arial" panose="020B0604020202020204" pitchFamily="34" charset="0"/>
              <a:cs typeface="Arial" panose="020B0604020202020204" pitchFamily="34" charset="0"/>
            </a:endParaRPr>
          </a:p>
          <a:p>
            <a:pPr lvl="0" eaLnBrk="0" fontAlgn="base" hangingPunct="0">
              <a:lnSpc>
                <a:spcPct val="150000"/>
              </a:lnSpc>
              <a:spcBef>
                <a:spcPct val="0"/>
              </a:spcBef>
              <a:spcAft>
                <a:spcPct val="0"/>
              </a:spcAft>
              <a:buFontTx/>
              <a:buChar char="•"/>
            </a:pPr>
            <a:r>
              <a:rPr lang="en-US" altLang="en-US" b="1" dirty="0">
                <a:solidFill>
                  <a:schemeClr val="tx1"/>
                </a:solidFill>
                <a:latin typeface="Arial" panose="020B0604020202020204" pitchFamily="34" charset="0"/>
                <a:cs typeface="Arial" panose="020B0604020202020204" pitchFamily="34" charset="0"/>
              </a:rPr>
              <a:t>Organizational skills development</a:t>
            </a:r>
            <a:r>
              <a:rPr lang="en-US" altLang="en-US" dirty="0">
                <a:solidFill>
                  <a:schemeClr val="tx1"/>
                </a:solidFill>
                <a:latin typeface="Arial" panose="020B0604020202020204" pitchFamily="34" charset="0"/>
                <a:cs typeface="Arial" panose="020B0604020202020204" pitchFamily="34" charset="0"/>
              </a:rPr>
              <a:t>. </a:t>
            </a:r>
          </a:p>
          <a:p>
            <a:pPr lvl="0" eaLnBrk="0" fontAlgn="base" hangingPunct="0">
              <a:lnSpc>
                <a:spcPct val="150000"/>
              </a:lnSpc>
              <a:spcBef>
                <a:spcPct val="0"/>
              </a:spcBef>
              <a:spcAft>
                <a:spcPct val="0"/>
              </a:spcAft>
              <a:buFontTx/>
              <a:buChar char="•"/>
            </a:pPr>
            <a:endParaRPr lang="en-US" altLang="en-US" dirty="0">
              <a:solidFill>
                <a:schemeClr val="tx1"/>
              </a:solidFill>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US" alt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4947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Alternate Process 3">
            <a:extLst>
              <a:ext uri="{FF2B5EF4-FFF2-40B4-BE49-F238E27FC236}">
                <a16:creationId xmlns:a16="http://schemas.microsoft.com/office/drawing/2014/main" id="{96D81D59-BC27-EAF4-07D0-16E156C68B74}"/>
              </a:ext>
            </a:extLst>
          </p:cNvPr>
          <p:cNvSpPr/>
          <p:nvPr/>
        </p:nvSpPr>
        <p:spPr>
          <a:xfrm>
            <a:off x="2473037" y="426027"/>
            <a:ext cx="5652654" cy="945573"/>
          </a:xfrm>
          <a:prstGeom prst="flowChartAlternateProcess">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Conclusion</a:t>
            </a:r>
          </a:p>
        </p:txBody>
      </p:sp>
      <p:sp>
        <p:nvSpPr>
          <p:cNvPr id="5" name="Rectangle: Rounded Corners 4">
            <a:extLst>
              <a:ext uri="{FF2B5EF4-FFF2-40B4-BE49-F238E27FC236}">
                <a16:creationId xmlns:a16="http://schemas.microsoft.com/office/drawing/2014/main" id="{67CBA605-1AEA-2BA5-5898-53EB8F97F6C5}"/>
              </a:ext>
            </a:extLst>
          </p:cNvPr>
          <p:cNvSpPr/>
          <p:nvPr/>
        </p:nvSpPr>
        <p:spPr>
          <a:xfrm>
            <a:off x="2473037" y="2109355"/>
            <a:ext cx="5652653" cy="3823854"/>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lnSpc>
                <a:spcPct val="150000"/>
              </a:lnSpc>
            </a:pPr>
            <a:r>
              <a:rPr lang="en-GB" dirty="0">
                <a:solidFill>
                  <a:schemeClr val="tx1"/>
                </a:solidFill>
                <a:latin typeface="Arial" panose="020B0604020202020204" pitchFamily="34" charset="0"/>
                <a:cs typeface="Arial" panose="020B0604020202020204" pitchFamily="34" charset="0"/>
              </a:rPr>
              <a:t>The Client Service Manager role requires a blend of formal education, practical experience, and ongoing professional development. Effective communication, account management, and client relationship skills are essential, supported by training in both technical (CRM systems, industry knowledge) and soft skills (communication, conflict resolution).</a:t>
            </a:r>
          </a:p>
        </p:txBody>
      </p:sp>
      <p:pic>
        <p:nvPicPr>
          <p:cNvPr id="6" name="Picture 2" descr="uwtsd-200-year-logo – Global Humanity for Peace Institute">
            <a:extLst>
              <a:ext uri="{FF2B5EF4-FFF2-40B4-BE49-F238E27FC236}">
                <a16:creationId xmlns:a16="http://schemas.microsoft.com/office/drawing/2014/main" id="{96C49B07-7941-BFD5-B93C-B94E8D1093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200" y="361026"/>
            <a:ext cx="1761067" cy="688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777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3F83140-F535-07F9-1D0C-859DEB52A4BE}"/>
              </a:ext>
            </a:extLst>
          </p:cNvPr>
          <p:cNvSpPr/>
          <p:nvPr/>
        </p:nvSpPr>
        <p:spPr>
          <a:xfrm>
            <a:off x="2862081" y="0"/>
            <a:ext cx="5663046" cy="914400"/>
          </a:xfrm>
          <a:prstGeom prst="round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algn="ctr"/>
            <a:r>
              <a:rPr kumimoji="0" lang="en-GB" sz="2400" b="1" i="0" u="none" strike="noStrike" kern="1200" cap="none" spc="0" normalizeH="0" baseline="0" noProof="0" dirty="0">
                <a:ln>
                  <a:noFill/>
                </a:ln>
                <a:solidFill>
                  <a:prstClr val="black"/>
                </a:solidFill>
                <a:effectLst/>
                <a:uLnTx/>
                <a:uFillTx/>
                <a:latin typeface="Aptos Display" panose="02110004020202020204"/>
                <a:ea typeface="+mj-ea"/>
                <a:cs typeface="+mj-cs"/>
              </a:rPr>
              <a:t>Reference</a:t>
            </a:r>
            <a:endParaRPr lang="en-GB" sz="2400" b="1" dirty="0"/>
          </a:p>
        </p:txBody>
      </p:sp>
      <p:sp>
        <p:nvSpPr>
          <p:cNvPr id="5" name="Rectangle 4">
            <a:extLst>
              <a:ext uri="{FF2B5EF4-FFF2-40B4-BE49-F238E27FC236}">
                <a16:creationId xmlns:a16="http://schemas.microsoft.com/office/drawing/2014/main" id="{91DEDF86-41A6-50A2-0D28-D7642CF3CEE2}"/>
              </a:ext>
            </a:extLst>
          </p:cNvPr>
          <p:cNvSpPr/>
          <p:nvPr/>
        </p:nvSpPr>
        <p:spPr>
          <a:xfrm>
            <a:off x="147484" y="1376515"/>
            <a:ext cx="12044516" cy="5481485"/>
          </a:xfrm>
          <a:prstGeom prst="rect">
            <a:avLst/>
          </a:prstGeom>
        </p:spPr>
        <p:style>
          <a:lnRef idx="2">
            <a:schemeClr val="accent1">
              <a:shade val="15000"/>
            </a:schemeClr>
          </a:lnRef>
          <a:fillRef idx="1001">
            <a:schemeClr val="lt2"/>
          </a:fillRef>
          <a:effectRef idx="0">
            <a:schemeClr val="accent1"/>
          </a:effectRef>
          <a:fontRef idx="minor">
            <a:schemeClr val="lt1"/>
          </a:fontRef>
        </p:style>
        <p:txBody>
          <a:bodyPr rtlCol="0" anchor="ctr"/>
          <a:lstStyle/>
          <a:p>
            <a:pPr lvl="0">
              <a:lnSpc>
                <a:spcPct val="150000"/>
              </a:lnSpc>
              <a:defRPr/>
            </a:pPr>
            <a:r>
              <a:rPr lang="en-GB" b="1" dirty="0">
                <a:solidFill>
                  <a:schemeClr val="tx1"/>
                </a:solidFill>
              </a:rPr>
              <a:t>Bing (2026)</a:t>
            </a:r>
            <a:r>
              <a:rPr lang="en-GB" dirty="0">
                <a:solidFill>
                  <a:schemeClr val="tx1"/>
                </a:solidFill>
              </a:rPr>
              <a:t> </a:t>
            </a:r>
            <a:r>
              <a:rPr lang="en-GB" i="1" dirty="0">
                <a:solidFill>
                  <a:schemeClr val="tx1"/>
                </a:solidFill>
              </a:rPr>
              <a:t>Deep dive into what are skill and training needed for this Customer Onboarding Manager role</a:t>
            </a:r>
            <a:r>
              <a:rPr lang="en-GB" dirty="0">
                <a:solidFill>
                  <a:schemeClr val="tx1"/>
                </a:solidFill>
              </a:rPr>
              <a:t>. Available at: https://www.bing.com/search?pglt=299&amp;q=what+are+skill+and+training+needed+for+this+Customer+Onboarding+Manager+role (Accessed: 16 March 2026).</a:t>
            </a:r>
          </a:p>
          <a:p>
            <a:pPr lvl="0">
              <a:lnSpc>
                <a:spcPct val="150000"/>
              </a:lnSpc>
              <a:defRPr/>
            </a:pPr>
            <a:endParaRPr lang="en-GB" b="1" dirty="0">
              <a:solidFill>
                <a:schemeClr val="tx1"/>
              </a:solidFill>
            </a:endParaRPr>
          </a:p>
          <a:p>
            <a:pPr lvl="0">
              <a:lnSpc>
                <a:spcPct val="150000"/>
              </a:lnSpc>
              <a:defRPr/>
            </a:pPr>
            <a:r>
              <a:rPr lang="en-GB" b="1" dirty="0">
                <a:solidFill>
                  <a:schemeClr val="tx1"/>
                </a:solidFill>
              </a:rPr>
              <a:t>Indeed. (2024). </a:t>
            </a:r>
            <a:r>
              <a:rPr lang="en-GB" b="1" i="1" dirty="0">
                <a:solidFill>
                  <a:schemeClr val="tx1"/>
                </a:solidFill>
              </a:rPr>
              <a:t>Customer Onboarding Manager jobs</a:t>
            </a:r>
            <a:r>
              <a:rPr lang="en-GB" b="1" dirty="0">
                <a:solidFill>
                  <a:schemeClr val="tx1"/>
                </a:solidFill>
              </a:rPr>
              <a:t>. Available at: https://uk.indeed.com/q-customer-onboarding-manager-jobs.html?vjk=ce34b8a0cef4fa18&amp;advn=6926642288400317 (Accessed 16 March 2026).</a:t>
            </a:r>
          </a:p>
          <a:p>
            <a:pPr lvl="0">
              <a:lnSpc>
                <a:spcPct val="150000"/>
              </a:lnSpc>
              <a:defRPr/>
            </a:pPr>
            <a:endParaRPr kumimoji="0" lang="en-GB" sz="1800" b="0" i="0" u="none" strike="noStrike" kern="1200" cap="none" spc="0" normalizeH="0" baseline="0" noProof="0" dirty="0">
              <a:ln>
                <a:noFill/>
              </a:ln>
              <a:solidFill>
                <a:schemeClr val="tx1"/>
              </a:solidFill>
              <a:effectLst/>
              <a:uLnTx/>
              <a:uFillTx/>
              <a:latin typeface="Aptos" panose="02110004020202020204"/>
              <a:ea typeface="+mn-ea"/>
              <a:cs typeface="+mn-cs"/>
            </a:endParaRPr>
          </a:p>
          <a:p>
            <a:pPr lvl="0">
              <a:lnSpc>
                <a:spcPct val="150000"/>
              </a:lnSpc>
              <a:defRPr/>
            </a:pPr>
            <a:r>
              <a:rPr lang="en-GB" b="1" dirty="0">
                <a:solidFill>
                  <a:schemeClr val="tx1"/>
                </a:solidFill>
              </a:rPr>
              <a:t>InterviewGuy.com (n.d.) </a:t>
            </a:r>
            <a:r>
              <a:rPr lang="en-GB" b="1" i="1" dirty="0">
                <a:solidFill>
                  <a:schemeClr val="tx1"/>
                </a:solidFill>
              </a:rPr>
              <a:t>How to become a client onboarding manager (bridging the client gap).</a:t>
            </a:r>
            <a:r>
              <a:rPr lang="en-GB" b="1" dirty="0">
                <a:solidFill>
                  <a:schemeClr val="tx1"/>
                </a:solidFill>
              </a:rPr>
              <a:t> Available at: https://interviewguy.com/how-to-become-a-client-onboarding-manager/ (Accessed: 16 March 2026).</a:t>
            </a:r>
          </a:p>
          <a:p>
            <a:pPr lvl="0">
              <a:lnSpc>
                <a:spcPct val="150000"/>
              </a:lnSpc>
              <a:defRPr/>
            </a:pPr>
            <a:endParaRPr kumimoji="0" lang="en-GB" sz="1800" b="1" i="0" u="none" strike="noStrike" kern="1200" cap="none" spc="0" normalizeH="0" baseline="0" noProof="0" dirty="0">
              <a:ln>
                <a:noFill/>
              </a:ln>
              <a:solidFill>
                <a:schemeClr val="tx1"/>
              </a:solidFill>
              <a:effectLst/>
              <a:uLnTx/>
              <a:uFillTx/>
              <a:latin typeface="Aptos" panose="02110004020202020204"/>
              <a:ea typeface="+mn-ea"/>
              <a:cs typeface="+mn-cs"/>
            </a:endParaRPr>
          </a:p>
          <a:p>
            <a:pPr lvl="0">
              <a:lnSpc>
                <a:spcPct val="150000"/>
              </a:lnSpc>
              <a:defRPr/>
            </a:pPr>
            <a:r>
              <a:rPr lang="en-GB" b="1" dirty="0">
                <a:solidFill>
                  <a:schemeClr val="tx1"/>
                </a:solidFill>
              </a:rPr>
              <a:t>The Knowledge Academy</a:t>
            </a:r>
            <a:r>
              <a:rPr lang="en-GB" dirty="0">
                <a:solidFill>
                  <a:schemeClr val="tx1"/>
                </a:solidFill>
              </a:rPr>
              <a:t> (no date) </a:t>
            </a:r>
            <a:r>
              <a:rPr lang="en-GB" i="1" dirty="0">
                <a:solidFill>
                  <a:schemeClr val="tx1"/>
                </a:solidFill>
              </a:rPr>
              <a:t>Management Training</a:t>
            </a:r>
            <a:r>
              <a:rPr lang="en-GB" dirty="0">
                <a:solidFill>
                  <a:schemeClr val="tx1"/>
                </a:solidFill>
              </a:rPr>
              <a:t>. Available at: https://www.theknowledgeacademy.com/offers/management-skills-certification-training-courses/ (Accessed: 16 March 2026).</a:t>
            </a:r>
            <a:endParaRPr kumimoji="0" lang="en-GB" sz="1800" b="0" i="0" u="none" strike="noStrike" kern="1200" cap="none" spc="0" normalizeH="0" baseline="0" noProof="0" dirty="0">
              <a:ln>
                <a:noFill/>
              </a:ln>
              <a:solidFill>
                <a:schemeClr val="tx1"/>
              </a:solidFill>
              <a:effectLst/>
              <a:uLnTx/>
              <a:uFillTx/>
              <a:latin typeface="Aptos" panose="02110004020202020204"/>
              <a:ea typeface="+mn-ea"/>
              <a:cs typeface="+mn-cs"/>
            </a:endParaRPr>
          </a:p>
        </p:txBody>
      </p:sp>
      <p:pic>
        <p:nvPicPr>
          <p:cNvPr id="6" name="Picture 2" descr="uwtsd-200-year-logo – Global Humanity for Peace Institute">
            <a:extLst>
              <a:ext uri="{FF2B5EF4-FFF2-40B4-BE49-F238E27FC236}">
                <a16:creationId xmlns:a16="http://schemas.microsoft.com/office/drawing/2014/main" id="{D00E6F83-B912-8791-7801-3E5F0415B8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697" y="341362"/>
            <a:ext cx="1940232" cy="838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076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1106</TotalTime>
  <Words>637</Words>
  <Application>Microsoft Office PowerPoint</Application>
  <PresentationFormat>Widescreen</PresentationFormat>
  <Paragraphs>80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Noto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Dadzie, Evans</dc:creator>
  <cp:lastModifiedBy>Evans Daazie</cp:lastModifiedBy>
  <cp:revision>6</cp:revision>
  <dcterms:created xsi:type="dcterms:W3CDTF">2026-03-12T08:43:50Z</dcterms:created>
  <dcterms:modified xsi:type="dcterms:W3CDTF">2026-03-17T01:03:07Z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82722b0-d4b9-43be-8fb9-55028cf0faa4_Enabled">
    <vt:lpwstr>true</vt:lpwstr>
  </property>
  <property fmtid="{D5CDD505-2E9C-101B-9397-08002B2CF9AE}" pid="3" name="MSIP_Label_682722b0-d4b9-43be-8fb9-55028cf0faa4_SetDate">
    <vt:lpwstr>2026-03-12T09:05:08Z</vt:lpwstr>
  </property>
  <property fmtid="{D5CDD505-2E9C-101B-9397-08002B2CF9AE}" pid="4" name="MSIP_Label_682722b0-d4b9-43be-8fb9-55028cf0faa4_Method">
    <vt:lpwstr>Standard</vt:lpwstr>
  </property>
  <property fmtid="{D5CDD505-2E9C-101B-9397-08002B2CF9AE}" pid="5" name="MSIP_Label_682722b0-d4b9-43be-8fb9-55028cf0faa4_Name">
    <vt:lpwstr>General Business</vt:lpwstr>
  </property>
  <property fmtid="{D5CDD505-2E9C-101B-9397-08002B2CF9AE}" pid="6" name="MSIP_Label_682722b0-d4b9-43be-8fb9-55028cf0faa4_SiteId">
    <vt:lpwstr>aa42167d-6f8d-45ce-b655-d245ef97da66</vt:lpwstr>
  </property>
  <property fmtid="{D5CDD505-2E9C-101B-9397-08002B2CF9AE}" pid="7" name="MSIP_Label_682722b0-d4b9-43be-8fb9-55028cf0faa4_ActionId">
    <vt:lpwstr>e73da520-2b99-435e-b806-322c5292e6e3</vt:lpwstr>
  </property>
  <property fmtid="{D5CDD505-2E9C-101B-9397-08002B2CF9AE}" pid="8" name="MSIP_Label_682722b0-d4b9-43be-8fb9-55028cf0faa4_ContentBits">
    <vt:lpwstr>0</vt:lpwstr>
  </property>
  <property fmtid="{D5CDD505-2E9C-101B-9397-08002B2CF9AE}" pid="9" name="MSIP_Label_682722b0-d4b9-43be-8fb9-55028cf0faa4_Tag">
    <vt:lpwstr>10, 3, 0, 1</vt:lpwstr>
  </property>
</Properties>
</file>