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8"/>
  </p:notesMasterIdLst>
  <p:sldIdLst>
    <p:sldId id="298" r:id="rId2"/>
    <p:sldId id="299" r:id="rId3"/>
    <p:sldId id="300" r:id="rId4"/>
    <p:sldId id="257" r:id="rId5"/>
    <p:sldId id="305" r:id="rId6"/>
    <p:sldId id="308" r:id="rId7"/>
    <p:sldId id="309" r:id="rId8"/>
    <p:sldId id="310" r:id="rId9"/>
    <p:sldId id="311" r:id="rId10"/>
    <p:sldId id="312" r:id="rId11"/>
    <p:sldId id="313" r:id="rId12"/>
    <p:sldId id="314" r:id="rId13"/>
    <p:sldId id="315" r:id="rId14"/>
    <p:sldId id="316" r:id="rId15"/>
    <p:sldId id="319" r:id="rId16"/>
    <p:sldId id="325" r:id="rId17"/>
    <p:sldId id="326" r:id="rId18"/>
    <p:sldId id="327" r:id="rId19"/>
    <p:sldId id="263" r:id="rId20"/>
    <p:sldId id="333" r:id="rId21"/>
    <p:sldId id="301" r:id="rId22"/>
    <p:sldId id="334" r:id="rId23"/>
    <p:sldId id="336" r:id="rId24"/>
    <p:sldId id="302" r:id="rId25"/>
    <p:sldId id="330" r:id="rId26"/>
    <p:sldId id="331" r:id="rId27"/>
    <p:sldId id="337" r:id="rId28"/>
    <p:sldId id="264" r:id="rId29"/>
    <p:sldId id="265" r:id="rId30"/>
    <p:sldId id="266" r:id="rId31"/>
    <p:sldId id="267" r:id="rId32"/>
    <p:sldId id="268" r:id="rId33"/>
    <p:sldId id="269" r:id="rId34"/>
    <p:sldId id="270" r:id="rId35"/>
    <p:sldId id="272" r:id="rId36"/>
    <p:sldId id="273" r:id="rId37"/>
    <p:sldId id="275" r:id="rId38"/>
    <p:sldId id="276" r:id="rId39"/>
    <p:sldId id="277" r:id="rId40"/>
    <p:sldId id="278" r:id="rId41"/>
    <p:sldId id="279" r:id="rId42"/>
    <p:sldId id="280" r:id="rId43"/>
    <p:sldId id="281" r:id="rId44"/>
    <p:sldId id="282" r:id="rId45"/>
    <p:sldId id="283" r:id="rId46"/>
    <p:sldId id="285"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1" d="100"/>
          <a:sy n="111" d="100"/>
        </p:scale>
        <p:origin x="1608"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C6E381-65EF-A64B-8270-5243F4566B45}" type="datetimeFigureOut">
              <a:rPr lang="en-US" smtClean="0"/>
              <a:t>9/20/2022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98C161-2EC2-A548-9CEB-6606DE408EAB}" type="slidenum">
              <a:rPr lang="en-GB" smtClean="0"/>
              <a:t>‹#›</a:t>
            </a:fld>
            <a:endParaRPr lang="en-GB"/>
          </a:p>
        </p:txBody>
      </p:sp>
    </p:spTree>
    <p:extLst>
      <p:ext uri="{BB962C8B-B14F-4D97-AF65-F5344CB8AC3E}">
        <p14:creationId xmlns:p14="http://schemas.microsoft.com/office/powerpoint/2010/main" val="86812255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0F38A0E-E3B6-4240-8841-E56E578C5DA2}" type="slidenum">
              <a:rPr lang="en-US" smtClean="0"/>
              <a:pPr eaLnBrk="1" hangingPunct="1"/>
              <a:t>4</a:t>
            </a:fld>
            <a:endParaRPr lang="en-US"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A2B2952-BC52-44FD-8F67-2E4216123ED4}" type="slidenum">
              <a:rPr lang="en-US" smtClean="0"/>
              <a:pPr eaLnBrk="1" hangingPunct="1"/>
              <a:t>19</a:t>
            </a:fld>
            <a:endParaRPr lang="en-US"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AC3727E-ACE5-4592-8611-BDED820B98F6}" type="slidenum">
              <a:rPr lang="en-US" smtClean="0"/>
              <a:pPr eaLnBrk="1" hangingPunct="1"/>
              <a:t>28</a:t>
            </a:fld>
            <a:endParaRPr lang="en-US"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63856159-4D2D-44FD-A0D9-90E0A1B1D8C7}" type="slidenum">
              <a:rPr lang="en-US" smtClean="0"/>
              <a:pPr eaLnBrk="1" hangingPunct="1"/>
              <a:t>29</a:t>
            </a:fld>
            <a:endParaRPr lang="en-US"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683A655-875C-412D-9F19-1D242B89867E}" type="slidenum">
              <a:rPr lang="en-US" smtClean="0"/>
              <a:pPr eaLnBrk="1" hangingPunct="1"/>
              <a:t>30</a:t>
            </a:fld>
            <a:endParaRPr lang="en-US"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6C043EF3-FE40-4CE1-923C-CBF603EFC93B}" type="slidenum">
              <a:rPr lang="en-US" smtClean="0"/>
              <a:pPr eaLnBrk="1" hangingPunct="1"/>
              <a:t>31</a:t>
            </a:fld>
            <a:endParaRPr lang="en-US"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50B2D36-2B2C-4B7E-8E47-4C55041312EE}" type="slidenum">
              <a:rPr lang="en-US" smtClean="0"/>
              <a:pPr eaLnBrk="1" hangingPunct="1"/>
              <a:t>32</a:t>
            </a:fld>
            <a:endParaRPr lang="en-US"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2CB897A-DFDC-448F-86CF-984722550769}" type="slidenum">
              <a:rPr lang="en-US" smtClean="0"/>
              <a:pPr eaLnBrk="1" hangingPunct="1"/>
              <a:t>33</a:t>
            </a:fld>
            <a:endParaRPr lang="en-US" smtClean="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B2ABDB2-6933-493C-9E92-9EA644868D4D}" type="slidenum">
              <a:rPr lang="en-US" smtClean="0"/>
              <a:pPr eaLnBrk="1" hangingPunct="1"/>
              <a:t>34</a:t>
            </a:fld>
            <a:endParaRPr lang="en-US"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054B232-A604-43CB-95A3-AD4CCE863A0B}" type="slidenum">
              <a:rPr lang="en-US" smtClean="0"/>
              <a:pPr eaLnBrk="1" hangingPunct="1"/>
              <a:t>35</a:t>
            </a:fld>
            <a:endParaRPr lang="en-US" smtClean="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1D9480B-8E8F-471A-AA0F-AEE564AC3868}" type="slidenum">
              <a:rPr lang="en-US" smtClean="0"/>
              <a:pPr eaLnBrk="1" hangingPunct="1"/>
              <a:t>36</a:t>
            </a:fld>
            <a:endParaRPr lang="en-US"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66AE1D7A-7080-4F4A-A5CD-88CE48AAD9FE}" type="slidenum">
              <a:rPr lang="en-US" smtClean="0"/>
              <a:pPr eaLnBrk="1" hangingPunct="1"/>
              <a:t>37</a:t>
            </a:fld>
            <a:endParaRPr lang="en-US"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40FD21A8-B384-4935-A4C2-51A72E376994}" type="slidenum">
              <a:rPr lang="en-US" smtClean="0"/>
              <a:pPr eaLnBrk="1" hangingPunct="1"/>
              <a:t>38</a:t>
            </a:fld>
            <a:endParaRPr lang="en-US"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eaLnBrk="1" hangingPunct="1"/>
            <a:endParaRPr lang="en-GB" smtClean="0">
              <a:ea typeface="ＭＳ Ｐゴシック"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B4BA7953-0FF8-401A-A9FA-586096A70FC1}" type="slidenum">
              <a:rPr lang="en-US" smtClean="0"/>
              <a:pPr eaLnBrk="1" hangingPunct="1"/>
              <a:t>39</a:t>
            </a:fld>
            <a:endParaRPr lang="en-US" smtClean="0"/>
          </a:p>
        </p:txBody>
      </p:sp>
      <p:sp>
        <p:nvSpPr>
          <p:cNvPr id="39939" name="Rectangle 2"/>
          <p:cNvSpPr>
            <a:spLocks noGrp="1" noRot="1" noChangeAspect="1" noChangeArrowheads="1" noTextEdit="1"/>
          </p:cNvSpPr>
          <p:nvPr>
            <p:ph type="sldImg"/>
          </p:nvPr>
        </p:nvSpPr>
        <p:spPr>
          <a:xfrm>
            <a:off x="1144588" y="684213"/>
            <a:ext cx="4572000" cy="3429000"/>
          </a:xfrm>
          <a:ln/>
        </p:spPr>
      </p:sp>
      <p:sp>
        <p:nvSpPr>
          <p:cNvPr id="39940" name="Rectangle 3"/>
          <p:cNvSpPr>
            <a:spLocks noGrp="1" noChangeArrowheads="1"/>
          </p:cNvSpPr>
          <p:nvPr>
            <p:ph type="body" idx="1"/>
          </p:nvPr>
        </p:nvSpPr>
        <p:spPr>
          <a:xfrm>
            <a:off x="685800" y="4343400"/>
            <a:ext cx="5486400" cy="4116388"/>
          </a:xfrm>
          <a:noFill/>
        </p:spPr>
        <p:txBody>
          <a:bodyPr/>
          <a:lstStyle/>
          <a:p>
            <a:pPr algn="just" eaLnBrk="1" hangingPunct="1"/>
            <a:endParaRPr lang="en-GB" sz="1000" b="1" dirty="0" smtClean="0">
              <a:latin typeface="Times New Roman"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2BAE96A0-214F-49B9-B446-8CC901CCB63D}" type="slidenum">
              <a:rPr lang="en-US" smtClean="0"/>
              <a:pPr eaLnBrk="1" hangingPunct="1"/>
              <a:t>40</a:t>
            </a:fld>
            <a:endParaRPr lang="en-US"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26EBF7AE-6397-4B27-BC3B-8E9E31B3B159}" type="slidenum">
              <a:rPr lang="en-US" smtClean="0"/>
              <a:pPr eaLnBrk="1" hangingPunct="1"/>
              <a:t>41</a:t>
            </a:fld>
            <a:endParaRPr lang="en-US"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EED408D0-6BB4-401F-A668-E7F42DB4EEA2}" type="slidenum">
              <a:rPr lang="en-US" smtClean="0"/>
              <a:pPr eaLnBrk="1" hangingPunct="1"/>
              <a:t>42</a:t>
            </a:fld>
            <a:endParaRPr lang="en-US"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D7BAE6CC-CC19-484B-9446-2FD1AD21E722}" type="slidenum">
              <a:rPr lang="en-US" smtClean="0"/>
              <a:pPr eaLnBrk="1" hangingPunct="1"/>
              <a:t>43</a:t>
            </a:fld>
            <a:endParaRPr lang="en-US"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14F2A9C-DB85-48BD-976F-840C66DCDC8E}" type="slidenum">
              <a:rPr lang="en-US" smtClean="0">
                <a:solidFill>
                  <a:srgbClr val="000000"/>
                </a:solidFill>
              </a:rPr>
              <a:pPr eaLnBrk="1" hangingPunct="1"/>
              <a:t>44</a:t>
            </a:fld>
            <a:endParaRPr lang="en-US" smtClean="0">
              <a:solidFill>
                <a:srgbClr val="000000"/>
              </a:solidFill>
            </a:endParaRPr>
          </a:p>
        </p:txBody>
      </p:sp>
      <p:sp>
        <p:nvSpPr>
          <p:cNvPr id="45059" name="Rectangle 2"/>
          <p:cNvSpPr>
            <a:spLocks noGrp="1" noRot="1" noChangeAspect="1" noChangeArrowheads="1" noTextEdit="1"/>
          </p:cNvSpPr>
          <p:nvPr>
            <p:ph type="sldImg"/>
          </p:nvPr>
        </p:nvSpPr>
        <p:spPr>
          <a:xfrm>
            <a:off x="1144588" y="684213"/>
            <a:ext cx="4572000" cy="3429000"/>
          </a:xfrm>
          <a:ln/>
        </p:spPr>
      </p:sp>
      <p:sp>
        <p:nvSpPr>
          <p:cNvPr id="45060" name="Rectangle 3"/>
          <p:cNvSpPr>
            <a:spLocks noGrp="1" noChangeArrowheads="1"/>
          </p:cNvSpPr>
          <p:nvPr>
            <p:ph type="body" idx="1"/>
          </p:nvPr>
        </p:nvSpPr>
        <p:spPr>
          <a:xfrm>
            <a:off x="685800" y="4343400"/>
            <a:ext cx="5486400" cy="4116388"/>
          </a:xfrm>
          <a:noFill/>
        </p:spPr>
        <p:txBody>
          <a:bodyPr/>
          <a:lstStyle/>
          <a:p>
            <a:pPr algn="just" eaLnBrk="1" hangingPunct="1">
              <a:lnSpc>
                <a:spcPct val="90000"/>
              </a:lnSpc>
            </a:pPr>
            <a:endParaRPr lang="en-GB" sz="900" smtClean="0">
              <a:latin typeface="Times New Roman" pitchFamily="18" charset="0"/>
              <a:ea typeface="ＭＳ Ｐゴシック"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D952185-4B9D-4A8C-8791-09EB2B39CD4E}" type="slidenum">
              <a:rPr lang="en-US" smtClean="0"/>
              <a:pPr eaLnBrk="1" hangingPunct="1"/>
              <a:t>46</a:t>
            </a:fld>
            <a:endParaRPr lang="en-US"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pPr eaLnBrk="1" hangingPunct="1"/>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57199" y="1295400"/>
            <a:ext cx="8228013" cy="1927225"/>
          </a:xfrm>
        </p:spPr>
        <p:txBody>
          <a:bodyPr tIns="0" bIns="0" anchor="b" anchorCtr="0"/>
          <a:lstStyle>
            <a:lvl1pPr>
              <a:defRPr sz="6000">
                <a:solidFill>
                  <a:schemeClr val="bg1"/>
                </a:solidFill>
              </a:defRPr>
            </a:lvl1pPr>
          </a:lstStyle>
          <a:p>
            <a:r>
              <a:rPr lang="en-GB" smtClean="0"/>
              <a:t>Click to edit Master title style</a:t>
            </a:r>
            <a:endParaRPr/>
          </a:p>
        </p:txBody>
      </p:sp>
      <p:sp>
        <p:nvSpPr>
          <p:cNvPr id="3" name="Subtitle 2"/>
          <p:cNvSpPr>
            <a:spLocks noGrp="1"/>
          </p:cNvSpPr>
          <p:nvPr>
            <p:ph type="subTitle" idx="1"/>
          </p:nvPr>
        </p:nvSpPr>
        <p:spPr>
          <a:xfrm>
            <a:off x="457199" y="3307976"/>
            <a:ext cx="8228013" cy="1066800"/>
          </a:xfrm>
        </p:spPr>
        <p:txBody>
          <a:bodyPr tIns="0" bIns="0"/>
          <a:lstStyle>
            <a:lvl1pPr marL="0" indent="0" algn="ctr">
              <a:spcBef>
                <a:spcPts val="300"/>
              </a:spcBef>
              <a:buNone/>
              <a:defRPr sz="18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9/20/2022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9/20/2022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36694"/>
            <a:ext cx="6400800" cy="1362075"/>
          </a:xfrm>
        </p:spPr>
        <p:txBody>
          <a:bodyPr anchor="b" anchorCtr="0"/>
          <a:lstStyle>
            <a:lvl1pPr algn="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1676399" y="3609695"/>
            <a:ext cx="5181601" cy="1500187"/>
          </a:xfrm>
        </p:spPr>
        <p:txBody>
          <a:bodyPr anchor="t" anchorCtr="0"/>
          <a:lstStyle>
            <a:lvl1pPr marL="0" indent="0" algn="r">
              <a:spcBef>
                <a:spcPts val="300"/>
              </a:spcBef>
              <a:buNone/>
              <a:defRPr sz="18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9/20/2022</a:t>
            </a:fld>
            <a:endParaRPr lang="en-GB"/>
          </a:p>
        </p:txBody>
      </p:sp>
      <p:sp>
        <p:nvSpPr>
          <p:cNvPr id="5" name="Footer Placeholder 4"/>
          <p:cNvSpPr>
            <a:spLocks noGrp="1"/>
          </p:cNvSpPr>
          <p:nvPr>
            <p:ph type="ftr" sz="quarter" idx="11"/>
          </p:nvPr>
        </p:nvSpPr>
        <p:spPr>
          <a:xfrm>
            <a:off x="7238999" y="6356350"/>
            <a:ext cx="1446213" cy="365125"/>
          </a:xfrm>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EEA3BFB7-A87C-A34E-B63B-721606C27F0E}" type="slidenum">
              <a:rPr lang="en-GB" smtClean="0"/>
              <a:t>‹#›</a:t>
            </a:fld>
            <a:endParaRPr lang="en-GB"/>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34753" y="2784475"/>
            <a:ext cx="3767328" cy="3252788"/>
          </a:xfrm>
        </p:spPr>
        <p:txBody>
          <a:bodyPr/>
          <a:lstStyle>
            <a:lvl1pPr>
              <a:defRPr sz="1800"/>
            </a:lvl1pPr>
            <a:lvl2pPr>
              <a:defRPr sz="1800"/>
            </a:lvl2pPr>
            <a:lvl3pPr>
              <a:defRPr sz="1800"/>
            </a:lvl3pPr>
            <a:lvl4pPr>
              <a:defRPr sz="1800"/>
            </a:lvl4pPr>
            <a:lvl5pPr>
              <a:defRPr sz="1800"/>
            </a:lvl5pPr>
            <a:lvl6pPr marL="1946275" indent="-227013">
              <a:tabLst/>
              <a:defRPr sz="1600"/>
            </a:lvl6pPr>
            <a:lvl7pPr marL="2173288" indent="-227013">
              <a:tabLst/>
              <a:defRPr sz="1600"/>
            </a:lvl7pPr>
            <a:lvl8pPr marL="2398713" indent="-227013">
              <a:tabLst/>
              <a:defRPr sz="1600"/>
            </a:lvl8pPr>
            <a:lvl9pPr marL="2625725" indent="-227013">
              <a:tabLst/>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9/20/2022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40664"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40664"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631578"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31578"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20015F8-D6C9-E541-B7A7-14A0A463CBC8}" type="datetimeFigureOut">
              <a:rPr lang="en-US" smtClean="0"/>
              <a:t>9/20/2022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62000" y="2784475"/>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9/20/2022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762000" y="4497070"/>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9/20/2022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9" name="Content Placeholder 2"/>
          <p:cNvSpPr>
            <a:spLocks noGrp="1"/>
          </p:cNvSpPr>
          <p:nvPr>
            <p:ph sz="half" idx="14"/>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9/20/2022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0" name="Content Placeholder 2"/>
          <p:cNvSpPr>
            <a:spLocks noGrp="1"/>
          </p:cNvSpPr>
          <p:nvPr>
            <p:ph sz="half" idx="14"/>
          </p:nvPr>
        </p:nvSpPr>
        <p:spPr>
          <a:xfrm>
            <a:off x="739775"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5"/>
          </p:nvPr>
        </p:nvSpPr>
        <p:spPr>
          <a:xfrm>
            <a:off x="739775"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20015F8-D6C9-E541-B7A7-14A0A463CBC8}" type="datetimeFigureOut">
              <a:rPr lang="en-US" smtClean="0"/>
              <a:t>9/20/2022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0015F8-D6C9-E541-B7A7-14A0A463CBC8}" type="datetimeFigureOut">
              <a:rPr lang="en-US" smtClean="0"/>
              <a:t>9/20/2022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A3BFB7-A87C-A34E-B63B-721606C27F0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381001"/>
            <a:ext cx="3509683" cy="2209800"/>
          </a:xfrm>
        </p:spPr>
        <p:txBody>
          <a:bodyPr anchor="b"/>
          <a:lstStyle>
            <a:lvl1pPr algn="l">
              <a:defRPr sz="4400" b="0"/>
            </a:lvl1pPr>
          </a:lstStyle>
          <a:p>
            <a:r>
              <a:rPr lang="en-GB" smtClean="0"/>
              <a:t>Click to edit Master title style</a:t>
            </a:r>
            <a:endParaRPr/>
          </a:p>
        </p:txBody>
      </p:sp>
      <p:sp>
        <p:nvSpPr>
          <p:cNvPr id="3" name="Content Placeholder 2"/>
          <p:cNvSpPr>
            <a:spLocks noGrp="1"/>
          </p:cNvSpPr>
          <p:nvPr>
            <p:ph idx="1"/>
          </p:nvPr>
        </p:nvSpPr>
        <p:spPr>
          <a:xfrm>
            <a:off x="5029200" y="273050"/>
            <a:ext cx="3657600" cy="5853113"/>
          </a:xfrm>
        </p:spPr>
        <p:txBody>
          <a:bodyPr>
            <a:normAutofit/>
          </a:bodyPr>
          <a:lstStyle>
            <a:lvl1pPr>
              <a:defRPr sz="2200"/>
            </a:lvl1pPr>
            <a:lvl2pPr>
              <a:defRPr sz="20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457199" y="2649071"/>
            <a:ext cx="3509683" cy="3388192"/>
          </a:xfrm>
        </p:spPr>
        <p:txBody>
          <a:bodyPr>
            <a:normAutofit/>
          </a:bodyPr>
          <a:lstStyle>
            <a:lvl1pPr marL="0" indent="0">
              <a:spcBef>
                <a:spcPts val="600"/>
              </a:spcBef>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9/20/2022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9/20/2022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9" name="Picture Placeholder 8"/>
          <p:cNvSpPr>
            <a:spLocks noGrp="1"/>
          </p:cNvSpPr>
          <p:nvPr>
            <p:ph type="pic" sz="quarter" idx="13"/>
          </p:nvPr>
        </p:nvSpPr>
        <p:spPr>
          <a:xfrm>
            <a:off x="228600" y="1143000"/>
            <a:ext cx="4267200" cy="4267200"/>
          </a:xfrm>
          <a:prstGeom prst="ellipse">
            <a:avLst/>
          </a:prstGeom>
          <a:ln w="28575">
            <a:solidFill>
              <a:schemeClr val="accent1"/>
            </a:solidFill>
          </a:ln>
        </p:spPr>
        <p:txBody>
          <a:bodyPr/>
          <a:lstStyle>
            <a:lvl1pPr marL="0" indent="0">
              <a:buNone/>
              <a:defRPr>
                <a:solidFill>
                  <a:schemeClr val="bg1"/>
                </a:solidFill>
              </a:defRPr>
            </a:lvl1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9/20/2022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9" name="Picture Placeholder 8"/>
          <p:cNvSpPr>
            <a:spLocks noGrp="1"/>
          </p:cNvSpPr>
          <p:nvPr>
            <p:ph type="pic" sz="quarter" idx="13"/>
          </p:nvPr>
        </p:nvSpPr>
        <p:spPr>
          <a:xfrm>
            <a:off x="990600" y="2590800"/>
            <a:ext cx="3505200" cy="3505200"/>
          </a:xfrm>
          <a:prstGeom prst="ellipse">
            <a:avLst/>
          </a:prstGeom>
          <a:ln w="28575">
            <a:solidFill>
              <a:schemeClr val="accent1"/>
            </a:solidFill>
          </a:ln>
        </p:spPr>
        <p:txBody>
          <a:bodyPr/>
          <a:lstStyle>
            <a:lvl1pPr marL="0" indent="0">
              <a:buNone/>
              <a:defRPr>
                <a:solidFill>
                  <a:schemeClr val="bg1"/>
                </a:solidFill>
              </a:defRPr>
            </a:lvl1pPr>
          </a:lstStyle>
          <a:p>
            <a:r>
              <a:rPr lang="en-GB" smtClean="0"/>
              <a:t>Drag picture to placeholder or click icon to add</a:t>
            </a:r>
            <a:endParaRPr/>
          </a:p>
        </p:txBody>
      </p:sp>
      <p:sp>
        <p:nvSpPr>
          <p:cNvPr id="8" name="Picture Placeholder 8"/>
          <p:cNvSpPr>
            <a:spLocks noGrp="1"/>
          </p:cNvSpPr>
          <p:nvPr>
            <p:ph type="pic" sz="quarter" idx="14"/>
          </p:nvPr>
        </p:nvSpPr>
        <p:spPr>
          <a:xfrm>
            <a:off x="2479675" y="1260475"/>
            <a:ext cx="1254125" cy="1254125"/>
          </a:xfrm>
          <a:prstGeom prst="ellipse">
            <a:avLst/>
          </a:prstGeom>
          <a:ln w="28575">
            <a:solidFill>
              <a:schemeClr val="accent1"/>
            </a:solidFill>
          </a:ln>
        </p:spPr>
        <p:txBody>
          <a:bodyPr>
            <a:normAutofit/>
          </a:bodyPr>
          <a:lstStyle>
            <a:lvl1pPr marL="0" indent="0">
              <a:buNone/>
              <a:defRPr sz="1400">
                <a:solidFill>
                  <a:schemeClr val="bg1"/>
                </a:solidFill>
              </a:defRPr>
            </a:lvl1pPr>
          </a:lstStyle>
          <a:p>
            <a:r>
              <a:rPr lang="en-GB" smtClean="0"/>
              <a:t>Drag picture to placeholder or click icon to add</a:t>
            </a:r>
            <a:endParaRPr/>
          </a:p>
        </p:txBody>
      </p:sp>
      <p:sp>
        <p:nvSpPr>
          <p:cNvPr id="10" name="Picture Placeholder 8"/>
          <p:cNvSpPr>
            <a:spLocks noGrp="1"/>
          </p:cNvSpPr>
          <p:nvPr>
            <p:ph type="pic" sz="quarter" idx="15"/>
          </p:nvPr>
        </p:nvSpPr>
        <p:spPr>
          <a:xfrm>
            <a:off x="269875" y="762000"/>
            <a:ext cx="2092325" cy="2092325"/>
          </a:xfrm>
          <a:prstGeom prst="ellipse">
            <a:avLst/>
          </a:prstGeom>
          <a:ln w="28575">
            <a:solidFill>
              <a:schemeClr val="accent1"/>
            </a:solidFill>
          </a:ln>
        </p:spPr>
        <p:txBody>
          <a:bodyPr>
            <a:normAutofit/>
          </a:bodyPr>
          <a:lstStyle>
            <a:lvl1pPr marL="0" indent="0">
              <a:buNone/>
              <a:defRPr sz="1800">
                <a:solidFill>
                  <a:schemeClr val="bg1"/>
                </a:solidFill>
              </a:defRPr>
            </a:lvl1pPr>
          </a:lstStyle>
          <a:p>
            <a:r>
              <a:rPr lang="en-GB" smtClean="0"/>
              <a:t>Drag picture to placeholder or click icon to add</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a:xfrm>
            <a:off x="457200" y="2568388"/>
            <a:ext cx="8228013" cy="3468875"/>
          </a:xfrm>
        </p:spPr>
        <p:txBody>
          <a:bodyPr vert="eaVert"/>
          <a:lstStyle>
            <a:lvl5pPr>
              <a:defRPr/>
            </a:lvl5pPr>
            <a:lvl6pPr marL="1719072">
              <a:defRPr/>
            </a:lvl6pPr>
            <a:lvl7pPr marL="1719072">
              <a:defRPr/>
            </a:lvl7pPr>
            <a:lvl8pPr marL="1719072">
              <a:defRPr/>
            </a:lvl8pPr>
            <a:lvl9pPr marL="1719072">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9/20/2022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274638"/>
            <a:ext cx="1524000" cy="5851525"/>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416859"/>
            <a:ext cx="6019800" cy="5615642"/>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9/20/2022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20015F8-D6C9-E541-B7A7-14A0A463CBC8}" type="datetimeFigureOut">
              <a:rPr lang="en-US" smtClean="0"/>
              <a:t>9/20/2022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3BFB7-A87C-A34E-B63B-721606C27F0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95263" y="228600"/>
            <a:ext cx="8015287" cy="9144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09600" y="1600200"/>
            <a:ext cx="7924800" cy="4419600"/>
          </a:xfrm>
        </p:spPr>
        <p:txBody>
          <a:bodyPr/>
          <a:lstStyle/>
          <a:p>
            <a:pPr lvl="0"/>
            <a:endParaRPr lang="en-GB" noProof="0" smtClean="0"/>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F31A93DD-3F2A-4641-B11E-7FBF384F9C36}" type="slidenum">
              <a:rPr lang="en-GB"/>
              <a:pPr>
                <a:defRPr/>
              </a:pPr>
              <a:t>‹#›</a:t>
            </a:fld>
            <a:endParaRPr lang="en-GB"/>
          </a:p>
        </p:txBody>
      </p:sp>
    </p:spTree>
    <p:extLst>
      <p:ext uri="{BB962C8B-B14F-4D97-AF65-F5344CB8AC3E}">
        <p14:creationId xmlns:p14="http://schemas.microsoft.com/office/powerpoint/2010/main" val="2394724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45141"/>
            <a:ext cx="8229600" cy="1143000"/>
          </a:xfrm>
          <a:prstGeom prst="rect">
            <a:avLst/>
          </a:prstGeom>
        </p:spPr>
        <p:txBody>
          <a:bodyPr vert="horz" lIns="91440" tIns="45720" rIns="91440" bIns="45720" rtlCol="0" anchor="ctr">
            <a:noAutofit/>
          </a:bodyPr>
          <a:lstStyle/>
          <a:p>
            <a:r>
              <a:rPr lang="en-GB" smtClean="0"/>
              <a:t>Click to edit Master title style</a:t>
            </a:r>
            <a:endParaRPr/>
          </a:p>
        </p:txBody>
      </p:sp>
      <p:sp>
        <p:nvSpPr>
          <p:cNvPr id="3" name="Text Placeholder 2"/>
          <p:cNvSpPr>
            <a:spLocks noGrp="1"/>
          </p:cNvSpPr>
          <p:nvPr>
            <p:ph type="body" idx="1"/>
          </p:nvPr>
        </p:nvSpPr>
        <p:spPr>
          <a:xfrm>
            <a:off x="739775" y="2770094"/>
            <a:ext cx="7662864" cy="3267169"/>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fld id="{220015F8-D6C9-E541-B7A7-14A0A463CBC8}" type="datetimeFigureOut">
              <a:rPr lang="en-US" smtClean="0"/>
              <a:t>9/20/2022</a:t>
            </a:fld>
            <a:endParaRPr lang="en-GB"/>
          </a:p>
        </p:txBody>
      </p:sp>
      <p:sp>
        <p:nvSpPr>
          <p:cNvPr id="5" name="Footer Placeholder 4"/>
          <p:cNvSpPr>
            <a:spLocks noGrp="1"/>
          </p:cNvSpPr>
          <p:nvPr>
            <p:ph type="ftr" sz="quarter" idx="3"/>
          </p:nvPr>
        </p:nvSpPr>
        <p:spPr>
          <a:xfrm>
            <a:off x="5789613" y="6356350"/>
            <a:ext cx="2895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4305300" y="6356350"/>
            <a:ext cx="533400" cy="365125"/>
          </a:xfrm>
          <a:prstGeom prst="rect">
            <a:avLst/>
          </a:prstGeom>
        </p:spPr>
        <p:txBody>
          <a:bodyPr vert="horz" lIns="91440" tIns="45720" rIns="91440" bIns="45720" rtlCol="0" anchor="ctr"/>
          <a:lstStyle>
            <a:lvl1pPr algn="ctr">
              <a:defRPr sz="1100" b="1">
                <a:solidFill>
                  <a:schemeClr val="tx1">
                    <a:lumMod val="50000"/>
                    <a:lumOff val="50000"/>
                  </a:schemeClr>
                </a:solidFill>
              </a:defRPr>
            </a:lvl1pPr>
          </a:lstStyle>
          <a:p>
            <a:fld id="{EEA3BFB7-A87C-A34E-B63B-721606C27F0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spcBef>
          <a:spcPct val="0"/>
        </a:spcBef>
        <a:buNone/>
        <a:defRPr sz="4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SzPct val="90000"/>
        <a:buFont typeface="Wingdings" pitchFamily="2" charset="2"/>
        <a:buChar char="S"/>
        <a:defRPr sz="22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60000"/>
            <a:lumOff val="40000"/>
          </a:schemeClr>
        </a:buClr>
        <a:buSzPct val="90000"/>
        <a:buFont typeface="Wingdings" pitchFamily="2" charset="2"/>
        <a:buChar char="S"/>
        <a:defRPr sz="20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60000"/>
            <a:lumOff val="40000"/>
          </a:schemeClr>
        </a:buClr>
        <a:buSzPct val="90000"/>
        <a:buFont typeface="Wingdings" pitchFamily="2" charset="2"/>
        <a:buChar char="S"/>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5pPr>
      <a:lvl6pPr marL="2055813"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SzPct val="90000"/>
        <a:buFont typeface="Wingdings" pitchFamily="2"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8.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bhCXqa7vCE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838200"/>
            <a:ext cx="6477000" cy="1828800"/>
          </a:xfrm>
        </p:spPr>
        <p:txBody>
          <a:bodyPr/>
          <a:lstStyle/>
          <a:p>
            <a:r>
              <a:rPr lang="en-GB" dirty="0" smtClean="0"/>
              <a:t>Sport and Exercise Psychology</a:t>
            </a:r>
            <a:endParaRPr lang="en-US" dirty="0"/>
          </a:p>
        </p:txBody>
      </p:sp>
      <p:sp>
        <p:nvSpPr>
          <p:cNvPr id="3" name="Subtitle 2"/>
          <p:cNvSpPr>
            <a:spLocks noGrp="1"/>
          </p:cNvSpPr>
          <p:nvPr>
            <p:ph type="subTitle" idx="1"/>
          </p:nvPr>
        </p:nvSpPr>
        <p:spPr>
          <a:xfrm>
            <a:off x="1066800" y="3926305"/>
            <a:ext cx="7162800" cy="1752600"/>
          </a:xfrm>
        </p:spPr>
        <p:txBody>
          <a:bodyPr/>
          <a:lstStyle/>
          <a:p>
            <a:r>
              <a:rPr lang="en-GB" dirty="0" smtClean="0"/>
              <a:t>BMSS5004 – Introduction to the Module (Week 1)</a:t>
            </a:r>
          </a:p>
          <a:p>
            <a:r>
              <a:rPr lang="en-GB" dirty="0" smtClean="0"/>
              <a:t>		Alison Connaughton</a:t>
            </a:r>
            <a:endParaRPr lang="en-US" dirty="0"/>
          </a:p>
        </p:txBody>
      </p:sp>
    </p:spTree>
    <p:extLst>
      <p:ext uri="{BB962C8B-B14F-4D97-AF65-F5344CB8AC3E}">
        <p14:creationId xmlns:p14="http://schemas.microsoft.com/office/powerpoint/2010/main" val="34859136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Sport and Exercise Psychology</a:t>
            </a:r>
            <a:endParaRPr lang="en-US" dirty="0"/>
          </a:p>
        </p:txBody>
      </p:sp>
      <p:sp>
        <p:nvSpPr>
          <p:cNvPr id="3" name="Content Placeholder 2"/>
          <p:cNvSpPr>
            <a:spLocks noGrp="1"/>
          </p:cNvSpPr>
          <p:nvPr>
            <p:ph sz="quarter" idx="1"/>
          </p:nvPr>
        </p:nvSpPr>
        <p:spPr/>
        <p:txBody>
          <a:bodyPr>
            <a:normAutofit fontScale="92500" lnSpcReduction="20000"/>
          </a:bodyPr>
          <a:lstStyle/>
          <a:p>
            <a:r>
              <a:rPr lang="en-GB" dirty="0" smtClean="0"/>
              <a:t>Welcome to the module</a:t>
            </a:r>
          </a:p>
          <a:p>
            <a:pPr lvl="1"/>
            <a:r>
              <a:rPr lang="en-GB" dirty="0" smtClean="0"/>
              <a:t>Sport Psychology (Part 1)</a:t>
            </a:r>
          </a:p>
          <a:p>
            <a:pPr lvl="1"/>
            <a:r>
              <a:rPr lang="en-GB" dirty="0"/>
              <a:t>Exercise Psychology (Part </a:t>
            </a:r>
            <a:r>
              <a:rPr lang="en-GB" dirty="0" smtClean="0"/>
              <a:t>2)</a:t>
            </a:r>
            <a:endParaRPr lang="en-GB" dirty="0"/>
          </a:p>
          <a:p>
            <a:pPr lvl="1"/>
            <a:r>
              <a:rPr lang="en-GB" dirty="0" smtClean="0"/>
              <a:t>Skill </a:t>
            </a:r>
            <a:r>
              <a:rPr lang="en-GB" dirty="0" smtClean="0"/>
              <a:t>Acquisition (Part </a:t>
            </a:r>
            <a:r>
              <a:rPr lang="en-GB" dirty="0" smtClean="0"/>
              <a:t>3)</a:t>
            </a:r>
            <a:endParaRPr lang="en-GB" dirty="0" smtClean="0"/>
          </a:p>
          <a:p>
            <a:r>
              <a:rPr lang="en-GB" dirty="0" smtClean="0"/>
              <a:t>Assessments</a:t>
            </a:r>
            <a:r>
              <a:rPr lang="en-GB" dirty="0" smtClean="0"/>
              <a:t>: </a:t>
            </a:r>
          </a:p>
          <a:p>
            <a:r>
              <a:rPr lang="en-GB" dirty="0" smtClean="0"/>
              <a:t>Coursework x 1</a:t>
            </a:r>
          </a:p>
          <a:p>
            <a:r>
              <a:rPr lang="en-GB" dirty="0" smtClean="0"/>
              <a:t>Examination x </a:t>
            </a:r>
            <a:r>
              <a:rPr lang="en-GB" dirty="0" smtClean="0"/>
              <a:t>1 (May </a:t>
            </a:r>
            <a:r>
              <a:rPr lang="en-GB" dirty="0" smtClean="0"/>
              <a:t>– exact date to be confirmed)</a:t>
            </a:r>
          </a:p>
          <a:p>
            <a:pPr lvl="1"/>
            <a:r>
              <a:rPr lang="en-GB" dirty="0" smtClean="0"/>
              <a:t>CW1 to be introduced fully next week…(outline today)</a:t>
            </a:r>
            <a:endParaRPr lang="en-US" dirty="0"/>
          </a:p>
        </p:txBody>
      </p:sp>
    </p:spTree>
    <p:extLst>
      <p:ext uri="{BB962C8B-B14F-4D97-AF65-F5344CB8AC3E}">
        <p14:creationId xmlns:p14="http://schemas.microsoft.com/office/powerpoint/2010/main" val="3209833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Coursework</a:t>
            </a:r>
            <a:endParaRPr lang="en-GB" dirty="0"/>
          </a:p>
        </p:txBody>
      </p:sp>
      <p:sp>
        <p:nvSpPr>
          <p:cNvPr id="3" name="Content Placeholder 2"/>
          <p:cNvSpPr>
            <a:spLocks noGrp="1"/>
          </p:cNvSpPr>
          <p:nvPr>
            <p:ph idx="1"/>
          </p:nvPr>
        </p:nvSpPr>
        <p:spPr>
          <a:xfrm>
            <a:off x="739775" y="2399442"/>
            <a:ext cx="7662864" cy="3637822"/>
          </a:xfrm>
        </p:spPr>
        <p:txBody>
          <a:bodyPr/>
          <a:lstStyle/>
          <a:p>
            <a:endParaRPr lang="en-GB" dirty="0"/>
          </a:p>
        </p:txBody>
      </p:sp>
    </p:spTree>
    <p:extLst>
      <p:ext uri="{BB962C8B-B14F-4D97-AF65-F5344CB8AC3E}">
        <p14:creationId xmlns:p14="http://schemas.microsoft.com/office/powerpoint/2010/main" val="523875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ctrTitle"/>
          </p:nvPr>
        </p:nvSpPr>
        <p:spPr>
          <a:xfrm>
            <a:off x="457199" y="2065421"/>
            <a:ext cx="8228013" cy="1927225"/>
          </a:xfrm>
        </p:spPr>
        <p:txBody>
          <a:bodyPr/>
          <a:lstStyle/>
          <a:p>
            <a:r>
              <a:rPr lang="en-US" sz="5400" b="1" dirty="0" smtClean="0"/>
              <a:t/>
            </a:r>
            <a:br>
              <a:rPr lang="en-US" sz="5400" b="1" dirty="0" smtClean="0"/>
            </a:br>
            <a:r>
              <a:rPr lang="en-US" sz="5400" b="1" dirty="0"/>
              <a:t/>
            </a:r>
            <a:br>
              <a:rPr lang="en-US" sz="5400" b="1" dirty="0"/>
            </a:br>
            <a:r>
              <a:rPr lang="en-US" sz="5400" b="1" dirty="0" smtClean="0"/>
              <a:t>First topic:</a:t>
            </a:r>
            <a:br>
              <a:rPr lang="en-US" sz="5400" b="1" dirty="0" smtClean="0"/>
            </a:br>
            <a:r>
              <a:rPr lang="en-US" sz="5400" b="1" dirty="0" smtClean="0"/>
              <a:t>Competitive State Anxiety </a:t>
            </a:r>
            <a:r>
              <a:rPr lang="en-US" sz="5400" b="1" dirty="0"/>
              <a:t>– Part </a:t>
            </a:r>
            <a:r>
              <a:rPr lang="en-US" sz="5400" b="1" dirty="0" smtClean="0"/>
              <a:t>1</a:t>
            </a:r>
            <a:br>
              <a:rPr lang="en-US" sz="5400" b="1" dirty="0" smtClean="0"/>
            </a:br>
            <a:r>
              <a:rPr lang="en-US" sz="2000" b="1" dirty="0"/>
              <a:t/>
            </a:r>
            <a:br>
              <a:rPr lang="en-US" sz="2000" b="1" dirty="0"/>
            </a:br>
            <a:endParaRPr lang="en-US" sz="2000" b="1" dirty="0" smtClean="0">
              <a:solidFill>
                <a:schemeClr val="bg1"/>
              </a:solidFill>
            </a:endParaRPr>
          </a:p>
        </p:txBody>
      </p:sp>
      <p:sp>
        <p:nvSpPr>
          <p:cNvPr id="3076" name="Rectangle 3"/>
          <p:cNvSpPr>
            <a:spLocks noGrp="1" noChangeArrowheads="1"/>
          </p:cNvSpPr>
          <p:nvPr>
            <p:ph type="subTitle" idx="1"/>
          </p:nvPr>
        </p:nvSpPr>
        <p:spPr/>
        <p:txBody>
          <a:bodyPr/>
          <a:lstStyle/>
          <a:p>
            <a:pPr>
              <a:lnSpc>
                <a:spcPct val="90000"/>
              </a:lnSpc>
            </a:pPr>
            <a:r>
              <a:rPr lang="en-US" b="1" dirty="0"/>
              <a:t/>
            </a:r>
            <a:br>
              <a:rPr lang="en-US" b="1" dirty="0"/>
            </a:br>
            <a:r>
              <a:rPr lang="en-US" b="1" dirty="0"/>
              <a:t>Sport </a:t>
            </a:r>
            <a:r>
              <a:rPr lang="en-US" b="1" dirty="0" smtClean="0"/>
              <a:t>and Exercise Psychology</a:t>
            </a:r>
            <a:endParaRPr lang="en-US" b="1" dirty="0"/>
          </a:p>
          <a:p>
            <a:pPr algn="ctr" eaLnBrk="1" hangingPunct="1">
              <a:lnSpc>
                <a:spcPct val="90000"/>
              </a:lnSpc>
            </a:pPr>
            <a:endParaRPr lang="en-US" b="1" dirty="0" smtClean="0"/>
          </a:p>
        </p:txBody>
      </p:sp>
    </p:spTree>
    <p:extLst>
      <p:ext uri="{BB962C8B-B14F-4D97-AF65-F5344CB8AC3E}">
        <p14:creationId xmlns:p14="http://schemas.microsoft.com/office/powerpoint/2010/main" val="33009148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62000" y="304800"/>
            <a:ext cx="7772400" cy="1524000"/>
          </a:xfrm>
        </p:spPr>
        <p:txBody>
          <a:bodyPr>
            <a:normAutofit fontScale="90000"/>
          </a:bodyPr>
          <a:lstStyle/>
          <a:p>
            <a:pPr eaLnBrk="1" fontAlgn="auto" hangingPunct="1">
              <a:spcAft>
                <a:spcPts val="0"/>
              </a:spcAft>
              <a:defRPr/>
            </a:pPr>
            <a:r>
              <a:rPr lang="en-IE" sz="2900" smtClean="0">
                <a:ea typeface="+mj-ea"/>
                <a:cs typeface="Times New Roman" pitchFamily="18" charset="0"/>
              </a:rPr>
              <a:t> </a:t>
            </a:r>
            <a:r>
              <a:rPr lang="en-IE" sz="2900" b="1" smtClean="0">
                <a:ea typeface="+mj-ea"/>
                <a:cs typeface="Times New Roman" pitchFamily="18" charset="0"/>
              </a:rPr>
              <a:t>Requirement to cope with pressure, stress &amp; anxiety accepted as a necessity in most competitive sports</a:t>
            </a:r>
            <a:r>
              <a:rPr lang="en-IE" sz="2900" smtClean="0">
                <a:ea typeface="+mj-ea"/>
                <a:cs typeface="Times New Roman" pitchFamily="18" charset="0"/>
              </a:rPr>
              <a:t/>
            </a:r>
            <a:br>
              <a:rPr lang="en-IE" sz="2900" smtClean="0">
                <a:ea typeface="+mj-ea"/>
                <a:cs typeface="Times New Roman" pitchFamily="18" charset="0"/>
              </a:rPr>
            </a:br>
            <a:endParaRPr lang="en-US" sz="2900" smtClean="0">
              <a:ea typeface="+mj-ea"/>
              <a:cs typeface="Times New Roman" pitchFamily="18" charset="0"/>
            </a:endParaRPr>
          </a:p>
        </p:txBody>
      </p:sp>
      <p:sp>
        <p:nvSpPr>
          <p:cNvPr id="5123" name="Rectangle 3"/>
          <p:cNvSpPr>
            <a:spLocks noGrp="1" noChangeArrowheads="1"/>
          </p:cNvSpPr>
          <p:nvPr>
            <p:ph idx="1"/>
          </p:nvPr>
        </p:nvSpPr>
        <p:spPr>
          <a:xfrm>
            <a:off x="971550" y="1981200"/>
            <a:ext cx="8172450" cy="4648200"/>
          </a:xfrm>
        </p:spPr>
        <p:txBody>
          <a:bodyPr>
            <a:normAutofit/>
          </a:bodyPr>
          <a:lstStyle/>
          <a:p>
            <a:pPr eaLnBrk="1" hangingPunct="1">
              <a:lnSpc>
                <a:spcPct val="90000"/>
              </a:lnSpc>
            </a:pPr>
            <a:r>
              <a:rPr lang="en-GB" altLang="en-US" sz="2000" dirty="0" smtClean="0">
                <a:cs typeface="Times New Roman" panose="02020603050405020304" pitchFamily="18" charset="0"/>
              </a:rPr>
              <a:t>Angela Patmore</a:t>
            </a:r>
            <a:r>
              <a:rPr lang="ja-JP" altLang="en-GB" sz="2000" dirty="0" smtClean="0">
                <a:ea typeface="HGP明朝E" charset="-128"/>
              </a:rPr>
              <a:t>’</a:t>
            </a:r>
            <a:r>
              <a:rPr lang="en-GB" altLang="ja-JP" sz="2000" dirty="0" smtClean="0">
                <a:ea typeface="HGP明朝E" charset="-128"/>
                <a:cs typeface="Times New Roman" panose="02020603050405020304" pitchFamily="18" charset="0"/>
              </a:rPr>
              <a:t>s (1986) </a:t>
            </a:r>
            <a:r>
              <a:rPr lang="ja-JP" altLang="en-GB" sz="2000" dirty="0" smtClean="0">
                <a:ea typeface="HGP明朝E" charset="-128"/>
              </a:rPr>
              <a:t>“</a:t>
            </a:r>
            <a:r>
              <a:rPr lang="en-GB" altLang="ja-JP" sz="2000" dirty="0" smtClean="0">
                <a:ea typeface="HGP明朝E" charset="-128"/>
                <a:cs typeface="Times New Roman" panose="02020603050405020304" pitchFamily="18" charset="0"/>
              </a:rPr>
              <a:t>Sport Experiment</a:t>
            </a:r>
            <a:r>
              <a:rPr lang="ja-JP" altLang="en-GB" sz="2000" dirty="0" smtClean="0">
                <a:ea typeface="HGP明朝E" charset="-128"/>
              </a:rPr>
              <a:t>”</a:t>
            </a:r>
            <a:r>
              <a:rPr lang="en-GB" altLang="ja-JP" sz="2000" dirty="0" smtClean="0">
                <a:ea typeface="HGP明朝E" charset="-128"/>
                <a:cs typeface="Times New Roman" panose="02020603050405020304" pitchFamily="18" charset="0"/>
              </a:rPr>
              <a:t> </a:t>
            </a:r>
          </a:p>
          <a:p>
            <a:pPr eaLnBrk="1" hangingPunct="1">
              <a:lnSpc>
                <a:spcPct val="90000"/>
              </a:lnSpc>
              <a:buFont typeface="Wingdings" panose="05000000000000000000" pitchFamily="2" charset="2"/>
              <a:buNone/>
            </a:pPr>
            <a:r>
              <a:rPr lang="en-GB" altLang="en-US" sz="2000" dirty="0" smtClean="0">
                <a:cs typeface="Times New Roman" panose="02020603050405020304" pitchFamily="18" charset="0"/>
              </a:rPr>
              <a:t>desire to confront, withstand &amp; overcome stress</a:t>
            </a:r>
          </a:p>
          <a:p>
            <a:pPr eaLnBrk="1" hangingPunct="1">
              <a:lnSpc>
                <a:spcPct val="90000"/>
              </a:lnSpc>
            </a:pPr>
            <a:r>
              <a:rPr lang="ja-JP" altLang="en-GB" sz="2400" dirty="0" smtClean="0">
                <a:ea typeface="HGP明朝E" charset="-128"/>
              </a:rPr>
              <a:t>“</a:t>
            </a:r>
            <a:r>
              <a:rPr lang="en-GB" altLang="ja-JP" sz="2400" dirty="0" smtClean="0">
                <a:ea typeface="HGP明朝E" charset="-128"/>
              </a:rPr>
              <a:t>The technical skills of the contestants, if the experiment has been set up correctly, cancel each other out......The sport experiment is not concerned with the particular technical skills that subject has brought with him to the contest.  His skill level is not really an issue - although he fervently believes it is - since his fellow contestants also have it; they have been screened and selected very carefully indeed to ensure that their skill compares with his.  </a:t>
            </a:r>
            <a:r>
              <a:rPr lang="en-GB" altLang="ja-JP" sz="2400" b="1" dirty="0" smtClean="0">
                <a:ea typeface="HGP明朝E" charset="-128"/>
              </a:rPr>
              <a:t>The deciding factor is not his skill but his ability to perform under stress</a:t>
            </a:r>
            <a:r>
              <a:rPr lang="ja-JP" altLang="en-GB" sz="2400" dirty="0" smtClean="0">
                <a:ea typeface="HGP明朝E" charset="-128"/>
              </a:rPr>
              <a:t>”</a:t>
            </a:r>
            <a:r>
              <a:rPr lang="en-GB" altLang="ja-JP" sz="2400" dirty="0" smtClean="0">
                <a:ea typeface="HGP明朝E" charset="-128"/>
              </a:rPr>
              <a:t>. (p.13).</a:t>
            </a:r>
            <a:r>
              <a:rPr lang="en-US" altLang="ja-JP" sz="2400" dirty="0" smtClean="0">
                <a:ea typeface="HGP明朝E" charset="-128"/>
              </a:rPr>
              <a:t> </a:t>
            </a:r>
            <a:endParaRPr lang="en-US" altLang="en-US" sz="2400" dirty="0" smtClean="0"/>
          </a:p>
        </p:txBody>
      </p:sp>
    </p:spTree>
    <p:extLst>
      <p:ext uri="{BB962C8B-B14F-4D97-AF65-F5344CB8AC3E}">
        <p14:creationId xmlns:p14="http://schemas.microsoft.com/office/powerpoint/2010/main" val="13157126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left)">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left)">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wipe(left)">
                                      <p:cBhvr>
                                        <p:cTn id="17" dur="5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r>
              <a:rPr lang="en-GB" altLang="en-US" sz="2300" b="1" u="sng" smtClean="0">
                <a:cs typeface="Times New Roman" panose="02020603050405020304" pitchFamily="18" charset="0"/>
              </a:rPr>
              <a:t/>
            </a:r>
            <a:br>
              <a:rPr lang="en-GB" altLang="en-US" sz="2300" b="1" u="sng" smtClean="0">
                <a:cs typeface="Times New Roman" panose="02020603050405020304" pitchFamily="18" charset="0"/>
              </a:rPr>
            </a:br>
            <a:r>
              <a:rPr lang="en-GB" altLang="en-US" sz="2300" b="1" u="sng" smtClean="0">
                <a:cs typeface="Times New Roman" panose="02020603050405020304" pitchFamily="18" charset="0"/>
              </a:rPr>
              <a:t>Why Study Stress &amp; Anxiety </a:t>
            </a:r>
            <a:r>
              <a:rPr lang="en-GB" altLang="en-US" sz="2300" u="sng" smtClean="0">
                <a:cs typeface="Times New Roman" panose="02020603050405020304" pitchFamily="18" charset="0"/>
              </a:rPr>
              <a:t>(Jones, 1991)</a:t>
            </a:r>
            <a:r>
              <a:rPr lang="en-GB" altLang="en-US" sz="2300" b="1" u="sng" smtClean="0">
                <a:cs typeface="Times New Roman" panose="02020603050405020304" pitchFamily="18" charset="0"/>
              </a:rPr>
              <a:t/>
            </a:r>
            <a:br>
              <a:rPr lang="en-GB" altLang="en-US" sz="2300" b="1" u="sng" smtClean="0">
                <a:cs typeface="Times New Roman" panose="02020603050405020304" pitchFamily="18" charset="0"/>
              </a:rPr>
            </a:br>
            <a:r>
              <a:rPr lang="en-GB" altLang="en-US" sz="2300" smtClean="0">
                <a:cs typeface="Times New Roman" panose="02020603050405020304" pitchFamily="18" charset="0"/>
              </a:rPr>
              <a:t> </a:t>
            </a:r>
            <a:br>
              <a:rPr lang="en-GB" altLang="en-US" sz="2300" smtClean="0">
                <a:cs typeface="Times New Roman" panose="02020603050405020304" pitchFamily="18" charset="0"/>
              </a:rPr>
            </a:br>
            <a:endParaRPr lang="en-US" altLang="en-US" sz="2300" smtClean="0">
              <a:cs typeface="Times New Roman" panose="02020603050405020304" pitchFamily="18" charset="0"/>
            </a:endParaRPr>
          </a:p>
        </p:txBody>
      </p:sp>
      <p:sp>
        <p:nvSpPr>
          <p:cNvPr id="19458" name="Rectangle 3"/>
          <p:cNvSpPr>
            <a:spLocks noGrp="1" noChangeArrowheads="1"/>
          </p:cNvSpPr>
          <p:nvPr>
            <p:ph idx="1"/>
          </p:nvPr>
        </p:nvSpPr>
        <p:spPr/>
        <p:txBody>
          <a:bodyPr/>
          <a:lstStyle/>
          <a:p>
            <a:pPr algn="just" eaLnBrk="1" hangingPunct="1"/>
            <a:r>
              <a:rPr lang="en-GB" altLang="en-US" smtClean="0">
                <a:cs typeface="Times New Roman" panose="02020603050405020304" pitchFamily="18" charset="0"/>
              </a:rPr>
              <a:t>Generate knowledge about a complex emotion</a:t>
            </a:r>
          </a:p>
          <a:p>
            <a:pPr algn="just" eaLnBrk="1" hangingPunct="1">
              <a:buFont typeface="Wingdings" panose="05000000000000000000" pitchFamily="2" charset="2"/>
              <a:buNone/>
            </a:pPr>
            <a:endParaRPr lang="en-GB" altLang="en-US" smtClean="0">
              <a:cs typeface="Times New Roman" panose="02020603050405020304" pitchFamily="18" charset="0"/>
            </a:endParaRPr>
          </a:p>
          <a:p>
            <a:pPr eaLnBrk="1" hangingPunct="1"/>
            <a:r>
              <a:rPr lang="en-GB" altLang="en-US" smtClean="0">
                <a:cs typeface="Times New Roman" panose="02020603050405020304" pitchFamily="18" charset="0"/>
              </a:rPr>
              <a:t>Help performers who suffer uncomfortable and inhibiting symptoms</a:t>
            </a:r>
            <a:r>
              <a:rPr lang="en-US" altLang="en-US" smtClean="0"/>
              <a:t> </a:t>
            </a:r>
          </a:p>
        </p:txBody>
      </p:sp>
    </p:spTree>
    <p:extLst>
      <p:ext uri="{BB962C8B-B14F-4D97-AF65-F5344CB8AC3E}">
        <p14:creationId xmlns:p14="http://schemas.microsoft.com/office/powerpoint/2010/main" val="3221580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304800"/>
            <a:ext cx="7772400" cy="1143000"/>
          </a:xfrm>
        </p:spPr>
        <p:txBody>
          <a:bodyPr>
            <a:normAutofit/>
          </a:bodyPr>
          <a:lstStyle/>
          <a:p>
            <a:pPr eaLnBrk="1" hangingPunct="1"/>
            <a:r>
              <a:rPr lang="en-GB" altLang="en-US" sz="2300" b="1" smtClean="0">
                <a:cs typeface="Times New Roman" panose="02020603050405020304" pitchFamily="18" charset="0"/>
              </a:rPr>
              <a:t>Definition of Terms</a:t>
            </a:r>
            <a:br>
              <a:rPr lang="en-GB" altLang="en-US" sz="2300" b="1" smtClean="0">
                <a:cs typeface="Times New Roman" panose="02020603050405020304" pitchFamily="18" charset="0"/>
              </a:rPr>
            </a:br>
            <a:r>
              <a:rPr lang="en-GB" altLang="en-US" sz="2300" smtClean="0">
                <a:cs typeface="Times New Roman" panose="02020603050405020304" pitchFamily="18" charset="0"/>
              </a:rPr>
              <a:t> </a:t>
            </a:r>
            <a:br>
              <a:rPr lang="en-GB" altLang="en-US" sz="2300" smtClean="0">
                <a:cs typeface="Times New Roman" panose="02020603050405020304" pitchFamily="18" charset="0"/>
              </a:rPr>
            </a:br>
            <a:endParaRPr lang="en-US" altLang="en-US" sz="2300" smtClean="0">
              <a:cs typeface="Times New Roman" panose="02020603050405020304" pitchFamily="18" charset="0"/>
            </a:endParaRPr>
          </a:p>
        </p:txBody>
      </p:sp>
      <p:sp>
        <p:nvSpPr>
          <p:cNvPr id="9219" name="Rectangle 3"/>
          <p:cNvSpPr>
            <a:spLocks noGrp="1" noChangeArrowheads="1"/>
          </p:cNvSpPr>
          <p:nvPr>
            <p:ph idx="1"/>
          </p:nvPr>
        </p:nvSpPr>
        <p:spPr>
          <a:xfrm>
            <a:off x="228600" y="1557338"/>
            <a:ext cx="8915400" cy="5300662"/>
          </a:xfrm>
        </p:spPr>
        <p:txBody>
          <a:bodyPr>
            <a:normAutofit/>
          </a:bodyPr>
          <a:lstStyle/>
          <a:p>
            <a:pPr algn="ctr" eaLnBrk="1" hangingPunct="1">
              <a:lnSpc>
                <a:spcPct val="90000"/>
              </a:lnSpc>
            </a:pPr>
            <a:endParaRPr lang="en-GB" altLang="en-US" sz="2000" b="1" i="1" dirty="0" smtClean="0">
              <a:cs typeface="Times New Roman" panose="02020603050405020304" pitchFamily="18" charset="0"/>
            </a:endParaRPr>
          </a:p>
          <a:p>
            <a:pPr algn="ctr" eaLnBrk="1" hangingPunct="1">
              <a:lnSpc>
                <a:spcPct val="90000"/>
              </a:lnSpc>
            </a:pPr>
            <a:r>
              <a:rPr lang="en-GB" altLang="en-US" sz="2000" b="1" i="1" dirty="0" smtClean="0">
                <a:cs typeface="Times New Roman" panose="02020603050405020304" pitchFamily="18" charset="0"/>
              </a:rPr>
              <a:t>Early research…</a:t>
            </a:r>
            <a:endParaRPr lang="en-GB" altLang="en-US" sz="2000" b="1" i="1" dirty="0">
              <a:cs typeface="Times New Roman" panose="02020603050405020304" pitchFamily="18" charset="0"/>
            </a:endParaRPr>
          </a:p>
          <a:p>
            <a:pPr algn="ctr" eaLnBrk="1" hangingPunct="1">
              <a:lnSpc>
                <a:spcPct val="90000"/>
              </a:lnSpc>
            </a:pPr>
            <a:r>
              <a:rPr lang="en-GB" altLang="en-US" sz="2000" b="1" i="1" dirty="0" smtClean="0">
                <a:cs typeface="Times New Roman" panose="02020603050405020304" pitchFamily="18" charset="0"/>
              </a:rPr>
              <a:t>Measured using heart rate &amp; GSR</a:t>
            </a:r>
          </a:p>
          <a:p>
            <a:pPr algn="ctr" eaLnBrk="1" hangingPunct="1">
              <a:lnSpc>
                <a:spcPct val="90000"/>
              </a:lnSpc>
            </a:pPr>
            <a:r>
              <a:rPr lang="en-GB" altLang="en-US" sz="2000" dirty="0" smtClean="0">
                <a:cs typeface="Times New Roman" panose="02020603050405020304" pitchFamily="18" charset="0"/>
              </a:rPr>
              <a:t>But this sees anxiety as </a:t>
            </a:r>
            <a:r>
              <a:rPr lang="en-GB" altLang="en-US" sz="2000" b="1" dirty="0" smtClean="0">
                <a:cs typeface="Times New Roman" panose="02020603050405020304" pitchFamily="18" charset="0"/>
              </a:rPr>
              <a:t>Unidimensional</a:t>
            </a:r>
            <a:endParaRPr lang="en-GB" altLang="en-US" sz="2000" dirty="0" smtClean="0">
              <a:cs typeface="Times New Roman" panose="02020603050405020304" pitchFamily="18" charset="0"/>
            </a:endParaRPr>
          </a:p>
          <a:p>
            <a:pPr algn="ctr" eaLnBrk="1" hangingPunct="1">
              <a:lnSpc>
                <a:spcPct val="90000"/>
              </a:lnSpc>
            </a:pPr>
            <a:r>
              <a:rPr lang="en-GB" altLang="en-US" sz="2000" dirty="0" smtClean="0">
                <a:cs typeface="Times New Roman" panose="02020603050405020304" pitchFamily="18" charset="0"/>
              </a:rPr>
              <a:t>Combines mental &amp; physical characteristics? </a:t>
            </a:r>
          </a:p>
          <a:p>
            <a:pPr algn="ctr" eaLnBrk="1" hangingPunct="1">
              <a:lnSpc>
                <a:spcPct val="90000"/>
              </a:lnSpc>
            </a:pPr>
            <a:r>
              <a:rPr lang="en-GB" altLang="en-US" sz="2000" b="1" dirty="0" smtClean="0">
                <a:cs typeface="Times New Roman" panose="02020603050405020304" pitchFamily="18" charset="0"/>
              </a:rPr>
              <a:t>Anxiety is Multidimensional </a:t>
            </a:r>
            <a:endParaRPr lang="en-GB" altLang="en-US" sz="2000" dirty="0" smtClean="0">
              <a:cs typeface="Times New Roman" panose="02020603050405020304" pitchFamily="18" charset="0"/>
            </a:endParaRPr>
          </a:p>
          <a:p>
            <a:pPr eaLnBrk="1" hangingPunct="1">
              <a:lnSpc>
                <a:spcPct val="90000"/>
              </a:lnSpc>
              <a:buFont typeface="Wingdings" panose="05000000000000000000" pitchFamily="2" charset="2"/>
              <a:buNone/>
            </a:pPr>
            <a:endParaRPr lang="en-GB" altLang="en-US" sz="2000" dirty="0" smtClean="0">
              <a:cs typeface="Times New Roman" panose="02020603050405020304" pitchFamily="18" charset="0"/>
            </a:endParaRPr>
          </a:p>
          <a:p>
            <a:pPr eaLnBrk="1" hangingPunct="1">
              <a:lnSpc>
                <a:spcPct val="90000"/>
              </a:lnSpc>
            </a:pPr>
            <a:r>
              <a:rPr lang="en-GB" altLang="en-US" sz="2000" b="1" dirty="0" smtClean="0">
                <a:solidFill>
                  <a:srgbClr val="0000FF"/>
                </a:solidFill>
                <a:cs typeface="Times New Roman" panose="02020603050405020304" pitchFamily="18" charset="0"/>
              </a:rPr>
              <a:t>Cognitive:  		Mental </a:t>
            </a:r>
          </a:p>
          <a:p>
            <a:pPr eaLnBrk="1" hangingPunct="1">
              <a:lnSpc>
                <a:spcPct val="90000"/>
              </a:lnSpc>
            </a:pPr>
            <a:r>
              <a:rPr lang="en-GB" altLang="en-US" sz="2000" b="1" dirty="0" smtClean="0">
                <a:solidFill>
                  <a:srgbClr val="0000FF"/>
                </a:solidFill>
                <a:cs typeface="Times New Roman" panose="02020603050405020304" pitchFamily="18" charset="0"/>
              </a:rPr>
              <a:t>Somatic:  		Physical</a:t>
            </a:r>
          </a:p>
          <a:p>
            <a:pPr eaLnBrk="1" hangingPunct="1">
              <a:lnSpc>
                <a:spcPct val="90000"/>
              </a:lnSpc>
            </a:pPr>
            <a:r>
              <a:rPr lang="en-GB" altLang="en-US" sz="2000" b="1" dirty="0" smtClean="0">
                <a:solidFill>
                  <a:srgbClr val="0000FF"/>
                </a:solidFill>
                <a:cs typeface="Times New Roman" panose="02020603050405020304" pitchFamily="18" charset="0"/>
              </a:rPr>
              <a:t>Behavioural:  	Observed Activity</a:t>
            </a:r>
            <a:r>
              <a:rPr lang="en-GB" altLang="en-US" sz="2000" dirty="0" smtClean="0">
                <a:solidFill>
                  <a:srgbClr val="0000FF"/>
                </a:solidFill>
                <a:cs typeface="Times New Roman" panose="02020603050405020304" pitchFamily="18" charset="0"/>
              </a:rPr>
              <a:t> </a:t>
            </a:r>
          </a:p>
          <a:p>
            <a:pPr eaLnBrk="1" hangingPunct="1">
              <a:lnSpc>
                <a:spcPct val="90000"/>
              </a:lnSpc>
            </a:pPr>
            <a:endParaRPr lang="en-US" altLang="en-US" sz="2000" dirty="0" smtClean="0">
              <a:solidFill>
                <a:srgbClr val="0000FF"/>
              </a:solidFill>
            </a:endParaRPr>
          </a:p>
        </p:txBody>
      </p:sp>
    </p:spTree>
    <p:extLst>
      <p:ext uri="{BB962C8B-B14F-4D97-AF65-F5344CB8AC3E}">
        <p14:creationId xmlns:p14="http://schemas.microsoft.com/office/powerpoint/2010/main" val="85057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altLang="en-US" sz="3400" b="1" u="sng" smtClean="0">
                <a:cs typeface="Times New Roman" panose="02020603050405020304" pitchFamily="18" charset="0"/>
              </a:rPr>
              <a:t>Relationship with Performance</a:t>
            </a:r>
            <a:br>
              <a:rPr lang="en-GB" altLang="en-US" sz="3400" b="1" u="sng" smtClean="0">
                <a:cs typeface="Times New Roman" panose="02020603050405020304" pitchFamily="18" charset="0"/>
              </a:rPr>
            </a:br>
            <a:r>
              <a:rPr lang="en-GB" altLang="en-US" sz="3400" smtClean="0">
                <a:cs typeface="Times New Roman" panose="02020603050405020304" pitchFamily="18" charset="0"/>
              </a:rPr>
              <a:t>Ideal mental state for optimal performance</a:t>
            </a:r>
            <a:r>
              <a:rPr lang="en-US" altLang="en-US" sz="2900" smtClean="0"/>
              <a:t> </a:t>
            </a:r>
          </a:p>
        </p:txBody>
      </p:sp>
      <p:sp>
        <p:nvSpPr>
          <p:cNvPr id="21506" name="Rectangle 4"/>
          <p:cNvSpPr>
            <a:spLocks noGrp="1" noChangeArrowheads="1"/>
          </p:cNvSpPr>
          <p:nvPr>
            <p:ph idx="1"/>
          </p:nvPr>
        </p:nvSpPr>
        <p:spPr>
          <a:xfrm>
            <a:off x="539750" y="2205038"/>
            <a:ext cx="7772400" cy="4114800"/>
          </a:xfrm>
          <a:prstGeom prst="ellipse">
            <a:avLst/>
          </a:prstGeom>
          <a:solidFill>
            <a:srgbClr val="FFFFFF"/>
          </a:solidFill>
          <a:ln w="28575">
            <a:solidFill>
              <a:srgbClr val="000000"/>
            </a:solidFill>
            <a:round/>
            <a:headEnd/>
            <a:tailEnd/>
          </a:ln>
        </p:spPr>
        <p:txBody>
          <a:bodyPr/>
          <a:lstStyle/>
          <a:p>
            <a:pPr algn="ctr" eaLnBrk="1" hangingPunct="1">
              <a:spcBef>
                <a:spcPct val="0"/>
              </a:spcBef>
              <a:buClrTx/>
              <a:buSzTx/>
              <a:buFontTx/>
              <a:buNone/>
            </a:pPr>
            <a:endParaRPr lang="en-US" altLang="en-US" sz="2000" b="1" smtClean="0">
              <a:cs typeface="Times New Roman" panose="02020603050405020304" pitchFamily="18" charset="0"/>
            </a:endParaRPr>
          </a:p>
        </p:txBody>
      </p:sp>
      <p:sp>
        <p:nvSpPr>
          <p:cNvPr id="21507" name="Text Box 5"/>
          <p:cNvSpPr txBox="1">
            <a:spLocks noChangeArrowheads="1"/>
          </p:cNvSpPr>
          <p:nvPr/>
        </p:nvSpPr>
        <p:spPr bwMode="auto">
          <a:xfrm>
            <a:off x="3276600" y="3559175"/>
            <a:ext cx="3603625" cy="20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3200" b="1">
                <a:solidFill>
                  <a:srgbClr val="FF0000"/>
                </a:solidFill>
                <a:latin typeface="Times New Roman" panose="02020603050405020304" pitchFamily="18" charset="0"/>
                <a:cs typeface="Times New Roman" panose="02020603050405020304" pitchFamily="18" charset="0"/>
              </a:rPr>
              <a:t>100%</a:t>
            </a:r>
          </a:p>
          <a:p>
            <a:pPr eaLnBrk="1" hangingPunct="1"/>
            <a:r>
              <a:rPr lang="en-GB" altLang="en-US" sz="3200" b="1">
                <a:solidFill>
                  <a:srgbClr val="FF0000"/>
                </a:solidFill>
                <a:latin typeface="Times New Roman" panose="02020603050405020304" pitchFamily="18" charset="0"/>
                <a:cs typeface="Times New Roman" panose="02020603050405020304" pitchFamily="18" charset="0"/>
              </a:rPr>
              <a:t>TASK RELEVANT</a:t>
            </a:r>
          </a:p>
          <a:p>
            <a:pPr eaLnBrk="1" hangingPunct="1"/>
            <a:r>
              <a:rPr lang="en-GB" altLang="en-US" sz="3200" b="1">
                <a:solidFill>
                  <a:srgbClr val="FF0000"/>
                </a:solidFill>
                <a:latin typeface="Times New Roman" panose="02020603050405020304" pitchFamily="18" charset="0"/>
                <a:cs typeface="Times New Roman" panose="02020603050405020304" pitchFamily="18" charset="0"/>
              </a:rPr>
              <a:t>THOUGHTS</a:t>
            </a:r>
          </a:p>
          <a:p>
            <a:pPr eaLnBrk="1" hangingPunct="1"/>
            <a:endParaRPr lang="en-US" altLang="en-US" sz="3200" b="1">
              <a:solidFill>
                <a:schemeClr val="bg2"/>
              </a:solidFill>
              <a:latin typeface="Times New Roman" panose="02020603050405020304" pitchFamily="18" charset="0"/>
            </a:endParaRPr>
          </a:p>
        </p:txBody>
      </p:sp>
    </p:spTree>
    <p:extLst>
      <p:ext uri="{BB962C8B-B14F-4D97-AF65-F5344CB8AC3E}">
        <p14:creationId xmlns:p14="http://schemas.microsoft.com/office/powerpoint/2010/main" val="20285073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a:xfrm>
            <a:off x="685800" y="228600"/>
            <a:ext cx="7772400" cy="1143000"/>
          </a:xfrm>
        </p:spPr>
        <p:txBody>
          <a:bodyPr/>
          <a:lstStyle/>
          <a:p>
            <a:pPr eaLnBrk="1" hangingPunct="1"/>
            <a:r>
              <a:rPr lang="en-GB" altLang="en-US" smtClean="0"/>
              <a:t>Definitions</a:t>
            </a:r>
            <a:endParaRPr lang="en-US" altLang="en-US" smtClean="0"/>
          </a:p>
        </p:txBody>
      </p:sp>
      <p:sp>
        <p:nvSpPr>
          <p:cNvPr id="18435" name="Rectangle 3"/>
          <p:cNvSpPr>
            <a:spLocks noGrp="1" noChangeArrowheads="1"/>
          </p:cNvSpPr>
          <p:nvPr>
            <p:ph idx="1"/>
          </p:nvPr>
        </p:nvSpPr>
        <p:spPr>
          <a:xfrm>
            <a:off x="684213" y="1484313"/>
            <a:ext cx="7772400" cy="4800600"/>
          </a:xfrm>
        </p:spPr>
        <p:txBody>
          <a:bodyPr/>
          <a:lstStyle/>
          <a:p>
            <a:pPr algn="ctr" eaLnBrk="1" hangingPunct="1">
              <a:lnSpc>
                <a:spcPct val="90000"/>
              </a:lnSpc>
            </a:pPr>
            <a:r>
              <a:rPr lang="en-GB" altLang="en-US" b="1" i="1" smtClean="0">
                <a:solidFill>
                  <a:srgbClr val="0000FF"/>
                </a:solidFill>
                <a:cs typeface="Times New Roman" panose="02020603050405020304" pitchFamily="18" charset="0"/>
              </a:rPr>
              <a:t>Stress</a:t>
            </a:r>
          </a:p>
          <a:p>
            <a:pPr eaLnBrk="1" hangingPunct="1">
              <a:lnSpc>
                <a:spcPct val="90000"/>
              </a:lnSpc>
            </a:pPr>
            <a:r>
              <a:rPr lang="en-GB" altLang="en-US" sz="2400" smtClean="0">
                <a:cs typeface="Times New Roman" panose="02020603050405020304" pitchFamily="18" charset="0"/>
              </a:rPr>
              <a:t>Stress is regarded as a state in which some demand is placed upon the individual, who is then required to react in some way in order to be able to cope with the situation (Jones, 1990).</a:t>
            </a:r>
          </a:p>
          <a:p>
            <a:pPr algn="ctr" eaLnBrk="1" hangingPunct="1">
              <a:lnSpc>
                <a:spcPct val="90000"/>
              </a:lnSpc>
            </a:pPr>
            <a:r>
              <a:rPr lang="en-GB" altLang="en-US" b="1" i="1" smtClean="0">
                <a:solidFill>
                  <a:srgbClr val="0000FF"/>
                </a:solidFill>
                <a:cs typeface="Times New Roman" panose="02020603050405020304" pitchFamily="18" charset="0"/>
              </a:rPr>
              <a:t>Anxiety</a:t>
            </a:r>
          </a:p>
          <a:p>
            <a:pPr eaLnBrk="1" hangingPunct="1">
              <a:lnSpc>
                <a:spcPct val="90000"/>
              </a:lnSpc>
            </a:pPr>
            <a:r>
              <a:rPr lang="en-GB" altLang="en-US" sz="2400" smtClean="0">
                <a:cs typeface="Times New Roman" panose="02020603050405020304" pitchFamily="18" charset="0"/>
              </a:rPr>
              <a:t>Anxiety can be defined as a negative cognitive/somatic emotional state, as a result of a negative cognitive appraisal from a stress demand (Jones, 1995).</a:t>
            </a:r>
          </a:p>
          <a:p>
            <a:pPr eaLnBrk="1" hangingPunct="1">
              <a:lnSpc>
                <a:spcPct val="90000"/>
              </a:lnSpc>
              <a:buFont typeface="Wingdings" panose="05000000000000000000" pitchFamily="2" charset="2"/>
              <a:buNone/>
            </a:pPr>
            <a:endParaRPr lang="en-GB" altLang="en-US" sz="2400" smtClean="0">
              <a:cs typeface="Times New Roman" panose="02020603050405020304" pitchFamily="18" charset="0"/>
            </a:endParaRPr>
          </a:p>
          <a:p>
            <a:pPr eaLnBrk="1" hangingPunct="1">
              <a:lnSpc>
                <a:spcPct val="90000"/>
              </a:lnSpc>
            </a:pPr>
            <a:endParaRPr lang="en-US" altLang="en-US" sz="2400" smtClean="0"/>
          </a:p>
        </p:txBody>
      </p:sp>
    </p:spTree>
    <p:extLst>
      <p:ext uri="{BB962C8B-B14F-4D97-AF65-F5344CB8AC3E}">
        <p14:creationId xmlns:p14="http://schemas.microsoft.com/office/powerpoint/2010/main" val="35961953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endParaRPr lang="en-US" altLang="en-US" smtClean="0"/>
          </a:p>
        </p:txBody>
      </p:sp>
      <p:graphicFrame>
        <p:nvGraphicFramePr>
          <p:cNvPr id="23554" name="Object 4"/>
          <p:cNvGraphicFramePr>
            <a:graphicFrameLocks noGrp="1" noChangeAspect="1"/>
          </p:cNvGraphicFramePr>
          <p:nvPr>
            <p:ph idx="1"/>
          </p:nvPr>
        </p:nvGraphicFramePr>
        <p:xfrm>
          <a:off x="2754313" y="2179638"/>
          <a:ext cx="3635375" cy="3898900"/>
        </p:xfrm>
        <a:graphic>
          <a:graphicData uri="http://schemas.openxmlformats.org/presentationml/2006/ole">
            <mc:AlternateContent xmlns:mc="http://schemas.openxmlformats.org/markup-compatibility/2006">
              <mc:Choice xmlns:v="urn:schemas-microsoft-com:vml" Requires="v">
                <p:oleObj spid="_x0000_s1028" name="MS Org Chart" r:id="rId3" imgW="3634003" imgH="3899474" progId="OrgPlusWOPX.4">
                  <p:embed/>
                </p:oleObj>
              </mc:Choice>
              <mc:Fallback>
                <p:oleObj name="MS Org Chart" r:id="rId3" imgW="3634003" imgH="3899474" progId="OrgPlusWOPX.4">
                  <p:embed/>
                  <p:pic>
                    <p:nvPicPr>
                      <p:cNvPr id="23554"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4313" y="2179638"/>
                        <a:ext cx="3635375" cy="389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219166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lstStyle/>
          <a:p>
            <a:pPr eaLnBrk="1" hangingPunct="1"/>
            <a:r>
              <a:rPr lang="en-GB" altLang="en-US" b="1" smtClean="0">
                <a:cs typeface="Times New Roman" panose="02020603050405020304" pitchFamily="18" charset="0"/>
              </a:rPr>
              <a:t>Therefore</a:t>
            </a:r>
            <a:r>
              <a:rPr lang="en-GB" altLang="en-US" smtClean="0">
                <a:cs typeface="Times New Roman" panose="02020603050405020304" pitchFamily="18" charset="0"/>
              </a:rPr>
              <a:t>…</a:t>
            </a:r>
            <a:endParaRPr lang="en-US" altLang="en-US" smtClean="0">
              <a:cs typeface="Times New Roman" panose="02020603050405020304" pitchFamily="18" charset="0"/>
            </a:endParaRPr>
          </a:p>
        </p:txBody>
      </p:sp>
      <p:sp>
        <p:nvSpPr>
          <p:cNvPr id="24578" name="Rectangle 3"/>
          <p:cNvSpPr>
            <a:spLocks noGrp="1" noChangeArrowheads="1"/>
          </p:cNvSpPr>
          <p:nvPr>
            <p:ph idx="1"/>
          </p:nvPr>
        </p:nvSpPr>
        <p:spPr/>
        <p:txBody>
          <a:bodyPr>
            <a:normAutofit fontScale="92500" lnSpcReduction="10000"/>
          </a:bodyPr>
          <a:lstStyle/>
          <a:p>
            <a:pPr algn="ctr" eaLnBrk="1" hangingPunct="1">
              <a:lnSpc>
                <a:spcPct val="90000"/>
              </a:lnSpc>
              <a:buFont typeface="Wingdings" panose="05000000000000000000" pitchFamily="2" charset="2"/>
              <a:buNone/>
            </a:pPr>
            <a:endParaRPr lang="en-GB" altLang="en-US" sz="2400" dirty="0" smtClean="0">
              <a:cs typeface="Times New Roman" panose="02020603050405020304" pitchFamily="18" charset="0"/>
            </a:endParaRPr>
          </a:p>
          <a:p>
            <a:pPr algn="ctr" eaLnBrk="1" hangingPunct="1">
              <a:lnSpc>
                <a:spcPct val="90000"/>
              </a:lnSpc>
            </a:pPr>
            <a:r>
              <a:rPr lang="en-GB" altLang="en-US" sz="3200" b="1" dirty="0" smtClean="0">
                <a:cs typeface="Times New Roman" panose="02020603050405020304" pitchFamily="18" charset="0"/>
              </a:rPr>
              <a:t>Anxiety</a:t>
            </a:r>
            <a:r>
              <a:rPr lang="en-GB" altLang="en-US" sz="3200" dirty="0" smtClean="0">
                <a:cs typeface="Times New Roman" panose="02020603050405020304" pitchFamily="18" charset="0"/>
              </a:rPr>
              <a:t> is a </a:t>
            </a:r>
            <a:r>
              <a:rPr lang="en-GB" altLang="en-US" sz="3200" b="1" dirty="0" smtClean="0">
                <a:solidFill>
                  <a:srgbClr val="0000FF"/>
                </a:solidFill>
                <a:cs typeface="Times New Roman" panose="02020603050405020304" pitchFamily="18" charset="0"/>
              </a:rPr>
              <a:t>negative</a:t>
            </a:r>
            <a:r>
              <a:rPr lang="en-GB" altLang="en-US" sz="3200" dirty="0" smtClean="0">
                <a:solidFill>
                  <a:srgbClr val="0000FF"/>
                </a:solidFill>
                <a:cs typeface="Times New Roman" panose="02020603050405020304" pitchFamily="18" charset="0"/>
              </a:rPr>
              <a:t> </a:t>
            </a:r>
            <a:r>
              <a:rPr lang="en-GB" altLang="en-US" sz="3200" b="1" dirty="0" smtClean="0">
                <a:solidFill>
                  <a:srgbClr val="0000FF"/>
                </a:solidFill>
                <a:cs typeface="Times New Roman" panose="02020603050405020304" pitchFamily="18" charset="0"/>
              </a:rPr>
              <a:t>response</a:t>
            </a:r>
            <a:r>
              <a:rPr lang="en-GB" altLang="en-US" sz="3200" dirty="0" smtClean="0">
                <a:cs typeface="Times New Roman" panose="02020603050405020304" pitchFamily="18" charset="0"/>
              </a:rPr>
              <a:t> to a </a:t>
            </a:r>
            <a:r>
              <a:rPr lang="en-GB" altLang="en-US" sz="3200" b="1" dirty="0" smtClean="0">
                <a:cs typeface="Times New Roman" panose="02020603050405020304" pitchFamily="18" charset="0"/>
              </a:rPr>
              <a:t>stimulus</a:t>
            </a:r>
            <a:r>
              <a:rPr lang="en-GB" altLang="en-US" sz="3200" dirty="0" smtClean="0">
                <a:cs typeface="Times New Roman" panose="02020603050405020304" pitchFamily="18" charset="0"/>
              </a:rPr>
              <a:t>, </a:t>
            </a:r>
          </a:p>
          <a:p>
            <a:pPr algn="ctr" eaLnBrk="1" hangingPunct="1">
              <a:lnSpc>
                <a:spcPct val="90000"/>
              </a:lnSpc>
            </a:pPr>
            <a:r>
              <a:rPr lang="en-GB" altLang="en-US" sz="3200" dirty="0" smtClean="0">
                <a:cs typeface="Times New Roman" panose="02020603050405020304" pitchFamily="18" charset="0"/>
              </a:rPr>
              <a:t>with </a:t>
            </a:r>
            <a:r>
              <a:rPr lang="en-GB" altLang="en-US" sz="3200" b="1" dirty="0" smtClean="0">
                <a:solidFill>
                  <a:srgbClr val="0000FF"/>
                </a:solidFill>
                <a:cs typeface="Times New Roman" panose="02020603050405020304" pitchFamily="18" charset="0"/>
              </a:rPr>
              <a:t>stress</a:t>
            </a:r>
            <a:r>
              <a:rPr lang="en-GB" altLang="en-US" sz="3200" dirty="0" smtClean="0">
                <a:cs typeface="Times New Roman" panose="02020603050405020304" pitchFamily="18" charset="0"/>
              </a:rPr>
              <a:t> as the </a:t>
            </a:r>
            <a:r>
              <a:rPr lang="en-GB" altLang="en-US" sz="3200" b="1" dirty="0" smtClean="0">
                <a:cs typeface="Times New Roman" panose="02020603050405020304" pitchFamily="18" charset="0"/>
              </a:rPr>
              <a:t>stimulus</a:t>
            </a:r>
          </a:p>
          <a:p>
            <a:pPr algn="ctr" eaLnBrk="1" hangingPunct="1">
              <a:lnSpc>
                <a:spcPct val="90000"/>
              </a:lnSpc>
            </a:pPr>
            <a:endParaRPr lang="en-GB" altLang="en-US" sz="3200" b="1" dirty="0" smtClean="0">
              <a:cs typeface="Times New Roman" panose="02020603050405020304" pitchFamily="18" charset="0"/>
            </a:endParaRPr>
          </a:p>
          <a:p>
            <a:pPr algn="ctr" eaLnBrk="1" hangingPunct="1">
              <a:lnSpc>
                <a:spcPct val="90000"/>
              </a:lnSpc>
            </a:pPr>
            <a:r>
              <a:rPr lang="en-GB" altLang="en-US" sz="3200" b="1" dirty="0" smtClean="0">
                <a:cs typeface="Times New Roman" panose="02020603050405020304" pitchFamily="18" charset="0"/>
              </a:rPr>
              <a:t>Change of thinking over last 20+ years…</a:t>
            </a:r>
            <a:endParaRPr lang="en-GB" altLang="en-US" sz="3200" dirty="0" smtClean="0">
              <a:cs typeface="Times New Roman" panose="02020603050405020304" pitchFamily="18" charset="0"/>
            </a:endParaRPr>
          </a:p>
          <a:p>
            <a:pPr eaLnBrk="1" hangingPunct="1">
              <a:lnSpc>
                <a:spcPct val="90000"/>
              </a:lnSpc>
            </a:pPr>
            <a:endParaRPr lang="en-US" altLang="en-US" sz="3200" dirty="0" smtClean="0"/>
          </a:p>
        </p:txBody>
      </p:sp>
    </p:spTree>
    <p:extLst>
      <p:ext uri="{BB962C8B-B14F-4D97-AF65-F5344CB8AC3E}">
        <p14:creationId xmlns:p14="http://schemas.microsoft.com/office/powerpoint/2010/main" val="28119270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title"/>
          </p:nvPr>
        </p:nvSpPr>
        <p:spPr/>
        <p:txBody>
          <a:bodyPr>
            <a:normAutofit fontScale="90000"/>
          </a:bodyPr>
          <a:lstStyle/>
          <a:p>
            <a:pPr eaLnBrk="1" fontAlgn="auto" hangingPunct="1">
              <a:spcAft>
                <a:spcPts val="0"/>
              </a:spcAft>
              <a:defRPr/>
            </a:pPr>
            <a:r>
              <a:rPr lang="en-US" sz="2500" b="1" smtClean="0">
                <a:solidFill>
                  <a:schemeClr val="tx1"/>
                </a:solidFill>
                <a:ea typeface="+mj-ea"/>
              </a:rPr>
              <a:t>Jones (1995) Model of Facilitative</a:t>
            </a:r>
            <a:br>
              <a:rPr lang="en-US" sz="2500" b="1" smtClean="0">
                <a:solidFill>
                  <a:schemeClr val="tx1"/>
                </a:solidFill>
                <a:ea typeface="+mj-ea"/>
              </a:rPr>
            </a:br>
            <a:r>
              <a:rPr lang="en-US" sz="2500" b="1" smtClean="0">
                <a:solidFill>
                  <a:schemeClr val="tx1"/>
                </a:solidFill>
                <a:ea typeface="+mj-ea"/>
              </a:rPr>
              <a:t>and Debilitative Anxiety</a:t>
            </a:r>
            <a:r>
              <a:rPr lang="en-US" sz="2500" b="1" smtClean="0">
                <a:solidFill>
                  <a:schemeClr val="bg1"/>
                </a:solidFill>
                <a:ea typeface="+mj-ea"/>
              </a:rPr>
              <a:t/>
            </a:r>
            <a:br>
              <a:rPr lang="en-US" sz="2500" b="1" smtClean="0">
                <a:solidFill>
                  <a:schemeClr val="bg1"/>
                </a:solidFill>
                <a:ea typeface="+mj-ea"/>
              </a:rPr>
            </a:br>
            <a:endParaRPr lang="en-GB" sz="2500" b="1" smtClean="0">
              <a:solidFill>
                <a:schemeClr val="bg1"/>
              </a:solidFill>
              <a:ea typeface="+mj-ea"/>
            </a:endParaRPr>
          </a:p>
        </p:txBody>
      </p:sp>
      <p:pic>
        <p:nvPicPr>
          <p:cNvPr id="5222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92250" y="1935163"/>
            <a:ext cx="6159500" cy="4389437"/>
          </a:xfrm>
          <a:noFill/>
        </p:spPr>
      </p:pic>
    </p:spTree>
    <p:extLst>
      <p:ext uri="{BB962C8B-B14F-4D97-AF65-F5344CB8AC3E}">
        <p14:creationId xmlns:p14="http://schemas.microsoft.com/office/powerpoint/2010/main" val="735523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2300" b="1" smtClean="0">
                <a:cs typeface="Times New Roman" panose="02020603050405020304" pitchFamily="18" charset="0"/>
              </a:rPr>
              <a:t>State-trait theory of anxiety</a:t>
            </a:r>
            <a:r>
              <a:rPr lang="en-GB" altLang="en-US" sz="2300" smtClean="0">
                <a:cs typeface="Times New Roman" panose="02020603050405020304" pitchFamily="18" charset="0"/>
              </a:rPr>
              <a:t> – two types of anxiety (Spielberger, 1966)</a:t>
            </a:r>
            <a:br>
              <a:rPr lang="en-GB" altLang="en-US" sz="2300" smtClean="0">
                <a:cs typeface="Times New Roman" panose="02020603050405020304" pitchFamily="18" charset="0"/>
              </a:rPr>
            </a:br>
            <a:endParaRPr lang="en-US" altLang="en-US" sz="2300" smtClean="0">
              <a:cs typeface="Times New Roman" panose="02020603050405020304" pitchFamily="18" charset="0"/>
            </a:endParaRPr>
          </a:p>
        </p:txBody>
      </p:sp>
      <p:sp>
        <p:nvSpPr>
          <p:cNvPr id="19459" name="Rectangle 3"/>
          <p:cNvSpPr>
            <a:spLocks noGrp="1" noChangeArrowheads="1"/>
          </p:cNvSpPr>
          <p:nvPr>
            <p:ph idx="1"/>
          </p:nvPr>
        </p:nvSpPr>
        <p:spPr/>
        <p:txBody>
          <a:bodyPr>
            <a:normAutofit lnSpcReduction="10000"/>
          </a:bodyPr>
          <a:lstStyle/>
          <a:p>
            <a:pPr eaLnBrk="1" hangingPunct="1">
              <a:lnSpc>
                <a:spcPct val="90000"/>
              </a:lnSpc>
            </a:pPr>
            <a:r>
              <a:rPr lang="en-GB" altLang="en-US" sz="2400" b="1" smtClean="0">
                <a:solidFill>
                  <a:schemeClr val="tx2"/>
                </a:solidFill>
                <a:cs typeface="Times New Roman" panose="02020603050405020304" pitchFamily="18" charset="0"/>
              </a:rPr>
              <a:t>Trait anxiety</a:t>
            </a:r>
            <a:r>
              <a:rPr lang="en-GB" altLang="en-US" sz="2400" smtClean="0">
                <a:cs typeface="Times New Roman" panose="02020603050405020304" pitchFamily="18" charset="0"/>
              </a:rPr>
              <a:t> is a relatively stable part of our personality. A predisposition to interpret situations as threatening and to respond with increased state anxiety.</a:t>
            </a:r>
          </a:p>
          <a:p>
            <a:pPr eaLnBrk="1" hangingPunct="1">
              <a:lnSpc>
                <a:spcPct val="90000"/>
              </a:lnSpc>
            </a:pPr>
            <a:endParaRPr lang="en-GB" altLang="en-US" sz="2400" smtClean="0">
              <a:cs typeface="Times New Roman" panose="02020603050405020304" pitchFamily="18" charset="0"/>
            </a:endParaRPr>
          </a:p>
          <a:p>
            <a:pPr eaLnBrk="1" hangingPunct="1">
              <a:lnSpc>
                <a:spcPct val="90000"/>
              </a:lnSpc>
            </a:pPr>
            <a:r>
              <a:rPr lang="en-GB" altLang="en-US" sz="2400" b="1" smtClean="0">
                <a:solidFill>
                  <a:schemeClr val="tx2"/>
                </a:solidFill>
                <a:cs typeface="Times New Roman" panose="02020603050405020304" pitchFamily="18" charset="0"/>
              </a:rPr>
              <a:t>State anxiety</a:t>
            </a:r>
            <a:r>
              <a:rPr lang="en-GB" altLang="en-US" sz="2400" smtClean="0">
                <a:cs typeface="Times New Roman" panose="02020603050405020304"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altLang="en-US" sz="2400" smtClean="0"/>
          </a:p>
        </p:txBody>
      </p:sp>
    </p:spTree>
    <p:extLst>
      <p:ext uri="{BB962C8B-B14F-4D97-AF65-F5344CB8AC3E}">
        <p14:creationId xmlns:p14="http://schemas.microsoft.com/office/powerpoint/2010/main" val="3985855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fontAlgn="auto" hangingPunct="1">
              <a:spcAft>
                <a:spcPts val="0"/>
              </a:spcAft>
              <a:defRPr/>
            </a:pPr>
            <a:r>
              <a:rPr lang="en-GB" sz="2900" b="1" smtClean="0">
                <a:ea typeface="+mj-ea"/>
                <a:cs typeface="Times New Roman" pitchFamily="18" charset="0"/>
              </a:rPr>
              <a:t>Uni-dimensional construct theories</a:t>
            </a:r>
            <a:br>
              <a:rPr lang="en-GB" sz="2900" b="1" smtClean="0">
                <a:ea typeface="+mj-ea"/>
                <a:cs typeface="Times New Roman" pitchFamily="18" charset="0"/>
              </a:rPr>
            </a:br>
            <a:r>
              <a:rPr lang="en-GB" sz="2900" smtClean="0">
                <a:ea typeface="+mj-ea"/>
                <a:cs typeface="Times New Roman" pitchFamily="18" charset="0"/>
              </a:rPr>
              <a:t>Drive theory (Hull, 1943; Spence &amp; Spence, 1966)</a:t>
            </a:r>
            <a:br>
              <a:rPr lang="en-GB" sz="2900" smtClean="0">
                <a:ea typeface="+mj-ea"/>
                <a:cs typeface="Times New Roman" pitchFamily="18" charset="0"/>
              </a:rPr>
            </a:br>
            <a:endParaRPr lang="en-US" sz="2900" smtClean="0">
              <a:ea typeface="+mj-ea"/>
              <a:cs typeface="Times New Roman" pitchFamily="18" charset="0"/>
            </a:endParaRPr>
          </a:p>
        </p:txBody>
      </p:sp>
      <p:sp>
        <p:nvSpPr>
          <p:cNvPr id="27650" name="Rectangle 3"/>
          <p:cNvSpPr>
            <a:spLocks noGrp="1" noChangeArrowheads="1"/>
          </p:cNvSpPr>
          <p:nvPr>
            <p:ph idx="1"/>
          </p:nvPr>
        </p:nvSpPr>
        <p:spPr/>
        <p:txBody>
          <a:bodyPr>
            <a:normAutofit fontScale="47500" lnSpcReduction="20000"/>
          </a:bodyPr>
          <a:lstStyle/>
          <a:p>
            <a:pPr eaLnBrk="1" hangingPunct="1"/>
            <a:r>
              <a:rPr lang="en-GB" altLang="en-US" smtClean="0"/>
              <a:t>High</a:t>
            </a:r>
          </a:p>
          <a:p>
            <a:pPr eaLnBrk="1" hangingPunct="1"/>
            <a:endParaRPr lang="en-GB" altLang="en-US" smtClean="0"/>
          </a:p>
          <a:p>
            <a:pPr eaLnBrk="1" hangingPunct="1"/>
            <a:endParaRPr lang="en-GB" altLang="en-US" smtClean="0"/>
          </a:p>
          <a:p>
            <a:pPr eaLnBrk="1" hangingPunct="1"/>
            <a:r>
              <a:rPr lang="en-GB" altLang="en-US" sz="1800" b="1" smtClean="0">
                <a:solidFill>
                  <a:schemeClr val="tx2"/>
                </a:solidFill>
              </a:rPr>
              <a:t>Performance</a:t>
            </a:r>
          </a:p>
          <a:p>
            <a:pPr eaLnBrk="1" hangingPunct="1"/>
            <a:endParaRPr lang="en-GB" altLang="en-US" smtClean="0"/>
          </a:p>
          <a:p>
            <a:pPr eaLnBrk="1" hangingPunct="1"/>
            <a:endParaRPr lang="en-GB" altLang="en-US" smtClean="0"/>
          </a:p>
          <a:p>
            <a:pPr eaLnBrk="1" hangingPunct="1"/>
            <a:endParaRPr lang="en-GB" altLang="en-US" smtClean="0"/>
          </a:p>
          <a:p>
            <a:pPr eaLnBrk="1" hangingPunct="1"/>
            <a:endParaRPr lang="en-GB" altLang="en-US" smtClean="0"/>
          </a:p>
          <a:p>
            <a:pPr eaLnBrk="1" hangingPunct="1"/>
            <a:r>
              <a:rPr lang="en-GB" altLang="en-US" smtClean="0"/>
              <a:t>Low		</a:t>
            </a:r>
            <a:r>
              <a:rPr lang="en-GB" altLang="en-US" sz="2000" b="1" smtClean="0">
                <a:solidFill>
                  <a:schemeClr val="tx2"/>
                </a:solidFill>
              </a:rPr>
              <a:t>Arousal</a:t>
            </a:r>
            <a:r>
              <a:rPr lang="en-GB" altLang="en-US" smtClean="0"/>
              <a:t>		High</a:t>
            </a:r>
            <a:endParaRPr lang="en-US" altLang="en-US" smtClean="0"/>
          </a:p>
        </p:txBody>
      </p:sp>
      <p:sp>
        <p:nvSpPr>
          <p:cNvPr id="27651" name="Line 4"/>
          <p:cNvSpPr>
            <a:spLocks noChangeShapeType="1"/>
          </p:cNvSpPr>
          <p:nvPr/>
        </p:nvSpPr>
        <p:spPr bwMode="auto">
          <a:xfrm>
            <a:off x="2286000" y="22098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52" name="Line 5"/>
          <p:cNvSpPr>
            <a:spLocks noChangeShapeType="1"/>
          </p:cNvSpPr>
          <p:nvPr/>
        </p:nvSpPr>
        <p:spPr bwMode="auto">
          <a:xfrm>
            <a:off x="2286000" y="53340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53" name="Line 6"/>
          <p:cNvSpPr>
            <a:spLocks noChangeShapeType="1"/>
          </p:cNvSpPr>
          <p:nvPr/>
        </p:nvSpPr>
        <p:spPr bwMode="auto">
          <a:xfrm flipV="1">
            <a:off x="2286000" y="22098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Tree>
    <p:extLst>
      <p:ext uri="{BB962C8B-B14F-4D97-AF65-F5344CB8AC3E}">
        <p14:creationId xmlns:p14="http://schemas.microsoft.com/office/powerpoint/2010/main" val="34967687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lstStyle/>
          <a:p>
            <a:pPr eaLnBrk="1" hangingPunct="1"/>
            <a:r>
              <a:rPr lang="en-GB" altLang="en-US" smtClean="0"/>
              <a:t>Inverted U Hypothesis</a:t>
            </a:r>
            <a:endParaRPr lang="en-US" altLang="en-US" smtClean="0"/>
          </a:p>
        </p:txBody>
      </p:sp>
      <p:sp>
        <p:nvSpPr>
          <p:cNvPr id="30722" name="Rectangle 3"/>
          <p:cNvSpPr>
            <a:spLocks noGrp="1" noChangeArrowheads="1"/>
          </p:cNvSpPr>
          <p:nvPr>
            <p:ph idx="1"/>
          </p:nvPr>
        </p:nvSpPr>
        <p:spPr>
          <a:xfrm>
            <a:off x="990600" y="1600200"/>
            <a:ext cx="7696200" cy="4530725"/>
          </a:xfrm>
        </p:spPr>
        <p:txBody>
          <a:bodyPr>
            <a:normAutofit fontScale="62500" lnSpcReduction="20000"/>
          </a:bodyPr>
          <a:lstStyle/>
          <a:p>
            <a:pPr eaLnBrk="1" hangingPunct="1">
              <a:lnSpc>
                <a:spcPct val="90000"/>
              </a:lnSpc>
            </a:pPr>
            <a:endParaRPr lang="en-GB" altLang="en-US" sz="2400" smtClean="0">
              <a:solidFill>
                <a:srgbClr val="0000FF"/>
              </a:solidFill>
            </a:endParaRPr>
          </a:p>
          <a:p>
            <a:pPr eaLnBrk="1" hangingPunct="1">
              <a:lnSpc>
                <a:spcPct val="90000"/>
              </a:lnSpc>
            </a:pPr>
            <a:endParaRPr lang="en-GB" altLang="en-US" sz="2400" smtClean="0">
              <a:solidFill>
                <a:srgbClr val="0000FF"/>
              </a:solidFill>
            </a:endParaRPr>
          </a:p>
          <a:p>
            <a:pPr eaLnBrk="1" hangingPunct="1">
              <a:lnSpc>
                <a:spcPct val="90000"/>
              </a:lnSpc>
              <a:buFont typeface="Wingdings" panose="05000000000000000000" pitchFamily="2" charset="2"/>
              <a:buNone/>
            </a:pPr>
            <a:r>
              <a:rPr lang="en-GB" altLang="en-US" sz="2400" smtClean="0">
                <a:solidFill>
                  <a:srgbClr val="0000FF"/>
                </a:solidFill>
              </a:rPr>
              <a:t>           High</a:t>
            </a:r>
            <a:endParaRPr lang="en-GB" altLang="en-US" sz="2400" smtClean="0">
              <a:solidFill>
                <a:schemeClr val="bg2"/>
              </a:solidFill>
            </a:endParaRPr>
          </a:p>
          <a:p>
            <a:pPr eaLnBrk="1" hangingPunct="1">
              <a:lnSpc>
                <a:spcPct val="90000"/>
              </a:lnSpc>
            </a:pPr>
            <a:endParaRPr lang="en-GB" altLang="en-US" sz="1800" b="1" smtClean="0">
              <a:solidFill>
                <a:schemeClr val="tx2"/>
              </a:solidFill>
            </a:endParaRPr>
          </a:p>
          <a:p>
            <a:pPr eaLnBrk="1" hangingPunct="1">
              <a:lnSpc>
                <a:spcPct val="90000"/>
              </a:lnSpc>
            </a:pPr>
            <a:endParaRPr lang="en-GB" altLang="en-US" sz="1800" b="1" smtClean="0">
              <a:solidFill>
                <a:schemeClr val="tx2"/>
              </a:solidFill>
            </a:endParaRPr>
          </a:p>
          <a:p>
            <a:pPr eaLnBrk="1" hangingPunct="1">
              <a:lnSpc>
                <a:spcPct val="90000"/>
              </a:lnSpc>
            </a:pPr>
            <a:endParaRPr lang="en-GB" altLang="en-US" sz="1800" b="1" smtClean="0">
              <a:solidFill>
                <a:schemeClr val="tx2"/>
              </a:solidFill>
            </a:endParaRPr>
          </a:p>
          <a:p>
            <a:pPr eaLnBrk="1" hangingPunct="1">
              <a:lnSpc>
                <a:spcPct val="90000"/>
              </a:lnSpc>
            </a:pPr>
            <a:endParaRPr lang="en-GB" altLang="en-US" sz="1800" b="1" smtClean="0">
              <a:solidFill>
                <a:schemeClr val="tx2"/>
              </a:solidFill>
            </a:endParaRPr>
          </a:p>
          <a:p>
            <a:pPr eaLnBrk="1" hangingPunct="1">
              <a:lnSpc>
                <a:spcPct val="90000"/>
              </a:lnSpc>
            </a:pPr>
            <a:r>
              <a:rPr lang="en-GB" altLang="en-US" sz="1800" b="1" smtClean="0">
                <a:solidFill>
                  <a:schemeClr val="tx2"/>
                </a:solidFill>
              </a:rPr>
              <a:t>Performance</a:t>
            </a:r>
          </a:p>
          <a:p>
            <a:pPr eaLnBrk="1" hangingPunct="1">
              <a:lnSpc>
                <a:spcPct val="90000"/>
              </a:lnSpc>
            </a:pPr>
            <a:endParaRPr lang="en-GB" altLang="en-US" sz="2400" smtClean="0">
              <a:solidFill>
                <a:schemeClr val="folHlink"/>
              </a:solidFill>
            </a:endParaRPr>
          </a:p>
          <a:p>
            <a:pPr eaLnBrk="1" hangingPunct="1">
              <a:lnSpc>
                <a:spcPct val="90000"/>
              </a:lnSpc>
            </a:pPr>
            <a:endParaRPr lang="en-GB" altLang="en-US" sz="2400" smtClean="0">
              <a:solidFill>
                <a:schemeClr val="folHlink"/>
              </a:solidFill>
            </a:endParaRPr>
          </a:p>
          <a:p>
            <a:pPr eaLnBrk="1" hangingPunct="1">
              <a:lnSpc>
                <a:spcPct val="90000"/>
              </a:lnSpc>
            </a:pPr>
            <a:endParaRPr lang="en-GB" altLang="en-US" sz="2400" smtClean="0">
              <a:solidFill>
                <a:schemeClr val="folHlink"/>
              </a:solidFill>
            </a:endParaRPr>
          </a:p>
          <a:p>
            <a:pPr lvl="3" eaLnBrk="1" hangingPunct="1">
              <a:lnSpc>
                <a:spcPct val="90000"/>
              </a:lnSpc>
              <a:buFont typeface="Wingdings" panose="05000000000000000000" pitchFamily="2" charset="2"/>
              <a:buNone/>
            </a:pPr>
            <a:r>
              <a:rPr lang="en-GB" altLang="en-US" sz="2400" smtClean="0">
                <a:solidFill>
                  <a:srgbClr val="0000FF"/>
                </a:solidFill>
              </a:rPr>
              <a:t>Low	</a:t>
            </a:r>
            <a:r>
              <a:rPr lang="en-GB" altLang="en-US" sz="2400" b="1" smtClean="0">
                <a:solidFill>
                  <a:schemeClr val="tx2"/>
                </a:solidFill>
              </a:rPr>
              <a:t>Arousal (hr)   </a:t>
            </a:r>
            <a:r>
              <a:rPr lang="en-GB" altLang="en-US" sz="2400" smtClean="0">
                <a:solidFill>
                  <a:schemeClr val="bg2"/>
                </a:solidFill>
              </a:rPr>
              <a:t>	</a:t>
            </a:r>
            <a:r>
              <a:rPr lang="en-GB" altLang="en-US" sz="2400" smtClean="0">
                <a:solidFill>
                  <a:srgbClr val="0000FF"/>
                </a:solidFill>
              </a:rPr>
              <a:t>High</a:t>
            </a:r>
            <a:endParaRPr lang="en-US" altLang="en-US" sz="2400" smtClean="0">
              <a:solidFill>
                <a:srgbClr val="0000FF"/>
              </a:solidFill>
            </a:endParaRPr>
          </a:p>
        </p:txBody>
      </p:sp>
      <p:sp>
        <p:nvSpPr>
          <p:cNvPr id="30723"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0724"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0725" name="Freeform 7"/>
          <p:cNvSpPr>
            <a:spLocks/>
          </p:cNvSpPr>
          <p:nvPr/>
        </p:nvSpPr>
        <p:spPr bwMode="auto">
          <a:xfrm>
            <a:off x="3124200" y="2667000"/>
            <a:ext cx="2286000" cy="2362200"/>
          </a:xfrm>
          <a:custGeom>
            <a:avLst/>
            <a:gdLst>
              <a:gd name="T0" fmla="*/ 0 w 1440"/>
              <a:gd name="T1" fmla="*/ 2147483647 h 1488"/>
              <a:gd name="T2" fmla="*/ 2147483647 w 1440"/>
              <a:gd name="T3" fmla="*/ 2147483647 h 1488"/>
              <a:gd name="T4" fmla="*/ 2147483647 w 1440"/>
              <a:gd name="T5" fmla="*/ 2147483647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GB"/>
          </a:p>
        </p:txBody>
      </p:sp>
    </p:spTree>
    <p:extLst>
      <p:ext uri="{BB962C8B-B14F-4D97-AF65-F5344CB8AC3E}">
        <p14:creationId xmlns:p14="http://schemas.microsoft.com/office/powerpoint/2010/main" val="32779495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5"/>
          <p:cNvSpPr>
            <a:spLocks noGrp="1" noChangeArrowheads="1"/>
          </p:cNvSpPr>
          <p:nvPr>
            <p:ph type="title"/>
          </p:nvPr>
        </p:nvSpPr>
        <p:spPr/>
        <p:txBody>
          <a:bodyPr/>
          <a:lstStyle/>
          <a:p>
            <a:pPr eaLnBrk="1" hangingPunct="1"/>
            <a:endParaRPr lang="en-US" altLang="en-US" smtClean="0"/>
          </a:p>
        </p:txBody>
      </p:sp>
      <p:pic>
        <p:nvPicPr>
          <p:cNvPr id="5427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533400"/>
            <a:ext cx="8351837" cy="5848350"/>
          </a:xfrm>
          <a:noFill/>
        </p:spPr>
      </p:pic>
    </p:spTree>
    <p:extLst>
      <p:ext uri="{BB962C8B-B14F-4D97-AF65-F5344CB8AC3E}">
        <p14:creationId xmlns:p14="http://schemas.microsoft.com/office/powerpoint/2010/main" val="14083155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pPr eaLnBrk="1" fontAlgn="auto" hangingPunct="1">
              <a:spcAft>
                <a:spcPts val="0"/>
              </a:spcAft>
              <a:defRPr/>
            </a:pPr>
            <a:r>
              <a:rPr lang="en-GB" sz="3800" smtClean="0">
                <a:ea typeface="+mj-ea"/>
              </a:rPr>
              <a:t>Recognising symptoms of state anxiety and arousal / activation</a:t>
            </a:r>
          </a:p>
        </p:txBody>
      </p:sp>
      <p:sp>
        <p:nvSpPr>
          <p:cNvPr id="49155" name="Rectangle 3"/>
          <p:cNvSpPr>
            <a:spLocks noGrp="1" noChangeArrowheads="1"/>
          </p:cNvSpPr>
          <p:nvPr>
            <p:ph idx="1"/>
          </p:nvPr>
        </p:nvSpPr>
        <p:spPr>
          <a:xfrm>
            <a:off x="685800" y="1981200"/>
            <a:ext cx="7772400" cy="4543425"/>
          </a:xfrm>
        </p:spPr>
        <p:txBody>
          <a:bodyPr>
            <a:normAutofit fontScale="77500" lnSpcReduction="20000"/>
          </a:bodyPr>
          <a:lstStyle/>
          <a:p>
            <a:pPr algn="ctr" eaLnBrk="1" hangingPunct="1">
              <a:lnSpc>
                <a:spcPct val="80000"/>
              </a:lnSpc>
            </a:pPr>
            <a:r>
              <a:rPr lang="en-GB" altLang="en-US" sz="2400" smtClean="0"/>
              <a:t>Cold clammy hands</a:t>
            </a:r>
          </a:p>
          <a:p>
            <a:pPr algn="ctr" eaLnBrk="1" hangingPunct="1">
              <a:lnSpc>
                <a:spcPct val="80000"/>
              </a:lnSpc>
            </a:pPr>
            <a:r>
              <a:rPr lang="en-GB" altLang="en-US" sz="2400" smtClean="0"/>
              <a:t>Profuse sweating</a:t>
            </a:r>
          </a:p>
          <a:p>
            <a:pPr algn="ctr" eaLnBrk="1" hangingPunct="1">
              <a:lnSpc>
                <a:spcPct val="80000"/>
              </a:lnSpc>
            </a:pPr>
            <a:r>
              <a:rPr lang="en-GB" altLang="en-US" sz="2400" smtClean="0"/>
              <a:t>Dazed look in eyes</a:t>
            </a:r>
          </a:p>
          <a:p>
            <a:pPr algn="ctr" eaLnBrk="1" hangingPunct="1">
              <a:lnSpc>
                <a:spcPct val="80000"/>
              </a:lnSpc>
            </a:pPr>
            <a:r>
              <a:rPr lang="en-GB" altLang="en-US" sz="2400" smtClean="0"/>
              <a:t>Negative self talk</a:t>
            </a:r>
          </a:p>
          <a:p>
            <a:pPr algn="ctr" eaLnBrk="1" hangingPunct="1">
              <a:lnSpc>
                <a:spcPct val="80000"/>
              </a:lnSpc>
            </a:pPr>
            <a:r>
              <a:rPr lang="en-GB" altLang="en-US" sz="2400" smtClean="0"/>
              <a:t>Feel ill</a:t>
            </a:r>
          </a:p>
          <a:p>
            <a:pPr algn="ctr" eaLnBrk="1" hangingPunct="1">
              <a:lnSpc>
                <a:spcPct val="80000"/>
              </a:lnSpc>
            </a:pPr>
            <a:r>
              <a:rPr lang="en-GB" altLang="en-US" sz="2400" smtClean="0"/>
              <a:t>Dry mouth</a:t>
            </a:r>
          </a:p>
          <a:p>
            <a:pPr algn="ctr" eaLnBrk="1" hangingPunct="1">
              <a:lnSpc>
                <a:spcPct val="80000"/>
              </a:lnSpc>
            </a:pPr>
            <a:r>
              <a:rPr lang="en-GB" altLang="en-US" sz="2400" smtClean="0"/>
              <a:t>Difficulty sleeping</a:t>
            </a:r>
          </a:p>
          <a:p>
            <a:pPr algn="ctr" eaLnBrk="1" hangingPunct="1">
              <a:lnSpc>
                <a:spcPct val="80000"/>
              </a:lnSpc>
            </a:pPr>
            <a:r>
              <a:rPr lang="en-GB" altLang="en-US" sz="2400" smtClean="0"/>
              <a:t>Increased muscle tension</a:t>
            </a:r>
          </a:p>
          <a:p>
            <a:pPr algn="ctr" eaLnBrk="1" hangingPunct="1">
              <a:lnSpc>
                <a:spcPct val="80000"/>
              </a:lnSpc>
            </a:pPr>
            <a:r>
              <a:rPr lang="en-GB" altLang="en-US" sz="2400" smtClean="0"/>
              <a:t>Butterflies in stomach</a:t>
            </a:r>
          </a:p>
          <a:p>
            <a:pPr algn="ctr" eaLnBrk="1" hangingPunct="1">
              <a:lnSpc>
                <a:spcPct val="80000"/>
              </a:lnSpc>
            </a:pPr>
            <a:r>
              <a:rPr lang="en-GB" altLang="en-US" sz="2400" smtClean="0"/>
              <a:t>Inability to concentrate</a:t>
            </a:r>
          </a:p>
          <a:p>
            <a:pPr algn="ctr" eaLnBrk="1" hangingPunct="1">
              <a:lnSpc>
                <a:spcPct val="80000"/>
              </a:lnSpc>
            </a:pPr>
            <a:r>
              <a:rPr lang="en-GB" altLang="en-US" sz="2400" smtClean="0"/>
              <a:t>Consistently better performance in a non-evaluative situation.</a:t>
            </a:r>
          </a:p>
        </p:txBody>
      </p:sp>
    </p:spTree>
    <p:extLst>
      <p:ext uri="{BB962C8B-B14F-4D97-AF65-F5344CB8AC3E}">
        <p14:creationId xmlns:p14="http://schemas.microsoft.com/office/powerpoint/2010/main" val="164774505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altLang="en-US" sz="4100" smtClean="0">
                <a:cs typeface="Times New Roman" panose="02020603050405020304" pitchFamily="18" charset="0"/>
              </a:rPr>
              <a:t>Anxiety multidimensional in nature – </a:t>
            </a:r>
            <a:r>
              <a:rPr lang="en-GB" altLang="en-US" sz="1700" smtClean="0">
                <a:cs typeface="Times New Roman" panose="02020603050405020304" pitchFamily="18" charset="0"/>
              </a:rPr>
              <a:t>(needed an appropriate scale)</a:t>
            </a:r>
            <a:endParaRPr lang="en-US" altLang="en-US" sz="1700" smtClean="0">
              <a:cs typeface="Times New Roman" panose="02020603050405020304" pitchFamily="18" charset="0"/>
            </a:endParaRPr>
          </a:p>
        </p:txBody>
      </p:sp>
      <p:sp>
        <p:nvSpPr>
          <p:cNvPr id="28675" name="Rectangle 3"/>
          <p:cNvSpPr>
            <a:spLocks noGrp="1" noChangeArrowheads="1"/>
          </p:cNvSpPr>
          <p:nvPr>
            <p:ph idx="1"/>
          </p:nvPr>
        </p:nvSpPr>
        <p:spPr>
          <a:xfrm>
            <a:off x="1042988" y="2426940"/>
            <a:ext cx="7273925" cy="4126259"/>
          </a:xfrm>
        </p:spPr>
        <p:txBody>
          <a:bodyPr>
            <a:normAutofit fontScale="62500" lnSpcReduction="20000"/>
          </a:bodyPr>
          <a:lstStyle/>
          <a:p>
            <a:pPr marL="274320" indent="-274320" algn="just" eaLnBrk="1" fontAlgn="auto" hangingPunct="1">
              <a:lnSpc>
                <a:spcPct val="90000"/>
              </a:lnSpc>
              <a:spcAft>
                <a:spcPts val="0"/>
              </a:spcAft>
              <a:buClr>
                <a:schemeClr val="accent3"/>
              </a:buClr>
              <a:buFont typeface="Wingdings" pitchFamily="2" charset="2"/>
              <a:buNone/>
              <a:defRPr/>
            </a:pPr>
            <a:r>
              <a:rPr lang="en-GB" sz="2400" dirty="0" smtClean="0">
                <a:ea typeface="+mn-ea"/>
                <a:cs typeface="Times New Roman" pitchFamily="18" charset="0"/>
              </a:rPr>
              <a:t>Martens et al. (1982, 1990) </a:t>
            </a:r>
            <a:r>
              <a:rPr lang="en-GB" sz="2400" b="1" dirty="0" smtClean="0">
                <a:solidFill>
                  <a:schemeClr val="folHlink"/>
                </a:solidFill>
                <a:ea typeface="+mn-ea"/>
                <a:cs typeface="Times New Roman" pitchFamily="18" charset="0"/>
              </a:rPr>
              <a:t>C</a:t>
            </a:r>
            <a:r>
              <a:rPr lang="en-GB" sz="2400" dirty="0" smtClean="0">
                <a:ea typeface="+mn-ea"/>
                <a:cs typeface="Times New Roman" pitchFamily="18" charset="0"/>
              </a:rPr>
              <a:t>ompetitive </a:t>
            </a:r>
            <a:r>
              <a:rPr lang="en-GB" sz="2400" b="1" dirty="0" smtClean="0">
                <a:solidFill>
                  <a:schemeClr val="folHlink"/>
                </a:solidFill>
                <a:ea typeface="+mn-ea"/>
                <a:cs typeface="Times New Roman" pitchFamily="18" charset="0"/>
              </a:rPr>
              <a:t>S</a:t>
            </a:r>
            <a:r>
              <a:rPr lang="en-GB" sz="2400" dirty="0" smtClean="0">
                <a:ea typeface="+mn-ea"/>
                <a:cs typeface="Times New Roman" pitchFamily="18" charset="0"/>
              </a:rPr>
              <a:t>tate </a:t>
            </a:r>
            <a:r>
              <a:rPr lang="en-GB" sz="2400" b="1" dirty="0" smtClean="0">
                <a:solidFill>
                  <a:schemeClr val="folHlink"/>
                </a:solidFill>
                <a:ea typeface="+mn-ea"/>
                <a:cs typeface="Times New Roman" pitchFamily="18" charset="0"/>
              </a:rPr>
              <a:t>A</a:t>
            </a:r>
            <a:r>
              <a:rPr lang="en-GB" sz="2400" dirty="0" smtClean="0">
                <a:ea typeface="+mn-ea"/>
                <a:cs typeface="Times New Roman" pitchFamily="18" charset="0"/>
              </a:rPr>
              <a:t>nxiety </a:t>
            </a:r>
            <a:r>
              <a:rPr lang="en-GB" sz="2400" b="1" dirty="0" smtClean="0">
                <a:solidFill>
                  <a:schemeClr val="folHlink"/>
                </a:solidFill>
                <a:ea typeface="+mn-ea"/>
                <a:cs typeface="Times New Roman" pitchFamily="18" charset="0"/>
              </a:rPr>
              <a:t>I</a:t>
            </a:r>
            <a:r>
              <a:rPr lang="en-GB" sz="2400" dirty="0" smtClean="0">
                <a:ea typeface="+mn-ea"/>
                <a:cs typeface="Times New Roman" pitchFamily="18" charset="0"/>
              </a:rPr>
              <a:t>nventory-</a:t>
            </a:r>
            <a:r>
              <a:rPr lang="en-GB" sz="2400" b="1" dirty="0" smtClean="0">
                <a:solidFill>
                  <a:schemeClr val="folHlink"/>
                </a:solidFill>
                <a:ea typeface="+mn-ea"/>
                <a:cs typeface="Times New Roman" pitchFamily="18" charset="0"/>
              </a:rPr>
              <a:t>2</a:t>
            </a:r>
            <a:r>
              <a:rPr lang="en-GB" sz="2400" dirty="0" smtClean="0">
                <a:ea typeface="+mn-ea"/>
                <a:cs typeface="Times New Roman" pitchFamily="18" charset="0"/>
              </a:rPr>
              <a:t> (CASI-2)</a:t>
            </a:r>
            <a:endParaRPr lang="en-IE" sz="2400" dirty="0" smtClean="0">
              <a:ea typeface="+mn-ea"/>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sz="2400" dirty="0" smtClean="0">
                <a:ea typeface="+mn-ea"/>
                <a:cs typeface="Times New Roman" pitchFamily="18" charset="0"/>
              </a:rPr>
              <a:t>Originally designed to measure cognitive and somatic components</a:t>
            </a:r>
            <a:endParaRPr lang="en-IE" sz="2400" dirty="0" smtClean="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i="1" dirty="0" smtClean="0">
                <a:solidFill>
                  <a:schemeClr val="tx2"/>
                </a:solidFill>
                <a:ea typeface="+mn-ea"/>
                <a:cs typeface="Times New Roman" pitchFamily="18" charset="0"/>
              </a:rPr>
              <a:t>Support for this:</a:t>
            </a:r>
            <a:endParaRPr lang="en-IE" sz="2400" dirty="0" smtClean="0">
              <a:solidFill>
                <a:schemeClr val="tx2"/>
              </a:solidFill>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smtClean="0">
                <a:solidFill>
                  <a:schemeClr val="tx2"/>
                </a:solidFill>
                <a:ea typeface="+mn-ea"/>
                <a:cs typeface="Times New Roman" pitchFamily="18" charset="0"/>
              </a:rPr>
              <a:t>Different antecedents </a:t>
            </a:r>
            <a:endParaRPr lang="en-IE" sz="2400" dirty="0" smtClean="0">
              <a:solidFill>
                <a:schemeClr val="tx2"/>
              </a:solidFill>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smtClean="0">
                <a:ea typeface="+mn-ea"/>
                <a:cs typeface="Times New Roman" pitchFamily="18" charset="0"/>
              </a:rPr>
              <a:t>(Gould, </a:t>
            </a:r>
            <a:r>
              <a:rPr lang="en-GB" sz="2400" dirty="0" err="1" smtClean="0">
                <a:ea typeface="+mn-ea"/>
                <a:cs typeface="Times New Roman" pitchFamily="18" charset="0"/>
              </a:rPr>
              <a:t>Petlichkoff</a:t>
            </a:r>
            <a:r>
              <a:rPr lang="en-GB" sz="2400" dirty="0" smtClean="0">
                <a:ea typeface="+mn-ea"/>
                <a:cs typeface="Times New Roman" pitchFamily="18" charset="0"/>
              </a:rPr>
              <a:t>, &amp; Weinberg, 1984; Jones, Swain, &amp; </a:t>
            </a:r>
            <a:r>
              <a:rPr lang="en-GB" sz="2400" dirty="0" err="1" smtClean="0">
                <a:ea typeface="+mn-ea"/>
                <a:cs typeface="Times New Roman" pitchFamily="18" charset="0"/>
              </a:rPr>
              <a:t>Cale</a:t>
            </a:r>
            <a:r>
              <a:rPr lang="en-GB" sz="2400" dirty="0" smtClean="0">
                <a:ea typeface="+mn-ea"/>
                <a:cs typeface="Times New Roman" pitchFamily="18" charset="0"/>
              </a:rPr>
              <a:t>, 1990; 1991) </a:t>
            </a:r>
            <a:endParaRPr lang="en-IE" sz="2400" dirty="0" smtClean="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smtClean="0">
                <a:solidFill>
                  <a:schemeClr val="tx2"/>
                </a:solidFill>
                <a:ea typeface="+mn-ea"/>
                <a:cs typeface="Times New Roman" pitchFamily="18" charset="0"/>
              </a:rPr>
              <a:t>Different temporal characteristics</a:t>
            </a:r>
            <a:r>
              <a:rPr lang="en-GB" sz="2400" b="1" dirty="0" smtClean="0">
                <a:ea typeface="+mn-ea"/>
                <a:cs typeface="Times New Roman" pitchFamily="18" charset="0"/>
              </a:rPr>
              <a:t> </a:t>
            </a:r>
            <a:endParaRPr lang="en-IE" sz="2400" dirty="0" smtClean="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smtClean="0">
                <a:ea typeface="+mn-ea"/>
                <a:cs typeface="Times New Roman" pitchFamily="18" charset="0"/>
              </a:rPr>
              <a:t>(Gould et al., 1984; Jones &amp; </a:t>
            </a:r>
            <a:r>
              <a:rPr lang="en-GB" sz="2400" dirty="0" err="1" smtClean="0">
                <a:ea typeface="+mn-ea"/>
                <a:cs typeface="Times New Roman" pitchFamily="18" charset="0"/>
              </a:rPr>
              <a:t>Cale</a:t>
            </a:r>
            <a:r>
              <a:rPr lang="en-GB" sz="2400" dirty="0" smtClean="0">
                <a:ea typeface="+mn-ea"/>
                <a:cs typeface="Times New Roman" pitchFamily="18" charset="0"/>
              </a:rPr>
              <a:t>, 1989; </a:t>
            </a:r>
            <a:endParaRPr lang="en-IE" sz="2400" dirty="0" smtClean="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smtClean="0">
                <a:ea typeface="+mn-ea"/>
                <a:cs typeface="Times New Roman" pitchFamily="18" charset="0"/>
              </a:rPr>
              <a:t>Martens et al., 1990)</a:t>
            </a:r>
            <a:endParaRPr lang="en-IE" sz="2400" dirty="0" smtClean="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smtClean="0">
                <a:solidFill>
                  <a:schemeClr val="tx2"/>
                </a:solidFill>
                <a:ea typeface="+mn-ea"/>
                <a:cs typeface="Times New Roman" pitchFamily="18" charset="0"/>
              </a:rPr>
              <a:t>Respond to different interventions</a:t>
            </a:r>
            <a:r>
              <a:rPr lang="en-GB" sz="2400" b="1" dirty="0" smtClean="0">
                <a:ea typeface="+mn-ea"/>
                <a:cs typeface="Times New Roman" pitchFamily="18" charset="0"/>
              </a:rPr>
              <a:t> </a:t>
            </a:r>
            <a:endParaRPr lang="en-IE" sz="2400" dirty="0" smtClean="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smtClean="0">
                <a:ea typeface="+mn-ea"/>
                <a:cs typeface="Times New Roman" pitchFamily="18" charset="0"/>
              </a:rPr>
              <a:t>(Burton, 1990)</a:t>
            </a:r>
            <a:endParaRPr lang="en-IE" sz="2400" dirty="0" smtClean="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endParaRPr lang="en-US" sz="2400" dirty="0" smtClean="0">
              <a:ea typeface="+mn-ea"/>
            </a:endParaRPr>
          </a:p>
        </p:txBody>
      </p:sp>
    </p:spTree>
    <p:extLst>
      <p:ext uri="{BB962C8B-B14F-4D97-AF65-F5344CB8AC3E}">
        <p14:creationId xmlns:p14="http://schemas.microsoft.com/office/powerpoint/2010/main" val="39989395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pPr eaLnBrk="1" hangingPunct="1"/>
            <a:r>
              <a:rPr lang="en-US" sz="3800" b="1" smtClean="0"/>
              <a:t/>
            </a:r>
            <a:br>
              <a:rPr lang="en-US" sz="3800" b="1" smtClean="0"/>
            </a:br>
            <a:r>
              <a:rPr lang="en-US" sz="3800" b="1" smtClean="0"/>
              <a:t>Measurement Developments </a:t>
            </a:r>
            <a:r>
              <a:rPr lang="en-US" sz="3200" b="1" smtClean="0"/>
              <a:t>Multidimensional Anxiety</a:t>
            </a:r>
            <a:r>
              <a:rPr lang="en-US" sz="3800" b="1" smtClean="0"/>
              <a:t/>
            </a:r>
            <a:br>
              <a:rPr lang="en-US" sz="3800" b="1" smtClean="0"/>
            </a:br>
            <a:endParaRPr lang="en-US" sz="3800" b="1" smtClean="0"/>
          </a:p>
        </p:txBody>
      </p:sp>
      <p:sp>
        <p:nvSpPr>
          <p:cNvPr id="10244" name="Rectangle 3"/>
          <p:cNvSpPr>
            <a:spLocks noGrp="1" noChangeArrowheads="1"/>
          </p:cNvSpPr>
          <p:nvPr>
            <p:ph type="body" idx="1"/>
          </p:nvPr>
        </p:nvSpPr>
        <p:spPr/>
        <p:txBody>
          <a:bodyPr/>
          <a:lstStyle/>
          <a:p>
            <a:pPr eaLnBrk="1" hangingPunct="1"/>
            <a:r>
              <a:rPr lang="en-US" smtClean="0"/>
              <a:t>Cognitive vs. Somatic</a:t>
            </a:r>
          </a:p>
          <a:p>
            <a:pPr lvl="1" eaLnBrk="1" hangingPunct="1"/>
            <a:r>
              <a:rPr lang="en-US" smtClean="0"/>
              <a:t>CSAI-2</a:t>
            </a:r>
          </a:p>
          <a:p>
            <a:pPr lvl="1" eaLnBrk="1" hangingPunct="1">
              <a:buFont typeface="Wingdings" pitchFamily="2" charset="2"/>
              <a:buNone/>
            </a:pPr>
            <a:r>
              <a:rPr lang="en-US" smtClean="0"/>
              <a:t>	</a:t>
            </a:r>
            <a:r>
              <a:rPr lang="en-US" sz="2000" smtClean="0"/>
              <a:t>(Martens, Burton, Vealey, Bump &amp; Smith, 1982, 1990)</a:t>
            </a:r>
          </a:p>
          <a:p>
            <a:pPr lvl="1" eaLnBrk="1" hangingPunct="1">
              <a:buFont typeface="Wingdings" pitchFamily="2" charset="2"/>
              <a:buNone/>
            </a:pPr>
            <a:endParaRPr lang="en-US" sz="2000" smtClean="0"/>
          </a:p>
          <a:p>
            <a:pPr lvl="2" eaLnBrk="1" hangingPunct="1"/>
            <a:r>
              <a:rPr lang="en-US" smtClean="0"/>
              <a:t>Cognitive Anxiety</a:t>
            </a:r>
          </a:p>
          <a:p>
            <a:pPr lvl="2" eaLnBrk="1" hangingPunct="1"/>
            <a:r>
              <a:rPr lang="en-US" smtClean="0"/>
              <a:t>Somatic Anxiety</a:t>
            </a:r>
          </a:p>
          <a:p>
            <a:pPr lvl="2" eaLnBrk="1" hangingPunct="1"/>
            <a:r>
              <a:rPr lang="en-US" smtClean="0"/>
              <a:t>Self-Confidence</a:t>
            </a:r>
          </a:p>
        </p:txBody>
      </p:sp>
    </p:spTree>
    <p:extLst>
      <p:ext uri="{BB962C8B-B14F-4D97-AF65-F5344CB8AC3E}">
        <p14:creationId xmlns:p14="http://schemas.microsoft.com/office/powerpoint/2010/main" val="40690237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a:xfrm>
            <a:off x="611188" y="-206256"/>
            <a:ext cx="7772400" cy="836613"/>
          </a:xfrm>
        </p:spPr>
        <p:txBody>
          <a:bodyPr/>
          <a:lstStyle/>
          <a:p>
            <a:pPr eaLnBrk="1" hangingPunct="1"/>
            <a:r>
              <a:rPr lang="en-GB" altLang="en-US" sz="2800" dirty="0" smtClean="0">
                <a:solidFill>
                  <a:srgbClr val="FFFF00"/>
                </a:solidFill>
              </a:rPr>
              <a:t>Question 1:</a:t>
            </a:r>
          </a:p>
        </p:txBody>
      </p:sp>
      <p:sp>
        <p:nvSpPr>
          <p:cNvPr id="45058" name="Rectangle 3"/>
          <p:cNvSpPr>
            <a:spLocks noGrp="1" noChangeArrowheads="1"/>
          </p:cNvSpPr>
          <p:nvPr>
            <p:ph idx="1"/>
          </p:nvPr>
        </p:nvSpPr>
        <p:spPr>
          <a:xfrm>
            <a:off x="611188" y="369016"/>
            <a:ext cx="7772400" cy="5976938"/>
          </a:xfrm>
        </p:spPr>
        <p:txBody>
          <a:bodyPr>
            <a:normAutofit lnSpcReduction="10000"/>
          </a:bodyPr>
          <a:lstStyle/>
          <a:p>
            <a:pPr eaLnBrk="1" hangingPunct="1"/>
            <a:r>
              <a:rPr lang="en-GB" altLang="en-US" sz="2400" dirty="0" smtClean="0">
                <a:solidFill>
                  <a:schemeClr val="bg1"/>
                </a:solidFill>
              </a:rPr>
              <a:t>Complete the Competitive State Anxiety Inventory – 2 (CSAI-2) retrospectively.</a:t>
            </a:r>
          </a:p>
          <a:p>
            <a:pPr eaLnBrk="1" hangingPunct="1"/>
            <a:r>
              <a:rPr lang="en-GB" altLang="en-US" sz="2400" dirty="0" smtClean="0">
                <a:solidFill>
                  <a:schemeClr val="bg1"/>
                </a:solidFill>
              </a:rPr>
              <a:t>Think back to an important competition and how you felt just prior to competing….</a:t>
            </a:r>
          </a:p>
          <a:p>
            <a:pPr algn="ctr" eaLnBrk="1" hangingPunct="1"/>
            <a:r>
              <a:rPr lang="en-GB" altLang="en-US" sz="2400" dirty="0" smtClean="0">
                <a:solidFill>
                  <a:srgbClr val="0000FF"/>
                </a:solidFill>
              </a:rPr>
              <a:t>Scoring of CSAI-2</a:t>
            </a:r>
          </a:p>
          <a:p>
            <a:pPr eaLnBrk="1" hangingPunct="1">
              <a:buFont typeface="Wingdings" panose="05000000000000000000" pitchFamily="2" charset="2"/>
              <a:buNone/>
            </a:pPr>
            <a:r>
              <a:rPr lang="en-GB" altLang="en-US" sz="2400" dirty="0" smtClean="0"/>
              <a:t>Self Confidence (3, 6, 9, 12, 15, 18, 21, 24, 27)</a:t>
            </a:r>
          </a:p>
          <a:p>
            <a:pPr eaLnBrk="1" hangingPunct="1">
              <a:buFont typeface="Wingdings" panose="05000000000000000000" pitchFamily="2" charset="2"/>
              <a:buNone/>
            </a:pPr>
            <a:r>
              <a:rPr lang="en-GB" altLang="en-US" sz="2400" dirty="0" smtClean="0"/>
              <a:t>Cognitive (1, 4, 7, 10, 13, 16, 19, 22, 25)</a:t>
            </a:r>
          </a:p>
          <a:p>
            <a:pPr eaLnBrk="1" hangingPunct="1">
              <a:buFont typeface="Wingdings" panose="05000000000000000000" pitchFamily="2" charset="2"/>
              <a:buNone/>
            </a:pPr>
            <a:r>
              <a:rPr lang="en-GB" altLang="en-US" sz="2400" dirty="0" smtClean="0"/>
              <a:t>Somatic (2, 5, 8, 11, 14*, 17, 20, 23, 26)</a:t>
            </a:r>
          </a:p>
          <a:p>
            <a:pPr eaLnBrk="1" hangingPunct="1"/>
            <a:r>
              <a:rPr lang="en-GB" altLang="en-US" sz="2400" dirty="0" smtClean="0"/>
              <a:t>Your scores for each subscale should be in the range of 9-36</a:t>
            </a:r>
          </a:p>
          <a:p>
            <a:pPr eaLnBrk="1" hangingPunct="1"/>
            <a:r>
              <a:rPr lang="en-GB" altLang="en-US" sz="2400" dirty="0" smtClean="0"/>
              <a:t>Add together total scores for cognitive and somatic anxiety (range of 18-72)</a:t>
            </a:r>
          </a:p>
        </p:txBody>
      </p:sp>
    </p:spTree>
    <p:extLst>
      <p:ext uri="{BB962C8B-B14F-4D97-AF65-F5344CB8AC3E}">
        <p14:creationId xmlns:p14="http://schemas.microsoft.com/office/powerpoint/2010/main" val="42632077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Compare your results with others. </a:t>
            </a:r>
            <a:endParaRPr lang="en-GB" dirty="0"/>
          </a:p>
        </p:txBody>
      </p:sp>
    </p:spTree>
    <p:extLst>
      <p:ext uri="{BB962C8B-B14F-4D97-AF65-F5344CB8AC3E}">
        <p14:creationId xmlns:p14="http://schemas.microsoft.com/office/powerpoint/2010/main" val="2183521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71550" y="1412875"/>
            <a:ext cx="7772400" cy="371475"/>
          </a:xfrm>
        </p:spPr>
        <p:txBody>
          <a:bodyPr>
            <a:normAutofit fontScale="90000"/>
          </a:bodyPr>
          <a:lstStyle/>
          <a:p>
            <a:pPr eaLnBrk="1" hangingPunct="1"/>
            <a:r>
              <a:rPr lang="en-GB" altLang="en-US" sz="2600" dirty="0" smtClean="0">
                <a:solidFill>
                  <a:srgbClr val="FFFF00"/>
                </a:solidFill>
              </a:rPr>
              <a:t>2. In pairs, think back to competitive situations when you have felt anxious…</a:t>
            </a:r>
            <a:br>
              <a:rPr lang="en-GB" altLang="en-US" sz="2600" dirty="0" smtClean="0">
                <a:solidFill>
                  <a:srgbClr val="FFFF00"/>
                </a:solidFill>
              </a:rPr>
            </a:br>
            <a:endParaRPr lang="en-GB" altLang="en-US" sz="2600" dirty="0" smtClean="0">
              <a:solidFill>
                <a:srgbClr val="FFFF00"/>
              </a:solidFill>
            </a:endParaRPr>
          </a:p>
        </p:txBody>
      </p:sp>
      <p:sp>
        <p:nvSpPr>
          <p:cNvPr id="46082" name="Rectangle 3"/>
          <p:cNvSpPr>
            <a:spLocks noGrp="1" noChangeArrowheads="1"/>
          </p:cNvSpPr>
          <p:nvPr>
            <p:ph idx="1"/>
          </p:nvPr>
        </p:nvSpPr>
        <p:spPr>
          <a:xfrm>
            <a:off x="900113" y="2289438"/>
            <a:ext cx="7772400" cy="3814500"/>
          </a:xfrm>
        </p:spPr>
        <p:txBody>
          <a:bodyPr/>
          <a:lstStyle/>
          <a:p>
            <a:pPr eaLnBrk="1" hangingPunct="1"/>
            <a:endParaRPr lang="en-GB" altLang="en-US" dirty="0" smtClean="0">
              <a:solidFill>
                <a:schemeClr val="accent1"/>
              </a:solidFill>
            </a:endParaRPr>
          </a:p>
          <a:p>
            <a:pPr eaLnBrk="1" hangingPunct="1">
              <a:buFont typeface="Wingdings" panose="05000000000000000000" pitchFamily="2" charset="2"/>
              <a:buNone/>
            </a:pPr>
            <a:r>
              <a:rPr lang="en-GB" altLang="en-US" dirty="0" smtClean="0"/>
              <a:t>When did the anxiety start?</a:t>
            </a:r>
          </a:p>
          <a:p>
            <a:pPr eaLnBrk="1" hangingPunct="1">
              <a:buFont typeface="Wingdings" panose="05000000000000000000" pitchFamily="2" charset="2"/>
              <a:buNone/>
            </a:pPr>
            <a:r>
              <a:rPr lang="en-GB" altLang="en-US" dirty="0" smtClean="0"/>
              <a:t>What caused your anxiety?</a:t>
            </a:r>
          </a:p>
          <a:p>
            <a:pPr eaLnBrk="1" hangingPunct="1">
              <a:buFont typeface="Wingdings" panose="05000000000000000000" pitchFamily="2" charset="2"/>
              <a:buNone/>
            </a:pPr>
            <a:r>
              <a:rPr lang="en-GB" altLang="en-US" dirty="0" smtClean="0"/>
              <a:t>What were the symptoms?</a:t>
            </a:r>
          </a:p>
          <a:p>
            <a:pPr eaLnBrk="1" hangingPunct="1">
              <a:buFont typeface="Wingdings" panose="05000000000000000000" pitchFamily="2" charset="2"/>
              <a:buNone/>
            </a:pPr>
            <a:endParaRPr lang="en-GB" altLang="en-US" dirty="0" smtClean="0"/>
          </a:p>
          <a:p>
            <a:pPr eaLnBrk="1" hangingPunct="1">
              <a:buFont typeface="Wingdings" panose="05000000000000000000" pitchFamily="2" charset="2"/>
              <a:buNone/>
            </a:pPr>
            <a:r>
              <a:rPr lang="en-GB" altLang="en-US" dirty="0" smtClean="0"/>
              <a:t>How did you perform?</a:t>
            </a:r>
          </a:p>
        </p:txBody>
      </p:sp>
    </p:spTree>
    <p:extLst>
      <p:ext uri="{BB962C8B-B14F-4D97-AF65-F5344CB8AC3E}">
        <p14:creationId xmlns:p14="http://schemas.microsoft.com/office/powerpoint/2010/main" val="48586495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GB" altLang="en-US" dirty="0" smtClean="0"/>
              <a:t>Question 3:</a:t>
            </a:r>
          </a:p>
        </p:txBody>
      </p:sp>
      <p:sp>
        <p:nvSpPr>
          <p:cNvPr id="48130"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dirty="0" smtClean="0"/>
              <a:t>Can anxiety ever be positive?</a:t>
            </a:r>
          </a:p>
        </p:txBody>
      </p:sp>
    </p:spTree>
    <p:extLst>
      <p:ext uri="{BB962C8B-B14F-4D97-AF65-F5344CB8AC3E}">
        <p14:creationId xmlns:p14="http://schemas.microsoft.com/office/powerpoint/2010/main" val="33438139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r>
            <a:br>
              <a:rPr lang="en-GB" dirty="0"/>
            </a:br>
            <a:r>
              <a:rPr lang="en-GB" sz="2400" dirty="0"/>
              <a:t>A fighter's guide to performance anxiety - Stacey </a:t>
            </a:r>
            <a:r>
              <a:rPr lang="en-GB" sz="2400" dirty="0" smtClean="0"/>
              <a:t>Copeland</a:t>
            </a:r>
            <a:br>
              <a:rPr lang="en-GB" sz="2400" dirty="0" smtClean="0"/>
            </a:br>
            <a:r>
              <a:rPr lang="en-GB" sz="2400" dirty="0"/>
              <a:t/>
            </a:r>
            <a:br>
              <a:rPr lang="en-GB" sz="2400" dirty="0"/>
            </a:br>
            <a:r>
              <a:rPr lang="en-GB" sz="1800" dirty="0" smtClean="0">
                <a:solidFill>
                  <a:srgbClr val="FFFF00"/>
                </a:solidFill>
                <a:hlinkClick r:id="rId2"/>
              </a:rPr>
              <a:t>https</a:t>
            </a:r>
            <a:r>
              <a:rPr lang="en-GB" sz="1800" dirty="0">
                <a:solidFill>
                  <a:srgbClr val="FFFF00"/>
                </a:solidFill>
                <a:hlinkClick r:id="rId2"/>
              </a:rPr>
              <a:t>://</a:t>
            </a:r>
            <a:r>
              <a:rPr lang="en-GB" sz="1800" dirty="0" smtClean="0">
                <a:solidFill>
                  <a:srgbClr val="FFFF00"/>
                </a:solidFill>
                <a:hlinkClick r:id="rId2"/>
              </a:rPr>
              <a:t>www.youtube.com/watch?v=bhCXqa7vCEk</a:t>
            </a:r>
            <a:r>
              <a:rPr lang="en-GB" sz="1800" dirty="0" smtClean="0">
                <a:solidFill>
                  <a:srgbClr val="FFFF00"/>
                </a:solidFill>
              </a:rPr>
              <a:t/>
            </a:r>
            <a:br>
              <a:rPr lang="en-GB" sz="1800" dirty="0" smtClean="0">
                <a:solidFill>
                  <a:srgbClr val="FFFF00"/>
                </a:solidFill>
              </a:rPr>
            </a:br>
            <a:endParaRPr lang="en-GB" sz="1800" dirty="0">
              <a:solidFill>
                <a:srgbClr val="FFFF00"/>
              </a:solidFill>
            </a:endParaRPr>
          </a:p>
        </p:txBody>
      </p:sp>
      <p:sp>
        <p:nvSpPr>
          <p:cNvPr id="3" name="Content Placeholder 2"/>
          <p:cNvSpPr>
            <a:spLocks noGrp="1"/>
          </p:cNvSpPr>
          <p:nvPr>
            <p:ph idx="1"/>
          </p:nvPr>
        </p:nvSpPr>
        <p:spPr>
          <a:xfrm>
            <a:off x="739775" y="2261938"/>
            <a:ext cx="7662864" cy="3775326"/>
          </a:xfrm>
        </p:spPr>
        <p:txBody>
          <a:bodyPr>
            <a:normAutofit/>
          </a:bodyPr>
          <a:lstStyle/>
          <a:p>
            <a:r>
              <a:rPr lang="en-GB" dirty="0"/>
              <a:t>Question 1: Think about how you feel / have felt prior to an important competition. Can you identify any cognitive (negative thoughts / concerns) and somatic (perception of physiological symptoms - awareness of increased heartrate) symptoms that you have experienced. </a:t>
            </a:r>
          </a:p>
          <a:p>
            <a:r>
              <a:rPr lang="en-GB" dirty="0"/>
              <a:t>Question 2: What symptoms of competitive state anxiety does Stacey identify in the video.</a:t>
            </a:r>
          </a:p>
          <a:p>
            <a:r>
              <a:rPr lang="en-GB" dirty="0"/>
              <a:t>Question 3: What strategies does she put in place in order to deal with the anxiety she experiences?</a:t>
            </a:r>
          </a:p>
          <a:p>
            <a:endParaRPr lang="en-GB" dirty="0"/>
          </a:p>
        </p:txBody>
      </p:sp>
    </p:spTree>
    <p:extLst>
      <p:ext uri="{BB962C8B-B14F-4D97-AF65-F5344CB8AC3E}">
        <p14:creationId xmlns:p14="http://schemas.microsoft.com/office/powerpoint/2010/main" val="1857234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381000"/>
            <a:ext cx="7772400" cy="762000"/>
          </a:xfrm>
        </p:spPr>
        <p:txBody>
          <a:bodyPr>
            <a:normAutofit fontScale="90000"/>
          </a:bodyPr>
          <a:lstStyle/>
          <a:p>
            <a:pPr eaLnBrk="1" hangingPunct="1"/>
            <a:r>
              <a:rPr lang="en-GB" altLang="en-US" sz="2300" b="1" u="sng" smtClean="0">
                <a:cs typeface="Times New Roman" panose="02020603050405020304" pitchFamily="18" charset="0"/>
              </a:rPr>
              <a:t/>
            </a:r>
            <a:br>
              <a:rPr lang="en-GB" altLang="en-US" sz="2300" b="1" u="sng" smtClean="0">
                <a:cs typeface="Times New Roman" panose="02020603050405020304" pitchFamily="18" charset="0"/>
              </a:rPr>
            </a:br>
            <a:r>
              <a:rPr lang="en-GB" altLang="en-US" sz="2300" b="1" u="sng" smtClean="0">
                <a:cs typeface="Times New Roman" panose="02020603050405020304" pitchFamily="18" charset="0"/>
              </a:rPr>
              <a:t>Matching Hypothesis</a:t>
            </a:r>
            <a:r>
              <a:rPr lang="en-GB" altLang="en-US" sz="2300" smtClean="0">
                <a:cs typeface="Times New Roman" panose="02020603050405020304" pitchFamily="18" charset="0"/>
              </a:rPr>
              <a:t/>
            </a:r>
            <a:br>
              <a:rPr lang="en-GB" altLang="en-US" sz="2300" smtClean="0">
                <a:cs typeface="Times New Roman" panose="02020603050405020304" pitchFamily="18" charset="0"/>
              </a:rPr>
            </a:br>
            <a:r>
              <a:rPr lang="en-GB" altLang="en-US" sz="2300" smtClean="0">
                <a:cs typeface="Times New Roman" panose="02020603050405020304" pitchFamily="18" charset="0"/>
              </a:rPr>
              <a:t>Match treatment to symptom</a:t>
            </a:r>
            <a:br>
              <a:rPr lang="en-GB" altLang="en-US" sz="2300" smtClean="0">
                <a:cs typeface="Times New Roman" panose="02020603050405020304" pitchFamily="18" charset="0"/>
              </a:rPr>
            </a:br>
            <a:endParaRPr lang="en-US" altLang="en-US" sz="2300" smtClean="0">
              <a:cs typeface="Times New Roman" panose="02020603050405020304" pitchFamily="18" charset="0"/>
            </a:endParaRPr>
          </a:p>
        </p:txBody>
      </p:sp>
      <p:sp>
        <p:nvSpPr>
          <p:cNvPr id="29699" name="Rectangle 3"/>
          <p:cNvSpPr>
            <a:spLocks noGrp="1" noChangeArrowheads="1"/>
          </p:cNvSpPr>
          <p:nvPr>
            <p:ph idx="1"/>
          </p:nvPr>
        </p:nvSpPr>
        <p:spPr>
          <a:xfrm>
            <a:off x="381000" y="2289438"/>
            <a:ext cx="7924800" cy="4187562"/>
          </a:xfrm>
        </p:spPr>
        <p:txBody>
          <a:bodyPr>
            <a:normAutofit/>
          </a:bodyPr>
          <a:lstStyle/>
          <a:p>
            <a:pPr algn="ctr" eaLnBrk="1" hangingPunct="1">
              <a:lnSpc>
                <a:spcPct val="90000"/>
              </a:lnSpc>
              <a:buFont typeface="Wingdings" panose="05000000000000000000" pitchFamily="2" charset="2"/>
              <a:buNone/>
            </a:pPr>
            <a:r>
              <a:rPr lang="en-GB" altLang="en-US" sz="2400" dirty="0" smtClean="0">
                <a:solidFill>
                  <a:srgbClr val="0000FF"/>
                </a:solidFill>
                <a:cs typeface="Times New Roman" panose="02020603050405020304" pitchFamily="18" charset="0"/>
              </a:rPr>
              <a:t>Cognitive (mental)</a:t>
            </a:r>
            <a:r>
              <a:rPr lang="en-GB" altLang="en-US" sz="2400" dirty="0" smtClean="0">
                <a:cs typeface="Times New Roman" panose="02020603050405020304" pitchFamily="18" charset="0"/>
              </a:rPr>
              <a:t> Anxiety ---------------Mental Relaxation</a:t>
            </a:r>
          </a:p>
          <a:p>
            <a:pPr algn="ctr" eaLnBrk="1" hangingPunct="1">
              <a:lnSpc>
                <a:spcPct val="90000"/>
              </a:lnSpc>
              <a:buFont typeface="Wingdings" panose="05000000000000000000" pitchFamily="2" charset="2"/>
              <a:buNone/>
            </a:pPr>
            <a:r>
              <a:rPr lang="en-GB" altLang="en-US" sz="2400" dirty="0" smtClean="0">
                <a:solidFill>
                  <a:srgbClr val="0000FF"/>
                </a:solidFill>
                <a:cs typeface="Times New Roman" panose="02020603050405020304" pitchFamily="18" charset="0"/>
              </a:rPr>
              <a:t>Somatic (physical)</a:t>
            </a:r>
            <a:r>
              <a:rPr lang="en-GB" altLang="en-US" sz="2400" dirty="0" smtClean="0">
                <a:cs typeface="Times New Roman" panose="02020603050405020304" pitchFamily="18" charset="0"/>
              </a:rPr>
              <a:t> Anxiety-------------Physical Relaxation</a:t>
            </a:r>
          </a:p>
          <a:p>
            <a:pPr marL="0" indent="0" algn="ctr" eaLnBrk="1" hangingPunct="1">
              <a:lnSpc>
                <a:spcPct val="90000"/>
              </a:lnSpc>
              <a:buNone/>
            </a:pPr>
            <a:endParaRPr lang="en-GB" altLang="en-US" sz="2400" dirty="0" smtClean="0">
              <a:cs typeface="Times New Roman" panose="02020603050405020304" pitchFamily="18" charset="0"/>
            </a:endParaRPr>
          </a:p>
          <a:p>
            <a:pPr algn="ctr" eaLnBrk="1" hangingPunct="1">
              <a:lnSpc>
                <a:spcPct val="90000"/>
              </a:lnSpc>
            </a:pPr>
            <a:r>
              <a:rPr lang="en-GB" altLang="en-US" sz="2400" dirty="0" smtClean="0">
                <a:cs typeface="Times New Roman" panose="02020603050405020304" pitchFamily="18" charset="0"/>
              </a:rPr>
              <a:t>Relaxation = Multidimensional</a:t>
            </a:r>
          </a:p>
          <a:p>
            <a:pPr algn="ctr" eaLnBrk="1" hangingPunct="1">
              <a:lnSpc>
                <a:spcPct val="90000"/>
              </a:lnSpc>
              <a:buFont typeface="Wingdings" panose="05000000000000000000" pitchFamily="2" charset="2"/>
              <a:buNone/>
            </a:pPr>
            <a:endParaRPr lang="en-GB" altLang="en-US" sz="2400" dirty="0" smtClean="0">
              <a:cs typeface="Times New Roman" panose="02020603050405020304" pitchFamily="18" charset="0"/>
            </a:endParaRPr>
          </a:p>
          <a:p>
            <a:pPr algn="ctr" eaLnBrk="1" hangingPunct="1">
              <a:lnSpc>
                <a:spcPct val="90000"/>
              </a:lnSpc>
            </a:pPr>
            <a:r>
              <a:rPr lang="en-GB" altLang="en-US" sz="2400" dirty="0" smtClean="0">
                <a:cs typeface="Times New Roman" panose="02020603050405020304" pitchFamily="18" charset="0"/>
              </a:rPr>
              <a:t>*Meditation reduced CA but not SA</a:t>
            </a:r>
          </a:p>
          <a:p>
            <a:pPr algn="ctr" eaLnBrk="1" hangingPunct="1">
              <a:lnSpc>
                <a:spcPct val="90000"/>
              </a:lnSpc>
            </a:pPr>
            <a:r>
              <a:rPr lang="en-GB" altLang="en-US" sz="2400" dirty="0" smtClean="0">
                <a:cs typeface="Times New Roman" panose="02020603050405020304" pitchFamily="18" charset="0"/>
              </a:rPr>
              <a:t>*Aerobic exercise reduced SA but not CA </a:t>
            </a:r>
          </a:p>
          <a:p>
            <a:pPr algn="just" eaLnBrk="1" hangingPunct="1">
              <a:lnSpc>
                <a:spcPct val="90000"/>
              </a:lnSpc>
              <a:buFont typeface="Wingdings" panose="05000000000000000000" pitchFamily="2" charset="2"/>
              <a:buNone/>
            </a:pPr>
            <a:endParaRPr lang="en-GB" altLang="en-US" sz="2400" dirty="0" smtClean="0">
              <a:cs typeface="Times New Roman" panose="02020603050405020304" pitchFamily="18" charset="0"/>
            </a:endParaRPr>
          </a:p>
          <a:p>
            <a:pPr algn="just" eaLnBrk="1" hangingPunct="1">
              <a:lnSpc>
                <a:spcPct val="90000"/>
              </a:lnSpc>
              <a:buFont typeface="Wingdings" panose="05000000000000000000" pitchFamily="2" charset="2"/>
              <a:buNone/>
            </a:pPr>
            <a:endParaRPr lang="en-GB" altLang="en-US" sz="2400" dirty="0" smtClean="0">
              <a:cs typeface="Times New Roman" panose="02020603050405020304" pitchFamily="18" charset="0"/>
            </a:endParaRPr>
          </a:p>
          <a:p>
            <a:pPr eaLnBrk="1" hangingPunct="1">
              <a:lnSpc>
                <a:spcPct val="90000"/>
              </a:lnSpc>
            </a:pPr>
            <a:endParaRPr lang="en-US" altLang="en-US" sz="2400" dirty="0" smtClean="0"/>
          </a:p>
        </p:txBody>
      </p:sp>
    </p:spTree>
    <p:extLst>
      <p:ext uri="{BB962C8B-B14F-4D97-AF65-F5344CB8AC3E}">
        <p14:creationId xmlns:p14="http://schemas.microsoft.com/office/powerpoint/2010/main" val="24540728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1" end="1"/>
                                            </p:txEl>
                                          </p:spTgt>
                                        </p:tgtEl>
                                        <p:attrNameLst>
                                          <p:attrName>style.visibility</p:attrName>
                                        </p:attrNameLst>
                                      </p:cBhvr>
                                      <p:to>
                                        <p:strVal val="visible"/>
                                      </p:to>
                                    </p:set>
                                    <p:animEffect transition="in" filter="barn(outVertical)">
                                      <p:cBhvr>
                                        <p:cTn id="12" dur="500"/>
                                        <p:tgtEl>
                                          <p:spTgt spid="296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3" end="3"/>
                                            </p:txEl>
                                          </p:spTgt>
                                        </p:tgtEl>
                                        <p:attrNameLst>
                                          <p:attrName>style.visibility</p:attrName>
                                        </p:attrNameLst>
                                      </p:cBhvr>
                                      <p:to>
                                        <p:strVal val="visible"/>
                                      </p:to>
                                    </p:set>
                                    <p:animEffect transition="in" filter="barn(outVertical)">
                                      <p:cBhvr>
                                        <p:cTn id="17" dur="500"/>
                                        <p:tgtEl>
                                          <p:spTgt spid="2969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5" end="5"/>
                                            </p:txEl>
                                          </p:spTgt>
                                        </p:tgtEl>
                                        <p:attrNameLst>
                                          <p:attrName>style.visibility</p:attrName>
                                        </p:attrNameLst>
                                      </p:cBhvr>
                                      <p:to>
                                        <p:strVal val="visible"/>
                                      </p:to>
                                    </p:set>
                                    <p:animEffect transition="in" filter="barn(outVertical)">
                                      <p:cBhvr>
                                        <p:cTn id="22" dur="500"/>
                                        <p:tgtEl>
                                          <p:spTgt spid="29699">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6" end="6"/>
                                            </p:txEl>
                                          </p:spTgt>
                                        </p:tgtEl>
                                        <p:attrNameLst>
                                          <p:attrName>style.visibility</p:attrName>
                                        </p:attrNameLst>
                                      </p:cBhvr>
                                      <p:to>
                                        <p:strVal val="visible"/>
                                      </p:to>
                                    </p:set>
                                    <p:animEffect transition="in" filter="barn(outVertical)">
                                      <p:cBhvr>
                                        <p:cTn id="27" dur="500"/>
                                        <p:tgtEl>
                                          <p:spTgt spid="296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685800" y="228600"/>
            <a:ext cx="7772400" cy="1066800"/>
          </a:xfrm>
        </p:spPr>
        <p:txBody>
          <a:bodyPr/>
          <a:lstStyle/>
          <a:p>
            <a:pPr eaLnBrk="1" hangingPunct="1"/>
            <a:r>
              <a:rPr lang="en-GB" altLang="en-US" dirty="0" smtClean="0"/>
              <a:t>Summary – part 1</a:t>
            </a:r>
            <a:endParaRPr lang="en-US" altLang="en-US" dirty="0" smtClean="0"/>
          </a:p>
        </p:txBody>
      </p:sp>
      <p:sp>
        <p:nvSpPr>
          <p:cNvPr id="31747" name="Rectangle 3"/>
          <p:cNvSpPr>
            <a:spLocks noGrp="1" noChangeArrowheads="1"/>
          </p:cNvSpPr>
          <p:nvPr>
            <p:ph idx="1"/>
          </p:nvPr>
        </p:nvSpPr>
        <p:spPr>
          <a:xfrm>
            <a:off x="685800" y="1876926"/>
            <a:ext cx="7772400" cy="4342827"/>
          </a:xfrm>
        </p:spPr>
        <p:txBody>
          <a:bodyPr>
            <a:normAutofit fontScale="92500" lnSpcReduction="10000"/>
          </a:bodyPr>
          <a:lstStyle/>
          <a:p>
            <a:pPr eaLnBrk="1" hangingPunct="1">
              <a:lnSpc>
                <a:spcPct val="90000"/>
              </a:lnSpc>
            </a:pPr>
            <a:endParaRPr lang="en-GB" altLang="en-US" sz="2400" dirty="0" smtClean="0">
              <a:cs typeface="Times New Roman" panose="02020603050405020304" pitchFamily="18" charset="0"/>
            </a:endParaRPr>
          </a:p>
          <a:p>
            <a:pPr eaLnBrk="1" hangingPunct="1">
              <a:lnSpc>
                <a:spcPct val="90000"/>
              </a:lnSpc>
            </a:pPr>
            <a:r>
              <a:rPr lang="en-GB" altLang="en-US" sz="2400" dirty="0" smtClean="0">
                <a:cs typeface="Times New Roman" panose="02020603050405020304" pitchFamily="18" charset="0"/>
              </a:rPr>
              <a:t>Anxiety is a negative response to a stimulus</a:t>
            </a:r>
          </a:p>
          <a:p>
            <a:pPr eaLnBrk="1" hangingPunct="1">
              <a:lnSpc>
                <a:spcPct val="90000"/>
              </a:lnSpc>
            </a:pPr>
            <a:r>
              <a:rPr lang="en-GB" altLang="en-US" sz="2400" dirty="0" smtClean="0">
                <a:cs typeface="Times New Roman" panose="02020603050405020304" pitchFamily="18" charset="0"/>
              </a:rPr>
              <a:t>Drive Theory predicts a positive linear relationship between arousal and performance</a:t>
            </a:r>
          </a:p>
          <a:p>
            <a:pPr eaLnBrk="1" hangingPunct="1">
              <a:lnSpc>
                <a:spcPct val="90000"/>
              </a:lnSpc>
            </a:pPr>
            <a:r>
              <a:rPr lang="en-GB" altLang="en-US" sz="2400" dirty="0" smtClean="0">
                <a:cs typeface="Times New Roman" panose="02020603050405020304" pitchFamily="18" charset="0"/>
              </a:rPr>
              <a:t>The inverted U hypothesis proposed the notion of optimal arousal levels - that produce maximum performance</a:t>
            </a:r>
          </a:p>
          <a:p>
            <a:pPr eaLnBrk="1" hangingPunct="1">
              <a:lnSpc>
                <a:spcPct val="90000"/>
              </a:lnSpc>
            </a:pPr>
            <a:r>
              <a:rPr lang="en-GB" altLang="en-US" sz="2400" dirty="0" smtClean="0">
                <a:cs typeface="Times New Roman" panose="02020603050405020304" pitchFamily="18" charset="0"/>
              </a:rPr>
              <a:t>Limitations of the </a:t>
            </a:r>
            <a:r>
              <a:rPr lang="en-GB" altLang="en-US" sz="2400" dirty="0" err="1" smtClean="0">
                <a:cs typeface="Times New Roman" panose="02020603050405020304" pitchFamily="18" charset="0"/>
              </a:rPr>
              <a:t>uni</a:t>
            </a:r>
            <a:r>
              <a:rPr lang="en-GB" altLang="en-US" sz="2400" dirty="0" smtClean="0">
                <a:cs typeface="Times New Roman" panose="02020603050405020304" pitchFamily="18" charset="0"/>
              </a:rPr>
              <a:t>-dimensional approach have been presented </a:t>
            </a:r>
          </a:p>
          <a:p>
            <a:pPr eaLnBrk="1" hangingPunct="1">
              <a:lnSpc>
                <a:spcPct val="90000"/>
              </a:lnSpc>
            </a:pPr>
            <a:r>
              <a:rPr lang="en-GB" altLang="en-US" sz="2400" dirty="0" smtClean="0">
                <a:cs typeface="Times New Roman" panose="02020603050405020304" pitchFamily="18" charset="0"/>
              </a:rPr>
              <a:t>Matching Hypothesis - Match treatment to symptom</a:t>
            </a:r>
          </a:p>
          <a:p>
            <a:pPr eaLnBrk="1" hangingPunct="1">
              <a:lnSpc>
                <a:spcPct val="90000"/>
              </a:lnSpc>
            </a:pPr>
            <a:r>
              <a:rPr lang="en-GB" altLang="en-US" sz="2400" dirty="0" smtClean="0">
                <a:cs typeface="Times New Roman" panose="02020603050405020304" pitchFamily="18" charset="0"/>
              </a:rPr>
              <a:t>Multidimensional approach to anxiety is necessary</a:t>
            </a:r>
          </a:p>
          <a:p>
            <a:pPr eaLnBrk="1" hangingPunct="1">
              <a:lnSpc>
                <a:spcPct val="90000"/>
              </a:lnSpc>
              <a:buFont typeface="Wingdings" panose="05000000000000000000" pitchFamily="2" charset="2"/>
              <a:buNone/>
            </a:pPr>
            <a:endParaRPr lang="en-GB" altLang="en-US" sz="2400" dirty="0" smtClean="0">
              <a:cs typeface="Times New Roman" panose="02020603050405020304" pitchFamily="18" charset="0"/>
            </a:endParaRPr>
          </a:p>
          <a:p>
            <a:pPr eaLnBrk="1" hangingPunct="1">
              <a:lnSpc>
                <a:spcPct val="90000"/>
              </a:lnSpc>
            </a:pPr>
            <a:endParaRPr lang="en-US" altLang="en-US" sz="1600" dirty="0" smtClean="0">
              <a:cs typeface="Times New Roman" panose="02020603050405020304" pitchFamily="18" charset="0"/>
            </a:endParaRPr>
          </a:p>
        </p:txBody>
      </p:sp>
    </p:spTree>
    <p:extLst>
      <p:ext uri="{BB962C8B-B14F-4D97-AF65-F5344CB8AC3E}">
        <p14:creationId xmlns:p14="http://schemas.microsoft.com/office/powerpoint/2010/main" val="11266978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45473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US" sz="3800" b="1" smtClean="0"/>
              <a:t>RESEARCH AREAS</a:t>
            </a:r>
            <a:r>
              <a:rPr lang="en-US" sz="3800" smtClean="0"/>
              <a:t> </a:t>
            </a:r>
            <a:r>
              <a:rPr lang="en-US" sz="2000" smtClean="0"/>
              <a:t>(Multidimensional Anxiety)</a:t>
            </a:r>
          </a:p>
        </p:txBody>
      </p:sp>
      <p:sp>
        <p:nvSpPr>
          <p:cNvPr id="10244" name="Rectangle 3"/>
          <p:cNvSpPr>
            <a:spLocks noGrp="1" noChangeArrowheads="1"/>
          </p:cNvSpPr>
          <p:nvPr>
            <p:ph type="body" idx="1"/>
          </p:nvPr>
        </p:nvSpPr>
        <p:spPr/>
        <p:txBody>
          <a:bodyPr>
            <a:normAutofit fontScale="85000" lnSpcReduction="20000"/>
          </a:bodyPr>
          <a:lstStyle/>
          <a:p>
            <a:pPr eaLnBrk="1" hangingPunct="1">
              <a:defRPr/>
            </a:pPr>
            <a:r>
              <a:rPr lang="en-US" sz="2800" dirty="0" smtClean="0"/>
              <a:t>Antecedents</a:t>
            </a:r>
            <a:endParaRPr lang="en-US" sz="1200" dirty="0" smtClean="0"/>
          </a:p>
          <a:p>
            <a:pPr eaLnBrk="1" hangingPunct="1">
              <a:defRPr/>
            </a:pPr>
            <a:r>
              <a:rPr lang="en-US" sz="2800" dirty="0" smtClean="0"/>
              <a:t>Temporal Patterning</a:t>
            </a:r>
            <a:endParaRPr lang="en-US" sz="1200" dirty="0" smtClean="0"/>
          </a:p>
          <a:p>
            <a:pPr eaLnBrk="1" hangingPunct="1">
              <a:defRPr/>
            </a:pPr>
            <a:r>
              <a:rPr lang="en-US" sz="2800" dirty="0" smtClean="0"/>
              <a:t>Anxiety-Performance Relationship</a:t>
            </a:r>
            <a:endParaRPr lang="en-US" sz="1200" dirty="0" smtClean="0"/>
          </a:p>
          <a:p>
            <a:pPr eaLnBrk="1" hangingPunct="1">
              <a:defRPr/>
            </a:pPr>
            <a:r>
              <a:rPr lang="en-US" sz="2800" dirty="0" smtClean="0"/>
              <a:t>Catastrophe Models</a:t>
            </a:r>
            <a:endParaRPr lang="en-US" sz="1200" dirty="0" smtClean="0"/>
          </a:p>
          <a:p>
            <a:pPr eaLnBrk="1" hangingPunct="1">
              <a:defRPr/>
            </a:pPr>
            <a:r>
              <a:rPr lang="en-US" sz="2800" dirty="0" smtClean="0"/>
              <a:t>Individual Difference Variables</a:t>
            </a:r>
          </a:p>
          <a:p>
            <a:pPr eaLnBrk="1" hangingPunct="1">
              <a:defRPr/>
            </a:pPr>
            <a:r>
              <a:rPr lang="en-US" sz="2800" dirty="0" smtClean="0">
                <a:solidFill>
                  <a:srgbClr val="FF0000"/>
                </a:solidFill>
              </a:rPr>
              <a:t>Directional Perceptions </a:t>
            </a:r>
          </a:p>
        </p:txBody>
      </p:sp>
    </p:spTree>
    <p:extLst>
      <p:ext uri="{BB962C8B-B14F-4D97-AF65-F5344CB8AC3E}">
        <p14:creationId xmlns:p14="http://schemas.microsoft.com/office/powerpoint/2010/main" val="41856451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r>
              <a:rPr lang="en-US" sz="3800" b="1" smtClean="0"/>
              <a:t/>
            </a:r>
            <a:br>
              <a:rPr lang="en-US" sz="3800" b="1" smtClean="0"/>
            </a:br>
            <a:r>
              <a:rPr lang="en-US" b="1" smtClean="0"/>
              <a:t>MEASUREMENT CRITICISMS</a:t>
            </a:r>
            <a:r>
              <a:rPr lang="en-US" sz="3800" b="1" smtClean="0"/>
              <a:t/>
            </a:r>
            <a:br>
              <a:rPr lang="en-US" sz="3800" b="1" smtClean="0"/>
            </a:br>
            <a:endParaRPr lang="en-US" sz="3800" b="1" smtClean="0"/>
          </a:p>
        </p:txBody>
      </p:sp>
      <p:sp>
        <p:nvSpPr>
          <p:cNvPr id="12292" name="Rectangle 3"/>
          <p:cNvSpPr>
            <a:spLocks noGrp="1" noChangeArrowheads="1"/>
          </p:cNvSpPr>
          <p:nvPr>
            <p:ph type="body" idx="1"/>
          </p:nvPr>
        </p:nvSpPr>
        <p:spPr>
          <a:xfrm>
            <a:off x="611188" y="2352915"/>
            <a:ext cx="7924800" cy="3732808"/>
          </a:xfrm>
        </p:spPr>
        <p:txBody>
          <a:bodyPr/>
          <a:lstStyle/>
          <a:p>
            <a:pPr algn="just" eaLnBrk="1" hangingPunct="1"/>
            <a:r>
              <a:rPr lang="en-US" sz="2800" dirty="0" smtClean="0"/>
              <a:t>Limited measurement dimension associated with the ‘</a:t>
            </a:r>
            <a:r>
              <a:rPr lang="en-US" sz="2800" i="1" dirty="0" smtClean="0"/>
              <a:t>intensity alone’ </a:t>
            </a:r>
            <a:r>
              <a:rPr lang="en-US" sz="2800" dirty="0" smtClean="0"/>
              <a:t>approach to assessing anxiety responses (i.e., level or amount of anxiety)</a:t>
            </a:r>
          </a:p>
          <a:p>
            <a:pPr algn="just" eaLnBrk="1" hangingPunct="1">
              <a:buFont typeface="Wingdings" pitchFamily="2" charset="2"/>
              <a:buNone/>
            </a:pPr>
            <a:endParaRPr lang="en-US" sz="1400" dirty="0" smtClean="0"/>
          </a:p>
          <a:p>
            <a:pPr marL="0" indent="0" algn="just" eaLnBrk="1" hangingPunct="1">
              <a:buNone/>
            </a:pPr>
            <a:endParaRPr lang="en-US" sz="2800" dirty="0" smtClean="0"/>
          </a:p>
        </p:txBody>
      </p:sp>
    </p:spTree>
    <p:extLst>
      <p:ext uri="{BB962C8B-B14F-4D97-AF65-F5344CB8AC3E}">
        <p14:creationId xmlns:p14="http://schemas.microsoft.com/office/powerpoint/2010/main" val="327953793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body" idx="1"/>
          </p:nvPr>
        </p:nvSpPr>
        <p:spPr/>
        <p:txBody>
          <a:bodyPr/>
          <a:lstStyle/>
          <a:p>
            <a:pPr eaLnBrk="1" hangingPunct="1"/>
            <a:r>
              <a:rPr lang="en-US" b="1" smtClean="0"/>
              <a:t>2. Directional Interpretations</a:t>
            </a:r>
            <a:endParaRPr lang="en-US" smtClean="0"/>
          </a:p>
          <a:p>
            <a:pPr eaLnBrk="1" hangingPunct="1">
              <a:buFont typeface="Wingdings" pitchFamily="2" charset="2"/>
              <a:buNone/>
            </a:pPr>
            <a:endParaRPr lang="en-US" smtClean="0"/>
          </a:p>
          <a:p>
            <a:pPr algn="ctr" eaLnBrk="1" hangingPunct="1">
              <a:buFont typeface="Wingdings" pitchFamily="2" charset="2"/>
              <a:buNone/>
            </a:pPr>
            <a:r>
              <a:rPr lang="en-US" smtClean="0"/>
              <a:t>Anxiety Always Negative </a:t>
            </a:r>
          </a:p>
          <a:p>
            <a:pPr algn="ctr" eaLnBrk="1" hangingPunct="1">
              <a:buFont typeface="Wingdings" pitchFamily="2" charset="2"/>
              <a:buNone/>
            </a:pPr>
            <a:r>
              <a:rPr lang="en-US" smtClean="0"/>
              <a:t>(North America)</a:t>
            </a:r>
          </a:p>
          <a:p>
            <a:pPr algn="ctr" eaLnBrk="1" hangingPunct="1">
              <a:buFont typeface="Wingdings" pitchFamily="2" charset="2"/>
              <a:buNone/>
            </a:pPr>
            <a:endParaRPr lang="en-US" smtClean="0"/>
          </a:p>
          <a:p>
            <a:pPr algn="just" eaLnBrk="1" hangingPunct="1">
              <a:buFont typeface="Wingdings" pitchFamily="2" charset="2"/>
              <a:buNone/>
            </a:pPr>
            <a:endParaRPr lang="en-US" smtClean="0"/>
          </a:p>
        </p:txBody>
      </p:sp>
      <p:sp>
        <p:nvSpPr>
          <p:cNvPr id="17412" name="Rectangle 3"/>
          <p:cNvSpPr>
            <a:spLocks noGrp="1" noChangeArrowheads="1"/>
          </p:cNvSpPr>
          <p:nvPr>
            <p:ph type="title"/>
          </p:nvPr>
        </p:nvSpPr>
        <p:spPr/>
        <p:txBody>
          <a:bodyPr/>
          <a:lstStyle/>
          <a:p>
            <a:pPr eaLnBrk="1" hangingPunct="1"/>
            <a:r>
              <a:rPr lang="en-US" b="1" smtClean="0"/>
              <a:t>MEASUREMENT CRITICISMS</a:t>
            </a:r>
            <a:r>
              <a:rPr lang="en-US" sz="3800" b="1" smtClean="0"/>
              <a:t> </a:t>
            </a:r>
            <a:r>
              <a:rPr lang="en-US" sz="1800" b="1" smtClean="0"/>
              <a:t>(3)</a:t>
            </a:r>
          </a:p>
        </p:txBody>
      </p:sp>
    </p:spTree>
    <p:extLst>
      <p:ext uri="{BB962C8B-B14F-4D97-AF65-F5344CB8AC3E}">
        <p14:creationId xmlns:p14="http://schemas.microsoft.com/office/powerpoint/2010/main" val="321367944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p:txBody>
          <a:bodyPr/>
          <a:lstStyle/>
          <a:p>
            <a:pPr eaLnBrk="1" hangingPunct="1"/>
            <a:r>
              <a:rPr lang="en-GB" b="1" smtClean="0"/>
              <a:t>An Important Point</a:t>
            </a:r>
            <a:endParaRPr lang="en-US" b="1" smtClean="0"/>
          </a:p>
        </p:txBody>
      </p:sp>
      <p:sp>
        <p:nvSpPr>
          <p:cNvPr id="18436" name="Rectangle 3"/>
          <p:cNvSpPr>
            <a:spLocks noGrp="1" noChangeArrowheads="1"/>
          </p:cNvSpPr>
          <p:nvPr>
            <p:ph type="body" idx="1"/>
          </p:nvPr>
        </p:nvSpPr>
        <p:spPr/>
        <p:txBody>
          <a:bodyPr>
            <a:normAutofit/>
          </a:bodyPr>
          <a:lstStyle/>
          <a:p>
            <a:pPr algn="just" eaLnBrk="1" hangingPunct="1"/>
            <a:r>
              <a:rPr lang="en-US" sz="2800" dirty="0" smtClean="0"/>
              <a:t>Researchers traditionally labeled the entire range of emotions associated with evaluation as </a:t>
            </a:r>
            <a:r>
              <a:rPr lang="en-US" sz="2800" i="1" dirty="0" smtClean="0"/>
              <a:t>anxiety</a:t>
            </a:r>
            <a:r>
              <a:rPr lang="en-US" sz="2800" dirty="0" smtClean="0"/>
              <a:t> and therefore failed to distinguish between facilitative debilitative states, assuming anxiety is negative.</a:t>
            </a:r>
          </a:p>
          <a:p>
            <a:pPr algn="just" eaLnBrk="1" hangingPunct="1">
              <a:buFont typeface="Wingdings" pitchFamily="2" charset="2"/>
              <a:buNone/>
            </a:pPr>
            <a:r>
              <a:rPr lang="en-US" sz="2800" dirty="0" smtClean="0"/>
              <a:t>	Jones (1995a).</a:t>
            </a:r>
          </a:p>
        </p:txBody>
      </p:sp>
    </p:spTree>
    <p:extLst>
      <p:ext uri="{BB962C8B-B14F-4D97-AF65-F5344CB8AC3E}">
        <p14:creationId xmlns:p14="http://schemas.microsoft.com/office/powerpoint/2010/main" val="348710331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p:txBody>
          <a:bodyPr/>
          <a:lstStyle/>
          <a:p>
            <a:pPr eaLnBrk="1" hangingPunct="1"/>
            <a:r>
              <a:rPr lang="en-US" sz="3800" b="1" smtClean="0"/>
              <a:t/>
            </a:r>
            <a:br>
              <a:rPr lang="en-US" sz="3800" b="1" smtClean="0"/>
            </a:br>
            <a:r>
              <a:rPr lang="en-US" sz="3800" b="1" smtClean="0"/>
              <a:t>Contrary Evidence: Test Anxiety</a:t>
            </a:r>
            <a:r>
              <a:rPr lang="en-US" sz="3400" b="1" smtClean="0"/>
              <a:t/>
            </a:r>
            <a:br>
              <a:rPr lang="en-US" sz="3400" b="1" smtClean="0"/>
            </a:br>
            <a:endParaRPr lang="en-US" sz="3400" b="1" smtClean="0"/>
          </a:p>
        </p:txBody>
      </p:sp>
      <p:sp>
        <p:nvSpPr>
          <p:cNvPr id="20484" name="Rectangle 3"/>
          <p:cNvSpPr>
            <a:spLocks noGrp="1" noChangeArrowheads="1"/>
          </p:cNvSpPr>
          <p:nvPr>
            <p:ph type="body" idx="1"/>
          </p:nvPr>
        </p:nvSpPr>
        <p:spPr/>
        <p:txBody>
          <a:bodyPr>
            <a:normAutofit fontScale="77500" lnSpcReduction="20000"/>
          </a:bodyPr>
          <a:lstStyle/>
          <a:p>
            <a:pPr algn="just" eaLnBrk="1" hangingPunct="1">
              <a:lnSpc>
                <a:spcPct val="90000"/>
              </a:lnSpc>
              <a:buFont typeface="Wingdings" pitchFamily="2" charset="2"/>
              <a:buNone/>
            </a:pPr>
            <a:r>
              <a:rPr lang="en-US" sz="2800" b="1" smtClean="0"/>
              <a:t>Alpert &amp; Haber (1960)</a:t>
            </a:r>
            <a:endParaRPr lang="en-US" sz="2800" smtClean="0"/>
          </a:p>
          <a:p>
            <a:pPr algn="just" eaLnBrk="1" hangingPunct="1">
              <a:lnSpc>
                <a:spcPct val="90000"/>
              </a:lnSpc>
            </a:pPr>
            <a:r>
              <a:rPr lang="en-US" sz="2800" smtClean="0"/>
              <a:t>Anxiety Achievement Test (AAT)</a:t>
            </a:r>
          </a:p>
          <a:p>
            <a:pPr lvl="1" algn="just" eaLnBrk="1" hangingPunct="1">
              <a:lnSpc>
                <a:spcPct val="90000"/>
              </a:lnSpc>
            </a:pPr>
            <a:r>
              <a:rPr lang="en-US" sz="2400" smtClean="0"/>
              <a:t>Inventory Item “</a:t>
            </a:r>
            <a:r>
              <a:rPr lang="en-US" sz="2400" i="1" smtClean="0"/>
              <a:t>nervousness while taking a test helps me to do better</a:t>
            </a:r>
            <a:r>
              <a:rPr lang="en-US" sz="2400" smtClean="0"/>
              <a:t>” was a better predictor of performance than traditional negative scales</a:t>
            </a:r>
            <a:endParaRPr lang="en-US" sz="2400" b="1" smtClean="0"/>
          </a:p>
          <a:p>
            <a:pPr algn="just" eaLnBrk="1" hangingPunct="1">
              <a:lnSpc>
                <a:spcPct val="90000"/>
              </a:lnSpc>
              <a:buFont typeface="Wingdings" pitchFamily="2" charset="2"/>
              <a:buNone/>
            </a:pPr>
            <a:endParaRPr lang="en-US" sz="2800" b="1" smtClean="0"/>
          </a:p>
          <a:p>
            <a:pPr algn="just" eaLnBrk="1" hangingPunct="1">
              <a:lnSpc>
                <a:spcPct val="90000"/>
              </a:lnSpc>
              <a:buFont typeface="Wingdings" pitchFamily="2" charset="2"/>
              <a:buNone/>
            </a:pPr>
            <a:r>
              <a:rPr lang="en-US" sz="2800" b="1" smtClean="0"/>
              <a:t>Wine (1980) - Bidirectional Model</a:t>
            </a:r>
          </a:p>
          <a:p>
            <a:pPr lvl="1" algn="just" eaLnBrk="1" hangingPunct="1">
              <a:lnSpc>
                <a:spcPct val="90000"/>
              </a:lnSpc>
            </a:pPr>
            <a:r>
              <a:rPr lang="en-US" sz="2400" smtClean="0"/>
              <a:t>Certain individual’s meet stressful exam demands from problem solving perspective (Positive); others become self-preoccupied with failure &amp; social evaluation (Negative)</a:t>
            </a:r>
          </a:p>
        </p:txBody>
      </p:sp>
    </p:spTree>
    <p:extLst>
      <p:ext uri="{BB962C8B-B14F-4D97-AF65-F5344CB8AC3E}">
        <p14:creationId xmlns:p14="http://schemas.microsoft.com/office/powerpoint/2010/main" val="113397452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lstStyle/>
          <a:p>
            <a:pPr eaLnBrk="1" hangingPunct="1"/>
            <a:r>
              <a:rPr lang="en-US" sz="3800" b="1" smtClean="0"/>
              <a:t/>
            </a:r>
            <a:br>
              <a:rPr lang="en-US" sz="3800" b="1" smtClean="0"/>
            </a:br>
            <a:r>
              <a:rPr lang="en-US" sz="3400" b="1" smtClean="0"/>
              <a:t>Initial Evidence: Sport Psychology</a:t>
            </a:r>
            <a:br>
              <a:rPr lang="en-US" sz="3400" b="1" smtClean="0"/>
            </a:br>
            <a:endParaRPr lang="en-US" sz="3400" b="1" smtClean="0"/>
          </a:p>
        </p:txBody>
      </p:sp>
      <p:sp>
        <p:nvSpPr>
          <p:cNvPr id="21508" name="Rectangle 3"/>
          <p:cNvSpPr>
            <a:spLocks noGrp="1" noChangeArrowheads="1"/>
          </p:cNvSpPr>
          <p:nvPr>
            <p:ph type="body" idx="1"/>
          </p:nvPr>
        </p:nvSpPr>
        <p:spPr/>
        <p:txBody>
          <a:bodyPr/>
          <a:lstStyle/>
          <a:p>
            <a:pPr algn="just" eaLnBrk="1" hangingPunct="1">
              <a:buFont typeface="Wingdings" pitchFamily="2" charset="2"/>
              <a:buNone/>
            </a:pPr>
            <a:r>
              <a:rPr lang="en-US" b="1" smtClean="0"/>
              <a:t>Mahoney &amp; Avener (1977)</a:t>
            </a:r>
          </a:p>
          <a:p>
            <a:pPr algn="just" eaLnBrk="1" hangingPunct="1">
              <a:buFont typeface="Wingdings" pitchFamily="2" charset="2"/>
              <a:buNone/>
            </a:pPr>
            <a:endParaRPr lang="en-US" sz="1000" smtClean="0"/>
          </a:p>
          <a:p>
            <a:pPr lvl="1" algn="just" eaLnBrk="1" hangingPunct="1"/>
            <a:r>
              <a:rPr lang="en-US" smtClean="0"/>
              <a:t>Qualifiers vs. Non-Qualifiers for 1976 Olympic Gymnastics Team</a:t>
            </a:r>
          </a:p>
          <a:p>
            <a:pPr lvl="1" algn="just" eaLnBrk="1" hangingPunct="1"/>
            <a:endParaRPr lang="en-US" sz="1000" smtClean="0"/>
          </a:p>
          <a:p>
            <a:pPr lvl="1" algn="just" eaLnBrk="1" hangingPunct="1"/>
            <a:r>
              <a:rPr lang="en-US" smtClean="0"/>
              <a:t>Qualifiers viewed anxiety as a stimulant towards performance</a:t>
            </a:r>
          </a:p>
        </p:txBody>
      </p:sp>
    </p:spTree>
    <p:extLst>
      <p:ext uri="{BB962C8B-B14F-4D97-AF65-F5344CB8AC3E}">
        <p14:creationId xmlns:p14="http://schemas.microsoft.com/office/powerpoint/2010/main" val="31176107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p:txBody>
          <a:bodyPr/>
          <a:lstStyle/>
          <a:p>
            <a:pPr eaLnBrk="1" hangingPunct="1"/>
            <a:r>
              <a:rPr lang="en-US" sz="3200" b="1" smtClean="0"/>
              <a:t>Recent Evidence: Sport Psychology</a:t>
            </a:r>
            <a:r>
              <a:rPr lang="en-US" sz="3800" b="1" smtClean="0"/>
              <a:t> </a:t>
            </a:r>
            <a:r>
              <a:rPr lang="en-US" sz="2000" b="1" smtClean="0"/>
              <a:t>(2)</a:t>
            </a:r>
          </a:p>
        </p:txBody>
      </p:sp>
      <p:sp>
        <p:nvSpPr>
          <p:cNvPr id="22532" name="Rectangle 3"/>
          <p:cNvSpPr>
            <a:spLocks noGrp="1" noChangeArrowheads="1"/>
          </p:cNvSpPr>
          <p:nvPr>
            <p:ph type="body" idx="1"/>
          </p:nvPr>
        </p:nvSpPr>
        <p:spPr/>
        <p:txBody>
          <a:bodyPr/>
          <a:lstStyle/>
          <a:p>
            <a:pPr eaLnBrk="1" hangingPunct="1">
              <a:buFont typeface="Wingdings" pitchFamily="2" charset="2"/>
              <a:buNone/>
            </a:pPr>
            <a:r>
              <a:rPr lang="en-US" b="1" smtClean="0"/>
              <a:t>Catastrophe Models </a:t>
            </a:r>
            <a:r>
              <a:rPr lang="en-US" sz="2000" smtClean="0"/>
              <a:t>(Hardy, 1990)</a:t>
            </a:r>
          </a:p>
          <a:p>
            <a:pPr eaLnBrk="1" hangingPunct="1">
              <a:buFont typeface="Wingdings" pitchFamily="2" charset="2"/>
              <a:buNone/>
            </a:pPr>
            <a:endParaRPr lang="en-US" sz="1000" smtClean="0"/>
          </a:p>
          <a:p>
            <a:pPr eaLnBrk="1" hangingPunct="1"/>
            <a:r>
              <a:rPr lang="en-US" smtClean="0"/>
              <a:t>Performers use elevated levels of cognitive anxiety to enhance performance provided they can control the level of physiological arousal.</a:t>
            </a:r>
          </a:p>
          <a:p>
            <a:pPr algn="just" eaLnBrk="1" hangingPunct="1">
              <a:buFont typeface="Wingdings" pitchFamily="2" charset="2"/>
              <a:buNone/>
            </a:pPr>
            <a:endParaRPr lang="en-US" smtClean="0"/>
          </a:p>
        </p:txBody>
      </p:sp>
    </p:spTree>
    <p:extLst>
      <p:ext uri="{BB962C8B-B14F-4D97-AF65-F5344CB8AC3E}">
        <p14:creationId xmlns:p14="http://schemas.microsoft.com/office/powerpoint/2010/main" val="335576557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lstStyle/>
          <a:p>
            <a:pPr eaLnBrk="1" hangingPunct="1"/>
            <a:r>
              <a:rPr lang="en-GB" sz="3800" b="1" smtClean="0"/>
              <a:t>Direction Introduced into Sport Psychology Literature</a:t>
            </a:r>
            <a:r>
              <a:rPr lang="en-GB" sz="3800" smtClean="0"/>
              <a:t> </a:t>
            </a:r>
            <a:r>
              <a:rPr lang="en-GB" sz="2400" smtClean="0"/>
              <a:t>(Jones, 1991)</a:t>
            </a:r>
            <a:endParaRPr lang="en-US" sz="2400" smtClean="0"/>
          </a:p>
        </p:txBody>
      </p:sp>
      <p:sp>
        <p:nvSpPr>
          <p:cNvPr id="24580" name="Rectangle 3"/>
          <p:cNvSpPr>
            <a:spLocks noGrp="1" noChangeArrowheads="1"/>
          </p:cNvSpPr>
          <p:nvPr>
            <p:ph type="body" idx="1"/>
          </p:nvPr>
        </p:nvSpPr>
        <p:spPr/>
        <p:txBody>
          <a:bodyPr>
            <a:normAutofit fontScale="92500" lnSpcReduction="20000"/>
          </a:bodyPr>
          <a:lstStyle/>
          <a:p>
            <a:pPr algn="just" eaLnBrk="1" hangingPunct="1">
              <a:lnSpc>
                <a:spcPct val="90000"/>
              </a:lnSpc>
            </a:pPr>
            <a:r>
              <a:rPr lang="en-US" sz="2800" smtClean="0"/>
              <a:t>"One performer might be </a:t>
            </a:r>
            <a:r>
              <a:rPr lang="en-US" sz="2800" u="sng" smtClean="0"/>
              <a:t>concerned</a:t>
            </a:r>
            <a:r>
              <a:rPr lang="en-US" sz="2800" smtClean="0"/>
              <a:t> about an upcoming event, to the extent that s/he is worried and in a near panic state.  Another performer who is also 'very concerned' might view such a state as very necessary since it signals the importance of the event and means that she or he will invest effort in it (cf., Eysenck, 1984), thus constituting a motivated, facilitative state"</a:t>
            </a:r>
            <a:r>
              <a:rPr lang="en-US" smtClean="0"/>
              <a:t> </a:t>
            </a:r>
          </a:p>
          <a:p>
            <a:pPr algn="just" eaLnBrk="1" hangingPunct="1">
              <a:lnSpc>
                <a:spcPct val="50000"/>
              </a:lnSpc>
              <a:buFont typeface="Wingdings" pitchFamily="2" charset="2"/>
              <a:buNone/>
            </a:pPr>
            <a:endParaRPr lang="en-US" smtClean="0"/>
          </a:p>
          <a:p>
            <a:pPr algn="just" eaLnBrk="1" hangingPunct="1">
              <a:lnSpc>
                <a:spcPct val="90000"/>
              </a:lnSpc>
              <a:buFont typeface="Wingdings" pitchFamily="2" charset="2"/>
              <a:buNone/>
            </a:pPr>
            <a:r>
              <a:rPr lang="en-US" sz="2800" smtClean="0"/>
              <a:t>	(Jones, 1995; p.463).</a:t>
            </a:r>
          </a:p>
        </p:txBody>
      </p:sp>
    </p:spTree>
    <p:extLst>
      <p:ext uri="{BB962C8B-B14F-4D97-AF65-F5344CB8AC3E}">
        <p14:creationId xmlns:p14="http://schemas.microsoft.com/office/powerpoint/2010/main" val="244383837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p:txBody>
          <a:bodyPr/>
          <a:lstStyle/>
          <a:p>
            <a:pPr eaLnBrk="1" hangingPunct="1"/>
            <a:r>
              <a:rPr lang="en-GB" b="1" smtClean="0"/>
              <a:t>Additional Measurement Scale</a:t>
            </a:r>
            <a:endParaRPr lang="en-US" b="1" smtClean="0"/>
          </a:p>
        </p:txBody>
      </p:sp>
      <p:sp>
        <p:nvSpPr>
          <p:cNvPr id="25604" name="Rectangle 3"/>
          <p:cNvSpPr>
            <a:spLocks noGrp="1" noChangeArrowheads="1"/>
          </p:cNvSpPr>
          <p:nvPr>
            <p:ph type="body" idx="1"/>
          </p:nvPr>
        </p:nvSpPr>
        <p:spPr/>
        <p:txBody>
          <a:bodyPr>
            <a:normAutofit lnSpcReduction="10000"/>
          </a:bodyPr>
          <a:lstStyle/>
          <a:p>
            <a:pPr eaLnBrk="1" hangingPunct="1">
              <a:buFont typeface="Wingdings" pitchFamily="2" charset="2"/>
              <a:buNone/>
            </a:pPr>
            <a:r>
              <a:rPr lang="en-US" b="1" smtClean="0"/>
              <a:t>Jones &amp; Swain (1992)</a:t>
            </a:r>
          </a:p>
          <a:p>
            <a:pPr eaLnBrk="1" hangingPunct="1"/>
            <a:r>
              <a:rPr lang="en-US" smtClean="0"/>
              <a:t>Original Intensity Scale</a:t>
            </a:r>
          </a:p>
          <a:p>
            <a:pPr lvl="1" eaLnBrk="1" hangingPunct="1"/>
            <a:r>
              <a:rPr lang="en-US" smtClean="0"/>
              <a:t>1 </a:t>
            </a:r>
            <a:r>
              <a:rPr lang="en-US" sz="2400" smtClean="0"/>
              <a:t>(“not at all”)</a:t>
            </a:r>
            <a:r>
              <a:rPr lang="en-US" smtClean="0"/>
              <a:t> to 4 </a:t>
            </a:r>
            <a:r>
              <a:rPr lang="en-US" sz="2400" smtClean="0"/>
              <a:t>(“very much so”)</a:t>
            </a:r>
          </a:p>
          <a:p>
            <a:pPr lvl="1" eaLnBrk="1" hangingPunct="1"/>
            <a:r>
              <a:rPr lang="en-US" smtClean="0"/>
              <a:t>Range:  9 to 36</a:t>
            </a:r>
          </a:p>
          <a:p>
            <a:pPr lvl="1" eaLnBrk="1" hangingPunct="1"/>
            <a:endParaRPr lang="en-US" sz="1000" smtClean="0"/>
          </a:p>
          <a:p>
            <a:pPr eaLnBrk="1" hangingPunct="1"/>
            <a:r>
              <a:rPr lang="en-US" smtClean="0"/>
              <a:t>Additional DIRECTION Scale</a:t>
            </a:r>
          </a:p>
          <a:p>
            <a:pPr lvl="1" eaLnBrk="1" hangingPunct="1"/>
            <a:r>
              <a:rPr lang="en-US" smtClean="0"/>
              <a:t>-3 </a:t>
            </a:r>
            <a:r>
              <a:rPr lang="en-US" sz="2400" smtClean="0"/>
              <a:t>(“very debilitative”)</a:t>
            </a:r>
            <a:r>
              <a:rPr lang="en-US" smtClean="0"/>
              <a:t> to +3 </a:t>
            </a:r>
            <a:r>
              <a:rPr lang="en-US" sz="2400" smtClean="0"/>
              <a:t>(“very facilitative”)</a:t>
            </a:r>
          </a:p>
          <a:p>
            <a:pPr lvl="1" eaLnBrk="1" hangingPunct="1"/>
            <a:r>
              <a:rPr lang="en-US" smtClean="0"/>
              <a:t>Range:  -27 to +27</a:t>
            </a:r>
          </a:p>
        </p:txBody>
      </p:sp>
    </p:spTree>
    <p:extLst>
      <p:ext uri="{BB962C8B-B14F-4D97-AF65-F5344CB8AC3E}">
        <p14:creationId xmlns:p14="http://schemas.microsoft.com/office/powerpoint/2010/main" val="242559919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p:txBody>
          <a:bodyPr/>
          <a:lstStyle/>
          <a:p>
            <a:pPr eaLnBrk="1" hangingPunct="1"/>
            <a:r>
              <a:rPr lang="en-GB" b="1" dirty="0" smtClean="0"/>
              <a:t>Recap…. </a:t>
            </a:r>
          </a:p>
        </p:txBody>
      </p:sp>
      <p:sp>
        <p:nvSpPr>
          <p:cNvPr id="18436" name="Rectangle 3"/>
          <p:cNvSpPr>
            <a:spLocks noGrp="1" noChangeArrowheads="1"/>
          </p:cNvSpPr>
          <p:nvPr>
            <p:ph type="body" idx="1"/>
          </p:nvPr>
        </p:nvSpPr>
        <p:spPr>
          <a:xfrm>
            <a:off x="739775" y="2110154"/>
            <a:ext cx="7662864" cy="3927109"/>
          </a:xfrm>
        </p:spPr>
        <p:txBody>
          <a:bodyPr>
            <a:normAutofit/>
          </a:bodyPr>
          <a:lstStyle/>
          <a:p>
            <a:pPr eaLnBrk="1" hangingPunct="1">
              <a:defRPr/>
            </a:pPr>
            <a:endParaRPr lang="en-GB" dirty="0" smtClean="0"/>
          </a:p>
          <a:p>
            <a:pPr lvl="1" eaLnBrk="1" hangingPunct="1">
              <a:defRPr/>
            </a:pPr>
            <a:r>
              <a:rPr lang="en-GB" dirty="0" smtClean="0"/>
              <a:t>Stress is a process</a:t>
            </a:r>
          </a:p>
          <a:p>
            <a:pPr lvl="1" eaLnBrk="1" hangingPunct="1">
              <a:defRPr/>
            </a:pPr>
            <a:r>
              <a:rPr lang="en-GB" dirty="0" smtClean="0"/>
              <a:t>Anxiety is a negative emotional (response)</a:t>
            </a:r>
          </a:p>
          <a:p>
            <a:pPr lvl="1" eaLnBrk="1" hangingPunct="1">
              <a:defRPr/>
            </a:pPr>
            <a:r>
              <a:rPr lang="en-GB" dirty="0" smtClean="0"/>
              <a:t>Anxiety is multidimensional (cognitive/somatic)</a:t>
            </a:r>
          </a:p>
          <a:p>
            <a:pPr lvl="1" eaLnBrk="1" hangingPunct="1">
              <a:defRPr/>
            </a:pPr>
            <a:r>
              <a:rPr lang="en-GB" dirty="0" smtClean="0"/>
              <a:t>Measuring only the </a:t>
            </a:r>
            <a:r>
              <a:rPr lang="en-GB" u="sng" dirty="0" smtClean="0"/>
              <a:t>level</a:t>
            </a:r>
            <a:r>
              <a:rPr lang="en-GB" dirty="0" smtClean="0"/>
              <a:t> (intensity) of anxiety responses is potentially limited </a:t>
            </a:r>
          </a:p>
          <a:p>
            <a:pPr lvl="2" eaLnBrk="1" hangingPunct="1">
              <a:defRPr/>
            </a:pPr>
            <a:r>
              <a:rPr lang="en-GB" dirty="0" smtClean="0"/>
              <a:t>Why??</a:t>
            </a:r>
          </a:p>
          <a:p>
            <a:pPr lvl="1" eaLnBrk="1" hangingPunct="1">
              <a:defRPr/>
            </a:pPr>
            <a:r>
              <a:rPr lang="en-GB" dirty="0" smtClean="0"/>
              <a:t>What else should we also consider measuring in addition to the level of anxiety</a:t>
            </a:r>
            <a:r>
              <a:rPr lang="en-GB" dirty="0"/>
              <a:t>?</a:t>
            </a:r>
            <a:endParaRPr lang="en-GB" dirty="0" smtClean="0"/>
          </a:p>
        </p:txBody>
      </p:sp>
    </p:spTree>
    <p:extLst>
      <p:ext uri="{BB962C8B-B14F-4D97-AF65-F5344CB8AC3E}">
        <p14:creationId xmlns:p14="http://schemas.microsoft.com/office/powerpoint/2010/main" val="302135636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152400"/>
            <a:ext cx="7772400" cy="1143000"/>
          </a:xfrm>
        </p:spPr>
        <p:txBody>
          <a:bodyPr/>
          <a:lstStyle/>
          <a:p>
            <a:pPr eaLnBrk="1" hangingPunct="1"/>
            <a:r>
              <a:rPr lang="en-US" b="1" i="1" dirty="0" smtClean="0">
                <a:solidFill>
                  <a:schemeClr val="bg1"/>
                </a:solidFill>
              </a:rPr>
              <a:t>Research Progress</a:t>
            </a:r>
          </a:p>
        </p:txBody>
      </p:sp>
      <p:grpSp>
        <p:nvGrpSpPr>
          <p:cNvPr id="19" name="Group 18"/>
          <p:cNvGrpSpPr>
            <a:grpSpLocks/>
          </p:cNvGrpSpPr>
          <p:nvPr/>
        </p:nvGrpSpPr>
        <p:grpSpPr bwMode="auto">
          <a:xfrm>
            <a:off x="685800" y="2384425"/>
            <a:ext cx="6911975" cy="865188"/>
            <a:chOff x="1079612" y="2636912"/>
            <a:chExt cx="6912768" cy="864096"/>
          </a:xfrm>
        </p:grpSpPr>
        <p:sp>
          <p:nvSpPr>
            <p:cNvPr id="21523" name="Right Arrow 10"/>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4" name="TextBox 9"/>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Quantitative Movement</a:t>
              </a:r>
            </a:p>
          </p:txBody>
        </p:sp>
      </p:grpSp>
      <p:grpSp>
        <p:nvGrpSpPr>
          <p:cNvPr id="20" name="Group 19"/>
          <p:cNvGrpSpPr>
            <a:grpSpLocks/>
          </p:cNvGrpSpPr>
          <p:nvPr/>
        </p:nvGrpSpPr>
        <p:grpSpPr bwMode="auto">
          <a:xfrm>
            <a:off x="2162175" y="3500438"/>
            <a:ext cx="5435600" cy="865187"/>
            <a:chOff x="1079612" y="2636912"/>
            <a:chExt cx="6912768" cy="864096"/>
          </a:xfrm>
        </p:grpSpPr>
        <p:sp>
          <p:nvSpPr>
            <p:cNvPr id="21521" name="Right Arrow 20"/>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2" name="TextBox 21"/>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Qualitative Movement</a:t>
              </a:r>
            </a:p>
          </p:txBody>
        </p:sp>
      </p:grpSp>
      <p:grpSp>
        <p:nvGrpSpPr>
          <p:cNvPr id="23" name="Group 22"/>
          <p:cNvGrpSpPr>
            <a:grpSpLocks/>
          </p:cNvGrpSpPr>
          <p:nvPr/>
        </p:nvGrpSpPr>
        <p:grpSpPr bwMode="auto">
          <a:xfrm>
            <a:off x="2162175" y="4652963"/>
            <a:ext cx="5435600" cy="863600"/>
            <a:chOff x="1079612" y="2636912"/>
            <a:chExt cx="6912768" cy="864096"/>
          </a:xfrm>
        </p:grpSpPr>
        <p:sp>
          <p:nvSpPr>
            <p:cNvPr id="21519" name="Right Arrow 23"/>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0" name="TextBox 24"/>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Applied Movement</a:t>
              </a:r>
            </a:p>
          </p:txBody>
        </p:sp>
      </p:grpSp>
      <p:sp>
        <p:nvSpPr>
          <p:cNvPr id="21510" name="TextBox 25"/>
          <p:cNvSpPr txBox="1">
            <a:spLocks noChangeArrowheads="1"/>
          </p:cNvSpPr>
          <p:nvPr/>
        </p:nvSpPr>
        <p:spPr bwMode="auto">
          <a:xfrm>
            <a:off x="358775" y="1876425"/>
            <a:ext cx="698500" cy="368300"/>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1995</a:t>
            </a:r>
          </a:p>
        </p:txBody>
      </p:sp>
      <p:sp>
        <p:nvSpPr>
          <p:cNvPr id="21511" name="TextBox 26"/>
          <p:cNvSpPr txBox="1">
            <a:spLocks noChangeArrowheads="1"/>
          </p:cNvSpPr>
          <p:nvPr/>
        </p:nvSpPr>
        <p:spPr bwMode="auto">
          <a:xfrm>
            <a:off x="1812925" y="1876425"/>
            <a:ext cx="698500" cy="368300"/>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1999</a:t>
            </a:r>
          </a:p>
        </p:txBody>
      </p:sp>
      <p:sp>
        <p:nvSpPr>
          <p:cNvPr id="21512" name="TextBox 27"/>
          <p:cNvSpPr txBox="1">
            <a:spLocks noChangeArrowheads="1"/>
          </p:cNvSpPr>
          <p:nvPr/>
        </p:nvSpPr>
        <p:spPr bwMode="auto">
          <a:xfrm>
            <a:off x="7250113" y="1844675"/>
            <a:ext cx="696912" cy="369888"/>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2012</a:t>
            </a:r>
          </a:p>
        </p:txBody>
      </p:sp>
      <p:cxnSp>
        <p:nvCxnSpPr>
          <p:cNvPr id="21513" name="Straight Connector 29"/>
          <p:cNvCxnSpPr>
            <a:cxnSpLocks noChangeShapeType="1"/>
          </p:cNvCxnSpPr>
          <p:nvPr/>
        </p:nvCxnSpPr>
        <p:spPr bwMode="auto">
          <a:xfrm>
            <a:off x="684213" y="2244725"/>
            <a:ext cx="0" cy="3236913"/>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cxnSp>
        <p:nvCxnSpPr>
          <p:cNvPr id="21514" name="Straight Connector 30"/>
          <p:cNvCxnSpPr>
            <a:cxnSpLocks noChangeShapeType="1"/>
          </p:cNvCxnSpPr>
          <p:nvPr/>
        </p:nvCxnSpPr>
        <p:spPr bwMode="auto">
          <a:xfrm>
            <a:off x="2162175" y="2244725"/>
            <a:ext cx="0" cy="3236913"/>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cxnSp>
        <p:nvCxnSpPr>
          <p:cNvPr id="21515" name="Straight Connector 31"/>
          <p:cNvCxnSpPr>
            <a:cxnSpLocks noChangeShapeType="1"/>
          </p:cNvCxnSpPr>
          <p:nvPr/>
        </p:nvCxnSpPr>
        <p:spPr bwMode="auto">
          <a:xfrm>
            <a:off x="7597775" y="2214563"/>
            <a:ext cx="0" cy="3235325"/>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sp>
        <p:nvSpPr>
          <p:cNvPr id="33" name="Down Arrow 32"/>
          <p:cNvSpPr>
            <a:spLocks noChangeArrowheads="1"/>
          </p:cNvSpPr>
          <p:nvPr/>
        </p:nvSpPr>
        <p:spPr bwMode="auto">
          <a:xfrm>
            <a:off x="2159000" y="3006725"/>
            <a:ext cx="684213" cy="709613"/>
          </a:xfrm>
          <a:prstGeom prst="downArrow">
            <a:avLst>
              <a:gd name="adj1" fmla="val 50000"/>
              <a:gd name="adj2" fmla="val 49907"/>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34" name="Down Arrow 33"/>
          <p:cNvSpPr>
            <a:spLocks noChangeArrowheads="1"/>
          </p:cNvSpPr>
          <p:nvPr/>
        </p:nvSpPr>
        <p:spPr bwMode="auto">
          <a:xfrm>
            <a:off x="2168525" y="4149725"/>
            <a:ext cx="684213" cy="709613"/>
          </a:xfrm>
          <a:prstGeom prst="downArrow">
            <a:avLst>
              <a:gd name="adj1" fmla="val 50000"/>
              <a:gd name="adj2" fmla="val 49907"/>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18" name="TextBox 34"/>
          <p:cNvSpPr txBox="1">
            <a:spLocks noChangeArrowheads="1"/>
          </p:cNvSpPr>
          <p:nvPr/>
        </p:nvSpPr>
        <p:spPr bwMode="auto">
          <a:xfrm>
            <a:off x="3322638" y="6448425"/>
            <a:ext cx="554355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dirty="0"/>
              <a:t>See </a:t>
            </a:r>
            <a:r>
              <a:rPr lang="en-GB" dirty="0" err="1"/>
              <a:t>Wagstaff</a:t>
            </a:r>
            <a:r>
              <a:rPr lang="en-GB" dirty="0"/>
              <a:t>, Neil, </a:t>
            </a:r>
            <a:r>
              <a:rPr lang="en-GB" dirty="0" err="1"/>
              <a:t>Mellalieu</a:t>
            </a:r>
            <a:r>
              <a:rPr lang="en-GB" dirty="0"/>
              <a:t>, and </a:t>
            </a:r>
            <a:r>
              <a:rPr lang="en-GB" dirty="0" err="1"/>
              <a:t>Hanton</a:t>
            </a:r>
            <a:r>
              <a:rPr lang="en-GB" dirty="0"/>
              <a:t> (2011)</a:t>
            </a:r>
          </a:p>
        </p:txBody>
      </p:sp>
    </p:spTree>
    <p:extLst>
      <p:ext uri="{BB962C8B-B14F-4D97-AF65-F5344CB8AC3E}">
        <p14:creationId xmlns:p14="http://schemas.microsoft.com/office/powerpoint/2010/main" val="300867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2000"/>
                                        <p:tgtEl>
                                          <p:spTgt spid="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wipe(up)">
                                      <p:cBhvr>
                                        <p:cTn id="12" dur="2000"/>
                                        <p:tgtEl>
                                          <p:spTgt spid="33"/>
                                        </p:tgtEl>
                                      </p:cBhvr>
                                    </p:animEffect>
                                  </p:childTnLst>
                                </p:cTn>
                              </p:par>
                            </p:childTnLst>
                          </p:cTn>
                        </p:par>
                        <p:par>
                          <p:cTn id="13" fill="hold" nodeType="afterGroup">
                            <p:stCondLst>
                              <p:cond delay="2000"/>
                            </p:stCondLst>
                            <p:childTnLst>
                              <p:par>
                                <p:cTn id="14" presetID="22" presetClass="entr" presetSubtype="8"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ipe(left)">
                                      <p:cBhvr>
                                        <p:cTn id="16" dur="2000"/>
                                        <p:tgtEl>
                                          <p:spTgt spid="20"/>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wipe(up)">
                                      <p:cBhvr>
                                        <p:cTn id="21" dur="2000"/>
                                        <p:tgtEl>
                                          <p:spTgt spid="34"/>
                                        </p:tgtEl>
                                      </p:cBhvr>
                                    </p:animEffect>
                                  </p:childTnLst>
                                </p:cTn>
                              </p:par>
                            </p:childTnLst>
                          </p:cTn>
                        </p:par>
                        <p:par>
                          <p:cTn id="22" fill="hold" nodeType="afterGroup">
                            <p:stCondLst>
                              <p:cond delay="2000"/>
                            </p:stCondLst>
                            <p:childTnLst>
                              <p:par>
                                <p:cTn id="23" presetID="22" presetClass="entr" presetSubtype="8" fill="hold" nodeType="after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wipe(left)">
                                      <p:cBhvr>
                                        <p:cTn id="25"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a:noFill/>
        </p:spPr>
        <p:txBody>
          <a:bodyPr/>
          <a:lstStyle/>
          <a:p>
            <a:pPr eaLnBrk="1" hangingPunct="1"/>
            <a:r>
              <a:rPr lang="en-GB" sz="3400" b="1" smtClean="0">
                <a:solidFill>
                  <a:schemeClr val="bg1"/>
                </a:solidFill>
              </a:rPr>
              <a:t>Quantitative Support for Direction:</a:t>
            </a:r>
            <a:br>
              <a:rPr lang="en-GB" sz="3400" b="1" smtClean="0">
                <a:solidFill>
                  <a:schemeClr val="bg1"/>
                </a:solidFill>
              </a:rPr>
            </a:br>
            <a:r>
              <a:rPr lang="en-GB" sz="3400" b="1" smtClean="0">
                <a:solidFill>
                  <a:schemeClr val="bg1"/>
                </a:solidFill>
              </a:rPr>
              <a:t>Individual Difference Studies</a:t>
            </a:r>
            <a:endParaRPr lang="en-US" sz="3400" b="1" smtClean="0">
              <a:solidFill>
                <a:schemeClr val="bg1"/>
              </a:solidFill>
            </a:endParaRPr>
          </a:p>
        </p:txBody>
      </p:sp>
      <p:sp>
        <p:nvSpPr>
          <p:cNvPr id="22532" name="Rectangle 3"/>
          <p:cNvSpPr>
            <a:spLocks noGrp="1" noChangeArrowheads="1"/>
          </p:cNvSpPr>
          <p:nvPr>
            <p:ph type="body" sz="half" idx="1"/>
          </p:nvPr>
        </p:nvSpPr>
        <p:spPr/>
        <p:txBody>
          <a:bodyPr>
            <a:normAutofit fontScale="92500" lnSpcReduction="10000"/>
          </a:bodyPr>
          <a:lstStyle/>
          <a:p>
            <a:pPr eaLnBrk="1" hangingPunct="1"/>
            <a:r>
              <a:rPr lang="en-GB" dirty="0" smtClean="0"/>
              <a:t>Skill Level</a:t>
            </a:r>
          </a:p>
          <a:p>
            <a:pPr eaLnBrk="1" hangingPunct="1"/>
            <a:r>
              <a:rPr lang="en-GB" dirty="0" smtClean="0"/>
              <a:t>Control</a:t>
            </a:r>
          </a:p>
          <a:p>
            <a:r>
              <a:rPr lang="en-GB" dirty="0"/>
              <a:t>Performance</a:t>
            </a:r>
          </a:p>
          <a:p>
            <a:pPr eaLnBrk="1" hangingPunct="1"/>
            <a:r>
              <a:rPr lang="en-GB" dirty="0" smtClean="0"/>
              <a:t>Coping</a:t>
            </a:r>
          </a:p>
          <a:p>
            <a:pPr eaLnBrk="1" hangingPunct="1"/>
            <a:r>
              <a:rPr lang="en-GB" dirty="0" smtClean="0"/>
              <a:t>Sport Type</a:t>
            </a:r>
          </a:p>
          <a:p>
            <a:pPr eaLnBrk="1" hangingPunct="1"/>
            <a:r>
              <a:rPr lang="en-GB" dirty="0" smtClean="0"/>
              <a:t>Cohesion</a:t>
            </a:r>
          </a:p>
          <a:p>
            <a:pPr eaLnBrk="1" hangingPunct="1"/>
            <a:r>
              <a:rPr lang="en-GB" dirty="0" smtClean="0"/>
              <a:t>Gender</a:t>
            </a:r>
          </a:p>
          <a:p>
            <a:pPr eaLnBrk="1" hangingPunct="1">
              <a:buFont typeface="Wingdings" pitchFamily="2" charset="2"/>
              <a:buNone/>
            </a:pPr>
            <a:endParaRPr lang="en-US" dirty="0" smtClean="0"/>
          </a:p>
        </p:txBody>
      </p:sp>
      <p:sp>
        <p:nvSpPr>
          <p:cNvPr id="22534" name="TextBox 3"/>
          <p:cNvSpPr txBox="1">
            <a:spLocks noChangeArrowheads="1"/>
          </p:cNvSpPr>
          <p:nvPr/>
        </p:nvSpPr>
        <p:spPr bwMode="auto">
          <a:xfrm>
            <a:off x="1012825" y="1542116"/>
            <a:ext cx="5040313"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eaLnBrk="1" hangingPunct="1"/>
            <a:r>
              <a:rPr lang="en-GB" dirty="0">
                <a:solidFill>
                  <a:srgbClr val="FF3300"/>
                </a:solidFill>
              </a:rPr>
              <a:t>See - </a:t>
            </a:r>
            <a:r>
              <a:rPr lang="en-GB" dirty="0" err="1">
                <a:solidFill>
                  <a:srgbClr val="FF3300"/>
                </a:solidFill>
              </a:rPr>
              <a:t>Mellalieu</a:t>
            </a:r>
            <a:r>
              <a:rPr lang="en-GB" dirty="0">
                <a:solidFill>
                  <a:srgbClr val="FF3300"/>
                </a:solidFill>
              </a:rPr>
              <a:t>, </a:t>
            </a:r>
            <a:r>
              <a:rPr lang="en-GB" dirty="0" err="1">
                <a:solidFill>
                  <a:srgbClr val="FF3300"/>
                </a:solidFill>
              </a:rPr>
              <a:t>Hanton</a:t>
            </a:r>
            <a:r>
              <a:rPr lang="en-GB" dirty="0">
                <a:solidFill>
                  <a:srgbClr val="FF3300"/>
                </a:solidFill>
              </a:rPr>
              <a:t>, &amp; Fletcher (2006)</a:t>
            </a:r>
          </a:p>
        </p:txBody>
      </p:sp>
      <p:sp>
        <p:nvSpPr>
          <p:cNvPr id="2" name="Content Placeholder 1"/>
          <p:cNvSpPr>
            <a:spLocks noGrp="1"/>
          </p:cNvSpPr>
          <p:nvPr>
            <p:ph sz="half" idx="2"/>
          </p:nvPr>
        </p:nvSpPr>
        <p:spPr/>
        <p:txBody>
          <a:bodyPr/>
          <a:lstStyle/>
          <a:p>
            <a:endParaRPr lang="en-GB"/>
          </a:p>
        </p:txBody>
      </p:sp>
    </p:spTree>
    <p:extLst>
      <p:ext uri="{BB962C8B-B14F-4D97-AF65-F5344CB8AC3E}">
        <p14:creationId xmlns:p14="http://schemas.microsoft.com/office/powerpoint/2010/main" val="422592909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p:txBody>
          <a:bodyPr/>
          <a:lstStyle/>
          <a:p>
            <a:pPr eaLnBrk="1" hangingPunct="1"/>
            <a:r>
              <a:rPr lang="en-GB" b="1" dirty="0" smtClean="0"/>
              <a:t>Study in Detail: Skill level</a:t>
            </a:r>
          </a:p>
        </p:txBody>
      </p:sp>
      <p:sp>
        <p:nvSpPr>
          <p:cNvPr id="23556" name="Rectangle 3"/>
          <p:cNvSpPr>
            <a:spLocks noGrp="1" noChangeArrowheads="1"/>
          </p:cNvSpPr>
          <p:nvPr>
            <p:ph type="body" idx="1"/>
          </p:nvPr>
        </p:nvSpPr>
        <p:spPr/>
        <p:txBody>
          <a:bodyPr/>
          <a:lstStyle/>
          <a:p>
            <a:pPr eaLnBrk="1" hangingPunct="1"/>
            <a:r>
              <a:rPr lang="en-GB" smtClean="0"/>
              <a:t>Jones, Hanton &amp; Swain (1994)</a:t>
            </a:r>
          </a:p>
          <a:p>
            <a:pPr eaLnBrk="1" hangingPunct="1">
              <a:lnSpc>
                <a:spcPct val="30000"/>
              </a:lnSpc>
              <a:buFont typeface="Wingdings" pitchFamily="2" charset="2"/>
              <a:buNone/>
            </a:pPr>
            <a:endParaRPr lang="en-GB" smtClean="0"/>
          </a:p>
          <a:p>
            <a:pPr lvl="1" eaLnBrk="1" hangingPunct="1"/>
            <a:r>
              <a:rPr lang="en-GB" smtClean="0"/>
              <a:t>N=211 Elite and Non-Elite Swimmers</a:t>
            </a:r>
          </a:p>
          <a:p>
            <a:pPr lvl="1" eaLnBrk="1" hangingPunct="1"/>
            <a:r>
              <a:rPr lang="en-GB" smtClean="0"/>
              <a:t>Olympic Trials competition</a:t>
            </a:r>
          </a:p>
          <a:p>
            <a:pPr lvl="1" eaLnBrk="1" hangingPunct="1"/>
            <a:r>
              <a:rPr lang="en-GB" smtClean="0"/>
              <a:t>Modified CSAI-2 one hour before racing</a:t>
            </a:r>
          </a:p>
          <a:p>
            <a:pPr lvl="1" eaLnBrk="1" hangingPunct="1"/>
            <a:r>
              <a:rPr lang="en-GB" smtClean="0"/>
              <a:t>No significant intensity differences</a:t>
            </a:r>
          </a:p>
          <a:p>
            <a:pPr lvl="1" eaLnBrk="1" hangingPunct="1"/>
            <a:r>
              <a:rPr lang="en-GB" smtClean="0"/>
              <a:t>Elite significantly more facilitative</a:t>
            </a:r>
          </a:p>
          <a:p>
            <a:pPr lvl="1" eaLnBrk="1" hangingPunct="1"/>
            <a:r>
              <a:rPr lang="en-GB" smtClean="0"/>
              <a:t>Elite more confident</a:t>
            </a:r>
          </a:p>
        </p:txBody>
      </p:sp>
    </p:spTree>
    <p:extLst>
      <p:ext uri="{BB962C8B-B14F-4D97-AF65-F5344CB8AC3E}">
        <p14:creationId xmlns:p14="http://schemas.microsoft.com/office/powerpoint/2010/main" val="365649446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lstStyle/>
          <a:p>
            <a:pPr eaLnBrk="1" hangingPunct="1"/>
            <a:r>
              <a:rPr lang="en-GB" sz="3800" b="1" dirty="0" smtClean="0"/>
              <a:t>Focus on Analysis: </a:t>
            </a:r>
            <a:br>
              <a:rPr lang="en-GB" sz="3800" b="1" dirty="0" smtClean="0"/>
            </a:br>
            <a:r>
              <a:rPr lang="en-GB" sz="3800" b="1" dirty="0" smtClean="0"/>
              <a:t>ANOVA Summary</a:t>
            </a:r>
          </a:p>
        </p:txBody>
      </p:sp>
      <p:graphicFrame>
        <p:nvGraphicFramePr>
          <p:cNvPr id="159842" name="Group 98"/>
          <p:cNvGraphicFramePr>
            <a:graphicFrameLocks noGrp="1"/>
          </p:cNvGraphicFramePr>
          <p:nvPr>
            <p:ph type="tbl" idx="1"/>
            <p:extLst>
              <p:ext uri="{D42A27DB-BD31-4B8C-83A1-F6EECF244321}">
                <p14:modId xmlns:p14="http://schemas.microsoft.com/office/powerpoint/2010/main" val="3772397786"/>
              </p:ext>
            </p:extLst>
          </p:nvPr>
        </p:nvGraphicFramePr>
        <p:xfrm>
          <a:off x="604838" y="1830044"/>
          <a:ext cx="7705725" cy="4113556"/>
        </p:xfrm>
        <a:graphic>
          <a:graphicData uri="http://schemas.openxmlformats.org/drawingml/2006/table">
            <a:tbl>
              <a:tblPr/>
              <a:tblGrid>
                <a:gridCol w="2520950">
                  <a:extLst>
                    <a:ext uri="{9D8B030D-6E8A-4147-A177-3AD203B41FA5}">
                      <a16:colId xmlns:a16="http://schemas.microsoft.com/office/drawing/2014/main" val="20000"/>
                    </a:ext>
                  </a:extLst>
                </a:gridCol>
                <a:gridCol w="1944687">
                  <a:extLst>
                    <a:ext uri="{9D8B030D-6E8A-4147-A177-3AD203B41FA5}">
                      <a16:colId xmlns:a16="http://schemas.microsoft.com/office/drawing/2014/main" val="20001"/>
                    </a:ext>
                  </a:extLst>
                </a:gridCol>
                <a:gridCol w="1800225">
                  <a:extLst>
                    <a:ext uri="{9D8B030D-6E8A-4147-A177-3AD203B41FA5}">
                      <a16:colId xmlns:a16="http://schemas.microsoft.com/office/drawing/2014/main" val="20002"/>
                    </a:ext>
                  </a:extLst>
                </a:gridCol>
                <a:gridCol w="1439863">
                  <a:extLst>
                    <a:ext uri="{9D8B030D-6E8A-4147-A177-3AD203B41FA5}">
                      <a16:colId xmlns:a16="http://schemas.microsoft.com/office/drawing/2014/main" val="20003"/>
                    </a:ext>
                  </a:extLst>
                </a:gridCol>
              </a:tblGrid>
              <a:tr h="141992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Arial" charset="0"/>
                          <a:cs typeface="Arial" charset="0"/>
                        </a:rPr>
                        <a:t>Mod. CSAI-2</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Arial" charset="0"/>
                          <a:cs typeface="Arial" charset="0"/>
                        </a:rPr>
                        <a:t>Subscales</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Arial" charset="0"/>
                          <a:cs typeface="Arial" charset="0"/>
                        </a:rPr>
                        <a:t>Non Elite</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Arial" charset="0"/>
                          <a:cs typeface="Arial" charset="0"/>
                        </a:rPr>
                        <a:t>Mean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Arial" charset="0"/>
                          <a:cs typeface="Arial" charset="0"/>
                        </a:rPr>
                        <a:t>Elite</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Arial" charset="0"/>
                          <a:cs typeface="Arial" charset="0"/>
                        </a:rPr>
                        <a:t>Mean</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800" b="0" i="1" u="none" strike="noStrike" cap="none" normalizeH="0" baseline="0" dirty="0" smtClean="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1" u="none" strike="noStrike" cap="none" normalizeH="0" baseline="0" dirty="0" smtClean="0">
                          <a:ln>
                            <a:noFill/>
                          </a:ln>
                          <a:solidFill>
                            <a:schemeClr val="tx1"/>
                          </a:solidFill>
                          <a:effectLst/>
                          <a:latin typeface="Arial" charset="0"/>
                          <a:cs typeface="Arial" charset="0"/>
                        </a:rPr>
                        <a:t>P</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537849">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Cog. Intensity</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20.25</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20.21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NS</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Cog. Direction</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0.47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4.07</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&lt;.01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Som. Intensity</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18.79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18.91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NS</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3"/>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Som. Direction</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1.54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6.59</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&lt;.001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4"/>
                  </a:ext>
                </a:extLst>
              </a:tr>
              <a:tr h="537849">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Confidence</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20.81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charset="0"/>
                          <a:cs typeface="Arial" charset="0"/>
                        </a:rPr>
                        <a:t>25.09</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Arial" charset="0"/>
                          <a:cs typeface="Arial" charset="0"/>
                        </a:rPr>
                        <a:t>&lt;.001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50344162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idx="4294967295"/>
          </p:nvPr>
        </p:nvSpPr>
        <p:spPr>
          <a:xfrm>
            <a:off x="581819" y="23187"/>
            <a:ext cx="8015287" cy="914400"/>
          </a:xfrm>
        </p:spPr>
        <p:txBody>
          <a:bodyPr/>
          <a:lstStyle/>
          <a:p>
            <a:pPr eaLnBrk="1" hangingPunct="1"/>
            <a:r>
              <a:rPr lang="en-GB" sz="3800" b="1" dirty="0" smtClean="0"/>
              <a:t>Study 2 in Detail: Control Model</a:t>
            </a:r>
          </a:p>
        </p:txBody>
      </p:sp>
      <p:sp>
        <p:nvSpPr>
          <p:cNvPr id="25604" name="Text Box 5"/>
          <p:cNvSpPr txBox="1">
            <a:spLocks noChangeArrowheads="1"/>
          </p:cNvSpPr>
          <p:nvPr/>
        </p:nvSpPr>
        <p:spPr bwMode="auto">
          <a:xfrm>
            <a:off x="387350" y="1414463"/>
            <a:ext cx="1517650" cy="3667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eaLnBrk="1" hangingPunct="1"/>
            <a:r>
              <a:rPr lang="en-GB"/>
              <a:t>Jones (1995)</a:t>
            </a:r>
          </a:p>
        </p:txBody>
      </p:sp>
      <p:sp>
        <p:nvSpPr>
          <p:cNvPr id="25605" name="AutoShape 6"/>
          <p:cNvSpPr>
            <a:spLocks noChangeArrowheads="1"/>
          </p:cNvSpPr>
          <p:nvPr/>
        </p:nvSpPr>
        <p:spPr bwMode="auto">
          <a:xfrm>
            <a:off x="2768600" y="1512888"/>
            <a:ext cx="1871663" cy="360362"/>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sz="2000"/>
              <a:t>Stressor</a:t>
            </a:r>
          </a:p>
        </p:txBody>
      </p:sp>
      <p:sp>
        <p:nvSpPr>
          <p:cNvPr id="25606" name="AutoShape 7"/>
          <p:cNvSpPr>
            <a:spLocks noChangeArrowheads="1"/>
          </p:cNvSpPr>
          <p:nvPr/>
        </p:nvSpPr>
        <p:spPr bwMode="auto">
          <a:xfrm>
            <a:off x="2776538" y="2605088"/>
            <a:ext cx="1871662" cy="431800"/>
          </a:xfrm>
          <a:prstGeom prst="roundRect">
            <a:avLst>
              <a:gd name="adj" fmla="val 16667"/>
            </a:avLst>
          </a:prstGeom>
          <a:solidFill>
            <a:schemeClr val="folHlink"/>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solidFill>
                  <a:schemeClr val="bg1"/>
                </a:solidFill>
              </a:rPr>
              <a:t>CONTROL</a:t>
            </a:r>
          </a:p>
        </p:txBody>
      </p:sp>
      <p:sp>
        <p:nvSpPr>
          <p:cNvPr id="25607" name="AutoShape 9"/>
          <p:cNvSpPr>
            <a:spLocks noChangeArrowheads="1"/>
          </p:cNvSpPr>
          <p:nvPr/>
        </p:nvSpPr>
        <p:spPr bwMode="auto">
          <a:xfrm>
            <a:off x="6372225" y="1917700"/>
            <a:ext cx="1871663" cy="563563"/>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a:t>Individual </a:t>
            </a:r>
          </a:p>
          <a:p>
            <a:r>
              <a:rPr lang="en-GB"/>
              <a:t>Differences</a:t>
            </a:r>
          </a:p>
        </p:txBody>
      </p:sp>
      <p:sp>
        <p:nvSpPr>
          <p:cNvPr id="25608" name="AutoShape 10"/>
          <p:cNvSpPr>
            <a:spLocks noChangeArrowheads="1"/>
          </p:cNvSpPr>
          <p:nvPr/>
        </p:nvSpPr>
        <p:spPr bwMode="auto">
          <a:xfrm>
            <a:off x="752475" y="3592513"/>
            <a:ext cx="2232025" cy="1152525"/>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t>YES</a:t>
            </a:r>
          </a:p>
          <a:p>
            <a:r>
              <a:rPr lang="en-GB"/>
              <a:t>Positive expectancy </a:t>
            </a:r>
          </a:p>
          <a:p>
            <a:r>
              <a:rPr lang="en-GB"/>
              <a:t>of ability to cope &amp; </a:t>
            </a:r>
          </a:p>
          <a:p>
            <a:r>
              <a:rPr lang="en-GB"/>
              <a:t>goal attainment</a:t>
            </a:r>
          </a:p>
        </p:txBody>
      </p:sp>
      <p:sp>
        <p:nvSpPr>
          <p:cNvPr id="25609" name="AutoShape 13"/>
          <p:cNvSpPr>
            <a:spLocks noChangeArrowheads="1"/>
          </p:cNvSpPr>
          <p:nvPr/>
        </p:nvSpPr>
        <p:spPr bwMode="auto">
          <a:xfrm>
            <a:off x="4589463" y="3630613"/>
            <a:ext cx="2232025" cy="1141412"/>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t>NO</a:t>
            </a:r>
          </a:p>
          <a:p>
            <a:r>
              <a:rPr lang="en-GB"/>
              <a:t>Negative expectancy </a:t>
            </a:r>
          </a:p>
          <a:p>
            <a:r>
              <a:rPr lang="en-GB"/>
              <a:t>of ability to cope &amp; </a:t>
            </a:r>
          </a:p>
          <a:p>
            <a:r>
              <a:rPr lang="en-GB"/>
              <a:t>goal attainment</a:t>
            </a:r>
          </a:p>
        </p:txBody>
      </p:sp>
      <p:sp>
        <p:nvSpPr>
          <p:cNvPr id="25610" name="AutoShape 14"/>
          <p:cNvSpPr>
            <a:spLocks noChangeArrowheads="1"/>
          </p:cNvSpPr>
          <p:nvPr/>
        </p:nvSpPr>
        <p:spPr bwMode="auto">
          <a:xfrm>
            <a:off x="839788" y="5329238"/>
            <a:ext cx="1871662" cy="720725"/>
          </a:xfrm>
          <a:prstGeom prst="roundRect">
            <a:avLst>
              <a:gd name="adj" fmla="val 16667"/>
            </a:avLst>
          </a:prstGeom>
          <a:solidFill>
            <a:srgbClr val="99FF33"/>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t>Facilitative </a:t>
            </a:r>
          </a:p>
          <a:p>
            <a:r>
              <a:rPr lang="en-GB" b="1"/>
              <a:t>Symptoms</a:t>
            </a:r>
          </a:p>
        </p:txBody>
      </p:sp>
      <p:sp>
        <p:nvSpPr>
          <p:cNvPr id="25611" name="AutoShape 15"/>
          <p:cNvSpPr>
            <a:spLocks noChangeArrowheads="1"/>
          </p:cNvSpPr>
          <p:nvPr/>
        </p:nvSpPr>
        <p:spPr bwMode="auto">
          <a:xfrm>
            <a:off x="4805363" y="5329238"/>
            <a:ext cx="1871662" cy="720725"/>
          </a:xfrm>
          <a:prstGeom prst="roundRect">
            <a:avLst>
              <a:gd name="adj" fmla="val 16667"/>
            </a:avLst>
          </a:prstGeom>
          <a:solidFill>
            <a:srgbClr val="FF3300"/>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t>Debilitative </a:t>
            </a:r>
          </a:p>
          <a:p>
            <a:r>
              <a:rPr lang="en-GB" b="1"/>
              <a:t>Symptoms</a:t>
            </a:r>
          </a:p>
        </p:txBody>
      </p:sp>
      <p:sp>
        <p:nvSpPr>
          <p:cNvPr id="25612" name="AutoShape 16"/>
          <p:cNvSpPr>
            <a:spLocks noChangeArrowheads="1"/>
          </p:cNvSpPr>
          <p:nvPr/>
        </p:nvSpPr>
        <p:spPr bwMode="auto">
          <a:xfrm>
            <a:off x="3443288" y="1917700"/>
            <a:ext cx="504825" cy="596900"/>
          </a:xfrm>
          <a:prstGeom prst="downArrow">
            <a:avLst>
              <a:gd name="adj1" fmla="val 50000"/>
              <a:gd name="adj2" fmla="val 29560"/>
            </a:avLst>
          </a:prstGeom>
          <a:solidFill>
            <a:schemeClr val="tx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3" name="AutoShape 17"/>
          <p:cNvSpPr>
            <a:spLocks noChangeArrowheads="1"/>
          </p:cNvSpPr>
          <p:nvPr/>
        </p:nvSpPr>
        <p:spPr bwMode="auto">
          <a:xfrm>
            <a:off x="4156075" y="2078038"/>
            <a:ext cx="2052638" cy="215900"/>
          </a:xfrm>
          <a:prstGeom prst="leftArrow">
            <a:avLst>
              <a:gd name="adj1" fmla="val 50000"/>
              <a:gd name="adj2" fmla="val 237684"/>
            </a:avLst>
          </a:prstGeom>
          <a:solidFill>
            <a:schemeClr val="accent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4" name="AutoShape 23"/>
          <p:cNvSpPr>
            <a:spLocks noChangeArrowheads="1"/>
          </p:cNvSpPr>
          <p:nvPr/>
        </p:nvSpPr>
        <p:spPr bwMode="auto">
          <a:xfrm>
            <a:off x="1506538" y="4837113"/>
            <a:ext cx="504825" cy="360362"/>
          </a:xfrm>
          <a:prstGeom prst="downArrow">
            <a:avLst>
              <a:gd name="adj1" fmla="val 50000"/>
              <a:gd name="adj2" fmla="val 25000"/>
            </a:avLst>
          </a:prstGeom>
          <a:solidFill>
            <a:schemeClr val="tx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5" name="AutoShape 24"/>
          <p:cNvSpPr>
            <a:spLocks noChangeArrowheads="1"/>
          </p:cNvSpPr>
          <p:nvPr/>
        </p:nvSpPr>
        <p:spPr bwMode="auto">
          <a:xfrm>
            <a:off x="5480050" y="4857750"/>
            <a:ext cx="504825" cy="360363"/>
          </a:xfrm>
          <a:prstGeom prst="downArrow">
            <a:avLst>
              <a:gd name="adj1" fmla="val 50000"/>
              <a:gd name="adj2" fmla="val 25000"/>
            </a:avLst>
          </a:prstGeom>
          <a:solidFill>
            <a:schemeClr val="tx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6" name="AutoShape 25"/>
          <p:cNvSpPr>
            <a:spLocks noChangeArrowheads="1"/>
          </p:cNvSpPr>
          <p:nvPr/>
        </p:nvSpPr>
        <p:spPr bwMode="auto">
          <a:xfrm rot="10800000">
            <a:off x="1628775" y="2713038"/>
            <a:ext cx="1147763" cy="82867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17694720 60000 65536"/>
              <a:gd name="T13" fmla="*/ 11796480 60000 65536"/>
              <a:gd name="T14" fmla="*/ 11796480 60000 65536"/>
              <a:gd name="T15" fmla="*/ 5898240 60000 65536"/>
              <a:gd name="T16" fmla="*/ 0 60000 65536"/>
              <a:gd name="T17" fmla="*/ 0 60000 65536"/>
              <a:gd name="T18" fmla="*/ 0 w 21600"/>
              <a:gd name="T19" fmla="*/ 17716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850" y="0"/>
                </a:moveTo>
                <a:lnTo>
                  <a:pt x="12099" y="7200"/>
                </a:lnTo>
                <a:lnTo>
                  <a:pt x="15185" y="7200"/>
                </a:lnTo>
                <a:lnTo>
                  <a:pt x="15185" y="17716"/>
                </a:lnTo>
                <a:lnTo>
                  <a:pt x="0" y="17716"/>
                </a:lnTo>
                <a:lnTo>
                  <a:pt x="0" y="21600"/>
                </a:lnTo>
                <a:lnTo>
                  <a:pt x="18514" y="21600"/>
                </a:lnTo>
                <a:lnTo>
                  <a:pt x="18514" y="7200"/>
                </a:lnTo>
                <a:lnTo>
                  <a:pt x="21600" y="7200"/>
                </a:lnTo>
                <a:lnTo>
                  <a:pt x="16850" y="0"/>
                </a:lnTo>
                <a:close/>
              </a:path>
            </a:pathLst>
          </a:custGeom>
          <a:solidFill>
            <a:schemeClr val="accent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7" name="AutoShape 29"/>
          <p:cNvSpPr>
            <a:spLocks noChangeArrowheads="1"/>
          </p:cNvSpPr>
          <p:nvPr/>
        </p:nvSpPr>
        <p:spPr bwMode="auto">
          <a:xfrm rot="10800000" flipH="1">
            <a:off x="4649788" y="2725738"/>
            <a:ext cx="1357312" cy="82867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17694720 60000 65536"/>
              <a:gd name="T13" fmla="*/ 11796480 60000 65536"/>
              <a:gd name="T14" fmla="*/ 11796480 60000 65536"/>
              <a:gd name="T15" fmla="*/ 5898240 60000 65536"/>
              <a:gd name="T16" fmla="*/ 0 60000 65536"/>
              <a:gd name="T17" fmla="*/ 0 60000 65536"/>
              <a:gd name="T18" fmla="*/ 0 w 21600"/>
              <a:gd name="T19" fmla="*/ 17716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850" y="0"/>
                </a:moveTo>
                <a:lnTo>
                  <a:pt x="12099" y="7200"/>
                </a:lnTo>
                <a:lnTo>
                  <a:pt x="15185" y="7200"/>
                </a:lnTo>
                <a:lnTo>
                  <a:pt x="15185" y="17716"/>
                </a:lnTo>
                <a:lnTo>
                  <a:pt x="0" y="17716"/>
                </a:lnTo>
                <a:lnTo>
                  <a:pt x="0" y="21600"/>
                </a:lnTo>
                <a:lnTo>
                  <a:pt x="18514" y="21600"/>
                </a:lnTo>
                <a:lnTo>
                  <a:pt x="18514" y="7200"/>
                </a:lnTo>
                <a:lnTo>
                  <a:pt x="21600" y="7200"/>
                </a:lnTo>
                <a:lnTo>
                  <a:pt x="16850" y="0"/>
                </a:lnTo>
                <a:close/>
              </a:path>
            </a:pathLst>
          </a:custGeom>
          <a:solidFill>
            <a:schemeClr val="accent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12247620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title"/>
          </p:nvPr>
        </p:nvSpPr>
        <p:spPr/>
        <p:txBody>
          <a:bodyPr/>
          <a:lstStyle/>
          <a:p>
            <a:pPr eaLnBrk="1" hangingPunct="1"/>
            <a:r>
              <a:rPr lang="en-GB" sz="4600" b="1" smtClean="0"/>
              <a:t>Study 2 in Detail:</a:t>
            </a:r>
            <a:endParaRPr lang="en-GB" sz="3400" b="1" smtClean="0"/>
          </a:p>
        </p:txBody>
      </p:sp>
      <p:sp>
        <p:nvSpPr>
          <p:cNvPr id="26628" name="Rectangle 5"/>
          <p:cNvSpPr>
            <a:spLocks noGrp="1" noChangeArrowheads="1"/>
          </p:cNvSpPr>
          <p:nvPr>
            <p:ph type="body" idx="1"/>
          </p:nvPr>
        </p:nvSpPr>
        <p:spPr>
          <a:xfrm>
            <a:off x="739775" y="2788769"/>
            <a:ext cx="7662864" cy="3579040"/>
          </a:xfrm>
        </p:spPr>
        <p:txBody>
          <a:bodyPr>
            <a:normAutofit fontScale="92500" lnSpcReduction="20000"/>
          </a:bodyPr>
          <a:lstStyle/>
          <a:p>
            <a:pPr eaLnBrk="1" hangingPunct="1"/>
            <a:r>
              <a:rPr lang="en-GB" sz="2800" dirty="0" smtClean="0"/>
              <a:t>Jones &amp; </a:t>
            </a:r>
            <a:r>
              <a:rPr lang="en-GB" sz="2800" dirty="0" err="1" smtClean="0"/>
              <a:t>Hanton</a:t>
            </a:r>
            <a:r>
              <a:rPr lang="en-GB" sz="2800" dirty="0" smtClean="0"/>
              <a:t>, 1996</a:t>
            </a:r>
          </a:p>
          <a:p>
            <a:pPr lvl="1" eaLnBrk="1" hangingPunct="1"/>
            <a:r>
              <a:rPr lang="en-GB" sz="2400" dirty="0" smtClean="0"/>
              <a:t>N=91 Swimmers</a:t>
            </a:r>
          </a:p>
          <a:p>
            <a:pPr lvl="1" eaLnBrk="1" hangingPunct="1"/>
            <a:r>
              <a:rPr lang="en-GB" sz="2400" dirty="0" smtClean="0"/>
              <a:t>Modified CSAI-2 one hour before racing</a:t>
            </a:r>
          </a:p>
          <a:p>
            <a:pPr lvl="1" eaLnBrk="1" hangingPunct="1"/>
            <a:r>
              <a:rPr lang="en-GB" sz="2400" dirty="0" smtClean="0"/>
              <a:t>Goal Attainment Expectancy Scale</a:t>
            </a:r>
          </a:p>
          <a:p>
            <a:pPr lvl="2" eaLnBrk="1" hangingPunct="1"/>
            <a:r>
              <a:rPr lang="en-GB" sz="2000" dirty="0" smtClean="0"/>
              <a:t>Outcome, Performance, Process Goals</a:t>
            </a:r>
          </a:p>
          <a:p>
            <a:pPr lvl="2" eaLnBrk="1" hangingPunct="1"/>
            <a:r>
              <a:rPr lang="en-GB" sz="2000" dirty="0" smtClean="0"/>
              <a:t>“To what extent do you think you will achieve the goal”</a:t>
            </a:r>
          </a:p>
          <a:p>
            <a:pPr lvl="2" eaLnBrk="1" hangingPunct="1"/>
            <a:r>
              <a:rPr lang="en-GB" sz="2000" dirty="0" smtClean="0"/>
              <a:t>Definitely NO to Definitely YES</a:t>
            </a:r>
          </a:p>
          <a:p>
            <a:pPr lvl="2" eaLnBrk="1" hangingPunct="1"/>
            <a:r>
              <a:rPr lang="en-GB" sz="2000" dirty="0" smtClean="0"/>
              <a:t>Positive versus Negative/Uncertain Goal groups</a:t>
            </a:r>
          </a:p>
          <a:p>
            <a:pPr lvl="1" eaLnBrk="1" hangingPunct="1"/>
            <a:r>
              <a:rPr lang="en-GB" sz="2400" dirty="0" smtClean="0"/>
              <a:t>No intensity differences</a:t>
            </a:r>
          </a:p>
          <a:p>
            <a:pPr lvl="1" eaLnBrk="1" hangingPunct="1"/>
            <a:r>
              <a:rPr lang="en-GB" sz="2400" dirty="0" smtClean="0"/>
              <a:t>Positive expectancy group more facilitative</a:t>
            </a:r>
          </a:p>
        </p:txBody>
      </p:sp>
    </p:spTree>
    <p:extLst>
      <p:ext uri="{BB962C8B-B14F-4D97-AF65-F5344CB8AC3E}">
        <p14:creationId xmlns:p14="http://schemas.microsoft.com/office/powerpoint/2010/main" val="97908624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5881688" y="3497263"/>
            <a:ext cx="739775" cy="563562"/>
          </a:xfrm>
          <a:prstGeom prst="rect">
            <a:avLst/>
          </a:prstGeom>
          <a:solidFill>
            <a:srgbClr val="666699"/>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1" name="Rectangle 3"/>
          <p:cNvSpPr>
            <a:spLocks noChangeArrowheads="1"/>
          </p:cNvSpPr>
          <p:nvPr/>
        </p:nvSpPr>
        <p:spPr bwMode="auto">
          <a:xfrm>
            <a:off x="5149850" y="1181100"/>
            <a:ext cx="739775" cy="2306638"/>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2" name="Rectangle 4"/>
          <p:cNvSpPr>
            <a:spLocks noChangeArrowheads="1"/>
          </p:cNvSpPr>
          <p:nvPr/>
        </p:nvSpPr>
        <p:spPr bwMode="auto">
          <a:xfrm>
            <a:off x="2428875" y="2044700"/>
            <a:ext cx="739775" cy="1443038"/>
          </a:xfrm>
          <a:prstGeom prst="rect">
            <a:avLst/>
          </a:prstGeom>
          <a:solidFill>
            <a:srgbClr val="666699"/>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3" name="Rectangle 5"/>
          <p:cNvSpPr>
            <a:spLocks noChangeArrowheads="1"/>
          </p:cNvSpPr>
          <p:nvPr/>
        </p:nvSpPr>
        <p:spPr bwMode="auto">
          <a:xfrm>
            <a:off x="1692275" y="1181100"/>
            <a:ext cx="739775" cy="2306638"/>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grpSp>
        <p:nvGrpSpPr>
          <p:cNvPr id="27654" name="Group 6"/>
          <p:cNvGrpSpPr>
            <a:grpSpLocks/>
          </p:cNvGrpSpPr>
          <p:nvPr/>
        </p:nvGrpSpPr>
        <p:grpSpPr bwMode="auto">
          <a:xfrm>
            <a:off x="3122613" y="1397000"/>
            <a:ext cx="4203700" cy="5191125"/>
            <a:chOff x="1936" y="890"/>
            <a:chExt cx="2648" cy="3270"/>
          </a:xfrm>
        </p:grpSpPr>
        <p:sp>
          <p:nvSpPr>
            <p:cNvPr id="22559" name="Rectangle 7"/>
            <p:cNvSpPr>
              <a:spLocks noChangeArrowheads="1"/>
            </p:cNvSpPr>
            <p:nvPr/>
          </p:nvSpPr>
          <p:spPr bwMode="auto">
            <a:xfrm>
              <a:off x="4118" y="1608"/>
              <a:ext cx="466" cy="591"/>
            </a:xfrm>
            <a:prstGeom prst="rect">
              <a:avLst/>
            </a:prstGeom>
            <a:solidFill>
              <a:srgbClr val="CC9900"/>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60" name="Rectangle 8"/>
            <p:cNvSpPr>
              <a:spLocks noChangeArrowheads="1"/>
            </p:cNvSpPr>
            <p:nvPr/>
          </p:nvSpPr>
          <p:spPr bwMode="auto">
            <a:xfrm>
              <a:off x="1954" y="890"/>
              <a:ext cx="466" cy="1317"/>
            </a:xfrm>
            <a:prstGeom prst="rect">
              <a:avLst/>
            </a:prstGeom>
            <a:solidFill>
              <a:srgbClr val="CC9900"/>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61" name="Rectangle 9"/>
            <p:cNvSpPr>
              <a:spLocks noChangeArrowheads="1"/>
            </p:cNvSpPr>
            <p:nvPr/>
          </p:nvSpPr>
          <p:spPr bwMode="auto">
            <a:xfrm>
              <a:off x="1936" y="4019"/>
              <a:ext cx="227" cy="119"/>
            </a:xfrm>
            <a:prstGeom prst="rect">
              <a:avLst/>
            </a:prstGeom>
            <a:solidFill>
              <a:srgbClr val="CC9900"/>
            </a:solidFill>
            <a:ln w="9525">
              <a:noFill/>
              <a:miter lim="800000"/>
              <a:headEnd/>
              <a:tailEnd/>
            </a:ln>
          </p:spPr>
          <p:txBody>
            <a:bodyPr wrap="none" anchor="ctr"/>
            <a:lstStyle/>
            <a:p>
              <a:pPr>
                <a:defRPr/>
              </a:pPr>
              <a:endParaRPr lang="en-GB" b="1">
                <a:solidFill>
                  <a:srgbClr val="000000"/>
                </a:solidFill>
                <a:latin typeface="Arial" pitchFamily="34" charset="0"/>
                <a:cs typeface="+mn-cs"/>
              </a:endParaRPr>
            </a:p>
          </p:txBody>
        </p:sp>
        <p:sp>
          <p:nvSpPr>
            <p:cNvPr id="22562" name="Text Box 10"/>
            <p:cNvSpPr txBox="1">
              <a:spLocks noChangeArrowheads="1"/>
            </p:cNvSpPr>
            <p:nvPr/>
          </p:nvSpPr>
          <p:spPr bwMode="auto">
            <a:xfrm>
              <a:off x="2254" y="3968"/>
              <a:ext cx="723" cy="192"/>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Confidence</a:t>
              </a:r>
            </a:p>
          </p:txBody>
        </p:sp>
      </p:grpSp>
      <p:sp>
        <p:nvSpPr>
          <p:cNvPr id="22535" name="Text Box 11"/>
          <p:cNvSpPr txBox="1">
            <a:spLocks noChangeArrowheads="1"/>
          </p:cNvSpPr>
          <p:nvPr/>
        </p:nvSpPr>
        <p:spPr bwMode="auto">
          <a:xfrm>
            <a:off x="1514475" y="414655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More Elite		Vs.	Less Elite </a:t>
            </a:r>
          </a:p>
        </p:txBody>
      </p:sp>
      <p:sp>
        <p:nvSpPr>
          <p:cNvPr id="22536" name="Line 12"/>
          <p:cNvSpPr>
            <a:spLocks noChangeShapeType="1"/>
          </p:cNvSpPr>
          <p:nvPr/>
        </p:nvSpPr>
        <p:spPr bwMode="auto">
          <a:xfrm>
            <a:off x="4500563" y="820738"/>
            <a:ext cx="0" cy="3168650"/>
          </a:xfrm>
          <a:prstGeom prst="line">
            <a:avLst/>
          </a:prstGeom>
          <a:noFill/>
          <a:ln w="9525">
            <a:solidFill>
              <a:schemeClr val="tx1"/>
            </a:solidFill>
            <a:prstDash val="dash"/>
            <a:round/>
            <a:headEnd/>
            <a:tailEnd/>
          </a:ln>
        </p:spPr>
        <p:txBody>
          <a:bodyPr/>
          <a:lstStyle/>
          <a:p>
            <a:pPr algn="l">
              <a:defRPr/>
            </a:pPr>
            <a:endParaRPr lang="en-GB">
              <a:solidFill>
                <a:srgbClr val="000000"/>
              </a:solidFill>
              <a:latin typeface="Arial" pitchFamily="34" charset="0"/>
              <a:cs typeface="+mn-cs"/>
            </a:endParaRPr>
          </a:p>
        </p:txBody>
      </p:sp>
      <p:sp>
        <p:nvSpPr>
          <p:cNvPr id="22537" name="Rectangle 13"/>
          <p:cNvSpPr>
            <a:spLocks noChangeArrowheads="1"/>
          </p:cNvSpPr>
          <p:nvPr/>
        </p:nvSpPr>
        <p:spPr bwMode="auto">
          <a:xfrm>
            <a:off x="73025" y="6361113"/>
            <a:ext cx="395288" cy="188912"/>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8" name="Text Box 14"/>
          <p:cNvSpPr txBox="1">
            <a:spLocks noChangeArrowheads="1"/>
          </p:cNvSpPr>
          <p:nvPr/>
        </p:nvSpPr>
        <p:spPr bwMode="auto">
          <a:xfrm>
            <a:off x="500063" y="6283325"/>
            <a:ext cx="911225" cy="304800"/>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Intensity</a:t>
            </a:r>
          </a:p>
        </p:txBody>
      </p:sp>
      <p:sp>
        <p:nvSpPr>
          <p:cNvPr id="22539" name="Rectangle 15"/>
          <p:cNvSpPr>
            <a:spLocks noChangeArrowheads="1"/>
          </p:cNvSpPr>
          <p:nvPr/>
        </p:nvSpPr>
        <p:spPr bwMode="auto">
          <a:xfrm>
            <a:off x="1476375" y="6361113"/>
            <a:ext cx="395288" cy="188912"/>
          </a:xfrm>
          <a:prstGeom prst="rect">
            <a:avLst/>
          </a:prstGeom>
          <a:solidFill>
            <a:srgbClr val="666699"/>
          </a:solidFill>
          <a:ln w="9525">
            <a:noFill/>
            <a:miter lim="800000"/>
            <a:headEnd/>
            <a:tailEnd/>
          </a:ln>
        </p:spPr>
        <p:txBody>
          <a:bodyPr wrap="none" anchor="ctr"/>
          <a:lstStyle/>
          <a:p>
            <a:pPr>
              <a:defRPr/>
            </a:pPr>
            <a:endParaRPr lang="en-GB" b="1">
              <a:solidFill>
                <a:srgbClr val="000000"/>
              </a:solidFill>
              <a:latin typeface="Arial" pitchFamily="34" charset="0"/>
              <a:cs typeface="+mn-cs"/>
            </a:endParaRPr>
          </a:p>
        </p:txBody>
      </p:sp>
      <p:sp>
        <p:nvSpPr>
          <p:cNvPr id="22540" name="Text Box 16"/>
          <p:cNvSpPr txBox="1">
            <a:spLocks noChangeArrowheads="1"/>
          </p:cNvSpPr>
          <p:nvPr/>
        </p:nvSpPr>
        <p:spPr bwMode="auto">
          <a:xfrm>
            <a:off x="1973263" y="6289675"/>
            <a:ext cx="952500" cy="304800"/>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Direction</a:t>
            </a:r>
          </a:p>
        </p:txBody>
      </p:sp>
      <p:sp>
        <p:nvSpPr>
          <p:cNvPr id="22541" name="Text Box 17"/>
          <p:cNvSpPr txBox="1">
            <a:spLocks noChangeArrowheads="1"/>
          </p:cNvSpPr>
          <p:nvPr/>
        </p:nvSpPr>
        <p:spPr bwMode="auto">
          <a:xfrm>
            <a:off x="1482725" y="2927350"/>
            <a:ext cx="184150" cy="366713"/>
          </a:xfrm>
          <a:prstGeom prst="rect">
            <a:avLst/>
          </a:prstGeom>
          <a:noFill/>
          <a:ln w="9525">
            <a:noFill/>
            <a:miter lim="800000"/>
            <a:headEnd/>
            <a:tailEnd/>
          </a:ln>
        </p:spPr>
        <p:txBody>
          <a:bodyPr wrap="none">
            <a:spAutoFit/>
          </a:bodyPr>
          <a:lstStyle/>
          <a:p>
            <a:pPr algn="l">
              <a:defRPr/>
            </a:pPr>
            <a:endParaRPr lang="en-GB" b="1">
              <a:solidFill>
                <a:srgbClr val="000000"/>
              </a:solidFill>
              <a:latin typeface="Arial" pitchFamily="34" charset="0"/>
              <a:cs typeface="+mn-cs"/>
            </a:endParaRPr>
          </a:p>
        </p:txBody>
      </p:sp>
      <p:sp>
        <p:nvSpPr>
          <p:cNvPr id="22542" name="Text Box 18"/>
          <p:cNvSpPr txBox="1">
            <a:spLocks noChangeArrowheads="1"/>
          </p:cNvSpPr>
          <p:nvPr/>
        </p:nvSpPr>
        <p:spPr bwMode="auto">
          <a:xfrm>
            <a:off x="239713" y="692150"/>
            <a:ext cx="1020762" cy="581025"/>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High </a:t>
            </a:r>
          </a:p>
          <a:p>
            <a:pPr>
              <a:defRPr/>
            </a:pPr>
            <a:r>
              <a:rPr lang="en-GB" sz="1600" b="1">
                <a:solidFill>
                  <a:srgbClr val="000000"/>
                </a:solidFill>
                <a:latin typeface="Arial" pitchFamily="34" charset="0"/>
                <a:cs typeface="+mn-cs"/>
              </a:rPr>
              <a:t>Intensity</a:t>
            </a:r>
          </a:p>
        </p:txBody>
      </p:sp>
      <p:sp>
        <p:nvSpPr>
          <p:cNvPr id="22543" name="Text Box 19"/>
          <p:cNvSpPr txBox="1">
            <a:spLocks noChangeArrowheads="1"/>
          </p:cNvSpPr>
          <p:nvPr/>
        </p:nvSpPr>
        <p:spPr bwMode="auto">
          <a:xfrm>
            <a:off x="187325" y="3003550"/>
            <a:ext cx="1020763" cy="581025"/>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Low </a:t>
            </a:r>
          </a:p>
          <a:p>
            <a:pPr>
              <a:defRPr/>
            </a:pPr>
            <a:r>
              <a:rPr lang="en-GB" sz="1600" b="1">
                <a:solidFill>
                  <a:srgbClr val="000000"/>
                </a:solidFill>
                <a:latin typeface="Arial" pitchFamily="34" charset="0"/>
                <a:cs typeface="+mn-cs"/>
              </a:rPr>
              <a:t>Intensity</a:t>
            </a:r>
          </a:p>
        </p:txBody>
      </p:sp>
      <p:sp>
        <p:nvSpPr>
          <p:cNvPr id="22544" name="Line 20"/>
          <p:cNvSpPr>
            <a:spLocks noChangeShapeType="1"/>
          </p:cNvSpPr>
          <p:nvPr/>
        </p:nvSpPr>
        <p:spPr bwMode="auto">
          <a:xfrm flipV="1">
            <a:off x="1304925" y="892175"/>
            <a:ext cx="26988" cy="2589213"/>
          </a:xfrm>
          <a:prstGeom prst="line">
            <a:avLst/>
          </a:prstGeom>
          <a:noFill/>
          <a:ln w="57150">
            <a:solidFill>
              <a:schemeClr val="tx1"/>
            </a:solidFill>
            <a:round/>
            <a:headEnd/>
            <a:tailEnd type="triangle" w="med" len="med"/>
          </a:ln>
        </p:spPr>
        <p:txBody>
          <a:bodyPr/>
          <a:lstStyle/>
          <a:p>
            <a:pPr algn="l">
              <a:defRPr/>
            </a:pPr>
            <a:endParaRPr lang="en-GB">
              <a:solidFill>
                <a:srgbClr val="000000"/>
              </a:solidFill>
              <a:latin typeface="Arial" pitchFamily="34" charset="0"/>
              <a:cs typeface="+mn-cs"/>
            </a:endParaRPr>
          </a:p>
        </p:txBody>
      </p:sp>
      <p:sp>
        <p:nvSpPr>
          <p:cNvPr id="22545" name="Line 21"/>
          <p:cNvSpPr>
            <a:spLocks noChangeShapeType="1"/>
          </p:cNvSpPr>
          <p:nvPr/>
        </p:nvSpPr>
        <p:spPr bwMode="auto">
          <a:xfrm>
            <a:off x="1357313" y="3484563"/>
            <a:ext cx="7175500" cy="0"/>
          </a:xfrm>
          <a:prstGeom prst="line">
            <a:avLst/>
          </a:prstGeom>
          <a:noFill/>
          <a:ln w="57150">
            <a:solidFill>
              <a:schemeClr val="tx1"/>
            </a:solidFill>
            <a:round/>
            <a:headEnd/>
            <a:tailEnd/>
          </a:ln>
        </p:spPr>
        <p:txBody>
          <a:bodyPr/>
          <a:lstStyle/>
          <a:p>
            <a:pPr algn="l">
              <a:defRPr/>
            </a:pPr>
            <a:endParaRPr lang="en-GB">
              <a:solidFill>
                <a:srgbClr val="000000"/>
              </a:solidFill>
              <a:latin typeface="Arial" pitchFamily="34" charset="0"/>
              <a:cs typeface="+mn-cs"/>
            </a:endParaRPr>
          </a:p>
        </p:txBody>
      </p:sp>
      <p:sp>
        <p:nvSpPr>
          <p:cNvPr id="22546" name="Oval 22"/>
          <p:cNvSpPr>
            <a:spLocks noChangeArrowheads="1"/>
          </p:cNvSpPr>
          <p:nvPr/>
        </p:nvSpPr>
        <p:spPr bwMode="auto">
          <a:xfrm>
            <a:off x="1176338" y="3365500"/>
            <a:ext cx="217487" cy="215900"/>
          </a:xfrm>
          <a:prstGeom prst="ellipse">
            <a:avLst/>
          </a:prstGeom>
          <a:solidFill>
            <a:schemeClr val="tx1"/>
          </a:solidFill>
          <a:ln w="9525">
            <a:solidFill>
              <a:schemeClr val="tx1"/>
            </a:solidFill>
            <a:round/>
            <a:headEnd/>
            <a:tailEnd/>
          </a:ln>
        </p:spPr>
        <p:txBody>
          <a:bodyPr wrap="none" anchor="ctr"/>
          <a:lstStyle/>
          <a:p>
            <a:pPr algn="l">
              <a:defRPr/>
            </a:pPr>
            <a:endParaRPr lang="en-GB">
              <a:solidFill>
                <a:srgbClr val="000000"/>
              </a:solidFill>
              <a:latin typeface="Arial" pitchFamily="34" charset="0"/>
              <a:cs typeface="+mn-cs"/>
            </a:endParaRPr>
          </a:p>
        </p:txBody>
      </p:sp>
      <p:sp>
        <p:nvSpPr>
          <p:cNvPr id="22547" name="Text Box 23"/>
          <p:cNvSpPr txBox="1">
            <a:spLocks noChangeArrowheads="1"/>
          </p:cNvSpPr>
          <p:nvPr/>
        </p:nvSpPr>
        <p:spPr bwMode="auto">
          <a:xfrm>
            <a:off x="8270875" y="4305300"/>
            <a:ext cx="477838" cy="336550"/>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-ve</a:t>
            </a:r>
          </a:p>
        </p:txBody>
      </p:sp>
      <p:sp>
        <p:nvSpPr>
          <p:cNvPr id="22548" name="Text Box 24"/>
          <p:cNvSpPr txBox="1">
            <a:spLocks noChangeArrowheads="1"/>
          </p:cNvSpPr>
          <p:nvPr/>
        </p:nvSpPr>
        <p:spPr bwMode="auto">
          <a:xfrm>
            <a:off x="8202613" y="2246313"/>
            <a:ext cx="528637" cy="336550"/>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+ve</a:t>
            </a:r>
          </a:p>
        </p:txBody>
      </p:sp>
      <p:sp>
        <p:nvSpPr>
          <p:cNvPr id="22549" name="Text Box 25"/>
          <p:cNvSpPr txBox="1">
            <a:spLocks noChangeArrowheads="1"/>
          </p:cNvSpPr>
          <p:nvPr/>
        </p:nvSpPr>
        <p:spPr bwMode="auto">
          <a:xfrm>
            <a:off x="5227638" y="2855913"/>
            <a:ext cx="184150" cy="366712"/>
          </a:xfrm>
          <a:prstGeom prst="rect">
            <a:avLst/>
          </a:prstGeom>
          <a:noFill/>
          <a:ln w="9525">
            <a:noFill/>
            <a:miter lim="800000"/>
            <a:headEnd/>
            <a:tailEnd/>
          </a:ln>
        </p:spPr>
        <p:txBody>
          <a:bodyPr wrap="none">
            <a:spAutoFit/>
          </a:bodyPr>
          <a:lstStyle/>
          <a:p>
            <a:pPr algn="l">
              <a:defRPr/>
            </a:pPr>
            <a:endParaRPr lang="en-GB" b="1">
              <a:solidFill>
                <a:srgbClr val="000000"/>
              </a:solidFill>
              <a:latin typeface="Arial" pitchFamily="34" charset="0"/>
              <a:cs typeface="+mn-cs"/>
            </a:endParaRPr>
          </a:p>
        </p:txBody>
      </p:sp>
      <p:sp>
        <p:nvSpPr>
          <p:cNvPr id="22550" name="Line 26"/>
          <p:cNvSpPr>
            <a:spLocks noChangeShapeType="1"/>
          </p:cNvSpPr>
          <p:nvPr/>
        </p:nvSpPr>
        <p:spPr bwMode="auto">
          <a:xfrm flipV="1">
            <a:off x="8520113" y="2582863"/>
            <a:ext cx="1587" cy="1728787"/>
          </a:xfrm>
          <a:prstGeom prst="line">
            <a:avLst/>
          </a:prstGeom>
          <a:noFill/>
          <a:ln w="57150">
            <a:solidFill>
              <a:schemeClr val="tx1"/>
            </a:solidFill>
            <a:round/>
            <a:headEnd type="triangle" w="med" len="med"/>
            <a:tailEnd type="triangle" w="med" len="med"/>
          </a:ln>
        </p:spPr>
        <p:txBody>
          <a:bodyPr/>
          <a:lstStyle/>
          <a:p>
            <a:pPr algn="l">
              <a:defRPr/>
            </a:pPr>
            <a:endParaRPr lang="en-GB">
              <a:solidFill>
                <a:srgbClr val="000000"/>
              </a:solidFill>
              <a:latin typeface="Arial" pitchFamily="34" charset="0"/>
              <a:cs typeface="+mn-cs"/>
            </a:endParaRPr>
          </a:p>
        </p:txBody>
      </p:sp>
      <p:sp>
        <p:nvSpPr>
          <p:cNvPr id="22551" name="Oval 27"/>
          <p:cNvSpPr>
            <a:spLocks noChangeArrowheads="1"/>
          </p:cNvSpPr>
          <p:nvPr/>
        </p:nvSpPr>
        <p:spPr bwMode="auto">
          <a:xfrm>
            <a:off x="8410575" y="3387725"/>
            <a:ext cx="217488" cy="215900"/>
          </a:xfrm>
          <a:prstGeom prst="ellipse">
            <a:avLst/>
          </a:prstGeom>
          <a:solidFill>
            <a:schemeClr val="tx1"/>
          </a:solidFill>
          <a:ln w="9525">
            <a:solidFill>
              <a:schemeClr val="tx1"/>
            </a:solidFill>
            <a:round/>
            <a:headEnd/>
            <a:tailEnd/>
          </a:ln>
        </p:spPr>
        <p:txBody>
          <a:bodyPr wrap="none" anchor="ctr"/>
          <a:lstStyle/>
          <a:p>
            <a:pPr algn="l">
              <a:defRPr/>
            </a:pPr>
            <a:endParaRPr lang="en-GB">
              <a:solidFill>
                <a:srgbClr val="000000"/>
              </a:solidFill>
              <a:latin typeface="Arial" pitchFamily="34" charset="0"/>
              <a:cs typeface="+mn-cs"/>
            </a:endParaRPr>
          </a:p>
        </p:txBody>
      </p:sp>
      <p:sp>
        <p:nvSpPr>
          <p:cNvPr id="22552" name="Text Box 28"/>
          <p:cNvSpPr txBox="1">
            <a:spLocks noChangeArrowheads="1"/>
          </p:cNvSpPr>
          <p:nvPr/>
        </p:nvSpPr>
        <p:spPr bwMode="auto">
          <a:xfrm>
            <a:off x="1601788" y="728663"/>
            <a:ext cx="963612" cy="336550"/>
          </a:xfrm>
          <a:prstGeom prst="rect">
            <a:avLst/>
          </a:prstGeom>
          <a:noFill/>
          <a:ln w="9525">
            <a:noFill/>
            <a:miter lim="800000"/>
            <a:headEnd/>
            <a:tailEnd/>
          </a:ln>
        </p:spPr>
        <p:txBody>
          <a:bodyPr wrap="none">
            <a:spAutoFit/>
          </a:bodyPr>
          <a:lstStyle/>
          <a:p>
            <a:pPr algn="l">
              <a:defRPr/>
            </a:pPr>
            <a:r>
              <a:rPr lang="en-GB" sz="1600" b="1" i="1" dirty="0">
                <a:solidFill>
                  <a:srgbClr val="000000"/>
                </a:solidFill>
                <a:latin typeface="Arial" pitchFamily="34" charset="0"/>
                <a:cs typeface="+mn-cs"/>
              </a:rPr>
              <a:t>Group 1</a:t>
            </a:r>
          </a:p>
        </p:txBody>
      </p:sp>
      <p:sp>
        <p:nvSpPr>
          <p:cNvPr id="22553" name="Text Box 29"/>
          <p:cNvSpPr txBox="1">
            <a:spLocks noChangeArrowheads="1"/>
          </p:cNvSpPr>
          <p:nvPr/>
        </p:nvSpPr>
        <p:spPr bwMode="auto">
          <a:xfrm>
            <a:off x="5032375" y="728663"/>
            <a:ext cx="963613" cy="336550"/>
          </a:xfrm>
          <a:prstGeom prst="rect">
            <a:avLst/>
          </a:prstGeom>
          <a:noFill/>
          <a:ln w="9525">
            <a:noFill/>
            <a:miter lim="800000"/>
            <a:headEnd/>
            <a:tailEnd/>
          </a:ln>
        </p:spPr>
        <p:txBody>
          <a:bodyPr wrap="none">
            <a:spAutoFit/>
          </a:bodyPr>
          <a:lstStyle/>
          <a:p>
            <a:pPr algn="l">
              <a:defRPr/>
            </a:pPr>
            <a:r>
              <a:rPr lang="en-GB" sz="1600" b="1" i="1">
                <a:solidFill>
                  <a:srgbClr val="000000"/>
                </a:solidFill>
                <a:latin typeface="Arial" pitchFamily="34" charset="0"/>
                <a:cs typeface="+mn-cs"/>
              </a:rPr>
              <a:t>Group 2</a:t>
            </a:r>
          </a:p>
        </p:txBody>
      </p:sp>
      <p:sp>
        <p:nvSpPr>
          <p:cNvPr id="22554" name="Text Box 31"/>
          <p:cNvSpPr txBox="1">
            <a:spLocks noChangeArrowheads="1"/>
          </p:cNvSpPr>
          <p:nvPr/>
        </p:nvSpPr>
        <p:spPr bwMode="auto">
          <a:xfrm>
            <a:off x="1504950" y="447040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Better Performance	Vs.	Inferior Performance</a:t>
            </a:r>
          </a:p>
        </p:txBody>
      </p:sp>
      <p:sp>
        <p:nvSpPr>
          <p:cNvPr id="22555" name="Text Box 32"/>
          <p:cNvSpPr txBox="1">
            <a:spLocks noChangeArrowheads="1"/>
          </p:cNvSpPr>
          <p:nvPr/>
        </p:nvSpPr>
        <p:spPr bwMode="auto">
          <a:xfrm>
            <a:off x="1517650" y="4783138"/>
            <a:ext cx="7023100" cy="366712"/>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Greater Control		Vs.	Lack of Control</a:t>
            </a:r>
          </a:p>
        </p:txBody>
      </p:sp>
      <p:sp>
        <p:nvSpPr>
          <p:cNvPr id="22556" name="Text Box 33"/>
          <p:cNvSpPr txBox="1">
            <a:spLocks noChangeArrowheads="1"/>
          </p:cNvSpPr>
          <p:nvPr/>
        </p:nvSpPr>
        <p:spPr bwMode="auto">
          <a:xfrm>
            <a:off x="1520825" y="5091113"/>
            <a:ext cx="7023100" cy="366712"/>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Experienced		Vs.	Inexperienced</a:t>
            </a:r>
          </a:p>
        </p:txBody>
      </p:sp>
      <p:sp>
        <p:nvSpPr>
          <p:cNvPr id="22557" name="Text Box 34"/>
          <p:cNvSpPr txBox="1">
            <a:spLocks noChangeArrowheads="1"/>
          </p:cNvSpPr>
          <p:nvPr/>
        </p:nvSpPr>
        <p:spPr bwMode="auto">
          <a:xfrm>
            <a:off x="1520825" y="5407025"/>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More Competitive	Vs.	Less Competitive</a:t>
            </a:r>
          </a:p>
        </p:txBody>
      </p:sp>
      <p:sp>
        <p:nvSpPr>
          <p:cNvPr id="22558" name="Text Box 35"/>
          <p:cNvSpPr txBox="1">
            <a:spLocks noChangeArrowheads="1"/>
          </p:cNvSpPr>
          <p:nvPr/>
        </p:nvSpPr>
        <p:spPr bwMode="auto">
          <a:xfrm>
            <a:off x="1520825" y="571500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Better Coping		Vs. 	Worse Coping</a:t>
            </a:r>
          </a:p>
        </p:txBody>
      </p:sp>
    </p:spTree>
    <p:extLst>
      <p:ext uri="{BB962C8B-B14F-4D97-AF65-F5344CB8AC3E}">
        <p14:creationId xmlns:p14="http://schemas.microsoft.com/office/powerpoint/2010/main" val="228048714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277765" y="685800"/>
            <a:ext cx="8253412" cy="914400"/>
          </a:xfrm>
        </p:spPr>
        <p:txBody>
          <a:bodyPr/>
          <a:lstStyle/>
          <a:p>
            <a:r>
              <a:rPr lang="en-GB" dirty="0" smtClean="0"/>
              <a:t>Summary Of Quantitative Studies</a:t>
            </a:r>
          </a:p>
        </p:txBody>
      </p:sp>
      <p:sp>
        <p:nvSpPr>
          <p:cNvPr id="3" name="Content Placeholder 2"/>
          <p:cNvSpPr>
            <a:spLocks noGrp="1"/>
          </p:cNvSpPr>
          <p:nvPr>
            <p:ph idx="1"/>
          </p:nvPr>
        </p:nvSpPr>
        <p:spPr/>
        <p:txBody>
          <a:bodyPr>
            <a:normAutofit/>
          </a:bodyPr>
          <a:lstStyle/>
          <a:p>
            <a:pPr>
              <a:defRPr/>
            </a:pPr>
            <a:r>
              <a:rPr lang="en-GB" dirty="0" smtClean="0"/>
              <a:t>Make sense of the chart</a:t>
            </a:r>
          </a:p>
          <a:p>
            <a:pPr>
              <a:defRPr/>
            </a:pPr>
            <a:r>
              <a:rPr lang="en-GB" dirty="0" smtClean="0"/>
              <a:t>Chat through it</a:t>
            </a:r>
            <a:r>
              <a:rPr lang="en-US" dirty="0" smtClean="0"/>
              <a:t>…W</a:t>
            </a:r>
            <a:r>
              <a:rPr lang="en-GB" dirty="0" smtClean="0"/>
              <a:t>hat is the broad summary picture that emerges from that 8-10 year period of quantitative research?</a:t>
            </a:r>
          </a:p>
          <a:p>
            <a:pPr>
              <a:defRPr/>
            </a:pPr>
            <a:r>
              <a:rPr lang="en-GB" dirty="0" smtClean="0"/>
              <a:t>What are the broad implications (for practitioners/performers/coaches) that emerge from the pattern of findings? </a:t>
            </a:r>
            <a:endParaRPr lang="en-GB" dirty="0"/>
          </a:p>
        </p:txBody>
      </p:sp>
    </p:spTree>
    <p:extLst>
      <p:ext uri="{BB962C8B-B14F-4D97-AF65-F5344CB8AC3E}">
        <p14:creationId xmlns:p14="http://schemas.microsoft.com/office/powerpoint/2010/main" val="18832741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p:txBody>
          <a:bodyPr/>
          <a:lstStyle/>
          <a:p>
            <a:pPr eaLnBrk="1" hangingPunct="1"/>
            <a:r>
              <a:rPr lang="en-GB" b="1" smtClean="0">
                <a:solidFill>
                  <a:schemeClr val="bg1"/>
                </a:solidFill>
              </a:rPr>
              <a:t>What do we still need to know</a:t>
            </a:r>
            <a:endParaRPr lang="en-US" b="1" smtClean="0">
              <a:solidFill>
                <a:schemeClr val="bg1"/>
              </a:solidFill>
            </a:endParaRPr>
          </a:p>
        </p:txBody>
      </p:sp>
      <p:sp>
        <p:nvSpPr>
          <p:cNvPr id="28676" name="Rectangle 3"/>
          <p:cNvSpPr>
            <a:spLocks noGrp="1" noChangeArrowheads="1"/>
          </p:cNvSpPr>
          <p:nvPr>
            <p:ph type="body" idx="1"/>
          </p:nvPr>
        </p:nvSpPr>
        <p:spPr>
          <a:xfrm>
            <a:off x="739775" y="2502306"/>
            <a:ext cx="7662864" cy="3534957"/>
          </a:xfrm>
        </p:spPr>
        <p:txBody>
          <a:bodyPr>
            <a:normAutofit lnSpcReduction="10000"/>
          </a:bodyPr>
          <a:lstStyle/>
          <a:p>
            <a:pPr eaLnBrk="1" hangingPunct="1">
              <a:defRPr/>
            </a:pPr>
            <a:r>
              <a:rPr lang="en-GB" dirty="0" smtClean="0"/>
              <a:t>Facilitative interpretations associated with a range of positive personal and performance attributes</a:t>
            </a:r>
          </a:p>
          <a:p>
            <a:pPr lvl="1" eaLnBrk="1" hangingPunct="1">
              <a:defRPr/>
            </a:pPr>
            <a:r>
              <a:rPr lang="en-GB" dirty="0" smtClean="0"/>
              <a:t>Therefore, perhaps worth developing a facilitative interpretation!!!</a:t>
            </a:r>
          </a:p>
          <a:p>
            <a:pPr eaLnBrk="1" hangingPunct="1">
              <a:defRPr/>
            </a:pPr>
            <a:r>
              <a:rPr lang="en-GB" dirty="0" smtClean="0"/>
              <a:t>What we don’t know…..</a:t>
            </a:r>
          </a:p>
          <a:p>
            <a:pPr lvl="1" eaLnBrk="1" hangingPunct="1">
              <a:defRPr/>
            </a:pPr>
            <a:r>
              <a:rPr lang="en-GB" dirty="0" smtClean="0"/>
              <a:t>How and why?</a:t>
            </a:r>
          </a:p>
          <a:p>
            <a:pPr lvl="1" eaLnBrk="1" hangingPunct="1">
              <a:defRPr/>
            </a:pPr>
            <a:r>
              <a:rPr lang="en-GB" dirty="0" smtClean="0"/>
              <a:t>Development of facilitation?</a:t>
            </a:r>
          </a:p>
          <a:p>
            <a:pPr lvl="1" eaLnBrk="1" hangingPunct="1">
              <a:defRPr/>
            </a:pPr>
            <a:r>
              <a:rPr lang="en-GB" dirty="0" smtClean="0"/>
              <a:t>Can debilitation be restructured?</a:t>
            </a:r>
          </a:p>
          <a:p>
            <a:pPr lvl="1" eaLnBrk="1" hangingPunct="1">
              <a:defRPr/>
            </a:pPr>
            <a:r>
              <a:rPr lang="en-GB" dirty="0" smtClean="0"/>
              <a:t>What about frequency (Part 2)</a:t>
            </a:r>
          </a:p>
        </p:txBody>
      </p:sp>
    </p:spTree>
    <p:extLst>
      <p:ext uri="{BB962C8B-B14F-4D97-AF65-F5344CB8AC3E}">
        <p14:creationId xmlns:p14="http://schemas.microsoft.com/office/powerpoint/2010/main" val="327501937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Genesis">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Genesis">
      <a:majorFont>
        <a:latin typeface="Calisto MT"/>
        <a:ea typeface=""/>
        <a:cs typeface=""/>
        <a:font script="Jpan" typeface="ＭＳ 明朝"/>
      </a:majorFont>
      <a:minorFont>
        <a:latin typeface="Calisto MT"/>
        <a:ea typeface=""/>
        <a:cs typeface=""/>
        <a:font script="Jpan" typeface="ＭＳ 明朝"/>
      </a:minorFont>
    </a:fontScheme>
    <a:fmtScheme name="Genesis">
      <a:fillStyleLst>
        <a:solidFill>
          <a:schemeClr val="phClr"/>
        </a:solidFill>
        <a:gradFill rotWithShape="1">
          <a:gsLst>
            <a:gs pos="0">
              <a:schemeClr val="phClr">
                <a:tint val="100000"/>
                <a:shade val="70000"/>
                <a:satMod val="100000"/>
                <a:greenMod val="110000"/>
              </a:schemeClr>
            </a:gs>
            <a:gs pos="75000">
              <a:schemeClr val="phClr">
                <a:tint val="40000"/>
                <a:satMod val="150000"/>
                <a:redMod val="100000"/>
                <a:blueMod val="100000"/>
              </a:schemeClr>
            </a:gs>
            <a:gs pos="100000">
              <a:schemeClr val="phClr">
                <a:tint val="60000"/>
                <a:satMod val="120000"/>
                <a:redMod val="100000"/>
                <a:blueMod val="100000"/>
              </a:schemeClr>
            </a:gs>
          </a:gsLst>
          <a:path path="circle">
            <a:fillToRect l="25000" t="25000" r="5000" b="5000"/>
          </a:path>
        </a:gradFill>
        <a:gradFill rotWithShape="1">
          <a:gsLst>
            <a:gs pos="0">
              <a:schemeClr val="phClr">
                <a:tint val="50000"/>
                <a:shade val="100000"/>
                <a:alpha val="100000"/>
                <a:satMod val="150000"/>
              </a:schemeClr>
            </a:gs>
            <a:gs pos="40000">
              <a:schemeClr val="phClr">
                <a:tint val="70000"/>
                <a:shade val="100000"/>
                <a:alpha val="100000"/>
                <a:satMod val="150000"/>
              </a:schemeClr>
            </a:gs>
            <a:gs pos="100000">
              <a:schemeClr val="phClr">
                <a:shade val="90000"/>
                <a:satMod val="110000"/>
              </a:schemeClr>
            </a:gs>
          </a:gsLst>
          <a:lin ang="5400000" scaled="0"/>
        </a:grad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outerShdw blurRad="88900" dist="50800" dir="11400000" sx="102000" sy="101000" algn="tl" rotWithShape="0">
              <a:srgbClr val="000000">
                <a:alpha val="35000"/>
              </a:srgbClr>
            </a:outerShdw>
          </a:effectLst>
          <a:scene3d>
            <a:camera prst="perspectiveFront" fov="4800000"/>
            <a:lightRig rig="morning" dir="tl"/>
          </a:scene3d>
          <a:sp3d prstMaterial="softmetal">
            <a:bevelT w="0" h="0"/>
          </a:sp3d>
        </a:effectStyle>
        <a:effectStyle>
          <a:effectLst>
            <a:innerShdw blurRad="50800" dist="25400" dir="13500000">
              <a:srgbClr val="000000">
                <a:alpha val="75000"/>
              </a:srgbClr>
            </a:innerShdw>
            <a:reflection blurRad="101600" stA="40000" endPos="50000" dist="63500" dir="5400000" fadeDir="7200000" sy="-100000" kx="300000" rotWithShape="0"/>
          </a:effectLst>
          <a:scene3d>
            <a:camera prst="orthographicFront">
              <a:rot lat="0" lon="0" rev="0"/>
            </a:camera>
            <a:lightRig rig="chilly" dir="tr">
              <a:rot lat="0" lon="0" rev="1200000"/>
            </a:lightRig>
          </a:scene3d>
          <a:sp3d prstMaterial="plastic">
            <a:bevelT w="0" h="0"/>
          </a:sp3d>
        </a:effectStyle>
      </a:effectStyleLst>
      <a:bgFillStyleLst>
        <a:blipFill rotWithShape="1">
          <a:blip xmlns:r="http://schemas.openxmlformats.org/officeDocument/2006/relationships" r:embed="rId1"/>
          <a:stretch/>
        </a:blipFill>
        <a:blipFill rotWithShape="1">
          <a:blip xmlns:r="http://schemas.openxmlformats.org/officeDocument/2006/relationships" r:embed="rId2"/>
          <a:stretch/>
        </a:blipFill>
        <a:blipFill rotWithShape="1">
          <a:blip xmlns:r="http://schemas.openxmlformats.org/officeDocument/2006/relationships" r:embed="rId3"/>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Genesis.thmx</Template>
  <TotalTime>110</TotalTime>
  <Words>1949</Words>
  <Application>Microsoft Office PowerPoint</Application>
  <PresentationFormat>On-screen Show (4:3)</PresentationFormat>
  <Paragraphs>336</Paragraphs>
  <Slides>46</Slides>
  <Notes>20</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46</vt:i4>
      </vt:variant>
    </vt:vector>
  </HeadingPairs>
  <TitlesOfParts>
    <vt:vector size="57" baseType="lpstr">
      <vt:lpstr>ＭＳ Ｐゴシック</vt:lpstr>
      <vt:lpstr>ＭＳ Ｐゴシック</vt:lpstr>
      <vt:lpstr>Arial</vt:lpstr>
      <vt:lpstr>Calibri</vt:lpstr>
      <vt:lpstr>Calisto MT</vt:lpstr>
      <vt:lpstr>HGP明朝E</vt:lpstr>
      <vt:lpstr>Times New Roman</vt:lpstr>
      <vt:lpstr>Wingdings</vt:lpstr>
      <vt:lpstr>Wingdings 2</vt:lpstr>
      <vt:lpstr>Genesis</vt:lpstr>
      <vt:lpstr>MS Org Chart</vt:lpstr>
      <vt:lpstr>Sport and Exercise Psychology</vt:lpstr>
      <vt:lpstr>Sport and Exercise Psychology</vt:lpstr>
      <vt:lpstr>Coursework</vt:lpstr>
      <vt:lpstr>  First topic: Competitive State Anxiety – Part 1  </vt:lpstr>
      <vt:lpstr> Requirement to cope with pressure, stress &amp; anxiety accepted as a necessity in most competitive sports </vt:lpstr>
      <vt:lpstr> Why Study Stress &amp; Anxiety (Jones, 1991)   </vt:lpstr>
      <vt:lpstr>Definition of Terms   </vt:lpstr>
      <vt:lpstr>Relationship with Performance Ideal mental state for optimal performance </vt:lpstr>
      <vt:lpstr>Definitions</vt:lpstr>
      <vt:lpstr>PowerPoint Presentation</vt:lpstr>
      <vt:lpstr>Therefore…</vt:lpstr>
      <vt:lpstr>Jones (1995) Model of Facilitative and Debilitative Anxiety </vt:lpstr>
      <vt:lpstr>State-trait theory of anxiety – two types of anxiety (Spielberger, 1966) </vt:lpstr>
      <vt:lpstr>Uni-dimensional construct theories Drive theory (Hull, 1943; Spence &amp; Spence, 1966) </vt:lpstr>
      <vt:lpstr>Inverted U Hypothesis</vt:lpstr>
      <vt:lpstr>PowerPoint Presentation</vt:lpstr>
      <vt:lpstr>Recognising symptoms of state anxiety and arousal / activation</vt:lpstr>
      <vt:lpstr>Anxiety multidimensional in nature – (needed an appropriate scale)</vt:lpstr>
      <vt:lpstr> Measurement Developments Multidimensional Anxiety </vt:lpstr>
      <vt:lpstr>Question 1:</vt:lpstr>
      <vt:lpstr>PowerPoint Presentation</vt:lpstr>
      <vt:lpstr>2. In pairs, think back to competitive situations when you have felt anxious… </vt:lpstr>
      <vt:lpstr>Question 3:</vt:lpstr>
      <vt:lpstr> A fighter's guide to performance anxiety - Stacey Copeland  https://www.youtube.com/watch?v=bhCXqa7vCEk </vt:lpstr>
      <vt:lpstr> Matching Hypothesis Match treatment to symptom </vt:lpstr>
      <vt:lpstr>Summary – part 1</vt:lpstr>
      <vt:lpstr>PowerPoint Presentation</vt:lpstr>
      <vt:lpstr>RESEARCH AREAS (Multidimensional Anxiety)</vt:lpstr>
      <vt:lpstr> MEASUREMENT CRITICISMS </vt:lpstr>
      <vt:lpstr>MEASUREMENT CRITICISMS (3)</vt:lpstr>
      <vt:lpstr>An Important Point</vt:lpstr>
      <vt:lpstr> Contrary Evidence: Test Anxiety </vt:lpstr>
      <vt:lpstr> Initial Evidence: Sport Psychology </vt:lpstr>
      <vt:lpstr>Recent Evidence: Sport Psychology (2)</vt:lpstr>
      <vt:lpstr>Direction Introduced into Sport Psychology Literature (Jones, 1991)</vt:lpstr>
      <vt:lpstr>Additional Measurement Scale</vt:lpstr>
      <vt:lpstr>Recap…. </vt:lpstr>
      <vt:lpstr>Research Progress</vt:lpstr>
      <vt:lpstr>Quantitative Support for Direction: Individual Difference Studies</vt:lpstr>
      <vt:lpstr>Study in Detail: Skill level</vt:lpstr>
      <vt:lpstr>Focus on Analysis:  ANOVA Summary</vt:lpstr>
      <vt:lpstr>Study 2 in Detail: Control Model</vt:lpstr>
      <vt:lpstr>Study 2 in Detail:</vt:lpstr>
      <vt:lpstr>PowerPoint Presentation</vt:lpstr>
      <vt:lpstr>Summary Of Quantitative Studies</vt:lpstr>
      <vt:lpstr>What do we still need to know</vt:lpstr>
    </vt:vector>
  </TitlesOfParts>
  <Company>Trinity Saint David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 Levell 5 Sport Psychology</dc:title>
  <dc:creator>SHOE4</dc:creator>
  <cp:lastModifiedBy>Administrator</cp:lastModifiedBy>
  <cp:revision>12</cp:revision>
  <dcterms:created xsi:type="dcterms:W3CDTF">2016-02-08T21:35:19Z</dcterms:created>
  <dcterms:modified xsi:type="dcterms:W3CDTF">2022-09-20T16:48:39Z</dcterms:modified>
</cp:coreProperties>
</file>