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1" r:id="rId3"/>
    <p:sldId id="274" r:id="rId4"/>
    <p:sldId id="269" r:id="rId5"/>
    <p:sldId id="270" r:id="rId6"/>
    <p:sldId id="273" r:id="rId7"/>
    <p:sldId id="275" r:id="rId8"/>
    <p:sldId id="282" r:id="rId9"/>
    <p:sldId id="27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3"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Practicum Two ECHC5005</a:t>
            </a:r>
            <a:r>
              <a:rPr lang="en-GB" dirty="0"/>
              <a:t/>
            </a:r>
            <a:br>
              <a:rPr lang="en-GB" dirty="0"/>
            </a:br>
            <a:r>
              <a:rPr lang="en-GB" dirty="0" smtClean="0"/>
              <a:t> Semester Two</a:t>
            </a:r>
            <a:endParaRPr lang="en-GB" dirty="0"/>
          </a:p>
        </p:txBody>
      </p:sp>
      <p:sp>
        <p:nvSpPr>
          <p:cNvPr id="3" name="Subtitle 2"/>
          <p:cNvSpPr>
            <a:spLocks noGrp="1"/>
          </p:cNvSpPr>
          <p:nvPr>
            <p:ph type="subTitle" idx="1"/>
          </p:nvPr>
        </p:nvSpPr>
        <p:spPr/>
        <p:txBody>
          <a:bodyPr>
            <a:normAutofit/>
          </a:bodyPr>
          <a:lstStyle/>
          <a:p>
            <a:endParaRPr lang="en-GB" dirty="0" smtClean="0"/>
          </a:p>
          <a:p>
            <a:r>
              <a:rPr lang="en-GB" dirty="0" smtClean="0"/>
              <a:t>Module Lead: Andrea Williams</a:t>
            </a:r>
            <a:endParaRPr lang="en-GB" dirty="0"/>
          </a:p>
        </p:txBody>
      </p:sp>
    </p:spTree>
    <p:extLst>
      <p:ext uri="{BB962C8B-B14F-4D97-AF65-F5344CB8AC3E}">
        <p14:creationId xmlns:p14="http://schemas.microsoft.com/office/powerpoint/2010/main" val="155651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Practicum 2 </a:t>
            </a:r>
            <a:br>
              <a:rPr lang="en-GB" dirty="0" smtClean="0"/>
            </a:br>
            <a:r>
              <a:rPr lang="en-GB" dirty="0" smtClean="0"/>
              <a:t>Module Learning Outcomes</a:t>
            </a:r>
            <a:endParaRPr lang="en-GB" dirty="0"/>
          </a:p>
        </p:txBody>
      </p:sp>
      <p:sp>
        <p:nvSpPr>
          <p:cNvPr id="3" name="Content Placeholder 2"/>
          <p:cNvSpPr>
            <a:spLocks noGrp="1"/>
          </p:cNvSpPr>
          <p:nvPr>
            <p:ph idx="1"/>
          </p:nvPr>
        </p:nvSpPr>
        <p:spPr/>
        <p:txBody>
          <a:bodyPr/>
          <a:lstStyle/>
          <a:p>
            <a:pPr marL="0" indent="0">
              <a:buNone/>
            </a:pPr>
            <a:r>
              <a:rPr lang="en-GB" b="1" dirty="0"/>
              <a:t>Upon the successful completion of this module, the student should be able to demonstrate the ability to:</a:t>
            </a:r>
          </a:p>
          <a:p>
            <a:pPr lvl="0"/>
            <a:r>
              <a:rPr lang="en-GB" dirty="0"/>
              <a:t>Critically reflect on counselling work by evaluating own client work.</a:t>
            </a:r>
          </a:p>
          <a:p>
            <a:pPr lvl="0"/>
            <a:r>
              <a:rPr lang="en-GB" dirty="0"/>
              <a:t>Apply appropriate counselling theory, and evidence a growing awareness of diversity issues and ethical considerations.</a:t>
            </a:r>
          </a:p>
          <a:p>
            <a:pPr lvl="0"/>
            <a:r>
              <a:rPr lang="en-GB" dirty="0"/>
              <a:t>Manage relationships appropriately with clients, other professionals and stakeholders;</a:t>
            </a:r>
          </a:p>
          <a:p>
            <a:pPr lvl="0"/>
            <a:r>
              <a:rPr lang="en-GB" dirty="0"/>
              <a:t>Make appropriate use of supervision, and other support offered in placement and appraise own needs for ongoing support.</a:t>
            </a:r>
          </a:p>
          <a:p>
            <a:pPr lvl="0"/>
            <a:r>
              <a:rPr lang="en-GB" dirty="0"/>
              <a:t>Evidence continued ability to meet assessment of readiness to practice criteria and address any issues identified by supervisor.</a:t>
            </a:r>
          </a:p>
          <a:p>
            <a:endParaRPr lang="en-GB" dirty="0"/>
          </a:p>
        </p:txBody>
      </p:sp>
    </p:spTree>
    <p:extLst>
      <p:ext uri="{BB962C8B-B14F-4D97-AF65-F5344CB8AC3E}">
        <p14:creationId xmlns:p14="http://schemas.microsoft.com/office/powerpoint/2010/main" val="2603406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94122"/>
          </a:xfrm>
        </p:spPr>
        <p:txBody>
          <a:bodyPr/>
          <a:lstStyle/>
          <a:p>
            <a:r>
              <a:rPr lang="en-GB" dirty="0" smtClean="0">
                <a:solidFill>
                  <a:schemeClr val="accent1">
                    <a:lumMod val="50000"/>
                  </a:schemeClr>
                </a:solidFill>
              </a:rPr>
              <a:t>Module and Assessment Aims</a:t>
            </a:r>
            <a:endParaRPr lang="en-GB" dirty="0">
              <a:solidFill>
                <a:schemeClr val="accent1">
                  <a:lumMod val="50000"/>
                </a:schemeClr>
              </a:solidFill>
            </a:endParaRPr>
          </a:p>
        </p:txBody>
      </p:sp>
      <p:sp>
        <p:nvSpPr>
          <p:cNvPr id="3" name="Content Placeholder 2"/>
          <p:cNvSpPr>
            <a:spLocks noGrp="1"/>
          </p:cNvSpPr>
          <p:nvPr>
            <p:ph idx="1"/>
          </p:nvPr>
        </p:nvSpPr>
        <p:spPr>
          <a:xfrm>
            <a:off x="1981200" y="1268759"/>
            <a:ext cx="9687464" cy="5379331"/>
          </a:xfrm>
        </p:spPr>
        <p:txBody>
          <a:bodyPr>
            <a:normAutofit fontScale="77500" lnSpcReduction="20000"/>
          </a:bodyPr>
          <a:lstStyle/>
          <a:p>
            <a:pPr lvl="0">
              <a:buFont typeface="Wingdings" panose="05000000000000000000" pitchFamily="2" charset="2"/>
              <a:buChar char="v"/>
            </a:pPr>
            <a:r>
              <a:rPr lang="en-US" sz="3800" dirty="0">
                <a:solidFill>
                  <a:schemeClr val="accent1">
                    <a:lumMod val="50000"/>
                  </a:schemeClr>
                </a:solidFill>
              </a:rPr>
              <a:t>To explore issues around maintaining appropriate relationships with other professionals and stakeholders.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develop the ability to monitor self within the counselling process.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become more aware of the thinking processes behind the choice of particular counselling interventions.</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articulate a clear model of counselling supervision based on an accurate understanding of theory and apply methods to gain support.</a:t>
            </a:r>
            <a:endParaRPr lang="en-GB" sz="3800" dirty="0">
              <a:solidFill>
                <a:schemeClr val="accent1">
                  <a:lumMod val="50000"/>
                </a:schemeClr>
              </a:solidFill>
            </a:endParaRPr>
          </a:p>
          <a:p>
            <a:pPr lvl="0">
              <a:buFont typeface="Wingdings" panose="05000000000000000000" pitchFamily="2" charset="2"/>
              <a:buChar char="v"/>
            </a:pPr>
            <a:r>
              <a:rPr lang="en-US" sz="3800" dirty="0">
                <a:solidFill>
                  <a:schemeClr val="accent1">
                    <a:lumMod val="50000"/>
                  </a:schemeClr>
                </a:solidFill>
              </a:rPr>
              <a:t>To explore and appraise various ethical and practice issues within an agency. </a:t>
            </a:r>
            <a:endParaRPr lang="en-GB" sz="3800" dirty="0">
              <a:solidFill>
                <a:schemeClr val="accent1">
                  <a:lumMod val="50000"/>
                </a:schemeClr>
              </a:solidFill>
            </a:endParaRPr>
          </a:p>
          <a:p>
            <a:endParaRPr lang="en-GB" dirty="0"/>
          </a:p>
        </p:txBody>
      </p:sp>
    </p:spTree>
    <p:extLst>
      <p:ext uri="{BB962C8B-B14F-4D97-AF65-F5344CB8AC3E}">
        <p14:creationId xmlns:p14="http://schemas.microsoft.com/office/powerpoint/2010/main" val="920871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89537152"/>
              </p:ext>
            </p:extLst>
          </p:nvPr>
        </p:nvGraphicFramePr>
        <p:xfrm>
          <a:off x="2403893" y="1239028"/>
          <a:ext cx="9115248" cy="5070293"/>
        </p:xfrm>
        <a:graphic>
          <a:graphicData uri="http://schemas.openxmlformats.org/drawingml/2006/table">
            <a:tbl>
              <a:tblPr firstRow="1" firstCol="1" lastRow="1" lastCol="1" bandRow="1" bandCol="1">
                <a:tableStyleId>{5C22544A-7EE6-4342-B048-85BDC9FD1C3A}</a:tableStyleId>
              </a:tblPr>
              <a:tblGrid>
                <a:gridCol w="1417624">
                  <a:extLst>
                    <a:ext uri="{9D8B030D-6E8A-4147-A177-3AD203B41FA5}">
                      <a16:colId xmlns:a16="http://schemas.microsoft.com/office/drawing/2014/main" val="3635683113"/>
                    </a:ext>
                  </a:extLst>
                </a:gridCol>
                <a:gridCol w="1968921">
                  <a:extLst>
                    <a:ext uri="{9D8B030D-6E8A-4147-A177-3AD203B41FA5}">
                      <a16:colId xmlns:a16="http://schemas.microsoft.com/office/drawing/2014/main" val="3601234793"/>
                    </a:ext>
                  </a:extLst>
                </a:gridCol>
                <a:gridCol w="866325">
                  <a:extLst>
                    <a:ext uri="{9D8B030D-6E8A-4147-A177-3AD203B41FA5}">
                      <a16:colId xmlns:a16="http://schemas.microsoft.com/office/drawing/2014/main" val="3857112997"/>
                    </a:ext>
                  </a:extLst>
                </a:gridCol>
                <a:gridCol w="1102596">
                  <a:extLst>
                    <a:ext uri="{9D8B030D-6E8A-4147-A177-3AD203B41FA5}">
                      <a16:colId xmlns:a16="http://schemas.microsoft.com/office/drawing/2014/main" val="255193735"/>
                    </a:ext>
                  </a:extLst>
                </a:gridCol>
                <a:gridCol w="3759782">
                  <a:extLst>
                    <a:ext uri="{9D8B030D-6E8A-4147-A177-3AD203B41FA5}">
                      <a16:colId xmlns:a16="http://schemas.microsoft.com/office/drawing/2014/main" val="1843769292"/>
                    </a:ext>
                  </a:extLst>
                </a:gridCol>
              </a:tblGrid>
              <a:tr h="825063">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Module Code</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Module Title</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Level</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Credits</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Assessment Details</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extLst>
                  <a:ext uri="{0D108BD9-81ED-4DB2-BD59-A6C34878D82A}">
                    <a16:rowId xmlns:a16="http://schemas.microsoft.com/office/drawing/2014/main" val="2383544053"/>
                  </a:ext>
                </a:extLst>
              </a:tr>
              <a:tr h="4245230">
                <a:tc>
                  <a:txBody>
                    <a:bodyPr/>
                    <a:lstStyle/>
                    <a:p>
                      <a:pPr fontAlgn="base" hangingPunct="0">
                        <a:lnSpc>
                          <a:spcPct val="150000"/>
                        </a:lnSpc>
                        <a:spcAft>
                          <a:spcPts val="0"/>
                        </a:spcAft>
                        <a:tabLst>
                          <a:tab pos="-914400" algn="l"/>
                        </a:tabLst>
                      </a:pPr>
                      <a:r>
                        <a:rPr lang="en-US" sz="1800" dirty="0" smtClean="0">
                          <a:solidFill>
                            <a:schemeClr val="bg2">
                              <a:lumMod val="25000"/>
                            </a:schemeClr>
                          </a:solidFill>
                          <a:effectLst/>
                        </a:rPr>
                        <a:t>ECHC5005</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smtClean="0">
                          <a:solidFill>
                            <a:schemeClr val="bg2">
                              <a:lumMod val="25000"/>
                            </a:schemeClr>
                          </a:solidFill>
                          <a:effectLst/>
                          <a:latin typeface="+mn-lt"/>
                          <a:ea typeface="+mn-ea"/>
                          <a:cs typeface="+mn-cs"/>
                        </a:rPr>
                        <a:t>Practicum</a:t>
                      </a:r>
                      <a:r>
                        <a:rPr lang="en-US" sz="1800" baseline="0" dirty="0" smtClean="0">
                          <a:solidFill>
                            <a:schemeClr val="bg2">
                              <a:lumMod val="25000"/>
                            </a:schemeClr>
                          </a:solidFill>
                          <a:effectLst/>
                          <a:latin typeface="+mn-lt"/>
                          <a:ea typeface="+mn-ea"/>
                          <a:cs typeface="+mn-cs"/>
                        </a:rPr>
                        <a:t> 2</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smtClean="0">
                          <a:solidFill>
                            <a:schemeClr val="bg2">
                              <a:lumMod val="25000"/>
                            </a:schemeClr>
                          </a:solidFill>
                          <a:effectLst/>
                          <a:latin typeface="+mn-lt"/>
                          <a:ea typeface="+mn-ea"/>
                          <a:cs typeface="+mn-cs"/>
                        </a:rPr>
                        <a:t>5</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pPr fontAlgn="base" hangingPunct="0">
                        <a:lnSpc>
                          <a:spcPct val="150000"/>
                        </a:lnSpc>
                        <a:spcAft>
                          <a:spcPts val="0"/>
                        </a:spcAft>
                        <a:tabLst>
                          <a:tab pos="-914400" algn="l"/>
                        </a:tabLst>
                      </a:pPr>
                      <a:r>
                        <a:rPr lang="en-US" sz="1800" dirty="0">
                          <a:solidFill>
                            <a:schemeClr val="bg2">
                              <a:lumMod val="25000"/>
                            </a:schemeClr>
                          </a:solidFill>
                          <a:effectLst/>
                        </a:rPr>
                        <a:t>4</a:t>
                      </a:r>
                      <a:r>
                        <a:rPr lang="en-US" sz="1800" dirty="0" smtClean="0">
                          <a:solidFill>
                            <a:schemeClr val="bg2">
                              <a:lumMod val="25000"/>
                            </a:schemeClr>
                          </a:solidFill>
                          <a:effectLst/>
                        </a:rPr>
                        <a:t>0</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tc>
                  <a:txBody>
                    <a:bodyPr/>
                    <a:lstStyle/>
                    <a:p>
                      <a:r>
                        <a:rPr lang="en-US" sz="1800" b="1" kern="1200" dirty="0" smtClean="0">
                          <a:solidFill>
                            <a:schemeClr val="bg2">
                              <a:lumMod val="25000"/>
                            </a:schemeClr>
                          </a:solidFill>
                          <a:effectLst/>
                          <a:latin typeface="+mn-lt"/>
                          <a:ea typeface="+mn-ea"/>
                          <a:cs typeface="+mn-cs"/>
                        </a:rPr>
                        <a:t>Assessment Component 1: 50%</a:t>
                      </a:r>
                    </a:p>
                    <a:p>
                      <a:endParaRPr lang="en-US" sz="1800" b="1" kern="1200" dirty="0" smtClean="0">
                        <a:solidFill>
                          <a:schemeClr val="bg2">
                            <a:lumMod val="25000"/>
                          </a:schemeClr>
                        </a:solidFill>
                        <a:effectLst/>
                        <a:latin typeface="+mn-lt"/>
                        <a:ea typeface="+mn-ea"/>
                        <a:cs typeface="+mn-cs"/>
                      </a:endParaRPr>
                    </a:p>
                    <a:p>
                      <a:r>
                        <a:rPr lang="en-US" sz="1800" b="1" kern="1200" dirty="0" smtClean="0">
                          <a:solidFill>
                            <a:schemeClr val="bg2">
                              <a:lumMod val="25000"/>
                            </a:schemeClr>
                          </a:solidFill>
                          <a:effectLst/>
                          <a:latin typeface="+mn-lt"/>
                          <a:ea typeface="+mn-ea"/>
                          <a:cs typeface="+mn-cs"/>
                        </a:rPr>
                        <a:t>Assessment</a:t>
                      </a:r>
                      <a:r>
                        <a:rPr lang="en-US" sz="1800" b="1" kern="1200" baseline="0" dirty="0" smtClean="0">
                          <a:solidFill>
                            <a:schemeClr val="bg2">
                              <a:lumMod val="25000"/>
                            </a:schemeClr>
                          </a:solidFill>
                          <a:effectLst/>
                          <a:latin typeface="+mn-lt"/>
                          <a:ea typeface="+mn-ea"/>
                          <a:cs typeface="+mn-cs"/>
                        </a:rPr>
                        <a:t> Task: Case Study</a:t>
                      </a:r>
                    </a:p>
                    <a:p>
                      <a:r>
                        <a:rPr lang="en-US" sz="1800" b="1" kern="1200" baseline="0" dirty="0" smtClean="0">
                          <a:solidFill>
                            <a:schemeClr val="bg2">
                              <a:lumMod val="25000"/>
                            </a:schemeClr>
                          </a:solidFill>
                          <a:effectLst/>
                          <a:latin typeface="+mn-lt"/>
                          <a:ea typeface="+mn-ea"/>
                          <a:cs typeface="+mn-cs"/>
                        </a:rPr>
                        <a:t>Word count 4000 words</a:t>
                      </a:r>
                    </a:p>
                    <a:p>
                      <a:endParaRPr lang="en-GB" sz="1800" b="1" kern="1200" dirty="0" smtClean="0">
                        <a:solidFill>
                          <a:schemeClr val="bg2">
                            <a:lumMod val="25000"/>
                          </a:schemeClr>
                        </a:solidFill>
                        <a:effectLst/>
                        <a:latin typeface="+mn-lt"/>
                        <a:ea typeface="+mn-ea"/>
                        <a:cs typeface="+mn-cs"/>
                      </a:endParaRPr>
                    </a:p>
                    <a:p>
                      <a:r>
                        <a:rPr lang="en-US" sz="1800" b="1" kern="1200" dirty="0" smtClean="0">
                          <a:solidFill>
                            <a:schemeClr val="bg2">
                              <a:lumMod val="25000"/>
                            </a:schemeClr>
                          </a:solidFill>
                          <a:effectLst/>
                          <a:latin typeface="+mn-lt"/>
                          <a:ea typeface="+mn-ea"/>
                          <a:cs typeface="+mn-cs"/>
                        </a:rPr>
                        <a:t>Submission Date:</a:t>
                      </a:r>
                      <a:r>
                        <a:rPr lang="en-US" sz="1800" b="1" kern="1200" baseline="0" dirty="0" smtClean="0">
                          <a:solidFill>
                            <a:schemeClr val="bg2">
                              <a:lumMod val="25000"/>
                            </a:schemeClr>
                          </a:solidFill>
                          <a:effectLst/>
                          <a:latin typeface="+mn-lt"/>
                          <a:ea typeface="+mn-ea"/>
                          <a:cs typeface="+mn-cs"/>
                        </a:rPr>
                        <a:t> 12</a:t>
                      </a:r>
                      <a:r>
                        <a:rPr lang="en-US" sz="1800" b="1" kern="1200" baseline="30000" dirty="0" smtClean="0">
                          <a:solidFill>
                            <a:schemeClr val="bg2">
                              <a:lumMod val="25000"/>
                            </a:schemeClr>
                          </a:solidFill>
                          <a:effectLst/>
                          <a:latin typeface="+mn-lt"/>
                          <a:ea typeface="+mn-ea"/>
                          <a:cs typeface="+mn-cs"/>
                        </a:rPr>
                        <a:t>th</a:t>
                      </a:r>
                      <a:r>
                        <a:rPr lang="en-US" sz="1800" b="1" kern="1200" baseline="0" dirty="0" smtClean="0">
                          <a:solidFill>
                            <a:schemeClr val="bg2">
                              <a:lumMod val="25000"/>
                            </a:schemeClr>
                          </a:solidFill>
                          <a:effectLst/>
                          <a:latin typeface="+mn-lt"/>
                          <a:ea typeface="+mn-ea"/>
                          <a:cs typeface="+mn-cs"/>
                        </a:rPr>
                        <a:t> March 2019</a:t>
                      </a:r>
                    </a:p>
                    <a:p>
                      <a:endParaRPr lang="en-US" sz="1800" b="1" kern="1200" dirty="0" smtClean="0">
                        <a:solidFill>
                          <a:schemeClr val="bg2">
                            <a:lumMod val="25000"/>
                          </a:schemeClr>
                        </a:solidFill>
                        <a:effectLst/>
                        <a:latin typeface="+mn-lt"/>
                        <a:ea typeface="+mn-ea"/>
                        <a:cs typeface="+mn-cs"/>
                      </a:endParaRPr>
                    </a:p>
                    <a:p>
                      <a:endParaRPr lang="en-US" sz="1800" dirty="0" smtClean="0">
                        <a:solidFill>
                          <a:schemeClr val="bg2">
                            <a:lumMod val="25000"/>
                          </a:schemeClr>
                        </a:solidFill>
                        <a:effectLst/>
                      </a:endParaRPr>
                    </a:p>
                    <a:p>
                      <a:pPr>
                        <a:lnSpc>
                          <a:spcPct val="115000"/>
                        </a:lnSpc>
                        <a:spcAft>
                          <a:spcPts val="0"/>
                        </a:spcAft>
                      </a:pPr>
                      <a:r>
                        <a:rPr lang="en-US" sz="1800" dirty="0" smtClean="0">
                          <a:solidFill>
                            <a:schemeClr val="bg2">
                              <a:lumMod val="25000"/>
                            </a:schemeClr>
                          </a:solidFill>
                          <a:effectLst/>
                        </a:rPr>
                        <a:t>Assessment </a:t>
                      </a:r>
                      <a:r>
                        <a:rPr lang="en-US" sz="1800" dirty="0">
                          <a:solidFill>
                            <a:schemeClr val="bg2">
                              <a:lumMod val="25000"/>
                            </a:schemeClr>
                          </a:solidFill>
                          <a:effectLst/>
                        </a:rPr>
                        <a:t>Component 2 – 50%</a:t>
                      </a:r>
                      <a:endParaRPr lang="en-GB" sz="1800" dirty="0">
                        <a:solidFill>
                          <a:schemeClr val="bg2">
                            <a:lumMod val="25000"/>
                          </a:schemeClr>
                        </a:solidFill>
                        <a:effectLst/>
                      </a:endParaRPr>
                    </a:p>
                    <a:p>
                      <a:pPr fontAlgn="base" hangingPunct="0">
                        <a:lnSpc>
                          <a:spcPct val="150000"/>
                        </a:lnSpc>
                        <a:spcAft>
                          <a:spcPts val="0"/>
                        </a:spcAft>
                        <a:tabLst>
                          <a:tab pos="-914400" algn="l"/>
                        </a:tabLst>
                      </a:pPr>
                      <a:r>
                        <a:rPr lang="en-GB" sz="1800" dirty="0" smtClean="0">
                          <a:solidFill>
                            <a:schemeClr val="bg2">
                              <a:lumMod val="25000"/>
                            </a:schemeClr>
                          </a:solidFill>
                          <a:effectLst/>
                        </a:rPr>
                        <a:t>Assessment</a:t>
                      </a:r>
                      <a:r>
                        <a:rPr lang="en-GB" sz="1800" baseline="0" dirty="0" smtClean="0">
                          <a:solidFill>
                            <a:schemeClr val="bg2">
                              <a:lumMod val="25000"/>
                            </a:schemeClr>
                          </a:solidFill>
                          <a:effectLst/>
                        </a:rPr>
                        <a:t> Task: </a:t>
                      </a:r>
                    </a:p>
                    <a:p>
                      <a:pPr fontAlgn="base" hangingPunct="0">
                        <a:lnSpc>
                          <a:spcPct val="150000"/>
                        </a:lnSpc>
                        <a:spcAft>
                          <a:spcPts val="0"/>
                        </a:spcAft>
                        <a:tabLst>
                          <a:tab pos="-914400" algn="l"/>
                        </a:tabLst>
                      </a:pPr>
                      <a:r>
                        <a:rPr lang="en-GB" sz="1800" baseline="0" dirty="0" smtClean="0">
                          <a:solidFill>
                            <a:schemeClr val="bg2">
                              <a:lumMod val="25000"/>
                            </a:schemeClr>
                          </a:solidFill>
                          <a:effectLst/>
                        </a:rPr>
                        <a:t>Practice Portfolio (3 Elements)</a:t>
                      </a:r>
                    </a:p>
                    <a:p>
                      <a:pPr fontAlgn="base" hangingPunct="0">
                        <a:lnSpc>
                          <a:spcPct val="150000"/>
                        </a:lnSpc>
                        <a:spcAft>
                          <a:spcPts val="0"/>
                        </a:spcAft>
                        <a:tabLst>
                          <a:tab pos="-914400" algn="l"/>
                        </a:tabLst>
                      </a:pPr>
                      <a:r>
                        <a:rPr lang="en-GB" sz="1800" baseline="0" dirty="0" smtClean="0">
                          <a:solidFill>
                            <a:schemeClr val="bg2">
                              <a:lumMod val="25000"/>
                            </a:schemeClr>
                          </a:solidFill>
                          <a:effectLst/>
                        </a:rPr>
                        <a:t>Submission Date: 7</a:t>
                      </a:r>
                      <a:r>
                        <a:rPr lang="en-GB" sz="1800" baseline="30000" dirty="0" smtClean="0">
                          <a:solidFill>
                            <a:schemeClr val="bg2">
                              <a:lumMod val="25000"/>
                            </a:schemeClr>
                          </a:solidFill>
                          <a:effectLst/>
                        </a:rPr>
                        <a:t>th</a:t>
                      </a:r>
                      <a:r>
                        <a:rPr lang="en-GB" sz="1800" baseline="0" dirty="0" smtClean="0">
                          <a:solidFill>
                            <a:schemeClr val="bg2">
                              <a:lumMod val="25000"/>
                            </a:schemeClr>
                          </a:solidFill>
                          <a:effectLst/>
                        </a:rPr>
                        <a:t> May 2019</a:t>
                      </a:r>
                      <a:endParaRPr lang="en-GB" sz="1800" dirty="0">
                        <a:solidFill>
                          <a:schemeClr val="bg2">
                            <a:lumMod val="2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accent5">
                        <a:lumMod val="40000"/>
                        <a:lumOff val="60000"/>
                      </a:schemeClr>
                    </a:solidFill>
                  </a:tcPr>
                </a:tc>
                <a:extLst>
                  <a:ext uri="{0D108BD9-81ED-4DB2-BD59-A6C34878D82A}">
                    <a16:rowId xmlns:a16="http://schemas.microsoft.com/office/drawing/2014/main" val="2680948979"/>
                  </a:ext>
                </a:extLst>
              </a:tr>
            </a:tbl>
          </a:graphicData>
        </a:graphic>
      </p:graphicFrame>
    </p:spTree>
    <p:extLst>
      <p:ext uri="{BB962C8B-B14F-4D97-AF65-F5344CB8AC3E}">
        <p14:creationId xmlns:p14="http://schemas.microsoft.com/office/powerpoint/2010/main" val="216513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 Component One – 50%</a:t>
            </a:r>
            <a:endParaRPr lang="en-GB" b="1" dirty="0"/>
          </a:p>
        </p:txBody>
      </p:sp>
      <p:sp>
        <p:nvSpPr>
          <p:cNvPr id="3" name="Content Placeholder 2"/>
          <p:cNvSpPr>
            <a:spLocks noGrp="1"/>
          </p:cNvSpPr>
          <p:nvPr>
            <p:ph idx="1"/>
          </p:nvPr>
        </p:nvSpPr>
        <p:spPr>
          <a:xfrm>
            <a:off x="2242868" y="1472241"/>
            <a:ext cx="9609826" cy="5055079"/>
          </a:xfrm>
        </p:spPr>
        <p:txBody>
          <a:bodyPr>
            <a:normAutofit/>
          </a:bodyPr>
          <a:lstStyle/>
          <a:p>
            <a:r>
              <a:rPr lang="en-US" sz="2800" b="1" dirty="0" smtClean="0"/>
              <a:t>Assignment Task: </a:t>
            </a:r>
            <a:r>
              <a:rPr lang="en-US" sz="2800" dirty="0" smtClean="0"/>
              <a:t>Case Study (4000 words)</a:t>
            </a:r>
            <a:endParaRPr lang="en-GB" sz="2000" dirty="0"/>
          </a:p>
          <a:p>
            <a:endParaRPr lang="en-GB" sz="2000" dirty="0" smtClean="0"/>
          </a:p>
          <a:p>
            <a:r>
              <a:rPr lang="en-GB" sz="2000" dirty="0" smtClean="0"/>
              <a:t>‘</a:t>
            </a:r>
            <a:r>
              <a:rPr lang="en-GB" sz="2000" dirty="0"/>
              <a:t>Critically reflect on your counselling work with a client, explore ethical issues, application of theory, process recall and use of </a:t>
            </a:r>
            <a:r>
              <a:rPr lang="en-GB" sz="2000" dirty="0" smtClean="0"/>
              <a:t>supervision’</a:t>
            </a:r>
          </a:p>
          <a:p>
            <a:r>
              <a:rPr lang="en-US" sz="2000" dirty="0" smtClean="0"/>
              <a:t>Record </a:t>
            </a:r>
            <a:r>
              <a:rPr lang="en-US" sz="2000" dirty="0"/>
              <a:t>a 20 minute session of counselling work with another student who will be your client for the assessment and a third student will be the observer.   </a:t>
            </a:r>
            <a:endParaRPr lang="en-US" sz="2000" dirty="0" smtClean="0"/>
          </a:p>
          <a:p>
            <a:pPr lvl="0"/>
            <a:r>
              <a:rPr lang="en-US" sz="2000" dirty="0" smtClean="0"/>
              <a:t>Critically </a:t>
            </a:r>
            <a:r>
              <a:rPr lang="en-US" sz="2000" dirty="0"/>
              <a:t>discuss the session with the observer, identifying strengths and areas for development demonstrated within your practice.  What you learn from this discussion should inform you when you come to write your case study.</a:t>
            </a:r>
            <a:endParaRPr lang="en-GB" sz="2000" dirty="0"/>
          </a:p>
          <a:p>
            <a:pPr lvl="0"/>
            <a:r>
              <a:rPr lang="en-US" sz="2000" dirty="0"/>
              <a:t>Critically reflect on the therapeutic process and relationship with a client and appraise a range of therapeutic responses.</a:t>
            </a:r>
            <a:r>
              <a:rPr lang="en-US" sz="2000" b="1" dirty="0"/>
              <a:t>  </a:t>
            </a:r>
            <a:endParaRPr lang="en-GB" sz="2000" dirty="0"/>
          </a:p>
          <a:p>
            <a:endParaRPr lang="en-GB" dirty="0"/>
          </a:p>
        </p:txBody>
      </p:sp>
    </p:spTree>
    <p:extLst>
      <p:ext uri="{BB962C8B-B14F-4D97-AF65-F5344CB8AC3E}">
        <p14:creationId xmlns:p14="http://schemas.microsoft.com/office/powerpoint/2010/main" val="3287753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 COMPONENT TWO</a:t>
            </a:r>
            <a:r>
              <a:rPr lang="en-GB" dirty="0"/>
              <a:t>: 50%</a:t>
            </a:r>
            <a:br>
              <a:rPr lang="en-GB" dirty="0"/>
            </a:br>
            <a:endParaRPr lang="en-GB" dirty="0"/>
          </a:p>
        </p:txBody>
      </p:sp>
      <p:sp>
        <p:nvSpPr>
          <p:cNvPr id="3" name="Content Placeholder 2"/>
          <p:cNvSpPr>
            <a:spLocks noGrp="1"/>
          </p:cNvSpPr>
          <p:nvPr>
            <p:ph idx="1"/>
          </p:nvPr>
        </p:nvSpPr>
        <p:spPr>
          <a:xfrm>
            <a:off x="2133599" y="1403230"/>
            <a:ext cx="9615577" cy="5129842"/>
          </a:xfrm>
        </p:spPr>
        <p:txBody>
          <a:bodyPr>
            <a:normAutofit/>
          </a:bodyPr>
          <a:lstStyle/>
          <a:p>
            <a:r>
              <a:rPr lang="en-GB" b="1" dirty="0" smtClean="0"/>
              <a:t>ASSESSMENT </a:t>
            </a:r>
            <a:r>
              <a:rPr lang="en-GB" b="1" dirty="0"/>
              <a:t>TASK:</a:t>
            </a:r>
            <a:r>
              <a:rPr lang="en-GB" dirty="0"/>
              <a:t>  Counselling Practice Portfolio (Three Elements)	</a:t>
            </a:r>
          </a:p>
          <a:p>
            <a:r>
              <a:rPr lang="en-GB" dirty="0"/>
              <a:t>‘The purpose of the portfolio is to monitor supervised clinical practice and provide evidence of a minimum of fifty hours supervised counselling practice with a client, and other work based learning. The student is required to provide evidence that they are capable of working ethically; safely; and competently with clients within an agency, with professionals and stakeholders.  </a:t>
            </a:r>
          </a:p>
          <a:p>
            <a:r>
              <a:rPr lang="en-GB" dirty="0"/>
              <a:t>The practice portfolio will include: </a:t>
            </a:r>
          </a:p>
          <a:p>
            <a:r>
              <a:rPr lang="en-GB" dirty="0"/>
              <a:t>1) Supervisor Report (PD1a); Supervision hours (PD2); Include a reflective account of </a:t>
            </a:r>
            <a:r>
              <a:rPr lang="en-GB" dirty="0" smtClean="0"/>
              <a:t>your client work presented </a:t>
            </a:r>
            <a:r>
              <a:rPr lang="en-GB" dirty="0"/>
              <a:t>at supervision (2000 words).  Demonstrate self-awareness and identify issues that may need addressing when working as a counsellor.  (Be mindful of confidentiality and keep identity of </a:t>
            </a:r>
            <a:r>
              <a:rPr lang="en-GB" dirty="0" smtClean="0"/>
              <a:t>client work </a:t>
            </a:r>
            <a:r>
              <a:rPr lang="en-GB" dirty="0"/>
              <a:t>anonymous).  </a:t>
            </a:r>
          </a:p>
          <a:p>
            <a:r>
              <a:rPr lang="en-GB" dirty="0"/>
              <a:t>2) Counselling practice hours (PD4), Placement Agreement (PD6); BACP Student membership certificate; </a:t>
            </a:r>
            <a:r>
              <a:rPr lang="en-GB" dirty="0" smtClean="0"/>
              <a:t>DBS Certificate ( Current registration with update service) Evidence </a:t>
            </a:r>
            <a:r>
              <a:rPr lang="en-GB" dirty="0"/>
              <a:t>of Professional Liability Insurance</a:t>
            </a:r>
            <a:r>
              <a:rPr lang="en-GB" b="1" dirty="0"/>
              <a:t>.</a:t>
            </a:r>
            <a:endParaRPr lang="en-GB" dirty="0"/>
          </a:p>
          <a:p>
            <a:r>
              <a:rPr lang="en-GB" dirty="0"/>
              <a:t>3) Log of Personal Therapy (PD3) Personal Development Plan (PD5). </a:t>
            </a:r>
          </a:p>
          <a:p>
            <a:endParaRPr lang="en-GB" dirty="0"/>
          </a:p>
        </p:txBody>
      </p:sp>
    </p:spTree>
    <p:extLst>
      <p:ext uri="{BB962C8B-B14F-4D97-AF65-F5344CB8AC3E}">
        <p14:creationId xmlns:p14="http://schemas.microsoft.com/office/powerpoint/2010/main" val="2257633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2133599"/>
            <a:ext cx="8915400" cy="4554747"/>
          </a:xfrm>
        </p:spPr>
        <p:txBody>
          <a:bodyPr>
            <a:normAutofit/>
          </a:bodyPr>
          <a:lstStyle/>
          <a:p>
            <a:pPr>
              <a:buFont typeface="Wingdings" panose="05000000000000000000" pitchFamily="2" charset="2"/>
              <a:buChar char="v"/>
            </a:pPr>
            <a:r>
              <a:rPr lang="en-GB" sz="2000" dirty="0">
                <a:solidFill>
                  <a:schemeClr val="accent1">
                    <a:lumMod val="50000"/>
                  </a:schemeClr>
                </a:solidFill>
              </a:rPr>
              <a:t>The program has been written in alignment with BACP recommendations and embraces its ethical framework for professional practice</a:t>
            </a:r>
            <a:r>
              <a:rPr lang="en-GB" sz="2000" dirty="0" smtClean="0">
                <a:solidFill>
                  <a:schemeClr val="accent1">
                    <a:lumMod val="50000"/>
                  </a:schemeClr>
                </a:solidFill>
              </a:rPr>
              <a:t>.</a:t>
            </a:r>
          </a:p>
          <a:p>
            <a:pPr>
              <a:buFont typeface="Wingdings" panose="05000000000000000000" pitchFamily="2" charset="2"/>
              <a:buChar char="v"/>
            </a:pPr>
            <a:r>
              <a:rPr lang="en-GB" sz="2000" dirty="0" smtClean="0">
                <a:solidFill>
                  <a:schemeClr val="accent1">
                    <a:lumMod val="50000"/>
                  </a:schemeClr>
                </a:solidFill>
              </a:rPr>
              <a:t>Student membership</a:t>
            </a:r>
            <a:endParaRPr lang="en-GB" sz="2000" dirty="0">
              <a:solidFill>
                <a:schemeClr val="accent1">
                  <a:lumMod val="50000"/>
                </a:schemeClr>
              </a:solidFill>
            </a:endParaRPr>
          </a:p>
          <a:p>
            <a:pPr>
              <a:buFont typeface="Wingdings" panose="05000000000000000000" pitchFamily="2" charset="2"/>
              <a:buChar char="v"/>
            </a:pPr>
            <a:r>
              <a:rPr lang="en-GB" sz="2000" dirty="0" smtClean="0">
                <a:solidFill>
                  <a:schemeClr val="accent1">
                    <a:lumMod val="50000"/>
                  </a:schemeClr>
                </a:solidFill>
              </a:rPr>
              <a:t>Minimum 400 hours classroom based tuition</a:t>
            </a:r>
          </a:p>
          <a:p>
            <a:pPr>
              <a:buFont typeface="Wingdings" panose="05000000000000000000" pitchFamily="2" charset="2"/>
              <a:buChar char="v"/>
            </a:pPr>
            <a:r>
              <a:rPr lang="en-GB" sz="2000" dirty="0" smtClean="0">
                <a:solidFill>
                  <a:schemeClr val="accent1">
                    <a:lumMod val="50000"/>
                  </a:schemeClr>
                </a:solidFill>
              </a:rPr>
              <a:t>100% Attendance expected in all modules</a:t>
            </a:r>
            <a:endParaRPr lang="en-GB" sz="2000" dirty="0">
              <a:solidFill>
                <a:schemeClr val="accent1">
                  <a:lumMod val="50000"/>
                </a:schemeClr>
              </a:solidFill>
            </a:endParaRPr>
          </a:p>
          <a:p>
            <a:pPr>
              <a:buFont typeface="Wingdings" panose="05000000000000000000" pitchFamily="2" charset="2"/>
              <a:buChar char="v"/>
            </a:pPr>
            <a:r>
              <a:rPr lang="en-GB" sz="2000" dirty="0" smtClean="0">
                <a:solidFill>
                  <a:schemeClr val="accent1">
                    <a:lumMod val="50000"/>
                  </a:schemeClr>
                </a:solidFill>
              </a:rPr>
              <a:t>Supervised </a:t>
            </a:r>
            <a:r>
              <a:rPr lang="en-GB" sz="2000" dirty="0">
                <a:solidFill>
                  <a:schemeClr val="accent1">
                    <a:lumMod val="50000"/>
                  </a:schemeClr>
                </a:solidFill>
              </a:rPr>
              <a:t>counselling placement Year 2 &amp; 3 (minimum 100 hours)</a:t>
            </a:r>
          </a:p>
          <a:p>
            <a:pPr>
              <a:buFont typeface="Wingdings" panose="05000000000000000000" pitchFamily="2" charset="2"/>
              <a:buChar char="v"/>
            </a:pPr>
            <a:r>
              <a:rPr lang="en-GB" sz="2000" dirty="0" smtClean="0">
                <a:solidFill>
                  <a:schemeClr val="accent1">
                    <a:lumMod val="50000"/>
                  </a:schemeClr>
                </a:solidFill>
              </a:rPr>
              <a:t>Personal </a:t>
            </a:r>
            <a:r>
              <a:rPr lang="en-GB" sz="2000" dirty="0">
                <a:solidFill>
                  <a:schemeClr val="accent1">
                    <a:lumMod val="50000"/>
                  </a:schemeClr>
                </a:solidFill>
              </a:rPr>
              <a:t>Therapy (minimum 25 hours)</a:t>
            </a:r>
          </a:p>
          <a:p>
            <a:pPr>
              <a:buFont typeface="Wingdings" panose="05000000000000000000" pitchFamily="2" charset="2"/>
              <a:buChar char="v"/>
            </a:pPr>
            <a:r>
              <a:rPr lang="en-GB" sz="2000" dirty="0" smtClean="0">
                <a:solidFill>
                  <a:schemeClr val="accent1">
                    <a:lumMod val="50000"/>
                  </a:schemeClr>
                </a:solidFill>
              </a:rPr>
              <a:t>Eligible </a:t>
            </a:r>
            <a:r>
              <a:rPr lang="en-GB" sz="2000" dirty="0">
                <a:solidFill>
                  <a:schemeClr val="accent1">
                    <a:lumMod val="50000"/>
                  </a:schemeClr>
                </a:solidFill>
              </a:rPr>
              <a:t>to apply for BACP Individual Membership and Accreditation</a:t>
            </a:r>
          </a:p>
          <a:p>
            <a:pPr>
              <a:buFont typeface="Wingdings" panose="05000000000000000000" pitchFamily="2" charset="2"/>
              <a:buChar char="v"/>
            </a:pPr>
            <a:endParaRPr lang="en-GB" dirty="0" smtClean="0">
              <a:solidFill>
                <a:schemeClr val="accent1">
                  <a:lumMod val="50000"/>
                </a:schemeClr>
              </a:solidFill>
            </a:endParaRPr>
          </a:p>
          <a:p>
            <a:pPr>
              <a:buFont typeface="Wingdings" panose="05000000000000000000" pitchFamily="2" charset="2"/>
              <a:buChar char="v"/>
            </a:pPr>
            <a:endParaRPr lang="en-GB" dirty="0">
              <a:solidFill>
                <a:schemeClr val="tx2">
                  <a:lumMod val="75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6120" y="383370"/>
            <a:ext cx="3168352" cy="104411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5" y="348965"/>
            <a:ext cx="3347013" cy="922114"/>
          </a:xfrm>
          <a:prstGeom prst="rect">
            <a:avLst/>
          </a:prstGeom>
        </p:spPr>
      </p:pic>
    </p:spTree>
    <p:extLst>
      <p:ext uri="{BB962C8B-B14F-4D97-AF65-F5344CB8AC3E}">
        <p14:creationId xmlns:p14="http://schemas.microsoft.com/office/powerpoint/2010/main" val="19222017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22114"/>
          </a:xfrm>
        </p:spPr>
        <p:txBody>
          <a:bodyPr>
            <a:normAutofit fontScale="90000"/>
          </a:bodyPr>
          <a:lstStyle/>
          <a:p>
            <a:r>
              <a:rPr lang="en-GB" dirty="0" smtClean="0">
                <a:solidFill>
                  <a:schemeClr val="accent1">
                    <a:lumMod val="50000"/>
                  </a:schemeClr>
                </a:solidFill>
                <a:latin typeface="+mn-lt"/>
                <a:cs typeface="Arial" panose="020B0604020202020204" pitchFamily="34" charset="0"/>
              </a:rPr>
              <a:t>MArts/BA Humanistic Counselling Practice</a:t>
            </a:r>
            <a:endParaRPr lang="en-GB" dirty="0">
              <a:solidFill>
                <a:schemeClr val="accent1">
                  <a:lumMod val="50000"/>
                </a:schemeClr>
              </a:solidFill>
              <a:latin typeface="+mn-lt"/>
              <a:cs typeface="Arial" panose="020B0604020202020204" pitchFamily="34" charset="0"/>
            </a:endParaRPr>
          </a:p>
        </p:txBody>
      </p:sp>
      <p:sp>
        <p:nvSpPr>
          <p:cNvPr id="3" name="Content Placeholder 2"/>
          <p:cNvSpPr>
            <a:spLocks noGrp="1"/>
          </p:cNvSpPr>
          <p:nvPr>
            <p:ph idx="1"/>
          </p:nvPr>
        </p:nvSpPr>
        <p:spPr>
          <a:xfrm>
            <a:off x="1981200" y="1966823"/>
            <a:ext cx="8229600" cy="4462732"/>
          </a:xfrm>
        </p:spPr>
        <p:txBody>
          <a:bodyPr>
            <a:normAutofit fontScale="25000" lnSpcReduction="20000"/>
          </a:bodyPr>
          <a:lstStyle/>
          <a:p>
            <a:pPr fontAlgn="base">
              <a:spcBef>
                <a:spcPts val="0"/>
              </a:spcBef>
              <a:buClr>
                <a:srgbClr val="404040"/>
              </a:buClr>
              <a:buFont typeface="Wingdings" panose="05000000000000000000" pitchFamily="2" charset="2"/>
              <a:buChar char="v"/>
              <a:defRPr/>
            </a:pPr>
            <a:endParaRPr lang="en-GB" sz="2600" b="1" dirty="0">
              <a:solidFill>
                <a:schemeClr val="tx2">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a:solidFill>
                  <a:schemeClr val="accent1">
                    <a:lumMod val="50000"/>
                  </a:schemeClr>
                </a:solidFill>
                <a:cs typeface="Arial" panose="020B0604020202020204" pitchFamily="34" charset="0"/>
              </a:rPr>
              <a:t>Certificate of Higher Education in Counselling Theory and Skills</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1 </a:t>
            </a:r>
            <a:r>
              <a:rPr lang="en-GB" sz="9600" b="1" dirty="0">
                <a:solidFill>
                  <a:schemeClr val="accent1">
                    <a:lumMod val="50000"/>
                  </a:schemeClr>
                </a:solidFill>
                <a:cs typeface="Arial" panose="020B0604020202020204" pitchFamily="34" charset="0"/>
              </a:rPr>
              <a:t>– Level 4 – 120 credits)</a:t>
            </a:r>
          </a:p>
          <a:p>
            <a:pPr marL="0" indent="0" fontAlgn="base">
              <a:spcBef>
                <a:spcPts val="0"/>
              </a:spcBef>
              <a:buClr>
                <a:srgbClr val="404040"/>
              </a:buClr>
              <a:buNone/>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a:solidFill>
                  <a:schemeClr val="accent1">
                    <a:lumMod val="50000"/>
                  </a:schemeClr>
                </a:solidFill>
                <a:cs typeface="Arial" panose="020B0604020202020204" pitchFamily="34" charset="0"/>
              </a:rPr>
              <a:t>Diploma of Higher Education in Counselling Theory and Skills</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2  </a:t>
            </a:r>
            <a:r>
              <a:rPr lang="en-GB" sz="9600" b="1" dirty="0">
                <a:solidFill>
                  <a:schemeClr val="accent1">
                    <a:lumMod val="50000"/>
                  </a:schemeClr>
                </a:solidFill>
                <a:cs typeface="Arial" panose="020B0604020202020204" pitchFamily="34" charset="0"/>
              </a:rPr>
              <a:t>– Level 5 – 240 credits)</a:t>
            </a:r>
          </a:p>
          <a:p>
            <a:pPr fontAlgn="base">
              <a:spcBef>
                <a:spcPts val="0"/>
              </a:spcBef>
              <a:buClr>
                <a:srgbClr val="404040"/>
              </a:buClr>
              <a:buFont typeface="Wingdings" panose="05000000000000000000" pitchFamily="2" charset="2"/>
              <a:buChar char="v"/>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smtClean="0">
                <a:solidFill>
                  <a:schemeClr val="accent1">
                    <a:lumMod val="50000"/>
                  </a:schemeClr>
                </a:solidFill>
                <a:cs typeface="Arial" panose="020B0604020202020204" pitchFamily="34" charset="0"/>
              </a:rPr>
              <a:t>BA </a:t>
            </a:r>
            <a:r>
              <a:rPr lang="en-GB" sz="9600" b="1" dirty="0">
                <a:solidFill>
                  <a:schemeClr val="accent1">
                    <a:lumMod val="50000"/>
                  </a:schemeClr>
                </a:solidFill>
                <a:cs typeface="Arial" panose="020B0604020202020204" pitchFamily="34" charset="0"/>
              </a:rPr>
              <a:t>(Hons) Humanistic Counselling Practice</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3 – Level 6: </a:t>
            </a:r>
            <a:r>
              <a:rPr lang="en-GB" sz="9600" b="1" dirty="0">
                <a:solidFill>
                  <a:schemeClr val="accent1">
                    <a:lumMod val="50000"/>
                  </a:schemeClr>
                </a:solidFill>
                <a:cs typeface="Arial" panose="020B0604020202020204" pitchFamily="34" charset="0"/>
              </a:rPr>
              <a:t>360 credits)</a:t>
            </a:r>
          </a:p>
          <a:p>
            <a:pPr fontAlgn="base">
              <a:spcBef>
                <a:spcPts val="0"/>
              </a:spcBef>
              <a:buClr>
                <a:srgbClr val="404040"/>
              </a:buClr>
              <a:buFont typeface="Wingdings" panose="05000000000000000000" pitchFamily="2" charset="2"/>
              <a:buChar char="v"/>
              <a:defRPr/>
            </a:pPr>
            <a:endParaRPr lang="en-GB" sz="9600" b="1" dirty="0">
              <a:solidFill>
                <a:schemeClr val="accent1">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r>
              <a:rPr lang="en-GB" sz="9600" b="1" dirty="0" err="1">
                <a:solidFill>
                  <a:schemeClr val="accent1">
                    <a:lumMod val="50000"/>
                  </a:schemeClr>
                </a:solidFill>
                <a:cs typeface="Arial" panose="020B0604020202020204" pitchFamily="34" charset="0"/>
              </a:rPr>
              <a:t>MArts</a:t>
            </a:r>
            <a:r>
              <a:rPr lang="en-GB" sz="9600" b="1" dirty="0">
                <a:solidFill>
                  <a:schemeClr val="accent1">
                    <a:lumMod val="50000"/>
                  </a:schemeClr>
                </a:solidFill>
                <a:cs typeface="Arial" panose="020B0604020202020204" pitchFamily="34" charset="0"/>
              </a:rPr>
              <a:t>: Humanistic Counselling Practice</a:t>
            </a:r>
          </a:p>
          <a:p>
            <a:pPr marL="0" indent="0" fontAlgn="base">
              <a:spcBef>
                <a:spcPts val="0"/>
              </a:spcBef>
              <a:buClr>
                <a:srgbClr val="404040"/>
              </a:buClr>
              <a:buNone/>
              <a:defRPr/>
            </a:pPr>
            <a:r>
              <a:rPr lang="en-GB" sz="9600" b="1" dirty="0">
                <a:solidFill>
                  <a:schemeClr val="accent1">
                    <a:lumMod val="50000"/>
                  </a:schemeClr>
                </a:solidFill>
                <a:cs typeface="Arial" panose="020B0604020202020204" pitchFamily="34" charset="0"/>
              </a:rPr>
              <a:t>        </a:t>
            </a:r>
            <a:r>
              <a:rPr lang="en-GB" sz="9600" b="1" dirty="0" smtClean="0">
                <a:solidFill>
                  <a:schemeClr val="accent1">
                    <a:lumMod val="50000"/>
                  </a:schemeClr>
                </a:solidFill>
                <a:cs typeface="Arial" panose="020B0604020202020204" pitchFamily="34" charset="0"/>
              </a:rPr>
              <a:t>(Year 4 – Level 7 </a:t>
            </a:r>
            <a:r>
              <a:rPr lang="en-GB" sz="9600" b="1" dirty="0">
                <a:solidFill>
                  <a:schemeClr val="accent1">
                    <a:lumMod val="50000"/>
                  </a:schemeClr>
                </a:solidFill>
                <a:cs typeface="Arial" panose="020B0604020202020204" pitchFamily="34" charset="0"/>
              </a:rPr>
              <a:t>480 credits)</a:t>
            </a:r>
          </a:p>
          <a:p>
            <a:pPr marL="0" indent="0" fontAlgn="base">
              <a:spcBef>
                <a:spcPts val="0"/>
              </a:spcBef>
              <a:buClr>
                <a:srgbClr val="404040"/>
              </a:buClr>
              <a:buNone/>
              <a:defRPr/>
            </a:pPr>
            <a:endParaRPr lang="en-GB" sz="9600" b="1" dirty="0">
              <a:solidFill>
                <a:schemeClr val="accent1">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accent1">
                  <a:lumMod val="50000"/>
                </a:schemeClr>
              </a:solidFill>
              <a:cs typeface="Arial" panose="020B0604020202020204" pitchFamily="34" charset="0"/>
            </a:endParaRPr>
          </a:p>
          <a:p>
            <a:pPr marL="0" indent="0" fontAlgn="base">
              <a:spcBef>
                <a:spcPts val="0"/>
              </a:spcBef>
              <a:buClr>
                <a:srgbClr val="404040"/>
              </a:buClr>
              <a:buNone/>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5000" b="1" dirty="0">
              <a:solidFill>
                <a:schemeClr val="tx2">
                  <a:lumMod val="50000"/>
                </a:schemeClr>
              </a:solidFill>
              <a:cs typeface="Arial" panose="020B0604020202020204" pitchFamily="34" charset="0"/>
            </a:endParaRPr>
          </a:p>
          <a:p>
            <a:pPr fontAlgn="base">
              <a:spcBef>
                <a:spcPts val="0"/>
              </a:spcBef>
              <a:buClr>
                <a:srgbClr val="404040"/>
              </a:buClr>
              <a:buFont typeface="Wingdings" panose="05000000000000000000" pitchFamily="2" charset="2"/>
              <a:buChar char="v"/>
              <a:defRPr/>
            </a:pPr>
            <a:endParaRPr lang="en-GB" sz="2300" b="1" dirty="0">
              <a:solidFill>
                <a:schemeClr val="tx2">
                  <a:lumMod val="50000"/>
                </a:schemeClr>
              </a:solidFill>
            </a:endParaRPr>
          </a:p>
          <a:p>
            <a:pPr marL="0" indent="0" fontAlgn="base">
              <a:spcBef>
                <a:spcPts val="0"/>
              </a:spcBef>
              <a:buClr>
                <a:srgbClr val="404040"/>
              </a:buClr>
              <a:buNone/>
              <a:defRPr/>
            </a:pPr>
            <a:r>
              <a:rPr lang="en-GB" sz="2300" b="1" dirty="0">
                <a:solidFill>
                  <a:schemeClr val="tx2">
                    <a:lumMod val="50000"/>
                  </a:schemeClr>
                </a:solidFill>
              </a:rPr>
              <a:t>     </a:t>
            </a:r>
          </a:p>
        </p:txBody>
      </p:sp>
    </p:spTree>
    <p:extLst>
      <p:ext uri="{BB962C8B-B14F-4D97-AF65-F5344CB8AC3E}">
        <p14:creationId xmlns:p14="http://schemas.microsoft.com/office/powerpoint/2010/main" val="7317964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a:stretch>
            <a:fillRect/>
          </a:stretch>
        </p:blipFill>
        <p:spPr>
          <a:xfrm>
            <a:off x="3986601" y="1808679"/>
            <a:ext cx="4218798" cy="3499407"/>
          </a:xfrm>
          <a:prstGeom prst="rect">
            <a:avLst/>
          </a:prstGeom>
        </p:spPr>
      </p:pic>
    </p:spTree>
    <p:extLst>
      <p:ext uri="{BB962C8B-B14F-4D97-AF65-F5344CB8AC3E}">
        <p14:creationId xmlns:p14="http://schemas.microsoft.com/office/powerpoint/2010/main" val="3067604355"/>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230</TotalTime>
  <Words>526</Words>
  <Application>Microsoft Office PowerPoint</Application>
  <PresentationFormat>Widescreen</PresentationFormat>
  <Paragraphs>80</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Times New Roman</vt:lpstr>
      <vt:lpstr>Wingdings</vt:lpstr>
      <vt:lpstr>Wingdings 3</vt:lpstr>
      <vt:lpstr>Wisp</vt:lpstr>
      <vt:lpstr>Practicum Two ECHC5005  Semester Two</vt:lpstr>
      <vt:lpstr>Practicum 2  Module Learning Outcomes</vt:lpstr>
      <vt:lpstr>Module and Assessment Aims</vt:lpstr>
      <vt:lpstr>PowerPoint Presentation</vt:lpstr>
      <vt:lpstr>Assessment Component One – 50%</vt:lpstr>
      <vt:lpstr>ASSESSMENT COMPONENT TWO: 50% </vt:lpstr>
      <vt:lpstr>PowerPoint Presentation</vt:lpstr>
      <vt:lpstr>MArts/BA Humanistic Counselling Practice</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Presence</dc:title>
  <dc:creator>Andrea Williams</dc:creator>
  <cp:lastModifiedBy>Andrea Williams</cp:lastModifiedBy>
  <cp:revision>27</cp:revision>
  <dcterms:created xsi:type="dcterms:W3CDTF">2018-10-07T12:44:43Z</dcterms:created>
  <dcterms:modified xsi:type="dcterms:W3CDTF">2019-02-05T00:56:30Z</dcterms:modified>
</cp:coreProperties>
</file>