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7" r:id="rId4"/>
    <p:sldId id="281" r:id="rId5"/>
    <p:sldId id="261" r:id="rId6"/>
    <p:sldId id="265" r:id="rId7"/>
    <p:sldId id="264" r:id="rId8"/>
    <p:sldId id="278" r:id="rId9"/>
    <p:sldId id="282" r:id="rId10"/>
    <p:sldId id="271" r:id="rId11"/>
    <p:sldId id="270" r:id="rId12"/>
    <p:sldId id="277" r:id="rId13"/>
    <p:sldId id="279" r:id="rId14"/>
    <p:sldId id="283" r:id="rId15"/>
    <p:sldId id="272" r:id="rId16"/>
    <p:sldId id="275" r:id="rId17"/>
    <p:sldId id="269" r:id="rId18"/>
    <p:sldId id="274" r:id="rId19"/>
    <p:sldId id="284" r:id="rId20"/>
    <p:sldId id="268" r:id="rId21"/>
    <p:sldId id="285" r:id="rId22"/>
    <p:sldId id="28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77C5D-BA01-4E9A-9E41-8F0B16EBE7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B0FDB7-CD62-42D6-8D34-F375A072D1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027B7-0E17-4D16-86C5-9C9D9C92E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655DF-D83C-4244-9795-DD0C47ECA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E19EC-C5ED-4C6C-A328-BA9205BB3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714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FC76C-73C0-4BF1-BDFE-EBD9E8939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307D3-E490-4870-A312-57B00CAD9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42F82-70A0-4F84-AC78-6EE804C72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F2B15-B6D1-4D7E-A59A-5A81C68CB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4926D-8C18-46B3-BF92-65CA759D6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231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9C824-E118-4E7D-9D7F-4FC81C57C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18B36-B7EB-4C52-A3A4-C79E7EB12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E9FFD-DF07-45B6-8288-99C0EE901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B63D3-3746-4047-9F22-DE69D834F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D8739-D515-436F-8B56-5B1C19C40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87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31BB8-C628-4BA7-B2A5-8905C31F2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9A41C-A85D-4DC8-B0E9-27418163E6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C7596-A672-4383-AB43-BB5214C097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27EB4-56A9-49E9-84D0-122B4561B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D44D9D-4C58-4042-AB0A-0BFE728D6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9D3DC-CC85-4B5C-A4C4-254E52C2F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12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B09C3-6F36-4C06-9254-EF2A06013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CAC6CB-BB07-4EE7-BD31-122B43CD1A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740B43-26C1-412E-BCD9-5244200392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3DE675-F49A-41A6-AE9C-C3BC575C6C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5A7D13-385D-4218-8744-35CCB04DC7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984C0-AD75-4298-95FB-CC76F2B78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5D32E2-9E68-4921-BEEF-AEACFC720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5D5D0D-EA82-4ED6-9F53-DFBB304A4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328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E51D5-972C-4CE4-BC67-3290095D3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1EBA33-22CB-44D5-B07D-5FB1BD127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137C32-45D9-4AC9-92C0-734A7EC3D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E88AD-C7FA-4C46-82C1-FECC890AE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598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9D6AD2-660F-44EA-9A9A-CD942C5DD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EBE822-F6C8-4F1B-BA08-83D1FCBCB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71735-5C37-46E8-B380-8564F6D1B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65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AA072-6100-48EE-8094-B446BA41D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BCD29-F12D-4BF4-BAF0-E6C66AB0B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0E27AB-E957-4C77-B6B4-7EEBFE005B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EDBF1-F8B9-4B57-81C8-2882E9D12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11396-2979-44AC-98FA-1D6236D47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714DC-9765-4DDF-B42E-C47448F61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84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E9187-F21F-4558-B5FE-23382396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1AC5A5-3174-4A8C-A20D-B5143B65F5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26DD23-0F5B-43DC-8202-B34A42D0A5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1E0F21-D22D-4F09-B52B-6867CBE43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F40B9-0263-406D-BDA6-63FADCC64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F25EC-5032-40EE-B38C-71BD4DD4A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16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1710-5B28-4563-9F86-01BDF4366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BA892-93F2-4B26-AF78-6302BD49F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A70BE-B4E9-4FC7-8386-770EC7301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53B9E-87D3-47F5-8455-23AB0ACCB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AA663-4A17-4EB7-A33A-CBE67C36C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08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17C0C2-D88F-4A45-A0B4-89016D945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1387DF-41A7-46C8-8AC4-CBD2D112E5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8721E-1891-440F-9C7C-DD0FB3471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B3749-71AB-4E64-844A-18A4D924E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9F64A-42FC-4781-A938-97AA28E63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81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659766-94F6-42C4-BE3D-EFF0167EE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7B326-F06D-4AC7-8506-C15222FA5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683E76-2ED5-4E8D-ADC1-277084CA51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D5E10-48C6-480F-9EC9-88365698864A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0A96A-4F87-4ED7-B778-55EC6C49ED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55B3E-11F6-4CAE-81A5-78DF0E3ED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CDFB-BDC0-46B6-9274-BB0EE2619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2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1703785@student.uwtsd.ac.uk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@rocinante_11?utm_source=unsplash&amp;utm_medium=referral&amp;utm_content=creditCopyText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free+pictures+of+audience+participation&amp;tbm=isch&amp;source=univ&amp;sa=X&amp;ved=2ahUKEwizoqKAobrmAhWWQkEAHewICgkQsAR6BAgKEAE&amp;biw=1920&amp;bih=969#imgrc=AmJ0_DKdbTAoMM" TargetMode="External"/><Relationship Id="rId2" Type="http://schemas.openxmlformats.org/officeDocument/2006/relationships/hyperlink" Target="https://www.google.com/search?q=free+pictures+of+audience+participation&amp;tbm=isch&amp;source=univ&amp;sa=X&amp;ved=2ahUKEwizoqKAobrmAhWWQkEAHewICgkQsAR6BAgKEAE&amp;biw=1920&amp;bih=969#imgrc=AmJ0_DKdbTAoMM: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icon-library.net/icon/key-vector-icon-1.html" TargetMode="External"/><Relationship Id="rId4" Type="http://schemas.openxmlformats.org/officeDocument/2006/relationships/hyperlink" Target="https://www.instagram.com/p/BiPniI2g2mn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@rocinante_11?utm_source=unsplash&amp;utm_medium=referral&amp;utm_content=creditCopyText" TargetMode="External"/><Relationship Id="rId2" Type="http://schemas.openxmlformats.org/officeDocument/2006/relationships/hyperlink" Target="https://icsr.info/2019/07/26/from-daesh-to-diaspora-ii-the-challenges-posed-by-women-and-minors-after-the-fall-of-the-caliphate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ec.europa.eu/homeaffairs/sites/homeaffairs/files/whatwedo/networks/radicalisation_awareness_network/about-ran/ran-h-and-sc/docs/ran_h-sc_understanding_the_mental_health_190313_25_en.pdf" TargetMode="External"/><Relationship Id="rId4" Type="http://schemas.openxmlformats.org/officeDocument/2006/relationships/hyperlink" Target="https://unsplash.com/photos/eQ2Z9ay9Wws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localmarketinginstitute.com/ask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882" y="5192202"/>
            <a:ext cx="4805996" cy="1367624"/>
          </a:xfrm>
        </p:spPr>
        <p:txBody>
          <a:bodyPr anchor="t">
            <a:no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Tracey Searle</a:t>
            </a:r>
            <a:b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1703785</a:t>
            </a:r>
            <a:b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6186" y="590635"/>
            <a:ext cx="4805691" cy="2838365"/>
          </a:xfrm>
        </p:spPr>
        <p:txBody>
          <a:bodyPr anchor="b">
            <a:noAutofit/>
          </a:bodyPr>
          <a:lstStyle/>
          <a:p>
            <a:pPr algn="l"/>
            <a:r>
              <a:rPr lang="en-GB" sz="6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Counselling Major Project</a:t>
            </a:r>
          </a:p>
          <a:p>
            <a:r>
              <a:rPr lang="en-GB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ECHC6003</a:t>
            </a:r>
          </a:p>
        </p:txBody>
      </p:sp>
      <p:sp>
        <p:nvSpPr>
          <p:cNvPr id="17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4"/>
                </a:gs>
                <a:gs pos="23000">
                  <a:schemeClr val="accent4"/>
                </a:gs>
                <a:gs pos="83000">
                  <a:schemeClr val="accent2"/>
                </a:gs>
                <a:gs pos="100000">
                  <a:schemeClr val="accent2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2" descr="Image result for uwtsd yr athrofa">
            <a:extLst>
              <a:ext uri="{FF2B5EF4-FFF2-40B4-BE49-F238E27FC236}">
                <a16:creationId xmlns:a16="http://schemas.microsoft.com/office/drawing/2014/main" id="{C4A92746-2BCE-4129-8624-D566974650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3" r="7037" b="1"/>
          <a:stretch/>
        </p:blipFill>
        <p:spPr bwMode="auto">
          <a:xfrm>
            <a:off x="1" y="770037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704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03263"/>
            <a:ext cx="9144000" cy="1449387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Proposal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38450"/>
            <a:ext cx="9144000" cy="3125787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Tracey Searle</a:t>
            </a:r>
          </a:p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1703785</a:t>
            </a:r>
          </a:p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email: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1703785@student.uwtsd.ac.uk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Telephone: 07542161768</a:t>
            </a:r>
          </a:p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Supervisor: Beverley Cole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89734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438" y="470356"/>
            <a:ext cx="9144000" cy="1253192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58102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73063"/>
            <a:ext cx="9144000" cy="1811337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36466"/>
            <a:ext cx="9144000" cy="4222143"/>
          </a:xfrm>
        </p:spPr>
        <p:txBody>
          <a:bodyPr>
            <a:normAutofit fontScale="40000" lnSpcReduction="20000"/>
          </a:bodyPr>
          <a:lstStyle/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7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Association for Counselling and Psychotherapy (BACP) Ethical Framework </a:t>
            </a:r>
          </a:p>
          <a:p>
            <a:pPr algn="l">
              <a:lnSpc>
                <a:spcPct val="170000"/>
              </a:lnSpc>
            </a:pPr>
            <a:endParaRPr lang="en-GB" sz="7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7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BACP  Ethical Framework for Research </a:t>
            </a:r>
          </a:p>
          <a:p>
            <a:pPr marL="342900" indent="-342900" algn="l"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en-GB" sz="6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(BACP, 2016, 2004)</a:t>
            </a:r>
          </a:p>
          <a:p>
            <a:pPr algn="r"/>
            <a:endParaRPr lang="en-GB" dirty="0"/>
          </a:p>
          <a:p>
            <a:pPr marL="342900" indent="-342900" algn="r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498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7848" y="838986"/>
            <a:ext cx="5910449" cy="5013174"/>
          </a:xfrm>
        </p:spPr>
        <p:txBody>
          <a:bodyPr anchor="b">
            <a:normAutofit fontScale="90000"/>
          </a:bodyPr>
          <a:lstStyle/>
          <a:p>
            <a:r>
              <a:rPr lang="en-GB" sz="4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</a:t>
            </a:r>
            <a:br>
              <a:rPr lang="en-GB" sz="4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loves me, he loves me not: The emergence of understanding motivation to flee a homeland to become an ISIS bride. </a:t>
            </a:r>
            <a:b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0" name="Freeform: Shape 7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Subhan'Allah 💗 💗 💗 Allah has power over all things... 😍😘 #allah #alhamdulilah #follow #islam #likeforfollow #followforfollow #life #peace…">
            <a:extLst>
              <a:ext uri="{FF2B5EF4-FFF2-40B4-BE49-F238E27FC236}">
                <a16:creationId xmlns:a16="http://schemas.microsoft.com/office/drawing/2014/main" id="{0B6B95A4-F0C7-4320-B748-7A2F72BFC0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4" r="-2" b="4460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8F7EA5-2AC3-4D9C-99A0-2D4995BB72F8}"/>
              </a:ext>
            </a:extLst>
          </p:cNvPr>
          <p:cNvSpPr txBox="1"/>
          <p:nvPr/>
        </p:nvSpPr>
        <p:spPr>
          <a:xfrm>
            <a:off x="90036" y="6488658"/>
            <a:ext cx="275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Bushra, M. (2018)</a:t>
            </a:r>
          </a:p>
        </p:txBody>
      </p:sp>
    </p:spTree>
    <p:extLst>
      <p:ext uri="{BB962C8B-B14F-4D97-AF65-F5344CB8AC3E}">
        <p14:creationId xmlns:p14="http://schemas.microsoft.com/office/powerpoint/2010/main" val="3302694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5D1EE8-72AB-422F-8DD6-9C61552BD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Purpose Statement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9B8D38-9494-4D28-A4E9-2825B6DF78F3}"/>
              </a:ext>
            </a:extLst>
          </p:cNvPr>
          <p:cNvSpPr txBox="1"/>
          <p:nvPr/>
        </p:nvSpPr>
        <p:spPr>
          <a:xfrm>
            <a:off x="1265582" y="1872020"/>
            <a:ext cx="966083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women (15 – 28)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Coercion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303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EF8AE5A-86E5-4D9F-8AAC-F18B21C588C9}"/>
              </a:ext>
            </a:extLst>
          </p:cNvPr>
          <p:cNvSpPr txBox="1"/>
          <p:nvPr/>
        </p:nvSpPr>
        <p:spPr>
          <a:xfrm>
            <a:off x="-3887732" y="295059"/>
            <a:ext cx="3657600" cy="608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058" name="Picture 10" descr="Keys couple in a ring Icons | Free Download">
            <a:extLst>
              <a:ext uri="{FF2B5EF4-FFF2-40B4-BE49-F238E27FC236}">
                <a16:creationId xmlns:a16="http://schemas.microsoft.com/office/drawing/2014/main" id="{5D220F03-8D04-4718-A91B-2FAA0F26EB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1490" y="1066014"/>
            <a:ext cx="4876800" cy="497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D61211-9F4F-4FB9-A426-974084E0C0E6}"/>
              </a:ext>
            </a:extLst>
          </p:cNvPr>
          <p:cNvSpPr txBox="1"/>
          <p:nvPr/>
        </p:nvSpPr>
        <p:spPr>
          <a:xfrm>
            <a:off x="4307329" y="484003"/>
            <a:ext cx="70391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Coercive  Control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Attachments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Extremism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E26B23-5351-455A-9D0F-FF51E54F10A6}"/>
              </a:ext>
            </a:extLst>
          </p:cNvPr>
          <p:cNvSpPr txBox="1"/>
          <p:nvPr/>
        </p:nvSpPr>
        <p:spPr>
          <a:xfrm>
            <a:off x="182881" y="6488668"/>
            <a:ext cx="201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Key Vector, (2018)</a:t>
            </a:r>
          </a:p>
        </p:txBody>
      </p:sp>
    </p:spTree>
    <p:extLst>
      <p:ext uri="{BB962C8B-B14F-4D97-AF65-F5344CB8AC3E}">
        <p14:creationId xmlns:p14="http://schemas.microsoft.com/office/powerpoint/2010/main" val="238866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0A608-CF59-49FA-8807-20368B50E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14"/>
            <a:ext cx="10515600" cy="1239252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04ADC-D8CF-4A2A-8E7F-14312F7C7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4244"/>
            <a:ext cx="10515600" cy="5373756"/>
          </a:xfrm>
        </p:spPr>
        <p:txBody>
          <a:bodyPr>
            <a:normAutofit fontScale="40000" lnSpcReduction="20000"/>
          </a:bodyPr>
          <a:lstStyle/>
          <a:p>
            <a:pPr marL="0" lvl="0" indent="0">
              <a:lnSpc>
                <a:spcPct val="100000"/>
              </a:lnSpc>
              <a:buNone/>
            </a:pPr>
            <a:endParaRPr lang="en-GB" sz="7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Wellbeing and Mental Health 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Multicultural groups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Vulnerable woman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3200" dirty="0"/>
              <a:t> </a:t>
            </a:r>
          </a:p>
          <a:p>
            <a:pPr lvl="0">
              <a:lnSpc>
                <a:spcPct val="100000"/>
              </a:lnSpc>
            </a:pP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1478" y="138045"/>
            <a:ext cx="9144000" cy="1993900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Research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670" y="1880041"/>
            <a:ext cx="10927744" cy="4556540"/>
          </a:xfrm>
        </p:spPr>
        <p:txBody>
          <a:bodyPr>
            <a:normAutofit/>
          </a:bodyPr>
          <a:lstStyle/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Raise Awareness - Prevention </a:t>
            </a:r>
          </a:p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Knowledge - Improved understanding</a:t>
            </a:r>
          </a:p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 Counsellors and Psychotherapists</a:t>
            </a:r>
          </a:p>
          <a:p>
            <a:pPr marL="57150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Contribute to Research and Create change</a:t>
            </a:r>
          </a:p>
          <a:p>
            <a:pPr marL="571500" indent="-571500" algn="l">
              <a:buFont typeface="Wingdings" panose="05000000000000000000" pitchFamily="2" charset="2"/>
              <a:buChar char="Ø"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068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6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8630" y="4760132"/>
            <a:ext cx="5093596" cy="11889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u="sng" dirty="0"/>
              <a:t>Methodology</a:t>
            </a:r>
          </a:p>
        </p:txBody>
      </p:sp>
      <p:pic>
        <p:nvPicPr>
          <p:cNvPr id="2050" name="Picture 2" descr="person holding magnifying glass">
            <a:extLst>
              <a:ext uri="{FF2B5EF4-FFF2-40B4-BE49-F238E27FC236}">
                <a16:creationId xmlns:a16="http://schemas.microsoft.com/office/drawing/2014/main" id="{EEA66361-BB4B-46B2-9E7F-9B74663FF8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73" b="19453"/>
          <a:stretch/>
        </p:blipFill>
        <p:spPr bwMode="auto">
          <a:xfrm>
            <a:off x="20" y="2872"/>
            <a:ext cx="12191980" cy="4595954"/>
          </a:xfrm>
          <a:custGeom>
            <a:avLst/>
            <a:gdLst>
              <a:gd name="connsiteX0" fmla="*/ 0 w 12192000"/>
              <a:gd name="connsiteY0" fmla="*/ 0 h 4621300"/>
              <a:gd name="connsiteX1" fmla="*/ 12192000 w 12192000"/>
              <a:gd name="connsiteY1" fmla="*/ 0 h 4621300"/>
              <a:gd name="connsiteX2" fmla="*/ 12192000 w 12192000"/>
              <a:gd name="connsiteY2" fmla="*/ 3104412 h 4621300"/>
              <a:gd name="connsiteX3" fmla="*/ 12192000 w 12192000"/>
              <a:gd name="connsiteY3" fmla="*/ 3296537 h 4621300"/>
              <a:gd name="connsiteX4" fmla="*/ 12192000 w 12192000"/>
              <a:gd name="connsiteY4" fmla="*/ 4272355 h 4621300"/>
              <a:gd name="connsiteX5" fmla="*/ 12113803 w 12192000"/>
              <a:gd name="connsiteY5" fmla="*/ 4280638 h 4621300"/>
              <a:gd name="connsiteX6" fmla="*/ 6753597 w 12192000"/>
              <a:gd name="connsiteY6" fmla="*/ 4604195 h 4621300"/>
              <a:gd name="connsiteX7" fmla="*/ 400746 w 12192000"/>
              <a:gd name="connsiteY7" fmla="*/ 4432852 h 4621300"/>
              <a:gd name="connsiteX8" fmla="*/ 0 w 12192000"/>
              <a:gd name="connsiteY8" fmla="*/ 4395876 h 4621300"/>
              <a:gd name="connsiteX9" fmla="*/ 0 w 12192000"/>
              <a:gd name="connsiteY9" fmla="*/ 3296537 h 4621300"/>
              <a:gd name="connsiteX10" fmla="*/ 0 w 12192000"/>
              <a:gd name="connsiteY10" fmla="*/ 3104412 h 462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6706" y="4598825"/>
            <a:ext cx="5173613" cy="2270383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lv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0"/>
            <a:endParaRPr lang="en-US" sz="5400" dirty="0"/>
          </a:p>
          <a:p>
            <a:pPr lvl="0"/>
            <a:r>
              <a:rPr lang="en-US" sz="7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</a:t>
            </a:r>
            <a:r>
              <a:rPr lang="en-US" sz="8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constructive</a:t>
            </a:r>
          </a:p>
          <a:p>
            <a:pPr lvl="0"/>
            <a:r>
              <a:rPr lang="en-US" sz="7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lens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CEFD76-19CE-4B91-90D6-0D5BA18539B7}"/>
              </a:ext>
            </a:extLst>
          </p:cNvPr>
          <p:cNvSpPr txBox="1"/>
          <p:nvPr/>
        </p:nvSpPr>
        <p:spPr>
          <a:xfrm>
            <a:off x="114259" y="6439107"/>
            <a:ext cx="2453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Mick Haupt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, (2019)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265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461" y="0"/>
            <a:ext cx="9144000" cy="985961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4786" y="1105231"/>
            <a:ext cx="10206824" cy="5669279"/>
          </a:xfrm>
        </p:spPr>
        <p:txBody>
          <a:bodyPr>
            <a:noAutofit/>
          </a:bodyPr>
          <a:lstStyle/>
          <a:p>
            <a:pPr marL="571500" lvl="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Peer Reviewed Articles</a:t>
            </a:r>
          </a:p>
          <a:p>
            <a:pPr marL="571500" lvl="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basis; EBSCO Host, Medline, Pro Quest Central, Sage 2019</a:t>
            </a:r>
          </a:p>
          <a:p>
            <a:pPr marL="571500" lvl="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 Articles </a:t>
            </a:r>
          </a:p>
          <a:p>
            <a:pPr marL="571500" lvl="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Centre for the Study of Radicalisation (ICSR)  </a:t>
            </a:r>
          </a:p>
          <a:p>
            <a:pPr marL="571500" lvl="0" indent="-5715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 School of Economics and Political Science</a:t>
            </a:r>
          </a:p>
        </p:txBody>
      </p:sp>
    </p:spTree>
    <p:extLst>
      <p:ext uri="{BB962C8B-B14F-4D97-AF65-F5344CB8AC3E}">
        <p14:creationId xmlns:p14="http://schemas.microsoft.com/office/powerpoint/2010/main" val="1633018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05F09E-9F92-4F18-8564-4E826D8B2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2014" y="1383527"/>
            <a:ext cx="5157787" cy="890960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E20BA-A59C-450A-9137-1BE765C5A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Loan working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Triggers 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Personal Therapy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Supervision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Ergonomics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D8BEA5-7ACB-40C0-81F2-D901DBE599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6" y="1383527"/>
            <a:ext cx="5183188" cy="823912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77B4BA-4F50-44A5-99F1-26897CA1A57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Negative Press, e.g. Fake News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Lack of peer reviewed articles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Language Barriers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Cultural and Religious Differences</a:t>
            </a:r>
          </a:p>
        </p:txBody>
      </p:sp>
    </p:spTree>
    <p:extLst>
      <p:ext uri="{BB962C8B-B14F-4D97-AF65-F5344CB8AC3E}">
        <p14:creationId xmlns:p14="http://schemas.microsoft.com/office/powerpoint/2010/main" val="321546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37">
            <a:extLst>
              <a:ext uri="{FF2B5EF4-FFF2-40B4-BE49-F238E27FC236}">
                <a16:creationId xmlns:a16="http://schemas.microsoft.com/office/drawing/2014/main" id="{1FBD4BA0-5E13-4403-B4A7-40DF3A018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622F0806-F5D8-4CCD-A924-6CC3D7BB2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41" name="Freeform 5">
              <a:extLst>
                <a:ext uri="{FF2B5EF4-FFF2-40B4-BE49-F238E27FC236}">
                  <a16:creationId xmlns:a16="http://schemas.microsoft.com/office/drawing/2014/main" id="{C48C9CA8-31F2-4E7F-B5F8-52BB1996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2" name="Freeform 6">
              <a:extLst>
                <a:ext uri="{FF2B5EF4-FFF2-40B4-BE49-F238E27FC236}">
                  <a16:creationId xmlns:a16="http://schemas.microsoft.com/office/drawing/2014/main" id="{C590ED89-E9C6-402B-8700-DCDA66952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3" name="Freeform 7">
              <a:extLst>
                <a:ext uri="{FF2B5EF4-FFF2-40B4-BE49-F238E27FC236}">
                  <a16:creationId xmlns:a16="http://schemas.microsoft.com/office/drawing/2014/main" id="{1A6861F9-7385-40F8-BA83-B8DFF7F33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4" name="Freeform 8">
              <a:extLst>
                <a:ext uri="{FF2B5EF4-FFF2-40B4-BE49-F238E27FC236}">
                  <a16:creationId xmlns:a16="http://schemas.microsoft.com/office/drawing/2014/main" id="{D41F8744-72EA-46E8-ABFE-852031D4A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5" name="Freeform 9">
              <a:extLst>
                <a:ext uri="{FF2B5EF4-FFF2-40B4-BE49-F238E27FC236}">
                  <a16:creationId xmlns:a16="http://schemas.microsoft.com/office/drawing/2014/main" id="{9F0E0968-3DB0-43C4-8318-A6D9119D4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6" name="Freeform 10">
              <a:extLst>
                <a:ext uri="{FF2B5EF4-FFF2-40B4-BE49-F238E27FC236}">
                  <a16:creationId xmlns:a16="http://schemas.microsoft.com/office/drawing/2014/main" id="{33CE9E31-D43C-454C-BFBE-C030D98E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7" name="Freeform 11">
              <a:extLst>
                <a:ext uri="{FF2B5EF4-FFF2-40B4-BE49-F238E27FC236}">
                  <a16:creationId xmlns:a16="http://schemas.microsoft.com/office/drawing/2014/main" id="{3927A156-CD49-44E3-BA78-CE0AA0250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8" name="Freeform 12">
              <a:extLst>
                <a:ext uri="{FF2B5EF4-FFF2-40B4-BE49-F238E27FC236}">
                  <a16:creationId xmlns:a16="http://schemas.microsoft.com/office/drawing/2014/main" id="{2B83C26B-3353-4E6D-86D4-9461A7A86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9" name="Freeform 13">
              <a:extLst>
                <a:ext uri="{FF2B5EF4-FFF2-40B4-BE49-F238E27FC236}">
                  <a16:creationId xmlns:a16="http://schemas.microsoft.com/office/drawing/2014/main" id="{2FB70090-1FB7-4335-9B1E-1E7EC6A2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0" name="Freeform 14">
              <a:extLst>
                <a:ext uri="{FF2B5EF4-FFF2-40B4-BE49-F238E27FC236}">
                  <a16:creationId xmlns:a16="http://schemas.microsoft.com/office/drawing/2014/main" id="{B862257F-455F-4E18-A480-B22E8EFE1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1" name="Freeform 15">
              <a:extLst>
                <a:ext uri="{FF2B5EF4-FFF2-40B4-BE49-F238E27FC236}">
                  <a16:creationId xmlns:a16="http://schemas.microsoft.com/office/drawing/2014/main" id="{3C9DF0C4-8430-481B-B3E7-B8F79BC0F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2" name="Freeform 16">
              <a:extLst>
                <a:ext uri="{FF2B5EF4-FFF2-40B4-BE49-F238E27FC236}">
                  <a16:creationId xmlns:a16="http://schemas.microsoft.com/office/drawing/2014/main" id="{91D50B8E-D94F-4944-9FD2-08DD35E29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3" name="Freeform 17">
              <a:extLst>
                <a:ext uri="{FF2B5EF4-FFF2-40B4-BE49-F238E27FC236}">
                  <a16:creationId xmlns:a16="http://schemas.microsoft.com/office/drawing/2014/main" id="{9B0A066C-DC3D-4E53-AC63-00DF45416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4" name="Freeform 18">
              <a:extLst>
                <a:ext uri="{FF2B5EF4-FFF2-40B4-BE49-F238E27FC236}">
                  <a16:creationId xmlns:a16="http://schemas.microsoft.com/office/drawing/2014/main" id="{D2D040EF-76C0-496D-8C72-9DB143C3A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5" name="Freeform 19">
              <a:extLst>
                <a:ext uri="{FF2B5EF4-FFF2-40B4-BE49-F238E27FC236}">
                  <a16:creationId xmlns:a16="http://schemas.microsoft.com/office/drawing/2014/main" id="{15FC8221-21EA-4D83-809B-108B7E0C5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6" name="Freeform 20">
              <a:extLst>
                <a:ext uri="{FF2B5EF4-FFF2-40B4-BE49-F238E27FC236}">
                  <a16:creationId xmlns:a16="http://schemas.microsoft.com/office/drawing/2014/main" id="{5A181F7D-35FA-49F3-8BCB-5D7250BA4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7" name="Freeform 21">
              <a:extLst>
                <a:ext uri="{FF2B5EF4-FFF2-40B4-BE49-F238E27FC236}">
                  <a16:creationId xmlns:a16="http://schemas.microsoft.com/office/drawing/2014/main" id="{188DFD0A-AECC-43FC-B06B-D2A8A2EB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8" name="Freeform 22">
              <a:extLst>
                <a:ext uri="{FF2B5EF4-FFF2-40B4-BE49-F238E27FC236}">
                  <a16:creationId xmlns:a16="http://schemas.microsoft.com/office/drawing/2014/main" id="{1769DE60-D3FA-40D0-96A4-6BEAD0C38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2" name="Freeform 23">
              <a:extLst>
                <a:ext uri="{FF2B5EF4-FFF2-40B4-BE49-F238E27FC236}">
                  <a16:creationId xmlns:a16="http://schemas.microsoft.com/office/drawing/2014/main" id="{18E5EA87-065F-44FB-B99A-484483E31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1026" name="Picture 2" descr="Image result for free pictures of audience participation">
            <a:extLst>
              <a:ext uri="{FF2B5EF4-FFF2-40B4-BE49-F238E27FC236}">
                <a16:creationId xmlns:a16="http://schemas.microsoft.com/office/drawing/2014/main" id="{83278A15-DFC6-4E4D-90BA-07D404A025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42" r="-1" b="3438"/>
          <a:stretch/>
        </p:blipFill>
        <p:spPr bwMode="auto">
          <a:xfrm>
            <a:off x="20" y="10"/>
            <a:ext cx="12188932" cy="5696067"/>
          </a:xfrm>
          <a:custGeom>
            <a:avLst/>
            <a:gdLst>
              <a:gd name="connsiteX0" fmla="*/ 0 w 12188952"/>
              <a:gd name="connsiteY0" fmla="*/ 0 h 5696077"/>
              <a:gd name="connsiteX1" fmla="*/ 12188952 w 12188952"/>
              <a:gd name="connsiteY1" fmla="*/ 0 h 5696077"/>
              <a:gd name="connsiteX2" fmla="*/ 12188952 w 12188952"/>
              <a:gd name="connsiteY2" fmla="*/ 4710335 h 5696077"/>
              <a:gd name="connsiteX3" fmla="*/ 12113803 w 12188952"/>
              <a:gd name="connsiteY3" fmla="*/ 4718295 h 5696077"/>
              <a:gd name="connsiteX4" fmla="*/ 6753597 w 12188952"/>
              <a:gd name="connsiteY4" fmla="*/ 5041852 h 5696077"/>
              <a:gd name="connsiteX5" fmla="*/ 400746 w 12188952"/>
              <a:gd name="connsiteY5" fmla="*/ 4870509 h 5696077"/>
              <a:gd name="connsiteX6" fmla="*/ 3700 w 12188952"/>
              <a:gd name="connsiteY6" fmla="*/ 4833875 h 5696077"/>
              <a:gd name="connsiteX7" fmla="*/ 3700 w 12188952"/>
              <a:gd name="connsiteY7" fmla="*/ 5696077 h 5696077"/>
              <a:gd name="connsiteX8" fmla="*/ 0 w 12188952"/>
              <a:gd name="connsiteY8" fmla="*/ 5696077 h 5696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88952" h="5696077">
                <a:moveTo>
                  <a:pt x="0" y="0"/>
                </a:moveTo>
                <a:lnTo>
                  <a:pt x="12188952" y="0"/>
                </a:lnTo>
                <a:lnTo>
                  <a:pt x="12188952" y="4710335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3700" y="4833875"/>
                </a:lnTo>
                <a:lnTo>
                  <a:pt x="3700" y="5696077"/>
                </a:lnTo>
                <a:lnTo>
                  <a:pt x="0" y="569607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744" y="5202936"/>
            <a:ext cx="9436608" cy="786384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Audience Participation</a:t>
            </a:r>
            <a:endParaRPr lang="en-GB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5648" y="6007608"/>
            <a:ext cx="8677656" cy="402336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Raise of Hands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4AC4FD-C3EA-4D87-8505-7A8BDD0135F3}"/>
              </a:ext>
            </a:extLst>
          </p:cNvPr>
          <p:cNvSpPr txBox="1"/>
          <p:nvPr/>
        </p:nvSpPr>
        <p:spPr>
          <a:xfrm>
            <a:off x="9293351" y="6442940"/>
            <a:ext cx="3057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Audience Participation (2019)</a:t>
            </a:r>
          </a:p>
        </p:txBody>
      </p:sp>
    </p:spTree>
    <p:extLst>
      <p:ext uri="{BB962C8B-B14F-4D97-AF65-F5344CB8AC3E}">
        <p14:creationId xmlns:p14="http://schemas.microsoft.com/office/powerpoint/2010/main" val="4029275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6BA073E-F169-40E2-B195-0097786EA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International, Women and Minors</a:t>
            </a:r>
            <a:endParaRPr lang="en-GB" sz="5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A4238B6-6F24-4BBE-B912-1FD4F37A2B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0961" y="1681163"/>
            <a:ext cx="2582944" cy="82391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Box 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7813EC-8C73-425C-A201-175B353868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4"/>
            <a:ext cx="2714116" cy="346635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52,808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42,808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22,808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30D7430-3AA5-4D46-82CE-2826914E4B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3975" y="1681163"/>
            <a:ext cx="3202757" cy="82391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Box B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74BDDA-CA31-42F0-90F3-ACBD7DE462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97924" y="2505075"/>
            <a:ext cx="2264789" cy="31562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8,902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7,902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6,902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7AA095-6199-4111-8185-1E7C459B8DEB}"/>
              </a:ext>
            </a:extLst>
          </p:cNvPr>
          <p:cNvSpPr txBox="1"/>
          <p:nvPr/>
        </p:nvSpPr>
        <p:spPr>
          <a:xfrm>
            <a:off x="8729732" y="1942008"/>
            <a:ext cx="180265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Box C</a:t>
            </a:r>
          </a:p>
          <a:p>
            <a:pPr algn="ctr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7,577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6,577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4,577</a:t>
            </a:r>
          </a:p>
          <a:p>
            <a:pPr algn="ctr"/>
            <a:endParaRPr lang="en-GB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1E71FA-BEBE-413A-805F-60A86F3F8FEE}"/>
              </a:ext>
            </a:extLst>
          </p:cNvPr>
          <p:cNvSpPr txBox="1"/>
          <p:nvPr/>
        </p:nvSpPr>
        <p:spPr>
          <a:xfrm>
            <a:off x="9287124" y="6376946"/>
            <a:ext cx="2751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ICSR (2019)</a:t>
            </a:r>
          </a:p>
        </p:txBody>
      </p:sp>
    </p:spTree>
    <p:extLst>
      <p:ext uri="{BB962C8B-B14F-4D97-AF65-F5344CB8AC3E}">
        <p14:creationId xmlns:p14="http://schemas.microsoft.com/office/powerpoint/2010/main" val="18362542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362B3F-14DF-4961-8278-8C142FFAA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and Context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DCC62F-5BFB-48E1-B533-DCBB556120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3628"/>
            <a:ext cx="5181600" cy="516437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Past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 from Coercive Processes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Closed Totalistic Groups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Hitler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Joseph Kony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Jim Jones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 Qaeda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938D07-207E-4818-A726-12ED907C9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31662"/>
            <a:ext cx="5929685" cy="474572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3600" b="1" u="sng" dirty="0"/>
          </a:p>
          <a:p>
            <a:pPr marL="0" indent="0" algn="ctr">
              <a:buNone/>
            </a:pPr>
            <a:r>
              <a:rPr lang="en-GB" sz="3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</a:t>
            </a:r>
          </a:p>
          <a:p>
            <a:pPr algn="ctr"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 algn="ctr">
              <a:lnSpc>
                <a:spcPct val="160000"/>
              </a:lnSpc>
              <a:buNone/>
            </a:pPr>
            <a:r>
              <a:rPr lang="en-GB" dirty="0"/>
              <a:t>Push – Pull Factors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dirty="0"/>
              <a:t>Radicalised Women Return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Unknown Statistic - women living in refugee camps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Stripping of Citizenship </a:t>
            </a:r>
          </a:p>
          <a:p>
            <a:pPr algn="ctr">
              <a:lnSpc>
                <a:spcPct val="160000"/>
              </a:lnSpc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681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898497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Authors under consideration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2924" y="1137037"/>
            <a:ext cx="9144000" cy="5720963"/>
          </a:xfrm>
        </p:spPr>
        <p:txBody>
          <a:bodyPr>
            <a:normAutofit/>
          </a:bodyPr>
          <a:lstStyle/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Zimbardo, P. G. (2004)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Joana Cook - Senior Research Fellow at the International Centre for the Study of Radicalisation (ICSR)</a:t>
            </a: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Professor Fawaz A.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Gerges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Professor of International Relations at London School of Economics and Political Science</a:t>
            </a: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Jordy Krasenberg and Lieke Wouterse -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 Awareness Network. (2019) </a:t>
            </a: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241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49869"/>
            <a:ext cx="9144000" cy="976781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Scale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60700"/>
            <a:ext cx="9144000" cy="4794542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September – Subject Area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October – Research Papers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November – Question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December – Present Proposal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January – Mind Map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February – Research Papers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March – Begin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April – Middle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2800" b="1" dirty="0"/>
              <a:t>May – Complete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839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978"/>
            <a:ext cx="9144000" cy="1327868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30949"/>
            <a:ext cx="9144000" cy="447658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Passion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Gap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Researchers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literature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 life experiences/Narratives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  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0066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886120"/>
            <a:ext cx="9144000" cy="437168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100" name="Picture 4" descr="Any Questions?">
            <a:extLst>
              <a:ext uri="{FF2B5EF4-FFF2-40B4-BE49-F238E27FC236}">
                <a16:creationId xmlns:a16="http://schemas.microsoft.com/office/drawing/2014/main" id="{8D686B3A-FFBF-4393-A787-C9ED7507A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832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100866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065476"/>
            <a:ext cx="12192000" cy="6186114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Audience Participation, (2019) [online] Available from: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https://www.google.com/search?q=free+pictures+of+audience+participation&amp;tbm=isch&amp;source=univ&amp;sa=X&amp;ved=2ahUKEwizoqKAobrmAhWWQkEAHewICgkQsAR6BAgKEAE&amp;biw=1920&amp;bih=969#imgrc=AmJ0_DKdbTAoMM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2019]</a:t>
            </a:r>
            <a:endParaRPr lang="en-GB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Association for Counselling and Psychotherapy [BACP] (2004). Ethical Guidelines for Researching Counselling and Psychotherapy. Rugby: BACP.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Association for Counselling and Psychotherapy [BACP] (2016). Ethical Framework for the Counselling Professions. Therapy Today. July 2016. 27(6). 19. Lutterworth: BACP.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Bushra.M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(2018). Daisy Picture @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Islamic_Insights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from;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https://www.instagram.com/p/BiPniI2g2mn/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2019]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Library Icons.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Vector Icon #127135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from:</a:t>
            </a:r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https://icon-library.net/icon/key-vector-icon-1.html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2019]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93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100866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581490"/>
            <a:ext cx="12192000" cy="5670100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Gerges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(2019)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Islamic State Has Not Been Defeated.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York Times (23</a:t>
            </a:r>
            <a:r>
              <a:rPr lang="en-US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2019) [Accessed on line 14</a:t>
            </a:r>
            <a:r>
              <a:rPr lang="en-US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2019]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Centre for the Study of Radicalisation (ICSR): [online] Available from: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https://icsr.info/2019/07/26/from-daesh-to-diaspora-ii-the-challenges-posed-by-women-and-minors-after-the-fall-of-the-caliphate/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2019]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Mick Haupt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(2019) Magnifying glass [online] Available from: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https://unsplash.com/photos/eQ2Z9ay9Wws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online 16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2019]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Radicalisation Awareness Network. (2019)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mental health disorders pathway leading to violent extremism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from: </a:t>
            </a:r>
            <a:r>
              <a:rPr lang="en-GB" sz="1800" dirty="0">
                <a:hlinkClick r:id="rId5"/>
              </a:rPr>
              <a:t>https://ec.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europa</a:t>
            </a:r>
            <a:r>
              <a:rPr lang="en-GB" sz="1800" dirty="0">
                <a:hlinkClick r:id="rId5"/>
              </a:rPr>
              <a:t>.eu/homeaffairs/sites/homeaffairs/files/whatwedo/networks/radicalisation_awareness_network/about-ran/ran-h-and-sc/docs/ran_h-sc_understanding_the_mental_health_190313_25_en.pdf</a:t>
            </a:r>
            <a:r>
              <a:rPr lang="en-GB" sz="1800" dirty="0"/>
              <a:t> [Accessed online 23rd November 2019]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557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F9C9B-37AC-4D57-A3B8-FB7857735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100866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0A9-E3E0-4C25-9AC0-936C056D9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581490"/>
            <a:ext cx="12192000" cy="5670100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Stein, A (2007)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Social Structure to the mind: Disorganised Attachment as a means of Control in Extremist Organizations: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Minneapolis 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Eric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Shanfelt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[online] Available from: https://localmarketinginstitute.com/ask/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online 16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2019]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Ulas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(2019) Female Radiculisation: Why do Women join ISIS ?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Zimbardo, P. G. (2004). A situationist perspective on the psychology of evil: Understanding how good people are transformed into perpetrators. In A. G. Miller (Ed.), 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psychology of good and evil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(p. 21–50). The Guilford Press.</a:t>
            </a:r>
          </a:p>
          <a:p>
            <a:pPr algn="l">
              <a:lnSpc>
                <a:spcPct val="150000"/>
              </a:lnSpc>
            </a:pP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731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761</Words>
  <Application>Microsoft Office PowerPoint</Application>
  <PresentationFormat>Widescreen</PresentationFormat>
  <Paragraphs>147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Times New Roman</vt:lpstr>
      <vt:lpstr>Wingdings</vt:lpstr>
      <vt:lpstr>Office Theme</vt:lpstr>
      <vt:lpstr>Tracey Searle 1703785  </vt:lpstr>
      <vt:lpstr>Research Proposal </vt:lpstr>
      <vt:lpstr>Research Method</vt:lpstr>
      <vt:lpstr>Ethical Guidance</vt:lpstr>
      <vt:lpstr>QUESTION  He loves me, he loves me not: The emergence of understanding motivation to flee a homeland to become an ISIS bride.   </vt:lpstr>
      <vt:lpstr>Purpose Statement</vt:lpstr>
      <vt:lpstr>PowerPoint Presentation</vt:lpstr>
      <vt:lpstr>Why ?</vt:lpstr>
      <vt:lpstr>Impact of Research  </vt:lpstr>
      <vt:lpstr>Methodology</vt:lpstr>
      <vt:lpstr>How ? </vt:lpstr>
      <vt:lpstr>PowerPoint Presentation</vt:lpstr>
      <vt:lpstr>Audience Participation</vt:lpstr>
      <vt:lpstr>International, Women and Minors</vt:lpstr>
      <vt:lpstr>Background and Context </vt:lpstr>
      <vt:lpstr>Authors under consideration </vt:lpstr>
      <vt:lpstr>Time Scale</vt:lpstr>
      <vt:lpstr>Reflections</vt:lpstr>
      <vt:lpstr>PowerPoint Presentation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Tracey Searle 1703785</dc:title>
  <dc:creator>Tracey Searle (1703785)</dc:creator>
  <cp:lastModifiedBy>Tracey Searle (1703785)</cp:lastModifiedBy>
  <cp:revision>22</cp:revision>
  <dcterms:created xsi:type="dcterms:W3CDTF">2019-12-16T20:44:03Z</dcterms:created>
  <dcterms:modified xsi:type="dcterms:W3CDTF">2019-12-16T22:36:46Z</dcterms:modified>
</cp:coreProperties>
</file>