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E1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521BD8-6C82-486E-AE1E-C197CE22B59D}" v="862" dt="2020-05-14T08:16:34.7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56D631-8FD2-4DBD-B964-A360F6431553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A0779-DE77-4CEE-BE94-E9FFCFEEF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082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CA0779-DE77-4CEE-BE94-E9FFCFEEF0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707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20BA9-E46F-463E-A88A-ECB2BC030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E09C87-2CCD-4F5C-BF49-B6FAC66764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324F7-1337-46F9-9AF1-4061C5797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553FB-E13B-4DC0-8956-128D45EF9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27C8D-8561-4A48-A677-E34A7122F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74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6864B-6E88-406B-832B-7B93DCAE1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D108C-435A-479B-9603-650633825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A580C-AC8F-418C-9C0F-149E0A0E9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567CF-3251-4B0B-BC84-2E5595CD8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03D5B-0041-4F81-8AA4-1AA0D2147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711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68B0-F3A8-4508-8DCB-FEFB33034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EB4E4-642B-4A23-BB30-4B76E8D8D9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990CF-340F-4101-89C0-D2F78C680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32A89-1F35-424D-A240-F220F8DBD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2F434-89EE-4C50-BB91-03E159D8C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120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8F19-8C11-4A94-B099-B24A4D45C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7E9A3-5189-4B10-AD6C-004AF6D372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A0099-73C1-4D2B-A868-B4F45514E2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5E013-6FB2-4749-B5C7-94C951114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A1E08B-8533-4A85-B991-918FB0623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5B661C-783B-4E22-B40D-48B4A5979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479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DABC8-CE34-47A4-AD36-44AA8275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E44E8-3D4F-404F-9F38-14B0C6909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001B1-6781-41C2-B0CE-691C1DC77C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175A9E-2FE7-4F54-B8DC-A5E464E42A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DEEB78-545C-40DC-B22D-AF4D7C513D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1B234E-BD33-4C69-8ECA-0C1F0CCD0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BAA4E1-9FFC-464A-9317-684B24F63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D56BB2-205F-45C7-A2B6-BDB2094F9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7982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2383F-A603-49D3-939C-29589D181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831AFE-DBA5-412C-BA00-1042AE1E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E4DCA8-20BC-40C5-9DDF-BDC4D19EF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F49FF0-C4DB-4A3E-B96F-8B5CD7B06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3097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32FD6C-F24C-43F8-826C-EC94F9B7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1449AC-8D77-4A44-A870-D6544390D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54A98-D4C7-4CC1-9A9A-54D2FC2C4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1023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F2204-F0AA-4B72-8461-2C7E2E915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F08A7-ACF0-4DBD-BD76-FAE85B884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A73733-4EAF-40D8-B15D-910D77BD3D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5947C9-E5BC-4BA6-9B7A-A7FBC18D8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8D7F07-DEEA-4DED-8B81-F3601FDF6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86B9D-65BF-4BF4-8A29-9E85E0250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838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7593-EED6-40A1-B334-283170A9B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0DCFCD-C362-40D4-AD58-B5AED8C77D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1A1C1C-1DC8-43AE-AEC3-0FC7AF397C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B3A355-51BA-4F38-9F9F-C1C355383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F0D927-05E3-4DD6-8802-BF5591BB0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BE4D77-4EC0-4E61-8437-6541F8350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5661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676FA-6D5B-4D9F-ABD8-82AA743ED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24D5D6-238F-49E7-9D3A-3DA052319B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FE133-CF55-4597-8C62-0915A0F97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9D42D-5E0D-4F8C-8E41-34B438EE6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FAF0D-E819-4C7B-A3C0-A895025C3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176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92AE4B-BBE8-4526-98F0-51C8DB8AC5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2FA2A2-8E6D-4B3D-964E-8AD706711F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2AC7E-7A22-47BD-901D-67034485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C18A4-1993-4D3B-AF26-20132D812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11B9D-6E15-46AA-A462-F99AE944A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1909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943263-7D30-45C6-B7DD-D6E3D9EB9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2E129D-0410-4E0D-89A1-4463B0E89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5D3FA-3D0B-44D0-A998-1AA0A671CF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AFFA39-5246-4F69-8429-BC998D48EB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8971B-7EFD-45D9-8E86-D3F2B5C1FC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CDDCA-ED7A-4909-A298-80FBAABA8F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24438-C368-4156-B963-9DA40EA4BF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177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7489C9B-5670-4B1C-8D9B-8B98F6D7EE90}"/>
              </a:ext>
            </a:extLst>
          </p:cNvPr>
          <p:cNvSpPr/>
          <p:nvPr/>
        </p:nvSpPr>
        <p:spPr>
          <a:xfrm>
            <a:off x="8299938" y="3570332"/>
            <a:ext cx="3516924" cy="133502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B1D49B-A0C0-498A-9653-E3D1D8BDCD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37038" y="5115006"/>
            <a:ext cx="2842724" cy="541288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txBody>
          <a:bodyPr>
            <a:normAutofit fontScale="92500"/>
          </a:bodyPr>
          <a:lstStyle/>
          <a:p>
            <a:pPr algn="r"/>
            <a:r>
              <a:rPr lang="en-US" dirty="0"/>
              <a:t>By Rebecca Leismeier</a:t>
            </a:r>
            <a:endParaRPr lang="en-GB" dirty="0"/>
          </a:p>
        </p:txBody>
      </p:sp>
      <p:pic>
        <p:nvPicPr>
          <p:cNvPr id="5" name="Picture 4" descr="A picture containing man, person, bandage, holding&#10;&#10;Description automatically generated">
            <a:extLst>
              <a:ext uri="{FF2B5EF4-FFF2-40B4-BE49-F238E27FC236}">
                <a16:creationId xmlns:a16="http://schemas.microsoft.com/office/drawing/2014/main" id="{A41AF487-D79D-4F21-9C67-3F4A702472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11" r="5993"/>
          <a:stretch/>
        </p:blipFill>
        <p:spPr>
          <a:xfrm>
            <a:off x="-2192" y="10"/>
            <a:ext cx="8436340" cy="6857990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4E60BC8-B8D3-45C5-8D9A-5AC5895A2274}"/>
              </a:ext>
            </a:extLst>
          </p:cNvPr>
          <p:cNvSpPr/>
          <p:nvPr/>
        </p:nvSpPr>
        <p:spPr>
          <a:xfrm>
            <a:off x="7547407" y="3360680"/>
            <a:ext cx="474872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Effective Team Working</a:t>
            </a:r>
          </a:p>
        </p:txBody>
      </p:sp>
    </p:spTree>
    <p:extLst>
      <p:ext uri="{BB962C8B-B14F-4D97-AF65-F5344CB8AC3E}">
        <p14:creationId xmlns:p14="http://schemas.microsoft.com/office/powerpoint/2010/main" val="22939502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4" descr="A picture containing toy, skiing&#10;&#10;Description automatically generated">
            <a:extLst>
              <a:ext uri="{FF2B5EF4-FFF2-40B4-BE49-F238E27FC236}">
                <a16:creationId xmlns:a16="http://schemas.microsoft.com/office/drawing/2014/main" id="{47E70323-973D-4F08-A6A1-7CD775291E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61" r="23161"/>
          <a:stretch>
            <a:fillRect/>
          </a:stretch>
        </p:blipFill>
        <p:spPr>
          <a:xfrm>
            <a:off x="6748846" y="0"/>
            <a:ext cx="5443154" cy="6176963"/>
          </a:xfrm>
          <a:prstGeom prst="rect">
            <a:avLst/>
          </a:prstGeom>
          <a:solidFill>
            <a:srgbClr val="FFFFFF">
              <a:lumMod val="95000"/>
            </a:srgbClr>
          </a:solidFill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0E8C5B-F536-422E-AFEB-CC993D27463B}"/>
              </a:ext>
            </a:extLst>
          </p:cNvPr>
          <p:cNvSpPr txBox="1"/>
          <p:nvPr/>
        </p:nvSpPr>
        <p:spPr>
          <a:xfrm>
            <a:off x="-295219" y="112358"/>
            <a:ext cx="7526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5400" b="1" dirty="0">
                <a:ln/>
                <a:pattFill prst="dkUpDiag">
                  <a:fgClr>
                    <a:srgbClr val="FFFFFF">
                      <a:lumMod val="50000"/>
                    </a:srgbClr>
                  </a:fgClr>
                  <a:bgClr>
                    <a:prstClr val="black">
                      <a:lumMod val="75000"/>
                      <a:lumOff val="25000"/>
                    </a:prstClr>
                  </a:bgClr>
                </a:pattFill>
                <a:effectLst>
                  <a:outerShdw blurRad="38100" dist="19050" dir="2700000" algn="tl" rotWithShape="0">
                    <a:prstClr val="black">
                      <a:lumMod val="50000"/>
                      <a:alpha val="40000"/>
                    </a:prstClr>
                  </a:outerShdw>
                </a:effectLst>
                <a:latin typeface="Candara"/>
              </a:rPr>
              <a:t>What is Teamwork?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D4BBCB-4C07-44C2-B44E-88F0B0DA30B2}"/>
              </a:ext>
            </a:extLst>
          </p:cNvPr>
          <p:cNvSpPr txBox="1"/>
          <p:nvPr/>
        </p:nvSpPr>
        <p:spPr>
          <a:xfrm>
            <a:off x="1049366" y="1148046"/>
            <a:ext cx="5152651" cy="15881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b="1" dirty="0">
                <a:solidFill>
                  <a:srgbClr val="25C6E3">
                    <a:lumMod val="50000"/>
                  </a:srgbClr>
                </a:solidFill>
                <a:latin typeface="Roboto"/>
              </a:rPr>
              <a:t>"Teamwork is the ability to work together toward a common vision, the ability to direct individual accomplishments toward organizational objectives. It is the fuel that allows common people to attain uncommon results." -- </a:t>
            </a:r>
            <a:r>
              <a:rPr lang="en-US" b="1" dirty="0">
                <a:latin typeface="Roboto"/>
              </a:rPr>
              <a:t>Andrew Carnegie</a:t>
            </a:r>
            <a:endParaRPr lang="en-US" dirty="0">
              <a:latin typeface="Candar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1D6804-55EC-4466-ABD6-2303E0E7A8E9}"/>
              </a:ext>
            </a:extLst>
          </p:cNvPr>
          <p:cNvSpPr/>
          <p:nvPr/>
        </p:nvSpPr>
        <p:spPr>
          <a:xfrm>
            <a:off x="401786" y="3279190"/>
            <a:ext cx="603669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7B64A3-F8FF-4653-AE54-30F9D2A1879A}"/>
              </a:ext>
            </a:extLst>
          </p:cNvPr>
          <p:cNvSpPr txBox="1"/>
          <p:nvPr/>
        </p:nvSpPr>
        <p:spPr>
          <a:xfrm>
            <a:off x="1133767" y="3644470"/>
            <a:ext cx="45430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/>
              <a:t>Effective teamwork is an important aspect of any organization's success.  </a:t>
            </a:r>
            <a:endParaRPr lang="en-GB" sz="2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B577E0-93F2-46C8-842A-AC86CBD2CA69}"/>
              </a:ext>
            </a:extLst>
          </p:cNvPr>
          <p:cNvSpPr txBox="1"/>
          <p:nvPr/>
        </p:nvSpPr>
        <p:spPr>
          <a:xfrm>
            <a:off x="1133767" y="4892201"/>
            <a:ext cx="47526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rgbClr val="222222"/>
                </a:solidFill>
                <a:latin typeface="inherit"/>
              </a:rPr>
              <a:t>Teamwork fosters creativity and innovation, blends complementary strengths, improves morale and provides greater flexibility in the workplace.</a:t>
            </a:r>
            <a:endParaRPr lang="en-GB" sz="21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4C84247-8B5D-48D0-A806-9582AD926162}"/>
              </a:ext>
            </a:extLst>
          </p:cNvPr>
          <p:cNvSpPr/>
          <p:nvPr/>
        </p:nvSpPr>
        <p:spPr>
          <a:xfrm flipV="1">
            <a:off x="796530" y="4620756"/>
            <a:ext cx="5046634" cy="457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5057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6EADB00-27B3-40F4-BDEF-D8F4AD44BBA3}"/>
              </a:ext>
            </a:extLst>
          </p:cNvPr>
          <p:cNvSpPr/>
          <p:nvPr/>
        </p:nvSpPr>
        <p:spPr>
          <a:xfrm>
            <a:off x="0" y="3929"/>
            <a:ext cx="9001568" cy="243349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FAFF82B-BB9F-4CC6-887E-C9E55501E411}"/>
              </a:ext>
            </a:extLst>
          </p:cNvPr>
          <p:cNvSpPr/>
          <p:nvPr/>
        </p:nvSpPr>
        <p:spPr>
          <a:xfrm>
            <a:off x="1104304" y="136220"/>
            <a:ext cx="5864491" cy="276998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Effective working </a:t>
            </a:r>
          </a:p>
          <a:p>
            <a:pPr algn="ctr"/>
            <a:r>
              <a:rPr lang="en-US" sz="60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relationships</a:t>
            </a:r>
          </a:p>
          <a:p>
            <a:pPr algn="ctr"/>
            <a:endParaRPr lang="en-US" sz="5400" b="1" cap="none" spc="0" dirty="0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596217-0A3F-4651-9D90-C62D3A2F30E2}"/>
              </a:ext>
            </a:extLst>
          </p:cNvPr>
          <p:cNvSpPr/>
          <p:nvPr/>
        </p:nvSpPr>
        <p:spPr>
          <a:xfrm>
            <a:off x="0" y="2255438"/>
            <a:ext cx="4293703" cy="16587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A0443F-BBDB-4C0E-937A-09CC90CBB79F}"/>
              </a:ext>
            </a:extLst>
          </p:cNvPr>
          <p:cNvSpPr/>
          <p:nvPr/>
        </p:nvSpPr>
        <p:spPr>
          <a:xfrm>
            <a:off x="4293703" y="2255438"/>
            <a:ext cx="5149097" cy="1819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07AE4533-B66F-4DFE-8C50-89BCB30F1E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8680" y="22799"/>
            <a:ext cx="3613320" cy="24535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0DF19E-04DA-47C6-80F8-4BD17E602A18}"/>
              </a:ext>
            </a:extLst>
          </p:cNvPr>
          <p:cNvSpPr txBox="1"/>
          <p:nvPr/>
        </p:nvSpPr>
        <p:spPr>
          <a:xfrm>
            <a:off x="405913" y="2266630"/>
            <a:ext cx="881627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dirty="0"/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Good working relationships are fundamental to building an effective team. </a:t>
            </a:r>
          </a:p>
          <a:p>
            <a:endParaRPr lang="en-US" b="1" dirty="0"/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943F2E-16C4-4D04-A21A-22B12F68AD8A}"/>
              </a:ext>
            </a:extLst>
          </p:cNvPr>
          <p:cNvSpPr txBox="1"/>
          <p:nvPr/>
        </p:nvSpPr>
        <p:spPr>
          <a:xfrm>
            <a:off x="152576" y="5883200"/>
            <a:ext cx="11380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Increased productivity </a:t>
            </a:r>
            <a:r>
              <a:rPr lang="en-US" sz="2000" dirty="0"/>
              <a:t>– By feeling more connected to their workplace, staff are more likely to try harder to keep their position within the team to help with business development. </a:t>
            </a:r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1021988-9ECF-467B-B139-6AB0CB2F97CA}"/>
              </a:ext>
            </a:extLst>
          </p:cNvPr>
          <p:cNvSpPr txBox="1"/>
          <p:nvPr/>
        </p:nvSpPr>
        <p:spPr>
          <a:xfrm>
            <a:off x="172395" y="3913793"/>
            <a:ext cx="11059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Improved teamwork </a:t>
            </a:r>
            <a:r>
              <a:rPr lang="en-US" sz="2000" dirty="0"/>
              <a:t>– People who get on well with each other are more likely to work well together.</a:t>
            </a:r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0EEBF3B-6C5B-4B73-9522-227BF92F720E}"/>
              </a:ext>
            </a:extLst>
          </p:cNvPr>
          <p:cNvSpPr txBox="1"/>
          <p:nvPr/>
        </p:nvSpPr>
        <p:spPr>
          <a:xfrm>
            <a:off x="172395" y="4386403"/>
            <a:ext cx="113406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Improved employee morale </a:t>
            </a:r>
            <a:r>
              <a:rPr lang="en-US" sz="2000" dirty="0"/>
              <a:t>– The development of good relationships in the workplace have the potential to improve the overall mood of employees.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A8A0FB0-117F-499B-9BC4-C57940AF19BB}"/>
              </a:ext>
            </a:extLst>
          </p:cNvPr>
          <p:cNvSpPr txBox="1"/>
          <p:nvPr/>
        </p:nvSpPr>
        <p:spPr>
          <a:xfrm>
            <a:off x="172395" y="5138848"/>
            <a:ext cx="115048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Higher employee retention rate </a:t>
            </a:r>
            <a:r>
              <a:rPr lang="en-US" sz="2000" dirty="0"/>
              <a:t>– Employees may feel more connected to a company if they develop a close relationship with their co-workers.  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1E6BB24-5AE0-41A3-93CE-EF40D35F96CE}"/>
              </a:ext>
            </a:extLst>
          </p:cNvPr>
          <p:cNvSpPr txBox="1"/>
          <p:nvPr/>
        </p:nvSpPr>
        <p:spPr>
          <a:xfrm>
            <a:off x="405913" y="3375096"/>
            <a:ext cx="7711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latin typeface="+mj-lt"/>
              </a:rPr>
              <a:t>Some benefits of effective working relationships are:</a:t>
            </a:r>
            <a:endParaRPr lang="en-GB" sz="2400" b="1" u="sng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710872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95E159E-93CC-4F4E-854F-A73189132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CD1EA40-7116-4FCB-9369-70F29FAA9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598763" cy="323398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886C98-708B-48FD-BCA0-A0EC950B560B}"/>
              </a:ext>
            </a:extLst>
          </p:cNvPr>
          <p:cNvSpPr/>
          <p:nvPr/>
        </p:nvSpPr>
        <p:spPr>
          <a:xfrm>
            <a:off x="872528" y="2666936"/>
            <a:ext cx="6317652" cy="18565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none" spc="0" dirty="0">
                <a:ln/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 Effective teams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F647E38-F93D-4661-8D77-CE13EEB65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8224D79E-4C7E-4A03-BC98-C11627ED4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52" name="Rectangle 64">
              <a:extLst>
                <a:ext uri="{FF2B5EF4-FFF2-40B4-BE49-F238E27FC236}">
                  <a16:creationId xmlns:a16="http://schemas.microsoft.com/office/drawing/2014/main" id="{84226CB9-AAE1-46B6-9936-1C5F16126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66">
              <a:extLst>
                <a:ext uri="{FF2B5EF4-FFF2-40B4-BE49-F238E27FC236}">
                  <a16:creationId xmlns:a16="http://schemas.microsoft.com/office/drawing/2014/main" id="{8D742D28-AF83-4049-B1E5-3B8C63FC7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ectangle 64">
              <a:extLst>
                <a:ext uri="{FF2B5EF4-FFF2-40B4-BE49-F238E27FC236}">
                  <a16:creationId xmlns:a16="http://schemas.microsoft.com/office/drawing/2014/main" id="{92B66613-362C-4881-A297-73A6D9862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66">
              <a:extLst>
                <a:ext uri="{FF2B5EF4-FFF2-40B4-BE49-F238E27FC236}">
                  <a16:creationId xmlns:a16="http://schemas.microsoft.com/office/drawing/2014/main" id="{C095AE55-BD70-4677-8988-688DFA3A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64">
              <a:extLst>
                <a:ext uri="{FF2B5EF4-FFF2-40B4-BE49-F238E27FC236}">
                  <a16:creationId xmlns:a16="http://schemas.microsoft.com/office/drawing/2014/main" id="{53FC3E90-8A63-4152-92ED-8196DCBEB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66">
              <a:extLst>
                <a:ext uri="{FF2B5EF4-FFF2-40B4-BE49-F238E27FC236}">
                  <a16:creationId xmlns:a16="http://schemas.microsoft.com/office/drawing/2014/main" id="{09E194FA-170D-410B-980F-656A0C00D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Rectangle 64">
              <a:extLst>
                <a:ext uri="{FF2B5EF4-FFF2-40B4-BE49-F238E27FC236}">
                  <a16:creationId xmlns:a16="http://schemas.microsoft.com/office/drawing/2014/main" id="{6C46A6E9-2503-4458-B643-A704F1D4B9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66">
              <a:extLst>
                <a:ext uri="{FF2B5EF4-FFF2-40B4-BE49-F238E27FC236}">
                  <a16:creationId xmlns:a16="http://schemas.microsoft.com/office/drawing/2014/main" id="{90039F9D-222F-4D8E-B502-543BEEFCF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64">
              <a:extLst>
                <a:ext uri="{FF2B5EF4-FFF2-40B4-BE49-F238E27FC236}">
                  <a16:creationId xmlns:a16="http://schemas.microsoft.com/office/drawing/2014/main" id="{1543C8F8-F06A-4F56-A1C8-380B309B95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6">
              <a:extLst>
                <a:ext uri="{FF2B5EF4-FFF2-40B4-BE49-F238E27FC236}">
                  <a16:creationId xmlns:a16="http://schemas.microsoft.com/office/drawing/2014/main" id="{6E87739D-1D42-42FA-9790-B7DF61CBF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 64">
              <a:extLst>
                <a:ext uri="{FF2B5EF4-FFF2-40B4-BE49-F238E27FC236}">
                  <a16:creationId xmlns:a16="http://schemas.microsoft.com/office/drawing/2014/main" id="{05029ACE-6799-4197-873B-B5F61B965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66">
              <a:extLst>
                <a:ext uri="{FF2B5EF4-FFF2-40B4-BE49-F238E27FC236}">
                  <a16:creationId xmlns:a16="http://schemas.microsoft.com/office/drawing/2014/main" id="{D9A3E88D-C7C3-4426-8069-D642CD117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Rectangle 64">
              <a:extLst>
                <a:ext uri="{FF2B5EF4-FFF2-40B4-BE49-F238E27FC236}">
                  <a16:creationId xmlns:a16="http://schemas.microsoft.com/office/drawing/2014/main" id="{2125D27B-B124-4B5D-9CC1-169BF2A99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6">
              <a:extLst>
                <a:ext uri="{FF2B5EF4-FFF2-40B4-BE49-F238E27FC236}">
                  <a16:creationId xmlns:a16="http://schemas.microsoft.com/office/drawing/2014/main" id="{E087664C-11B9-4631-ABF5-940AE79E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64">
              <a:extLst>
                <a:ext uri="{FF2B5EF4-FFF2-40B4-BE49-F238E27FC236}">
                  <a16:creationId xmlns:a16="http://schemas.microsoft.com/office/drawing/2014/main" id="{C6EE431E-21F6-422E-94B7-5CD5980E4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D7A3CEC9-DFB6-43FE-9CC5-DDA19B5A3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4">
              <a:extLst>
                <a:ext uri="{FF2B5EF4-FFF2-40B4-BE49-F238E27FC236}">
                  <a16:creationId xmlns:a16="http://schemas.microsoft.com/office/drawing/2014/main" id="{C79ADC73-1C5F-4F12-A3A1-C0BCE82A2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6">
              <a:extLst>
                <a:ext uri="{FF2B5EF4-FFF2-40B4-BE49-F238E27FC236}">
                  <a16:creationId xmlns:a16="http://schemas.microsoft.com/office/drawing/2014/main" id="{C20130EC-78F4-42AA-9E20-2D0F481F5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4">
              <a:extLst>
                <a:ext uri="{FF2B5EF4-FFF2-40B4-BE49-F238E27FC236}">
                  <a16:creationId xmlns:a16="http://schemas.microsoft.com/office/drawing/2014/main" id="{6353D739-20D4-4D5A-9A57-707C5AD88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66">
              <a:extLst>
                <a:ext uri="{FF2B5EF4-FFF2-40B4-BE49-F238E27FC236}">
                  <a16:creationId xmlns:a16="http://schemas.microsoft.com/office/drawing/2014/main" id="{348A8E3F-A128-4F3D-926C-77185809E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Content Placeholder 6" descr="A group of people around a table&#10;&#10;Description automatically generated">
            <a:extLst>
              <a:ext uri="{FF2B5EF4-FFF2-40B4-BE49-F238E27FC236}">
                <a16:creationId xmlns:a16="http://schemas.microsoft.com/office/drawing/2014/main" id="{48979509-59D3-4513-AAB6-F30FFC1CA7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0229"/>
          <a:stretch/>
        </p:blipFill>
        <p:spPr>
          <a:xfrm>
            <a:off x="6606643" y="10"/>
            <a:ext cx="5585357" cy="3233973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6C80E47-971C-437F-B030-191115B01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2"/>
            <a:ext cx="606972" cy="36240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20A87-9932-4507-A7B9-10D1FCF47AC8}"/>
              </a:ext>
            </a:extLst>
          </p:cNvPr>
          <p:cNvSpPr txBox="1"/>
          <p:nvPr/>
        </p:nvSpPr>
        <p:spPr>
          <a:xfrm>
            <a:off x="6244210" y="5425971"/>
            <a:ext cx="45000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It takes a long time to reach agreement or make decisions</a:t>
            </a:r>
            <a:endParaRPr lang="en-GB" sz="2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410FBC-B21A-4C63-A6D6-CCFA5503346E}"/>
              </a:ext>
            </a:extLst>
          </p:cNvPr>
          <p:cNvSpPr txBox="1"/>
          <p:nvPr/>
        </p:nvSpPr>
        <p:spPr>
          <a:xfrm>
            <a:off x="6250306" y="6147170"/>
            <a:ext cx="45000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Team members become competitive, rather than working together.</a:t>
            </a:r>
            <a:endParaRPr lang="en-GB" sz="2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D8B43A-9F85-4359-9201-F1F2EDA3BA78}"/>
              </a:ext>
            </a:extLst>
          </p:cNvPr>
          <p:cNvSpPr txBox="1"/>
          <p:nvPr/>
        </p:nvSpPr>
        <p:spPr>
          <a:xfrm>
            <a:off x="6247258" y="4715951"/>
            <a:ext cx="50633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People do not listen to each other resulting in miscommunication. </a:t>
            </a:r>
            <a:endParaRPr lang="en-GB" sz="2100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41208E8-B77E-41D3-8C5D-DC0D3E897C5B}"/>
              </a:ext>
            </a:extLst>
          </p:cNvPr>
          <p:cNvSpPr/>
          <p:nvPr/>
        </p:nvSpPr>
        <p:spPr>
          <a:xfrm>
            <a:off x="147169" y="856943"/>
            <a:ext cx="674246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ea typeface="+mj-ea"/>
                <a:cs typeface="+mj-cs"/>
              </a:rPr>
              <a:t>Effective and Ineffective teams</a:t>
            </a:r>
            <a:endParaRPr lang="en-GB" sz="5400" b="1" cap="none" spc="0" dirty="0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BD187233-4C8D-4AEA-BA38-5AE146F831E6}"/>
              </a:ext>
            </a:extLst>
          </p:cNvPr>
          <p:cNvSpPr txBox="1"/>
          <p:nvPr/>
        </p:nvSpPr>
        <p:spPr>
          <a:xfrm>
            <a:off x="6250306" y="3993943"/>
            <a:ext cx="58338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There is no sense of common purpose and goals are not always agreed.</a:t>
            </a:r>
            <a:endParaRPr lang="en-GB" sz="21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E81DDA-BDC4-4C74-9295-E38A8DC9664D}"/>
              </a:ext>
            </a:extLst>
          </p:cNvPr>
          <p:cNvSpPr txBox="1"/>
          <p:nvPr/>
        </p:nvSpPr>
        <p:spPr>
          <a:xfrm>
            <a:off x="6863266" y="3232193"/>
            <a:ext cx="49484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Ineffective teams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EC4633-741E-4AE1-B56F-117FEE4BD7A7}"/>
              </a:ext>
            </a:extLst>
          </p:cNvPr>
          <p:cNvSpPr txBox="1"/>
          <p:nvPr/>
        </p:nvSpPr>
        <p:spPr>
          <a:xfrm>
            <a:off x="995758" y="3972834"/>
            <a:ext cx="450002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There is a common purpose and an inspiring vision, to which everyone is committed.</a:t>
            </a:r>
            <a:endParaRPr lang="en-GB" sz="2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6BC580-57D6-489A-B5F4-878F3632B9D3}"/>
              </a:ext>
            </a:extLst>
          </p:cNvPr>
          <p:cNvSpPr txBox="1"/>
          <p:nvPr/>
        </p:nvSpPr>
        <p:spPr>
          <a:xfrm>
            <a:off x="995758" y="5045990"/>
            <a:ext cx="45000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Success is celebrated and everyone enjoys being good at what they do.</a:t>
            </a:r>
            <a:endParaRPr lang="en-GB" sz="2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65976F-5DF5-437D-B975-30BE2B6D2E9B}"/>
              </a:ext>
            </a:extLst>
          </p:cNvPr>
          <p:cNvSpPr txBox="1"/>
          <p:nvPr/>
        </p:nvSpPr>
        <p:spPr>
          <a:xfrm>
            <a:off x="995758" y="5773512"/>
            <a:ext cx="450002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100" dirty="0"/>
              <a:t>People are open to new ideas and there is an attitude of welcoming change and innovation.</a:t>
            </a:r>
            <a:endParaRPr lang="en-GB" sz="2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C8F8DCE-57B1-4320-8034-BF62562D57B2}"/>
              </a:ext>
            </a:extLst>
          </p:cNvPr>
          <p:cNvSpPr/>
          <p:nvPr/>
        </p:nvSpPr>
        <p:spPr>
          <a:xfrm>
            <a:off x="5337064" y="3193693"/>
            <a:ext cx="109501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VS</a:t>
            </a:r>
          </a:p>
        </p:txBody>
      </p:sp>
    </p:spTree>
    <p:extLst>
      <p:ext uri="{BB962C8B-B14F-4D97-AF65-F5344CB8AC3E}">
        <p14:creationId xmlns:p14="http://schemas.microsoft.com/office/powerpoint/2010/main" val="35930648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74" grpId="0"/>
      <p:bldP spid="2" grpId="0"/>
      <p:bldP spid="3" grpId="0"/>
      <p:bldP spid="4" grpId="0"/>
      <p:bldP spid="6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7E67AA73-8A28-4F09-8C11-1A8AF6B460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6100" y="1873041"/>
            <a:ext cx="8202308" cy="461983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61F1309-9F53-485A-98B8-4CBC8367974D}"/>
              </a:ext>
            </a:extLst>
          </p:cNvPr>
          <p:cNvSpPr/>
          <p:nvPr/>
        </p:nvSpPr>
        <p:spPr>
          <a:xfrm>
            <a:off x="0" y="-24785"/>
            <a:ext cx="6387548" cy="232246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618A1ED-2445-42F5-8CF9-5753B8BDD797}"/>
              </a:ext>
            </a:extLst>
          </p:cNvPr>
          <p:cNvSpPr/>
          <p:nvPr/>
        </p:nvSpPr>
        <p:spPr>
          <a:xfrm>
            <a:off x="192683" y="-79305"/>
            <a:ext cx="5476597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Developing and maintaining trust at work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8769584-BAC6-47A3-B259-4E65AC73351C}"/>
              </a:ext>
            </a:extLst>
          </p:cNvPr>
          <p:cNvSpPr/>
          <p:nvPr/>
        </p:nvSpPr>
        <p:spPr>
          <a:xfrm>
            <a:off x="-34061" y="2160361"/>
            <a:ext cx="2790512" cy="13731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F340AA-1757-4232-832D-3241064624AB}"/>
              </a:ext>
            </a:extLst>
          </p:cNvPr>
          <p:cNvSpPr/>
          <p:nvPr/>
        </p:nvSpPr>
        <p:spPr>
          <a:xfrm>
            <a:off x="2756451" y="2160361"/>
            <a:ext cx="3597035" cy="14103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369B70-2567-4AEC-95F4-1C8131009BEC}"/>
              </a:ext>
            </a:extLst>
          </p:cNvPr>
          <p:cNvSpPr txBox="1"/>
          <p:nvPr/>
        </p:nvSpPr>
        <p:spPr>
          <a:xfrm>
            <a:off x="355418" y="3752206"/>
            <a:ext cx="50623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Some character behaviors from Covey’s model are:</a:t>
            </a:r>
            <a:endParaRPr lang="en-GB" sz="20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4DCFBC-73A8-4B1D-BB47-53774C380385}"/>
              </a:ext>
            </a:extLst>
          </p:cNvPr>
          <p:cNvSpPr txBox="1"/>
          <p:nvPr/>
        </p:nvSpPr>
        <p:spPr>
          <a:xfrm>
            <a:off x="1720391" y="4232475"/>
            <a:ext cx="41214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Talk straight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1678C-6740-4461-9862-F145CCEF99FA}"/>
              </a:ext>
            </a:extLst>
          </p:cNvPr>
          <p:cNvSpPr txBox="1"/>
          <p:nvPr/>
        </p:nvSpPr>
        <p:spPr>
          <a:xfrm>
            <a:off x="355418" y="2443191"/>
            <a:ext cx="5486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A0A0A"/>
                </a:solidFill>
                <a:latin typeface="Oswald"/>
              </a:rPr>
              <a:t>“</a:t>
            </a:r>
            <a:r>
              <a:rPr lang="en-US" sz="2000" b="1" i="1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Without trust, you don’t collaborate, you merely coordinate or, at best, cooperate. It is trust that transforms a group of people into a team. ”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– </a:t>
            </a:r>
            <a:r>
              <a:rPr lang="en-US" sz="2000" b="1" dirty="0">
                <a:latin typeface="Roboto"/>
              </a:rPr>
              <a:t>Stephen Covey</a:t>
            </a:r>
            <a:endParaRPr lang="en-GB" sz="2000" b="1" dirty="0">
              <a:latin typeface="Roboto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673309-BE8B-482F-B60D-82323F457B4E}"/>
              </a:ext>
            </a:extLst>
          </p:cNvPr>
          <p:cNvSpPr txBox="1"/>
          <p:nvPr/>
        </p:nvSpPr>
        <p:spPr>
          <a:xfrm>
            <a:off x="1724496" y="4614806"/>
            <a:ext cx="2981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Demonstrate respect</a:t>
            </a:r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660842-0C73-41A9-8FAC-587600841C7B}"/>
              </a:ext>
            </a:extLst>
          </p:cNvPr>
          <p:cNvSpPr txBox="1"/>
          <p:nvPr/>
        </p:nvSpPr>
        <p:spPr>
          <a:xfrm>
            <a:off x="1702598" y="4984138"/>
            <a:ext cx="2841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Create transparency</a:t>
            </a:r>
            <a:endParaRPr lang="en-GB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C11A65-FEFA-4C00-9649-E92905344C45}"/>
              </a:ext>
            </a:extLst>
          </p:cNvPr>
          <p:cNvSpPr txBox="1"/>
          <p:nvPr/>
        </p:nvSpPr>
        <p:spPr>
          <a:xfrm>
            <a:off x="1720391" y="5342055"/>
            <a:ext cx="2715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Right wrongs</a:t>
            </a:r>
            <a:endParaRPr lang="en-GB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FADC2D-409B-47A1-8A5C-69690FA859AA}"/>
              </a:ext>
            </a:extLst>
          </p:cNvPr>
          <p:cNvSpPr txBox="1"/>
          <p:nvPr/>
        </p:nvSpPr>
        <p:spPr>
          <a:xfrm>
            <a:off x="1720391" y="5711387"/>
            <a:ext cx="2348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Show loyalty</a:t>
            </a:r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7E7CFB-BE94-404F-848D-91A2F664B51F}"/>
              </a:ext>
            </a:extLst>
          </p:cNvPr>
          <p:cNvSpPr txBox="1"/>
          <p:nvPr/>
        </p:nvSpPr>
        <p:spPr>
          <a:xfrm>
            <a:off x="1741085" y="6038526"/>
            <a:ext cx="2715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Deliver results</a:t>
            </a:r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80E4671-60EA-4F71-AB5C-98BA95F61D84}"/>
              </a:ext>
            </a:extLst>
          </p:cNvPr>
          <p:cNvSpPr txBox="1"/>
          <p:nvPr/>
        </p:nvSpPr>
        <p:spPr>
          <a:xfrm>
            <a:off x="1741085" y="6365665"/>
            <a:ext cx="261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Get better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055806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B24362-8454-4020-BF04-45C564C41B60}"/>
              </a:ext>
            </a:extLst>
          </p:cNvPr>
          <p:cNvSpPr txBox="1"/>
          <p:nvPr/>
        </p:nvSpPr>
        <p:spPr>
          <a:xfrm>
            <a:off x="841060" y="2443517"/>
            <a:ext cx="80705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plays an important role in effective team working and extracting the best out of team members.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960098-D768-4975-A048-88D6254AF73E}"/>
              </a:ext>
            </a:extLst>
          </p:cNvPr>
          <p:cNvSpPr/>
          <p:nvPr/>
        </p:nvSpPr>
        <p:spPr>
          <a:xfrm>
            <a:off x="344409" y="0"/>
            <a:ext cx="8567225" cy="21353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78B4EB-7CD5-4144-BC19-511F782A1707}"/>
              </a:ext>
            </a:extLst>
          </p:cNvPr>
          <p:cNvSpPr txBox="1"/>
          <p:nvPr/>
        </p:nvSpPr>
        <p:spPr>
          <a:xfrm>
            <a:off x="1953348" y="3832454"/>
            <a:ext cx="71561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Areas within a team that require communication could be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10C3B5-B467-487E-A3CF-805DB1B547B1}"/>
              </a:ext>
            </a:extLst>
          </p:cNvPr>
          <p:cNvSpPr txBox="1"/>
          <p:nvPr/>
        </p:nvSpPr>
        <p:spPr>
          <a:xfrm>
            <a:off x="2938210" y="4547547"/>
            <a:ext cx="4916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Role identification and specification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9D5C52-E524-4FDC-B523-E2EC616C1526}"/>
              </a:ext>
            </a:extLst>
          </p:cNvPr>
          <p:cNvSpPr txBox="1"/>
          <p:nvPr/>
        </p:nvSpPr>
        <p:spPr>
          <a:xfrm>
            <a:off x="2938210" y="5021008"/>
            <a:ext cx="43069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Objectives and strategies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5C01D1-63B5-44E3-9BFE-280C43D7A12F}"/>
              </a:ext>
            </a:extLst>
          </p:cNvPr>
          <p:cNvSpPr txBox="1"/>
          <p:nvPr/>
        </p:nvSpPr>
        <p:spPr>
          <a:xfrm>
            <a:off x="2938210" y="5494469"/>
            <a:ext cx="7959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Reports and feedback on team performance and effectiveness</a:t>
            </a:r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EF0C21-3797-4915-93A3-63E7C4B8BEF6}"/>
              </a:ext>
            </a:extLst>
          </p:cNvPr>
          <p:cNvSpPr txBox="1"/>
          <p:nvPr/>
        </p:nvSpPr>
        <p:spPr>
          <a:xfrm>
            <a:off x="2938210" y="5967930"/>
            <a:ext cx="44527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Procedures and guidelines</a:t>
            </a:r>
            <a:endParaRPr lang="en-GB" sz="2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AA8CB7-88C4-4F7C-87F4-44A734701B17}"/>
              </a:ext>
            </a:extLst>
          </p:cNvPr>
          <p:cNvSpPr/>
          <p:nvPr/>
        </p:nvSpPr>
        <p:spPr>
          <a:xfrm>
            <a:off x="11511" y="196338"/>
            <a:ext cx="903379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Communication in effective team working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6F9A972-65BA-4730-A758-427A2E26DAE5}"/>
              </a:ext>
            </a:extLst>
          </p:cNvPr>
          <p:cNvSpPr/>
          <p:nvPr/>
        </p:nvSpPr>
        <p:spPr>
          <a:xfrm>
            <a:off x="-1" y="0"/>
            <a:ext cx="373157" cy="40419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7743E3-9783-4C5F-B741-D4E561582440}"/>
              </a:ext>
            </a:extLst>
          </p:cNvPr>
          <p:cNvSpPr/>
          <p:nvPr/>
        </p:nvSpPr>
        <p:spPr>
          <a:xfrm>
            <a:off x="0" y="3429001"/>
            <a:ext cx="373156" cy="3429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group of people in a room&#10;&#10;Description automatically generated">
            <a:extLst>
              <a:ext uri="{FF2B5EF4-FFF2-40B4-BE49-F238E27FC236}">
                <a16:creationId xmlns:a16="http://schemas.microsoft.com/office/drawing/2014/main" id="{D9A9B3A5-1F4D-4CC4-80CD-D4B2E3FF71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2821" y="-4834"/>
            <a:ext cx="3534440" cy="286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9249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36DDC3-4CA3-4EF9-8C13-DD793F0100E0}"/>
              </a:ext>
            </a:extLst>
          </p:cNvPr>
          <p:cNvSpPr/>
          <p:nvPr/>
        </p:nvSpPr>
        <p:spPr>
          <a:xfrm>
            <a:off x="2082018" y="0"/>
            <a:ext cx="7413674" cy="115969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D2A3912-0DD3-46B1-93FB-44AA3B5EB38A}"/>
              </a:ext>
            </a:extLst>
          </p:cNvPr>
          <p:cNvSpPr/>
          <p:nvPr/>
        </p:nvSpPr>
        <p:spPr>
          <a:xfrm>
            <a:off x="3272872" y="0"/>
            <a:ext cx="524873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Groups vs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00860A-6B04-4D0A-8E1C-E387875F29C7}"/>
              </a:ext>
            </a:extLst>
          </p:cNvPr>
          <p:cNvSpPr txBox="1"/>
          <p:nvPr/>
        </p:nvSpPr>
        <p:spPr>
          <a:xfrm>
            <a:off x="4405195" y="5302541"/>
            <a:ext cx="76332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5">
                    <a:lumMod val="50000"/>
                  </a:schemeClr>
                </a:solidFill>
              </a:rPr>
              <a:t>A </a:t>
            </a:r>
            <a:r>
              <a:rPr lang="en-US" sz="2000" b="1" dirty="0"/>
              <a:t>GROUP</a:t>
            </a:r>
            <a:r>
              <a:rPr lang="en-US" sz="2000" dirty="0">
                <a:solidFill>
                  <a:schemeClr val="accent5">
                    <a:lumMod val="50000"/>
                  </a:schemeClr>
                </a:solidFill>
              </a:rPr>
              <a:t> is composed of members that work interpedently with each other to a significant degree. They are committed to work together and willing to be handled by a leader.  </a:t>
            </a:r>
            <a:endParaRPr lang="en-GB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87E5D2-260E-4D7A-B6E3-2542E87E455D}"/>
              </a:ext>
            </a:extLst>
          </p:cNvPr>
          <p:cNvSpPr txBox="1"/>
          <p:nvPr/>
        </p:nvSpPr>
        <p:spPr>
          <a:xfrm>
            <a:off x="373302" y="4050514"/>
            <a:ext cx="76332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5">
                    <a:lumMod val="50000"/>
                  </a:schemeClr>
                </a:solidFill>
              </a:rPr>
              <a:t>A </a:t>
            </a:r>
            <a:r>
              <a:rPr lang="en-US" sz="2000" b="1" dirty="0"/>
              <a:t>TEAM</a:t>
            </a:r>
            <a:r>
              <a:rPr lang="en-US" sz="2000" dirty="0">
                <a:solidFill>
                  <a:schemeClr val="accent5">
                    <a:lumMod val="50000"/>
                  </a:schemeClr>
                </a:solidFill>
              </a:rPr>
              <a:t> is considered to work interdependently and is committed to achieve one common goal. Members of a team help each other to develop new skills that can improve their overall performance. </a:t>
            </a:r>
            <a:endParaRPr lang="en-GB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5FBD81-9554-40E5-A765-C87D3AE526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638" y="1362964"/>
            <a:ext cx="6553200" cy="24384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62ADACE-1895-41F5-A319-7CE6F73946B0}"/>
              </a:ext>
            </a:extLst>
          </p:cNvPr>
          <p:cNvSpPr/>
          <p:nvPr/>
        </p:nvSpPr>
        <p:spPr>
          <a:xfrm>
            <a:off x="1800665" y="0"/>
            <a:ext cx="281353" cy="115969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E5800D-88B2-45AF-A496-777D2BF9F7AF}"/>
              </a:ext>
            </a:extLst>
          </p:cNvPr>
          <p:cNvSpPr/>
          <p:nvPr/>
        </p:nvSpPr>
        <p:spPr>
          <a:xfrm>
            <a:off x="9431106" y="0"/>
            <a:ext cx="281353" cy="115969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674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BB4CFD1D-B8B9-4E90-917A-A8DFE448C4F2}"/>
              </a:ext>
            </a:extLst>
          </p:cNvPr>
          <p:cNvSpPr/>
          <p:nvPr/>
        </p:nvSpPr>
        <p:spPr>
          <a:xfrm>
            <a:off x="1" y="0"/>
            <a:ext cx="12192000" cy="12694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7BB9A36-8F24-4E5A-B6C9-ED075703144C}"/>
              </a:ext>
            </a:extLst>
          </p:cNvPr>
          <p:cNvSpPr/>
          <p:nvPr/>
        </p:nvSpPr>
        <p:spPr>
          <a:xfrm>
            <a:off x="888645" y="78381"/>
            <a:ext cx="107470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Tuckman’s stages of group formation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BA9AF9-C593-449C-A2A9-639CECC85A9D}"/>
              </a:ext>
            </a:extLst>
          </p:cNvPr>
          <p:cNvSpPr txBox="1"/>
          <p:nvPr/>
        </p:nvSpPr>
        <p:spPr>
          <a:xfrm>
            <a:off x="238537" y="6097429"/>
            <a:ext cx="4403801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Roboto"/>
              </a:rPr>
              <a:t>Adjourning</a:t>
            </a:r>
            <a:endParaRPr lang="en-GB" sz="3600" b="1" dirty="0">
              <a:solidFill>
                <a:schemeClr val="bg1"/>
              </a:solidFill>
              <a:latin typeface="Roboto"/>
            </a:endParaRPr>
          </a:p>
        </p:txBody>
      </p:sp>
      <p:sp>
        <p:nvSpPr>
          <p:cNvPr id="17" name="Callout: Down Arrow 16">
            <a:extLst>
              <a:ext uri="{FF2B5EF4-FFF2-40B4-BE49-F238E27FC236}">
                <a16:creationId xmlns:a16="http://schemas.microsoft.com/office/drawing/2014/main" id="{7203CAE5-C364-42A4-AEC6-479BEC1A45F1}"/>
              </a:ext>
            </a:extLst>
          </p:cNvPr>
          <p:cNvSpPr/>
          <p:nvPr/>
        </p:nvSpPr>
        <p:spPr>
          <a:xfrm>
            <a:off x="238537" y="1489688"/>
            <a:ext cx="4403800" cy="1007040"/>
          </a:xfrm>
          <a:prstGeom prst="downArrow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Roboto"/>
              </a:rPr>
              <a:t>Forming</a:t>
            </a:r>
            <a:endParaRPr lang="en-GB" sz="3600" b="1" dirty="0">
              <a:latin typeface="Roboto"/>
            </a:endParaRPr>
          </a:p>
        </p:txBody>
      </p:sp>
      <p:sp>
        <p:nvSpPr>
          <p:cNvPr id="18" name="Callout: Down Arrow 17">
            <a:extLst>
              <a:ext uri="{FF2B5EF4-FFF2-40B4-BE49-F238E27FC236}">
                <a16:creationId xmlns:a16="http://schemas.microsoft.com/office/drawing/2014/main" id="{7CF7716B-0692-4206-96AA-E0024CE353BA}"/>
              </a:ext>
            </a:extLst>
          </p:cNvPr>
          <p:cNvSpPr/>
          <p:nvPr/>
        </p:nvSpPr>
        <p:spPr>
          <a:xfrm>
            <a:off x="238537" y="2640343"/>
            <a:ext cx="4403800" cy="1007040"/>
          </a:xfrm>
          <a:prstGeom prst="downArrow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Roboto"/>
              </a:rPr>
              <a:t>Storming</a:t>
            </a:r>
            <a:endParaRPr lang="en-GB" sz="3600" b="1" dirty="0">
              <a:latin typeface="Roboto"/>
            </a:endParaRPr>
          </a:p>
        </p:txBody>
      </p:sp>
      <p:sp>
        <p:nvSpPr>
          <p:cNvPr id="19" name="Callout: Down Arrow 18">
            <a:extLst>
              <a:ext uri="{FF2B5EF4-FFF2-40B4-BE49-F238E27FC236}">
                <a16:creationId xmlns:a16="http://schemas.microsoft.com/office/drawing/2014/main" id="{660F271B-AFCA-4E77-AEA3-CEA471FF6C57}"/>
              </a:ext>
            </a:extLst>
          </p:cNvPr>
          <p:cNvSpPr/>
          <p:nvPr/>
        </p:nvSpPr>
        <p:spPr>
          <a:xfrm>
            <a:off x="238537" y="3867594"/>
            <a:ext cx="4403800" cy="1007040"/>
          </a:xfrm>
          <a:prstGeom prst="downArrow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Roboto"/>
              </a:rPr>
              <a:t>Norming</a:t>
            </a:r>
            <a:endParaRPr lang="en-GB" sz="3600" b="1" dirty="0">
              <a:latin typeface="Roboto"/>
            </a:endParaRPr>
          </a:p>
        </p:txBody>
      </p:sp>
      <p:sp>
        <p:nvSpPr>
          <p:cNvPr id="20" name="Callout: Down Arrow 19">
            <a:extLst>
              <a:ext uri="{FF2B5EF4-FFF2-40B4-BE49-F238E27FC236}">
                <a16:creationId xmlns:a16="http://schemas.microsoft.com/office/drawing/2014/main" id="{3F9244A3-941E-4758-A63A-382F7A41EE36}"/>
              </a:ext>
            </a:extLst>
          </p:cNvPr>
          <p:cNvSpPr/>
          <p:nvPr/>
        </p:nvSpPr>
        <p:spPr>
          <a:xfrm>
            <a:off x="238537" y="4982511"/>
            <a:ext cx="4403800" cy="1007040"/>
          </a:xfrm>
          <a:prstGeom prst="downArrow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Roboto"/>
              </a:rPr>
              <a:t>Performing</a:t>
            </a:r>
            <a:endParaRPr lang="en-GB" sz="3600" b="1" dirty="0">
              <a:latin typeface="Roboto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BC45C17-7A7B-4B2A-A69A-3595298EAEE7}"/>
              </a:ext>
            </a:extLst>
          </p:cNvPr>
          <p:cNvSpPr txBox="1"/>
          <p:nvPr/>
        </p:nvSpPr>
        <p:spPr>
          <a:xfrm>
            <a:off x="5073751" y="1489688"/>
            <a:ext cx="5176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Individuals asses each 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Everybody is finding their place in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Roboto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57E0FB0-F08A-40B8-8337-0F3ABEE3425D}"/>
              </a:ext>
            </a:extLst>
          </p:cNvPr>
          <p:cNvSpPr txBox="1"/>
          <p:nvPr/>
        </p:nvSpPr>
        <p:spPr>
          <a:xfrm>
            <a:off x="5073751" y="2496728"/>
            <a:ext cx="58240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Conflicts begin to arise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Different views on team roles and who should lead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Team members learn each other’s behaviors</a:t>
            </a:r>
            <a:endParaRPr lang="en-GB" dirty="0">
              <a:latin typeface="Roboto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3314A97-2A99-458F-8648-D117273673C5}"/>
              </a:ext>
            </a:extLst>
          </p:cNvPr>
          <p:cNvSpPr txBox="1"/>
          <p:nvPr/>
        </p:nvSpPr>
        <p:spPr>
          <a:xfrm>
            <a:off x="5073751" y="3749028"/>
            <a:ext cx="5824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An agreement has been reached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Everyone knows their roles </a:t>
            </a:r>
            <a:endParaRPr lang="en-GB" dirty="0">
              <a:latin typeface="Roboto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876F675-0589-4164-8151-0B8A7006B704}"/>
              </a:ext>
            </a:extLst>
          </p:cNvPr>
          <p:cNvSpPr txBox="1"/>
          <p:nvPr/>
        </p:nvSpPr>
        <p:spPr>
          <a:xfrm>
            <a:off x="5073751" y="4783157"/>
            <a:ext cx="5017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Issues are resolved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Individuals focus on the tasks to be undertaken </a:t>
            </a:r>
            <a:endParaRPr lang="en-GB" dirty="0">
              <a:latin typeface="Roboto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4F36147-1429-4F7B-BEF0-E9B7B9DEACFF}"/>
              </a:ext>
            </a:extLst>
          </p:cNvPr>
          <p:cNvSpPr txBox="1"/>
          <p:nvPr/>
        </p:nvSpPr>
        <p:spPr>
          <a:xfrm>
            <a:off x="5087819" y="5915618"/>
            <a:ext cx="51628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End of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Team disburses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</a:rPr>
              <a:t>Most of the team goals have been met</a:t>
            </a:r>
            <a:endParaRPr lang="en-GB" dirty="0"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6105777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1ED8664B-17EE-4C22-BD63-8EEC74785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672" y="2836884"/>
            <a:ext cx="5228328" cy="392124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915086D-A2FB-4880-9D3F-847C853857CC}"/>
              </a:ext>
            </a:extLst>
          </p:cNvPr>
          <p:cNvSpPr/>
          <p:nvPr/>
        </p:nvSpPr>
        <p:spPr>
          <a:xfrm>
            <a:off x="0" y="0"/>
            <a:ext cx="10916529" cy="133395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8F7FBE-8BFD-4219-955E-2B2C0DC2A6BE}"/>
              </a:ext>
            </a:extLst>
          </p:cNvPr>
          <p:cNvSpPr/>
          <p:nvPr/>
        </p:nvSpPr>
        <p:spPr>
          <a:xfrm>
            <a:off x="241259" y="99870"/>
            <a:ext cx="1043401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Benefits of team roles for managers</a:t>
            </a:r>
          </a:p>
          <a:p>
            <a:pPr algn="ctr"/>
            <a:endParaRPr lang="en-US" sz="5400" b="1" cap="none" spc="0" dirty="0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1B7A83-9D54-4D49-9E03-773F6DFA7053}"/>
              </a:ext>
            </a:extLst>
          </p:cNvPr>
          <p:cNvSpPr txBox="1"/>
          <p:nvPr/>
        </p:nvSpPr>
        <p:spPr>
          <a:xfrm>
            <a:off x="403637" y="1915451"/>
            <a:ext cx="62152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An established team role model that a manager could use to recognize team members roles was created by Dr Meredith Belbin.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Robot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90B067-BEFD-47CF-BE41-C8FC8A84906D}"/>
              </a:ext>
            </a:extLst>
          </p:cNvPr>
          <p:cNvSpPr txBox="1"/>
          <p:nvPr/>
        </p:nvSpPr>
        <p:spPr>
          <a:xfrm>
            <a:off x="403637" y="3300992"/>
            <a:ext cx="5228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Advantages of using the Belbin team roles model are: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BD7E17-39FA-4F1F-A9E6-A7F0BE2EC428}"/>
              </a:ext>
            </a:extLst>
          </p:cNvPr>
          <p:cNvSpPr txBox="1"/>
          <p:nvPr/>
        </p:nvSpPr>
        <p:spPr>
          <a:xfrm>
            <a:off x="1437516" y="4276783"/>
            <a:ext cx="55261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Identify team members strengths &amp; 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Awareness of appropriate team members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Reduced 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Increased performance management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6AFA52-7707-4BE3-A7D2-52BC01E659E6}"/>
              </a:ext>
            </a:extLst>
          </p:cNvPr>
          <p:cNvSpPr/>
          <p:nvPr/>
        </p:nvSpPr>
        <p:spPr>
          <a:xfrm>
            <a:off x="7062146" y="2808749"/>
            <a:ext cx="2053719" cy="620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31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8ECEA6-FA65-404E-B45F-43AE620BEC4D}"/>
              </a:ext>
            </a:extLst>
          </p:cNvPr>
          <p:cNvSpPr txBox="1"/>
          <p:nvPr/>
        </p:nvSpPr>
        <p:spPr>
          <a:xfrm>
            <a:off x="0" y="5828"/>
            <a:ext cx="9045526" cy="2229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48AAFAA-C735-452B-96DD-E14715A40E29}"/>
              </a:ext>
            </a:extLst>
          </p:cNvPr>
          <p:cNvSpPr/>
          <p:nvPr/>
        </p:nvSpPr>
        <p:spPr>
          <a:xfrm>
            <a:off x="-1146903" y="115096"/>
            <a:ext cx="1015145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Overview of effective team working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35D8A2-C257-497B-9CE5-4FAD3BC8001B}"/>
              </a:ext>
            </a:extLst>
          </p:cNvPr>
          <p:cNvSpPr/>
          <p:nvPr/>
        </p:nvSpPr>
        <p:spPr>
          <a:xfrm>
            <a:off x="0" y="1976136"/>
            <a:ext cx="4034720" cy="2532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0654B4-656F-46CF-B694-57349E9CCF19}"/>
              </a:ext>
            </a:extLst>
          </p:cNvPr>
          <p:cNvSpPr/>
          <p:nvPr/>
        </p:nvSpPr>
        <p:spPr>
          <a:xfrm>
            <a:off x="4034720" y="1976136"/>
            <a:ext cx="3876951" cy="25320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picture containing game&#10;&#10;Description automatically generated">
            <a:extLst>
              <a:ext uri="{FF2B5EF4-FFF2-40B4-BE49-F238E27FC236}">
                <a16:creationId xmlns:a16="http://schemas.microsoft.com/office/drawing/2014/main" id="{452349F3-F0E9-4DF3-AB46-1F7B9EE376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652" y="0"/>
            <a:ext cx="4334348" cy="22574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C17CD4-8A7F-47B9-ABF5-60D85DFFE942}"/>
              </a:ext>
            </a:extLst>
          </p:cNvPr>
          <p:cNvSpPr txBox="1"/>
          <p:nvPr/>
        </p:nvSpPr>
        <p:spPr>
          <a:xfrm>
            <a:off x="274706" y="2756246"/>
            <a:ext cx="75200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The need for effective teamwork is critical for any business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.</a:t>
            </a:r>
            <a:endParaRPr lang="en-GB" dirty="0">
              <a:solidFill>
                <a:schemeClr val="accent1">
                  <a:lumMod val="75000"/>
                </a:schemeClr>
              </a:solidFill>
              <a:latin typeface="Roboto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BED69B1-09E7-4161-8897-CFA041D24B81}"/>
              </a:ext>
            </a:extLst>
          </p:cNvPr>
          <p:cNvSpPr/>
          <p:nvPr/>
        </p:nvSpPr>
        <p:spPr>
          <a:xfrm>
            <a:off x="1087152" y="4074928"/>
            <a:ext cx="3330104" cy="973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Roboto"/>
              </a:rPr>
              <a:t>It brings new ideas</a:t>
            </a:r>
            <a:endParaRPr lang="en-GB" sz="2800" dirty="0">
              <a:latin typeface="Roboto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BBE2E8-3D27-4FE9-B036-3BE24D69E3B4}"/>
              </a:ext>
            </a:extLst>
          </p:cNvPr>
          <p:cNvSpPr/>
          <p:nvPr/>
        </p:nvSpPr>
        <p:spPr>
          <a:xfrm>
            <a:off x="8192836" y="4030350"/>
            <a:ext cx="3137095" cy="973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Roboto"/>
              </a:rPr>
              <a:t>Builds working relationships</a:t>
            </a:r>
            <a:endParaRPr lang="en-GB" sz="2800" dirty="0">
              <a:latin typeface="Roboto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8C03BDD-8661-4208-9902-249FD119CBD4}"/>
              </a:ext>
            </a:extLst>
          </p:cNvPr>
          <p:cNvSpPr/>
          <p:nvPr/>
        </p:nvSpPr>
        <p:spPr>
          <a:xfrm>
            <a:off x="4137266" y="5413117"/>
            <a:ext cx="3917467" cy="973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Roboto"/>
              </a:rPr>
              <a:t>It helps solve problems</a:t>
            </a:r>
            <a:endParaRPr lang="en-GB" sz="2800" dirty="0"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41088486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9A495D1-B9AA-477B-A6CE-B6A9E5749A39}"/>
              </a:ext>
            </a:extLst>
          </p:cNvPr>
          <p:cNvSpPr/>
          <p:nvPr/>
        </p:nvSpPr>
        <p:spPr>
          <a:xfrm>
            <a:off x="0" y="0"/>
            <a:ext cx="9355016" cy="213828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57CD5B-F869-4A63-B0B0-B9EA1B9F02F8}"/>
              </a:ext>
            </a:extLst>
          </p:cNvPr>
          <p:cNvSpPr/>
          <p:nvPr/>
        </p:nvSpPr>
        <p:spPr>
          <a:xfrm>
            <a:off x="645907" y="479757"/>
            <a:ext cx="772089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Thank you for listening!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130895-794B-4267-9107-978B54CFAFBE}"/>
              </a:ext>
            </a:extLst>
          </p:cNvPr>
          <p:cNvSpPr/>
          <p:nvPr/>
        </p:nvSpPr>
        <p:spPr>
          <a:xfrm>
            <a:off x="0" y="2117187"/>
            <a:ext cx="4712677" cy="1547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7273E5-DAAB-462F-95C5-5BDAF40F4D6F}"/>
              </a:ext>
            </a:extLst>
          </p:cNvPr>
          <p:cNvSpPr/>
          <p:nvPr/>
        </p:nvSpPr>
        <p:spPr>
          <a:xfrm>
            <a:off x="4712677" y="2117186"/>
            <a:ext cx="4642339" cy="15474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FE278A-D25A-4532-8E79-FAAF9BD021A8}"/>
              </a:ext>
            </a:extLst>
          </p:cNvPr>
          <p:cNvSpPr/>
          <p:nvPr/>
        </p:nvSpPr>
        <p:spPr>
          <a:xfrm>
            <a:off x="1420839" y="3429000"/>
            <a:ext cx="593656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Questions?</a:t>
            </a:r>
          </a:p>
        </p:txBody>
      </p:sp>
      <p:pic>
        <p:nvPicPr>
          <p:cNvPr id="8" name="Picture 7" descr="A picture containing woman, light, holding, wearing&#10;&#10;Description automatically generated">
            <a:extLst>
              <a:ext uri="{FF2B5EF4-FFF2-40B4-BE49-F238E27FC236}">
                <a16:creationId xmlns:a16="http://schemas.microsoft.com/office/drawing/2014/main" id="{33675109-2E1E-4091-A8B0-FC39B7C70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803" y="2760055"/>
            <a:ext cx="2836984" cy="262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7000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BFE3F25-31B3-4D75-9B23-692A617A27C6}"/>
              </a:ext>
            </a:extLst>
          </p:cNvPr>
          <p:cNvSpPr/>
          <p:nvPr/>
        </p:nvSpPr>
        <p:spPr>
          <a:xfrm>
            <a:off x="3832859" y="104254"/>
            <a:ext cx="403860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BB8A8F-FC0B-4AAB-A965-864E41759E1E}"/>
              </a:ext>
            </a:extLst>
          </p:cNvPr>
          <p:cNvSpPr/>
          <p:nvPr/>
        </p:nvSpPr>
        <p:spPr>
          <a:xfrm>
            <a:off x="450165" y="1617564"/>
            <a:ext cx="1056483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&amp;quot"/>
              </a:rPr>
              <a:t>Goodreads.com. 2020. </a:t>
            </a:r>
            <a:r>
              <a:rPr lang="en-US" i="1" dirty="0">
                <a:solidFill>
                  <a:srgbClr val="000000"/>
                </a:solidFill>
                <a:latin typeface="&amp;quot"/>
              </a:rPr>
              <a:t>A Quote By Andrew Carnegie</a:t>
            </a:r>
            <a:r>
              <a:rPr lang="en-US" dirty="0">
                <a:solidFill>
                  <a:srgbClr val="000000"/>
                </a:solidFill>
                <a:latin typeface="&amp;quot"/>
              </a:rPr>
              <a:t>. [online] Available at: &lt;https://www.goodreads.com/quotes/251192-teamwork-is-the-ability-to-work-together-toward-a-common&gt; [Accessed 13 May 2020].</a:t>
            </a:r>
          </a:p>
          <a:p>
            <a:endParaRPr lang="en-US" dirty="0">
              <a:solidFill>
                <a:srgbClr val="000000"/>
              </a:solidFill>
              <a:latin typeface="&amp;quot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864E7E-48CF-4F22-92D5-EEDA98B8E457}"/>
              </a:ext>
            </a:extLst>
          </p:cNvPr>
          <p:cNvSpPr txBox="1"/>
          <p:nvPr/>
        </p:nvSpPr>
        <p:spPr>
          <a:xfrm>
            <a:off x="450165" y="1218798"/>
            <a:ext cx="3263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A Quote By Andrew Carnegie</a:t>
            </a:r>
            <a:r>
              <a:rPr lang="en-US" u="sng" dirty="0"/>
              <a:t>.  </a:t>
            </a:r>
            <a:endParaRPr lang="en-GB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EB40B0-224A-42D6-B139-7F251E9377B2}"/>
              </a:ext>
            </a:extLst>
          </p:cNvPr>
          <p:cNvSpPr txBox="1"/>
          <p:nvPr/>
        </p:nvSpPr>
        <p:spPr>
          <a:xfrm>
            <a:off x="450165" y="3650566"/>
            <a:ext cx="99880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Stephen Covey</a:t>
            </a:r>
          </a:p>
          <a:p>
            <a:r>
              <a:rPr lang="en-US" dirty="0"/>
              <a:t>Three Key Strategies from Stephen MR Covey to Build Trust &amp; Create Wellbeing • Six Seconds</a:t>
            </a:r>
          </a:p>
          <a:p>
            <a:r>
              <a:rPr lang="en-US" dirty="0"/>
              <a:t>Freedman, J., 2020. </a:t>
            </a:r>
            <a:r>
              <a:rPr lang="en-US" i="1" dirty="0"/>
              <a:t>Three Key Strategies From Stephen MR Covey To Build Trust &amp; Create Wellbeing • Six Seconds</a:t>
            </a:r>
            <a:r>
              <a:rPr lang="en-US" dirty="0"/>
              <a:t>. [online] Six Seconds. Available at: &lt;https://www.6seconds.org/2017/10/31/stephen-mr-covey-three-key-strategies/&gt; [Accessed 13 May 2020].</a:t>
            </a:r>
          </a:p>
          <a:p>
            <a:endParaRPr lang="en-US" dirty="0"/>
          </a:p>
          <a:p>
            <a:r>
              <a:rPr lang="en-US" b="1" u="sng" dirty="0"/>
              <a:t>Management, T. and Tuckman: Forming, P. M.</a:t>
            </a:r>
          </a:p>
          <a:p>
            <a:r>
              <a:rPr lang="en-US" dirty="0"/>
              <a:t>Management, T. and Tuckman: Forming, P., 2020. Tuckman: Forming, Storming, Norming And Performing – </a:t>
            </a:r>
            <a:r>
              <a:rPr lang="en-US" dirty="0" err="1"/>
              <a:t>Businessballs.Com</a:t>
            </a:r>
            <a:r>
              <a:rPr lang="en-US" dirty="0"/>
              <a:t>. [online] Businessballs.com. Available at: &lt;https://www.businessballs.com/team-management/tuckman-forming-storming-norming-performing-model/&gt; [Accessed 13 May 2020].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7A7CDC-F917-4D0B-886E-335B7034F3A5}"/>
              </a:ext>
            </a:extLst>
          </p:cNvPr>
          <p:cNvSpPr txBox="1"/>
          <p:nvPr/>
        </p:nvSpPr>
        <p:spPr>
          <a:xfrm>
            <a:off x="450165" y="2633227"/>
            <a:ext cx="9594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Belbin Team Roles</a:t>
            </a:r>
          </a:p>
          <a:p>
            <a:r>
              <a:rPr lang="en-US" dirty="0" err="1"/>
              <a:t>HotPMO</a:t>
            </a:r>
            <a:r>
              <a:rPr lang="en-US" dirty="0"/>
              <a:t> - PMO that delivers faster. 2020. Belbin Team Roles. [online] Available at: &lt;https://www.hotpmo.com/management-models/belbin-team-roles&gt; [Accessed 13 May 2020].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178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4394</TotalTime>
  <Words>871</Words>
  <Application>Microsoft Office PowerPoint</Application>
  <PresentationFormat>Widescreen</PresentationFormat>
  <Paragraphs>90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&amp;quot</vt:lpstr>
      <vt:lpstr>Arial</vt:lpstr>
      <vt:lpstr>Calibri</vt:lpstr>
      <vt:lpstr>Calibri Light</vt:lpstr>
      <vt:lpstr>Candara</vt:lpstr>
      <vt:lpstr>inherit</vt:lpstr>
      <vt:lpstr>Oswald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Leismeier</dc:creator>
  <cp:lastModifiedBy>Rebecca Leismeier</cp:lastModifiedBy>
  <cp:revision>6</cp:revision>
  <dcterms:created xsi:type="dcterms:W3CDTF">2020-05-09T17:03:35Z</dcterms:created>
  <dcterms:modified xsi:type="dcterms:W3CDTF">2020-05-14T08:17:35Z</dcterms:modified>
</cp:coreProperties>
</file>