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image" Target="../media/image2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image" Target="../media/image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3720E43-8A52-4473-9D55-85AEFBFA1E87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2B1B33BD-A114-426E-9C05-C04AB984B98F}">
      <dgm:prSet/>
      <dgm:spPr/>
      <dgm:t>
        <a:bodyPr/>
        <a:lstStyle/>
        <a:p>
          <a:r>
            <a:rPr lang="en-GB" b="1" i="0"/>
            <a:t>Case Study (Shona):</a:t>
          </a:r>
          <a:endParaRPr lang="en-US"/>
        </a:p>
      </dgm:t>
    </dgm:pt>
    <dgm:pt modelId="{268E875D-D599-453B-ADBF-BA0DFF04F80F}" type="parTrans" cxnId="{A8C42633-CCCD-400B-9C0C-50A16BBE87C5}">
      <dgm:prSet/>
      <dgm:spPr/>
      <dgm:t>
        <a:bodyPr/>
        <a:lstStyle/>
        <a:p>
          <a:endParaRPr lang="en-US"/>
        </a:p>
      </dgm:t>
    </dgm:pt>
    <dgm:pt modelId="{2C3CAD3C-9C7D-4897-9D4C-9C4DDE32568C}" type="sibTrans" cxnId="{A8C42633-CCCD-400B-9C0C-50A16BBE87C5}">
      <dgm:prSet/>
      <dgm:spPr/>
      <dgm:t>
        <a:bodyPr/>
        <a:lstStyle/>
        <a:p>
          <a:endParaRPr lang="en-US"/>
        </a:p>
      </dgm:t>
    </dgm:pt>
    <dgm:pt modelId="{048C5917-57E8-4D04-89D8-7FC74D86A63E}">
      <dgm:prSet/>
      <dgm:spPr/>
      <dgm:t>
        <a:bodyPr/>
        <a:lstStyle/>
        <a:p>
          <a:r>
            <a:rPr lang="en-GB" b="0" i="0"/>
            <a:t>3 years old; newly joined early years nursery.  </a:t>
          </a:r>
          <a:endParaRPr lang="en-US"/>
        </a:p>
      </dgm:t>
    </dgm:pt>
    <dgm:pt modelId="{71F73474-73EC-4D25-B1F2-2511FDEC4BE1}" type="parTrans" cxnId="{C3A11102-B424-4958-9058-9869FA465014}">
      <dgm:prSet/>
      <dgm:spPr/>
      <dgm:t>
        <a:bodyPr/>
        <a:lstStyle/>
        <a:p>
          <a:endParaRPr lang="en-US"/>
        </a:p>
      </dgm:t>
    </dgm:pt>
    <dgm:pt modelId="{34F289E8-7198-45AF-BA79-1D4ADD722853}" type="sibTrans" cxnId="{C3A11102-B424-4958-9058-9869FA465014}">
      <dgm:prSet/>
      <dgm:spPr/>
      <dgm:t>
        <a:bodyPr/>
        <a:lstStyle/>
        <a:p>
          <a:endParaRPr lang="en-US"/>
        </a:p>
      </dgm:t>
    </dgm:pt>
    <dgm:pt modelId="{93179790-2C47-4735-B497-5ECCAEB636B5}">
      <dgm:prSet/>
      <dgm:spPr/>
      <dgm:t>
        <a:bodyPr/>
        <a:lstStyle/>
        <a:p>
          <a:r>
            <a:rPr lang="en-GB" b="0" i="0"/>
            <a:t>Displays separation anxiety when left by carers.  </a:t>
          </a:r>
          <a:endParaRPr lang="en-US"/>
        </a:p>
      </dgm:t>
    </dgm:pt>
    <dgm:pt modelId="{64083EE6-AD75-41E4-A151-F4D031812058}" type="parTrans" cxnId="{E8885A87-D948-406F-8A72-2557F1279538}">
      <dgm:prSet/>
      <dgm:spPr/>
      <dgm:t>
        <a:bodyPr/>
        <a:lstStyle/>
        <a:p>
          <a:endParaRPr lang="en-US"/>
        </a:p>
      </dgm:t>
    </dgm:pt>
    <dgm:pt modelId="{BF469537-7753-484B-8510-F157A6D5BC2E}" type="sibTrans" cxnId="{E8885A87-D948-406F-8A72-2557F1279538}">
      <dgm:prSet/>
      <dgm:spPr/>
      <dgm:t>
        <a:bodyPr/>
        <a:lstStyle/>
        <a:p>
          <a:endParaRPr lang="en-US"/>
        </a:p>
      </dgm:t>
    </dgm:pt>
    <dgm:pt modelId="{6C823634-3ADD-4E81-B9B9-3931D0BFF2B9}">
      <dgm:prSet/>
      <dgm:spPr/>
      <dgm:t>
        <a:bodyPr/>
        <a:lstStyle/>
        <a:p>
          <a:r>
            <a:rPr lang="en-GB" b="0" i="0"/>
            <a:t>Shows limited verbal communication and struggles with group play.  </a:t>
          </a:r>
          <a:endParaRPr lang="en-US"/>
        </a:p>
      </dgm:t>
    </dgm:pt>
    <dgm:pt modelId="{8E6564C3-01A1-44A9-AA0D-5AE9FC4A82C9}" type="parTrans" cxnId="{1C9FA262-8A1B-4AF0-A7D3-1EB82F7F607B}">
      <dgm:prSet/>
      <dgm:spPr/>
      <dgm:t>
        <a:bodyPr/>
        <a:lstStyle/>
        <a:p>
          <a:endParaRPr lang="en-US"/>
        </a:p>
      </dgm:t>
    </dgm:pt>
    <dgm:pt modelId="{DAE09225-3933-44EF-ABA9-53BFB1C99033}" type="sibTrans" cxnId="{1C9FA262-8A1B-4AF0-A7D3-1EB82F7F607B}">
      <dgm:prSet/>
      <dgm:spPr/>
      <dgm:t>
        <a:bodyPr/>
        <a:lstStyle/>
        <a:p>
          <a:endParaRPr lang="en-US"/>
        </a:p>
      </dgm:t>
    </dgm:pt>
    <dgm:pt modelId="{25319B8F-07CC-4DC5-A409-BA606951E40B}">
      <dgm:prSet/>
      <dgm:spPr/>
      <dgm:t>
        <a:bodyPr/>
        <a:lstStyle/>
        <a:p>
          <a:r>
            <a:rPr lang="en-GB" b="1" i="0"/>
            <a:t>Presentation Focus:</a:t>
          </a:r>
          <a:endParaRPr lang="en-US"/>
        </a:p>
      </dgm:t>
    </dgm:pt>
    <dgm:pt modelId="{3BDB87C8-ED76-4702-93E7-6E52DB8A507A}" type="parTrans" cxnId="{D5C11368-8CF2-4338-B5A4-FA5105DA2805}">
      <dgm:prSet/>
      <dgm:spPr/>
      <dgm:t>
        <a:bodyPr/>
        <a:lstStyle/>
        <a:p>
          <a:endParaRPr lang="en-US"/>
        </a:p>
      </dgm:t>
    </dgm:pt>
    <dgm:pt modelId="{63CABF59-F8E9-479C-AA2B-5D6A70DC85B9}" type="sibTrans" cxnId="{D5C11368-8CF2-4338-B5A4-FA5105DA2805}">
      <dgm:prSet/>
      <dgm:spPr/>
      <dgm:t>
        <a:bodyPr/>
        <a:lstStyle/>
        <a:p>
          <a:endParaRPr lang="en-US"/>
        </a:p>
      </dgm:t>
    </dgm:pt>
    <dgm:pt modelId="{A890E942-8F35-4F18-9401-661718364D69}">
      <dgm:prSet/>
      <dgm:spPr/>
      <dgm:t>
        <a:bodyPr/>
        <a:lstStyle/>
        <a:p>
          <a:r>
            <a:rPr lang="en-GB" b="0" i="0" dirty="0"/>
            <a:t>Application of Bowlby’s Attachment Theory (Bowlby, 1982).</a:t>
          </a:r>
          <a:endParaRPr lang="en-US" dirty="0"/>
        </a:p>
      </dgm:t>
    </dgm:pt>
    <dgm:pt modelId="{CE8A0302-BA15-4088-AF8C-04984F386377}" type="parTrans" cxnId="{F38DF993-D93C-41A2-A175-ACC918C0D687}">
      <dgm:prSet/>
      <dgm:spPr/>
      <dgm:t>
        <a:bodyPr/>
        <a:lstStyle/>
        <a:p>
          <a:endParaRPr lang="en-US"/>
        </a:p>
      </dgm:t>
    </dgm:pt>
    <dgm:pt modelId="{CF58A469-A6D3-443D-9A10-4E20D8A861A0}" type="sibTrans" cxnId="{F38DF993-D93C-41A2-A175-ACC918C0D687}">
      <dgm:prSet/>
      <dgm:spPr/>
      <dgm:t>
        <a:bodyPr/>
        <a:lstStyle/>
        <a:p>
          <a:endParaRPr lang="en-US"/>
        </a:p>
      </dgm:t>
    </dgm:pt>
    <dgm:pt modelId="{01535203-501C-4B15-BC40-C7438687911E}">
      <dgm:prSet/>
      <dgm:spPr/>
      <dgm:t>
        <a:bodyPr/>
        <a:lstStyle/>
        <a:p>
          <a:r>
            <a:rPr lang="en-GB" b="0" i="0" dirty="0"/>
            <a:t>Designing a holistic support plan for wellbeing and development.  </a:t>
          </a:r>
          <a:endParaRPr lang="en-US" dirty="0"/>
        </a:p>
      </dgm:t>
    </dgm:pt>
    <dgm:pt modelId="{26C9248D-83DE-4147-B8D3-A51387F24372}" type="parTrans" cxnId="{F8023CF4-5B29-4B32-8542-E42F3F8A7985}">
      <dgm:prSet/>
      <dgm:spPr/>
      <dgm:t>
        <a:bodyPr/>
        <a:lstStyle/>
        <a:p>
          <a:endParaRPr lang="en-US"/>
        </a:p>
      </dgm:t>
    </dgm:pt>
    <dgm:pt modelId="{AD8DD937-97E7-47F2-892C-DB416B54C3C9}" type="sibTrans" cxnId="{F8023CF4-5B29-4B32-8542-E42F3F8A7985}">
      <dgm:prSet/>
      <dgm:spPr/>
      <dgm:t>
        <a:bodyPr/>
        <a:lstStyle/>
        <a:p>
          <a:endParaRPr lang="en-US"/>
        </a:p>
      </dgm:t>
    </dgm:pt>
    <dgm:pt modelId="{4166E103-9B0F-4D9D-832F-54E5547CA25B}" type="pres">
      <dgm:prSet presAssocID="{E3720E43-8A52-4473-9D55-85AEFBFA1E87}" presName="linear" presStyleCnt="0">
        <dgm:presLayoutVars>
          <dgm:animLvl val="lvl"/>
          <dgm:resizeHandles val="exact"/>
        </dgm:presLayoutVars>
      </dgm:prSet>
      <dgm:spPr/>
    </dgm:pt>
    <dgm:pt modelId="{592165F1-9B0B-403A-B1DD-305F014DCF12}" type="pres">
      <dgm:prSet presAssocID="{2B1B33BD-A114-426E-9C05-C04AB984B98F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48C8D2E7-C898-4B64-8E93-6F5D9C452543}" type="pres">
      <dgm:prSet presAssocID="{2B1B33BD-A114-426E-9C05-C04AB984B98F}" presName="childText" presStyleLbl="revTx" presStyleIdx="0" presStyleCnt="2">
        <dgm:presLayoutVars>
          <dgm:bulletEnabled val="1"/>
        </dgm:presLayoutVars>
      </dgm:prSet>
      <dgm:spPr/>
    </dgm:pt>
    <dgm:pt modelId="{70558EFC-A3F9-48F0-8954-793F124B8A69}" type="pres">
      <dgm:prSet presAssocID="{25319B8F-07CC-4DC5-A409-BA606951E40B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1A949669-A3B2-4B6C-8152-5017F81239F5}" type="pres">
      <dgm:prSet presAssocID="{25319B8F-07CC-4DC5-A409-BA606951E40B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C3A11102-B424-4958-9058-9869FA465014}" srcId="{2B1B33BD-A114-426E-9C05-C04AB984B98F}" destId="{048C5917-57E8-4D04-89D8-7FC74D86A63E}" srcOrd="0" destOrd="0" parTransId="{71F73474-73EC-4D25-B1F2-2511FDEC4BE1}" sibTransId="{34F289E8-7198-45AF-BA79-1D4ADD722853}"/>
    <dgm:cxn modelId="{9619CC18-72E0-4E7F-8236-B4E2DB60EFF0}" type="presOf" srcId="{2B1B33BD-A114-426E-9C05-C04AB984B98F}" destId="{592165F1-9B0B-403A-B1DD-305F014DCF12}" srcOrd="0" destOrd="0" presId="urn:microsoft.com/office/officeart/2005/8/layout/vList2"/>
    <dgm:cxn modelId="{B863B323-570E-4C6D-AFBD-0C393793E5E8}" type="presOf" srcId="{6C823634-3ADD-4E81-B9B9-3931D0BFF2B9}" destId="{48C8D2E7-C898-4B64-8E93-6F5D9C452543}" srcOrd="0" destOrd="2" presId="urn:microsoft.com/office/officeart/2005/8/layout/vList2"/>
    <dgm:cxn modelId="{E1910F27-F214-4AE0-B518-A920E68B1378}" type="presOf" srcId="{01535203-501C-4B15-BC40-C7438687911E}" destId="{1A949669-A3B2-4B6C-8152-5017F81239F5}" srcOrd="0" destOrd="1" presId="urn:microsoft.com/office/officeart/2005/8/layout/vList2"/>
    <dgm:cxn modelId="{A8C42633-CCCD-400B-9C0C-50A16BBE87C5}" srcId="{E3720E43-8A52-4473-9D55-85AEFBFA1E87}" destId="{2B1B33BD-A114-426E-9C05-C04AB984B98F}" srcOrd="0" destOrd="0" parTransId="{268E875D-D599-453B-ADBF-BA0DFF04F80F}" sibTransId="{2C3CAD3C-9C7D-4897-9D4C-9C4DDE32568C}"/>
    <dgm:cxn modelId="{1C9FA262-8A1B-4AF0-A7D3-1EB82F7F607B}" srcId="{2B1B33BD-A114-426E-9C05-C04AB984B98F}" destId="{6C823634-3ADD-4E81-B9B9-3931D0BFF2B9}" srcOrd="2" destOrd="0" parTransId="{8E6564C3-01A1-44A9-AA0D-5AE9FC4A82C9}" sibTransId="{DAE09225-3933-44EF-ABA9-53BFB1C99033}"/>
    <dgm:cxn modelId="{D5C11368-8CF2-4338-B5A4-FA5105DA2805}" srcId="{E3720E43-8A52-4473-9D55-85AEFBFA1E87}" destId="{25319B8F-07CC-4DC5-A409-BA606951E40B}" srcOrd="1" destOrd="0" parTransId="{3BDB87C8-ED76-4702-93E7-6E52DB8A507A}" sibTransId="{63CABF59-F8E9-479C-AA2B-5D6A70DC85B9}"/>
    <dgm:cxn modelId="{A77D5655-EC49-4A3B-A804-C1C4B3B5775B}" type="presOf" srcId="{048C5917-57E8-4D04-89D8-7FC74D86A63E}" destId="{48C8D2E7-C898-4B64-8E93-6F5D9C452543}" srcOrd="0" destOrd="0" presId="urn:microsoft.com/office/officeart/2005/8/layout/vList2"/>
    <dgm:cxn modelId="{79D36157-E558-4055-8D45-AF25A4B73B15}" type="presOf" srcId="{93179790-2C47-4735-B497-5ECCAEB636B5}" destId="{48C8D2E7-C898-4B64-8E93-6F5D9C452543}" srcOrd="0" destOrd="1" presId="urn:microsoft.com/office/officeart/2005/8/layout/vList2"/>
    <dgm:cxn modelId="{E8885A87-D948-406F-8A72-2557F1279538}" srcId="{2B1B33BD-A114-426E-9C05-C04AB984B98F}" destId="{93179790-2C47-4735-B497-5ECCAEB636B5}" srcOrd="1" destOrd="0" parTransId="{64083EE6-AD75-41E4-A151-F4D031812058}" sibTransId="{BF469537-7753-484B-8510-F157A6D5BC2E}"/>
    <dgm:cxn modelId="{F38DF993-D93C-41A2-A175-ACC918C0D687}" srcId="{25319B8F-07CC-4DC5-A409-BA606951E40B}" destId="{A890E942-8F35-4F18-9401-661718364D69}" srcOrd="0" destOrd="0" parTransId="{CE8A0302-BA15-4088-AF8C-04984F386377}" sibTransId="{CF58A469-A6D3-443D-9A10-4E20D8A861A0}"/>
    <dgm:cxn modelId="{EA4B4D95-D411-4E92-B841-FCFC1F3C40BB}" type="presOf" srcId="{E3720E43-8A52-4473-9D55-85AEFBFA1E87}" destId="{4166E103-9B0F-4D9D-832F-54E5547CA25B}" srcOrd="0" destOrd="0" presId="urn:microsoft.com/office/officeart/2005/8/layout/vList2"/>
    <dgm:cxn modelId="{48112CB7-AF61-4DD9-933F-520311DED75D}" type="presOf" srcId="{25319B8F-07CC-4DC5-A409-BA606951E40B}" destId="{70558EFC-A3F9-48F0-8954-793F124B8A69}" srcOrd="0" destOrd="0" presId="urn:microsoft.com/office/officeart/2005/8/layout/vList2"/>
    <dgm:cxn modelId="{CF622AE6-3E27-4767-A7D3-A3C8F51D740F}" type="presOf" srcId="{A890E942-8F35-4F18-9401-661718364D69}" destId="{1A949669-A3B2-4B6C-8152-5017F81239F5}" srcOrd="0" destOrd="0" presId="urn:microsoft.com/office/officeart/2005/8/layout/vList2"/>
    <dgm:cxn modelId="{F8023CF4-5B29-4B32-8542-E42F3F8A7985}" srcId="{25319B8F-07CC-4DC5-A409-BA606951E40B}" destId="{01535203-501C-4B15-BC40-C7438687911E}" srcOrd="1" destOrd="0" parTransId="{26C9248D-83DE-4147-B8D3-A51387F24372}" sibTransId="{AD8DD937-97E7-47F2-892C-DB416B54C3C9}"/>
    <dgm:cxn modelId="{03635A4B-B962-4C98-8D00-FB9F0217150F}" type="presParOf" srcId="{4166E103-9B0F-4D9D-832F-54E5547CA25B}" destId="{592165F1-9B0B-403A-B1DD-305F014DCF12}" srcOrd="0" destOrd="0" presId="urn:microsoft.com/office/officeart/2005/8/layout/vList2"/>
    <dgm:cxn modelId="{53033E42-9F2D-46AC-A8A6-25B9C12BFE5E}" type="presParOf" srcId="{4166E103-9B0F-4D9D-832F-54E5547CA25B}" destId="{48C8D2E7-C898-4B64-8E93-6F5D9C452543}" srcOrd="1" destOrd="0" presId="urn:microsoft.com/office/officeart/2005/8/layout/vList2"/>
    <dgm:cxn modelId="{2CB02221-30C0-4D9F-A060-8590762B9A32}" type="presParOf" srcId="{4166E103-9B0F-4D9D-832F-54E5547CA25B}" destId="{70558EFC-A3F9-48F0-8954-793F124B8A69}" srcOrd="2" destOrd="0" presId="urn:microsoft.com/office/officeart/2005/8/layout/vList2"/>
    <dgm:cxn modelId="{B4867D52-8C69-4349-AD9B-73437B1FD5C3}" type="presParOf" srcId="{4166E103-9B0F-4D9D-832F-54E5547CA25B}" destId="{1A949669-A3B2-4B6C-8152-5017F81239F5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827271E-272E-47A9-80C0-1E89F329836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7085699-DD13-49A4-94AF-3E8200BFC651}">
      <dgm:prSet/>
      <dgm:spPr/>
      <dgm:t>
        <a:bodyPr/>
        <a:lstStyle/>
        <a:p>
          <a:r>
            <a:rPr lang="en-GB" b="1"/>
            <a:t>Foundational Ideas:</a:t>
          </a:r>
          <a:endParaRPr lang="en-US"/>
        </a:p>
      </dgm:t>
    </dgm:pt>
    <dgm:pt modelId="{474260F4-E81A-4B0F-94E5-6A61FA867673}" type="parTrans" cxnId="{0945FD9B-3377-45B0-A8D4-B249E6349198}">
      <dgm:prSet/>
      <dgm:spPr/>
      <dgm:t>
        <a:bodyPr/>
        <a:lstStyle/>
        <a:p>
          <a:endParaRPr lang="en-US"/>
        </a:p>
      </dgm:t>
    </dgm:pt>
    <dgm:pt modelId="{B18AB2A8-2948-4B26-B437-8B953BE66FA3}" type="sibTrans" cxnId="{0945FD9B-3377-45B0-A8D4-B249E6349198}">
      <dgm:prSet/>
      <dgm:spPr/>
      <dgm:t>
        <a:bodyPr/>
        <a:lstStyle/>
        <a:p>
          <a:endParaRPr lang="en-US"/>
        </a:p>
      </dgm:t>
    </dgm:pt>
    <dgm:pt modelId="{FD2933EB-B3C5-4208-8A68-3BDF1EF590FB}">
      <dgm:prSet/>
      <dgm:spPr/>
      <dgm:t>
        <a:bodyPr/>
        <a:lstStyle/>
        <a:p>
          <a:r>
            <a:rPr lang="en-GB" b="1" dirty="0"/>
            <a:t>Evolutionary basis:</a:t>
          </a:r>
          <a:r>
            <a:rPr lang="en-GB" dirty="0"/>
            <a:t> Attachment is an innate drive for survival and safety. ( Bowlby, 1982)</a:t>
          </a:r>
          <a:endParaRPr lang="en-US" dirty="0"/>
        </a:p>
      </dgm:t>
    </dgm:pt>
    <dgm:pt modelId="{751517D7-19DF-4F25-85A0-11D47F5B2B65}" type="parTrans" cxnId="{42FFE446-6EC9-4512-B771-A6299B9C9D10}">
      <dgm:prSet/>
      <dgm:spPr/>
      <dgm:t>
        <a:bodyPr/>
        <a:lstStyle/>
        <a:p>
          <a:endParaRPr lang="en-US"/>
        </a:p>
      </dgm:t>
    </dgm:pt>
    <dgm:pt modelId="{EB4A4850-7567-40F5-BF5D-ECCF0ABDBB72}" type="sibTrans" cxnId="{42FFE446-6EC9-4512-B771-A6299B9C9D10}">
      <dgm:prSet/>
      <dgm:spPr/>
      <dgm:t>
        <a:bodyPr/>
        <a:lstStyle/>
        <a:p>
          <a:endParaRPr lang="en-US"/>
        </a:p>
      </dgm:t>
    </dgm:pt>
    <dgm:pt modelId="{489BF4F1-F838-40A0-8EB4-3F52ADDF7270}">
      <dgm:prSet/>
      <dgm:spPr/>
      <dgm:t>
        <a:bodyPr/>
        <a:lstStyle/>
        <a:p>
          <a:r>
            <a:rPr lang="en-GB" b="1" dirty="0"/>
            <a:t>Secure Base &amp; Safe Haven:</a:t>
          </a:r>
          <a:r>
            <a:rPr lang="en-GB" dirty="0"/>
            <a:t> Children need a trusted primary caregiver to explore from and return to.( Bowlby, 1982; Howe, 2011)</a:t>
          </a:r>
          <a:endParaRPr lang="en-US" dirty="0"/>
        </a:p>
      </dgm:t>
    </dgm:pt>
    <dgm:pt modelId="{F72B970A-F715-4CEC-B857-9853477B96C7}" type="parTrans" cxnId="{841B3CB2-6A83-492E-B0F4-81893221BF7F}">
      <dgm:prSet/>
      <dgm:spPr/>
      <dgm:t>
        <a:bodyPr/>
        <a:lstStyle/>
        <a:p>
          <a:endParaRPr lang="en-US"/>
        </a:p>
      </dgm:t>
    </dgm:pt>
    <dgm:pt modelId="{5AB41A41-FEA6-4439-ABE6-8976BF207346}" type="sibTrans" cxnId="{841B3CB2-6A83-492E-B0F4-81893221BF7F}">
      <dgm:prSet/>
      <dgm:spPr/>
      <dgm:t>
        <a:bodyPr/>
        <a:lstStyle/>
        <a:p>
          <a:endParaRPr lang="en-US"/>
        </a:p>
      </dgm:t>
    </dgm:pt>
    <dgm:pt modelId="{84842FDE-3110-49DE-A89F-AB77D4F8CDC3}">
      <dgm:prSet/>
      <dgm:spPr/>
      <dgm:t>
        <a:bodyPr/>
        <a:lstStyle/>
        <a:p>
          <a:r>
            <a:rPr lang="en-GB" b="1" dirty="0"/>
            <a:t>Internal Working Model (IWM):</a:t>
          </a:r>
          <a:r>
            <a:rPr lang="en-GB" dirty="0"/>
            <a:t> Cognitive framework of expectations about self and social relationships. (Bowlby, 1982; Howe, 2011)</a:t>
          </a:r>
          <a:endParaRPr lang="en-US" dirty="0"/>
        </a:p>
      </dgm:t>
    </dgm:pt>
    <dgm:pt modelId="{F64D06DB-45C3-4022-95BE-88ABEFD97962}" type="parTrans" cxnId="{28CEB546-7FA6-467F-B63B-D30ADA3DC439}">
      <dgm:prSet/>
      <dgm:spPr/>
      <dgm:t>
        <a:bodyPr/>
        <a:lstStyle/>
        <a:p>
          <a:endParaRPr lang="en-US"/>
        </a:p>
      </dgm:t>
    </dgm:pt>
    <dgm:pt modelId="{53D5007A-A136-465A-ADBE-C77CCABD1947}" type="sibTrans" cxnId="{28CEB546-7FA6-467F-B63B-D30ADA3DC439}">
      <dgm:prSet/>
      <dgm:spPr/>
      <dgm:t>
        <a:bodyPr/>
        <a:lstStyle/>
        <a:p>
          <a:endParaRPr lang="en-US"/>
        </a:p>
      </dgm:t>
    </dgm:pt>
    <dgm:pt modelId="{ABC776BE-1852-4752-9F8A-80E59DABADEA}">
      <dgm:prSet/>
      <dgm:spPr/>
      <dgm:t>
        <a:bodyPr/>
        <a:lstStyle/>
        <a:p>
          <a:r>
            <a:rPr lang="en-GB" b="1" dirty="0"/>
            <a:t>Monotropy &amp; Separation Anxiety:</a:t>
          </a:r>
          <a:r>
            <a:rPr lang="en-GB" dirty="0"/>
            <a:t> Key developmental stages in early childhood. (Bowlby, 1982; Howe, 2011)</a:t>
          </a:r>
          <a:endParaRPr lang="en-US" dirty="0"/>
        </a:p>
      </dgm:t>
    </dgm:pt>
    <dgm:pt modelId="{37B3A895-6C5C-4DB7-B283-EE1378E0A72F}" type="parTrans" cxnId="{17E3EA23-71C1-46FB-A8FD-43488093DFD8}">
      <dgm:prSet/>
      <dgm:spPr/>
      <dgm:t>
        <a:bodyPr/>
        <a:lstStyle/>
        <a:p>
          <a:endParaRPr lang="en-US"/>
        </a:p>
      </dgm:t>
    </dgm:pt>
    <dgm:pt modelId="{FBBA98B7-FCA1-454E-99B6-7D76E3AD8334}" type="sibTrans" cxnId="{17E3EA23-71C1-46FB-A8FD-43488093DFD8}">
      <dgm:prSet/>
      <dgm:spPr/>
      <dgm:t>
        <a:bodyPr/>
        <a:lstStyle/>
        <a:p>
          <a:endParaRPr lang="en-US"/>
        </a:p>
      </dgm:t>
    </dgm:pt>
    <dgm:pt modelId="{E4819E45-1E06-4CD9-8FE1-8263B3AFBB31}" type="pres">
      <dgm:prSet presAssocID="{7827271E-272E-47A9-80C0-1E89F329836E}" presName="linear" presStyleCnt="0">
        <dgm:presLayoutVars>
          <dgm:animLvl val="lvl"/>
          <dgm:resizeHandles val="exact"/>
        </dgm:presLayoutVars>
      </dgm:prSet>
      <dgm:spPr/>
    </dgm:pt>
    <dgm:pt modelId="{1E788919-A1BA-4293-A6B0-EDA719C0CD91}" type="pres">
      <dgm:prSet presAssocID="{C7085699-DD13-49A4-94AF-3E8200BFC651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4519E160-D898-4B16-8403-5B699C46C4AA}" type="pres">
      <dgm:prSet presAssocID="{C7085699-DD13-49A4-94AF-3E8200BFC651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17E3EA23-71C1-46FB-A8FD-43488093DFD8}" srcId="{C7085699-DD13-49A4-94AF-3E8200BFC651}" destId="{ABC776BE-1852-4752-9F8A-80E59DABADEA}" srcOrd="3" destOrd="0" parTransId="{37B3A895-6C5C-4DB7-B283-EE1378E0A72F}" sibTransId="{FBBA98B7-FCA1-454E-99B6-7D76E3AD8334}"/>
    <dgm:cxn modelId="{06CFCD30-3899-4B80-95AD-5BCA1F94BA2F}" type="presOf" srcId="{7827271E-272E-47A9-80C0-1E89F329836E}" destId="{E4819E45-1E06-4CD9-8FE1-8263B3AFBB31}" srcOrd="0" destOrd="0" presId="urn:microsoft.com/office/officeart/2005/8/layout/vList2"/>
    <dgm:cxn modelId="{42882461-6DDC-40AD-833C-85544C3E9099}" type="presOf" srcId="{C7085699-DD13-49A4-94AF-3E8200BFC651}" destId="{1E788919-A1BA-4293-A6B0-EDA719C0CD91}" srcOrd="0" destOrd="0" presId="urn:microsoft.com/office/officeart/2005/8/layout/vList2"/>
    <dgm:cxn modelId="{28CEB546-7FA6-467F-B63B-D30ADA3DC439}" srcId="{C7085699-DD13-49A4-94AF-3E8200BFC651}" destId="{84842FDE-3110-49DE-A89F-AB77D4F8CDC3}" srcOrd="2" destOrd="0" parTransId="{F64D06DB-45C3-4022-95BE-88ABEFD97962}" sibTransId="{53D5007A-A136-465A-ADBE-C77CCABD1947}"/>
    <dgm:cxn modelId="{42FFE446-6EC9-4512-B771-A6299B9C9D10}" srcId="{C7085699-DD13-49A4-94AF-3E8200BFC651}" destId="{FD2933EB-B3C5-4208-8A68-3BDF1EF590FB}" srcOrd="0" destOrd="0" parTransId="{751517D7-19DF-4F25-85A0-11D47F5B2B65}" sibTransId="{EB4A4850-7567-40F5-BF5D-ECCF0ABDBB72}"/>
    <dgm:cxn modelId="{23EB0978-F67C-4780-A31B-138387B5FD2A}" type="presOf" srcId="{489BF4F1-F838-40A0-8EB4-3F52ADDF7270}" destId="{4519E160-D898-4B16-8403-5B699C46C4AA}" srcOrd="0" destOrd="1" presId="urn:microsoft.com/office/officeart/2005/8/layout/vList2"/>
    <dgm:cxn modelId="{0945FD9B-3377-45B0-A8D4-B249E6349198}" srcId="{7827271E-272E-47A9-80C0-1E89F329836E}" destId="{C7085699-DD13-49A4-94AF-3E8200BFC651}" srcOrd="0" destOrd="0" parTransId="{474260F4-E81A-4B0F-94E5-6A61FA867673}" sibTransId="{B18AB2A8-2948-4B26-B437-8B953BE66FA3}"/>
    <dgm:cxn modelId="{841B3CB2-6A83-492E-B0F4-81893221BF7F}" srcId="{C7085699-DD13-49A4-94AF-3E8200BFC651}" destId="{489BF4F1-F838-40A0-8EB4-3F52ADDF7270}" srcOrd="1" destOrd="0" parTransId="{F72B970A-F715-4CEC-B857-9853477B96C7}" sibTransId="{5AB41A41-FEA6-4439-ABE6-8976BF207346}"/>
    <dgm:cxn modelId="{EE83A9C5-8681-4938-B0EC-426A21D8710D}" type="presOf" srcId="{FD2933EB-B3C5-4208-8A68-3BDF1EF590FB}" destId="{4519E160-D898-4B16-8403-5B699C46C4AA}" srcOrd="0" destOrd="0" presId="urn:microsoft.com/office/officeart/2005/8/layout/vList2"/>
    <dgm:cxn modelId="{A2784CF2-BBD3-4875-AFDB-343D9D22AE79}" type="presOf" srcId="{84842FDE-3110-49DE-A89F-AB77D4F8CDC3}" destId="{4519E160-D898-4B16-8403-5B699C46C4AA}" srcOrd="0" destOrd="2" presId="urn:microsoft.com/office/officeart/2005/8/layout/vList2"/>
    <dgm:cxn modelId="{AC7BFCFB-0ADD-46B1-97E7-CE36846A2262}" type="presOf" srcId="{ABC776BE-1852-4752-9F8A-80E59DABADEA}" destId="{4519E160-D898-4B16-8403-5B699C46C4AA}" srcOrd="0" destOrd="3" presId="urn:microsoft.com/office/officeart/2005/8/layout/vList2"/>
    <dgm:cxn modelId="{E96C45E8-CFA1-4B55-BE3B-F4304FD2A22D}" type="presParOf" srcId="{E4819E45-1E06-4CD9-8FE1-8263B3AFBB31}" destId="{1E788919-A1BA-4293-A6B0-EDA719C0CD91}" srcOrd="0" destOrd="0" presId="urn:microsoft.com/office/officeart/2005/8/layout/vList2"/>
    <dgm:cxn modelId="{B7CF0960-0291-4814-8141-D84B476CB662}" type="presParOf" srcId="{E4819E45-1E06-4CD9-8FE1-8263B3AFBB31}" destId="{4519E160-D898-4B16-8403-5B699C46C4AA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D212D6D-3BAA-448E-B39D-DDDA730A5BE8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027E7B02-9010-4348-8C7C-862A575B4C4C}">
      <dgm:prSet/>
      <dgm:spPr/>
      <dgm:t>
        <a:bodyPr/>
        <a:lstStyle/>
        <a:p>
          <a:r>
            <a:rPr lang="en-GB" b="1" dirty="0"/>
            <a:t>Separation Distress:</a:t>
          </a:r>
          <a:r>
            <a:rPr lang="en-GB" dirty="0"/>
            <a:t> Distress at drop-off indicates an active attachment system seeking the primary caregiver.  ( Bowlby, 1982) </a:t>
          </a:r>
          <a:endParaRPr lang="en-US" dirty="0"/>
        </a:p>
      </dgm:t>
    </dgm:pt>
    <dgm:pt modelId="{1B0FEF24-3FEE-4B54-8C3D-D3E5A9A6946C}" type="parTrans" cxnId="{44187D2B-F492-4DDB-81E2-D5579707C09F}">
      <dgm:prSet/>
      <dgm:spPr/>
      <dgm:t>
        <a:bodyPr/>
        <a:lstStyle/>
        <a:p>
          <a:endParaRPr lang="en-US"/>
        </a:p>
      </dgm:t>
    </dgm:pt>
    <dgm:pt modelId="{51DF339C-01AA-400C-B444-EBA4FDF6647C}" type="sibTrans" cxnId="{44187D2B-F492-4DDB-81E2-D5579707C09F}">
      <dgm:prSet/>
      <dgm:spPr/>
      <dgm:t>
        <a:bodyPr/>
        <a:lstStyle/>
        <a:p>
          <a:endParaRPr lang="en-US"/>
        </a:p>
      </dgm:t>
    </dgm:pt>
    <dgm:pt modelId="{F860E13C-9679-4B55-8085-456BC685D876}">
      <dgm:prSet/>
      <dgm:spPr/>
      <dgm:t>
        <a:bodyPr/>
        <a:lstStyle/>
        <a:p>
          <a:r>
            <a:rPr lang="en-GB" b="1" dirty="0"/>
            <a:t>Limited Group Play &amp; Social Withdrawal:</a:t>
          </a:r>
          <a:r>
            <a:rPr lang="en-GB" dirty="0"/>
            <a:t> Without a secondary 'secure base' in the nursery, Shona lacks the emotional confidence to explore social play.    </a:t>
          </a:r>
        </a:p>
        <a:p>
          <a:r>
            <a:rPr lang="en-GB" dirty="0"/>
            <a:t> ( Elfer at al., 2012; Howe,2011)  </a:t>
          </a:r>
          <a:endParaRPr lang="en-US" dirty="0"/>
        </a:p>
      </dgm:t>
    </dgm:pt>
    <dgm:pt modelId="{36EED4BD-6B77-4781-942E-690300047ADC}" type="parTrans" cxnId="{C427AD8F-5882-4401-8E5B-75FC8B842837}">
      <dgm:prSet/>
      <dgm:spPr/>
      <dgm:t>
        <a:bodyPr/>
        <a:lstStyle/>
        <a:p>
          <a:endParaRPr lang="en-US"/>
        </a:p>
      </dgm:t>
    </dgm:pt>
    <dgm:pt modelId="{BEB044B3-7ED4-4EFF-87F0-65D1CDC2BF03}" type="sibTrans" cxnId="{C427AD8F-5882-4401-8E5B-75FC8B842837}">
      <dgm:prSet/>
      <dgm:spPr/>
      <dgm:t>
        <a:bodyPr/>
        <a:lstStyle/>
        <a:p>
          <a:endParaRPr lang="en-US"/>
        </a:p>
      </dgm:t>
    </dgm:pt>
    <dgm:pt modelId="{104CE8EA-000B-4DDB-84C7-F919EDE8FDF2}">
      <dgm:prSet/>
      <dgm:spPr/>
      <dgm:t>
        <a:bodyPr/>
        <a:lstStyle/>
        <a:p>
          <a:r>
            <a:rPr lang="en-GB" b="1" dirty="0"/>
            <a:t>Communication Barriers:</a:t>
          </a:r>
          <a:r>
            <a:rPr lang="en-GB" dirty="0"/>
            <a:t> Elevated stress levels inhibit language expression and peer interaction. ( Broadhead et al., 2010) </a:t>
          </a:r>
          <a:endParaRPr lang="en-US" dirty="0"/>
        </a:p>
      </dgm:t>
    </dgm:pt>
    <dgm:pt modelId="{143FD152-8265-4D06-96B7-DB7B918E8EF9}" type="parTrans" cxnId="{D5416C6A-7072-4F43-888B-05ADF3407178}">
      <dgm:prSet/>
      <dgm:spPr/>
      <dgm:t>
        <a:bodyPr/>
        <a:lstStyle/>
        <a:p>
          <a:endParaRPr lang="en-US"/>
        </a:p>
      </dgm:t>
    </dgm:pt>
    <dgm:pt modelId="{913AE651-A147-492C-8F4B-3E972A48CC96}" type="sibTrans" cxnId="{D5416C6A-7072-4F43-888B-05ADF3407178}">
      <dgm:prSet/>
      <dgm:spPr/>
      <dgm:t>
        <a:bodyPr/>
        <a:lstStyle/>
        <a:p>
          <a:endParaRPr lang="en-US"/>
        </a:p>
      </dgm:t>
    </dgm:pt>
    <dgm:pt modelId="{C7E3861C-71F1-4C0C-9AE0-F5D54445E5E2}" type="pres">
      <dgm:prSet presAssocID="{AD212D6D-3BAA-448E-B39D-DDDA730A5BE8}" presName="root" presStyleCnt="0">
        <dgm:presLayoutVars>
          <dgm:dir/>
          <dgm:resizeHandles val="exact"/>
        </dgm:presLayoutVars>
      </dgm:prSet>
      <dgm:spPr/>
    </dgm:pt>
    <dgm:pt modelId="{8ED703B3-6092-438C-8456-CB2D0CCBDAA1}" type="pres">
      <dgm:prSet presAssocID="{027E7B02-9010-4348-8C7C-862A575B4C4C}" presName="compNode" presStyleCnt="0"/>
      <dgm:spPr/>
    </dgm:pt>
    <dgm:pt modelId="{1E1F18E0-760B-45DB-90E7-17677E9E2E97}" type="pres">
      <dgm:prSet presAssocID="{027E7B02-9010-4348-8C7C-862A575B4C4C}" presName="bgRect" presStyleLbl="bgShp" presStyleIdx="0" presStyleCnt="3"/>
      <dgm:spPr/>
    </dgm:pt>
    <dgm:pt modelId="{4636951E-8B51-476D-9BA2-640916DEF6F6}" type="pres">
      <dgm:prSet presAssocID="{027E7B02-9010-4348-8C7C-862A575B4C4C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isconnected"/>
        </a:ext>
      </dgm:extLst>
    </dgm:pt>
    <dgm:pt modelId="{40162A6A-00CC-42A5-A2C5-F5AC72A4DE4E}" type="pres">
      <dgm:prSet presAssocID="{027E7B02-9010-4348-8C7C-862A575B4C4C}" presName="spaceRect" presStyleCnt="0"/>
      <dgm:spPr/>
    </dgm:pt>
    <dgm:pt modelId="{5FA00CCE-3C78-43DF-B825-E4E7805113AA}" type="pres">
      <dgm:prSet presAssocID="{027E7B02-9010-4348-8C7C-862A575B4C4C}" presName="parTx" presStyleLbl="revTx" presStyleIdx="0" presStyleCnt="3">
        <dgm:presLayoutVars>
          <dgm:chMax val="0"/>
          <dgm:chPref val="0"/>
        </dgm:presLayoutVars>
      </dgm:prSet>
      <dgm:spPr/>
    </dgm:pt>
    <dgm:pt modelId="{F1150FD8-B39C-4D8B-991E-810ED2339BA2}" type="pres">
      <dgm:prSet presAssocID="{51DF339C-01AA-400C-B444-EBA4FDF6647C}" presName="sibTrans" presStyleCnt="0"/>
      <dgm:spPr/>
    </dgm:pt>
    <dgm:pt modelId="{10A0D351-0058-479D-AD49-92F3964C3B56}" type="pres">
      <dgm:prSet presAssocID="{F860E13C-9679-4B55-8085-456BC685D876}" presName="compNode" presStyleCnt="0"/>
      <dgm:spPr/>
    </dgm:pt>
    <dgm:pt modelId="{DDCD2C3E-0BA9-4BDA-8199-1AEBB6F03392}" type="pres">
      <dgm:prSet presAssocID="{F860E13C-9679-4B55-8085-456BC685D876}" presName="bgRect" presStyleLbl="bgShp" presStyleIdx="1" presStyleCnt="3"/>
      <dgm:spPr/>
    </dgm:pt>
    <dgm:pt modelId="{84E46BCE-C1DC-4067-9FDB-0BC0EE35512C}" type="pres">
      <dgm:prSet presAssocID="{F860E13C-9679-4B55-8085-456BC685D876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arent and Child"/>
        </a:ext>
      </dgm:extLst>
    </dgm:pt>
    <dgm:pt modelId="{5A518C9A-F818-4A74-8139-F5F7799D4A81}" type="pres">
      <dgm:prSet presAssocID="{F860E13C-9679-4B55-8085-456BC685D876}" presName="spaceRect" presStyleCnt="0"/>
      <dgm:spPr/>
    </dgm:pt>
    <dgm:pt modelId="{17CB0395-42BB-4E65-B291-856443A52C4C}" type="pres">
      <dgm:prSet presAssocID="{F860E13C-9679-4B55-8085-456BC685D876}" presName="parTx" presStyleLbl="revTx" presStyleIdx="1" presStyleCnt="3">
        <dgm:presLayoutVars>
          <dgm:chMax val="0"/>
          <dgm:chPref val="0"/>
        </dgm:presLayoutVars>
      </dgm:prSet>
      <dgm:spPr/>
    </dgm:pt>
    <dgm:pt modelId="{02B04C08-E2A6-43E8-8251-8CA04BC02EEE}" type="pres">
      <dgm:prSet presAssocID="{BEB044B3-7ED4-4EFF-87F0-65D1CDC2BF03}" presName="sibTrans" presStyleCnt="0"/>
      <dgm:spPr/>
    </dgm:pt>
    <dgm:pt modelId="{687CA4B5-B007-4993-8BED-09B9AF5750FC}" type="pres">
      <dgm:prSet presAssocID="{104CE8EA-000B-4DDB-84C7-F919EDE8FDF2}" presName="compNode" presStyleCnt="0"/>
      <dgm:spPr/>
    </dgm:pt>
    <dgm:pt modelId="{63EDF5EA-E23D-4D5B-AEEA-AF51176E969A}" type="pres">
      <dgm:prSet presAssocID="{104CE8EA-000B-4DDB-84C7-F919EDE8FDF2}" presName="bgRect" presStyleLbl="bgShp" presStyleIdx="2" presStyleCnt="3"/>
      <dgm:spPr/>
    </dgm:pt>
    <dgm:pt modelId="{ACD23759-BB88-4971-BBC1-D11F5201D119}" type="pres">
      <dgm:prSet presAssocID="{104CE8EA-000B-4DDB-84C7-F919EDE8FDF2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DADF11B7-38D8-408E-9FBC-C24E31264DFA}" type="pres">
      <dgm:prSet presAssocID="{104CE8EA-000B-4DDB-84C7-F919EDE8FDF2}" presName="spaceRect" presStyleCnt="0"/>
      <dgm:spPr/>
    </dgm:pt>
    <dgm:pt modelId="{3C89F9FE-738F-48EC-9DBD-42C8FA731ED9}" type="pres">
      <dgm:prSet presAssocID="{104CE8EA-000B-4DDB-84C7-F919EDE8FDF2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B26C120B-C40C-41FF-AD56-BFAFD3D79305}" type="presOf" srcId="{027E7B02-9010-4348-8C7C-862A575B4C4C}" destId="{5FA00CCE-3C78-43DF-B825-E4E7805113AA}" srcOrd="0" destOrd="0" presId="urn:microsoft.com/office/officeart/2018/2/layout/IconVerticalSolidList"/>
    <dgm:cxn modelId="{89810624-ED04-4257-A822-855A3C7D2232}" type="presOf" srcId="{AD212D6D-3BAA-448E-B39D-DDDA730A5BE8}" destId="{C7E3861C-71F1-4C0C-9AE0-F5D54445E5E2}" srcOrd="0" destOrd="0" presId="urn:microsoft.com/office/officeart/2018/2/layout/IconVerticalSolidList"/>
    <dgm:cxn modelId="{44187D2B-F492-4DDB-81E2-D5579707C09F}" srcId="{AD212D6D-3BAA-448E-B39D-DDDA730A5BE8}" destId="{027E7B02-9010-4348-8C7C-862A575B4C4C}" srcOrd="0" destOrd="0" parTransId="{1B0FEF24-3FEE-4B54-8C3D-D3E5A9A6946C}" sibTransId="{51DF339C-01AA-400C-B444-EBA4FDF6647C}"/>
    <dgm:cxn modelId="{F9CD4E40-9A5C-408A-AA0C-A070A3EBF533}" type="presOf" srcId="{104CE8EA-000B-4DDB-84C7-F919EDE8FDF2}" destId="{3C89F9FE-738F-48EC-9DBD-42C8FA731ED9}" srcOrd="0" destOrd="0" presId="urn:microsoft.com/office/officeart/2018/2/layout/IconVerticalSolidList"/>
    <dgm:cxn modelId="{D5416C6A-7072-4F43-888B-05ADF3407178}" srcId="{AD212D6D-3BAA-448E-B39D-DDDA730A5BE8}" destId="{104CE8EA-000B-4DDB-84C7-F919EDE8FDF2}" srcOrd="2" destOrd="0" parTransId="{143FD152-8265-4D06-96B7-DB7B918E8EF9}" sibTransId="{913AE651-A147-492C-8F4B-3E972A48CC96}"/>
    <dgm:cxn modelId="{18472450-B4AB-4F4A-A2E2-B4A65406C04E}" type="presOf" srcId="{F860E13C-9679-4B55-8085-456BC685D876}" destId="{17CB0395-42BB-4E65-B291-856443A52C4C}" srcOrd="0" destOrd="0" presId="urn:microsoft.com/office/officeart/2018/2/layout/IconVerticalSolidList"/>
    <dgm:cxn modelId="{C427AD8F-5882-4401-8E5B-75FC8B842837}" srcId="{AD212D6D-3BAA-448E-B39D-DDDA730A5BE8}" destId="{F860E13C-9679-4B55-8085-456BC685D876}" srcOrd="1" destOrd="0" parTransId="{36EED4BD-6B77-4781-942E-690300047ADC}" sibTransId="{BEB044B3-7ED4-4EFF-87F0-65D1CDC2BF03}"/>
    <dgm:cxn modelId="{A8A15445-9D9B-4173-80D3-83EDD4858E46}" type="presParOf" srcId="{C7E3861C-71F1-4C0C-9AE0-F5D54445E5E2}" destId="{8ED703B3-6092-438C-8456-CB2D0CCBDAA1}" srcOrd="0" destOrd="0" presId="urn:microsoft.com/office/officeart/2018/2/layout/IconVerticalSolidList"/>
    <dgm:cxn modelId="{93F528A0-CC87-4C39-A357-140C4AA679F6}" type="presParOf" srcId="{8ED703B3-6092-438C-8456-CB2D0CCBDAA1}" destId="{1E1F18E0-760B-45DB-90E7-17677E9E2E97}" srcOrd="0" destOrd="0" presId="urn:microsoft.com/office/officeart/2018/2/layout/IconVerticalSolidList"/>
    <dgm:cxn modelId="{43EA187B-ABAB-413D-B139-E98FA4971225}" type="presParOf" srcId="{8ED703B3-6092-438C-8456-CB2D0CCBDAA1}" destId="{4636951E-8B51-476D-9BA2-640916DEF6F6}" srcOrd="1" destOrd="0" presId="urn:microsoft.com/office/officeart/2018/2/layout/IconVerticalSolidList"/>
    <dgm:cxn modelId="{C4B2C136-A0CB-4395-8A83-D2399ADA1405}" type="presParOf" srcId="{8ED703B3-6092-438C-8456-CB2D0CCBDAA1}" destId="{40162A6A-00CC-42A5-A2C5-F5AC72A4DE4E}" srcOrd="2" destOrd="0" presId="urn:microsoft.com/office/officeart/2018/2/layout/IconVerticalSolidList"/>
    <dgm:cxn modelId="{9E999531-8FF5-4902-81B0-D192EE9FC1FD}" type="presParOf" srcId="{8ED703B3-6092-438C-8456-CB2D0CCBDAA1}" destId="{5FA00CCE-3C78-43DF-B825-E4E7805113AA}" srcOrd="3" destOrd="0" presId="urn:microsoft.com/office/officeart/2018/2/layout/IconVerticalSolidList"/>
    <dgm:cxn modelId="{666D97AC-D537-49C1-82AC-4FBDCCD351F3}" type="presParOf" srcId="{C7E3861C-71F1-4C0C-9AE0-F5D54445E5E2}" destId="{F1150FD8-B39C-4D8B-991E-810ED2339BA2}" srcOrd="1" destOrd="0" presId="urn:microsoft.com/office/officeart/2018/2/layout/IconVerticalSolidList"/>
    <dgm:cxn modelId="{3A5182E4-A931-486E-B182-A4F0F1830645}" type="presParOf" srcId="{C7E3861C-71F1-4C0C-9AE0-F5D54445E5E2}" destId="{10A0D351-0058-479D-AD49-92F3964C3B56}" srcOrd="2" destOrd="0" presId="urn:microsoft.com/office/officeart/2018/2/layout/IconVerticalSolidList"/>
    <dgm:cxn modelId="{BDAA60E4-A8F9-40E5-A770-1DA01687A82E}" type="presParOf" srcId="{10A0D351-0058-479D-AD49-92F3964C3B56}" destId="{DDCD2C3E-0BA9-4BDA-8199-1AEBB6F03392}" srcOrd="0" destOrd="0" presId="urn:microsoft.com/office/officeart/2018/2/layout/IconVerticalSolidList"/>
    <dgm:cxn modelId="{46011EBD-FB4A-4FD6-89B9-2D3328ACC07C}" type="presParOf" srcId="{10A0D351-0058-479D-AD49-92F3964C3B56}" destId="{84E46BCE-C1DC-4067-9FDB-0BC0EE35512C}" srcOrd="1" destOrd="0" presId="urn:microsoft.com/office/officeart/2018/2/layout/IconVerticalSolidList"/>
    <dgm:cxn modelId="{4F113859-0C5E-41CB-BA62-0537C3FAFEA9}" type="presParOf" srcId="{10A0D351-0058-479D-AD49-92F3964C3B56}" destId="{5A518C9A-F818-4A74-8139-F5F7799D4A81}" srcOrd="2" destOrd="0" presId="urn:microsoft.com/office/officeart/2018/2/layout/IconVerticalSolidList"/>
    <dgm:cxn modelId="{BC7AB16A-9BA6-45D1-BEF8-B21A4AD46819}" type="presParOf" srcId="{10A0D351-0058-479D-AD49-92F3964C3B56}" destId="{17CB0395-42BB-4E65-B291-856443A52C4C}" srcOrd="3" destOrd="0" presId="urn:microsoft.com/office/officeart/2018/2/layout/IconVerticalSolidList"/>
    <dgm:cxn modelId="{83072C8F-F724-48FC-AF2D-74B4FC207BB0}" type="presParOf" srcId="{C7E3861C-71F1-4C0C-9AE0-F5D54445E5E2}" destId="{02B04C08-E2A6-43E8-8251-8CA04BC02EEE}" srcOrd="3" destOrd="0" presId="urn:microsoft.com/office/officeart/2018/2/layout/IconVerticalSolidList"/>
    <dgm:cxn modelId="{7F0A62A4-C221-499E-A6F8-A023545EBAC4}" type="presParOf" srcId="{C7E3861C-71F1-4C0C-9AE0-F5D54445E5E2}" destId="{687CA4B5-B007-4993-8BED-09B9AF5750FC}" srcOrd="4" destOrd="0" presId="urn:microsoft.com/office/officeart/2018/2/layout/IconVerticalSolidList"/>
    <dgm:cxn modelId="{4E11BC21-16B0-410A-ABFF-668D3F2A7830}" type="presParOf" srcId="{687CA4B5-B007-4993-8BED-09B9AF5750FC}" destId="{63EDF5EA-E23D-4D5B-AEEA-AF51176E969A}" srcOrd="0" destOrd="0" presId="urn:microsoft.com/office/officeart/2018/2/layout/IconVerticalSolidList"/>
    <dgm:cxn modelId="{4D5A82D9-AAB3-44B3-845A-0CA4337F1623}" type="presParOf" srcId="{687CA4B5-B007-4993-8BED-09B9AF5750FC}" destId="{ACD23759-BB88-4971-BBC1-D11F5201D119}" srcOrd="1" destOrd="0" presId="urn:microsoft.com/office/officeart/2018/2/layout/IconVerticalSolidList"/>
    <dgm:cxn modelId="{479D38B7-D1DC-4E5D-8B6F-C855029C8001}" type="presParOf" srcId="{687CA4B5-B007-4993-8BED-09B9AF5750FC}" destId="{DADF11B7-38D8-408E-9FBC-C24E31264DFA}" srcOrd="2" destOrd="0" presId="urn:microsoft.com/office/officeart/2018/2/layout/IconVerticalSolidList"/>
    <dgm:cxn modelId="{7E97B33F-2C87-4E1A-A8C4-7A8DD824E783}" type="presParOf" srcId="{687CA4B5-B007-4993-8BED-09B9AF5750FC}" destId="{3C89F9FE-738F-48EC-9DBD-42C8FA731ED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EE0412E-86C8-45F4-B685-DA5336B51873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41B44799-7C02-4E96-8C6F-74262C799817}">
      <dgm:prSet/>
      <dgm:spPr/>
      <dgm:t>
        <a:bodyPr/>
        <a:lstStyle/>
        <a:p>
          <a:r>
            <a:rPr lang="en-GB" b="1" dirty="0"/>
            <a:t>Key Person System:</a:t>
          </a:r>
          <a:r>
            <a:rPr lang="en-GB" dirty="0"/>
            <a:t> Assign a dedicated nursery practitioner to act as Shona’s secondary secure base.( Elfer et al., 2012)</a:t>
          </a:r>
          <a:endParaRPr lang="en-US" dirty="0"/>
        </a:p>
      </dgm:t>
    </dgm:pt>
    <dgm:pt modelId="{E561888B-8E60-459A-82CD-6BE125B5712B}" type="parTrans" cxnId="{C450A8BA-961D-403D-A044-928CEE87F445}">
      <dgm:prSet/>
      <dgm:spPr/>
      <dgm:t>
        <a:bodyPr/>
        <a:lstStyle/>
        <a:p>
          <a:endParaRPr lang="en-US"/>
        </a:p>
      </dgm:t>
    </dgm:pt>
    <dgm:pt modelId="{D9CB2FD7-A1EB-46BF-A061-77AC5C7AAEFC}" type="sibTrans" cxnId="{C450A8BA-961D-403D-A044-928CEE87F445}">
      <dgm:prSet/>
      <dgm:spPr/>
      <dgm:t>
        <a:bodyPr/>
        <a:lstStyle/>
        <a:p>
          <a:endParaRPr lang="en-US"/>
        </a:p>
      </dgm:t>
    </dgm:pt>
    <dgm:pt modelId="{C30B85FF-3386-43F3-8BC8-296FFF454159}">
      <dgm:prSet/>
      <dgm:spPr/>
      <dgm:t>
        <a:bodyPr/>
        <a:lstStyle/>
        <a:p>
          <a:r>
            <a:rPr lang="en-GB" b="1" dirty="0"/>
            <a:t>Transitional Objects &amp; Gradual Drop-offs:</a:t>
          </a:r>
          <a:r>
            <a:rPr lang="en-GB" dirty="0"/>
            <a:t> Allow comfort items from home and implement structured, phased arrivals.</a:t>
          </a:r>
        </a:p>
        <a:p>
          <a:r>
            <a:rPr lang="en-GB" dirty="0"/>
            <a:t>( Elfer et al., 2012; Bowlby, 1982)</a:t>
          </a:r>
          <a:endParaRPr lang="en-US" dirty="0"/>
        </a:p>
      </dgm:t>
    </dgm:pt>
    <dgm:pt modelId="{12CEAA4F-2ACE-446A-8671-04D401C13D9A}" type="parTrans" cxnId="{E94E1B64-0F80-44BF-9E7D-B9C44E87E165}">
      <dgm:prSet/>
      <dgm:spPr/>
      <dgm:t>
        <a:bodyPr/>
        <a:lstStyle/>
        <a:p>
          <a:endParaRPr lang="en-US"/>
        </a:p>
      </dgm:t>
    </dgm:pt>
    <dgm:pt modelId="{AF1D9038-DFEF-4D54-A115-6C736573B700}" type="sibTrans" cxnId="{E94E1B64-0F80-44BF-9E7D-B9C44E87E165}">
      <dgm:prSet/>
      <dgm:spPr/>
      <dgm:t>
        <a:bodyPr/>
        <a:lstStyle/>
        <a:p>
          <a:endParaRPr lang="en-US"/>
        </a:p>
      </dgm:t>
    </dgm:pt>
    <dgm:pt modelId="{25F71961-4E74-4289-873A-2ED62945B281}">
      <dgm:prSet/>
      <dgm:spPr/>
      <dgm:t>
        <a:bodyPr/>
        <a:lstStyle/>
        <a:p>
          <a:r>
            <a:rPr lang="en-GB" b="1" dirty="0"/>
            <a:t>Emotion-Coaching &amp; Play-Based Pairing:</a:t>
          </a:r>
          <a:r>
            <a:rPr lang="en-GB" dirty="0"/>
            <a:t> One-on-one low-pressure play before transitioning into small groups.</a:t>
          </a:r>
        </a:p>
        <a:p>
          <a:r>
            <a:rPr lang="en-GB" dirty="0"/>
            <a:t> ( Broadhead et al., 2010; Howe, 2011)</a:t>
          </a:r>
          <a:endParaRPr lang="en-US" dirty="0"/>
        </a:p>
      </dgm:t>
    </dgm:pt>
    <dgm:pt modelId="{5E9C83AD-7F79-4C81-A375-F03F7ECE3B93}" type="parTrans" cxnId="{800C7E7A-645E-4420-9792-59C97F1952E1}">
      <dgm:prSet/>
      <dgm:spPr/>
      <dgm:t>
        <a:bodyPr/>
        <a:lstStyle/>
        <a:p>
          <a:endParaRPr lang="en-US"/>
        </a:p>
      </dgm:t>
    </dgm:pt>
    <dgm:pt modelId="{22EB81A5-3FF0-4140-B39D-295E15480491}" type="sibTrans" cxnId="{800C7E7A-645E-4420-9792-59C97F1952E1}">
      <dgm:prSet/>
      <dgm:spPr/>
      <dgm:t>
        <a:bodyPr/>
        <a:lstStyle/>
        <a:p>
          <a:endParaRPr lang="en-US"/>
        </a:p>
      </dgm:t>
    </dgm:pt>
    <dgm:pt modelId="{A1DA5350-A8F2-486D-9F0E-81DB080F8008}">
      <dgm:prSet/>
      <dgm:spPr/>
      <dgm:t>
        <a:bodyPr/>
        <a:lstStyle/>
        <a:p>
          <a:r>
            <a:rPr lang="en-GB" b="1" dirty="0"/>
            <a:t>Multi-Agency &amp; Parental Partnership:</a:t>
          </a:r>
          <a:r>
            <a:rPr lang="en-GB" dirty="0"/>
            <a:t> Continuous communication with parents and SENCO support if needed. ( Nutbrown &amp; page, 2008)</a:t>
          </a:r>
          <a:endParaRPr lang="en-US" dirty="0"/>
        </a:p>
      </dgm:t>
    </dgm:pt>
    <dgm:pt modelId="{3D4826D8-4CDC-480D-B34B-C5DBBA30AFA9}" type="parTrans" cxnId="{D928021B-27E5-4A1D-81F9-B715F5CF8532}">
      <dgm:prSet/>
      <dgm:spPr/>
      <dgm:t>
        <a:bodyPr/>
        <a:lstStyle/>
        <a:p>
          <a:endParaRPr lang="en-US"/>
        </a:p>
      </dgm:t>
    </dgm:pt>
    <dgm:pt modelId="{CAC9971C-F35B-4204-9C04-4330D7D4B8CC}" type="sibTrans" cxnId="{D928021B-27E5-4A1D-81F9-B715F5CF8532}">
      <dgm:prSet/>
      <dgm:spPr/>
      <dgm:t>
        <a:bodyPr/>
        <a:lstStyle/>
        <a:p>
          <a:endParaRPr lang="en-US"/>
        </a:p>
      </dgm:t>
    </dgm:pt>
    <dgm:pt modelId="{8EA4E939-7F37-437E-981D-4CA9D5444ECC}" type="pres">
      <dgm:prSet presAssocID="{CEE0412E-86C8-45F4-B685-DA5336B51873}" presName="linear" presStyleCnt="0">
        <dgm:presLayoutVars>
          <dgm:animLvl val="lvl"/>
          <dgm:resizeHandles val="exact"/>
        </dgm:presLayoutVars>
      </dgm:prSet>
      <dgm:spPr/>
    </dgm:pt>
    <dgm:pt modelId="{8432BA05-EAD6-41C2-A191-01A03E340807}" type="pres">
      <dgm:prSet presAssocID="{41B44799-7C02-4E96-8C6F-74262C799817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2A52F6F3-D727-4D67-BE36-5775EBA2AC86}" type="pres">
      <dgm:prSet presAssocID="{D9CB2FD7-A1EB-46BF-A061-77AC5C7AAEFC}" presName="spacer" presStyleCnt="0"/>
      <dgm:spPr/>
    </dgm:pt>
    <dgm:pt modelId="{084ABE74-8F93-4EC6-9AAB-55CD0FB0E708}" type="pres">
      <dgm:prSet presAssocID="{C30B85FF-3386-43F3-8BC8-296FFF454159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E0AC1D60-538B-4A01-9529-2B9EE9CEC65C}" type="pres">
      <dgm:prSet presAssocID="{AF1D9038-DFEF-4D54-A115-6C736573B700}" presName="spacer" presStyleCnt="0"/>
      <dgm:spPr/>
    </dgm:pt>
    <dgm:pt modelId="{E8C42EB2-3D14-49B3-86CE-CE10ABBD4474}" type="pres">
      <dgm:prSet presAssocID="{25F71961-4E74-4289-873A-2ED62945B281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5582A5C3-9E07-4E17-9B46-F7B86E2F35FB}" type="pres">
      <dgm:prSet presAssocID="{22EB81A5-3FF0-4140-B39D-295E15480491}" presName="spacer" presStyleCnt="0"/>
      <dgm:spPr/>
    </dgm:pt>
    <dgm:pt modelId="{35E141AA-DBD6-4C9A-A5EE-D3D72A08D7FA}" type="pres">
      <dgm:prSet presAssocID="{A1DA5350-A8F2-486D-9F0E-81DB080F8008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4776DB0C-6A5E-408C-9B7C-B0D1539B97E0}" type="presOf" srcId="{CEE0412E-86C8-45F4-B685-DA5336B51873}" destId="{8EA4E939-7F37-437E-981D-4CA9D5444ECC}" srcOrd="0" destOrd="0" presId="urn:microsoft.com/office/officeart/2005/8/layout/vList2"/>
    <dgm:cxn modelId="{1D278D1A-B89B-48B6-A5BB-EE9496F3EB67}" type="presOf" srcId="{41B44799-7C02-4E96-8C6F-74262C799817}" destId="{8432BA05-EAD6-41C2-A191-01A03E340807}" srcOrd="0" destOrd="0" presId="urn:microsoft.com/office/officeart/2005/8/layout/vList2"/>
    <dgm:cxn modelId="{D928021B-27E5-4A1D-81F9-B715F5CF8532}" srcId="{CEE0412E-86C8-45F4-B685-DA5336B51873}" destId="{A1DA5350-A8F2-486D-9F0E-81DB080F8008}" srcOrd="3" destOrd="0" parTransId="{3D4826D8-4CDC-480D-B34B-C5DBBA30AFA9}" sibTransId="{CAC9971C-F35B-4204-9C04-4330D7D4B8CC}"/>
    <dgm:cxn modelId="{E94E1B64-0F80-44BF-9E7D-B9C44E87E165}" srcId="{CEE0412E-86C8-45F4-B685-DA5336B51873}" destId="{C30B85FF-3386-43F3-8BC8-296FFF454159}" srcOrd="1" destOrd="0" parTransId="{12CEAA4F-2ACE-446A-8671-04D401C13D9A}" sibTransId="{AF1D9038-DFEF-4D54-A115-6C736573B700}"/>
    <dgm:cxn modelId="{CA8B704B-97C1-423D-B453-D9FF8093E7C5}" type="presOf" srcId="{C30B85FF-3386-43F3-8BC8-296FFF454159}" destId="{084ABE74-8F93-4EC6-9AAB-55CD0FB0E708}" srcOrd="0" destOrd="0" presId="urn:microsoft.com/office/officeart/2005/8/layout/vList2"/>
    <dgm:cxn modelId="{BD56B66B-428B-4488-959F-E4C5A6AA27D9}" type="presOf" srcId="{25F71961-4E74-4289-873A-2ED62945B281}" destId="{E8C42EB2-3D14-49B3-86CE-CE10ABBD4474}" srcOrd="0" destOrd="0" presId="urn:microsoft.com/office/officeart/2005/8/layout/vList2"/>
    <dgm:cxn modelId="{800C7E7A-645E-4420-9792-59C97F1952E1}" srcId="{CEE0412E-86C8-45F4-B685-DA5336B51873}" destId="{25F71961-4E74-4289-873A-2ED62945B281}" srcOrd="2" destOrd="0" parTransId="{5E9C83AD-7F79-4C81-A375-F03F7ECE3B93}" sibTransId="{22EB81A5-3FF0-4140-B39D-295E15480491}"/>
    <dgm:cxn modelId="{C450A8BA-961D-403D-A044-928CEE87F445}" srcId="{CEE0412E-86C8-45F4-B685-DA5336B51873}" destId="{41B44799-7C02-4E96-8C6F-74262C799817}" srcOrd="0" destOrd="0" parTransId="{E561888B-8E60-459A-82CD-6BE125B5712B}" sibTransId="{D9CB2FD7-A1EB-46BF-A061-77AC5C7AAEFC}"/>
    <dgm:cxn modelId="{3DD30FF0-4BE4-4D4E-87D9-98367FF0D121}" type="presOf" srcId="{A1DA5350-A8F2-486D-9F0E-81DB080F8008}" destId="{35E141AA-DBD6-4C9A-A5EE-D3D72A08D7FA}" srcOrd="0" destOrd="0" presId="urn:microsoft.com/office/officeart/2005/8/layout/vList2"/>
    <dgm:cxn modelId="{5D90D5F8-1787-47DE-871B-1C6DDD9D53B2}" type="presParOf" srcId="{8EA4E939-7F37-437E-981D-4CA9D5444ECC}" destId="{8432BA05-EAD6-41C2-A191-01A03E340807}" srcOrd="0" destOrd="0" presId="urn:microsoft.com/office/officeart/2005/8/layout/vList2"/>
    <dgm:cxn modelId="{33564B8F-3747-4F49-9B37-2BB97B211A53}" type="presParOf" srcId="{8EA4E939-7F37-437E-981D-4CA9D5444ECC}" destId="{2A52F6F3-D727-4D67-BE36-5775EBA2AC86}" srcOrd="1" destOrd="0" presId="urn:microsoft.com/office/officeart/2005/8/layout/vList2"/>
    <dgm:cxn modelId="{61C714DF-8642-4952-B75B-C0BEE6CBFFEA}" type="presParOf" srcId="{8EA4E939-7F37-437E-981D-4CA9D5444ECC}" destId="{084ABE74-8F93-4EC6-9AAB-55CD0FB0E708}" srcOrd="2" destOrd="0" presId="urn:microsoft.com/office/officeart/2005/8/layout/vList2"/>
    <dgm:cxn modelId="{28EB52B6-DCE4-449F-80E8-29F6C3742478}" type="presParOf" srcId="{8EA4E939-7F37-437E-981D-4CA9D5444ECC}" destId="{E0AC1D60-538B-4A01-9529-2B9EE9CEC65C}" srcOrd="3" destOrd="0" presId="urn:microsoft.com/office/officeart/2005/8/layout/vList2"/>
    <dgm:cxn modelId="{89B3683D-B909-43C4-A20E-19D169D1BA75}" type="presParOf" srcId="{8EA4E939-7F37-437E-981D-4CA9D5444ECC}" destId="{E8C42EB2-3D14-49B3-86CE-CE10ABBD4474}" srcOrd="4" destOrd="0" presId="urn:microsoft.com/office/officeart/2005/8/layout/vList2"/>
    <dgm:cxn modelId="{90DA3A3F-00ED-4B72-8276-6F874D73F7A3}" type="presParOf" srcId="{8EA4E939-7F37-437E-981D-4CA9D5444ECC}" destId="{5582A5C3-9E07-4E17-9B46-F7B86E2F35FB}" srcOrd="5" destOrd="0" presId="urn:microsoft.com/office/officeart/2005/8/layout/vList2"/>
    <dgm:cxn modelId="{DC608CED-A2D9-42A0-8C74-A0C6F18043F7}" type="presParOf" srcId="{8EA4E939-7F37-437E-981D-4CA9D5444ECC}" destId="{35E141AA-DBD6-4C9A-A5EE-D3D72A08D7FA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C3EBDA3-4F50-4DBA-A60E-78586C71FEBA}" type="doc">
      <dgm:prSet loTypeId="urn:microsoft.com/office/officeart/2016/7/layout/BasicLinearProcessNumbered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3D7BFEEC-3A17-4FEC-A4AD-3FDA99A716C3}">
      <dgm:prSet/>
      <dgm:spPr/>
      <dgm:t>
        <a:bodyPr/>
        <a:lstStyle/>
        <a:p>
          <a:r>
            <a:rPr lang="en-GB" b="1" dirty="0"/>
            <a:t>Nature (Biological):</a:t>
          </a:r>
          <a:r>
            <a:rPr lang="en-GB" dirty="0"/>
            <a:t> Innate temperament (e.g., behavioural inhibition), nervous system reactivity to stress. ( Howe, 2011) </a:t>
          </a:r>
          <a:endParaRPr lang="en-US" dirty="0"/>
        </a:p>
      </dgm:t>
    </dgm:pt>
    <dgm:pt modelId="{B05483D4-54BF-4982-9B8F-0D4BE9D77564}" type="parTrans" cxnId="{98C27BCE-484C-4C7A-949F-205B09B8088A}">
      <dgm:prSet/>
      <dgm:spPr/>
      <dgm:t>
        <a:bodyPr/>
        <a:lstStyle/>
        <a:p>
          <a:endParaRPr lang="en-US"/>
        </a:p>
      </dgm:t>
    </dgm:pt>
    <dgm:pt modelId="{321BDC81-528F-41D0-9D57-FCD5FD027763}" type="sibTrans" cxnId="{98C27BCE-484C-4C7A-949F-205B09B8088A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B6D99F73-AEE7-4EA0-A891-24CA805C06CA}">
      <dgm:prSet/>
      <dgm:spPr/>
      <dgm:t>
        <a:bodyPr/>
        <a:lstStyle/>
        <a:p>
          <a:r>
            <a:rPr lang="en-GB" b="1" dirty="0"/>
            <a:t>Nurture (Environmental):</a:t>
          </a:r>
          <a:r>
            <a:rPr lang="en-GB" dirty="0"/>
            <a:t> Attachment history, sudden nursery transition, quality of caregiver interactions. ( Elfer et al., 2012; Bowlby, 1982)</a:t>
          </a:r>
          <a:endParaRPr lang="en-US" dirty="0"/>
        </a:p>
      </dgm:t>
    </dgm:pt>
    <dgm:pt modelId="{AE81A2C8-82A1-46EE-9872-75EC89D2B645}" type="parTrans" cxnId="{F005EEAF-F373-47BE-8963-37174A327447}">
      <dgm:prSet/>
      <dgm:spPr/>
      <dgm:t>
        <a:bodyPr/>
        <a:lstStyle/>
        <a:p>
          <a:endParaRPr lang="en-US"/>
        </a:p>
      </dgm:t>
    </dgm:pt>
    <dgm:pt modelId="{8B684159-94C0-443A-8F6C-2BEEFDBA8C5E}" type="sibTrans" cxnId="{F005EEAF-F373-47BE-8963-37174A327447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DF7E0DD1-FD56-45D9-8A7D-36373C824CA0}">
      <dgm:prSet/>
      <dgm:spPr/>
      <dgm:t>
        <a:bodyPr/>
        <a:lstStyle/>
        <a:p>
          <a:r>
            <a:rPr lang="en-GB" b="1" dirty="0"/>
            <a:t>Synthesis:</a:t>
          </a:r>
          <a:r>
            <a:rPr lang="en-GB" dirty="0"/>
            <a:t> Biological sensitivity interacts with environmental transitions to shape Shona's behaviour. ( Broadhead et al., 2010; Howe, 2011)</a:t>
          </a:r>
          <a:endParaRPr lang="en-US" dirty="0"/>
        </a:p>
      </dgm:t>
    </dgm:pt>
    <dgm:pt modelId="{76008F7B-8FA5-4035-BE8E-6A10F9AD4A06}" type="parTrans" cxnId="{B9EE0943-C9A7-4282-8552-2B2167CB3592}">
      <dgm:prSet/>
      <dgm:spPr/>
      <dgm:t>
        <a:bodyPr/>
        <a:lstStyle/>
        <a:p>
          <a:endParaRPr lang="en-US"/>
        </a:p>
      </dgm:t>
    </dgm:pt>
    <dgm:pt modelId="{951BCAB2-306C-4AA2-BECC-2C32C1841C98}" type="sibTrans" cxnId="{B9EE0943-C9A7-4282-8552-2B2167CB3592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1386A871-428A-429A-9F70-6E5884663AFF}" type="pres">
      <dgm:prSet presAssocID="{DC3EBDA3-4F50-4DBA-A60E-78586C71FEBA}" presName="Name0" presStyleCnt="0">
        <dgm:presLayoutVars>
          <dgm:animLvl val="lvl"/>
          <dgm:resizeHandles val="exact"/>
        </dgm:presLayoutVars>
      </dgm:prSet>
      <dgm:spPr/>
    </dgm:pt>
    <dgm:pt modelId="{E62E340F-D62A-488D-9D3A-D0E171E4FA73}" type="pres">
      <dgm:prSet presAssocID="{3D7BFEEC-3A17-4FEC-A4AD-3FDA99A716C3}" presName="compositeNode" presStyleCnt="0">
        <dgm:presLayoutVars>
          <dgm:bulletEnabled val="1"/>
        </dgm:presLayoutVars>
      </dgm:prSet>
      <dgm:spPr/>
    </dgm:pt>
    <dgm:pt modelId="{FBA36AEF-4024-46C9-8831-8B07D5784645}" type="pres">
      <dgm:prSet presAssocID="{3D7BFEEC-3A17-4FEC-A4AD-3FDA99A716C3}" presName="bgRect" presStyleLbl="bgAccFollowNode1" presStyleIdx="0" presStyleCnt="3"/>
      <dgm:spPr/>
    </dgm:pt>
    <dgm:pt modelId="{07A407E6-D861-4359-98CF-96329E1F7B1F}" type="pres">
      <dgm:prSet presAssocID="{321BDC81-528F-41D0-9D57-FCD5FD027763}" presName="sibTransNodeCircle" presStyleLbl="alignNode1" presStyleIdx="0" presStyleCnt="6">
        <dgm:presLayoutVars>
          <dgm:chMax val="0"/>
          <dgm:bulletEnabled/>
        </dgm:presLayoutVars>
      </dgm:prSet>
      <dgm:spPr/>
    </dgm:pt>
    <dgm:pt modelId="{7682B1F9-CA89-44DD-9449-E3BCA82CE862}" type="pres">
      <dgm:prSet presAssocID="{3D7BFEEC-3A17-4FEC-A4AD-3FDA99A716C3}" presName="bottomLine" presStyleLbl="alignNode1" presStyleIdx="1" presStyleCnt="6">
        <dgm:presLayoutVars/>
      </dgm:prSet>
      <dgm:spPr/>
    </dgm:pt>
    <dgm:pt modelId="{5C3EFD67-EF44-4E6F-ABE3-6143AF9F0CB6}" type="pres">
      <dgm:prSet presAssocID="{3D7BFEEC-3A17-4FEC-A4AD-3FDA99A716C3}" presName="nodeText" presStyleLbl="bgAccFollowNode1" presStyleIdx="0" presStyleCnt="3">
        <dgm:presLayoutVars>
          <dgm:bulletEnabled val="1"/>
        </dgm:presLayoutVars>
      </dgm:prSet>
      <dgm:spPr/>
    </dgm:pt>
    <dgm:pt modelId="{383619A6-F055-48D1-8094-96B4262E0F18}" type="pres">
      <dgm:prSet presAssocID="{321BDC81-528F-41D0-9D57-FCD5FD027763}" presName="sibTrans" presStyleCnt="0"/>
      <dgm:spPr/>
    </dgm:pt>
    <dgm:pt modelId="{3E1F3129-045B-4939-8268-250F169DD54D}" type="pres">
      <dgm:prSet presAssocID="{B6D99F73-AEE7-4EA0-A891-24CA805C06CA}" presName="compositeNode" presStyleCnt="0">
        <dgm:presLayoutVars>
          <dgm:bulletEnabled val="1"/>
        </dgm:presLayoutVars>
      </dgm:prSet>
      <dgm:spPr/>
    </dgm:pt>
    <dgm:pt modelId="{EB3E651E-BD1A-4803-8693-768CE1A989EF}" type="pres">
      <dgm:prSet presAssocID="{B6D99F73-AEE7-4EA0-A891-24CA805C06CA}" presName="bgRect" presStyleLbl="bgAccFollowNode1" presStyleIdx="1" presStyleCnt="3"/>
      <dgm:spPr/>
    </dgm:pt>
    <dgm:pt modelId="{B85EFCE4-44D5-41DB-9222-70BDD39E77F4}" type="pres">
      <dgm:prSet presAssocID="{8B684159-94C0-443A-8F6C-2BEEFDBA8C5E}" presName="sibTransNodeCircle" presStyleLbl="alignNode1" presStyleIdx="2" presStyleCnt="6">
        <dgm:presLayoutVars>
          <dgm:chMax val="0"/>
          <dgm:bulletEnabled/>
        </dgm:presLayoutVars>
      </dgm:prSet>
      <dgm:spPr/>
    </dgm:pt>
    <dgm:pt modelId="{95078BF6-DFE8-40DC-9BD1-3A8540E4A5A3}" type="pres">
      <dgm:prSet presAssocID="{B6D99F73-AEE7-4EA0-A891-24CA805C06CA}" presName="bottomLine" presStyleLbl="alignNode1" presStyleIdx="3" presStyleCnt="6">
        <dgm:presLayoutVars/>
      </dgm:prSet>
      <dgm:spPr/>
    </dgm:pt>
    <dgm:pt modelId="{DC2206FF-B357-46B5-B48B-1A2A1FD9F3F9}" type="pres">
      <dgm:prSet presAssocID="{B6D99F73-AEE7-4EA0-A891-24CA805C06CA}" presName="nodeText" presStyleLbl="bgAccFollowNode1" presStyleIdx="1" presStyleCnt="3">
        <dgm:presLayoutVars>
          <dgm:bulletEnabled val="1"/>
        </dgm:presLayoutVars>
      </dgm:prSet>
      <dgm:spPr/>
    </dgm:pt>
    <dgm:pt modelId="{1D34F7D5-FF94-4ABA-91E5-4E32AF2F9EFE}" type="pres">
      <dgm:prSet presAssocID="{8B684159-94C0-443A-8F6C-2BEEFDBA8C5E}" presName="sibTrans" presStyleCnt="0"/>
      <dgm:spPr/>
    </dgm:pt>
    <dgm:pt modelId="{4FFB3123-9BEF-43C9-BAE1-69ECFFF3FABC}" type="pres">
      <dgm:prSet presAssocID="{DF7E0DD1-FD56-45D9-8A7D-36373C824CA0}" presName="compositeNode" presStyleCnt="0">
        <dgm:presLayoutVars>
          <dgm:bulletEnabled val="1"/>
        </dgm:presLayoutVars>
      </dgm:prSet>
      <dgm:spPr/>
    </dgm:pt>
    <dgm:pt modelId="{2B775251-942D-4D18-A948-3FED328747ED}" type="pres">
      <dgm:prSet presAssocID="{DF7E0DD1-FD56-45D9-8A7D-36373C824CA0}" presName="bgRect" presStyleLbl="bgAccFollowNode1" presStyleIdx="2" presStyleCnt="3"/>
      <dgm:spPr/>
    </dgm:pt>
    <dgm:pt modelId="{948F855E-B487-4B2E-BFA8-EC3F70403159}" type="pres">
      <dgm:prSet presAssocID="{951BCAB2-306C-4AA2-BECC-2C32C1841C98}" presName="sibTransNodeCircle" presStyleLbl="alignNode1" presStyleIdx="4" presStyleCnt="6">
        <dgm:presLayoutVars>
          <dgm:chMax val="0"/>
          <dgm:bulletEnabled/>
        </dgm:presLayoutVars>
      </dgm:prSet>
      <dgm:spPr/>
    </dgm:pt>
    <dgm:pt modelId="{DDCBE6E0-E4FE-477F-B1BC-2B02CA2D0C40}" type="pres">
      <dgm:prSet presAssocID="{DF7E0DD1-FD56-45D9-8A7D-36373C824CA0}" presName="bottomLine" presStyleLbl="alignNode1" presStyleIdx="5" presStyleCnt="6">
        <dgm:presLayoutVars/>
      </dgm:prSet>
      <dgm:spPr/>
    </dgm:pt>
    <dgm:pt modelId="{738618CB-5C66-492E-AD59-247AA47E6747}" type="pres">
      <dgm:prSet presAssocID="{DF7E0DD1-FD56-45D9-8A7D-36373C824CA0}" presName="nodeText" presStyleLbl="bgAccFollowNode1" presStyleIdx="2" presStyleCnt="3">
        <dgm:presLayoutVars>
          <dgm:bulletEnabled val="1"/>
        </dgm:presLayoutVars>
      </dgm:prSet>
      <dgm:spPr/>
    </dgm:pt>
  </dgm:ptLst>
  <dgm:cxnLst>
    <dgm:cxn modelId="{B8A6B604-6D70-416F-AD77-0F10E0A08EAB}" type="presOf" srcId="{DF7E0DD1-FD56-45D9-8A7D-36373C824CA0}" destId="{738618CB-5C66-492E-AD59-247AA47E6747}" srcOrd="1" destOrd="0" presId="urn:microsoft.com/office/officeart/2016/7/layout/BasicLinearProcessNumbered"/>
    <dgm:cxn modelId="{64B0412F-3F30-4B24-8824-A7D8AD88341F}" type="presOf" srcId="{DC3EBDA3-4F50-4DBA-A60E-78586C71FEBA}" destId="{1386A871-428A-429A-9F70-6E5884663AFF}" srcOrd="0" destOrd="0" presId="urn:microsoft.com/office/officeart/2016/7/layout/BasicLinearProcessNumbered"/>
    <dgm:cxn modelId="{8D192332-BB73-4049-AF9D-F7C260AC5012}" type="presOf" srcId="{B6D99F73-AEE7-4EA0-A891-24CA805C06CA}" destId="{DC2206FF-B357-46B5-B48B-1A2A1FD9F3F9}" srcOrd="1" destOrd="0" presId="urn:microsoft.com/office/officeart/2016/7/layout/BasicLinearProcessNumbered"/>
    <dgm:cxn modelId="{B9EE0943-C9A7-4282-8552-2B2167CB3592}" srcId="{DC3EBDA3-4F50-4DBA-A60E-78586C71FEBA}" destId="{DF7E0DD1-FD56-45D9-8A7D-36373C824CA0}" srcOrd="2" destOrd="0" parTransId="{76008F7B-8FA5-4035-BE8E-6A10F9AD4A06}" sibTransId="{951BCAB2-306C-4AA2-BECC-2C32C1841C98}"/>
    <dgm:cxn modelId="{C4E99946-91C5-4FE8-BBE2-0A1A5348DFFC}" type="presOf" srcId="{DF7E0DD1-FD56-45D9-8A7D-36373C824CA0}" destId="{2B775251-942D-4D18-A948-3FED328747ED}" srcOrd="0" destOrd="0" presId="urn:microsoft.com/office/officeart/2016/7/layout/BasicLinearProcessNumbered"/>
    <dgm:cxn modelId="{4F138E7F-5287-4E96-8326-1F9E0F4E1DD5}" type="presOf" srcId="{3D7BFEEC-3A17-4FEC-A4AD-3FDA99A716C3}" destId="{5C3EFD67-EF44-4E6F-ABE3-6143AF9F0CB6}" srcOrd="1" destOrd="0" presId="urn:microsoft.com/office/officeart/2016/7/layout/BasicLinearProcessNumbered"/>
    <dgm:cxn modelId="{419CCB8A-475A-4913-A309-06A0BFBA120A}" type="presOf" srcId="{321BDC81-528F-41D0-9D57-FCD5FD027763}" destId="{07A407E6-D861-4359-98CF-96329E1F7B1F}" srcOrd="0" destOrd="0" presId="urn:microsoft.com/office/officeart/2016/7/layout/BasicLinearProcessNumbered"/>
    <dgm:cxn modelId="{987A56A0-C006-44D8-AC1C-4A9D05838203}" type="presOf" srcId="{8B684159-94C0-443A-8F6C-2BEEFDBA8C5E}" destId="{B85EFCE4-44D5-41DB-9222-70BDD39E77F4}" srcOrd="0" destOrd="0" presId="urn:microsoft.com/office/officeart/2016/7/layout/BasicLinearProcessNumbered"/>
    <dgm:cxn modelId="{CB9839A7-6079-4B16-8628-BBA94847C5FD}" type="presOf" srcId="{B6D99F73-AEE7-4EA0-A891-24CA805C06CA}" destId="{EB3E651E-BD1A-4803-8693-768CE1A989EF}" srcOrd="0" destOrd="0" presId="urn:microsoft.com/office/officeart/2016/7/layout/BasicLinearProcessNumbered"/>
    <dgm:cxn modelId="{F005EEAF-F373-47BE-8963-37174A327447}" srcId="{DC3EBDA3-4F50-4DBA-A60E-78586C71FEBA}" destId="{B6D99F73-AEE7-4EA0-A891-24CA805C06CA}" srcOrd="1" destOrd="0" parTransId="{AE81A2C8-82A1-46EE-9872-75EC89D2B645}" sibTransId="{8B684159-94C0-443A-8F6C-2BEEFDBA8C5E}"/>
    <dgm:cxn modelId="{98C27BCE-484C-4C7A-949F-205B09B8088A}" srcId="{DC3EBDA3-4F50-4DBA-A60E-78586C71FEBA}" destId="{3D7BFEEC-3A17-4FEC-A4AD-3FDA99A716C3}" srcOrd="0" destOrd="0" parTransId="{B05483D4-54BF-4982-9B8F-0D4BE9D77564}" sibTransId="{321BDC81-528F-41D0-9D57-FCD5FD027763}"/>
    <dgm:cxn modelId="{91C2B8DB-5515-4399-987E-FDF0D47D1474}" type="presOf" srcId="{951BCAB2-306C-4AA2-BECC-2C32C1841C98}" destId="{948F855E-B487-4B2E-BFA8-EC3F70403159}" srcOrd="0" destOrd="0" presId="urn:microsoft.com/office/officeart/2016/7/layout/BasicLinearProcessNumbered"/>
    <dgm:cxn modelId="{D857A9E2-9BCB-4D18-BB7E-F4C68D00F405}" type="presOf" srcId="{3D7BFEEC-3A17-4FEC-A4AD-3FDA99A716C3}" destId="{FBA36AEF-4024-46C9-8831-8B07D5784645}" srcOrd="0" destOrd="0" presId="urn:microsoft.com/office/officeart/2016/7/layout/BasicLinearProcessNumbered"/>
    <dgm:cxn modelId="{6125818A-70EB-4876-B6CD-947BEE78A39D}" type="presParOf" srcId="{1386A871-428A-429A-9F70-6E5884663AFF}" destId="{E62E340F-D62A-488D-9D3A-D0E171E4FA73}" srcOrd="0" destOrd="0" presId="urn:microsoft.com/office/officeart/2016/7/layout/BasicLinearProcessNumbered"/>
    <dgm:cxn modelId="{9E40D760-5ED1-47E8-B059-52A19F73911C}" type="presParOf" srcId="{E62E340F-D62A-488D-9D3A-D0E171E4FA73}" destId="{FBA36AEF-4024-46C9-8831-8B07D5784645}" srcOrd="0" destOrd="0" presId="urn:microsoft.com/office/officeart/2016/7/layout/BasicLinearProcessNumbered"/>
    <dgm:cxn modelId="{557608F8-7704-4276-A98A-B45A69804033}" type="presParOf" srcId="{E62E340F-D62A-488D-9D3A-D0E171E4FA73}" destId="{07A407E6-D861-4359-98CF-96329E1F7B1F}" srcOrd="1" destOrd="0" presId="urn:microsoft.com/office/officeart/2016/7/layout/BasicLinearProcessNumbered"/>
    <dgm:cxn modelId="{B12E0CC6-E61E-48B1-B2C3-CF5E8BD708DB}" type="presParOf" srcId="{E62E340F-D62A-488D-9D3A-D0E171E4FA73}" destId="{7682B1F9-CA89-44DD-9449-E3BCA82CE862}" srcOrd="2" destOrd="0" presId="urn:microsoft.com/office/officeart/2016/7/layout/BasicLinearProcessNumbered"/>
    <dgm:cxn modelId="{C1F029FE-33CC-4257-9405-6D46BB526E0B}" type="presParOf" srcId="{E62E340F-D62A-488D-9D3A-D0E171E4FA73}" destId="{5C3EFD67-EF44-4E6F-ABE3-6143AF9F0CB6}" srcOrd="3" destOrd="0" presId="urn:microsoft.com/office/officeart/2016/7/layout/BasicLinearProcessNumbered"/>
    <dgm:cxn modelId="{BA6F4A46-B9E7-493C-B28F-209D5E9FC02B}" type="presParOf" srcId="{1386A871-428A-429A-9F70-6E5884663AFF}" destId="{383619A6-F055-48D1-8094-96B4262E0F18}" srcOrd="1" destOrd="0" presId="urn:microsoft.com/office/officeart/2016/7/layout/BasicLinearProcessNumbered"/>
    <dgm:cxn modelId="{A9684C2C-2FF7-4464-9413-CDC108702848}" type="presParOf" srcId="{1386A871-428A-429A-9F70-6E5884663AFF}" destId="{3E1F3129-045B-4939-8268-250F169DD54D}" srcOrd="2" destOrd="0" presId="urn:microsoft.com/office/officeart/2016/7/layout/BasicLinearProcessNumbered"/>
    <dgm:cxn modelId="{E9C22A8F-4A84-4E83-8CEB-1FC45A3F491B}" type="presParOf" srcId="{3E1F3129-045B-4939-8268-250F169DD54D}" destId="{EB3E651E-BD1A-4803-8693-768CE1A989EF}" srcOrd="0" destOrd="0" presId="urn:microsoft.com/office/officeart/2016/7/layout/BasicLinearProcessNumbered"/>
    <dgm:cxn modelId="{77E5C710-17A6-4C55-B4AE-9B0CA94890C6}" type="presParOf" srcId="{3E1F3129-045B-4939-8268-250F169DD54D}" destId="{B85EFCE4-44D5-41DB-9222-70BDD39E77F4}" srcOrd="1" destOrd="0" presId="urn:microsoft.com/office/officeart/2016/7/layout/BasicLinearProcessNumbered"/>
    <dgm:cxn modelId="{52E09A2A-7CE0-4A7C-B12B-0CBBBF913B24}" type="presParOf" srcId="{3E1F3129-045B-4939-8268-250F169DD54D}" destId="{95078BF6-DFE8-40DC-9BD1-3A8540E4A5A3}" srcOrd="2" destOrd="0" presId="urn:microsoft.com/office/officeart/2016/7/layout/BasicLinearProcessNumbered"/>
    <dgm:cxn modelId="{554B2F3E-7F84-44E3-A2DB-13FC350EBFDD}" type="presParOf" srcId="{3E1F3129-045B-4939-8268-250F169DD54D}" destId="{DC2206FF-B357-46B5-B48B-1A2A1FD9F3F9}" srcOrd="3" destOrd="0" presId="urn:microsoft.com/office/officeart/2016/7/layout/BasicLinearProcessNumbered"/>
    <dgm:cxn modelId="{D16D6A62-D9AE-4F92-BE30-774F6B69D355}" type="presParOf" srcId="{1386A871-428A-429A-9F70-6E5884663AFF}" destId="{1D34F7D5-FF94-4ABA-91E5-4E32AF2F9EFE}" srcOrd="3" destOrd="0" presId="urn:microsoft.com/office/officeart/2016/7/layout/BasicLinearProcessNumbered"/>
    <dgm:cxn modelId="{659E4424-15EA-4F7A-8286-89AF27376EE7}" type="presParOf" srcId="{1386A871-428A-429A-9F70-6E5884663AFF}" destId="{4FFB3123-9BEF-43C9-BAE1-69ECFFF3FABC}" srcOrd="4" destOrd="0" presId="urn:microsoft.com/office/officeart/2016/7/layout/BasicLinearProcessNumbered"/>
    <dgm:cxn modelId="{97B92045-4ED8-42AE-86BB-CBABAA96DAE5}" type="presParOf" srcId="{4FFB3123-9BEF-43C9-BAE1-69ECFFF3FABC}" destId="{2B775251-942D-4D18-A948-3FED328747ED}" srcOrd="0" destOrd="0" presId="urn:microsoft.com/office/officeart/2016/7/layout/BasicLinearProcessNumbered"/>
    <dgm:cxn modelId="{235BFE91-0545-4C49-865B-6A12627CE359}" type="presParOf" srcId="{4FFB3123-9BEF-43C9-BAE1-69ECFFF3FABC}" destId="{948F855E-B487-4B2E-BFA8-EC3F70403159}" srcOrd="1" destOrd="0" presId="urn:microsoft.com/office/officeart/2016/7/layout/BasicLinearProcessNumbered"/>
    <dgm:cxn modelId="{9E9B2A66-D233-4C6E-B9B1-49FF762F609E}" type="presParOf" srcId="{4FFB3123-9BEF-43C9-BAE1-69ECFFF3FABC}" destId="{DDCBE6E0-E4FE-477F-B1BC-2B02CA2D0C40}" srcOrd="2" destOrd="0" presId="urn:microsoft.com/office/officeart/2016/7/layout/BasicLinearProcessNumbered"/>
    <dgm:cxn modelId="{80DB62F5-FFB0-49FE-A979-DCF1C45EA6E3}" type="presParOf" srcId="{4FFB3123-9BEF-43C9-BAE1-69ECFFF3FABC}" destId="{738618CB-5C66-492E-AD59-247AA47E6747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4AF592C-98AB-4F56-BE26-CBD6815E9A99}" type="doc">
      <dgm:prSet loTypeId="urn:microsoft.com/office/officeart/2005/8/layout/hierarchy1" loCatId="hierarchy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90E8A30C-1B16-4437-A65B-A0E2B2AB4085}">
      <dgm:prSet/>
      <dgm:spPr/>
      <dgm:t>
        <a:bodyPr/>
        <a:lstStyle/>
        <a:p>
          <a:r>
            <a:rPr lang="en-GB" b="1" dirty="0"/>
            <a:t>strengths:</a:t>
          </a:r>
          <a:r>
            <a:rPr lang="en-GB" dirty="0"/>
            <a:t> Explains emotional distress effectively and offers clear, child-</a:t>
          </a:r>
          <a:r>
            <a:rPr lang="en-GB" dirty="0" err="1"/>
            <a:t>centered</a:t>
          </a:r>
          <a:r>
            <a:rPr lang="en-GB" dirty="0"/>
            <a:t> interventions (e.g., Key Person system).  ( Elfer at al., 2012; Howe,2011)  </a:t>
          </a:r>
          <a:endParaRPr lang="en-US" dirty="0"/>
        </a:p>
      </dgm:t>
    </dgm:pt>
    <dgm:pt modelId="{487715AD-3ABF-4ED2-9DEB-9C734660FAF8}" type="parTrans" cxnId="{59D32B52-F800-42B1-8707-8E75EA0321B2}">
      <dgm:prSet/>
      <dgm:spPr/>
      <dgm:t>
        <a:bodyPr/>
        <a:lstStyle/>
        <a:p>
          <a:endParaRPr lang="en-US"/>
        </a:p>
      </dgm:t>
    </dgm:pt>
    <dgm:pt modelId="{86D2774A-FEF2-471E-BD4A-B231B5C85C36}" type="sibTrans" cxnId="{59D32B52-F800-42B1-8707-8E75EA0321B2}">
      <dgm:prSet/>
      <dgm:spPr/>
      <dgm:t>
        <a:bodyPr/>
        <a:lstStyle/>
        <a:p>
          <a:endParaRPr lang="en-US"/>
        </a:p>
      </dgm:t>
    </dgm:pt>
    <dgm:pt modelId="{46FA550B-5C36-4353-AD10-98527A2CCFDB}">
      <dgm:prSet/>
      <dgm:spPr/>
      <dgm:t>
        <a:bodyPr/>
        <a:lstStyle/>
        <a:p>
          <a:r>
            <a:rPr lang="en-GB" b="1" dirty="0"/>
            <a:t>Limitations:</a:t>
          </a:r>
          <a:r>
            <a:rPr lang="en-GB" dirty="0"/>
            <a:t> Focuses heavily on emotional bonds, somewhat underplaying peer interaction and cognitive/language development. ( Howe, 2011)</a:t>
          </a:r>
          <a:endParaRPr lang="en-US" dirty="0"/>
        </a:p>
      </dgm:t>
    </dgm:pt>
    <dgm:pt modelId="{A882530A-FFE9-47BE-8565-F882B31DA73E}" type="parTrans" cxnId="{FE0E0D89-CC67-4B08-8022-F38612BA5DE9}">
      <dgm:prSet/>
      <dgm:spPr/>
      <dgm:t>
        <a:bodyPr/>
        <a:lstStyle/>
        <a:p>
          <a:endParaRPr lang="en-US"/>
        </a:p>
      </dgm:t>
    </dgm:pt>
    <dgm:pt modelId="{5E2C08B2-96AC-4B56-8F19-A3EF386C1789}" type="sibTrans" cxnId="{FE0E0D89-CC67-4B08-8022-F38612BA5DE9}">
      <dgm:prSet/>
      <dgm:spPr/>
      <dgm:t>
        <a:bodyPr/>
        <a:lstStyle/>
        <a:p>
          <a:endParaRPr lang="en-US"/>
        </a:p>
      </dgm:t>
    </dgm:pt>
    <dgm:pt modelId="{CE31DE07-A797-463D-8391-3264B57A6B98}">
      <dgm:prSet/>
      <dgm:spPr/>
      <dgm:t>
        <a:bodyPr/>
        <a:lstStyle/>
        <a:p>
          <a:r>
            <a:rPr lang="en-GB" b="1" dirty="0"/>
            <a:t>Alternative Perspective (Vygotsky):</a:t>
          </a:r>
          <a:r>
            <a:rPr lang="en-GB" dirty="0"/>
            <a:t> Vygotsky’s Sociocultural Theory better explains her language development through peer scaffolding and the Zone of Proximal Development (ZPD). ( Vygotsky, 1978) </a:t>
          </a:r>
          <a:endParaRPr lang="en-US" dirty="0"/>
        </a:p>
      </dgm:t>
    </dgm:pt>
    <dgm:pt modelId="{7128BB75-A34B-4966-8A6C-12D51BB3C0C6}" type="parTrans" cxnId="{C951BBF1-0A34-4DF2-885A-AAE4DEBEE3F1}">
      <dgm:prSet/>
      <dgm:spPr/>
      <dgm:t>
        <a:bodyPr/>
        <a:lstStyle/>
        <a:p>
          <a:endParaRPr lang="en-US"/>
        </a:p>
      </dgm:t>
    </dgm:pt>
    <dgm:pt modelId="{6F9B7F1B-5C53-45EC-A282-ECB6AB0929A6}" type="sibTrans" cxnId="{C951BBF1-0A34-4DF2-885A-AAE4DEBEE3F1}">
      <dgm:prSet/>
      <dgm:spPr/>
      <dgm:t>
        <a:bodyPr/>
        <a:lstStyle/>
        <a:p>
          <a:endParaRPr lang="en-US"/>
        </a:p>
      </dgm:t>
    </dgm:pt>
    <dgm:pt modelId="{0C5EB8DB-5603-4633-9EA7-E516E9A342E7}" type="pres">
      <dgm:prSet presAssocID="{A4AF592C-98AB-4F56-BE26-CBD6815E9A99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B9BCD190-D4A9-4180-B2FC-43CB8D8D50C3}" type="pres">
      <dgm:prSet presAssocID="{90E8A30C-1B16-4437-A65B-A0E2B2AB4085}" presName="hierRoot1" presStyleCnt="0"/>
      <dgm:spPr/>
    </dgm:pt>
    <dgm:pt modelId="{A86D2EE2-D18F-457A-9500-AEE0D62FA1E7}" type="pres">
      <dgm:prSet presAssocID="{90E8A30C-1B16-4437-A65B-A0E2B2AB4085}" presName="composite" presStyleCnt="0"/>
      <dgm:spPr/>
    </dgm:pt>
    <dgm:pt modelId="{D103D7FD-D7BE-46D8-8772-C1718557AEF7}" type="pres">
      <dgm:prSet presAssocID="{90E8A30C-1B16-4437-A65B-A0E2B2AB4085}" presName="background" presStyleLbl="node0" presStyleIdx="0" presStyleCnt="3"/>
      <dgm:spPr/>
    </dgm:pt>
    <dgm:pt modelId="{4BF937A0-E18F-47BB-94EC-277B5C7BE5EA}" type="pres">
      <dgm:prSet presAssocID="{90E8A30C-1B16-4437-A65B-A0E2B2AB4085}" presName="text" presStyleLbl="fgAcc0" presStyleIdx="0" presStyleCnt="3">
        <dgm:presLayoutVars>
          <dgm:chPref val="3"/>
        </dgm:presLayoutVars>
      </dgm:prSet>
      <dgm:spPr/>
    </dgm:pt>
    <dgm:pt modelId="{2DDC7782-A82C-4494-8B55-C3984E00387E}" type="pres">
      <dgm:prSet presAssocID="{90E8A30C-1B16-4437-A65B-A0E2B2AB4085}" presName="hierChild2" presStyleCnt="0"/>
      <dgm:spPr/>
    </dgm:pt>
    <dgm:pt modelId="{CA6684E1-BD0B-4675-97E8-046C8D55ABEF}" type="pres">
      <dgm:prSet presAssocID="{46FA550B-5C36-4353-AD10-98527A2CCFDB}" presName="hierRoot1" presStyleCnt="0"/>
      <dgm:spPr/>
    </dgm:pt>
    <dgm:pt modelId="{31B5D9C9-22E9-4FEC-B552-BAB4C46929E8}" type="pres">
      <dgm:prSet presAssocID="{46FA550B-5C36-4353-AD10-98527A2CCFDB}" presName="composite" presStyleCnt="0"/>
      <dgm:spPr/>
    </dgm:pt>
    <dgm:pt modelId="{EDA2853C-F730-45C2-9885-5EBC4CFCA73B}" type="pres">
      <dgm:prSet presAssocID="{46FA550B-5C36-4353-AD10-98527A2CCFDB}" presName="background" presStyleLbl="node0" presStyleIdx="1" presStyleCnt="3"/>
      <dgm:spPr/>
    </dgm:pt>
    <dgm:pt modelId="{F9B8FA2D-8973-4556-9266-871AA16CF1AB}" type="pres">
      <dgm:prSet presAssocID="{46FA550B-5C36-4353-AD10-98527A2CCFDB}" presName="text" presStyleLbl="fgAcc0" presStyleIdx="1" presStyleCnt="3">
        <dgm:presLayoutVars>
          <dgm:chPref val="3"/>
        </dgm:presLayoutVars>
      </dgm:prSet>
      <dgm:spPr/>
    </dgm:pt>
    <dgm:pt modelId="{429078FF-712A-406B-B6BE-3800FFC28738}" type="pres">
      <dgm:prSet presAssocID="{46FA550B-5C36-4353-AD10-98527A2CCFDB}" presName="hierChild2" presStyleCnt="0"/>
      <dgm:spPr/>
    </dgm:pt>
    <dgm:pt modelId="{9EC04A16-03C0-4E09-A32C-111508F617FA}" type="pres">
      <dgm:prSet presAssocID="{CE31DE07-A797-463D-8391-3264B57A6B98}" presName="hierRoot1" presStyleCnt="0"/>
      <dgm:spPr/>
    </dgm:pt>
    <dgm:pt modelId="{81D59AAF-7B90-4708-90B1-5D504977D741}" type="pres">
      <dgm:prSet presAssocID="{CE31DE07-A797-463D-8391-3264B57A6B98}" presName="composite" presStyleCnt="0"/>
      <dgm:spPr/>
    </dgm:pt>
    <dgm:pt modelId="{B51F21B9-006D-49AF-9E7D-15DA0A72B88F}" type="pres">
      <dgm:prSet presAssocID="{CE31DE07-A797-463D-8391-3264B57A6B98}" presName="background" presStyleLbl="node0" presStyleIdx="2" presStyleCnt="3"/>
      <dgm:spPr/>
    </dgm:pt>
    <dgm:pt modelId="{82557ABA-F080-472A-97E4-14C0D7A76AB1}" type="pres">
      <dgm:prSet presAssocID="{CE31DE07-A797-463D-8391-3264B57A6B98}" presName="text" presStyleLbl="fgAcc0" presStyleIdx="2" presStyleCnt="3">
        <dgm:presLayoutVars>
          <dgm:chPref val="3"/>
        </dgm:presLayoutVars>
      </dgm:prSet>
      <dgm:spPr/>
    </dgm:pt>
    <dgm:pt modelId="{7B92EE73-63A0-4734-B3CA-340844D10CB9}" type="pres">
      <dgm:prSet presAssocID="{CE31DE07-A797-463D-8391-3264B57A6B98}" presName="hierChild2" presStyleCnt="0"/>
      <dgm:spPr/>
    </dgm:pt>
  </dgm:ptLst>
  <dgm:cxnLst>
    <dgm:cxn modelId="{9E16630E-5317-4313-8D03-7C59C7CAF625}" type="presOf" srcId="{CE31DE07-A797-463D-8391-3264B57A6B98}" destId="{82557ABA-F080-472A-97E4-14C0D7A76AB1}" srcOrd="0" destOrd="0" presId="urn:microsoft.com/office/officeart/2005/8/layout/hierarchy1"/>
    <dgm:cxn modelId="{98798842-3EE2-4497-BFEE-F55877FC2654}" type="presOf" srcId="{A4AF592C-98AB-4F56-BE26-CBD6815E9A99}" destId="{0C5EB8DB-5603-4633-9EA7-E516E9A342E7}" srcOrd="0" destOrd="0" presId="urn:microsoft.com/office/officeart/2005/8/layout/hierarchy1"/>
    <dgm:cxn modelId="{59D32B52-F800-42B1-8707-8E75EA0321B2}" srcId="{A4AF592C-98AB-4F56-BE26-CBD6815E9A99}" destId="{90E8A30C-1B16-4437-A65B-A0E2B2AB4085}" srcOrd="0" destOrd="0" parTransId="{487715AD-3ABF-4ED2-9DEB-9C734660FAF8}" sibTransId="{86D2774A-FEF2-471E-BD4A-B231B5C85C36}"/>
    <dgm:cxn modelId="{FE0E0D89-CC67-4B08-8022-F38612BA5DE9}" srcId="{A4AF592C-98AB-4F56-BE26-CBD6815E9A99}" destId="{46FA550B-5C36-4353-AD10-98527A2CCFDB}" srcOrd="1" destOrd="0" parTransId="{A882530A-FFE9-47BE-8565-F882B31DA73E}" sibTransId="{5E2C08B2-96AC-4B56-8F19-A3EF386C1789}"/>
    <dgm:cxn modelId="{96BCEFA5-8E5D-4648-B54E-5706E79F26BA}" type="presOf" srcId="{46FA550B-5C36-4353-AD10-98527A2CCFDB}" destId="{F9B8FA2D-8973-4556-9266-871AA16CF1AB}" srcOrd="0" destOrd="0" presId="urn:microsoft.com/office/officeart/2005/8/layout/hierarchy1"/>
    <dgm:cxn modelId="{C951BBF1-0A34-4DF2-885A-AAE4DEBEE3F1}" srcId="{A4AF592C-98AB-4F56-BE26-CBD6815E9A99}" destId="{CE31DE07-A797-463D-8391-3264B57A6B98}" srcOrd="2" destOrd="0" parTransId="{7128BB75-A34B-4966-8A6C-12D51BB3C0C6}" sibTransId="{6F9B7F1B-5C53-45EC-A282-ECB6AB0929A6}"/>
    <dgm:cxn modelId="{B33F86FA-488E-4450-A35C-685FDEE81408}" type="presOf" srcId="{90E8A30C-1B16-4437-A65B-A0E2B2AB4085}" destId="{4BF937A0-E18F-47BB-94EC-277B5C7BE5EA}" srcOrd="0" destOrd="0" presId="urn:microsoft.com/office/officeart/2005/8/layout/hierarchy1"/>
    <dgm:cxn modelId="{D27A0DEB-FDA5-4E66-AFED-EF100EBE4CC5}" type="presParOf" srcId="{0C5EB8DB-5603-4633-9EA7-E516E9A342E7}" destId="{B9BCD190-D4A9-4180-B2FC-43CB8D8D50C3}" srcOrd="0" destOrd="0" presId="urn:microsoft.com/office/officeart/2005/8/layout/hierarchy1"/>
    <dgm:cxn modelId="{9EE65826-6563-4BCF-AEC7-E16BBA65D2F8}" type="presParOf" srcId="{B9BCD190-D4A9-4180-B2FC-43CB8D8D50C3}" destId="{A86D2EE2-D18F-457A-9500-AEE0D62FA1E7}" srcOrd="0" destOrd="0" presId="urn:microsoft.com/office/officeart/2005/8/layout/hierarchy1"/>
    <dgm:cxn modelId="{73935F32-8593-473A-8FB2-DB9BCA03288D}" type="presParOf" srcId="{A86D2EE2-D18F-457A-9500-AEE0D62FA1E7}" destId="{D103D7FD-D7BE-46D8-8772-C1718557AEF7}" srcOrd="0" destOrd="0" presId="urn:microsoft.com/office/officeart/2005/8/layout/hierarchy1"/>
    <dgm:cxn modelId="{B83ABDE1-2F56-457D-B75B-15C76A0906AF}" type="presParOf" srcId="{A86D2EE2-D18F-457A-9500-AEE0D62FA1E7}" destId="{4BF937A0-E18F-47BB-94EC-277B5C7BE5EA}" srcOrd="1" destOrd="0" presId="urn:microsoft.com/office/officeart/2005/8/layout/hierarchy1"/>
    <dgm:cxn modelId="{1DABB3CF-AD21-4CE8-B509-F8F820C92E16}" type="presParOf" srcId="{B9BCD190-D4A9-4180-B2FC-43CB8D8D50C3}" destId="{2DDC7782-A82C-4494-8B55-C3984E00387E}" srcOrd="1" destOrd="0" presId="urn:microsoft.com/office/officeart/2005/8/layout/hierarchy1"/>
    <dgm:cxn modelId="{B1924323-629A-47CB-BB26-03199264174C}" type="presParOf" srcId="{0C5EB8DB-5603-4633-9EA7-E516E9A342E7}" destId="{CA6684E1-BD0B-4675-97E8-046C8D55ABEF}" srcOrd="1" destOrd="0" presId="urn:microsoft.com/office/officeart/2005/8/layout/hierarchy1"/>
    <dgm:cxn modelId="{60ED48EA-9C20-4622-A81D-6BB4E6BAE7F8}" type="presParOf" srcId="{CA6684E1-BD0B-4675-97E8-046C8D55ABEF}" destId="{31B5D9C9-22E9-4FEC-B552-BAB4C46929E8}" srcOrd="0" destOrd="0" presId="urn:microsoft.com/office/officeart/2005/8/layout/hierarchy1"/>
    <dgm:cxn modelId="{7273C435-0CFA-49F0-8462-B96276EC0C90}" type="presParOf" srcId="{31B5D9C9-22E9-4FEC-B552-BAB4C46929E8}" destId="{EDA2853C-F730-45C2-9885-5EBC4CFCA73B}" srcOrd="0" destOrd="0" presId="urn:microsoft.com/office/officeart/2005/8/layout/hierarchy1"/>
    <dgm:cxn modelId="{E22AD1B0-A8F1-4EDE-8114-65EC6FBE0690}" type="presParOf" srcId="{31B5D9C9-22E9-4FEC-B552-BAB4C46929E8}" destId="{F9B8FA2D-8973-4556-9266-871AA16CF1AB}" srcOrd="1" destOrd="0" presId="urn:microsoft.com/office/officeart/2005/8/layout/hierarchy1"/>
    <dgm:cxn modelId="{8BE494AF-81A1-482D-BAE6-0F1944E44C3C}" type="presParOf" srcId="{CA6684E1-BD0B-4675-97E8-046C8D55ABEF}" destId="{429078FF-712A-406B-B6BE-3800FFC28738}" srcOrd="1" destOrd="0" presId="urn:microsoft.com/office/officeart/2005/8/layout/hierarchy1"/>
    <dgm:cxn modelId="{F5A7808B-C4E0-421A-A316-3C3C788C8278}" type="presParOf" srcId="{0C5EB8DB-5603-4633-9EA7-E516E9A342E7}" destId="{9EC04A16-03C0-4E09-A32C-111508F617FA}" srcOrd="2" destOrd="0" presId="urn:microsoft.com/office/officeart/2005/8/layout/hierarchy1"/>
    <dgm:cxn modelId="{E9BEB270-5B37-4F83-9FA4-C0B2B98B791C}" type="presParOf" srcId="{9EC04A16-03C0-4E09-A32C-111508F617FA}" destId="{81D59AAF-7B90-4708-90B1-5D504977D741}" srcOrd="0" destOrd="0" presId="urn:microsoft.com/office/officeart/2005/8/layout/hierarchy1"/>
    <dgm:cxn modelId="{554D685D-A7B4-4664-9AE1-489CC4B38BF2}" type="presParOf" srcId="{81D59AAF-7B90-4708-90B1-5D504977D741}" destId="{B51F21B9-006D-49AF-9E7D-15DA0A72B88F}" srcOrd="0" destOrd="0" presId="urn:microsoft.com/office/officeart/2005/8/layout/hierarchy1"/>
    <dgm:cxn modelId="{2D6FA099-CA9C-42CE-BD11-F7B453B5FF03}" type="presParOf" srcId="{81D59AAF-7B90-4708-90B1-5D504977D741}" destId="{82557ABA-F080-472A-97E4-14C0D7A76AB1}" srcOrd="1" destOrd="0" presId="urn:microsoft.com/office/officeart/2005/8/layout/hierarchy1"/>
    <dgm:cxn modelId="{80C10C7D-898A-4488-B58C-B1CC0C4F4169}" type="presParOf" srcId="{9EC04A16-03C0-4E09-A32C-111508F617FA}" destId="{7B92EE73-63A0-4734-B3CA-340844D10CB9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2165F1-9B0B-403A-B1DD-305F014DCF12}">
      <dsp:nvSpPr>
        <dsp:cNvPr id="0" name=""/>
        <dsp:cNvSpPr/>
      </dsp:nvSpPr>
      <dsp:spPr>
        <a:xfrm>
          <a:off x="0" y="42549"/>
          <a:ext cx="5891471" cy="71954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b="1" i="0" kern="1200"/>
            <a:t>Case Study (Shona):</a:t>
          </a:r>
          <a:endParaRPr lang="en-US" sz="3000" kern="1200"/>
        </a:p>
      </dsp:txBody>
      <dsp:txXfrm>
        <a:off x="35125" y="77674"/>
        <a:ext cx="5821221" cy="649299"/>
      </dsp:txXfrm>
    </dsp:sp>
    <dsp:sp modelId="{48C8D2E7-C898-4B64-8E93-6F5D9C452543}">
      <dsp:nvSpPr>
        <dsp:cNvPr id="0" name=""/>
        <dsp:cNvSpPr/>
      </dsp:nvSpPr>
      <dsp:spPr>
        <a:xfrm>
          <a:off x="0" y="762099"/>
          <a:ext cx="5891471" cy="2173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7054" tIns="38100" rIns="213360" bIns="38100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300" b="0" i="0" kern="1200"/>
            <a:t>3 years old; newly joined early years nursery.  </a:t>
          </a:r>
          <a:endParaRPr lang="en-US" sz="2300" kern="120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300" b="0" i="0" kern="1200"/>
            <a:t>Displays separation anxiety when left by carers.  </a:t>
          </a:r>
          <a:endParaRPr lang="en-US" sz="2300" kern="120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300" b="0" i="0" kern="1200"/>
            <a:t>Shows limited verbal communication and struggles with group play.  </a:t>
          </a:r>
          <a:endParaRPr lang="en-US" sz="2300" kern="1200"/>
        </a:p>
      </dsp:txBody>
      <dsp:txXfrm>
        <a:off x="0" y="762099"/>
        <a:ext cx="5891471" cy="2173500"/>
      </dsp:txXfrm>
    </dsp:sp>
    <dsp:sp modelId="{70558EFC-A3F9-48F0-8954-793F124B8A69}">
      <dsp:nvSpPr>
        <dsp:cNvPr id="0" name=""/>
        <dsp:cNvSpPr/>
      </dsp:nvSpPr>
      <dsp:spPr>
        <a:xfrm>
          <a:off x="0" y="2935599"/>
          <a:ext cx="5891471" cy="719549"/>
        </a:xfrm>
        <a:prstGeom prst="roundRect">
          <a:avLst/>
        </a:prstGeom>
        <a:solidFill>
          <a:schemeClr val="accent5">
            <a:hueOff val="-1232511"/>
            <a:satOff val="-12614"/>
            <a:lumOff val="549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b="1" i="0" kern="1200"/>
            <a:t>Presentation Focus:</a:t>
          </a:r>
          <a:endParaRPr lang="en-US" sz="3000" kern="1200"/>
        </a:p>
      </dsp:txBody>
      <dsp:txXfrm>
        <a:off x="35125" y="2970724"/>
        <a:ext cx="5821221" cy="649299"/>
      </dsp:txXfrm>
    </dsp:sp>
    <dsp:sp modelId="{1A949669-A3B2-4B6C-8152-5017F81239F5}">
      <dsp:nvSpPr>
        <dsp:cNvPr id="0" name=""/>
        <dsp:cNvSpPr/>
      </dsp:nvSpPr>
      <dsp:spPr>
        <a:xfrm>
          <a:off x="0" y="3655149"/>
          <a:ext cx="5891471" cy="14593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7054" tIns="38100" rIns="213360" bIns="38100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300" b="0" i="0" kern="1200" dirty="0"/>
            <a:t>Application of Bowlby’s Attachment Theory (Bowlby, 1982).</a:t>
          </a:r>
          <a:endParaRPr lang="en-US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300" b="0" i="0" kern="1200" dirty="0"/>
            <a:t>Designing a holistic support plan for wellbeing and development.  </a:t>
          </a:r>
          <a:endParaRPr lang="en-US" sz="2300" kern="1200" dirty="0"/>
        </a:p>
      </dsp:txBody>
      <dsp:txXfrm>
        <a:off x="0" y="3655149"/>
        <a:ext cx="5891471" cy="14593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788919-A1BA-4293-A6B0-EDA719C0CD91}">
      <dsp:nvSpPr>
        <dsp:cNvPr id="0" name=""/>
        <dsp:cNvSpPr/>
      </dsp:nvSpPr>
      <dsp:spPr>
        <a:xfrm>
          <a:off x="0" y="53356"/>
          <a:ext cx="10659110" cy="8394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b="1" kern="1200"/>
            <a:t>Foundational Ideas:</a:t>
          </a:r>
          <a:endParaRPr lang="en-US" sz="3500" kern="1200"/>
        </a:p>
      </dsp:txBody>
      <dsp:txXfrm>
        <a:off x="40980" y="94336"/>
        <a:ext cx="10577150" cy="757514"/>
      </dsp:txXfrm>
    </dsp:sp>
    <dsp:sp modelId="{4519E160-D898-4B16-8403-5B699C46C4AA}">
      <dsp:nvSpPr>
        <dsp:cNvPr id="0" name=""/>
        <dsp:cNvSpPr/>
      </dsp:nvSpPr>
      <dsp:spPr>
        <a:xfrm>
          <a:off x="0" y="892831"/>
          <a:ext cx="10659110" cy="34051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8427" tIns="44450" rIns="248920" bIns="44450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700" b="1" kern="1200" dirty="0"/>
            <a:t>Evolutionary basis:</a:t>
          </a:r>
          <a:r>
            <a:rPr lang="en-GB" sz="2700" kern="1200" dirty="0"/>
            <a:t> Attachment is an innate drive for survival and safety. ( Bowlby, 1982)</a:t>
          </a:r>
          <a:endParaRPr lang="en-US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700" b="1" kern="1200" dirty="0"/>
            <a:t>Secure Base &amp; Safe Haven:</a:t>
          </a:r>
          <a:r>
            <a:rPr lang="en-GB" sz="2700" kern="1200" dirty="0"/>
            <a:t> Children need a trusted primary caregiver to explore from and return to.( Bowlby, 1982; Howe, 2011)</a:t>
          </a:r>
          <a:endParaRPr lang="en-US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700" b="1" kern="1200" dirty="0"/>
            <a:t>Internal Working Model (IWM):</a:t>
          </a:r>
          <a:r>
            <a:rPr lang="en-GB" sz="2700" kern="1200" dirty="0"/>
            <a:t> Cognitive framework of expectations about self and social relationships. (Bowlby, 1982; Howe, 2011)</a:t>
          </a:r>
          <a:endParaRPr lang="en-US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700" b="1" kern="1200" dirty="0"/>
            <a:t>Monotropy &amp; Separation Anxiety:</a:t>
          </a:r>
          <a:r>
            <a:rPr lang="en-GB" sz="2700" kern="1200" dirty="0"/>
            <a:t> Key developmental stages in early childhood. (Bowlby, 1982; Howe, 2011)</a:t>
          </a:r>
          <a:endParaRPr lang="en-US" sz="2700" kern="1200" dirty="0"/>
        </a:p>
      </dsp:txBody>
      <dsp:txXfrm>
        <a:off x="0" y="892831"/>
        <a:ext cx="10659110" cy="340515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1F18E0-760B-45DB-90E7-17677E9E2E97}">
      <dsp:nvSpPr>
        <dsp:cNvPr id="0" name=""/>
        <dsp:cNvSpPr/>
      </dsp:nvSpPr>
      <dsp:spPr>
        <a:xfrm>
          <a:off x="0" y="629"/>
          <a:ext cx="7117918" cy="147308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636951E-8B51-476D-9BA2-640916DEF6F6}">
      <dsp:nvSpPr>
        <dsp:cNvPr id="0" name=""/>
        <dsp:cNvSpPr/>
      </dsp:nvSpPr>
      <dsp:spPr>
        <a:xfrm>
          <a:off x="445607" y="332073"/>
          <a:ext cx="810195" cy="81019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A00CCE-3C78-43DF-B825-E4E7805113AA}">
      <dsp:nvSpPr>
        <dsp:cNvPr id="0" name=""/>
        <dsp:cNvSpPr/>
      </dsp:nvSpPr>
      <dsp:spPr>
        <a:xfrm>
          <a:off x="1701410" y="629"/>
          <a:ext cx="5416507" cy="14730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5901" tIns="155901" rIns="155901" bIns="155901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/>
            <a:t>Separation Distress:</a:t>
          </a:r>
          <a:r>
            <a:rPr lang="en-GB" sz="1800" kern="1200" dirty="0"/>
            <a:t> Distress at drop-off indicates an active attachment system seeking the primary caregiver.  ( Bowlby, 1982) </a:t>
          </a:r>
          <a:endParaRPr lang="en-US" sz="1800" kern="1200" dirty="0"/>
        </a:p>
      </dsp:txBody>
      <dsp:txXfrm>
        <a:off x="1701410" y="629"/>
        <a:ext cx="5416507" cy="1473082"/>
      </dsp:txXfrm>
    </dsp:sp>
    <dsp:sp modelId="{DDCD2C3E-0BA9-4BDA-8199-1AEBB6F03392}">
      <dsp:nvSpPr>
        <dsp:cNvPr id="0" name=""/>
        <dsp:cNvSpPr/>
      </dsp:nvSpPr>
      <dsp:spPr>
        <a:xfrm>
          <a:off x="0" y="1841983"/>
          <a:ext cx="7117918" cy="147308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E46BCE-C1DC-4067-9FDB-0BC0EE35512C}">
      <dsp:nvSpPr>
        <dsp:cNvPr id="0" name=""/>
        <dsp:cNvSpPr/>
      </dsp:nvSpPr>
      <dsp:spPr>
        <a:xfrm>
          <a:off x="445607" y="2173426"/>
          <a:ext cx="810195" cy="81019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CB0395-42BB-4E65-B291-856443A52C4C}">
      <dsp:nvSpPr>
        <dsp:cNvPr id="0" name=""/>
        <dsp:cNvSpPr/>
      </dsp:nvSpPr>
      <dsp:spPr>
        <a:xfrm>
          <a:off x="1701410" y="1841983"/>
          <a:ext cx="5416507" cy="14730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5901" tIns="155901" rIns="155901" bIns="155901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/>
            <a:t>Limited Group Play &amp; Social Withdrawal:</a:t>
          </a:r>
          <a:r>
            <a:rPr lang="en-GB" sz="1800" kern="1200" dirty="0"/>
            <a:t> Without a secondary 'secure base' in the nursery, Shona lacks the emotional confidence to explore social play.    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 ( Elfer at al., 2012; Howe,2011)  </a:t>
          </a:r>
          <a:endParaRPr lang="en-US" sz="1800" kern="1200" dirty="0"/>
        </a:p>
      </dsp:txBody>
      <dsp:txXfrm>
        <a:off x="1701410" y="1841983"/>
        <a:ext cx="5416507" cy="1473082"/>
      </dsp:txXfrm>
    </dsp:sp>
    <dsp:sp modelId="{63EDF5EA-E23D-4D5B-AEEA-AF51176E969A}">
      <dsp:nvSpPr>
        <dsp:cNvPr id="0" name=""/>
        <dsp:cNvSpPr/>
      </dsp:nvSpPr>
      <dsp:spPr>
        <a:xfrm>
          <a:off x="0" y="3683336"/>
          <a:ext cx="7117918" cy="147308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D23759-BB88-4971-BBC1-D11F5201D119}">
      <dsp:nvSpPr>
        <dsp:cNvPr id="0" name=""/>
        <dsp:cNvSpPr/>
      </dsp:nvSpPr>
      <dsp:spPr>
        <a:xfrm>
          <a:off x="445607" y="4014780"/>
          <a:ext cx="810195" cy="81019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89F9FE-738F-48EC-9DBD-42C8FA731ED9}">
      <dsp:nvSpPr>
        <dsp:cNvPr id="0" name=""/>
        <dsp:cNvSpPr/>
      </dsp:nvSpPr>
      <dsp:spPr>
        <a:xfrm>
          <a:off x="1701410" y="3683336"/>
          <a:ext cx="5416507" cy="14730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5901" tIns="155901" rIns="155901" bIns="155901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/>
            <a:t>Communication Barriers:</a:t>
          </a:r>
          <a:r>
            <a:rPr lang="en-GB" sz="1800" kern="1200" dirty="0"/>
            <a:t> Elevated stress levels inhibit language expression and peer interaction. ( Broadhead et al., 2010) </a:t>
          </a:r>
          <a:endParaRPr lang="en-US" sz="1800" kern="1200" dirty="0"/>
        </a:p>
      </dsp:txBody>
      <dsp:txXfrm>
        <a:off x="1701410" y="3683336"/>
        <a:ext cx="5416507" cy="147308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32BA05-EAD6-41C2-A191-01A03E340807}">
      <dsp:nvSpPr>
        <dsp:cNvPr id="0" name=""/>
        <dsp:cNvSpPr/>
      </dsp:nvSpPr>
      <dsp:spPr>
        <a:xfrm>
          <a:off x="0" y="55599"/>
          <a:ext cx="7117918" cy="121826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Key Person System:</a:t>
          </a:r>
          <a:r>
            <a:rPr lang="en-GB" sz="2000" kern="1200" dirty="0"/>
            <a:t> Assign a dedicated nursery practitioner to act as Shona’s secondary secure base.( Elfer et al., 2012)</a:t>
          </a:r>
          <a:endParaRPr lang="en-US" sz="2000" kern="1200" dirty="0"/>
        </a:p>
      </dsp:txBody>
      <dsp:txXfrm>
        <a:off x="59471" y="115070"/>
        <a:ext cx="6998976" cy="1099320"/>
      </dsp:txXfrm>
    </dsp:sp>
    <dsp:sp modelId="{084ABE74-8F93-4EC6-9AAB-55CD0FB0E708}">
      <dsp:nvSpPr>
        <dsp:cNvPr id="0" name=""/>
        <dsp:cNvSpPr/>
      </dsp:nvSpPr>
      <dsp:spPr>
        <a:xfrm>
          <a:off x="0" y="1331462"/>
          <a:ext cx="7117918" cy="1218262"/>
        </a:xfrm>
        <a:prstGeom prst="roundRect">
          <a:avLst/>
        </a:prstGeom>
        <a:solidFill>
          <a:schemeClr val="accent2">
            <a:hueOff val="-2685588"/>
            <a:satOff val="-4802"/>
            <a:lumOff val="718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Transitional Objects &amp; Gradual Drop-offs:</a:t>
          </a:r>
          <a:r>
            <a:rPr lang="en-GB" sz="2000" kern="1200" dirty="0"/>
            <a:t> Allow comfort items from home and implement structured, phased arrivals.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( Elfer et al., 2012; Bowlby, 1982)</a:t>
          </a:r>
          <a:endParaRPr lang="en-US" sz="2000" kern="1200" dirty="0"/>
        </a:p>
      </dsp:txBody>
      <dsp:txXfrm>
        <a:off x="59471" y="1390933"/>
        <a:ext cx="6998976" cy="1099320"/>
      </dsp:txXfrm>
    </dsp:sp>
    <dsp:sp modelId="{E8C42EB2-3D14-49B3-86CE-CE10ABBD4474}">
      <dsp:nvSpPr>
        <dsp:cNvPr id="0" name=""/>
        <dsp:cNvSpPr/>
      </dsp:nvSpPr>
      <dsp:spPr>
        <a:xfrm>
          <a:off x="0" y="2607324"/>
          <a:ext cx="7117918" cy="1218262"/>
        </a:xfrm>
        <a:prstGeom prst="roundRect">
          <a:avLst/>
        </a:prstGeom>
        <a:solidFill>
          <a:schemeClr val="accent2">
            <a:hueOff val="-5371177"/>
            <a:satOff val="-9605"/>
            <a:lumOff val="1437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Emotion-Coaching &amp; Play-Based Pairing:</a:t>
          </a:r>
          <a:r>
            <a:rPr lang="en-GB" sz="2000" kern="1200" dirty="0"/>
            <a:t> One-on-one low-pressure play before transitioning into small groups.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 ( Broadhead et al., 2010; Howe, 2011)</a:t>
          </a:r>
          <a:endParaRPr lang="en-US" sz="2000" kern="1200" dirty="0"/>
        </a:p>
      </dsp:txBody>
      <dsp:txXfrm>
        <a:off x="59471" y="2666795"/>
        <a:ext cx="6998976" cy="1099320"/>
      </dsp:txXfrm>
    </dsp:sp>
    <dsp:sp modelId="{35E141AA-DBD6-4C9A-A5EE-D3D72A08D7FA}">
      <dsp:nvSpPr>
        <dsp:cNvPr id="0" name=""/>
        <dsp:cNvSpPr/>
      </dsp:nvSpPr>
      <dsp:spPr>
        <a:xfrm>
          <a:off x="0" y="3883187"/>
          <a:ext cx="7117918" cy="1218262"/>
        </a:xfrm>
        <a:prstGeom prst="roundRect">
          <a:avLst/>
        </a:prstGeom>
        <a:solidFill>
          <a:schemeClr val="accent2">
            <a:hueOff val="-8056765"/>
            <a:satOff val="-14407"/>
            <a:lumOff val="2156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Multi-Agency &amp; Parental Partnership:</a:t>
          </a:r>
          <a:r>
            <a:rPr lang="en-GB" sz="2000" kern="1200" dirty="0"/>
            <a:t> Continuous communication with parents and SENCO support if needed. ( Nutbrown &amp; page, 2008)</a:t>
          </a:r>
          <a:endParaRPr lang="en-US" sz="2000" kern="1200" dirty="0"/>
        </a:p>
      </dsp:txBody>
      <dsp:txXfrm>
        <a:off x="59471" y="3942658"/>
        <a:ext cx="6998976" cy="109932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A36AEF-4024-46C9-8831-8B07D5784645}">
      <dsp:nvSpPr>
        <dsp:cNvPr id="0" name=""/>
        <dsp:cNvSpPr/>
      </dsp:nvSpPr>
      <dsp:spPr>
        <a:xfrm>
          <a:off x="0" y="0"/>
          <a:ext cx="3330773" cy="3290888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9680" tIns="330200" rIns="259680" bIns="33020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/>
            <a:t>Nature (Biological):</a:t>
          </a:r>
          <a:r>
            <a:rPr lang="en-GB" sz="1500" kern="1200" dirty="0"/>
            <a:t> Innate temperament (e.g., behavioural inhibition), nervous system reactivity to stress. ( Howe, 2011) </a:t>
          </a:r>
          <a:endParaRPr lang="en-US" sz="1500" kern="1200" dirty="0"/>
        </a:p>
      </dsp:txBody>
      <dsp:txXfrm>
        <a:off x="0" y="1250537"/>
        <a:ext cx="3330773" cy="1974532"/>
      </dsp:txXfrm>
    </dsp:sp>
    <dsp:sp modelId="{07A407E6-D861-4359-98CF-96329E1F7B1F}">
      <dsp:nvSpPr>
        <dsp:cNvPr id="0" name=""/>
        <dsp:cNvSpPr/>
      </dsp:nvSpPr>
      <dsp:spPr>
        <a:xfrm>
          <a:off x="1171753" y="329088"/>
          <a:ext cx="987266" cy="98726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971" tIns="12700" rIns="76971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1</a:t>
          </a:r>
        </a:p>
      </dsp:txBody>
      <dsp:txXfrm>
        <a:off x="1316335" y="473670"/>
        <a:ext cx="698102" cy="698102"/>
      </dsp:txXfrm>
    </dsp:sp>
    <dsp:sp modelId="{7682B1F9-CA89-44DD-9449-E3BCA82CE862}">
      <dsp:nvSpPr>
        <dsp:cNvPr id="0" name=""/>
        <dsp:cNvSpPr/>
      </dsp:nvSpPr>
      <dsp:spPr>
        <a:xfrm>
          <a:off x="0" y="3290816"/>
          <a:ext cx="3330773" cy="72"/>
        </a:xfrm>
        <a:prstGeom prst="rect">
          <a:avLst/>
        </a:prstGeom>
        <a:solidFill>
          <a:schemeClr val="accent2">
            <a:hueOff val="-1611353"/>
            <a:satOff val="-2881"/>
            <a:lumOff val="4314"/>
            <a:alphaOff val="0"/>
          </a:schemeClr>
        </a:solidFill>
        <a:ln w="12700" cap="flat" cmpd="sng" algn="ctr">
          <a:solidFill>
            <a:schemeClr val="accent2">
              <a:hueOff val="-1611353"/>
              <a:satOff val="-2881"/>
              <a:lumOff val="43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3E651E-BD1A-4803-8693-768CE1A989EF}">
      <dsp:nvSpPr>
        <dsp:cNvPr id="0" name=""/>
        <dsp:cNvSpPr/>
      </dsp:nvSpPr>
      <dsp:spPr>
        <a:xfrm>
          <a:off x="3663850" y="0"/>
          <a:ext cx="3330773" cy="3290888"/>
        </a:xfrm>
        <a:prstGeom prst="rect">
          <a:avLst/>
        </a:prstGeom>
        <a:solidFill>
          <a:schemeClr val="accent2">
            <a:tint val="40000"/>
            <a:alpha val="90000"/>
            <a:hueOff val="-4249475"/>
            <a:satOff val="25649"/>
            <a:lumOff val="2454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4249475"/>
              <a:satOff val="25649"/>
              <a:lumOff val="245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9680" tIns="330200" rIns="259680" bIns="33020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/>
            <a:t>Nurture (Environmental):</a:t>
          </a:r>
          <a:r>
            <a:rPr lang="en-GB" sz="1500" kern="1200" dirty="0"/>
            <a:t> Attachment history, sudden nursery transition, quality of caregiver interactions. ( Elfer et al., 2012; Bowlby, 1982)</a:t>
          </a:r>
          <a:endParaRPr lang="en-US" sz="1500" kern="1200" dirty="0"/>
        </a:p>
      </dsp:txBody>
      <dsp:txXfrm>
        <a:off x="3663850" y="1250537"/>
        <a:ext cx="3330773" cy="1974532"/>
      </dsp:txXfrm>
    </dsp:sp>
    <dsp:sp modelId="{B85EFCE4-44D5-41DB-9222-70BDD39E77F4}">
      <dsp:nvSpPr>
        <dsp:cNvPr id="0" name=""/>
        <dsp:cNvSpPr/>
      </dsp:nvSpPr>
      <dsp:spPr>
        <a:xfrm>
          <a:off x="4835604" y="329088"/>
          <a:ext cx="987266" cy="987266"/>
        </a:xfrm>
        <a:prstGeom prst="ellipse">
          <a:avLst/>
        </a:prstGeom>
        <a:solidFill>
          <a:schemeClr val="accent2">
            <a:hueOff val="-3222706"/>
            <a:satOff val="-5763"/>
            <a:lumOff val="8627"/>
            <a:alphaOff val="0"/>
          </a:schemeClr>
        </a:solidFill>
        <a:ln w="12700" cap="flat" cmpd="sng" algn="ctr">
          <a:solidFill>
            <a:schemeClr val="accent2">
              <a:hueOff val="-3222706"/>
              <a:satOff val="-5763"/>
              <a:lumOff val="862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971" tIns="12700" rIns="76971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2</a:t>
          </a:r>
        </a:p>
      </dsp:txBody>
      <dsp:txXfrm>
        <a:off x="4980186" y="473670"/>
        <a:ext cx="698102" cy="698102"/>
      </dsp:txXfrm>
    </dsp:sp>
    <dsp:sp modelId="{95078BF6-DFE8-40DC-9BD1-3A8540E4A5A3}">
      <dsp:nvSpPr>
        <dsp:cNvPr id="0" name=""/>
        <dsp:cNvSpPr/>
      </dsp:nvSpPr>
      <dsp:spPr>
        <a:xfrm>
          <a:off x="3663850" y="3290816"/>
          <a:ext cx="3330773" cy="72"/>
        </a:xfrm>
        <a:prstGeom prst="rect">
          <a:avLst/>
        </a:prstGeom>
        <a:solidFill>
          <a:schemeClr val="accent2">
            <a:hueOff val="-4834059"/>
            <a:satOff val="-8644"/>
            <a:lumOff val="12941"/>
            <a:alphaOff val="0"/>
          </a:schemeClr>
        </a:solidFill>
        <a:ln w="12700" cap="flat" cmpd="sng" algn="ctr">
          <a:solidFill>
            <a:schemeClr val="accent2">
              <a:hueOff val="-4834059"/>
              <a:satOff val="-8644"/>
              <a:lumOff val="1294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775251-942D-4D18-A948-3FED328747ED}">
      <dsp:nvSpPr>
        <dsp:cNvPr id="0" name=""/>
        <dsp:cNvSpPr/>
      </dsp:nvSpPr>
      <dsp:spPr>
        <a:xfrm>
          <a:off x="7327701" y="0"/>
          <a:ext cx="3330773" cy="3290888"/>
        </a:xfrm>
        <a:prstGeom prst="rect">
          <a:avLst/>
        </a:prstGeom>
        <a:solidFill>
          <a:schemeClr val="accent2">
            <a:tint val="40000"/>
            <a:alpha val="90000"/>
            <a:hueOff val="-8498950"/>
            <a:satOff val="51298"/>
            <a:lumOff val="4909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8498950"/>
              <a:satOff val="51298"/>
              <a:lumOff val="490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9680" tIns="330200" rIns="259680" bIns="33020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/>
            <a:t>Synthesis:</a:t>
          </a:r>
          <a:r>
            <a:rPr lang="en-GB" sz="1500" kern="1200" dirty="0"/>
            <a:t> Biological sensitivity interacts with environmental transitions to shape Shona's behaviour. ( Broadhead et al., 2010; Howe, 2011)</a:t>
          </a:r>
          <a:endParaRPr lang="en-US" sz="1500" kern="1200" dirty="0"/>
        </a:p>
      </dsp:txBody>
      <dsp:txXfrm>
        <a:off x="7327701" y="1250537"/>
        <a:ext cx="3330773" cy="1974532"/>
      </dsp:txXfrm>
    </dsp:sp>
    <dsp:sp modelId="{948F855E-B487-4B2E-BFA8-EC3F70403159}">
      <dsp:nvSpPr>
        <dsp:cNvPr id="0" name=""/>
        <dsp:cNvSpPr/>
      </dsp:nvSpPr>
      <dsp:spPr>
        <a:xfrm>
          <a:off x="8499455" y="329088"/>
          <a:ext cx="987266" cy="987266"/>
        </a:xfrm>
        <a:prstGeom prst="ellipse">
          <a:avLst/>
        </a:prstGeom>
        <a:solidFill>
          <a:schemeClr val="accent2">
            <a:hueOff val="-6445412"/>
            <a:satOff val="-11526"/>
            <a:lumOff val="17254"/>
            <a:alphaOff val="0"/>
          </a:schemeClr>
        </a:solidFill>
        <a:ln w="12700" cap="flat" cmpd="sng" algn="ctr">
          <a:solidFill>
            <a:schemeClr val="accent2">
              <a:hueOff val="-6445412"/>
              <a:satOff val="-11526"/>
              <a:lumOff val="1725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971" tIns="12700" rIns="76971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3</a:t>
          </a:r>
        </a:p>
      </dsp:txBody>
      <dsp:txXfrm>
        <a:off x="8644037" y="473670"/>
        <a:ext cx="698102" cy="698102"/>
      </dsp:txXfrm>
    </dsp:sp>
    <dsp:sp modelId="{DDCBE6E0-E4FE-477F-B1BC-2B02CA2D0C40}">
      <dsp:nvSpPr>
        <dsp:cNvPr id="0" name=""/>
        <dsp:cNvSpPr/>
      </dsp:nvSpPr>
      <dsp:spPr>
        <a:xfrm>
          <a:off x="7327701" y="3290816"/>
          <a:ext cx="3330773" cy="72"/>
        </a:xfrm>
        <a:prstGeom prst="rect">
          <a:avLst/>
        </a:prstGeom>
        <a:solidFill>
          <a:schemeClr val="accent2">
            <a:hueOff val="-8056765"/>
            <a:satOff val="-14407"/>
            <a:lumOff val="21568"/>
            <a:alphaOff val="0"/>
          </a:schemeClr>
        </a:solidFill>
        <a:ln w="12700" cap="flat" cmpd="sng" algn="ctr">
          <a:solidFill>
            <a:schemeClr val="accent2">
              <a:hueOff val="-8056765"/>
              <a:satOff val="-14407"/>
              <a:lumOff val="2156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03D7FD-D7BE-46D8-8772-C1718557AEF7}">
      <dsp:nvSpPr>
        <dsp:cNvPr id="0" name=""/>
        <dsp:cNvSpPr/>
      </dsp:nvSpPr>
      <dsp:spPr>
        <a:xfrm>
          <a:off x="0" y="535463"/>
          <a:ext cx="2997696" cy="190353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F937A0-E18F-47BB-94EC-277B5C7BE5EA}">
      <dsp:nvSpPr>
        <dsp:cNvPr id="0" name=""/>
        <dsp:cNvSpPr/>
      </dsp:nvSpPr>
      <dsp:spPr>
        <a:xfrm>
          <a:off x="333077" y="851887"/>
          <a:ext cx="2997696" cy="19035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/>
            <a:t>strengths:</a:t>
          </a:r>
          <a:r>
            <a:rPr lang="en-GB" sz="1500" kern="1200" dirty="0"/>
            <a:t> Explains emotional distress effectively and offers clear, child-</a:t>
          </a:r>
          <a:r>
            <a:rPr lang="en-GB" sz="1500" kern="1200" dirty="0" err="1"/>
            <a:t>centered</a:t>
          </a:r>
          <a:r>
            <a:rPr lang="en-GB" sz="1500" kern="1200" dirty="0"/>
            <a:t> interventions (e.g., Key Person system).  ( Elfer at al., 2012; Howe,2011)  </a:t>
          </a:r>
          <a:endParaRPr lang="en-US" sz="1500" kern="1200" dirty="0"/>
        </a:p>
      </dsp:txBody>
      <dsp:txXfrm>
        <a:off x="388830" y="907640"/>
        <a:ext cx="2886190" cy="1792031"/>
      </dsp:txXfrm>
    </dsp:sp>
    <dsp:sp modelId="{EDA2853C-F730-45C2-9885-5EBC4CFCA73B}">
      <dsp:nvSpPr>
        <dsp:cNvPr id="0" name=""/>
        <dsp:cNvSpPr/>
      </dsp:nvSpPr>
      <dsp:spPr>
        <a:xfrm>
          <a:off x="3663850" y="535463"/>
          <a:ext cx="2997696" cy="190353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B8FA2D-8973-4556-9266-871AA16CF1AB}">
      <dsp:nvSpPr>
        <dsp:cNvPr id="0" name=""/>
        <dsp:cNvSpPr/>
      </dsp:nvSpPr>
      <dsp:spPr>
        <a:xfrm>
          <a:off x="3996928" y="851887"/>
          <a:ext cx="2997696" cy="19035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/>
            <a:t>Limitations:</a:t>
          </a:r>
          <a:r>
            <a:rPr lang="en-GB" sz="1500" kern="1200" dirty="0"/>
            <a:t> Focuses heavily on emotional bonds, somewhat underplaying peer interaction and cognitive/language development. ( Howe, 2011)</a:t>
          </a:r>
          <a:endParaRPr lang="en-US" sz="1500" kern="1200" dirty="0"/>
        </a:p>
      </dsp:txBody>
      <dsp:txXfrm>
        <a:off x="4052681" y="907640"/>
        <a:ext cx="2886190" cy="1792031"/>
      </dsp:txXfrm>
    </dsp:sp>
    <dsp:sp modelId="{B51F21B9-006D-49AF-9E7D-15DA0A72B88F}">
      <dsp:nvSpPr>
        <dsp:cNvPr id="0" name=""/>
        <dsp:cNvSpPr/>
      </dsp:nvSpPr>
      <dsp:spPr>
        <a:xfrm>
          <a:off x="7327701" y="535463"/>
          <a:ext cx="2997696" cy="190353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557ABA-F080-472A-97E4-14C0D7A76AB1}">
      <dsp:nvSpPr>
        <dsp:cNvPr id="0" name=""/>
        <dsp:cNvSpPr/>
      </dsp:nvSpPr>
      <dsp:spPr>
        <a:xfrm>
          <a:off x="7660778" y="851887"/>
          <a:ext cx="2997696" cy="19035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/>
            <a:t>Alternative Perspective (Vygotsky):</a:t>
          </a:r>
          <a:r>
            <a:rPr lang="en-GB" sz="1500" kern="1200" dirty="0"/>
            <a:t> Vygotsky’s Sociocultural Theory better explains her language development through peer scaffolding and the Zone of Proximal Development (ZPD). ( Vygotsky, 1978) </a:t>
          </a:r>
          <a:endParaRPr lang="en-US" sz="1500" kern="1200" dirty="0"/>
        </a:p>
      </dsp:txBody>
      <dsp:txXfrm>
        <a:off x="7716531" y="907640"/>
        <a:ext cx="2886190" cy="17920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058BF-C5E1-4B52-BD8A-FD1AD57793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CD51F7-3CC3-4BB7-8291-B1789482E8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320447-D6C7-43E1-AE88-1FB66CC9C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A76A3-ADC8-4477-8FC1-B9DD55D84908}" type="datetime1">
              <a:rPr lang="en-US" smtClean="0"/>
              <a:t>10/9/2026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5E17B6-E7FC-473A-8D5F-0E6B838EA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4AF4E0-FDDB-42B9-862C-7BBC501CD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56488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736C8-0B4F-4655-A630-0B1D2540B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78B888-85E0-4D92-903E-C3FE7E870D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648916-250B-4232-BD7D-571FDE79F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F49BE-398D-479A-8A7E-5DDBCA61EDCB}" type="datetime1">
              <a:rPr lang="en-US" smtClean="0"/>
              <a:t>10/9/2026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A8BFB4-647C-4104-B6D4-3346051C36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0FA73F-2BE8-4370-AE90-58F4CE51FC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1804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1446D-9FAC-4157-A41A-51675C8BE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1709738"/>
            <a:ext cx="10570210" cy="275889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AF8D4A-8F93-4399-9546-64F286400D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7240" y="4589463"/>
            <a:ext cx="1057021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2FD4-BF96-470C-8247-20DFAE1CF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0C193-4974-4A1F-9C63-07D595E30D66}" type="datetime1">
              <a:rPr lang="en-US" smtClean="0"/>
              <a:t>10/9/2026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175A2D-86C4-4467-BAB8-E9ED004D2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42A4D-D9B2-4C82-95E4-B86F9F5F38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3845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E6B3AA-8C30-429E-B934-AF1220438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15834E-691F-4728-88F5-A0C4696695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77240" y="1825625"/>
            <a:ext cx="52425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876374-880F-4E25-9F88-79E3C1AB1F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19BD69-B509-4FCE-95A8-ED03FFC8CC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AA87F-28D4-4BF0-B81F-877A89DFD5AC}" type="datetime1">
              <a:rPr lang="en-US" smtClean="0"/>
              <a:t>10/9/2026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7C287B-AE5B-490B-BF81-A50D7A2E8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3C2246-303C-4A29-B6EA-E62CEDE6C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745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2FE79-D5BE-43E8-B6C5-2675B7F4D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365125"/>
            <a:ext cx="10578148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9D3A07-BA51-4113-902E-830A887D23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7240" y="1801812"/>
            <a:ext cx="5220335" cy="9350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E320A9-E274-4E1B-B02D-9A3F510A1F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77240" y="2825749"/>
            <a:ext cx="5220335" cy="33639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E80D3A-C2A8-4B78-B7E2-4908C74B1C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01812"/>
            <a:ext cx="5183188" cy="9350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5D84DD-9460-4B08-86AD-27486A9400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825749"/>
            <a:ext cx="5183188" cy="33639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4B0B7F8-282C-4210-AE7D-F35228BAC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9F1F3-208B-49A3-B337-9C8ACEB3E0E1}" type="datetime1">
              <a:rPr lang="en-US" smtClean="0"/>
              <a:t>10/9/2026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AE343A9-1067-4DCF-BACC-1F7F380502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F84E471-04DB-4DB5-8CC5-16B3FC885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9968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D87C0-272E-4E50-A316-78079B2B92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365125"/>
            <a:ext cx="1065911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06C1C9-1F69-432A-858C-D828B56E16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F6CA6-7293-4AA2-A0E0-A3BF4416E786}" type="datetime1">
              <a:rPr lang="en-US" smtClean="0"/>
              <a:t>10/9/2026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D6D9A1B-D149-4B97-B161-3D7C9ADBC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B3722F-8C88-4E54-8CD6-12D31A05F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57820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0E1B4EE-6DFC-45F3-9174-D913EB57C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87016-7BCD-46FB-8EE3-AB6C369108B4}" type="datetime1">
              <a:rPr lang="en-US" smtClean="0"/>
              <a:t>10/9/2026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F7F7DC-6DDE-4337-AD27-BBE7D5422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C58EA9-3AC4-421E-B133-1FA7757DF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954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035BB-74CC-43E9-B71F-A5C05D17EB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57200"/>
            <a:ext cx="3994785" cy="2501900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ADC9E-7845-4DB1-87E3-6FBFB2B03B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6172200" cy="540385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C925A8-2A07-43B9-B549-061F368498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77240" y="3092450"/>
            <a:ext cx="3994785" cy="277653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1A9037-0564-43A1-8156-1D9932E1F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47011-1FFC-4EF8-9A2E-53B4AD2ADBD4}" type="datetime1">
              <a:rPr lang="en-US" smtClean="0"/>
              <a:t>10/9/2026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FF0D40-D0E1-49C9-BE47-91BBC50AB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D129BD-890D-412E-9805-D29F4A0D3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6517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78ADB4-BA7B-42C2-9C6C-58B2763F86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457200"/>
            <a:ext cx="3994785" cy="2505456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9519B58-B546-4E6B-BE00-3D1D64DA86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AA0AB8-41A9-4548-9B83-3EFF79A007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77240" y="3081275"/>
            <a:ext cx="3994785" cy="2779776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BB33ED-A015-4992-A004-33D41CFFA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2EB47-45B4-4EF5-A743-B4885DD2F060}" type="datetime1">
              <a:rPr lang="en-US" smtClean="0"/>
              <a:t>10/9/2026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C29CDA-E85F-47D1-83B7-02A50DEBF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49625F-5352-4136-8AC4-F8899D00A1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027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8E922F-6166-4009-A42D-027DC7180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7791CF-167D-446D-9F99-6976C986E2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3CA422-E040-4DE1-9DA5-C8D37C116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62538-DC4D-4667-96E5-B3278DDF8B12}" type="datetime1">
              <a:rPr lang="en-US" smtClean="0"/>
              <a:t>10/9/2026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813B0B-60E7-494E-91CB-055BC26906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48C554-7C1B-4D8F-9B6B-0449265690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5824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EC66EF0-6ED8-49A7-BDAD-E20A143FAE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FCE9CD-90A9-44BA-B293-0662E077DD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57DAE0-05C4-460B-B96D-BD183ED030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80548-5C08-4BE3-B63E-F2BB63B0B00C}" type="datetime1">
              <a:rPr lang="en-US" smtClean="0"/>
              <a:t>10/9/2026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B3CA93-55C9-4AA3-89A0-55490F745B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BFD820-FF26-4325-816F-310C30F80A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9657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99B5B3C5-A599-465B-B2B9-866E8B2087CE}"/>
              </a:ext>
            </a:extLst>
          </p:cNvPr>
          <p:cNvSpPr/>
          <p:nvPr/>
        </p:nvSpPr>
        <p:spPr>
          <a:xfrm>
            <a:off x="-1" y="-1"/>
            <a:ext cx="12192001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25C84982-7DD0-43B1-8A2D-BFA4DF1B4E60}"/>
              </a:ext>
            </a:extLst>
          </p:cNvPr>
          <p:cNvSpPr/>
          <p:nvPr/>
        </p:nvSpPr>
        <p:spPr>
          <a:xfrm>
            <a:off x="-1" y="-1"/>
            <a:ext cx="12192001" cy="685800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8" name="Decorative Circles">
            <a:extLst>
              <a:ext uri="{FF2B5EF4-FFF2-40B4-BE49-F238E27FC236}">
                <a16:creationId xmlns:a16="http://schemas.microsoft.com/office/drawing/2014/main" id="{1D912E1C-3BBA-42F0-A3EE-FEC382E7230A}"/>
              </a:ext>
            </a:extLst>
          </p:cNvPr>
          <p:cNvGrpSpPr/>
          <p:nvPr/>
        </p:nvGrpSpPr>
        <p:grpSpPr>
          <a:xfrm>
            <a:off x="-1" y="-1"/>
            <a:ext cx="12192001" cy="6858001"/>
            <a:chOff x="-1" y="-1"/>
            <a:chExt cx="12192001" cy="6858001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2FEEAC76-E273-46A8-8F8E-CE59860FE70D}"/>
                </a:ext>
              </a:extLst>
            </p:cNvPr>
            <p:cNvSpPr/>
            <p:nvPr/>
          </p:nvSpPr>
          <p:spPr>
            <a:xfrm>
              <a:off x="209098" y="727602"/>
              <a:ext cx="172408" cy="172408"/>
            </a:xfrm>
            <a:prstGeom prst="ellipse">
              <a:avLst/>
            </a:prstGeom>
            <a:solidFill>
              <a:schemeClr val="accent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76594A0E-9400-45AD-A431-1DA1C0B28966}"/>
                </a:ext>
              </a:extLst>
            </p:cNvPr>
            <p:cNvSpPr/>
            <p:nvPr/>
          </p:nvSpPr>
          <p:spPr>
            <a:xfrm>
              <a:off x="949947" y="136523"/>
              <a:ext cx="113367" cy="113367"/>
            </a:xfrm>
            <a:prstGeom prst="ellipse">
              <a:avLst/>
            </a:prstGeom>
            <a:solidFill>
              <a:srgbClr val="F39E2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20916D6C-D32F-42B6-8512-CD5EDB8F2B9B}"/>
                </a:ext>
              </a:extLst>
            </p:cNvPr>
            <p:cNvSpPr/>
            <p:nvPr/>
          </p:nvSpPr>
          <p:spPr>
            <a:xfrm>
              <a:off x="11575290" y="5859047"/>
              <a:ext cx="305780" cy="30578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3834846D-59C6-40F4-907C-F1A4689B58F1}"/>
                </a:ext>
              </a:extLst>
            </p:cNvPr>
            <p:cNvSpPr/>
            <p:nvPr/>
          </p:nvSpPr>
          <p:spPr>
            <a:xfrm>
              <a:off x="95730" y="1133938"/>
              <a:ext cx="226735" cy="226735"/>
            </a:xfrm>
            <a:prstGeom prst="ellipse">
              <a:avLst/>
            </a:prstGeom>
            <a:solidFill>
              <a:schemeClr val="accent3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5A257CDF-2E36-4DC7-8EE4-5CD8F8ECAC87}"/>
                </a:ext>
              </a:extLst>
            </p:cNvPr>
            <p:cNvSpPr/>
            <p:nvPr/>
          </p:nvSpPr>
          <p:spPr>
            <a:xfrm>
              <a:off x="11536830" y="554419"/>
              <a:ext cx="382700" cy="3827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D5B26E0E-A115-4AE2-82D8-76BB93CC494F}"/>
                </a:ext>
              </a:extLst>
            </p:cNvPr>
            <p:cNvSpPr/>
            <p:nvPr/>
          </p:nvSpPr>
          <p:spPr>
            <a:xfrm>
              <a:off x="1122430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755058DB-7E01-4E95-BF59-983AA1BBB38E}"/>
                </a:ext>
              </a:extLst>
            </p:cNvPr>
            <p:cNvSpPr/>
            <p:nvPr/>
          </p:nvSpPr>
          <p:spPr>
            <a:xfrm>
              <a:off x="11629630" y="5482355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A810F7E2-23F3-44D6-B09E-71E556536052}"/>
                </a:ext>
              </a:extLst>
            </p:cNvPr>
            <p:cNvSpPr/>
            <p:nvPr/>
          </p:nvSpPr>
          <p:spPr>
            <a:xfrm>
              <a:off x="10415328" y="612495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59D5C391-E1DB-410A-A78C-ED3BBDFF0758}"/>
                </a:ext>
              </a:extLst>
            </p:cNvPr>
            <p:cNvSpPr/>
            <p:nvPr/>
          </p:nvSpPr>
          <p:spPr>
            <a:xfrm>
              <a:off x="10120382" y="6255986"/>
              <a:ext cx="305780" cy="30578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77C4944D-9373-4283-BCAA-927A0316659E}"/>
                </a:ext>
              </a:extLst>
            </p:cNvPr>
            <p:cNvSpPr/>
            <p:nvPr/>
          </p:nvSpPr>
          <p:spPr>
            <a:xfrm>
              <a:off x="9934343" y="6204350"/>
              <a:ext cx="113367" cy="113367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6804C521-2D9F-4CE4-AFD3-D4F1551FEC6A}"/>
                </a:ext>
              </a:extLst>
            </p:cNvPr>
            <p:cNvSpPr/>
            <p:nvPr/>
          </p:nvSpPr>
          <p:spPr>
            <a:xfrm>
              <a:off x="11642244" y="6317718"/>
              <a:ext cx="549756" cy="540282"/>
            </a:xfrm>
            <a:custGeom>
              <a:avLst/>
              <a:gdLst>
                <a:gd name="connsiteX0" fmla="*/ 1224540 w 2115556"/>
                <a:gd name="connsiteY0" fmla="*/ 0 h 2079100"/>
                <a:gd name="connsiteX1" fmla="*/ 2090421 w 2115556"/>
                <a:gd name="connsiteY1" fmla="*/ 358660 h 2079100"/>
                <a:gd name="connsiteX2" fmla="*/ 2115556 w 2115556"/>
                <a:gd name="connsiteY2" fmla="*/ 386315 h 2079100"/>
                <a:gd name="connsiteX3" fmla="*/ 2115556 w 2115556"/>
                <a:gd name="connsiteY3" fmla="*/ 2062765 h 2079100"/>
                <a:gd name="connsiteX4" fmla="*/ 2100710 w 2115556"/>
                <a:gd name="connsiteY4" fmla="*/ 2079100 h 2079100"/>
                <a:gd name="connsiteX5" fmla="*/ 348370 w 2115556"/>
                <a:gd name="connsiteY5" fmla="*/ 2079100 h 2079100"/>
                <a:gd name="connsiteX6" fmla="*/ 279625 w 2115556"/>
                <a:gd name="connsiteY6" fmla="*/ 2003461 h 2079100"/>
                <a:gd name="connsiteX7" fmla="*/ 0 w 2115556"/>
                <a:gd name="connsiteY7" fmla="*/ 1224540 h 2079100"/>
                <a:gd name="connsiteX8" fmla="*/ 1224540 w 2115556"/>
                <a:gd name="connsiteY8" fmla="*/ 0 h 2079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15556" h="2079100">
                  <a:moveTo>
                    <a:pt x="1224540" y="0"/>
                  </a:moveTo>
                  <a:cubicBezTo>
                    <a:pt x="1562687" y="0"/>
                    <a:pt x="1868823" y="137062"/>
                    <a:pt x="2090421" y="358660"/>
                  </a:cubicBezTo>
                  <a:lnTo>
                    <a:pt x="2115556" y="386315"/>
                  </a:lnTo>
                  <a:lnTo>
                    <a:pt x="2115556" y="2062765"/>
                  </a:lnTo>
                  <a:lnTo>
                    <a:pt x="2100710" y="2079100"/>
                  </a:lnTo>
                  <a:lnTo>
                    <a:pt x="348370" y="2079100"/>
                  </a:lnTo>
                  <a:lnTo>
                    <a:pt x="279625" y="2003461"/>
                  </a:lnTo>
                  <a:cubicBezTo>
                    <a:pt x="104938" y="1791789"/>
                    <a:pt x="0" y="1520419"/>
                    <a:pt x="0" y="1224540"/>
                  </a:cubicBezTo>
                  <a:cubicBezTo>
                    <a:pt x="0" y="548245"/>
                    <a:pt x="548245" y="0"/>
                    <a:pt x="1224540" y="0"/>
                  </a:cubicBez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755AC65C-13EF-4182-AA3C-62BE165CC033}"/>
                </a:ext>
              </a:extLst>
            </p:cNvPr>
            <p:cNvSpPr/>
            <p:nvPr/>
          </p:nvSpPr>
          <p:spPr>
            <a:xfrm>
              <a:off x="-1" y="-1"/>
              <a:ext cx="510196" cy="538336"/>
            </a:xfrm>
            <a:custGeom>
              <a:avLst/>
              <a:gdLst>
                <a:gd name="connsiteX0" fmla="*/ 0 w 510196"/>
                <a:gd name="connsiteY0" fmla="*/ 0 h 538336"/>
                <a:gd name="connsiteX1" fmla="*/ 459276 w 510196"/>
                <a:gd name="connsiteY1" fmla="*/ 0 h 538336"/>
                <a:gd name="connsiteX2" fmla="*/ 482126 w 510196"/>
                <a:gd name="connsiteY2" fmla="*/ 42098 h 538336"/>
                <a:gd name="connsiteX3" fmla="*/ 510196 w 510196"/>
                <a:gd name="connsiteY3" fmla="*/ 181136 h 538336"/>
                <a:gd name="connsiteX4" fmla="*/ 152996 w 510196"/>
                <a:gd name="connsiteY4" fmla="*/ 538336 h 538336"/>
                <a:gd name="connsiteX5" fmla="*/ 13958 w 510196"/>
                <a:gd name="connsiteY5" fmla="*/ 510266 h 538336"/>
                <a:gd name="connsiteX6" fmla="*/ 0 w 510196"/>
                <a:gd name="connsiteY6" fmla="*/ 502690 h 538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10196" h="538336">
                  <a:moveTo>
                    <a:pt x="0" y="0"/>
                  </a:moveTo>
                  <a:lnTo>
                    <a:pt x="459276" y="0"/>
                  </a:lnTo>
                  <a:lnTo>
                    <a:pt x="482126" y="42098"/>
                  </a:lnTo>
                  <a:cubicBezTo>
                    <a:pt x="500201" y="84833"/>
                    <a:pt x="510196" y="131817"/>
                    <a:pt x="510196" y="181136"/>
                  </a:cubicBezTo>
                  <a:cubicBezTo>
                    <a:pt x="510196" y="378412"/>
                    <a:pt x="350272" y="538336"/>
                    <a:pt x="152996" y="538336"/>
                  </a:cubicBezTo>
                  <a:cubicBezTo>
                    <a:pt x="103677" y="538336"/>
                    <a:pt x="56693" y="528341"/>
                    <a:pt x="13958" y="510266"/>
                  </a:cubicBezTo>
                  <a:lnTo>
                    <a:pt x="0" y="50269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E40DA8D2-FA4B-4282-9D44-48C27B63A153}"/>
                </a:ext>
              </a:extLst>
            </p:cNvPr>
            <p:cNvSpPr/>
            <p:nvPr/>
          </p:nvSpPr>
          <p:spPr>
            <a:xfrm>
              <a:off x="10528695" y="1"/>
              <a:ext cx="554074" cy="282754"/>
            </a:xfrm>
            <a:custGeom>
              <a:avLst/>
              <a:gdLst>
                <a:gd name="connsiteX0" fmla="*/ 644 w 309162"/>
                <a:gd name="connsiteY0" fmla="*/ 0 h 157771"/>
                <a:gd name="connsiteX1" fmla="*/ 308518 w 309162"/>
                <a:gd name="connsiteY1" fmla="*/ 0 h 157771"/>
                <a:gd name="connsiteX2" fmla="*/ 309162 w 309162"/>
                <a:gd name="connsiteY2" fmla="*/ 3190 h 157771"/>
                <a:gd name="connsiteX3" fmla="*/ 154581 w 309162"/>
                <a:gd name="connsiteY3" fmla="*/ 157771 h 157771"/>
                <a:gd name="connsiteX4" fmla="*/ 0 w 309162"/>
                <a:gd name="connsiteY4" fmla="*/ 3190 h 157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9162" h="157771">
                  <a:moveTo>
                    <a:pt x="644" y="0"/>
                  </a:moveTo>
                  <a:lnTo>
                    <a:pt x="308518" y="0"/>
                  </a:lnTo>
                  <a:lnTo>
                    <a:pt x="309162" y="3190"/>
                  </a:lnTo>
                  <a:cubicBezTo>
                    <a:pt x="309162" y="88563"/>
                    <a:pt x="239954" y="157771"/>
                    <a:pt x="154581" y="157771"/>
                  </a:cubicBezTo>
                  <a:cubicBezTo>
                    <a:pt x="69208" y="157771"/>
                    <a:pt x="0" y="88563"/>
                    <a:pt x="0" y="319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99065014-CB18-414D-A527-31ECC45700AB}"/>
                </a:ext>
              </a:extLst>
            </p:cNvPr>
            <p:cNvSpPr/>
            <p:nvPr/>
          </p:nvSpPr>
          <p:spPr>
            <a:xfrm>
              <a:off x="504140" y="1132500"/>
              <a:ext cx="84680" cy="846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8F39E27A-56C1-4328-8DF1-2DA147C78483}"/>
                </a:ext>
              </a:extLst>
            </p:cNvPr>
            <p:cNvSpPr/>
            <p:nvPr/>
          </p:nvSpPr>
          <p:spPr>
            <a:xfrm>
              <a:off x="12051348" y="5576515"/>
              <a:ext cx="137603" cy="210490"/>
            </a:xfrm>
            <a:custGeom>
              <a:avLst/>
              <a:gdLst>
                <a:gd name="connsiteX0" fmla="*/ 105245 w 137603"/>
                <a:gd name="connsiteY0" fmla="*/ 0 h 210490"/>
                <a:gd name="connsiteX1" fmla="*/ 137603 w 137603"/>
                <a:gd name="connsiteY1" fmla="*/ 6533 h 210490"/>
                <a:gd name="connsiteX2" fmla="*/ 137603 w 137603"/>
                <a:gd name="connsiteY2" fmla="*/ 203957 h 210490"/>
                <a:gd name="connsiteX3" fmla="*/ 105245 w 137603"/>
                <a:gd name="connsiteY3" fmla="*/ 210490 h 210490"/>
                <a:gd name="connsiteX4" fmla="*/ 0 w 137603"/>
                <a:gd name="connsiteY4" fmla="*/ 105245 h 210490"/>
                <a:gd name="connsiteX5" fmla="*/ 105245 w 137603"/>
                <a:gd name="connsiteY5" fmla="*/ 0 h 210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7603" h="210490">
                  <a:moveTo>
                    <a:pt x="105245" y="0"/>
                  </a:moveTo>
                  <a:lnTo>
                    <a:pt x="137603" y="6533"/>
                  </a:lnTo>
                  <a:lnTo>
                    <a:pt x="137603" y="203957"/>
                  </a:lnTo>
                  <a:lnTo>
                    <a:pt x="105245" y="210490"/>
                  </a:lnTo>
                  <a:cubicBezTo>
                    <a:pt x="47120" y="210490"/>
                    <a:pt x="0" y="163370"/>
                    <a:pt x="0" y="105245"/>
                  </a:cubicBezTo>
                  <a:cubicBezTo>
                    <a:pt x="0" y="47120"/>
                    <a:pt x="47120" y="0"/>
                    <a:pt x="105245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2C5EC6-E331-4312-AC12-56D55F7D2B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77240" y="6488268"/>
            <a:ext cx="2743200" cy="233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8D24A4-5FEC-4062-8995-EB21925B3B40}" type="datetime1">
              <a:rPr lang="en-US" smtClean="0"/>
              <a:t>10/9/2026</a:t>
            </a:fld>
            <a:endParaRPr lang="en-US" sz="10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37FC5D-92B2-4B4D-8111-6EDEF28069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488268"/>
            <a:ext cx="4114800" cy="233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sz="100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3A104D-C777-4A6E-8A43-F94028E5E3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93150" y="6488268"/>
            <a:ext cx="2743200" cy="233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747434-7036-48DB-A148-6B3D8EE75CDA}" type="slidenum">
              <a:rPr lang="en-US" smtClean="0"/>
              <a:pPr/>
              <a:t>‹#›</a:t>
            </a:fld>
            <a:endParaRPr lang="en-US" sz="1000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D3A74F-6169-4D30-A245-B46D738BEA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365125"/>
            <a:ext cx="1065911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877E64-7A05-44DA-81FA-6EF4806BBF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7240" y="1825625"/>
            <a:ext cx="1065911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93095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2">
            <a:lumMod val="75000"/>
            <a:lumOff val="25000"/>
          </a:schemeClr>
        </a:buClr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sv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sv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sv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1" name="Rectangle 80">
            <a:extLst>
              <a:ext uri="{FF2B5EF4-FFF2-40B4-BE49-F238E27FC236}">
                <a16:creationId xmlns:a16="http://schemas.microsoft.com/office/drawing/2014/main" id="{99B5B3C5-A599-465B-B2B9-866E8B2087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1"/>
            <a:ext cx="12192001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25C84982-7DD0-43B1-8A2D-BFA4DF1B4E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1"/>
            <a:ext cx="12192001" cy="6858001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83" name="Decorative Circles">
            <a:extLst>
              <a:ext uri="{FF2B5EF4-FFF2-40B4-BE49-F238E27FC236}">
                <a16:creationId xmlns:a16="http://schemas.microsoft.com/office/drawing/2014/main" id="{1D912E1C-3BBA-42F0-A3EE-FEC382E723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-1"/>
            <a:ext cx="12192001" cy="6858001"/>
            <a:chOff x="-1" y="-1"/>
            <a:chExt cx="12192001" cy="6858001"/>
          </a:xfrm>
        </p:grpSpPr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2FEEAC76-E273-46A8-8F8E-CE59860FE7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09098" y="727602"/>
              <a:ext cx="172408" cy="172408"/>
            </a:xfrm>
            <a:prstGeom prst="ellipse">
              <a:avLst/>
            </a:prstGeom>
            <a:solidFill>
              <a:schemeClr val="accent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5" name="Oval 84">
              <a:extLst>
                <a:ext uri="{FF2B5EF4-FFF2-40B4-BE49-F238E27FC236}">
                  <a16:creationId xmlns:a16="http://schemas.microsoft.com/office/drawing/2014/main" id="{76594A0E-9400-45AD-A431-1DA1C0B289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49947" y="136523"/>
              <a:ext cx="113367" cy="113367"/>
            </a:xfrm>
            <a:prstGeom prst="ellipse">
              <a:avLst/>
            </a:prstGeom>
            <a:solidFill>
              <a:srgbClr val="F39E29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6" name="Oval 85">
              <a:extLst>
                <a:ext uri="{FF2B5EF4-FFF2-40B4-BE49-F238E27FC236}">
                  <a16:creationId xmlns:a16="http://schemas.microsoft.com/office/drawing/2014/main" id="{20916D6C-D32F-42B6-8512-CD5EDB8F2B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75290" y="5859047"/>
              <a:ext cx="305780" cy="30578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7" name="Oval 86">
              <a:extLst>
                <a:ext uri="{FF2B5EF4-FFF2-40B4-BE49-F238E27FC236}">
                  <a16:creationId xmlns:a16="http://schemas.microsoft.com/office/drawing/2014/main" id="{3834846D-59C6-40F4-907C-F1A4689B5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5730" y="1133938"/>
              <a:ext cx="226735" cy="226735"/>
            </a:xfrm>
            <a:prstGeom prst="ellipse">
              <a:avLst/>
            </a:prstGeom>
            <a:solidFill>
              <a:schemeClr val="accent3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8" name="Oval 87">
              <a:extLst>
                <a:ext uri="{FF2B5EF4-FFF2-40B4-BE49-F238E27FC236}">
                  <a16:creationId xmlns:a16="http://schemas.microsoft.com/office/drawing/2014/main" id="{5A257CDF-2E36-4DC7-8EE4-5CD8F8ECAC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36830" y="554419"/>
              <a:ext cx="382700" cy="3827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9" name="Oval 88">
              <a:extLst>
                <a:ext uri="{FF2B5EF4-FFF2-40B4-BE49-F238E27FC236}">
                  <a16:creationId xmlns:a16="http://schemas.microsoft.com/office/drawing/2014/main" id="{D5B26E0E-A115-4AE2-82D8-76BB93CC4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2430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0" name="Oval 89">
              <a:extLst>
                <a:ext uri="{FF2B5EF4-FFF2-40B4-BE49-F238E27FC236}">
                  <a16:creationId xmlns:a16="http://schemas.microsoft.com/office/drawing/2014/main" id="{755058DB-7E01-4E95-BF59-983AA1BBB3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29630" y="5482355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1" name="Oval 90">
              <a:extLst>
                <a:ext uri="{FF2B5EF4-FFF2-40B4-BE49-F238E27FC236}">
                  <a16:creationId xmlns:a16="http://schemas.microsoft.com/office/drawing/2014/main" id="{A810F7E2-23F3-44D6-B09E-71E5565360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415328" y="612495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2" name="Oval 91">
              <a:extLst>
                <a:ext uri="{FF2B5EF4-FFF2-40B4-BE49-F238E27FC236}">
                  <a16:creationId xmlns:a16="http://schemas.microsoft.com/office/drawing/2014/main" id="{59D5C391-E1DB-410A-A78C-ED3BBDFF07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20382" y="6255986"/>
              <a:ext cx="305780" cy="30578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3" name="Oval 92">
              <a:extLst>
                <a:ext uri="{FF2B5EF4-FFF2-40B4-BE49-F238E27FC236}">
                  <a16:creationId xmlns:a16="http://schemas.microsoft.com/office/drawing/2014/main" id="{77C4944D-9373-4283-BCAA-927A031665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34343" y="6204350"/>
              <a:ext cx="113367" cy="113367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4" name="Freeform: Shape 63">
              <a:extLst>
                <a:ext uri="{FF2B5EF4-FFF2-40B4-BE49-F238E27FC236}">
                  <a16:creationId xmlns:a16="http://schemas.microsoft.com/office/drawing/2014/main" id="{6804C521-2D9F-4CE4-AFD3-D4F1551FEC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42244" y="6317718"/>
              <a:ext cx="549756" cy="540282"/>
            </a:xfrm>
            <a:custGeom>
              <a:avLst/>
              <a:gdLst>
                <a:gd name="connsiteX0" fmla="*/ 1224540 w 2115556"/>
                <a:gd name="connsiteY0" fmla="*/ 0 h 2079100"/>
                <a:gd name="connsiteX1" fmla="*/ 2090421 w 2115556"/>
                <a:gd name="connsiteY1" fmla="*/ 358660 h 2079100"/>
                <a:gd name="connsiteX2" fmla="*/ 2115556 w 2115556"/>
                <a:gd name="connsiteY2" fmla="*/ 386315 h 2079100"/>
                <a:gd name="connsiteX3" fmla="*/ 2115556 w 2115556"/>
                <a:gd name="connsiteY3" fmla="*/ 2062765 h 2079100"/>
                <a:gd name="connsiteX4" fmla="*/ 2100710 w 2115556"/>
                <a:gd name="connsiteY4" fmla="*/ 2079100 h 2079100"/>
                <a:gd name="connsiteX5" fmla="*/ 348370 w 2115556"/>
                <a:gd name="connsiteY5" fmla="*/ 2079100 h 2079100"/>
                <a:gd name="connsiteX6" fmla="*/ 279625 w 2115556"/>
                <a:gd name="connsiteY6" fmla="*/ 2003461 h 2079100"/>
                <a:gd name="connsiteX7" fmla="*/ 0 w 2115556"/>
                <a:gd name="connsiteY7" fmla="*/ 1224540 h 2079100"/>
                <a:gd name="connsiteX8" fmla="*/ 1224540 w 2115556"/>
                <a:gd name="connsiteY8" fmla="*/ 0 h 2079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15556" h="2079100">
                  <a:moveTo>
                    <a:pt x="1224540" y="0"/>
                  </a:moveTo>
                  <a:cubicBezTo>
                    <a:pt x="1562687" y="0"/>
                    <a:pt x="1868823" y="137062"/>
                    <a:pt x="2090421" y="358660"/>
                  </a:cubicBezTo>
                  <a:lnTo>
                    <a:pt x="2115556" y="386315"/>
                  </a:lnTo>
                  <a:lnTo>
                    <a:pt x="2115556" y="2062765"/>
                  </a:lnTo>
                  <a:lnTo>
                    <a:pt x="2100710" y="2079100"/>
                  </a:lnTo>
                  <a:lnTo>
                    <a:pt x="348370" y="2079100"/>
                  </a:lnTo>
                  <a:lnTo>
                    <a:pt x="279625" y="2003461"/>
                  </a:lnTo>
                  <a:cubicBezTo>
                    <a:pt x="104938" y="1791789"/>
                    <a:pt x="0" y="1520419"/>
                    <a:pt x="0" y="1224540"/>
                  </a:cubicBezTo>
                  <a:cubicBezTo>
                    <a:pt x="0" y="548245"/>
                    <a:pt x="548245" y="0"/>
                    <a:pt x="1224540" y="0"/>
                  </a:cubicBez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95" name="Freeform: Shape 64">
              <a:extLst>
                <a:ext uri="{FF2B5EF4-FFF2-40B4-BE49-F238E27FC236}">
                  <a16:creationId xmlns:a16="http://schemas.microsoft.com/office/drawing/2014/main" id="{755AC65C-13EF-4182-AA3C-62BE165CC0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" y="-1"/>
              <a:ext cx="510196" cy="538336"/>
            </a:xfrm>
            <a:custGeom>
              <a:avLst/>
              <a:gdLst>
                <a:gd name="connsiteX0" fmla="*/ 0 w 510196"/>
                <a:gd name="connsiteY0" fmla="*/ 0 h 538336"/>
                <a:gd name="connsiteX1" fmla="*/ 459276 w 510196"/>
                <a:gd name="connsiteY1" fmla="*/ 0 h 538336"/>
                <a:gd name="connsiteX2" fmla="*/ 482126 w 510196"/>
                <a:gd name="connsiteY2" fmla="*/ 42098 h 538336"/>
                <a:gd name="connsiteX3" fmla="*/ 510196 w 510196"/>
                <a:gd name="connsiteY3" fmla="*/ 181136 h 538336"/>
                <a:gd name="connsiteX4" fmla="*/ 152996 w 510196"/>
                <a:gd name="connsiteY4" fmla="*/ 538336 h 538336"/>
                <a:gd name="connsiteX5" fmla="*/ 13958 w 510196"/>
                <a:gd name="connsiteY5" fmla="*/ 510266 h 538336"/>
                <a:gd name="connsiteX6" fmla="*/ 0 w 510196"/>
                <a:gd name="connsiteY6" fmla="*/ 502690 h 538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10196" h="538336">
                  <a:moveTo>
                    <a:pt x="0" y="0"/>
                  </a:moveTo>
                  <a:lnTo>
                    <a:pt x="459276" y="0"/>
                  </a:lnTo>
                  <a:lnTo>
                    <a:pt x="482126" y="42098"/>
                  </a:lnTo>
                  <a:cubicBezTo>
                    <a:pt x="500201" y="84833"/>
                    <a:pt x="510196" y="131817"/>
                    <a:pt x="510196" y="181136"/>
                  </a:cubicBezTo>
                  <a:cubicBezTo>
                    <a:pt x="510196" y="378412"/>
                    <a:pt x="350272" y="538336"/>
                    <a:pt x="152996" y="538336"/>
                  </a:cubicBezTo>
                  <a:cubicBezTo>
                    <a:pt x="103677" y="538336"/>
                    <a:pt x="56693" y="528341"/>
                    <a:pt x="13958" y="510266"/>
                  </a:cubicBezTo>
                  <a:lnTo>
                    <a:pt x="0" y="50269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96" name="Freeform: Shape 65">
              <a:extLst>
                <a:ext uri="{FF2B5EF4-FFF2-40B4-BE49-F238E27FC236}">
                  <a16:creationId xmlns:a16="http://schemas.microsoft.com/office/drawing/2014/main" id="{E40DA8D2-FA4B-4282-9D44-48C27B63A1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28695" y="1"/>
              <a:ext cx="554074" cy="282754"/>
            </a:xfrm>
            <a:custGeom>
              <a:avLst/>
              <a:gdLst>
                <a:gd name="connsiteX0" fmla="*/ 644 w 309162"/>
                <a:gd name="connsiteY0" fmla="*/ 0 h 157771"/>
                <a:gd name="connsiteX1" fmla="*/ 308518 w 309162"/>
                <a:gd name="connsiteY1" fmla="*/ 0 h 157771"/>
                <a:gd name="connsiteX2" fmla="*/ 309162 w 309162"/>
                <a:gd name="connsiteY2" fmla="*/ 3190 h 157771"/>
                <a:gd name="connsiteX3" fmla="*/ 154581 w 309162"/>
                <a:gd name="connsiteY3" fmla="*/ 157771 h 157771"/>
                <a:gd name="connsiteX4" fmla="*/ 0 w 309162"/>
                <a:gd name="connsiteY4" fmla="*/ 3190 h 157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9162" h="157771">
                  <a:moveTo>
                    <a:pt x="644" y="0"/>
                  </a:moveTo>
                  <a:lnTo>
                    <a:pt x="308518" y="0"/>
                  </a:lnTo>
                  <a:lnTo>
                    <a:pt x="309162" y="3190"/>
                  </a:lnTo>
                  <a:cubicBezTo>
                    <a:pt x="309162" y="88563"/>
                    <a:pt x="239954" y="157771"/>
                    <a:pt x="154581" y="157771"/>
                  </a:cubicBezTo>
                  <a:cubicBezTo>
                    <a:pt x="69208" y="157771"/>
                    <a:pt x="0" y="88563"/>
                    <a:pt x="0" y="319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97" name="Oval 96">
              <a:extLst>
                <a:ext uri="{FF2B5EF4-FFF2-40B4-BE49-F238E27FC236}">
                  <a16:creationId xmlns:a16="http://schemas.microsoft.com/office/drawing/2014/main" id="{99065014-CB18-414D-A527-31ECC45700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04140" y="1132500"/>
              <a:ext cx="84680" cy="846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Freeform: Shape 67">
              <a:extLst>
                <a:ext uri="{FF2B5EF4-FFF2-40B4-BE49-F238E27FC236}">
                  <a16:creationId xmlns:a16="http://schemas.microsoft.com/office/drawing/2014/main" id="{8F39E27A-56C1-4328-8DF1-2DA147C784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51348" y="5576515"/>
              <a:ext cx="137603" cy="210490"/>
            </a:xfrm>
            <a:custGeom>
              <a:avLst/>
              <a:gdLst>
                <a:gd name="connsiteX0" fmla="*/ 105245 w 137603"/>
                <a:gd name="connsiteY0" fmla="*/ 0 h 210490"/>
                <a:gd name="connsiteX1" fmla="*/ 137603 w 137603"/>
                <a:gd name="connsiteY1" fmla="*/ 6533 h 210490"/>
                <a:gd name="connsiteX2" fmla="*/ 137603 w 137603"/>
                <a:gd name="connsiteY2" fmla="*/ 203957 h 210490"/>
                <a:gd name="connsiteX3" fmla="*/ 105245 w 137603"/>
                <a:gd name="connsiteY3" fmla="*/ 210490 h 210490"/>
                <a:gd name="connsiteX4" fmla="*/ 0 w 137603"/>
                <a:gd name="connsiteY4" fmla="*/ 105245 h 210490"/>
                <a:gd name="connsiteX5" fmla="*/ 105245 w 137603"/>
                <a:gd name="connsiteY5" fmla="*/ 0 h 2104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7603" h="210490">
                  <a:moveTo>
                    <a:pt x="105245" y="0"/>
                  </a:moveTo>
                  <a:lnTo>
                    <a:pt x="137603" y="6533"/>
                  </a:lnTo>
                  <a:lnTo>
                    <a:pt x="137603" y="203957"/>
                  </a:lnTo>
                  <a:lnTo>
                    <a:pt x="105245" y="210490"/>
                  </a:lnTo>
                  <a:cubicBezTo>
                    <a:pt x="47120" y="210490"/>
                    <a:pt x="0" y="163370"/>
                    <a:pt x="0" y="105245"/>
                  </a:cubicBezTo>
                  <a:cubicBezTo>
                    <a:pt x="0" y="47120"/>
                    <a:pt x="47120" y="0"/>
                    <a:pt x="105245" y="0"/>
                  </a:cubicBez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900" dirty="0">
                <a:solidFill>
                  <a:schemeClr val="bg1"/>
                </a:solidFill>
                <a:latin typeface="+mj-lt"/>
              </a:endParaRPr>
            </a:p>
          </p:txBody>
        </p:sp>
      </p:grpSp>
      <p:sp useBgFill="1">
        <p:nvSpPr>
          <p:cNvPr id="99" name="Rectangle 98">
            <a:extLst>
              <a:ext uri="{FF2B5EF4-FFF2-40B4-BE49-F238E27FC236}">
                <a16:creationId xmlns:a16="http://schemas.microsoft.com/office/drawing/2014/main" id="{F596E531-7430-4087-BC87-6EBBD9F5BB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3761DBE9-7FE6-4545-A3E3-3CB13BEFBE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4115195-C636-4ADD-563C-A68C93DF91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7240" y="777240"/>
            <a:ext cx="6765026" cy="249387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4100" kern="1200">
                <a:latin typeface="+mj-lt"/>
                <a:ea typeface="+mj-ea"/>
                <a:cs typeface="+mj-cs"/>
              </a:rPr>
              <a:t>Supporting Shona’s early childhood development: An Attachment Theory Approach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E3C842-6FDE-BB1B-67AD-73FC5667A1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7240" y="3428999"/>
            <a:ext cx="6765026" cy="27479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800" dirty="0"/>
              <a:t>Name: Maria Nawaz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800" dirty="0"/>
              <a:t>Student number: 2521133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800" dirty="0"/>
              <a:t>Module name: Psychology in Health and Social Care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800" dirty="0"/>
              <a:t>Module code: LCHS4010</a:t>
            </a:r>
          </a:p>
        </p:txBody>
      </p:sp>
      <p:grpSp>
        <p:nvGrpSpPr>
          <p:cNvPr id="101" name="decorative circles">
            <a:extLst>
              <a:ext uri="{FF2B5EF4-FFF2-40B4-BE49-F238E27FC236}">
                <a16:creationId xmlns:a16="http://schemas.microsoft.com/office/drawing/2014/main" id="{090D15CC-A235-4941-B59D-649F70CD1B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437008" y="433142"/>
            <a:ext cx="1122760" cy="6178301"/>
            <a:chOff x="8437008" y="433142"/>
            <a:chExt cx="1122760" cy="6178301"/>
          </a:xfrm>
        </p:grpSpPr>
        <p:sp>
          <p:nvSpPr>
            <p:cNvPr id="102" name="Oval 101">
              <a:extLst>
                <a:ext uri="{FF2B5EF4-FFF2-40B4-BE49-F238E27FC236}">
                  <a16:creationId xmlns:a16="http://schemas.microsoft.com/office/drawing/2014/main" id="{787532C7-1215-4178-A923-EF573EC9B8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575160" y="825175"/>
              <a:ext cx="466441" cy="466441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3" name="Oval 102">
              <a:extLst>
                <a:ext uri="{FF2B5EF4-FFF2-40B4-BE49-F238E27FC236}">
                  <a16:creationId xmlns:a16="http://schemas.microsoft.com/office/drawing/2014/main" id="{B0FD62D6-D98A-489D-A5FC-24518D6F9A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628229" y="433142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4" name="Oval 103">
              <a:extLst>
                <a:ext uri="{FF2B5EF4-FFF2-40B4-BE49-F238E27FC236}">
                  <a16:creationId xmlns:a16="http://schemas.microsoft.com/office/drawing/2014/main" id="{0617A8E1-0887-4BEB-AF88-4C490056D9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437008" y="5719481"/>
              <a:ext cx="226735" cy="226735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5" name="Oval 104">
              <a:extLst>
                <a:ext uri="{FF2B5EF4-FFF2-40B4-BE49-F238E27FC236}">
                  <a16:creationId xmlns:a16="http://schemas.microsoft.com/office/drawing/2014/main" id="{15DF5A22-9D25-46A9-8FC0-ED95CF464E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093327" y="6145002"/>
              <a:ext cx="466441" cy="4664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6" name="Oval 105">
              <a:extLst>
                <a:ext uri="{FF2B5EF4-FFF2-40B4-BE49-F238E27FC236}">
                  <a16:creationId xmlns:a16="http://schemas.microsoft.com/office/drawing/2014/main" id="{9CD8CCD3-5B43-4E89-B609-74BE058F74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896963" y="5817067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4" name="Picture 43">
            <a:extLst>
              <a:ext uri="{FF2B5EF4-FFF2-40B4-BE49-F238E27FC236}">
                <a16:creationId xmlns:a16="http://schemas.microsoft.com/office/drawing/2014/main" id="{48253BCD-422D-9BE6-0428-2709DD0EC1C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2337" r="23469"/>
          <a:stretch>
            <a:fillRect/>
          </a:stretch>
        </p:blipFill>
        <p:spPr>
          <a:xfrm>
            <a:off x="8608738" y="357441"/>
            <a:ext cx="3580214" cy="5994304"/>
          </a:xfrm>
          <a:custGeom>
            <a:avLst/>
            <a:gdLst/>
            <a:ahLst/>
            <a:cxnLst/>
            <a:rect l="l" t="t" r="r" b="b"/>
            <a:pathLst>
              <a:path w="3735324" h="6254002">
                <a:moveTo>
                  <a:pt x="3127001" y="0"/>
                </a:moveTo>
                <a:cubicBezTo>
                  <a:pt x="3288907" y="0"/>
                  <a:pt x="3447939" y="12305"/>
                  <a:pt x="3603212" y="36030"/>
                </a:cubicBezTo>
                <a:lnTo>
                  <a:pt x="3735324" y="59623"/>
                </a:lnTo>
                <a:lnTo>
                  <a:pt x="3735324" y="6194380"/>
                </a:lnTo>
                <a:lnTo>
                  <a:pt x="3603212" y="6217972"/>
                </a:lnTo>
                <a:cubicBezTo>
                  <a:pt x="3447939" y="6241698"/>
                  <a:pt x="3288907" y="6254002"/>
                  <a:pt x="3127001" y="6254002"/>
                </a:cubicBezTo>
                <a:cubicBezTo>
                  <a:pt x="1400006" y="6254002"/>
                  <a:pt x="0" y="4853996"/>
                  <a:pt x="0" y="3127001"/>
                </a:cubicBezTo>
                <a:cubicBezTo>
                  <a:pt x="0" y="1400006"/>
                  <a:pt x="1400006" y="0"/>
                  <a:pt x="3127001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8820217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2663A72-E771-41D4-96AA-28C1B21722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8164F59-4B09-4DB4-A99F-97C71DE46B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752BA6B-0850-F3D0-5AD3-737B4C623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878" y="952022"/>
            <a:ext cx="4606280" cy="5157049"/>
          </a:xfrm>
        </p:spPr>
        <p:txBody>
          <a:bodyPr anchor="ctr">
            <a:normAutofit/>
          </a:bodyPr>
          <a:lstStyle/>
          <a:p>
            <a:r>
              <a:rPr lang="en-GB" sz="4400">
                <a:effectLst/>
                <a:latin typeface="Aptos" panose="020B0004020202020204" pitchFamily="34" charset="0"/>
              </a:rPr>
              <a:t>Introduction &amp; Case Overview</a:t>
            </a:r>
            <a:endParaRPr lang="en-GB" sz="440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6B336017-F12B-485C-B5E1-B6971DA0CD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56099" y="238175"/>
            <a:ext cx="6735901" cy="6619825"/>
          </a:xfrm>
          <a:custGeom>
            <a:avLst/>
            <a:gdLst>
              <a:gd name="connsiteX0" fmla="*/ 1224540 w 2115556"/>
              <a:gd name="connsiteY0" fmla="*/ 0 h 2079100"/>
              <a:gd name="connsiteX1" fmla="*/ 2090421 w 2115556"/>
              <a:gd name="connsiteY1" fmla="*/ 358660 h 2079100"/>
              <a:gd name="connsiteX2" fmla="*/ 2115556 w 2115556"/>
              <a:gd name="connsiteY2" fmla="*/ 386315 h 2079100"/>
              <a:gd name="connsiteX3" fmla="*/ 2115556 w 2115556"/>
              <a:gd name="connsiteY3" fmla="*/ 2062765 h 2079100"/>
              <a:gd name="connsiteX4" fmla="*/ 2100710 w 2115556"/>
              <a:gd name="connsiteY4" fmla="*/ 2079100 h 2079100"/>
              <a:gd name="connsiteX5" fmla="*/ 348370 w 2115556"/>
              <a:gd name="connsiteY5" fmla="*/ 2079100 h 2079100"/>
              <a:gd name="connsiteX6" fmla="*/ 279625 w 2115556"/>
              <a:gd name="connsiteY6" fmla="*/ 2003461 h 2079100"/>
              <a:gd name="connsiteX7" fmla="*/ 0 w 2115556"/>
              <a:gd name="connsiteY7" fmla="*/ 1224540 h 2079100"/>
              <a:gd name="connsiteX8" fmla="*/ 1224540 w 2115556"/>
              <a:gd name="connsiteY8" fmla="*/ 0 h 2079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15556" h="2079100">
                <a:moveTo>
                  <a:pt x="1224540" y="0"/>
                </a:moveTo>
                <a:cubicBezTo>
                  <a:pt x="1562687" y="0"/>
                  <a:pt x="1868823" y="137062"/>
                  <a:pt x="2090421" y="358660"/>
                </a:cubicBezTo>
                <a:lnTo>
                  <a:pt x="2115556" y="386315"/>
                </a:lnTo>
                <a:lnTo>
                  <a:pt x="2115556" y="2062765"/>
                </a:lnTo>
                <a:lnTo>
                  <a:pt x="2100710" y="2079100"/>
                </a:lnTo>
                <a:lnTo>
                  <a:pt x="348370" y="2079100"/>
                </a:lnTo>
                <a:lnTo>
                  <a:pt x="279625" y="2003461"/>
                </a:lnTo>
                <a:cubicBezTo>
                  <a:pt x="104938" y="1791789"/>
                  <a:pt x="0" y="1520419"/>
                  <a:pt x="0" y="1224540"/>
                </a:cubicBezTo>
                <a:cubicBezTo>
                  <a:pt x="0" y="548245"/>
                  <a:pt x="548245" y="0"/>
                  <a:pt x="122454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5" name="decorative circles">
            <a:extLst>
              <a:ext uri="{FF2B5EF4-FFF2-40B4-BE49-F238E27FC236}">
                <a16:creationId xmlns:a16="http://schemas.microsoft.com/office/drawing/2014/main" id="{C2C078FA-5775-45CB-A8F3-53B3F1AD2B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951383" y="299808"/>
            <a:ext cx="1668948" cy="6421669"/>
            <a:chOff x="9951383" y="299808"/>
            <a:chExt cx="1668948" cy="6421669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65CBEB7-29CF-4F21-ABB7-012581304C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53890" y="554418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9C900504-84D3-4813-B737-775C16F8F9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4134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7F04BF80-E9DB-4641-8EA2-51698324F1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432368" y="612495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234395B9-3F83-49A4-9275-0A315D88F5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16802" y="6415697"/>
              <a:ext cx="305780" cy="30578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0E7ABD02-CD92-4D6C-B4BA-984D6688F5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51383" y="6204350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081A753-7CCE-FC88-20BB-E71A0D6C4FB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6293597"/>
              </p:ext>
            </p:extLst>
          </p:nvPr>
        </p:nvGraphicFramePr>
        <p:xfrm>
          <a:off x="5855597" y="952022"/>
          <a:ext cx="5891471" cy="51570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687743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FEBB72-929B-0BAC-1699-A8AB8AAFD0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540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Overview of Bowlby’s Attachment Theory</a:t>
            </a:r>
            <a:endParaRPr lang="en-GB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E03BA08-8E2D-96EB-D7A2-BF41ED3C721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02254261"/>
              </p:ext>
            </p:extLst>
          </p:nvPr>
        </p:nvGraphicFramePr>
        <p:xfrm>
          <a:off x="777240" y="1825625"/>
          <a:ext cx="1065911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565872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57908DE9-5647-483E-B731-49D34A839B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26962B4-5DCE-4745-A877-F7237DA68D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5" name="Freeform: Shape 12">
            <a:extLst>
              <a:ext uri="{FF2B5EF4-FFF2-40B4-BE49-F238E27FC236}">
                <a16:creationId xmlns:a16="http://schemas.microsoft.com/office/drawing/2014/main" id="{FFC31C6D-653C-4C57-B226-ED6CE571F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2590" y="0"/>
            <a:ext cx="8389411" cy="6858000"/>
          </a:xfrm>
          <a:custGeom>
            <a:avLst/>
            <a:gdLst>
              <a:gd name="connsiteX0" fmla="*/ 1405847 w 8389411"/>
              <a:gd name="connsiteY0" fmla="*/ 0 h 6858000"/>
              <a:gd name="connsiteX1" fmla="*/ 8389411 w 8389411"/>
              <a:gd name="connsiteY1" fmla="*/ 0 h 6858000"/>
              <a:gd name="connsiteX2" fmla="*/ 8389411 w 8389411"/>
              <a:gd name="connsiteY2" fmla="*/ 6858000 h 6858000"/>
              <a:gd name="connsiteX3" fmla="*/ 1403382 w 8389411"/>
              <a:gd name="connsiteY3" fmla="*/ 6858000 h 6858000"/>
              <a:gd name="connsiteX4" fmla="*/ 1126450 w 8389411"/>
              <a:gd name="connsiteY4" fmla="*/ 6554701 h 6858000"/>
              <a:gd name="connsiteX5" fmla="*/ 0 w 8389411"/>
              <a:gd name="connsiteY5" fmla="*/ 3431347 h 6858000"/>
              <a:gd name="connsiteX6" fmla="*/ 1281495 w 8389411"/>
              <a:gd name="connsiteY6" fmla="*/ 12982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389411" h="6858000">
                <a:moveTo>
                  <a:pt x="1405847" y="0"/>
                </a:moveTo>
                <a:lnTo>
                  <a:pt x="8389411" y="0"/>
                </a:lnTo>
                <a:lnTo>
                  <a:pt x="8389411" y="6858000"/>
                </a:lnTo>
                <a:lnTo>
                  <a:pt x="1403382" y="6858000"/>
                </a:lnTo>
                <a:lnTo>
                  <a:pt x="1126450" y="6554701"/>
                </a:lnTo>
                <a:cubicBezTo>
                  <a:pt x="422736" y="5705928"/>
                  <a:pt x="0" y="4617776"/>
                  <a:pt x="0" y="3431347"/>
                </a:cubicBezTo>
                <a:cubicBezTo>
                  <a:pt x="0" y="2160173"/>
                  <a:pt x="485281" y="1001818"/>
                  <a:pt x="1281495" y="1298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26" name="decorative circles">
            <a:extLst>
              <a:ext uri="{FF2B5EF4-FFF2-40B4-BE49-F238E27FC236}">
                <a16:creationId xmlns:a16="http://schemas.microsoft.com/office/drawing/2014/main" id="{C310B041-3468-403A-926B-E3C1CF4433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44914" y="299808"/>
            <a:ext cx="11521822" cy="6038357"/>
            <a:chOff x="244914" y="299808"/>
            <a:chExt cx="11521822" cy="6038357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F65CBEB7-29CF-4F21-ABB7-012581304C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00295" y="515708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9C900504-84D3-4813-B737-775C16F8F9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4134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73902316-BF90-4159-9FD2-6CFCCF7BE2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60448" y="3803994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7F04BF80-E9DB-4641-8EA2-51698324F1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25899" y="5741646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234395B9-3F83-49A4-9275-0A315D88F5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10333" y="6032385"/>
              <a:ext cx="305780" cy="30578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0E7ABD02-CD92-4D6C-B4BA-984D6688F5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44914" y="5821038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E1557DA-4103-F9D0-8A2A-B4BB2A5308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878" y="952022"/>
            <a:ext cx="2862591" cy="5157049"/>
          </a:xfrm>
        </p:spPr>
        <p:txBody>
          <a:bodyPr anchor="ctr">
            <a:normAutofit/>
          </a:bodyPr>
          <a:lstStyle/>
          <a:p>
            <a:pPr algn="ctr"/>
            <a:r>
              <a:rPr lang="en-GB" sz="4100" dirty="0">
                <a:effectLst/>
                <a:latin typeface="Aptos" panose="020B0004020202020204" pitchFamily="34" charset="0"/>
              </a:rPr>
              <a:t>Applying Attachment Concepts to Shona</a:t>
            </a:r>
            <a:endParaRPr lang="en-GB" sz="4100" dirty="0"/>
          </a:p>
        </p:txBody>
      </p:sp>
      <p:graphicFrame>
        <p:nvGraphicFramePr>
          <p:cNvPr id="33" name="Content Placeholder 2">
            <a:extLst>
              <a:ext uri="{FF2B5EF4-FFF2-40B4-BE49-F238E27FC236}">
                <a16:creationId xmlns:a16="http://schemas.microsoft.com/office/drawing/2014/main" id="{45AADBCF-CDEF-956C-3180-35CF54C0D1B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65140187"/>
              </p:ext>
            </p:extLst>
          </p:nvPr>
        </p:nvGraphicFramePr>
        <p:xfrm>
          <a:off x="4629151" y="952022"/>
          <a:ext cx="7117918" cy="51570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70107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7908DE9-5647-483E-B731-49D34A839B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26962B4-5DCE-4745-A877-F7237DA68D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FC31C6D-653C-4C57-B226-ED6CE571F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2590" y="0"/>
            <a:ext cx="8389411" cy="6858000"/>
          </a:xfrm>
          <a:custGeom>
            <a:avLst/>
            <a:gdLst>
              <a:gd name="connsiteX0" fmla="*/ 1405847 w 8389411"/>
              <a:gd name="connsiteY0" fmla="*/ 0 h 6858000"/>
              <a:gd name="connsiteX1" fmla="*/ 8389411 w 8389411"/>
              <a:gd name="connsiteY1" fmla="*/ 0 h 6858000"/>
              <a:gd name="connsiteX2" fmla="*/ 8389411 w 8389411"/>
              <a:gd name="connsiteY2" fmla="*/ 6858000 h 6858000"/>
              <a:gd name="connsiteX3" fmla="*/ 1403382 w 8389411"/>
              <a:gd name="connsiteY3" fmla="*/ 6858000 h 6858000"/>
              <a:gd name="connsiteX4" fmla="*/ 1126450 w 8389411"/>
              <a:gd name="connsiteY4" fmla="*/ 6554701 h 6858000"/>
              <a:gd name="connsiteX5" fmla="*/ 0 w 8389411"/>
              <a:gd name="connsiteY5" fmla="*/ 3431347 h 6858000"/>
              <a:gd name="connsiteX6" fmla="*/ 1281495 w 8389411"/>
              <a:gd name="connsiteY6" fmla="*/ 12982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389411" h="6858000">
                <a:moveTo>
                  <a:pt x="1405847" y="0"/>
                </a:moveTo>
                <a:lnTo>
                  <a:pt x="8389411" y="0"/>
                </a:lnTo>
                <a:lnTo>
                  <a:pt x="8389411" y="6858000"/>
                </a:lnTo>
                <a:lnTo>
                  <a:pt x="1403382" y="6858000"/>
                </a:lnTo>
                <a:lnTo>
                  <a:pt x="1126450" y="6554701"/>
                </a:lnTo>
                <a:cubicBezTo>
                  <a:pt x="422736" y="5705928"/>
                  <a:pt x="0" y="4617776"/>
                  <a:pt x="0" y="3431347"/>
                </a:cubicBezTo>
                <a:cubicBezTo>
                  <a:pt x="0" y="2160173"/>
                  <a:pt x="485281" y="1001818"/>
                  <a:pt x="1281495" y="1298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5" name="decorative circles">
            <a:extLst>
              <a:ext uri="{FF2B5EF4-FFF2-40B4-BE49-F238E27FC236}">
                <a16:creationId xmlns:a16="http://schemas.microsoft.com/office/drawing/2014/main" id="{C310B041-3468-403A-926B-E3C1CF4433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44914" y="299808"/>
            <a:ext cx="11521822" cy="6038357"/>
            <a:chOff x="244914" y="299808"/>
            <a:chExt cx="11521822" cy="6038357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65CBEB7-29CF-4F21-ABB7-012581304C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00295" y="515708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9C900504-84D3-4813-B737-775C16F8F9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4134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73902316-BF90-4159-9FD2-6CFCCF7BE2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60448" y="3803994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7F04BF80-E9DB-4641-8EA2-51698324F1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25899" y="5741646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234395B9-3F83-49A4-9275-0A315D88F5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10333" y="6032385"/>
              <a:ext cx="305780" cy="30578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0E7ABD02-CD92-4D6C-B4BA-984D6688F5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44914" y="5821038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5903956-6B45-1B05-DA63-6A27605F7F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878" y="952022"/>
            <a:ext cx="2862591" cy="5157049"/>
          </a:xfrm>
        </p:spPr>
        <p:txBody>
          <a:bodyPr anchor="ctr">
            <a:normAutofit/>
          </a:bodyPr>
          <a:lstStyle/>
          <a:p>
            <a:r>
              <a:rPr lang="en-GB" sz="3700">
                <a:effectLst/>
                <a:latin typeface="Aptos" panose="020B0004020202020204" pitchFamily="34" charset="0"/>
              </a:rPr>
              <a:t>Practical Nursery Strategies &amp; Interventions</a:t>
            </a:r>
            <a:endParaRPr lang="en-GB" sz="370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D928879-820A-CB9C-4FF6-370427A9F06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82112923"/>
              </p:ext>
            </p:extLst>
          </p:nvPr>
        </p:nvGraphicFramePr>
        <p:xfrm>
          <a:off x="4629151" y="952022"/>
          <a:ext cx="7117918" cy="51570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138882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3B739BF-52FC-4875-B392-4044CC04F0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AA1CAD8-1CD4-40E6-B88B-9D4FF5C3D0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3" name="decorative circles">
            <a:extLst>
              <a:ext uri="{FF2B5EF4-FFF2-40B4-BE49-F238E27FC236}">
                <a16:creationId xmlns:a16="http://schemas.microsoft.com/office/drawing/2014/main" id="{0D65577D-83CF-47FA-954E-60C70AFDBB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62361" y="253193"/>
            <a:ext cx="11801644" cy="6229550"/>
            <a:chOff x="162361" y="253193"/>
            <a:chExt cx="11801644" cy="6229550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54D2C49A-33C3-4048-8267-6907CA6227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0439" y="253193"/>
              <a:ext cx="150552" cy="150552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F65CBEB7-29CF-4F21-ABB7-012581304C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53890" y="554418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9C900504-84D3-4813-B737-775C16F8F9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4134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C54A3D21-5E60-4B25-890E-FA22F16436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361" y="366560"/>
              <a:ext cx="309716" cy="309716"/>
            </a:xfrm>
            <a:prstGeom prst="ellipse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7F04BF80-E9DB-4641-8EA2-51698324F1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850638" y="5886224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234395B9-3F83-49A4-9275-0A315D88F5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35072" y="6176963"/>
              <a:ext cx="305780" cy="30578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0E7ABD02-CD92-4D6C-B4BA-984D6688F5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9653" y="5965616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8C2AEAD-62E1-781B-F9A0-6D66316C30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878" y="952023"/>
            <a:ext cx="10773422" cy="1797530"/>
          </a:xfrm>
        </p:spPr>
        <p:txBody>
          <a:bodyPr anchor="t">
            <a:normAutofit/>
          </a:bodyPr>
          <a:lstStyle/>
          <a:p>
            <a:r>
              <a:rPr lang="en-GB" sz="4400">
                <a:effectLst/>
                <a:latin typeface="Aptos" panose="020B0004020202020204" pitchFamily="34" charset="0"/>
              </a:rPr>
              <a:t>Nature vs. Nurture Influences</a:t>
            </a:r>
            <a:endParaRPr lang="en-GB" sz="440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FE5073D-4DF0-8295-58B2-898B3E90C7B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4149756"/>
              </p:ext>
            </p:extLst>
          </p:nvPr>
        </p:nvGraphicFramePr>
        <p:xfrm>
          <a:off x="777875" y="2886075"/>
          <a:ext cx="10658475" cy="3290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409878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3B739BF-52FC-4875-B392-4044CC04F0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AA1CAD8-1CD4-40E6-B88B-9D4FF5C3D0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3" name="decorative circles">
            <a:extLst>
              <a:ext uri="{FF2B5EF4-FFF2-40B4-BE49-F238E27FC236}">
                <a16:creationId xmlns:a16="http://schemas.microsoft.com/office/drawing/2014/main" id="{0D65577D-83CF-47FA-954E-60C70AFDBB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62361" y="253193"/>
            <a:ext cx="11801644" cy="6229550"/>
            <a:chOff x="162361" y="253193"/>
            <a:chExt cx="11801644" cy="6229550"/>
          </a:xfrm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54D2C49A-33C3-4048-8267-6907CA6227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0439" y="253193"/>
              <a:ext cx="150552" cy="150552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F65CBEB7-29CF-4F21-ABB7-012581304C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53890" y="554418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9C900504-84D3-4813-B737-775C16F8F9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41343" y="299808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C54A3D21-5E60-4B25-890E-FA22F16436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361" y="366560"/>
              <a:ext cx="309716" cy="309716"/>
            </a:xfrm>
            <a:prstGeom prst="ellipse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7F04BF80-E9DB-4641-8EA2-51698324F1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850638" y="5886224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234395B9-3F83-49A4-9275-0A315D88F5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535072" y="6176963"/>
              <a:ext cx="305780" cy="30578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0E7ABD02-CD92-4D6C-B4BA-984D6688F5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9653" y="5965616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FE4E3EB-C6E9-470E-C909-01FEC53351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878" y="952023"/>
            <a:ext cx="10773422" cy="1797530"/>
          </a:xfrm>
        </p:spPr>
        <p:txBody>
          <a:bodyPr anchor="t">
            <a:normAutofit/>
          </a:bodyPr>
          <a:lstStyle/>
          <a:p>
            <a:pPr marL="0" marR="0" indent="0" rtl="0"/>
            <a:r>
              <a:rPr lang="en-GB" sz="4100" b="0" i="0">
                <a:effectLst/>
                <a:latin typeface="Aptos" panose="020B0004020202020204" pitchFamily="34" charset="0"/>
              </a:rPr>
              <a:t>Evaluation &amp; Alternative Theory</a:t>
            </a:r>
            <a:br>
              <a:rPr lang="en-GB" sz="4100" b="0" i="0">
                <a:effectLst/>
                <a:latin typeface="Segoe UI" panose="020B0502040204020203" pitchFamily="34" charset="0"/>
              </a:rPr>
            </a:br>
            <a:br>
              <a:rPr lang="en-GB" sz="4100"/>
            </a:br>
            <a:endParaRPr lang="en-GB" sz="410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0358324-112B-2FB5-7CAF-F7F3F305092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09614240"/>
              </p:ext>
            </p:extLst>
          </p:nvPr>
        </p:nvGraphicFramePr>
        <p:xfrm>
          <a:off x="777875" y="2886075"/>
          <a:ext cx="10658475" cy="32908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361255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D209D7C9-6D5E-4AB9-B50F-C0160FF18E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81A27CC-E945-4905-9D46-3D497F9C4E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7CA025-BD61-3728-6655-7A3E80473B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39" y="777240"/>
            <a:ext cx="6168331" cy="2493876"/>
          </a:xfrm>
        </p:spPr>
        <p:txBody>
          <a:bodyPr anchor="b">
            <a:normAutofit/>
          </a:bodyPr>
          <a:lstStyle/>
          <a:p>
            <a:r>
              <a:rPr lang="en-GB" sz="4400">
                <a:effectLst/>
                <a:latin typeface="Aptos" panose="020B0004020202020204" pitchFamily="34" charset="0"/>
              </a:rPr>
              <a:t>Conclusion</a:t>
            </a:r>
            <a:endParaRPr lang="en-GB" sz="4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BE7869-7884-9D41-3266-BBCA7F5118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39" y="3428999"/>
            <a:ext cx="6168331" cy="2747963"/>
          </a:xfrm>
        </p:spPr>
        <p:txBody>
          <a:bodyPr anchor="t">
            <a:normAutofit/>
          </a:bodyPr>
          <a:lstStyle/>
          <a:p>
            <a:pPr marL="381000" marR="0" indent="-381000">
              <a:buNone/>
            </a:pPr>
            <a:r>
              <a:rPr lang="en-GB" sz="1800" b="0" i="0" dirty="0">
                <a:effectLst/>
                <a:latin typeface="Aptos" panose="020B0004020202020204" pitchFamily="34" charset="0"/>
              </a:rPr>
              <a:t>Attachment theory provides essential insights into Shona’s emotional needs during early nursery transitions.</a:t>
            </a:r>
          </a:p>
          <a:p>
            <a:pPr marL="381000" marR="0" indent="-381000">
              <a:buNone/>
            </a:pPr>
            <a:r>
              <a:rPr lang="en-GB" sz="1800" b="0" i="0" dirty="0">
                <a:effectLst/>
                <a:latin typeface="Aptos" panose="020B0004020202020204" pitchFamily="34" charset="0"/>
              </a:rPr>
              <a:t> ( Bowlby, 1982) </a:t>
            </a:r>
            <a:endParaRPr lang="en-GB" sz="1800" b="0" i="0" dirty="0">
              <a:effectLst/>
              <a:latin typeface="Segoe UI" panose="020B0502040204020203" pitchFamily="34" charset="0"/>
            </a:endParaRPr>
          </a:p>
          <a:p>
            <a:pPr marL="381000" marR="0" indent="-381000">
              <a:buNone/>
            </a:pPr>
            <a:r>
              <a:rPr lang="en-GB" sz="1800" b="0" i="0" dirty="0">
                <a:effectLst/>
                <a:latin typeface="Aptos" panose="020B0004020202020204" pitchFamily="34" charset="0"/>
              </a:rPr>
              <a:t> Building a secure base through a Key Person system promotes emotional regulation and readiness for social play. </a:t>
            </a:r>
            <a:r>
              <a:rPr lang="en-GB" sz="1800" dirty="0">
                <a:latin typeface="Aptos" panose="020B0004020202020204" pitchFamily="34" charset="0"/>
              </a:rPr>
              <a:t>( Elfer et al.,2012)</a:t>
            </a:r>
            <a:r>
              <a:rPr lang="en-GB" sz="1800" b="0" i="0" dirty="0">
                <a:effectLst/>
                <a:latin typeface="Aptos" panose="020B0004020202020204" pitchFamily="34" charset="0"/>
              </a:rPr>
              <a:t> </a:t>
            </a:r>
            <a:endParaRPr lang="en-GB" sz="1800" b="0" i="0" dirty="0">
              <a:effectLst/>
              <a:latin typeface="Segoe UI" panose="020B0502040204020203" pitchFamily="34" charset="0"/>
            </a:endParaRPr>
          </a:p>
          <a:p>
            <a:pPr marL="381000" marR="0" indent="-381000">
              <a:buNone/>
            </a:pPr>
            <a:r>
              <a:rPr lang="en-GB" sz="1800" b="0" i="0" dirty="0">
                <a:effectLst/>
                <a:latin typeface="Aptos" panose="020B0004020202020204" pitchFamily="34" charset="0"/>
              </a:rPr>
              <a:t> </a:t>
            </a:r>
            <a:r>
              <a:rPr lang="en-GB" sz="1800" b="1" i="0" dirty="0">
                <a:effectLst/>
                <a:latin typeface="Aptos" panose="020B0004020202020204" pitchFamily="34" charset="0"/>
              </a:rPr>
              <a:t>Takeaway:</a:t>
            </a:r>
            <a:r>
              <a:rPr lang="en-GB" sz="1800" b="0" i="0" dirty="0">
                <a:effectLst/>
                <a:latin typeface="Aptos" panose="020B0004020202020204" pitchFamily="34" charset="0"/>
              </a:rPr>
              <a:t> Integrating psychological theories ensures compassionate, evidence-based care in early childhood settings. ( Howe,2011) </a:t>
            </a:r>
            <a:endParaRPr lang="en-GB" sz="1800" b="0" i="0" dirty="0">
              <a:effectLst/>
              <a:latin typeface="Segoe UI" panose="020B0502040204020203" pitchFamily="34" charset="0"/>
            </a:endParaRPr>
          </a:p>
          <a:p>
            <a:endParaRPr lang="en-GB" sz="1800" dirty="0"/>
          </a:p>
        </p:txBody>
      </p:sp>
      <p:sp>
        <p:nvSpPr>
          <p:cNvPr id="30" name="Oval 1">
            <a:extLst>
              <a:ext uri="{FF2B5EF4-FFF2-40B4-BE49-F238E27FC236}">
                <a16:creationId xmlns:a16="http://schemas.microsoft.com/office/drawing/2014/main" id="{FB1720E7-4310-42AF-AC72-8FE5912E9E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45594" y="262979"/>
            <a:ext cx="3522397" cy="352239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2" name="decorative circles">
            <a:extLst>
              <a:ext uri="{FF2B5EF4-FFF2-40B4-BE49-F238E27FC236}">
                <a16:creationId xmlns:a16="http://schemas.microsoft.com/office/drawing/2014/main" id="{5EFFD2A5-0E57-466C-821B-D8B2C841E4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132461" y="220046"/>
            <a:ext cx="3455469" cy="4723381"/>
            <a:chOff x="8132461" y="220046"/>
            <a:chExt cx="3455469" cy="472338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3F6B3B75-D5DD-4E63-9E76-3E02759687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261858" y="4716692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FFA71F21-806A-4A3C-A164-10738ECCB8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723226" y="4129921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DAF991A3-5BC0-4FE9-B133-55585607F9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132461" y="4194350"/>
              <a:ext cx="113367" cy="113367"/>
            </a:xfrm>
            <a:prstGeom prst="ellipse">
              <a:avLst/>
            </a:prstGeom>
            <a:solidFill>
              <a:srgbClr val="F39E2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F5805FB8-01A7-4C6F-9EFA-3009E10ECC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04744" y="220046"/>
              <a:ext cx="94160" cy="94160"/>
            </a:xfrm>
            <a:prstGeom prst="ellipse">
              <a:avLst/>
            </a:prstGeom>
            <a:solidFill>
              <a:srgbClr val="E3BEBE">
                <a:alpha val="2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34608EE2-33A0-4693-B82F-30957F645F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41342" y="397053"/>
              <a:ext cx="346588" cy="34658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A10A6785-43F1-4CE2-B832-EC99F4E354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241342" y="1087308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7" name="Graphic 6" descr="Heart Lock">
            <a:extLst>
              <a:ext uri="{FF2B5EF4-FFF2-40B4-BE49-F238E27FC236}">
                <a16:creationId xmlns:a16="http://schemas.microsoft.com/office/drawing/2014/main" id="{C1B9CB73-3BC7-C91D-F6B7-A01631CD89A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793594" y="966044"/>
            <a:ext cx="2221985" cy="2221985"/>
          </a:xfrm>
          <a:prstGeom prst="rect">
            <a:avLst/>
          </a:prstGeom>
        </p:spPr>
      </p:pic>
      <p:pic>
        <p:nvPicPr>
          <p:cNvPr id="52" name="Graphic 51">
            <a:extLst>
              <a:ext uri="{FF2B5EF4-FFF2-40B4-BE49-F238E27FC236}">
                <a16:creationId xmlns:a16="http://schemas.microsoft.com/office/drawing/2014/main" id="{42E135F0-3E22-4668-8905-DF9073C936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8631" t="16485" r="52721" b="17441"/>
          <a:stretch/>
        </p:blipFill>
        <p:spPr>
          <a:xfrm>
            <a:off x="10854666" y="743641"/>
            <a:ext cx="1334286" cy="3077509"/>
          </a:xfrm>
          <a:prstGeom prst="rect">
            <a:avLst/>
          </a:prstGeom>
        </p:spPr>
      </p:pic>
      <p:sp>
        <p:nvSpPr>
          <p:cNvPr id="53" name="Oval 2">
            <a:extLst>
              <a:ext uri="{FF2B5EF4-FFF2-40B4-BE49-F238E27FC236}">
                <a16:creationId xmlns:a16="http://schemas.microsoft.com/office/drawing/2014/main" id="{0D12ED7B-BE6F-4DBA-B397-D3A54C97D4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48847" y="3890057"/>
            <a:ext cx="3043153" cy="2967943"/>
          </a:xfrm>
          <a:custGeom>
            <a:avLst/>
            <a:gdLst>
              <a:gd name="connsiteX0" fmla="*/ 2361523 w 4051324"/>
              <a:gd name="connsiteY0" fmla="*/ 0 h 3951198"/>
              <a:gd name="connsiteX1" fmla="*/ 4031372 w 4051324"/>
              <a:gd name="connsiteY1" fmla="*/ 691674 h 3951198"/>
              <a:gd name="connsiteX2" fmla="*/ 4051324 w 4051324"/>
              <a:gd name="connsiteY2" fmla="*/ 713627 h 3951198"/>
              <a:gd name="connsiteX3" fmla="*/ 4051324 w 4051324"/>
              <a:gd name="connsiteY3" fmla="*/ 3951198 h 3951198"/>
              <a:gd name="connsiteX4" fmla="*/ 618807 w 4051324"/>
              <a:gd name="connsiteY4" fmla="*/ 3951198 h 3951198"/>
              <a:gd name="connsiteX5" fmla="*/ 539257 w 4051324"/>
              <a:gd name="connsiteY5" fmla="*/ 3863671 h 3951198"/>
              <a:gd name="connsiteX6" fmla="*/ 0 w 4051324"/>
              <a:gd name="connsiteY6" fmla="*/ 2361523 h 3951198"/>
              <a:gd name="connsiteX7" fmla="*/ 2361523 w 4051324"/>
              <a:gd name="connsiteY7" fmla="*/ 0 h 39511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051324" h="3951198">
                <a:moveTo>
                  <a:pt x="2361523" y="0"/>
                </a:moveTo>
                <a:cubicBezTo>
                  <a:pt x="3013639" y="0"/>
                  <a:pt x="3604020" y="264323"/>
                  <a:pt x="4031372" y="691674"/>
                </a:cubicBezTo>
                <a:lnTo>
                  <a:pt x="4051324" y="713627"/>
                </a:lnTo>
                <a:lnTo>
                  <a:pt x="4051324" y="3951198"/>
                </a:lnTo>
                <a:lnTo>
                  <a:pt x="618807" y="3951198"/>
                </a:lnTo>
                <a:lnTo>
                  <a:pt x="539257" y="3863671"/>
                </a:lnTo>
                <a:cubicBezTo>
                  <a:pt x="202372" y="3455461"/>
                  <a:pt x="0" y="2932125"/>
                  <a:pt x="0" y="2361523"/>
                </a:cubicBezTo>
                <a:cubicBezTo>
                  <a:pt x="0" y="1057290"/>
                  <a:pt x="1057290" y="0"/>
                  <a:pt x="2361523" y="0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4" name="Graphic 53">
            <a:extLst>
              <a:ext uri="{FF2B5EF4-FFF2-40B4-BE49-F238E27FC236}">
                <a16:creationId xmlns:a16="http://schemas.microsoft.com/office/drawing/2014/main" id="{9261E5D4-2BDB-4D13-9B4F-822CB4090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22954" t="12147" r="12287" b="24733"/>
          <a:stretch/>
        </p:blipFill>
        <p:spPr>
          <a:xfrm flipH="1">
            <a:off x="9147042" y="3890057"/>
            <a:ext cx="3044958" cy="2967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0093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9" name="Rectangle 68">
            <a:extLst>
              <a:ext uri="{FF2B5EF4-FFF2-40B4-BE49-F238E27FC236}">
                <a16:creationId xmlns:a16="http://schemas.microsoft.com/office/drawing/2014/main" id="{8427DF8B-AF40-4916-BF81-7B4B1D6A06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6AE0E191-47BD-46BD-846E-E994713F2C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101CBD-A60E-D751-98DC-4E521ABC1A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777240"/>
            <a:ext cx="4606280" cy="2493876"/>
          </a:xfrm>
        </p:spPr>
        <p:txBody>
          <a:bodyPr anchor="b">
            <a:normAutofit/>
          </a:bodyPr>
          <a:lstStyle/>
          <a:p>
            <a:pPr marL="0" marR="0" indent="0" rtl="0" fontAlgn="base"/>
            <a:r>
              <a:rPr lang="en-GB" sz="4400" b="0" i="0">
                <a:effectLst/>
                <a:latin typeface="Aptos" panose="020B0004020202020204" pitchFamily="34" charset="0"/>
              </a:rPr>
              <a:t> Reference List </a:t>
            </a:r>
            <a:br>
              <a:rPr lang="en-GB" sz="4400" b="0" i="0">
                <a:effectLst/>
                <a:latin typeface="Aptos" panose="020B0004020202020204" pitchFamily="34" charset="0"/>
              </a:rPr>
            </a:br>
            <a:br>
              <a:rPr lang="en-GB" sz="4400"/>
            </a:br>
            <a:endParaRPr lang="en-GB" sz="440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9D8D8C5-0EAF-038F-BDF9-7D1A47D141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0" y="3428999"/>
            <a:ext cx="4606280" cy="2747963"/>
          </a:xfrm>
        </p:spPr>
        <p:txBody>
          <a:bodyPr anchor="t">
            <a:normAutofit/>
          </a:bodyPr>
          <a:lstStyle/>
          <a:p>
            <a:pPr fontAlgn="base"/>
            <a:r>
              <a:rPr lang="en-GB" sz="1100"/>
              <a:t>Bowlby, J. (1982) Attachment and Loss: Vol. 1. Attachment. 2nd edn. New York: Basic Books.</a:t>
            </a:r>
          </a:p>
          <a:p>
            <a:pPr fontAlgn="base"/>
            <a:r>
              <a:rPr lang="en-GB" sz="1100"/>
              <a:t>Broadhead, P., Howard, J. and Wood, E. (2010) Play and Learning in the Early Years. London: SAGE Publications.</a:t>
            </a:r>
          </a:p>
          <a:p>
            <a:pPr fontAlgn="base"/>
            <a:r>
              <a:rPr lang="en-GB" sz="1100"/>
              <a:t>Elfer, P., Goldschmied, E. and Selleck, D.Y. (2012) Sector-Based Practice: Key Persons in the Early Years. 2nd edn. London: Routledge.</a:t>
            </a:r>
          </a:p>
          <a:p>
            <a:pPr fontAlgn="base"/>
            <a:r>
              <a:rPr lang="en-GB" sz="1100"/>
              <a:t>Howe, D. (2011) Attachment Theory for Social Work Practice. London: Palgrave Macmillan.</a:t>
            </a:r>
          </a:p>
          <a:p>
            <a:pPr fontAlgn="base"/>
            <a:r>
              <a:rPr lang="en-GB" sz="1100"/>
              <a:t>Piaget, J. and Inhelder, B. (2000) The Psychology of the Child. Basic Books.</a:t>
            </a:r>
          </a:p>
          <a:p>
            <a:pPr fontAlgn="base"/>
            <a:r>
              <a:rPr lang="en-GB" sz="1100"/>
              <a:t>Vygotsky, L.S. (1978) Mind in Society: The Development of Higher Psychological Processes. Cambridge, MA: Harvard University Press.</a:t>
            </a:r>
          </a:p>
          <a:p>
            <a:pPr marL="0" indent="0">
              <a:buNone/>
            </a:pPr>
            <a:endParaRPr lang="en-GB" sz="1100"/>
          </a:p>
        </p:txBody>
      </p:sp>
      <p:sp>
        <p:nvSpPr>
          <p:cNvPr id="71" name="Oval 1">
            <a:extLst>
              <a:ext uri="{FF2B5EF4-FFF2-40B4-BE49-F238E27FC236}">
                <a16:creationId xmlns:a16="http://schemas.microsoft.com/office/drawing/2014/main" id="{D60DC0FE-B192-4898-9A42-DD3CA10611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75068" y="1214970"/>
            <a:ext cx="5716933" cy="5643030"/>
          </a:xfrm>
          <a:custGeom>
            <a:avLst/>
            <a:gdLst>
              <a:gd name="connsiteX0" fmla="*/ 3371933 w 5716933"/>
              <a:gd name="connsiteY0" fmla="*/ 0 h 5643030"/>
              <a:gd name="connsiteX1" fmla="*/ 5516795 w 5716933"/>
              <a:gd name="connsiteY1" fmla="*/ 769986 h 5643030"/>
              <a:gd name="connsiteX2" fmla="*/ 5716933 w 5716933"/>
              <a:gd name="connsiteY2" fmla="*/ 951883 h 5643030"/>
              <a:gd name="connsiteX3" fmla="*/ 5716933 w 5716933"/>
              <a:gd name="connsiteY3" fmla="*/ 5643030 h 5643030"/>
              <a:gd name="connsiteX4" fmla="*/ 884716 w 5716933"/>
              <a:gd name="connsiteY4" fmla="*/ 5643030 h 5643030"/>
              <a:gd name="connsiteX5" fmla="*/ 769986 w 5716933"/>
              <a:gd name="connsiteY5" fmla="*/ 5516796 h 5643030"/>
              <a:gd name="connsiteX6" fmla="*/ 0 w 5716933"/>
              <a:gd name="connsiteY6" fmla="*/ 3371933 h 5643030"/>
              <a:gd name="connsiteX7" fmla="*/ 3371933 w 5716933"/>
              <a:gd name="connsiteY7" fmla="*/ 0 h 56430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716933" h="5643030">
                <a:moveTo>
                  <a:pt x="3371933" y="0"/>
                </a:moveTo>
                <a:cubicBezTo>
                  <a:pt x="4186675" y="0"/>
                  <a:pt x="4933927" y="288960"/>
                  <a:pt x="5516795" y="769986"/>
                </a:cubicBezTo>
                <a:lnTo>
                  <a:pt x="5716933" y="951883"/>
                </a:lnTo>
                <a:lnTo>
                  <a:pt x="5716933" y="5643030"/>
                </a:lnTo>
                <a:lnTo>
                  <a:pt x="884716" y="5643030"/>
                </a:lnTo>
                <a:lnTo>
                  <a:pt x="769986" y="5516796"/>
                </a:lnTo>
                <a:cubicBezTo>
                  <a:pt x="288960" y="4933927"/>
                  <a:pt x="0" y="4186675"/>
                  <a:pt x="0" y="3371933"/>
                </a:cubicBezTo>
                <a:cubicBezTo>
                  <a:pt x="0" y="1509666"/>
                  <a:pt x="1509666" y="0"/>
                  <a:pt x="337193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90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72" name="decorative circles">
            <a:extLst>
              <a:ext uri="{FF2B5EF4-FFF2-40B4-BE49-F238E27FC236}">
                <a16:creationId xmlns:a16="http://schemas.microsoft.com/office/drawing/2014/main" id="{47154ABD-A760-4C29-A394-422706C2C0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08627" y="289695"/>
            <a:ext cx="5228154" cy="5966848"/>
            <a:chOff x="6008627" y="289695"/>
            <a:chExt cx="5228154" cy="5966848"/>
          </a:xfrm>
        </p:grpSpPr>
        <p:sp>
          <p:nvSpPr>
            <p:cNvPr id="73" name="Oval 72">
              <a:extLst>
                <a:ext uri="{FF2B5EF4-FFF2-40B4-BE49-F238E27FC236}">
                  <a16:creationId xmlns:a16="http://schemas.microsoft.com/office/drawing/2014/main" id="{87E907A3-04C3-40DF-AF5B-74DFD98587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543605" y="289695"/>
              <a:ext cx="226735" cy="226735"/>
            </a:xfrm>
            <a:prstGeom prst="ellipse">
              <a:avLst/>
            </a:prstGeom>
            <a:solidFill>
              <a:srgbClr val="97446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6C341F19-78FA-4078-B1AD-5E1646DD0D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003560" y="387281"/>
              <a:ext cx="113367" cy="11336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D6E0C6E1-CEDB-4511-B675-C5C48112E4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790102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  <a:alpha val="7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C863F213-E875-41B8-A148-A90BCD837B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770340" y="674287"/>
              <a:ext cx="466441" cy="46644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26FF8E98-A1E7-49FB-95C2-4518E16B54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08627" y="5407667"/>
              <a:ext cx="113367" cy="11336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39" name="Graphic 38" descr="First Aid Kit">
            <a:extLst>
              <a:ext uri="{FF2B5EF4-FFF2-40B4-BE49-F238E27FC236}">
                <a16:creationId xmlns:a16="http://schemas.microsoft.com/office/drawing/2014/main" id="{50CBEE98-87F9-BBF2-A3B4-E4E20257DAB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899594" y="2480831"/>
            <a:ext cx="3536756" cy="3536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523079"/>
      </p:ext>
    </p:extLst>
  </p:cSld>
  <p:clrMapOvr>
    <a:masterClrMapping/>
  </p:clrMapOvr>
</p:sld>
</file>

<file path=ppt/theme/theme1.xml><?xml version="1.0" encoding="utf-8"?>
<a:theme xmlns:a="http://schemas.openxmlformats.org/drawingml/2006/main" name="ConfettiVTI">
  <a:themeElements>
    <a:clrScheme name="Custom 30">
      <a:dk1>
        <a:sysClr val="windowText" lastClr="000000"/>
      </a:dk1>
      <a:lt1>
        <a:sysClr val="window" lastClr="FFFFFF"/>
      </a:lt1>
      <a:dk2>
        <a:srgbClr val="420023"/>
      </a:dk2>
      <a:lt2>
        <a:srgbClr val="FDFBF9"/>
      </a:lt2>
      <a:accent1>
        <a:srgbClr val="97446E"/>
      </a:accent1>
      <a:accent2>
        <a:srgbClr val="A40056"/>
      </a:accent2>
      <a:accent3>
        <a:srgbClr val="24BEEE"/>
      </a:accent3>
      <a:accent4>
        <a:srgbClr val="91274F"/>
      </a:accent4>
      <a:accent5>
        <a:srgbClr val="F39E29"/>
      </a:accent5>
      <a:accent6>
        <a:srgbClr val="E87450"/>
      </a:accent6>
      <a:hlink>
        <a:srgbClr val="F55D5D"/>
      </a:hlink>
      <a:folHlink>
        <a:srgbClr val="EA3A60"/>
      </a:folHlink>
    </a:clrScheme>
    <a:fontScheme name="Custom 10">
      <a:majorFont>
        <a:latin typeface="Gill Sans Nova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nfettiVTI" id="{B5618F7C-B4F0-4D28-83B4-440D0519681F}" vid="{5F84EFDF-E14E-48C6-955C-990A32085A7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8991669DF84244A81B93216713AC0FD" ma:contentTypeVersion="5" ma:contentTypeDescription="Create a new document." ma:contentTypeScope="" ma:versionID="684cdc675731f7c56c0d8e0915ff781b">
  <xsd:schema xmlns:xsd="http://www.w3.org/2001/XMLSchema" xmlns:xs="http://www.w3.org/2001/XMLSchema" xmlns:p="http://schemas.microsoft.com/office/2006/metadata/properties" xmlns:ns3="901b7179-a49d-4669-ab88-101a0e80079b" targetNamespace="http://schemas.microsoft.com/office/2006/metadata/properties" ma:root="true" ma:fieldsID="e72a602d25dcb1494f9df5efbc384684" ns3:_="">
    <xsd:import namespace="901b7179-a49d-4669-ab88-101a0e80079b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1b7179-a49d-4669-ab88-101a0e80079b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901b7179-a49d-4669-ab88-101a0e80079b" xsi:nil="true"/>
  </documentManagement>
</p:properties>
</file>

<file path=customXml/itemProps1.xml><?xml version="1.0" encoding="utf-8"?>
<ds:datastoreItem xmlns:ds="http://schemas.openxmlformats.org/officeDocument/2006/customXml" ds:itemID="{65C9EFEB-4A3B-49D0-8A44-302A613C091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01b7179-a49d-4669-ab88-101a0e80079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4169E3B-ACDC-46D5-8C29-59BEEA6D29C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9C9C10B-BA50-4B9C-AE46-997AC41198FD}">
  <ds:schemaRefs>
    <ds:schemaRef ds:uri="http://purl.org/dc/elements/1.1/"/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http://schemas.microsoft.com/office/infopath/2007/PartnerControls"/>
    <ds:schemaRef ds:uri="http://schemas.microsoft.com/office/2006/documentManagement/types"/>
    <ds:schemaRef ds:uri="901b7179-a49d-4669-ab88-101a0e80079b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198</TotalTime>
  <Words>786</Words>
  <Application>Microsoft Office PowerPoint</Application>
  <PresentationFormat>Widescreen</PresentationFormat>
  <Paragraphs>54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Aptos</vt:lpstr>
      <vt:lpstr>Arial</vt:lpstr>
      <vt:lpstr>Calibri</vt:lpstr>
      <vt:lpstr>Gill Sans Nova</vt:lpstr>
      <vt:lpstr>Segoe UI</vt:lpstr>
      <vt:lpstr>ConfettiVTI</vt:lpstr>
      <vt:lpstr>Supporting Shona’s early childhood development: An Attachment Theory Approach </vt:lpstr>
      <vt:lpstr>Introduction &amp; Case Overview</vt:lpstr>
      <vt:lpstr>Overview of Bowlby’s Attachment Theory</vt:lpstr>
      <vt:lpstr>Applying Attachment Concepts to Shona</vt:lpstr>
      <vt:lpstr>Practical Nursery Strategies &amp; Interventions</vt:lpstr>
      <vt:lpstr>Nature vs. Nurture Influences</vt:lpstr>
      <vt:lpstr>Evaluation &amp; Alternative Theory  </vt:lpstr>
      <vt:lpstr>Conclusion</vt:lpstr>
      <vt:lpstr> Reference List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Maria Nawaz (2521133)</dc:creator>
  <cp:lastModifiedBy>Maria Nawaz (2521133)</cp:lastModifiedBy>
  <cp:revision>3</cp:revision>
  <dcterms:created xsi:type="dcterms:W3CDTF">2026-09-29T13:37:39Z</dcterms:created>
  <dcterms:modified xsi:type="dcterms:W3CDTF">2026-10-09T16:46:55Z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0x01010028991669DF84244A81B93216713AC0FD</vt:lpwstr>
  </property>
</Properties>
</file>