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5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3E8FAE-7499-4148-870F-0D4367B30817}" type="doc">
      <dgm:prSet loTypeId="urn:microsoft.com/office/officeart/2016/7/layout/LinearBlockProcessNumbered" loCatId="process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122C92C8-794C-487C-B1D8-02D17C925EA9}">
      <dgm:prSet/>
      <dgm:spPr/>
      <dgm:t>
        <a:bodyPr/>
        <a:lstStyle/>
        <a:p>
          <a:r>
            <a:rPr lang="en-GB"/>
            <a:t>Working with a professional sports team - business / marketing </a:t>
          </a:r>
          <a:endParaRPr lang="en-US"/>
        </a:p>
      </dgm:t>
    </dgm:pt>
    <dgm:pt modelId="{B0567E4A-A7BE-41C2-8064-2D1FBBDEE730}" type="parTrans" cxnId="{DBDFF50C-4BDE-42E4-8B07-F2DE5FF41C65}">
      <dgm:prSet/>
      <dgm:spPr/>
      <dgm:t>
        <a:bodyPr/>
        <a:lstStyle/>
        <a:p>
          <a:endParaRPr lang="en-US"/>
        </a:p>
      </dgm:t>
    </dgm:pt>
    <dgm:pt modelId="{7DA7BA9E-A0A5-4943-BF5D-A2409C46B859}" type="sibTrans" cxnId="{DBDFF50C-4BDE-42E4-8B07-F2DE5FF41C65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CE77B36F-586A-4A4C-8B8C-2397EA44B4DD}">
      <dgm:prSet/>
      <dgm:spPr/>
      <dgm:t>
        <a:bodyPr/>
        <a:lstStyle/>
        <a:p>
          <a:r>
            <a:rPr lang="en-GB" dirty="0"/>
            <a:t>Sports agent – player representation</a:t>
          </a:r>
          <a:endParaRPr lang="en-US" dirty="0"/>
        </a:p>
      </dgm:t>
    </dgm:pt>
    <dgm:pt modelId="{6DDCFF56-19F3-4D96-90F2-BDE897FDF714}" type="parTrans" cxnId="{1FC72AA0-EC90-47C2-867E-D51C08693A55}">
      <dgm:prSet/>
      <dgm:spPr/>
      <dgm:t>
        <a:bodyPr/>
        <a:lstStyle/>
        <a:p>
          <a:endParaRPr lang="en-US"/>
        </a:p>
      </dgm:t>
    </dgm:pt>
    <dgm:pt modelId="{F26C85B4-2FEC-4BE3-97EE-409DFD036514}" type="sibTrans" cxnId="{1FC72AA0-EC90-47C2-867E-D51C08693A55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F372B9B2-ED2C-44DC-BF1B-F29634034505}">
      <dgm:prSet/>
      <dgm:spPr/>
      <dgm:t>
        <a:bodyPr/>
        <a:lstStyle/>
        <a:p>
          <a:r>
            <a:rPr lang="en-GB" dirty="0"/>
            <a:t>Sports coach – football, rugby, multi skills </a:t>
          </a:r>
          <a:endParaRPr lang="en-US" dirty="0"/>
        </a:p>
      </dgm:t>
    </dgm:pt>
    <dgm:pt modelId="{7637CC10-F9F5-4E26-91BC-9CE870594B9A}" type="parTrans" cxnId="{E04B062A-FE55-491A-AC66-CAFD05A55551}">
      <dgm:prSet/>
      <dgm:spPr/>
      <dgm:t>
        <a:bodyPr/>
        <a:lstStyle/>
        <a:p>
          <a:endParaRPr lang="en-US"/>
        </a:p>
      </dgm:t>
    </dgm:pt>
    <dgm:pt modelId="{1B7CB533-CA81-49A3-AFD4-7C179B97C8F6}" type="sibTrans" cxnId="{E04B062A-FE55-491A-AC66-CAFD05A55551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931FD97A-13AA-48BF-8CC4-757597E54F11}" type="pres">
      <dgm:prSet presAssocID="{5D3E8FAE-7499-4148-870F-0D4367B30817}" presName="Name0" presStyleCnt="0">
        <dgm:presLayoutVars>
          <dgm:animLvl val="lvl"/>
          <dgm:resizeHandles val="exact"/>
        </dgm:presLayoutVars>
      </dgm:prSet>
      <dgm:spPr/>
    </dgm:pt>
    <dgm:pt modelId="{FE76E555-D9D5-404F-85C2-8706A30F49EE}" type="pres">
      <dgm:prSet presAssocID="{122C92C8-794C-487C-B1D8-02D17C925EA9}" presName="compositeNode" presStyleCnt="0">
        <dgm:presLayoutVars>
          <dgm:bulletEnabled val="1"/>
        </dgm:presLayoutVars>
      </dgm:prSet>
      <dgm:spPr/>
    </dgm:pt>
    <dgm:pt modelId="{E8ACF2FB-F213-4C90-A6A0-D657C7C08F5E}" type="pres">
      <dgm:prSet presAssocID="{122C92C8-794C-487C-B1D8-02D17C925EA9}" presName="bgRect" presStyleLbl="alignNode1" presStyleIdx="0" presStyleCnt="3"/>
      <dgm:spPr/>
    </dgm:pt>
    <dgm:pt modelId="{584150CB-DFF6-47F6-8C1F-7129EAE65B37}" type="pres">
      <dgm:prSet presAssocID="{7DA7BA9E-A0A5-4943-BF5D-A2409C46B859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6022936E-4BB0-434A-835B-6A79BBDA6B8D}" type="pres">
      <dgm:prSet presAssocID="{122C92C8-794C-487C-B1D8-02D17C925EA9}" presName="nodeRect" presStyleLbl="alignNode1" presStyleIdx="0" presStyleCnt="3">
        <dgm:presLayoutVars>
          <dgm:bulletEnabled val="1"/>
        </dgm:presLayoutVars>
      </dgm:prSet>
      <dgm:spPr/>
    </dgm:pt>
    <dgm:pt modelId="{F0B24347-2A80-4DAD-83BD-2600C79EEFDE}" type="pres">
      <dgm:prSet presAssocID="{7DA7BA9E-A0A5-4943-BF5D-A2409C46B859}" presName="sibTrans" presStyleCnt="0"/>
      <dgm:spPr/>
    </dgm:pt>
    <dgm:pt modelId="{3C459D9E-CB70-4A19-8E72-06E1984CDA02}" type="pres">
      <dgm:prSet presAssocID="{CE77B36F-586A-4A4C-8B8C-2397EA44B4DD}" presName="compositeNode" presStyleCnt="0">
        <dgm:presLayoutVars>
          <dgm:bulletEnabled val="1"/>
        </dgm:presLayoutVars>
      </dgm:prSet>
      <dgm:spPr/>
    </dgm:pt>
    <dgm:pt modelId="{637AC19E-64F9-4C10-A9B8-462FA7C5E340}" type="pres">
      <dgm:prSet presAssocID="{CE77B36F-586A-4A4C-8B8C-2397EA44B4DD}" presName="bgRect" presStyleLbl="alignNode1" presStyleIdx="1" presStyleCnt="3"/>
      <dgm:spPr/>
    </dgm:pt>
    <dgm:pt modelId="{FE4C1D68-D042-4F3D-B841-040487FACAB3}" type="pres">
      <dgm:prSet presAssocID="{F26C85B4-2FEC-4BE3-97EE-409DFD036514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CF457552-C561-4550-9EAB-EE7D541D963A}" type="pres">
      <dgm:prSet presAssocID="{CE77B36F-586A-4A4C-8B8C-2397EA44B4DD}" presName="nodeRect" presStyleLbl="alignNode1" presStyleIdx="1" presStyleCnt="3">
        <dgm:presLayoutVars>
          <dgm:bulletEnabled val="1"/>
        </dgm:presLayoutVars>
      </dgm:prSet>
      <dgm:spPr/>
    </dgm:pt>
    <dgm:pt modelId="{AFB6291E-1B99-4833-B089-2379677A68E7}" type="pres">
      <dgm:prSet presAssocID="{F26C85B4-2FEC-4BE3-97EE-409DFD036514}" presName="sibTrans" presStyleCnt="0"/>
      <dgm:spPr/>
    </dgm:pt>
    <dgm:pt modelId="{FBB551EB-4AC8-420A-863D-68BDA53A6BC4}" type="pres">
      <dgm:prSet presAssocID="{F372B9B2-ED2C-44DC-BF1B-F29634034505}" presName="compositeNode" presStyleCnt="0">
        <dgm:presLayoutVars>
          <dgm:bulletEnabled val="1"/>
        </dgm:presLayoutVars>
      </dgm:prSet>
      <dgm:spPr/>
    </dgm:pt>
    <dgm:pt modelId="{DFE62211-CA4B-475C-A156-A7F1CB92C332}" type="pres">
      <dgm:prSet presAssocID="{F372B9B2-ED2C-44DC-BF1B-F29634034505}" presName="bgRect" presStyleLbl="alignNode1" presStyleIdx="2" presStyleCnt="3"/>
      <dgm:spPr/>
    </dgm:pt>
    <dgm:pt modelId="{A85C6994-1B4A-45A8-9DBB-711CFEA92359}" type="pres">
      <dgm:prSet presAssocID="{1B7CB533-CA81-49A3-AFD4-7C179B97C8F6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4CE40C4C-A6B5-4771-8109-BAF92FEF146A}" type="pres">
      <dgm:prSet presAssocID="{F372B9B2-ED2C-44DC-BF1B-F29634034505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DBDFF50C-4BDE-42E4-8B07-F2DE5FF41C65}" srcId="{5D3E8FAE-7499-4148-870F-0D4367B30817}" destId="{122C92C8-794C-487C-B1D8-02D17C925EA9}" srcOrd="0" destOrd="0" parTransId="{B0567E4A-A7BE-41C2-8064-2D1FBBDEE730}" sibTransId="{7DA7BA9E-A0A5-4943-BF5D-A2409C46B859}"/>
    <dgm:cxn modelId="{AF2CD81C-21AE-4686-8DFD-E6A136FB2879}" type="presOf" srcId="{CE77B36F-586A-4A4C-8B8C-2397EA44B4DD}" destId="{CF457552-C561-4550-9EAB-EE7D541D963A}" srcOrd="1" destOrd="0" presId="urn:microsoft.com/office/officeart/2016/7/layout/LinearBlockProcessNumbered"/>
    <dgm:cxn modelId="{E04B062A-FE55-491A-AC66-CAFD05A55551}" srcId="{5D3E8FAE-7499-4148-870F-0D4367B30817}" destId="{F372B9B2-ED2C-44DC-BF1B-F29634034505}" srcOrd="2" destOrd="0" parTransId="{7637CC10-F9F5-4E26-91BC-9CE870594B9A}" sibTransId="{1B7CB533-CA81-49A3-AFD4-7C179B97C8F6}"/>
    <dgm:cxn modelId="{9DE08235-D520-49FF-A945-887C380EB1B5}" type="presOf" srcId="{122C92C8-794C-487C-B1D8-02D17C925EA9}" destId="{E8ACF2FB-F213-4C90-A6A0-D657C7C08F5E}" srcOrd="0" destOrd="0" presId="urn:microsoft.com/office/officeart/2016/7/layout/LinearBlockProcessNumbered"/>
    <dgm:cxn modelId="{710DAE35-54F9-4411-B2CC-CF0D5C64A23A}" type="presOf" srcId="{122C92C8-794C-487C-B1D8-02D17C925EA9}" destId="{6022936E-4BB0-434A-835B-6A79BBDA6B8D}" srcOrd="1" destOrd="0" presId="urn:microsoft.com/office/officeart/2016/7/layout/LinearBlockProcessNumbered"/>
    <dgm:cxn modelId="{E8B99036-C134-499A-8956-B6A3CFBDF693}" type="presOf" srcId="{5D3E8FAE-7499-4148-870F-0D4367B30817}" destId="{931FD97A-13AA-48BF-8CC4-757597E54F11}" srcOrd="0" destOrd="0" presId="urn:microsoft.com/office/officeart/2016/7/layout/LinearBlockProcessNumbered"/>
    <dgm:cxn modelId="{042B463B-B93D-4CBB-8EF0-6C8F568A12FB}" type="presOf" srcId="{7DA7BA9E-A0A5-4943-BF5D-A2409C46B859}" destId="{584150CB-DFF6-47F6-8C1F-7129EAE65B37}" srcOrd="0" destOrd="0" presId="urn:microsoft.com/office/officeart/2016/7/layout/LinearBlockProcessNumbered"/>
    <dgm:cxn modelId="{EF776B3E-93FE-4A94-A0B8-7277DB988A30}" type="presOf" srcId="{F26C85B4-2FEC-4BE3-97EE-409DFD036514}" destId="{FE4C1D68-D042-4F3D-B841-040487FACAB3}" srcOrd="0" destOrd="0" presId="urn:microsoft.com/office/officeart/2016/7/layout/LinearBlockProcessNumbered"/>
    <dgm:cxn modelId="{EC0B524B-98F4-4278-9FDA-D7504D68F083}" type="presOf" srcId="{F372B9B2-ED2C-44DC-BF1B-F29634034505}" destId="{4CE40C4C-A6B5-4771-8109-BAF92FEF146A}" srcOrd="1" destOrd="0" presId="urn:microsoft.com/office/officeart/2016/7/layout/LinearBlockProcessNumbered"/>
    <dgm:cxn modelId="{05503F87-D183-429E-84DE-53FF823D3B50}" type="presOf" srcId="{1B7CB533-CA81-49A3-AFD4-7C179B97C8F6}" destId="{A85C6994-1B4A-45A8-9DBB-711CFEA92359}" srcOrd="0" destOrd="0" presId="urn:microsoft.com/office/officeart/2016/7/layout/LinearBlockProcessNumbered"/>
    <dgm:cxn modelId="{1C1EE590-9B22-4362-AE05-D4C1467A0A39}" type="presOf" srcId="{F372B9B2-ED2C-44DC-BF1B-F29634034505}" destId="{DFE62211-CA4B-475C-A156-A7F1CB92C332}" srcOrd="0" destOrd="0" presId="urn:microsoft.com/office/officeart/2016/7/layout/LinearBlockProcessNumbered"/>
    <dgm:cxn modelId="{1FC72AA0-EC90-47C2-867E-D51C08693A55}" srcId="{5D3E8FAE-7499-4148-870F-0D4367B30817}" destId="{CE77B36F-586A-4A4C-8B8C-2397EA44B4DD}" srcOrd="1" destOrd="0" parTransId="{6DDCFF56-19F3-4D96-90F2-BDE897FDF714}" sibTransId="{F26C85B4-2FEC-4BE3-97EE-409DFD036514}"/>
    <dgm:cxn modelId="{E2CE69E9-C235-4491-8486-64954FE3F0D2}" type="presOf" srcId="{CE77B36F-586A-4A4C-8B8C-2397EA44B4DD}" destId="{637AC19E-64F9-4C10-A9B8-462FA7C5E340}" srcOrd="0" destOrd="0" presId="urn:microsoft.com/office/officeart/2016/7/layout/LinearBlockProcessNumbered"/>
    <dgm:cxn modelId="{8BBE90ED-E897-4E9C-8485-8663C0B2D863}" type="presParOf" srcId="{931FD97A-13AA-48BF-8CC4-757597E54F11}" destId="{FE76E555-D9D5-404F-85C2-8706A30F49EE}" srcOrd="0" destOrd="0" presId="urn:microsoft.com/office/officeart/2016/7/layout/LinearBlockProcessNumbered"/>
    <dgm:cxn modelId="{C53CEC7B-1498-4731-82E4-AEA1BA17DD66}" type="presParOf" srcId="{FE76E555-D9D5-404F-85C2-8706A30F49EE}" destId="{E8ACF2FB-F213-4C90-A6A0-D657C7C08F5E}" srcOrd="0" destOrd="0" presId="urn:microsoft.com/office/officeart/2016/7/layout/LinearBlockProcessNumbered"/>
    <dgm:cxn modelId="{0DB971CA-B85E-4D95-ABB1-2B1BBAE6F290}" type="presParOf" srcId="{FE76E555-D9D5-404F-85C2-8706A30F49EE}" destId="{584150CB-DFF6-47F6-8C1F-7129EAE65B37}" srcOrd="1" destOrd="0" presId="urn:microsoft.com/office/officeart/2016/7/layout/LinearBlockProcessNumbered"/>
    <dgm:cxn modelId="{E55FBDB2-CD50-40A4-B3DE-FF127C7D3AE8}" type="presParOf" srcId="{FE76E555-D9D5-404F-85C2-8706A30F49EE}" destId="{6022936E-4BB0-434A-835B-6A79BBDA6B8D}" srcOrd="2" destOrd="0" presId="urn:microsoft.com/office/officeart/2016/7/layout/LinearBlockProcessNumbered"/>
    <dgm:cxn modelId="{CD86F44A-52FE-4C76-B269-4F072326BFBC}" type="presParOf" srcId="{931FD97A-13AA-48BF-8CC4-757597E54F11}" destId="{F0B24347-2A80-4DAD-83BD-2600C79EEFDE}" srcOrd="1" destOrd="0" presId="urn:microsoft.com/office/officeart/2016/7/layout/LinearBlockProcessNumbered"/>
    <dgm:cxn modelId="{08CE66E1-C4EE-469D-B603-FA70334C5E84}" type="presParOf" srcId="{931FD97A-13AA-48BF-8CC4-757597E54F11}" destId="{3C459D9E-CB70-4A19-8E72-06E1984CDA02}" srcOrd="2" destOrd="0" presId="urn:microsoft.com/office/officeart/2016/7/layout/LinearBlockProcessNumbered"/>
    <dgm:cxn modelId="{22D6969A-3BED-4759-91B2-06805E5994BA}" type="presParOf" srcId="{3C459D9E-CB70-4A19-8E72-06E1984CDA02}" destId="{637AC19E-64F9-4C10-A9B8-462FA7C5E340}" srcOrd="0" destOrd="0" presId="urn:microsoft.com/office/officeart/2016/7/layout/LinearBlockProcessNumbered"/>
    <dgm:cxn modelId="{F765DF54-A878-43B9-ACD9-25D55E6D01E9}" type="presParOf" srcId="{3C459D9E-CB70-4A19-8E72-06E1984CDA02}" destId="{FE4C1D68-D042-4F3D-B841-040487FACAB3}" srcOrd="1" destOrd="0" presId="urn:microsoft.com/office/officeart/2016/7/layout/LinearBlockProcessNumbered"/>
    <dgm:cxn modelId="{1E325195-EF54-49F9-92AA-3458F532EFD0}" type="presParOf" srcId="{3C459D9E-CB70-4A19-8E72-06E1984CDA02}" destId="{CF457552-C561-4550-9EAB-EE7D541D963A}" srcOrd="2" destOrd="0" presId="urn:microsoft.com/office/officeart/2016/7/layout/LinearBlockProcessNumbered"/>
    <dgm:cxn modelId="{88400930-C86A-48FC-9D9E-9DD15AECBD6F}" type="presParOf" srcId="{931FD97A-13AA-48BF-8CC4-757597E54F11}" destId="{AFB6291E-1B99-4833-B089-2379677A68E7}" srcOrd="3" destOrd="0" presId="urn:microsoft.com/office/officeart/2016/7/layout/LinearBlockProcessNumbered"/>
    <dgm:cxn modelId="{94FCD9F9-3570-491C-AD84-C1AD12F83E9E}" type="presParOf" srcId="{931FD97A-13AA-48BF-8CC4-757597E54F11}" destId="{FBB551EB-4AC8-420A-863D-68BDA53A6BC4}" srcOrd="4" destOrd="0" presId="urn:microsoft.com/office/officeart/2016/7/layout/LinearBlockProcessNumbered"/>
    <dgm:cxn modelId="{8546318C-7282-411B-993A-4D0708AA8720}" type="presParOf" srcId="{FBB551EB-4AC8-420A-863D-68BDA53A6BC4}" destId="{DFE62211-CA4B-475C-A156-A7F1CB92C332}" srcOrd="0" destOrd="0" presId="urn:microsoft.com/office/officeart/2016/7/layout/LinearBlockProcessNumbered"/>
    <dgm:cxn modelId="{408EE2B0-AF8B-4C90-8B51-B473E601E8F6}" type="presParOf" srcId="{FBB551EB-4AC8-420A-863D-68BDA53A6BC4}" destId="{A85C6994-1B4A-45A8-9DBB-711CFEA92359}" srcOrd="1" destOrd="0" presId="urn:microsoft.com/office/officeart/2016/7/layout/LinearBlockProcessNumbered"/>
    <dgm:cxn modelId="{75C5A603-FD52-438E-BB19-33DE0448F76A}" type="presParOf" srcId="{FBB551EB-4AC8-420A-863D-68BDA53A6BC4}" destId="{4CE40C4C-A6B5-4771-8109-BAF92FEF146A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B6DECC-B04E-4EA8-B33D-9176D431FFAB}" type="doc">
      <dgm:prSet loTypeId="urn:microsoft.com/office/officeart/2009/3/layout/HorizontalOrganizationChart" loCatId="hierarchy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088E992-CDF3-4C4B-9C29-25F6305ABCBB}">
      <dgm:prSet/>
      <dgm:spPr/>
      <dgm:t>
        <a:bodyPr/>
        <a:lstStyle/>
        <a:p>
          <a:r>
            <a:rPr lang="en-GB" b="0" i="0"/>
            <a:t>Preferred option – Swansea City Football Club </a:t>
          </a:r>
          <a:endParaRPr lang="en-US"/>
        </a:p>
      </dgm:t>
    </dgm:pt>
    <dgm:pt modelId="{335F2B22-2B8E-4C1E-8E97-4DEE9E5B7537}" type="parTrans" cxnId="{9E42D0A7-4E54-4607-ABC6-9FA00A58301B}">
      <dgm:prSet/>
      <dgm:spPr/>
      <dgm:t>
        <a:bodyPr/>
        <a:lstStyle/>
        <a:p>
          <a:endParaRPr lang="en-US"/>
        </a:p>
      </dgm:t>
    </dgm:pt>
    <dgm:pt modelId="{607827A7-82C7-4B17-956B-879FEDAB9974}" type="sibTrans" cxnId="{9E42D0A7-4E54-4607-ABC6-9FA00A58301B}">
      <dgm:prSet/>
      <dgm:spPr/>
      <dgm:t>
        <a:bodyPr/>
        <a:lstStyle/>
        <a:p>
          <a:endParaRPr lang="en-US"/>
        </a:p>
      </dgm:t>
    </dgm:pt>
    <dgm:pt modelId="{137EA02A-CBAF-4B43-8224-F4E0C304DD49}">
      <dgm:prSet/>
      <dgm:spPr/>
      <dgm:t>
        <a:bodyPr/>
        <a:lstStyle/>
        <a:p>
          <a:r>
            <a:rPr lang="en-GB" b="0" i="0" dirty="0"/>
            <a:t>2</a:t>
          </a:r>
          <a:r>
            <a:rPr lang="en-GB" b="0" i="0" baseline="30000" dirty="0"/>
            <a:t>nd</a:t>
          </a:r>
          <a:r>
            <a:rPr lang="en-GB" b="0" i="0" dirty="0"/>
            <a:t> choice – Principality stadium </a:t>
          </a:r>
          <a:endParaRPr lang="en-US" dirty="0"/>
        </a:p>
      </dgm:t>
    </dgm:pt>
    <dgm:pt modelId="{1A2E6610-897E-4367-AFBC-FA8EF304C778}" type="parTrans" cxnId="{60ECC1A6-AB46-40B3-B1A2-68E865849173}">
      <dgm:prSet/>
      <dgm:spPr/>
      <dgm:t>
        <a:bodyPr/>
        <a:lstStyle/>
        <a:p>
          <a:endParaRPr lang="en-US"/>
        </a:p>
      </dgm:t>
    </dgm:pt>
    <dgm:pt modelId="{595C4F57-36AF-4555-BC03-A86DAB46A86D}" type="sibTrans" cxnId="{60ECC1A6-AB46-40B3-B1A2-68E865849173}">
      <dgm:prSet/>
      <dgm:spPr/>
      <dgm:t>
        <a:bodyPr/>
        <a:lstStyle/>
        <a:p>
          <a:endParaRPr lang="en-US"/>
        </a:p>
      </dgm:t>
    </dgm:pt>
    <dgm:pt modelId="{2BE76615-2E30-48EC-9C85-7B1DF1EACE83}">
      <dgm:prSet/>
      <dgm:spPr/>
      <dgm:t>
        <a:bodyPr/>
        <a:lstStyle/>
        <a:p>
          <a:r>
            <a:rPr lang="en-GB" b="0" i="0"/>
            <a:t>3</a:t>
          </a:r>
          <a:r>
            <a:rPr lang="en-GB" b="0" i="0" baseline="30000"/>
            <a:t>rd</a:t>
          </a:r>
          <a:r>
            <a:rPr lang="en-GB" b="0" i="0"/>
            <a:t> choice – Cardiff city Football Club </a:t>
          </a:r>
          <a:endParaRPr lang="en-US"/>
        </a:p>
      </dgm:t>
    </dgm:pt>
    <dgm:pt modelId="{980B0CE3-C270-4D17-840D-145B56F5AB81}" type="parTrans" cxnId="{40382DD2-057C-47AA-979A-DB71F69A4138}">
      <dgm:prSet/>
      <dgm:spPr/>
      <dgm:t>
        <a:bodyPr/>
        <a:lstStyle/>
        <a:p>
          <a:endParaRPr lang="en-US"/>
        </a:p>
      </dgm:t>
    </dgm:pt>
    <dgm:pt modelId="{A3EC2752-5C87-40EB-B47D-F3DF53B2F03A}" type="sibTrans" cxnId="{40382DD2-057C-47AA-979A-DB71F69A4138}">
      <dgm:prSet/>
      <dgm:spPr/>
      <dgm:t>
        <a:bodyPr/>
        <a:lstStyle/>
        <a:p>
          <a:endParaRPr lang="en-US"/>
        </a:p>
      </dgm:t>
    </dgm:pt>
    <dgm:pt modelId="{36716DBB-F583-4049-827B-7FBF2E3CE0EB}" type="pres">
      <dgm:prSet presAssocID="{3FB6DECC-B04E-4EA8-B33D-9176D431FFA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2B81913-DA40-4045-8D89-076202DC6890}" type="pres">
      <dgm:prSet presAssocID="{F088E992-CDF3-4C4B-9C29-25F6305ABCBB}" presName="hierRoot1" presStyleCnt="0">
        <dgm:presLayoutVars>
          <dgm:hierBranch val="init"/>
        </dgm:presLayoutVars>
      </dgm:prSet>
      <dgm:spPr/>
    </dgm:pt>
    <dgm:pt modelId="{339DBE92-61FC-4E89-B5B3-D39764E1D83B}" type="pres">
      <dgm:prSet presAssocID="{F088E992-CDF3-4C4B-9C29-25F6305ABCBB}" presName="rootComposite1" presStyleCnt="0"/>
      <dgm:spPr/>
    </dgm:pt>
    <dgm:pt modelId="{91FD47BB-6F12-403A-8DC1-487856D22EEC}" type="pres">
      <dgm:prSet presAssocID="{F088E992-CDF3-4C4B-9C29-25F6305ABCBB}" presName="rootText1" presStyleLbl="node0" presStyleIdx="0" presStyleCnt="3">
        <dgm:presLayoutVars>
          <dgm:chPref val="3"/>
        </dgm:presLayoutVars>
      </dgm:prSet>
      <dgm:spPr/>
    </dgm:pt>
    <dgm:pt modelId="{41A3DC39-4E72-4CF1-BBA4-503C6C1043ED}" type="pres">
      <dgm:prSet presAssocID="{F088E992-CDF3-4C4B-9C29-25F6305ABCBB}" presName="rootConnector1" presStyleLbl="node1" presStyleIdx="0" presStyleCnt="0"/>
      <dgm:spPr/>
    </dgm:pt>
    <dgm:pt modelId="{A3906996-5AD9-4217-9027-5B6F9BFCD6DE}" type="pres">
      <dgm:prSet presAssocID="{F088E992-CDF3-4C4B-9C29-25F6305ABCBB}" presName="hierChild2" presStyleCnt="0"/>
      <dgm:spPr/>
    </dgm:pt>
    <dgm:pt modelId="{7F4B2743-7DBC-4F08-B817-9E3116464D72}" type="pres">
      <dgm:prSet presAssocID="{F088E992-CDF3-4C4B-9C29-25F6305ABCBB}" presName="hierChild3" presStyleCnt="0"/>
      <dgm:spPr/>
    </dgm:pt>
    <dgm:pt modelId="{36DB60D8-2ED9-4635-81F9-CB4E0D36AB01}" type="pres">
      <dgm:prSet presAssocID="{137EA02A-CBAF-4B43-8224-F4E0C304DD49}" presName="hierRoot1" presStyleCnt="0">
        <dgm:presLayoutVars>
          <dgm:hierBranch val="init"/>
        </dgm:presLayoutVars>
      </dgm:prSet>
      <dgm:spPr/>
    </dgm:pt>
    <dgm:pt modelId="{93B6EDDD-256E-495E-BF03-029D1B5FC757}" type="pres">
      <dgm:prSet presAssocID="{137EA02A-CBAF-4B43-8224-F4E0C304DD49}" presName="rootComposite1" presStyleCnt="0"/>
      <dgm:spPr/>
    </dgm:pt>
    <dgm:pt modelId="{ACE27EC6-2BBF-4EF8-BCD2-DB6994BFDAB2}" type="pres">
      <dgm:prSet presAssocID="{137EA02A-CBAF-4B43-8224-F4E0C304DD49}" presName="rootText1" presStyleLbl="node0" presStyleIdx="1" presStyleCnt="3">
        <dgm:presLayoutVars>
          <dgm:chPref val="3"/>
        </dgm:presLayoutVars>
      </dgm:prSet>
      <dgm:spPr/>
    </dgm:pt>
    <dgm:pt modelId="{5C51A534-4F83-4925-B21A-F88380CC7BBA}" type="pres">
      <dgm:prSet presAssocID="{137EA02A-CBAF-4B43-8224-F4E0C304DD49}" presName="rootConnector1" presStyleLbl="node1" presStyleIdx="0" presStyleCnt="0"/>
      <dgm:spPr/>
    </dgm:pt>
    <dgm:pt modelId="{C718B266-10D9-4D7D-8FDF-4624A67ED16A}" type="pres">
      <dgm:prSet presAssocID="{137EA02A-CBAF-4B43-8224-F4E0C304DD49}" presName="hierChild2" presStyleCnt="0"/>
      <dgm:spPr/>
    </dgm:pt>
    <dgm:pt modelId="{BDCDDED9-7A6A-4E77-9B47-4B2A4609B3C2}" type="pres">
      <dgm:prSet presAssocID="{137EA02A-CBAF-4B43-8224-F4E0C304DD49}" presName="hierChild3" presStyleCnt="0"/>
      <dgm:spPr/>
    </dgm:pt>
    <dgm:pt modelId="{2F85A79A-B6A9-426E-8DC6-91C9D28A30FB}" type="pres">
      <dgm:prSet presAssocID="{2BE76615-2E30-48EC-9C85-7B1DF1EACE83}" presName="hierRoot1" presStyleCnt="0">
        <dgm:presLayoutVars>
          <dgm:hierBranch val="init"/>
        </dgm:presLayoutVars>
      </dgm:prSet>
      <dgm:spPr/>
    </dgm:pt>
    <dgm:pt modelId="{F37F9F9E-5810-41AD-BCF5-A66A04D423AA}" type="pres">
      <dgm:prSet presAssocID="{2BE76615-2E30-48EC-9C85-7B1DF1EACE83}" presName="rootComposite1" presStyleCnt="0"/>
      <dgm:spPr/>
    </dgm:pt>
    <dgm:pt modelId="{8AF37CEA-EA41-4A44-A9E8-259D544645C6}" type="pres">
      <dgm:prSet presAssocID="{2BE76615-2E30-48EC-9C85-7B1DF1EACE83}" presName="rootText1" presStyleLbl="node0" presStyleIdx="2" presStyleCnt="3">
        <dgm:presLayoutVars>
          <dgm:chPref val="3"/>
        </dgm:presLayoutVars>
      </dgm:prSet>
      <dgm:spPr/>
    </dgm:pt>
    <dgm:pt modelId="{FA2EF3D7-AD65-422C-A025-C2B559CC29A2}" type="pres">
      <dgm:prSet presAssocID="{2BE76615-2E30-48EC-9C85-7B1DF1EACE83}" presName="rootConnector1" presStyleLbl="node1" presStyleIdx="0" presStyleCnt="0"/>
      <dgm:spPr/>
    </dgm:pt>
    <dgm:pt modelId="{92946A4C-089A-463C-88FF-453C1D1C3A6B}" type="pres">
      <dgm:prSet presAssocID="{2BE76615-2E30-48EC-9C85-7B1DF1EACE83}" presName="hierChild2" presStyleCnt="0"/>
      <dgm:spPr/>
    </dgm:pt>
    <dgm:pt modelId="{34D7E759-65D2-4632-9781-4F063FE225E6}" type="pres">
      <dgm:prSet presAssocID="{2BE76615-2E30-48EC-9C85-7B1DF1EACE83}" presName="hierChild3" presStyleCnt="0"/>
      <dgm:spPr/>
    </dgm:pt>
  </dgm:ptLst>
  <dgm:cxnLst>
    <dgm:cxn modelId="{8DCC302D-2641-4030-91CD-8DACE1B0A029}" type="presOf" srcId="{F088E992-CDF3-4C4B-9C29-25F6305ABCBB}" destId="{41A3DC39-4E72-4CF1-BBA4-503C6C1043ED}" srcOrd="1" destOrd="0" presId="urn:microsoft.com/office/officeart/2009/3/layout/HorizontalOrganizationChart"/>
    <dgm:cxn modelId="{1B748635-AEE1-40DC-85A8-46F2224A49DA}" type="presOf" srcId="{F088E992-CDF3-4C4B-9C29-25F6305ABCBB}" destId="{91FD47BB-6F12-403A-8DC1-487856D22EEC}" srcOrd="0" destOrd="0" presId="urn:microsoft.com/office/officeart/2009/3/layout/HorizontalOrganizationChart"/>
    <dgm:cxn modelId="{41BA485C-FC91-4A3A-AA94-F233F28C7B3A}" type="presOf" srcId="{137EA02A-CBAF-4B43-8224-F4E0C304DD49}" destId="{5C51A534-4F83-4925-B21A-F88380CC7BBA}" srcOrd="1" destOrd="0" presId="urn:microsoft.com/office/officeart/2009/3/layout/HorizontalOrganizationChart"/>
    <dgm:cxn modelId="{9175E55E-C874-4C7E-A8A5-B3F5C85D20F0}" type="presOf" srcId="{3FB6DECC-B04E-4EA8-B33D-9176D431FFAB}" destId="{36716DBB-F583-4049-827B-7FBF2E3CE0EB}" srcOrd="0" destOrd="0" presId="urn:microsoft.com/office/officeart/2009/3/layout/HorizontalOrganizationChart"/>
    <dgm:cxn modelId="{FF1AA07E-B1AC-4D19-A47B-FAEF582F7414}" type="presOf" srcId="{137EA02A-CBAF-4B43-8224-F4E0C304DD49}" destId="{ACE27EC6-2BBF-4EF8-BCD2-DB6994BFDAB2}" srcOrd="0" destOrd="0" presId="urn:microsoft.com/office/officeart/2009/3/layout/HorizontalOrganizationChart"/>
    <dgm:cxn modelId="{60ECC1A6-AB46-40B3-B1A2-68E865849173}" srcId="{3FB6DECC-B04E-4EA8-B33D-9176D431FFAB}" destId="{137EA02A-CBAF-4B43-8224-F4E0C304DD49}" srcOrd="1" destOrd="0" parTransId="{1A2E6610-897E-4367-AFBC-FA8EF304C778}" sibTransId="{595C4F57-36AF-4555-BC03-A86DAB46A86D}"/>
    <dgm:cxn modelId="{9E42D0A7-4E54-4607-ABC6-9FA00A58301B}" srcId="{3FB6DECC-B04E-4EA8-B33D-9176D431FFAB}" destId="{F088E992-CDF3-4C4B-9C29-25F6305ABCBB}" srcOrd="0" destOrd="0" parTransId="{335F2B22-2B8E-4C1E-8E97-4DEE9E5B7537}" sibTransId="{607827A7-82C7-4B17-956B-879FEDAB9974}"/>
    <dgm:cxn modelId="{40382DD2-057C-47AA-979A-DB71F69A4138}" srcId="{3FB6DECC-B04E-4EA8-B33D-9176D431FFAB}" destId="{2BE76615-2E30-48EC-9C85-7B1DF1EACE83}" srcOrd="2" destOrd="0" parTransId="{980B0CE3-C270-4D17-840D-145B56F5AB81}" sibTransId="{A3EC2752-5C87-40EB-B47D-F3DF53B2F03A}"/>
    <dgm:cxn modelId="{C0609AE9-0935-427D-A485-9CA3737285B5}" type="presOf" srcId="{2BE76615-2E30-48EC-9C85-7B1DF1EACE83}" destId="{FA2EF3D7-AD65-422C-A025-C2B559CC29A2}" srcOrd="1" destOrd="0" presId="urn:microsoft.com/office/officeart/2009/3/layout/HorizontalOrganizationChart"/>
    <dgm:cxn modelId="{6C55EBFF-7824-48AE-B605-D61A13B59687}" type="presOf" srcId="{2BE76615-2E30-48EC-9C85-7B1DF1EACE83}" destId="{8AF37CEA-EA41-4A44-A9E8-259D544645C6}" srcOrd="0" destOrd="0" presId="urn:microsoft.com/office/officeart/2009/3/layout/HorizontalOrganizationChart"/>
    <dgm:cxn modelId="{BBFEAC46-6B4A-4541-9511-4D70B794A493}" type="presParOf" srcId="{36716DBB-F583-4049-827B-7FBF2E3CE0EB}" destId="{32B81913-DA40-4045-8D89-076202DC6890}" srcOrd="0" destOrd="0" presId="urn:microsoft.com/office/officeart/2009/3/layout/HorizontalOrganizationChart"/>
    <dgm:cxn modelId="{24EC75EF-41DF-4AFE-8CE0-828314075AD1}" type="presParOf" srcId="{32B81913-DA40-4045-8D89-076202DC6890}" destId="{339DBE92-61FC-4E89-B5B3-D39764E1D83B}" srcOrd="0" destOrd="0" presId="urn:microsoft.com/office/officeart/2009/3/layout/HorizontalOrganizationChart"/>
    <dgm:cxn modelId="{3A4E9F82-D4B1-4EA8-9E72-904D422F4174}" type="presParOf" srcId="{339DBE92-61FC-4E89-B5B3-D39764E1D83B}" destId="{91FD47BB-6F12-403A-8DC1-487856D22EEC}" srcOrd="0" destOrd="0" presId="urn:microsoft.com/office/officeart/2009/3/layout/HorizontalOrganizationChart"/>
    <dgm:cxn modelId="{B8048A11-B519-4061-BB85-352C89F2FCA2}" type="presParOf" srcId="{339DBE92-61FC-4E89-B5B3-D39764E1D83B}" destId="{41A3DC39-4E72-4CF1-BBA4-503C6C1043ED}" srcOrd="1" destOrd="0" presId="urn:microsoft.com/office/officeart/2009/3/layout/HorizontalOrganizationChart"/>
    <dgm:cxn modelId="{EA85402D-1B85-433F-B997-E8AEF62269FD}" type="presParOf" srcId="{32B81913-DA40-4045-8D89-076202DC6890}" destId="{A3906996-5AD9-4217-9027-5B6F9BFCD6DE}" srcOrd="1" destOrd="0" presId="urn:microsoft.com/office/officeart/2009/3/layout/HorizontalOrganizationChart"/>
    <dgm:cxn modelId="{3DA84A46-6009-405C-85A3-6D25E6E97AA7}" type="presParOf" srcId="{32B81913-DA40-4045-8D89-076202DC6890}" destId="{7F4B2743-7DBC-4F08-B817-9E3116464D72}" srcOrd="2" destOrd="0" presId="urn:microsoft.com/office/officeart/2009/3/layout/HorizontalOrganizationChart"/>
    <dgm:cxn modelId="{8267BCE1-216D-4474-8ECE-0514AAEB0363}" type="presParOf" srcId="{36716DBB-F583-4049-827B-7FBF2E3CE0EB}" destId="{36DB60D8-2ED9-4635-81F9-CB4E0D36AB01}" srcOrd="1" destOrd="0" presId="urn:microsoft.com/office/officeart/2009/3/layout/HorizontalOrganizationChart"/>
    <dgm:cxn modelId="{96794BD2-FB89-4C46-9CC9-150DF4DF0E24}" type="presParOf" srcId="{36DB60D8-2ED9-4635-81F9-CB4E0D36AB01}" destId="{93B6EDDD-256E-495E-BF03-029D1B5FC757}" srcOrd="0" destOrd="0" presId="urn:microsoft.com/office/officeart/2009/3/layout/HorizontalOrganizationChart"/>
    <dgm:cxn modelId="{EFCBDA1F-E87E-4645-9173-D97582F09E1D}" type="presParOf" srcId="{93B6EDDD-256E-495E-BF03-029D1B5FC757}" destId="{ACE27EC6-2BBF-4EF8-BCD2-DB6994BFDAB2}" srcOrd="0" destOrd="0" presId="urn:microsoft.com/office/officeart/2009/3/layout/HorizontalOrganizationChart"/>
    <dgm:cxn modelId="{D269807D-863C-4E26-851F-D666E931AD48}" type="presParOf" srcId="{93B6EDDD-256E-495E-BF03-029D1B5FC757}" destId="{5C51A534-4F83-4925-B21A-F88380CC7BBA}" srcOrd="1" destOrd="0" presId="urn:microsoft.com/office/officeart/2009/3/layout/HorizontalOrganizationChart"/>
    <dgm:cxn modelId="{68B6D5EB-6507-4D5D-8BA8-9D47C9A4F012}" type="presParOf" srcId="{36DB60D8-2ED9-4635-81F9-CB4E0D36AB01}" destId="{C718B266-10D9-4D7D-8FDF-4624A67ED16A}" srcOrd="1" destOrd="0" presId="urn:microsoft.com/office/officeart/2009/3/layout/HorizontalOrganizationChart"/>
    <dgm:cxn modelId="{4CFAECEA-04F7-4378-8186-1F497DC97A7F}" type="presParOf" srcId="{36DB60D8-2ED9-4635-81F9-CB4E0D36AB01}" destId="{BDCDDED9-7A6A-4E77-9B47-4B2A4609B3C2}" srcOrd="2" destOrd="0" presId="urn:microsoft.com/office/officeart/2009/3/layout/HorizontalOrganizationChart"/>
    <dgm:cxn modelId="{AA9587EC-E3FC-4870-AC27-0D819DBDEC18}" type="presParOf" srcId="{36716DBB-F583-4049-827B-7FBF2E3CE0EB}" destId="{2F85A79A-B6A9-426E-8DC6-91C9D28A30FB}" srcOrd="2" destOrd="0" presId="urn:microsoft.com/office/officeart/2009/3/layout/HorizontalOrganizationChart"/>
    <dgm:cxn modelId="{100D4CE1-9C49-4929-BC79-82B4454EB9C1}" type="presParOf" srcId="{2F85A79A-B6A9-426E-8DC6-91C9D28A30FB}" destId="{F37F9F9E-5810-41AD-BCF5-A66A04D423AA}" srcOrd="0" destOrd="0" presId="urn:microsoft.com/office/officeart/2009/3/layout/HorizontalOrganizationChart"/>
    <dgm:cxn modelId="{878732BC-029D-46CB-A0C2-7A11B16FDFDF}" type="presParOf" srcId="{F37F9F9E-5810-41AD-BCF5-A66A04D423AA}" destId="{8AF37CEA-EA41-4A44-A9E8-259D544645C6}" srcOrd="0" destOrd="0" presId="urn:microsoft.com/office/officeart/2009/3/layout/HorizontalOrganizationChart"/>
    <dgm:cxn modelId="{4723331D-8A7A-4763-B03B-FA7A5A605DCD}" type="presParOf" srcId="{F37F9F9E-5810-41AD-BCF5-A66A04D423AA}" destId="{FA2EF3D7-AD65-422C-A025-C2B559CC29A2}" srcOrd="1" destOrd="0" presId="urn:microsoft.com/office/officeart/2009/3/layout/HorizontalOrganizationChart"/>
    <dgm:cxn modelId="{1274E911-A828-4FCA-929D-236940AC4599}" type="presParOf" srcId="{2F85A79A-B6A9-426E-8DC6-91C9D28A30FB}" destId="{92946A4C-089A-463C-88FF-453C1D1C3A6B}" srcOrd="1" destOrd="0" presId="urn:microsoft.com/office/officeart/2009/3/layout/HorizontalOrganizationChart"/>
    <dgm:cxn modelId="{A3808A0B-7A02-4A51-BC52-DC58BF899F89}" type="presParOf" srcId="{2F85A79A-B6A9-426E-8DC6-91C9D28A30FB}" destId="{34D7E759-65D2-4632-9781-4F063FE225E6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ACF2FB-F213-4C90-A6A0-D657C7C08F5E}">
      <dsp:nvSpPr>
        <dsp:cNvPr id="0" name=""/>
        <dsp:cNvSpPr/>
      </dsp:nvSpPr>
      <dsp:spPr>
        <a:xfrm>
          <a:off x="851" y="0"/>
          <a:ext cx="3447363" cy="340427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0523" tIns="0" rIns="340523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Working with a professional sports team - business / marketing </a:t>
          </a:r>
          <a:endParaRPr lang="en-US" sz="2400" kern="1200"/>
        </a:p>
      </dsp:txBody>
      <dsp:txXfrm>
        <a:off x="851" y="1361710"/>
        <a:ext cx="3447363" cy="2042566"/>
      </dsp:txXfrm>
    </dsp:sp>
    <dsp:sp modelId="{584150CB-DFF6-47F6-8C1F-7129EAE65B37}">
      <dsp:nvSpPr>
        <dsp:cNvPr id="0" name=""/>
        <dsp:cNvSpPr/>
      </dsp:nvSpPr>
      <dsp:spPr>
        <a:xfrm>
          <a:off x="851" y="0"/>
          <a:ext cx="3447363" cy="1361710"/>
        </a:xfrm>
        <a:prstGeom prst="rect">
          <a:avLst/>
        </a:prstGeom>
        <a:noFill/>
        <a:ln w="19050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0523" tIns="165100" rIns="340523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851" y="0"/>
        <a:ext cx="3447363" cy="1361710"/>
      </dsp:txXfrm>
    </dsp:sp>
    <dsp:sp modelId="{637AC19E-64F9-4C10-A9B8-462FA7C5E340}">
      <dsp:nvSpPr>
        <dsp:cNvPr id="0" name=""/>
        <dsp:cNvSpPr/>
      </dsp:nvSpPr>
      <dsp:spPr>
        <a:xfrm>
          <a:off x="3724003" y="0"/>
          <a:ext cx="3447363" cy="340427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0523" tIns="0" rIns="340523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Sports agent – player representation</a:t>
          </a:r>
          <a:endParaRPr lang="en-US" sz="2400" kern="1200" dirty="0"/>
        </a:p>
      </dsp:txBody>
      <dsp:txXfrm>
        <a:off x="3724003" y="1361710"/>
        <a:ext cx="3447363" cy="2042566"/>
      </dsp:txXfrm>
    </dsp:sp>
    <dsp:sp modelId="{FE4C1D68-D042-4F3D-B841-040487FACAB3}">
      <dsp:nvSpPr>
        <dsp:cNvPr id="0" name=""/>
        <dsp:cNvSpPr/>
      </dsp:nvSpPr>
      <dsp:spPr>
        <a:xfrm>
          <a:off x="3724003" y="0"/>
          <a:ext cx="3447363" cy="1361710"/>
        </a:xfrm>
        <a:prstGeom prst="rect">
          <a:avLst/>
        </a:prstGeom>
        <a:noFill/>
        <a:ln w="19050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0523" tIns="165100" rIns="340523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3724003" y="0"/>
        <a:ext cx="3447363" cy="1361710"/>
      </dsp:txXfrm>
    </dsp:sp>
    <dsp:sp modelId="{DFE62211-CA4B-475C-A156-A7F1CB92C332}">
      <dsp:nvSpPr>
        <dsp:cNvPr id="0" name=""/>
        <dsp:cNvSpPr/>
      </dsp:nvSpPr>
      <dsp:spPr>
        <a:xfrm>
          <a:off x="7447155" y="0"/>
          <a:ext cx="3447363" cy="340427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0523" tIns="0" rIns="340523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Sports coach – football, rugby, multi skills </a:t>
          </a:r>
          <a:endParaRPr lang="en-US" sz="2400" kern="1200" dirty="0"/>
        </a:p>
      </dsp:txBody>
      <dsp:txXfrm>
        <a:off x="7447155" y="1361710"/>
        <a:ext cx="3447363" cy="2042566"/>
      </dsp:txXfrm>
    </dsp:sp>
    <dsp:sp modelId="{A85C6994-1B4A-45A8-9DBB-711CFEA92359}">
      <dsp:nvSpPr>
        <dsp:cNvPr id="0" name=""/>
        <dsp:cNvSpPr/>
      </dsp:nvSpPr>
      <dsp:spPr>
        <a:xfrm>
          <a:off x="7447155" y="0"/>
          <a:ext cx="3447363" cy="1361710"/>
        </a:xfrm>
        <a:prstGeom prst="rect">
          <a:avLst/>
        </a:prstGeom>
        <a:noFill/>
        <a:ln w="19050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40523" tIns="165100" rIns="340523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7447155" y="0"/>
        <a:ext cx="3447363" cy="13617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FD47BB-6F12-403A-8DC1-487856D22EEC}">
      <dsp:nvSpPr>
        <dsp:cNvPr id="0" name=""/>
        <dsp:cNvSpPr/>
      </dsp:nvSpPr>
      <dsp:spPr>
        <a:xfrm>
          <a:off x="761505" y="3230"/>
          <a:ext cx="4091976" cy="12480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kern="1200"/>
            <a:t>Preferred option – Swansea City Football Club </a:t>
          </a:r>
          <a:endParaRPr lang="en-US" sz="2800" kern="1200"/>
        </a:p>
      </dsp:txBody>
      <dsp:txXfrm>
        <a:off x="761505" y="3230"/>
        <a:ext cx="4091976" cy="1248052"/>
      </dsp:txXfrm>
    </dsp:sp>
    <dsp:sp modelId="{ACE27EC6-2BBF-4EF8-BCD2-DB6994BFDAB2}">
      <dsp:nvSpPr>
        <dsp:cNvPr id="0" name=""/>
        <dsp:cNvSpPr/>
      </dsp:nvSpPr>
      <dsp:spPr>
        <a:xfrm>
          <a:off x="761505" y="1762780"/>
          <a:ext cx="4091976" cy="12480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kern="1200" dirty="0"/>
            <a:t>2</a:t>
          </a:r>
          <a:r>
            <a:rPr lang="en-GB" sz="2800" b="0" i="0" kern="1200" baseline="30000" dirty="0"/>
            <a:t>nd</a:t>
          </a:r>
          <a:r>
            <a:rPr lang="en-GB" sz="2800" b="0" i="0" kern="1200" dirty="0"/>
            <a:t> choice – Principality stadium </a:t>
          </a:r>
          <a:endParaRPr lang="en-US" sz="2800" kern="1200" dirty="0"/>
        </a:p>
      </dsp:txBody>
      <dsp:txXfrm>
        <a:off x="761505" y="1762780"/>
        <a:ext cx="4091976" cy="1248052"/>
      </dsp:txXfrm>
    </dsp:sp>
    <dsp:sp modelId="{8AF37CEA-EA41-4A44-A9E8-259D544645C6}">
      <dsp:nvSpPr>
        <dsp:cNvPr id="0" name=""/>
        <dsp:cNvSpPr/>
      </dsp:nvSpPr>
      <dsp:spPr>
        <a:xfrm>
          <a:off x="761505" y="3522330"/>
          <a:ext cx="4091976" cy="12480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kern="1200"/>
            <a:t>3</a:t>
          </a:r>
          <a:r>
            <a:rPr lang="en-GB" sz="2800" b="0" i="0" kern="1200" baseline="30000"/>
            <a:t>rd</a:t>
          </a:r>
          <a:r>
            <a:rPr lang="en-GB" sz="2800" b="0" i="0" kern="1200"/>
            <a:t> choice – Cardiff city Football Club </a:t>
          </a:r>
          <a:endParaRPr lang="en-US" sz="2800" kern="1200"/>
        </a:p>
      </dsp:txBody>
      <dsp:txXfrm>
        <a:off x="761505" y="3522330"/>
        <a:ext cx="4091976" cy="12480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182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095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5516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660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274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616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869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431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613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3177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1137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1784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4002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898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22608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2106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536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C79E263-6463-491E-8344-D773808DFF72}" type="datetimeFigureOut">
              <a:rPr lang="en-GB" smtClean="0"/>
              <a:t>13/11/2018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C5F4F0-156C-40FC-BD6F-1949DEB4BB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86768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0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28D0172-F2E0-4763-9C35-F022664959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"/>
            <a:ext cx="12191695" cy="4730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6">
            <a:extLst>
              <a:ext uri="{FF2B5EF4-FFF2-40B4-BE49-F238E27FC236}">
                <a16:creationId xmlns:a16="http://schemas.microsoft.com/office/drawing/2014/main" id="{9F2851FB-E841-4509-8A6D-A416376EA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3753695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B4D9A4F8-4EF2-462C-9FE8-FE66247FA3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5505" y="623571"/>
            <a:ext cx="10260990" cy="3523885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6800"/>
              <a:t>Professional development for sports industry placement</a:t>
            </a: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F6FB2B2-CE21-407F-B22E-302DADC2C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EED139B-6ABA-43E6-9606-CB9CD83745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65505" y="4777380"/>
            <a:ext cx="10260990" cy="1209763"/>
          </a:xfrm>
        </p:spPr>
        <p:txBody>
          <a:bodyPr>
            <a:normAutofit/>
          </a:bodyPr>
          <a:lstStyle/>
          <a:p>
            <a:pPr algn="ctr"/>
            <a:r>
              <a:rPr lang="en-GB" sz="2400" dirty="0">
                <a:solidFill>
                  <a:schemeClr val="bg2"/>
                </a:solidFill>
              </a:rPr>
              <a:t>Michael Ridgway </a:t>
            </a:r>
          </a:p>
          <a:p>
            <a:pPr algn="ctr"/>
            <a:r>
              <a:rPr lang="en-GB" sz="2400" dirty="0">
                <a:solidFill>
                  <a:schemeClr val="bg2"/>
                </a:solidFill>
              </a:rPr>
              <a:t>1701446 </a:t>
            </a:r>
          </a:p>
        </p:txBody>
      </p:sp>
    </p:spTree>
    <p:extLst>
      <p:ext uri="{BB962C8B-B14F-4D97-AF65-F5344CB8AC3E}">
        <p14:creationId xmlns:p14="http://schemas.microsoft.com/office/powerpoint/2010/main" val="2149876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DEEB9C-76B8-4E18-8F31-CA94CA3C6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Potential future career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459DCEE-9C65-42AF-BA8F-C5865D23F48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1399229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81196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0" name="Rectangle 9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11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13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33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97C8FF-E508-4BD3-8419-D5F335A1F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GB"/>
              <a:t>Benefits of a placement</a:t>
            </a:r>
          </a:p>
        </p:txBody>
      </p:sp>
      <p:sp>
        <p:nvSpPr>
          <p:cNvPr id="34" name="Content Placeholder 2">
            <a:extLst>
              <a:ext uri="{FF2B5EF4-FFF2-40B4-BE49-F238E27FC236}">
                <a16:creationId xmlns:a16="http://schemas.microsoft.com/office/drawing/2014/main" id="{AAE6F59F-D662-46ED-8D74-6D72865AD9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5861" y="804671"/>
            <a:ext cx="6399930" cy="5248657"/>
          </a:xfrm>
        </p:spPr>
        <p:txBody>
          <a:bodyPr anchor="ctr">
            <a:normAutofit/>
          </a:bodyPr>
          <a:lstStyle/>
          <a:p>
            <a:r>
              <a:rPr lang="en-GB"/>
              <a:t>Build up confidence</a:t>
            </a:r>
          </a:p>
          <a:p>
            <a:r>
              <a:rPr lang="en-GB"/>
              <a:t>Awareness of any developments within the industry </a:t>
            </a:r>
          </a:p>
          <a:p>
            <a:r>
              <a:rPr lang="en-GB"/>
              <a:t>Increases employability </a:t>
            </a:r>
          </a:p>
          <a:p>
            <a:r>
              <a:rPr lang="en-GB"/>
              <a:t>Develop interpersonal skills 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02421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52BEFF1-896C-45B1-B02C-96A6A1BC38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36">
            <a:extLst>
              <a:ext uri="{FF2B5EF4-FFF2-40B4-BE49-F238E27FC236}">
                <a16:creationId xmlns:a16="http://schemas.microsoft.com/office/drawing/2014/main" id="{BB237A14-61B1-4C00-A670-5D8D68A866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44637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8598F259-6F54-47A3-8D13-1603D786A3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990911" cy="6858001"/>
          </a:xfrm>
          <a:custGeom>
            <a:avLst/>
            <a:gdLst>
              <a:gd name="connsiteX0" fmla="*/ 3646196 w 4990911"/>
              <a:gd name="connsiteY0" fmla="*/ 0 h 6858001"/>
              <a:gd name="connsiteX1" fmla="*/ 4989734 w 4990911"/>
              <a:gd name="connsiteY1" fmla="*/ 0 h 6858001"/>
              <a:gd name="connsiteX2" fmla="*/ 4964689 w 4990911"/>
              <a:gd name="connsiteY2" fmla="*/ 155677 h 6858001"/>
              <a:gd name="connsiteX3" fmla="*/ 4940820 w 4990911"/>
              <a:gd name="connsiteY3" fmla="*/ 310668 h 6858001"/>
              <a:gd name="connsiteX4" fmla="*/ 4917456 w 4990911"/>
              <a:gd name="connsiteY4" fmla="*/ 466344 h 6858001"/>
              <a:gd name="connsiteX5" fmla="*/ 4897453 w 4990911"/>
              <a:gd name="connsiteY5" fmla="*/ 622707 h 6858001"/>
              <a:gd name="connsiteX6" fmla="*/ 4877282 w 4990911"/>
              <a:gd name="connsiteY6" fmla="*/ 778383 h 6858001"/>
              <a:gd name="connsiteX7" fmla="*/ 4858456 w 4990911"/>
              <a:gd name="connsiteY7" fmla="*/ 934746 h 6858001"/>
              <a:gd name="connsiteX8" fmla="*/ 4842320 w 4990911"/>
              <a:gd name="connsiteY8" fmla="*/ 1089051 h 6858001"/>
              <a:gd name="connsiteX9" fmla="*/ 4827024 w 4990911"/>
              <a:gd name="connsiteY9" fmla="*/ 1245413 h 6858001"/>
              <a:gd name="connsiteX10" fmla="*/ 4813072 w 4990911"/>
              <a:gd name="connsiteY10" fmla="*/ 1401090 h 6858001"/>
              <a:gd name="connsiteX11" fmla="*/ 4800970 w 4990911"/>
              <a:gd name="connsiteY11" fmla="*/ 1554023 h 6858001"/>
              <a:gd name="connsiteX12" fmla="*/ 4788867 w 4990911"/>
              <a:gd name="connsiteY12" fmla="*/ 1709014 h 6858001"/>
              <a:gd name="connsiteX13" fmla="*/ 4778782 w 4990911"/>
              <a:gd name="connsiteY13" fmla="*/ 1861947 h 6858001"/>
              <a:gd name="connsiteX14" fmla="*/ 4770882 w 4990911"/>
              <a:gd name="connsiteY14" fmla="*/ 2014881 h 6858001"/>
              <a:gd name="connsiteX15" fmla="*/ 4762645 w 4990911"/>
              <a:gd name="connsiteY15" fmla="*/ 2167128 h 6858001"/>
              <a:gd name="connsiteX16" fmla="*/ 4755754 w 4990911"/>
              <a:gd name="connsiteY16" fmla="*/ 2318004 h 6858001"/>
              <a:gd name="connsiteX17" fmla="*/ 4750879 w 4990911"/>
              <a:gd name="connsiteY17" fmla="*/ 2467509 h 6858001"/>
              <a:gd name="connsiteX18" fmla="*/ 4746677 w 4990911"/>
              <a:gd name="connsiteY18" fmla="*/ 2617013 h 6858001"/>
              <a:gd name="connsiteX19" fmla="*/ 4742643 w 4990911"/>
              <a:gd name="connsiteY19" fmla="*/ 2765146 h 6858001"/>
              <a:gd name="connsiteX20" fmla="*/ 4740794 w 4990911"/>
              <a:gd name="connsiteY20" fmla="*/ 2911221 h 6858001"/>
              <a:gd name="connsiteX21" fmla="*/ 4738777 w 4990911"/>
              <a:gd name="connsiteY21" fmla="*/ 3057297 h 6858001"/>
              <a:gd name="connsiteX22" fmla="*/ 4737768 w 4990911"/>
              <a:gd name="connsiteY22" fmla="*/ 3201315 h 6858001"/>
              <a:gd name="connsiteX23" fmla="*/ 4738777 w 4990911"/>
              <a:gd name="connsiteY23" fmla="*/ 3343961 h 6858001"/>
              <a:gd name="connsiteX24" fmla="*/ 4738777 w 4990911"/>
              <a:gd name="connsiteY24" fmla="*/ 3485236 h 6858001"/>
              <a:gd name="connsiteX25" fmla="*/ 4740794 w 4990911"/>
              <a:gd name="connsiteY25" fmla="*/ 3625139 h 6858001"/>
              <a:gd name="connsiteX26" fmla="*/ 4743819 w 4990911"/>
              <a:gd name="connsiteY26" fmla="*/ 3762299 h 6858001"/>
              <a:gd name="connsiteX27" fmla="*/ 4746677 w 4990911"/>
              <a:gd name="connsiteY27" fmla="*/ 3898087 h 6858001"/>
              <a:gd name="connsiteX28" fmla="*/ 4749871 w 4990911"/>
              <a:gd name="connsiteY28" fmla="*/ 4031133 h 6858001"/>
              <a:gd name="connsiteX29" fmla="*/ 4754745 w 4990911"/>
              <a:gd name="connsiteY29" fmla="*/ 4163492 h 6858001"/>
              <a:gd name="connsiteX30" fmla="*/ 4759956 w 4990911"/>
              <a:gd name="connsiteY30" fmla="*/ 4293793 h 6858001"/>
              <a:gd name="connsiteX31" fmla="*/ 4764662 w 4990911"/>
              <a:gd name="connsiteY31" fmla="*/ 4421352 h 6858001"/>
              <a:gd name="connsiteX32" fmla="*/ 4777942 w 4990911"/>
              <a:gd name="connsiteY32" fmla="*/ 4670298 h 6858001"/>
              <a:gd name="connsiteX33" fmla="*/ 4792061 w 4990911"/>
              <a:gd name="connsiteY33" fmla="*/ 4908956 h 6858001"/>
              <a:gd name="connsiteX34" fmla="*/ 4806853 w 4990911"/>
              <a:gd name="connsiteY34" fmla="*/ 5138013 h 6858001"/>
              <a:gd name="connsiteX35" fmla="*/ 4823158 w 4990911"/>
              <a:gd name="connsiteY35" fmla="*/ 5354726 h 6858001"/>
              <a:gd name="connsiteX36" fmla="*/ 4840135 w 4990911"/>
              <a:gd name="connsiteY36" fmla="*/ 5561838 h 6858001"/>
              <a:gd name="connsiteX37" fmla="*/ 4858456 w 4990911"/>
              <a:gd name="connsiteY37" fmla="*/ 5753862 h 6858001"/>
              <a:gd name="connsiteX38" fmla="*/ 4876442 w 4990911"/>
              <a:gd name="connsiteY38" fmla="*/ 5934227 h 6858001"/>
              <a:gd name="connsiteX39" fmla="*/ 4894427 w 4990911"/>
              <a:gd name="connsiteY39" fmla="*/ 6100191 h 6858001"/>
              <a:gd name="connsiteX40" fmla="*/ 4911404 w 4990911"/>
              <a:gd name="connsiteY40" fmla="*/ 6252438 h 6858001"/>
              <a:gd name="connsiteX41" fmla="*/ 4927541 w 4990911"/>
              <a:gd name="connsiteY41" fmla="*/ 6387541 h 6858001"/>
              <a:gd name="connsiteX42" fmla="*/ 4942837 w 4990911"/>
              <a:gd name="connsiteY42" fmla="*/ 6509613 h 6858001"/>
              <a:gd name="connsiteX43" fmla="*/ 4955612 w 4990911"/>
              <a:gd name="connsiteY43" fmla="*/ 6612483 h 6858001"/>
              <a:gd name="connsiteX44" fmla="*/ 4967714 w 4990911"/>
              <a:gd name="connsiteY44" fmla="*/ 6698894 h 6858001"/>
              <a:gd name="connsiteX45" fmla="*/ 4985028 w 4990911"/>
              <a:gd name="connsiteY45" fmla="*/ 6817538 h 6858001"/>
              <a:gd name="connsiteX46" fmla="*/ 4990911 w 4990911"/>
              <a:gd name="connsiteY46" fmla="*/ 6858000 h 6858001"/>
              <a:gd name="connsiteX47" fmla="*/ 4085557 w 4990911"/>
              <a:gd name="connsiteY47" fmla="*/ 6858000 h 6858001"/>
              <a:gd name="connsiteX48" fmla="*/ 4085557 w 4990911"/>
              <a:gd name="connsiteY48" fmla="*/ 6858001 h 6858001"/>
              <a:gd name="connsiteX49" fmla="*/ 0 w 4990911"/>
              <a:gd name="connsiteY49" fmla="*/ 6858001 h 6858001"/>
              <a:gd name="connsiteX50" fmla="*/ 0 w 4990911"/>
              <a:gd name="connsiteY50" fmla="*/ 1 h 6858001"/>
              <a:gd name="connsiteX51" fmla="*/ 3646196 w 4990911"/>
              <a:gd name="connsiteY51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990911" h="685800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A663A2-1347-4553-969E-18E2F78DB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3143" y="1645920"/>
            <a:ext cx="3522879" cy="4470821"/>
          </a:xfrm>
        </p:spPr>
        <p:txBody>
          <a:bodyPr>
            <a:normAutofit/>
          </a:bodyPr>
          <a:lstStyle/>
          <a:p>
            <a:pPr algn="r"/>
            <a:r>
              <a:rPr lang="en-GB" dirty="0"/>
              <a:t>Placements considered </a:t>
            </a:r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A768A8-4FED-4ED8-9E46-6BE72188EC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68425D-A255-44CA-9B17-57FD57F16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4109" y="1645920"/>
            <a:ext cx="5919503" cy="4470821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Swansea City football club</a:t>
            </a:r>
          </a:p>
          <a:p>
            <a:r>
              <a:rPr lang="en-GB">
                <a:solidFill>
                  <a:schemeClr val="bg1"/>
                </a:solidFill>
              </a:rPr>
              <a:t>Bristol city football club </a:t>
            </a:r>
          </a:p>
          <a:p>
            <a:r>
              <a:rPr lang="en-GB">
                <a:solidFill>
                  <a:schemeClr val="bg1"/>
                </a:solidFill>
              </a:rPr>
              <a:t>Cardiff city football club </a:t>
            </a:r>
          </a:p>
          <a:p>
            <a:r>
              <a:rPr lang="en-GB">
                <a:solidFill>
                  <a:schemeClr val="bg1"/>
                </a:solidFill>
              </a:rPr>
              <a:t>Principality stadium </a:t>
            </a:r>
          </a:p>
          <a:p>
            <a:r>
              <a:rPr lang="en-GB">
                <a:solidFill>
                  <a:schemeClr val="bg1"/>
                </a:solidFill>
              </a:rPr>
              <a:t>Celtic Manor</a:t>
            </a:r>
          </a:p>
          <a:p>
            <a:r>
              <a:rPr lang="en-GB">
                <a:solidFill>
                  <a:schemeClr val="bg1"/>
                </a:solidFill>
              </a:rPr>
              <a:t>The Vale resort </a:t>
            </a:r>
          </a:p>
        </p:txBody>
      </p:sp>
    </p:spTree>
    <p:extLst>
      <p:ext uri="{BB962C8B-B14F-4D97-AF65-F5344CB8AC3E}">
        <p14:creationId xmlns:p14="http://schemas.microsoft.com/office/powerpoint/2010/main" val="2256246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01494C-B32F-4F35-8282-C0451B4C3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/>
          <a:lstStyle/>
          <a:p>
            <a:r>
              <a:rPr lang="en-GB" dirty="0"/>
              <a:t>Swansea City football Club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3BB5B4-6BE1-42F1-BD27-333E14C8D8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en-GB" sz="5100" dirty="0"/>
              <a:t>positives: </a:t>
            </a:r>
          </a:p>
          <a:p>
            <a:r>
              <a:rPr lang="en-GB" sz="5100" dirty="0"/>
              <a:t> approximately 1 hour 15 minutes travel by car from home</a:t>
            </a:r>
          </a:p>
          <a:p>
            <a:r>
              <a:rPr lang="en-GB" sz="5100" dirty="0"/>
              <a:t>Football player and supporter</a:t>
            </a:r>
          </a:p>
          <a:p>
            <a:r>
              <a:rPr lang="en-GB" sz="5100" dirty="0"/>
              <a:t>Good knowledge of the club </a:t>
            </a:r>
          </a:p>
          <a:p>
            <a:r>
              <a:rPr lang="en-GB" sz="5100" dirty="0"/>
              <a:t>Professional sports team </a:t>
            </a:r>
          </a:p>
          <a:p>
            <a:r>
              <a:rPr lang="en-GB" sz="5100" dirty="0"/>
              <a:t>Various career pathways </a:t>
            </a:r>
          </a:p>
          <a:p>
            <a:pPr marL="0" indent="0">
              <a:buNone/>
            </a:pPr>
            <a:endParaRPr lang="en-GB" sz="5100" dirty="0"/>
          </a:p>
          <a:p>
            <a:pPr marL="0" indent="0">
              <a:buNone/>
            </a:pPr>
            <a:r>
              <a:rPr lang="en-GB" sz="5100" dirty="0"/>
              <a:t>Negatives</a:t>
            </a:r>
          </a:p>
          <a:p>
            <a:r>
              <a:rPr lang="en-GB" sz="5100" dirty="0"/>
              <a:t>Difficult industry to get into</a:t>
            </a:r>
          </a:p>
          <a:p>
            <a:r>
              <a:rPr lang="en-GB" sz="5100" dirty="0"/>
              <a:t>Limited placement opportunities if any</a:t>
            </a:r>
          </a:p>
          <a:p>
            <a:r>
              <a:rPr lang="en-GB" sz="5100" dirty="0"/>
              <a:t>Apply through HR </a:t>
            </a:r>
          </a:p>
          <a:p>
            <a:endParaRPr lang="en-GB" sz="2000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9CB0D3-9F19-4F74-B123-D8B700E555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9227" y="1853248"/>
            <a:ext cx="2650584" cy="25014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F650619-9084-4C53-BB82-ED33D34859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2701" y="4796888"/>
            <a:ext cx="4279095" cy="1833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771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8A3BB-4460-4013-AB71-5CB9CD25A0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>
            <a:normAutofit/>
          </a:bodyPr>
          <a:lstStyle/>
          <a:p>
            <a:r>
              <a:rPr lang="en-GB" dirty="0"/>
              <a:t>Bristol City football club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50F0605-945F-4B2B-8385-DB85172A6A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804" r="-1" b="12416"/>
          <a:stretch/>
        </p:blipFill>
        <p:spPr>
          <a:xfrm>
            <a:off x="1106424" y="2052917"/>
            <a:ext cx="2936836" cy="248036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CF44E-E23B-4F12-9212-7999FD1C05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6651" y="2052918"/>
            <a:ext cx="5343202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Positives</a:t>
            </a:r>
          </a:p>
          <a:p>
            <a:r>
              <a:rPr lang="en-GB"/>
              <a:t>Offer a placement scheme with application form</a:t>
            </a:r>
          </a:p>
          <a:p>
            <a:r>
              <a:rPr lang="en-GB"/>
              <a:t>40 minutes travel time </a:t>
            </a:r>
          </a:p>
          <a:p>
            <a:r>
              <a:rPr lang="en-GB"/>
              <a:t>Professional sports team 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Negatives </a:t>
            </a:r>
          </a:p>
          <a:p>
            <a:r>
              <a:rPr lang="en-GB"/>
              <a:t>High number of applicants – limited spaces </a:t>
            </a:r>
          </a:p>
          <a:p>
            <a:r>
              <a:rPr lang="en-GB"/>
              <a:t>Difficult industry to pursue a career in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89A4E4F-D26F-45AF-8357-B453C2FB5A4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8081" r="-1" b="18895"/>
          <a:stretch/>
        </p:blipFill>
        <p:spPr>
          <a:xfrm>
            <a:off x="1106424" y="4639966"/>
            <a:ext cx="2936836" cy="160843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33486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>
            <a:extLst>
              <a:ext uri="{FF2B5EF4-FFF2-40B4-BE49-F238E27FC236}">
                <a16:creationId xmlns:a16="http://schemas.microsoft.com/office/drawing/2014/main" id="{5B562CD4-39C5-44ED-BD68-B789B305E0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15C1E6-5049-4EDB-8ACF-A04F0E9F2A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80711"/>
          </a:xfrm>
        </p:spPr>
        <p:txBody>
          <a:bodyPr>
            <a:normAutofit/>
          </a:bodyPr>
          <a:lstStyle/>
          <a:p>
            <a:r>
              <a:rPr lang="en-GB" dirty="0"/>
              <a:t>Cardiff city football club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53C777A-7DC6-4F98-85E1-E4EDE1382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924298"/>
            <a:ext cx="12192417" cy="29337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B4ED442B-2BE8-4C64-B470-B4B6C81648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1695" cy="2802467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583100-44E7-48FD-90FD-B01C2D37E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3856" y="2548281"/>
            <a:ext cx="7152860" cy="3654389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>
                <a:solidFill>
                  <a:schemeClr val="bg1"/>
                </a:solidFill>
              </a:rPr>
              <a:t>Positives: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chemeClr val="bg1"/>
                </a:solidFill>
              </a:rPr>
              <a:t>Professional sports club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chemeClr val="bg1"/>
                </a:solidFill>
              </a:rPr>
              <a:t>Various career opportunities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chemeClr val="bg1"/>
                </a:solidFill>
              </a:rPr>
              <a:t>30 minutes travel time </a:t>
            </a:r>
          </a:p>
          <a:p>
            <a:pPr>
              <a:lnSpc>
                <a:spcPct val="90000"/>
              </a:lnSpc>
            </a:pPr>
            <a:endParaRPr lang="en-GB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>
                <a:solidFill>
                  <a:schemeClr val="bg1"/>
                </a:solidFill>
              </a:rPr>
              <a:t>Negatives 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chemeClr val="bg1"/>
                </a:solidFill>
              </a:rPr>
              <a:t>Apply through HR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chemeClr val="bg1"/>
                </a:solidFill>
              </a:rPr>
              <a:t>High number of applicants</a:t>
            </a:r>
          </a:p>
          <a:p>
            <a:pPr>
              <a:lnSpc>
                <a:spcPct val="90000"/>
              </a:lnSpc>
            </a:pPr>
            <a:r>
              <a:rPr lang="en-GB">
                <a:solidFill>
                  <a:schemeClr val="bg1"/>
                </a:solidFill>
              </a:rPr>
              <a:t>Difficult industry to get into</a:t>
            </a:r>
          </a:p>
          <a:p>
            <a:pPr>
              <a:lnSpc>
                <a:spcPct val="90000"/>
              </a:lnSpc>
            </a:pPr>
            <a:endParaRPr lang="en-GB">
              <a:solidFill>
                <a:schemeClr val="bg1"/>
              </a:solidFill>
            </a:endParaRPr>
          </a:p>
          <a:p>
            <a:pPr marL="0" indent="0">
              <a:lnSpc>
                <a:spcPct val="90000"/>
              </a:lnSpc>
              <a:buNone/>
            </a:pPr>
            <a:endParaRPr lang="en-GB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 lang="en-GB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E1B635-4C2F-45CA-8B97-C50206B5EB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4244" y="2548281"/>
            <a:ext cx="1664927" cy="1733038"/>
          </a:xfrm>
          <a:prstGeom prst="rect">
            <a:avLst/>
          </a:prstGeom>
          <a:effectLst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F9DFBE-9F54-4517-ACE1-E9D06FBD08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9872" y="4725052"/>
            <a:ext cx="3413671" cy="1237455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7327517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2DDF4-76F8-4EE9-A1AD-C6F797ECE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7701" y="452718"/>
            <a:ext cx="4765226" cy="1400530"/>
          </a:xfrm>
        </p:spPr>
        <p:txBody>
          <a:bodyPr>
            <a:normAutofit/>
          </a:bodyPr>
          <a:lstStyle/>
          <a:p>
            <a:r>
              <a:rPr lang="en-GB" dirty="0"/>
              <a:t>Principality Stadium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541A65-61BC-473B-8D4B-DC0635E9967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91"/>
          <a:stretch/>
        </p:blipFill>
        <p:spPr>
          <a:xfrm>
            <a:off x="6103423" y="-1"/>
            <a:ext cx="6087038" cy="3428998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4FC9395-363F-4303-9B88-F5B9F15A26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EA234E-67CF-4BE2-8468-3A76F7AC0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1" y="2052918"/>
            <a:ext cx="4764245" cy="4195481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1900"/>
              <a:t>positives</a:t>
            </a:r>
          </a:p>
          <a:p>
            <a:pPr>
              <a:lnSpc>
                <a:spcPct val="90000"/>
              </a:lnSpc>
            </a:pPr>
            <a:r>
              <a:rPr lang="en-GB" sz="1900"/>
              <a:t>Apply through application on website </a:t>
            </a:r>
          </a:p>
          <a:p>
            <a:pPr>
              <a:lnSpc>
                <a:spcPct val="90000"/>
              </a:lnSpc>
            </a:pPr>
            <a:r>
              <a:rPr lang="en-GB" sz="1900"/>
              <a:t>National stadium of Wales </a:t>
            </a:r>
          </a:p>
          <a:p>
            <a:pPr>
              <a:lnSpc>
                <a:spcPct val="90000"/>
              </a:lnSpc>
            </a:pPr>
            <a:r>
              <a:rPr lang="en-GB" sz="1900"/>
              <a:t>30 minutes travel time </a:t>
            </a:r>
          </a:p>
          <a:p>
            <a:pPr>
              <a:lnSpc>
                <a:spcPct val="90000"/>
              </a:lnSpc>
            </a:pPr>
            <a:r>
              <a:rPr lang="en-GB" sz="1900"/>
              <a:t>Various career opportunities </a:t>
            </a:r>
          </a:p>
          <a:p>
            <a:pPr marL="0" indent="0">
              <a:lnSpc>
                <a:spcPct val="90000"/>
              </a:lnSpc>
              <a:buNone/>
            </a:pPr>
            <a:endParaRPr lang="en-GB" sz="1900"/>
          </a:p>
          <a:p>
            <a:pPr marL="0" indent="0">
              <a:lnSpc>
                <a:spcPct val="90000"/>
              </a:lnSpc>
              <a:buNone/>
            </a:pPr>
            <a:r>
              <a:rPr lang="en-GB" sz="1900"/>
              <a:t>Negatives </a:t>
            </a:r>
          </a:p>
          <a:p>
            <a:pPr>
              <a:lnSpc>
                <a:spcPct val="90000"/>
              </a:lnSpc>
            </a:pPr>
            <a:r>
              <a:rPr lang="en-GB" sz="1900"/>
              <a:t>High number of applicants </a:t>
            </a:r>
          </a:p>
          <a:p>
            <a:pPr>
              <a:lnSpc>
                <a:spcPct val="90000"/>
              </a:lnSpc>
            </a:pPr>
            <a:r>
              <a:rPr lang="en-GB" sz="1900"/>
              <a:t>Holds other events other than sports</a:t>
            </a:r>
          </a:p>
          <a:p>
            <a:pPr>
              <a:lnSpc>
                <a:spcPct val="90000"/>
              </a:lnSpc>
            </a:pPr>
            <a:r>
              <a:rPr lang="en-GB" sz="1900"/>
              <a:t>limited sports career opportunities</a:t>
            </a:r>
          </a:p>
          <a:p>
            <a:pPr>
              <a:lnSpc>
                <a:spcPct val="90000"/>
              </a:lnSpc>
            </a:pPr>
            <a:endParaRPr lang="en-GB" sz="1900"/>
          </a:p>
          <a:p>
            <a:pPr>
              <a:lnSpc>
                <a:spcPct val="90000"/>
              </a:lnSpc>
            </a:pPr>
            <a:endParaRPr lang="en-GB" sz="190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958B12A-E4BF-4600-A201-0AE64A0B084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300" r="3" b="3"/>
          <a:stretch/>
        </p:blipFill>
        <p:spPr>
          <a:xfrm>
            <a:off x="6103423" y="3428999"/>
            <a:ext cx="6087038" cy="342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0492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  <a:extLst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83F3A-595D-4907-BFA7-3A1C57DF66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112" y="452718"/>
            <a:ext cx="5629222" cy="1400530"/>
          </a:xfrm>
        </p:spPr>
        <p:txBody>
          <a:bodyPr>
            <a:normAutofit/>
          </a:bodyPr>
          <a:lstStyle/>
          <a:p>
            <a:r>
              <a:rPr lang="en-GB"/>
              <a:t>Celtic Manor hotel And Vale resort</a:t>
            </a:r>
            <a:endParaRPr lang="en-GB" dirty="0"/>
          </a:p>
        </p:txBody>
      </p:sp>
      <p:sp>
        <p:nvSpPr>
          <p:cNvPr id="25" name="Freeform 7">
            <a:extLst>
              <a:ext uri="{FF2B5EF4-FFF2-40B4-BE49-F238E27FC236}">
                <a16:creationId xmlns:a16="http://schemas.microsoft.com/office/drawing/2014/main" id="{E849FE61-12C4-4A06-A722-B545DE0C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49843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11">
            <a:extLst>
              <a:ext uri="{FF2B5EF4-FFF2-40B4-BE49-F238E27FC236}">
                <a16:creationId xmlns:a16="http://schemas.microsoft.com/office/drawing/2014/main" id="{56F66601-92F3-4541-8A73-2E7C603697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4139" y="0"/>
            <a:ext cx="463828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 5">
            <a:extLst>
              <a:ext uri="{FF2B5EF4-FFF2-40B4-BE49-F238E27FC236}">
                <a16:creationId xmlns:a16="http://schemas.microsoft.com/office/drawing/2014/main" id="{4A7E95D6-9DF4-41D7-BF12-FC5BEC76CF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906400" y="2756642"/>
            <a:ext cx="6858000" cy="1344715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0D60912-80CC-4361-94C8-52AF2C7372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63742" y="1088858"/>
            <a:ext cx="3980139" cy="1801012"/>
          </a:xfrm>
          <a:prstGeom prst="rect">
            <a:avLst/>
          </a:prstGeom>
          <a:effectLst/>
        </p:spPr>
      </p:pic>
      <p:sp>
        <p:nvSpPr>
          <p:cNvPr id="28" name="Rectangle 15">
            <a:extLst>
              <a:ext uri="{FF2B5EF4-FFF2-40B4-BE49-F238E27FC236}">
                <a16:creationId xmlns:a16="http://schemas.microsoft.com/office/drawing/2014/main" id="{7FB12D8C-572F-4417-9FE1-D691A132F6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E095F7-62DC-4ACA-A04D-71472AD945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6112" y="2052918"/>
            <a:ext cx="5628635" cy="41954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Positives </a:t>
            </a:r>
          </a:p>
          <a:p>
            <a:r>
              <a:rPr lang="en-GB"/>
              <a:t>Both within 40 minutes travel time </a:t>
            </a:r>
          </a:p>
          <a:p>
            <a:r>
              <a:rPr lang="en-GB"/>
              <a:t>Various career opportunities in different sectors</a:t>
            </a:r>
          </a:p>
          <a:p>
            <a:r>
              <a:rPr lang="en-GB"/>
              <a:t>Understanding of facility management 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Negatives</a:t>
            </a:r>
          </a:p>
          <a:p>
            <a:r>
              <a:rPr lang="en-GB"/>
              <a:t>Limited sports career opportunities </a:t>
            </a:r>
          </a:p>
          <a:p>
            <a:r>
              <a:rPr lang="en-GB"/>
              <a:t>Apply through HR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20B0788-6C62-4A01-B58A-7AC172F5B8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3742" y="3813047"/>
            <a:ext cx="3980139" cy="2149275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2988080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5695E-039A-4B3A-AC53-E58CC770A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Other options considered</a:t>
            </a: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945551-75FD-4EF1-BDBD-450D598429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1853248"/>
            <a:ext cx="8946541" cy="4355395"/>
          </a:xfrm>
        </p:spPr>
        <p:txBody>
          <a:bodyPr/>
          <a:lstStyle/>
          <a:p>
            <a:r>
              <a:rPr lang="en-GB" dirty="0"/>
              <a:t>Challenger sports</a:t>
            </a:r>
          </a:p>
          <a:p>
            <a:r>
              <a:rPr lang="en-GB" dirty="0"/>
              <a:t>Rockley </a:t>
            </a:r>
          </a:p>
          <a:p>
            <a:r>
              <a:rPr lang="en-GB" dirty="0"/>
              <a:t>Camp America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636BED-F5A4-4854-BC52-511A686957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3248" y="1423159"/>
            <a:ext cx="3705225" cy="122872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A291D1F-4C8B-4C2C-BCB9-FE82688E38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7727" y="3633362"/>
            <a:ext cx="5651974" cy="15938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7D2E323-5D19-47DE-9FD6-964DDC5309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299" y="4697202"/>
            <a:ext cx="5651868" cy="126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14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BE6F9A3-300E-47F5-B41C-C8C5E758DE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26119E-05AC-439E-BBA3-6CF1DBE96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063417"/>
            <a:ext cx="3505495" cy="4675396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2F2F2"/>
                </a:solidFill>
              </a:rPr>
              <a:t>Summary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1B4701B-39FE-43B8-86AA-D6B8789C22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39056" y="0"/>
            <a:ext cx="7552944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ounded Rectangle 9">
            <a:extLst>
              <a:ext uri="{FF2B5EF4-FFF2-40B4-BE49-F238E27FC236}">
                <a16:creationId xmlns:a16="http://schemas.microsoft.com/office/drawing/2014/main" id="{E9A7EF13-49FA-4355-971A-34B065F35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3688" y="484632"/>
            <a:ext cx="6584098" cy="5739187"/>
          </a:xfrm>
          <a:prstGeom prst="roundRect">
            <a:avLst>
              <a:gd name="adj" fmla="val 0"/>
            </a:avLst>
          </a:prstGeom>
          <a:ln w="12700" cap="sq">
            <a:solidFill>
              <a:schemeClr val="bg1">
                <a:lumMod val="75000"/>
              </a:schemeClr>
            </a:solidFill>
            <a:miter lim="800000"/>
          </a:ln>
          <a:effectLst>
            <a:outerShdw blurRad="63500" dist="25400" dir="5400000" algn="tl" rotWithShape="0">
              <a:srgbClr val="000000">
                <a:alpha val="3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CF3C3E-0F7B-4F0C-8EBD-BDD38E9C66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CEB0BE5-6A46-4DC3-9786-AB1CBDEFE3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6164424"/>
              </p:ext>
            </p:extLst>
          </p:nvPr>
        </p:nvGraphicFramePr>
        <p:xfrm>
          <a:off x="5608638" y="965200"/>
          <a:ext cx="5614987" cy="4773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99820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1B68C77-138E-4BF7-A276-BD0C78A421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C268552-D473-46ED-B1B8-422042C4DE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4AC0CD9D-7610-4620-93B4-798CCD9AB5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9238B3E-24AA-439A-B527-6C5DF6D721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9F01145-BEA3-4CBF-AA21-10077B948C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E4D62F9-188E-4530-84C2-24BDEE4BEB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57B325C-3E35-45CF-9D07-3BCB281F3B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6B1741-CEF0-4BA2-A0E2-6EE7F732F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91925" y="1325880"/>
            <a:ext cx="3352375" cy="306650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600" b="0" i="0" kern="1200">
                <a:solidFill>
                  <a:srgbClr val="EBEBEB"/>
                </a:solidFill>
                <a:latin typeface="+mj-lt"/>
                <a:ea typeface="+mj-ea"/>
                <a:cs typeface="+mj-cs"/>
              </a:rPr>
              <a:t>Any questions?</a:t>
            </a:r>
          </a:p>
        </p:txBody>
      </p:sp>
      <p:sp>
        <p:nvSpPr>
          <p:cNvPr id="23" name="Freeform 36">
            <a:extLst>
              <a:ext uri="{FF2B5EF4-FFF2-40B4-BE49-F238E27FC236}">
                <a16:creationId xmlns:a16="http://schemas.microsoft.com/office/drawing/2014/main" id="{C24BEC42-AFF3-40D1-93A2-A27A42E1E2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463681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5" name="Freeform: Shape 24">
            <a:extLst>
              <a:ext uri="{FF2B5EF4-FFF2-40B4-BE49-F238E27FC236}">
                <a16:creationId xmlns:a16="http://schemas.microsoft.com/office/drawing/2014/main" id="{608F427C-1EC9-4280-9367-F2B3AA063E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7809954" cy="6858000"/>
          </a:xfrm>
          <a:custGeom>
            <a:avLst/>
            <a:gdLst>
              <a:gd name="connsiteX0" fmla="*/ 6465239 w 7809954"/>
              <a:gd name="connsiteY0" fmla="*/ 0 h 6858000"/>
              <a:gd name="connsiteX1" fmla="*/ 7808777 w 7809954"/>
              <a:gd name="connsiteY1" fmla="*/ 0 h 6858000"/>
              <a:gd name="connsiteX2" fmla="*/ 7783732 w 7809954"/>
              <a:gd name="connsiteY2" fmla="*/ 155676 h 6858000"/>
              <a:gd name="connsiteX3" fmla="*/ 7759863 w 7809954"/>
              <a:gd name="connsiteY3" fmla="*/ 310667 h 6858000"/>
              <a:gd name="connsiteX4" fmla="*/ 7736499 w 7809954"/>
              <a:gd name="connsiteY4" fmla="*/ 466344 h 6858000"/>
              <a:gd name="connsiteX5" fmla="*/ 7716496 w 7809954"/>
              <a:gd name="connsiteY5" fmla="*/ 622706 h 6858000"/>
              <a:gd name="connsiteX6" fmla="*/ 7696325 w 7809954"/>
              <a:gd name="connsiteY6" fmla="*/ 778383 h 6858000"/>
              <a:gd name="connsiteX7" fmla="*/ 7677499 w 7809954"/>
              <a:gd name="connsiteY7" fmla="*/ 934745 h 6858000"/>
              <a:gd name="connsiteX8" fmla="*/ 7661363 w 7809954"/>
              <a:gd name="connsiteY8" fmla="*/ 1089050 h 6858000"/>
              <a:gd name="connsiteX9" fmla="*/ 7646067 w 7809954"/>
              <a:gd name="connsiteY9" fmla="*/ 1245413 h 6858000"/>
              <a:gd name="connsiteX10" fmla="*/ 7632115 w 7809954"/>
              <a:gd name="connsiteY10" fmla="*/ 1401089 h 6858000"/>
              <a:gd name="connsiteX11" fmla="*/ 7620013 w 7809954"/>
              <a:gd name="connsiteY11" fmla="*/ 1554023 h 6858000"/>
              <a:gd name="connsiteX12" fmla="*/ 7607910 w 7809954"/>
              <a:gd name="connsiteY12" fmla="*/ 1709013 h 6858000"/>
              <a:gd name="connsiteX13" fmla="*/ 7597825 w 7809954"/>
              <a:gd name="connsiteY13" fmla="*/ 1861947 h 6858000"/>
              <a:gd name="connsiteX14" fmla="*/ 7589925 w 7809954"/>
              <a:gd name="connsiteY14" fmla="*/ 2014880 h 6858000"/>
              <a:gd name="connsiteX15" fmla="*/ 7581688 w 7809954"/>
              <a:gd name="connsiteY15" fmla="*/ 2167128 h 6858000"/>
              <a:gd name="connsiteX16" fmla="*/ 7574797 w 7809954"/>
              <a:gd name="connsiteY16" fmla="*/ 2318004 h 6858000"/>
              <a:gd name="connsiteX17" fmla="*/ 7569922 w 7809954"/>
              <a:gd name="connsiteY17" fmla="*/ 2467508 h 6858000"/>
              <a:gd name="connsiteX18" fmla="*/ 7565720 w 7809954"/>
              <a:gd name="connsiteY18" fmla="*/ 2617013 h 6858000"/>
              <a:gd name="connsiteX19" fmla="*/ 7561686 w 7809954"/>
              <a:gd name="connsiteY19" fmla="*/ 2765145 h 6858000"/>
              <a:gd name="connsiteX20" fmla="*/ 7559837 w 7809954"/>
              <a:gd name="connsiteY20" fmla="*/ 2911221 h 6858000"/>
              <a:gd name="connsiteX21" fmla="*/ 7557820 w 7809954"/>
              <a:gd name="connsiteY21" fmla="*/ 3057296 h 6858000"/>
              <a:gd name="connsiteX22" fmla="*/ 7556811 w 7809954"/>
              <a:gd name="connsiteY22" fmla="*/ 3201314 h 6858000"/>
              <a:gd name="connsiteX23" fmla="*/ 7557820 w 7809954"/>
              <a:gd name="connsiteY23" fmla="*/ 3343960 h 6858000"/>
              <a:gd name="connsiteX24" fmla="*/ 7557820 w 7809954"/>
              <a:gd name="connsiteY24" fmla="*/ 3485235 h 6858000"/>
              <a:gd name="connsiteX25" fmla="*/ 7559837 w 7809954"/>
              <a:gd name="connsiteY25" fmla="*/ 3625138 h 6858000"/>
              <a:gd name="connsiteX26" fmla="*/ 7562862 w 7809954"/>
              <a:gd name="connsiteY26" fmla="*/ 3762298 h 6858000"/>
              <a:gd name="connsiteX27" fmla="*/ 7565720 w 7809954"/>
              <a:gd name="connsiteY27" fmla="*/ 3898087 h 6858000"/>
              <a:gd name="connsiteX28" fmla="*/ 7568914 w 7809954"/>
              <a:gd name="connsiteY28" fmla="*/ 4031132 h 6858000"/>
              <a:gd name="connsiteX29" fmla="*/ 7573788 w 7809954"/>
              <a:gd name="connsiteY29" fmla="*/ 4163491 h 6858000"/>
              <a:gd name="connsiteX30" fmla="*/ 7578999 w 7809954"/>
              <a:gd name="connsiteY30" fmla="*/ 4293793 h 6858000"/>
              <a:gd name="connsiteX31" fmla="*/ 7583705 w 7809954"/>
              <a:gd name="connsiteY31" fmla="*/ 4421352 h 6858000"/>
              <a:gd name="connsiteX32" fmla="*/ 7596985 w 7809954"/>
              <a:gd name="connsiteY32" fmla="*/ 4670298 h 6858000"/>
              <a:gd name="connsiteX33" fmla="*/ 7611104 w 7809954"/>
              <a:gd name="connsiteY33" fmla="*/ 4908956 h 6858000"/>
              <a:gd name="connsiteX34" fmla="*/ 7625896 w 7809954"/>
              <a:gd name="connsiteY34" fmla="*/ 5138013 h 6858000"/>
              <a:gd name="connsiteX35" fmla="*/ 7642201 w 7809954"/>
              <a:gd name="connsiteY35" fmla="*/ 5354726 h 6858000"/>
              <a:gd name="connsiteX36" fmla="*/ 7659178 w 7809954"/>
              <a:gd name="connsiteY36" fmla="*/ 5561838 h 6858000"/>
              <a:gd name="connsiteX37" fmla="*/ 7677499 w 7809954"/>
              <a:gd name="connsiteY37" fmla="*/ 5753862 h 6858000"/>
              <a:gd name="connsiteX38" fmla="*/ 7695485 w 7809954"/>
              <a:gd name="connsiteY38" fmla="*/ 5934227 h 6858000"/>
              <a:gd name="connsiteX39" fmla="*/ 7713470 w 7809954"/>
              <a:gd name="connsiteY39" fmla="*/ 6100191 h 6858000"/>
              <a:gd name="connsiteX40" fmla="*/ 7730447 w 7809954"/>
              <a:gd name="connsiteY40" fmla="*/ 6252438 h 6858000"/>
              <a:gd name="connsiteX41" fmla="*/ 7746584 w 7809954"/>
              <a:gd name="connsiteY41" fmla="*/ 6387541 h 6858000"/>
              <a:gd name="connsiteX42" fmla="*/ 7761880 w 7809954"/>
              <a:gd name="connsiteY42" fmla="*/ 6509613 h 6858000"/>
              <a:gd name="connsiteX43" fmla="*/ 7774655 w 7809954"/>
              <a:gd name="connsiteY43" fmla="*/ 6612483 h 6858000"/>
              <a:gd name="connsiteX44" fmla="*/ 7786757 w 7809954"/>
              <a:gd name="connsiteY44" fmla="*/ 6698894 h 6858000"/>
              <a:gd name="connsiteX45" fmla="*/ 7804071 w 7809954"/>
              <a:gd name="connsiteY45" fmla="*/ 6817538 h 6858000"/>
              <a:gd name="connsiteX46" fmla="*/ 7809954 w 7809954"/>
              <a:gd name="connsiteY46" fmla="*/ 6858000 h 6858000"/>
              <a:gd name="connsiteX47" fmla="*/ 7157124 w 7809954"/>
              <a:gd name="connsiteY47" fmla="*/ 6858000 h 6858000"/>
              <a:gd name="connsiteX48" fmla="*/ 7157124 w 7809954"/>
              <a:gd name="connsiteY48" fmla="*/ 6858000 h 6858000"/>
              <a:gd name="connsiteX49" fmla="*/ 0 w 7809954"/>
              <a:gd name="connsiteY49" fmla="*/ 6858000 h 6858000"/>
              <a:gd name="connsiteX50" fmla="*/ 0 w 7809954"/>
              <a:gd name="connsiteY50" fmla="*/ 0 h 6858000"/>
              <a:gd name="connsiteX51" fmla="*/ 6465239 w 7809954"/>
              <a:gd name="connsiteY51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7809954" h="6858000">
                <a:moveTo>
                  <a:pt x="6465239" y="0"/>
                </a:moveTo>
                <a:lnTo>
                  <a:pt x="7808777" y="0"/>
                </a:lnTo>
                <a:lnTo>
                  <a:pt x="7783732" y="155676"/>
                </a:lnTo>
                <a:lnTo>
                  <a:pt x="7759863" y="310667"/>
                </a:lnTo>
                <a:lnTo>
                  <a:pt x="7736499" y="466344"/>
                </a:lnTo>
                <a:lnTo>
                  <a:pt x="7716496" y="622706"/>
                </a:lnTo>
                <a:lnTo>
                  <a:pt x="7696325" y="778383"/>
                </a:lnTo>
                <a:lnTo>
                  <a:pt x="7677499" y="934745"/>
                </a:lnTo>
                <a:lnTo>
                  <a:pt x="7661363" y="1089050"/>
                </a:lnTo>
                <a:lnTo>
                  <a:pt x="7646067" y="1245413"/>
                </a:lnTo>
                <a:lnTo>
                  <a:pt x="7632115" y="1401089"/>
                </a:lnTo>
                <a:lnTo>
                  <a:pt x="7620013" y="1554023"/>
                </a:lnTo>
                <a:lnTo>
                  <a:pt x="7607910" y="1709013"/>
                </a:lnTo>
                <a:lnTo>
                  <a:pt x="7597825" y="1861947"/>
                </a:lnTo>
                <a:lnTo>
                  <a:pt x="7589925" y="2014880"/>
                </a:lnTo>
                <a:lnTo>
                  <a:pt x="7581688" y="2167128"/>
                </a:lnTo>
                <a:lnTo>
                  <a:pt x="7574797" y="2318004"/>
                </a:lnTo>
                <a:lnTo>
                  <a:pt x="7569922" y="2467508"/>
                </a:lnTo>
                <a:lnTo>
                  <a:pt x="7565720" y="2617013"/>
                </a:lnTo>
                <a:lnTo>
                  <a:pt x="7561686" y="2765145"/>
                </a:lnTo>
                <a:lnTo>
                  <a:pt x="7559837" y="2911221"/>
                </a:lnTo>
                <a:lnTo>
                  <a:pt x="7557820" y="3057296"/>
                </a:lnTo>
                <a:lnTo>
                  <a:pt x="7556811" y="3201314"/>
                </a:lnTo>
                <a:lnTo>
                  <a:pt x="7557820" y="3343960"/>
                </a:lnTo>
                <a:lnTo>
                  <a:pt x="7557820" y="3485235"/>
                </a:lnTo>
                <a:lnTo>
                  <a:pt x="7559837" y="3625138"/>
                </a:lnTo>
                <a:lnTo>
                  <a:pt x="7562862" y="3762298"/>
                </a:lnTo>
                <a:lnTo>
                  <a:pt x="7565720" y="3898087"/>
                </a:lnTo>
                <a:lnTo>
                  <a:pt x="7568914" y="4031132"/>
                </a:lnTo>
                <a:lnTo>
                  <a:pt x="7573788" y="4163491"/>
                </a:lnTo>
                <a:lnTo>
                  <a:pt x="7578999" y="4293793"/>
                </a:lnTo>
                <a:lnTo>
                  <a:pt x="7583705" y="4421352"/>
                </a:lnTo>
                <a:lnTo>
                  <a:pt x="7596985" y="4670298"/>
                </a:lnTo>
                <a:lnTo>
                  <a:pt x="7611104" y="4908956"/>
                </a:lnTo>
                <a:lnTo>
                  <a:pt x="7625896" y="5138013"/>
                </a:lnTo>
                <a:lnTo>
                  <a:pt x="7642201" y="5354726"/>
                </a:lnTo>
                <a:lnTo>
                  <a:pt x="7659178" y="5561838"/>
                </a:lnTo>
                <a:lnTo>
                  <a:pt x="7677499" y="5753862"/>
                </a:lnTo>
                <a:lnTo>
                  <a:pt x="7695485" y="5934227"/>
                </a:lnTo>
                <a:lnTo>
                  <a:pt x="7713470" y="6100191"/>
                </a:lnTo>
                <a:lnTo>
                  <a:pt x="7730447" y="6252438"/>
                </a:lnTo>
                <a:lnTo>
                  <a:pt x="7746584" y="6387541"/>
                </a:lnTo>
                <a:lnTo>
                  <a:pt x="7761880" y="6509613"/>
                </a:lnTo>
                <a:lnTo>
                  <a:pt x="7774655" y="6612483"/>
                </a:lnTo>
                <a:lnTo>
                  <a:pt x="7786757" y="6698894"/>
                </a:lnTo>
                <a:lnTo>
                  <a:pt x="7804071" y="6817538"/>
                </a:lnTo>
                <a:lnTo>
                  <a:pt x="7809954" y="6858000"/>
                </a:lnTo>
                <a:lnTo>
                  <a:pt x="7157124" y="6858000"/>
                </a:lnTo>
                <a:lnTo>
                  <a:pt x="7157124" y="6858000"/>
                </a:lnTo>
                <a:lnTo>
                  <a:pt x="0" y="6858000"/>
                </a:lnTo>
                <a:lnTo>
                  <a:pt x="0" y="0"/>
                </a:lnTo>
                <a:lnTo>
                  <a:pt x="6465239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98810A7-E114-447A-A7D6-69B27CFB5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6" name="Graphic 5" descr="Questions">
            <a:extLst>
              <a:ext uri="{FF2B5EF4-FFF2-40B4-BE49-F238E27FC236}">
                <a16:creationId xmlns:a16="http://schemas.microsoft.com/office/drawing/2014/main" id="{A63CAD03-2801-4C5D-9BB3-D63182A948B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8115" y="647698"/>
            <a:ext cx="5562139" cy="556213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6823869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284</Words>
  <Application>Microsoft Office PowerPoint</Application>
  <PresentationFormat>Widescreen</PresentationFormat>
  <Paragraphs>83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Ion</vt:lpstr>
      <vt:lpstr>Professional development for sports industry placement</vt:lpstr>
      <vt:lpstr>Potential future career</vt:lpstr>
      <vt:lpstr>Benefits of a placement</vt:lpstr>
      <vt:lpstr>Placements considered </vt:lpstr>
      <vt:lpstr>Swansea City football Club </vt:lpstr>
      <vt:lpstr>Bristol City football club </vt:lpstr>
      <vt:lpstr>Cardiff city football club </vt:lpstr>
      <vt:lpstr>Principality Stadium </vt:lpstr>
      <vt:lpstr>Celtic Manor hotel And Vale resort</vt:lpstr>
      <vt:lpstr>Other options considered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vt:lpstr>
      <vt:lpstr>Summary 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Professional development for sports industry placement</dc:title>
  <dc:creator>Michael Ridgway (1701446)</dc:creator>
  <cp:lastModifiedBy>Michael Ridgway (1701446)</cp:lastModifiedBy>
  <cp:revision>1</cp:revision>
  <dcterms:created xsi:type="dcterms:W3CDTF">2018-11-16T12:33:54Z</dcterms:created>
  <dcterms:modified xsi:type="dcterms:W3CDTF">2018-11-16T12:34:27Z</dcterms:modified>
</cp:coreProperties>
</file>