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09" r:id="rId1"/>
  </p:sldMasterIdLst>
  <p:notesMasterIdLst>
    <p:notesMasterId r:id="rId25"/>
  </p:notesMasterIdLst>
  <p:sldIdLst>
    <p:sldId id="357" r:id="rId2"/>
    <p:sldId id="358" r:id="rId3"/>
    <p:sldId id="359" r:id="rId4"/>
    <p:sldId id="371" r:id="rId5"/>
    <p:sldId id="385" r:id="rId6"/>
    <p:sldId id="373" r:id="rId7"/>
    <p:sldId id="374" r:id="rId8"/>
    <p:sldId id="375" r:id="rId9"/>
    <p:sldId id="377" r:id="rId10"/>
    <p:sldId id="366" r:id="rId11"/>
    <p:sldId id="378" r:id="rId12"/>
    <p:sldId id="379" r:id="rId13"/>
    <p:sldId id="380" r:id="rId14"/>
    <p:sldId id="388" r:id="rId15"/>
    <p:sldId id="392" r:id="rId16"/>
    <p:sldId id="389" r:id="rId17"/>
    <p:sldId id="390" r:id="rId18"/>
    <p:sldId id="391" r:id="rId19"/>
    <p:sldId id="367" r:id="rId20"/>
    <p:sldId id="383" r:id="rId21"/>
    <p:sldId id="384" r:id="rId22"/>
    <p:sldId id="369" r:id="rId23"/>
    <p:sldId id="370"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8AC5"/>
    <a:srgbClr val="2E5D7A"/>
    <a:srgbClr val="65A6AF"/>
    <a:srgbClr val="69AB95"/>
    <a:srgbClr val="DED6EE"/>
    <a:srgbClr val="0B5B9D"/>
    <a:srgbClr val="D3F1CB"/>
    <a:srgbClr val="000099"/>
    <a:srgbClr val="660066"/>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36" autoAdjust="0"/>
    <p:restoredTop sz="76493" autoAdjust="0"/>
  </p:normalViewPr>
  <p:slideViewPr>
    <p:cSldViewPr>
      <p:cViewPr varScale="1">
        <p:scale>
          <a:sx n="91" d="100"/>
          <a:sy n="91" d="100"/>
        </p:scale>
        <p:origin x="63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dirty="0"/>
          </a:p>
        </p:txBody>
      </p:sp>
      <p:sp>
        <p:nvSpPr>
          <p:cNvPr id="33795" name="Rectangle 3"/>
          <p:cNvSpPr>
            <a:spLocks noGrp="1" noChangeArrowheads="1"/>
          </p:cNvSpPr>
          <p:nvPr>
            <p:ph type="dt" idx="1"/>
          </p:nvPr>
        </p:nvSpPr>
        <p:spPr bwMode="auto">
          <a:xfrm>
            <a:off x="3779150" y="0"/>
            <a:ext cx="2889938" cy="48768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dirty="0"/>
          </a:p>
        </p:txBody>
      </p:sp>
      <p:sp>
        <p:nvSpPr>
          <p:cNvPr id="3379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p:spPr>
      </p:sp>
      <p:sp>
        <p:nvSpPr>
          <p:cNvPr id="33797" name="Rectangle 5"/>
          <p:cNvSpPr>
            <a:spLocks noGrp="1" noChangeArrowheads="1"/>
          </p:cNvSpPr>
          <p:nvPr>
            <p:ph type="body" sz="quarter" idx="3"/>
          </p:nvPr>
        </p:nvSpPr>
        <p:spPr bwMode="auto">
          <a:xfrm>
            <a:off x="889212" y="4632960"/>
            <a:ext cx="4890665" cy="438912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3798" name="Rectangle 6"/>
          <p:cNvSpPr>
            <a:spLocks noGrp="1" noChangeArrowheads="1"/>
          </p:cNvSpPr>
          <p:nvPr>
            <p:ph type="ftr" sz="quarter" idx="4"/>
          </p:nvPr>
        </p:nvSpPr>
        <p:spPr bwMode="auto">
          <a:xfrm>
            <a:off x="0" y="9265920"/>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dirty="0"/>
          </a:p>
        </p:txBody>
      </p:sp>
      <p:sp>
        <p:nvSpPr>
          <p:cNvPr id="33799" name="Rectangle 7"/>
          <p:cNvSpPr>
            <a:spLocks noGrp="1" noChangeArrowheads="1"/>
          </p:cNvSpPr>
          <p:nvPr>
            <p:ph type="sldNum" sz="quarter" idx="5"/>
          </p:nvPr>
        </p:nvSpPr>
        <p:spPr bwMode="auto">
          <a:xfrm>
            <a:off x="3779150" y="9265920"/>
            <a:ext cx="2889938" cy="48768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0D36B1D1-7370-492E-9BF9-A8C7031198C4}" type="slidenum">
              <a:rPr lang="en-US"/>
              <a:pPr/>
              <a:t>‹#›</a:t>
            </a:fld>
            <a:endParaRPr lang="en-US" dirty="0"/>
          </a:p>
        </p:txBody>
      </p:sp>
    </p:spTree>
    <p:extLst>
      <p:ext uri="{BB962C8B-B14F-4D97-AF65-F5344CB8AC3E}">
        <p14:creationId xmlns:p14="http://schemas.microsoft.com/office/powerpoint/2010/main" val="323290891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8A9E01-EF35-42AE-BCF0-6EF43637CA6B}" type="slidenum">
              <a:rPr lang="en-US"/>
              <a:pPr/>
              <a:t>4</a:t>
            </a:fld>
            <a:endParaRPr lang="en-US" dirty="0"/>
          </a:p>
        </p:txBody>
      </p:sp>
      <p:sp>
        <p:nvSpPr>
          <p:cNvPr id="742402" name="Rectangle 2"/>
          <p:cNvSpPr>
            <a:spLocks noGrp="1" noRot="1" noChangeAspect="1" noChangeArrowheads="1" noTextEdit="1"/>
          </p:cNvSpPr>
          <p:nvPr>
            <p:ph type="sldImg"/>
          </p:nvPr>
        </p:nvSpPr>
        <p:spPr>
          <a:ln/>
        </p:spPr>
      </p:sp>
      <p:sp>
        <p:nvSpPr>
          <p:cNvPr id="74240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803EAA-15E0-470F-91F8-E66B0A499715}" type="slidenum">
              <a:rPr lang="en-US"/>
              <a:pPr/>
              <a:t>6</a:t>
            </a:fld>
            <a:endParaRPr lang="en-US" dirty="0"/>
          </a:p>
        </p:txBody>
      </p:sp>
      <p:sp>
        <p:nvSpPr>
          <p:cNvPr id="746498" name="Rectangle 2"/>
          <p:cNvSpPr>
            <a:spLocks noGrp="1" noRot="1" noChangeAspect="1" noChangeArrowheads="1" noTextEdit="1"/>
          </p:cNvSpPr>
          <p:nvPr>
            <p:ph type="sldImg"/>
          </p:nvPr>
        </p:nvSpPr>
        <p:spPr>
          <a:ln/>
        </p:spPr>
      </p:sp>
      <p:sp>
        <p:nvSpPr>
          <p:cNvPr id="74649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D502697-807A-4B75-8609-57E6278C3D91}" type="slidenum">
              <a:rPr lang="en-US"/>
              <a:pPr/>
              <a:t>7</a:t>
            </a:fld>
            <a:endParaRPr lang="en-US" dirty="0"/>
          </a:p>
        </p:txBody>
      </p:sp>
      <p:sp>
        <p:nvSpPr>
          <p:cNvPr id="748546" name="Rectangle 2"/>
          <p:cNvSpPr>
            <a:spLocks noGrp="1" noRot="1" noChangeAspect="1" noChangeArrowheads="1" noTextEdit="1"/>
          </p:cNvSpPr>
          <p:nvPr>
            <p:ph type="sldImg"/>
          </p:nvPr>
        </p:nvSpPr>
        <p:spPr>
          <a:ln/>
        </p:spPr>
      </p:sp>
      <p:sp>
        <p:nvSpPr>
          <p:cNvPr id="748547"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16DCC2-28AC-443A-86B7-7D4230959484}" type="slidenum">
              <a:rPr lang="en-US"/>
              <a:pPr/>
              <a:t>8</a:t>
            </a:fld>
            <a:endParaRPr lang="en-US" dirty="0"/>
          </a:p>
        </p:txBody>
      </p:sp>
      <p:sp>
        <p:nvSpPr>
          <p:cNvPr id="750594" name="Rectangle 2"/>
          <p:cNvSpPr>
            <a:spLocks noGrp="1" noRot="1" noChangeAspect="1" noChangeArrowheads="1" noTextEdit="1"/>
          </p:cNvSpPr>
          <p:nvPr>
            <p:ph type="sldImg"/>
          </p:nvPr>
        </p:nvSpPr>
        <p:spPr>
          <a:ln/>
        </p:spPr>
      </p:sp>
      <p:sp>
        <p:nvSpPr>
          <p:cNvPr id="75059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0DE1B0-A280-43E0-B6E5-C874808DFEFF}" type="slidenum">
              <a:rPr lang="en-US"/>
              <a:pPr/>
              <a:t>9</a:t>
            </a:fld>
            <a:endParaRPr lang="en-US" dirty="0"/>
          </a:p>
        </p:txBody>
      </p:sp>
      <p:sp>
        <p:nvSpPr>
          <p:cNvPr id="754690" name="Rectangle 2"/>
          <p:cNvSpPr>
            <a:spLocks noGrp="1" noRot="1" noChangeAspect="1" noChangeArrowheads="1" noTextEdit="1"/>
          </p:cNvSpPr>
          <p:nvPr>
            <p:ph type="sldImg"/>
          </p:nvPr>
        </p:nvSpPr>
        <p:spPr>
          <a:ln/>
        </p:spPr>
      </p:sp>
      <p:sp>
        <p:nvSpPr>
          <p:cNvPr id="754691" name="Rectangle 3"/>
          <p:cNvSpPr>
            <a:spLocks noGrp="1" noChangeArrowheads="1"/>
          </p:cNvSpPr>
          <p:nvPr>
            <p:ph type="body" idx="1"/>
          </p:nvPr>
        </p:nvSpPr>
        <p:spPr/>
        <p:txBody>
          <a:bodyPr/>
          <a:lstStyle/>
          <a:p>
            <a:r>
              <a:rPr lang="en-US" dirty="0" smtClean="0"/>
              <a:t>Figure 6.2 -</a:t>
            </a:r>
            <a:r>
              <a:rPr lang="en-US" baseline="0" dirty="0" smtClean="0"/>
              <a:t> </a:t>
            </a:r>
            <a:r>
              <a:rPr lang="en-GB" dirty="0" smtClean="0"/>
              <a:t>Panel (a) shows a linear dose-response function, meaning that the rate of increase between dose and response is constant. Because the function starts at the origin, no threshold level is observed. The function in panel (b) shows a constant rate of change between dose levels and response beyond dose level Dt. Up to and including that point, there is no response, meaning that there is a threshold at Dt. Panel (c) depicts a cubic relationship drawn from the origin, showing that the response level increases at an increasing rate up to D0 and then increases at a decreasing rate thereafter.</a:t>
            </a: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smtClean="0">
              <a:solidFill>
                <a:schemeClr val="tx1"/>
              </a:solidFill>
              <a:effectLst/>
              <a:latin typeface="Arial" pitchFamily="34" charset="0"/>
              <a:ea typeface="+mn-ea"/>
              <a:cs typeface="+mn-cs"/>
            </a:endParaRPr>
          </a:p>
        </p:txBody>
      </p:sp>
      <p:sp>
        <p:nvSpPr>
          <p:cNvPr id="4" name="Slide Number Placeholder 3"/>
          <p:cNvSpPr>
            <a:spLocks noGrp="1"/>
          </p:cNvSpPr>
          <p:nvPr>
            <p:ph type="sldNum" sz="quarter" idx="10"/>
          </p:nvPr>
        </p:nvSpPr>
        <p:spPr/>
        <p:txBody>
          <a:bodyPr/>
          <a:lstStyle/>
          <a:p>
            <a:fld id="{0D36B1D1-7370-492E-9BF9-A8C7031198C4}" type="slidenum">
              <a:rPr lang="en-US" smtClean="0"/>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B64EE0-7786-4D71-A359-96C78A050906}" type="slidenum">
              <a:rPr lang="en-US"/>
              <a:pPr/>
              <a:t>12</a:t>
            </a:fld>
            <a:endParaRPr lang="en-US" dirty="0"/>
          </a:p>
        </p:txBody>
      </p:sp>
      <p:sp>
        <p:nvSpPr>
          <p:cNvPr id="757762" name="Rectangle 2"/>
          <p:cNvSpPr>
            <a:spLocks noGrp="1" noRot="1" noChangeAspect="1" noChangeArrowheads="1" noTextEdit="1"/>
          </p:cNvSpPr>
          <p:nvPr>
            <p:ph type="sldImg"/>
          </p:nvPr>
        </p:nvSpPr>
        <p:spPr>
          <a:ln/>
        </p:spPr>
      </p:sp>
      <p:sp>
        <p:nvSpPr>
          <p:cNvPr id="75776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FE7906F-E420-4D7D-9139-04060EA4D104}" type="slidenum">
              <a:rPr lang="en-US"/>
              <a:pPr/>
              <a:t>13</a:t>
            </a:fld>
            <a:endParaRPr lang="en-US" dirty="0"/>
          </a:p>
        </p:txBody>
      </p:sp>
      <p:sp>
        <p:nvSpPr>
          <p:cNvPr id="759810" name="Rectangle 2"/>
          <p:cNvSpPr>
            <a:spLocks noGrp="1" noRot="1" noChangeAspect="1" noChangeArrowheads="1" noTextEdit="1"/>
          </p:cNvSpPr>
          <p:nvPr>
            <p:ph type="sldImg"/>
          </p:nvPr>
        </p:nvSpPr>
        <p:spPr>
          <a:ln/>
        </p:spPr>
      </p:sp>
      <p:sp>
        <p:nvSpPr>
          <p:cNvPr id="7598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36B1D1-7370-492E-9BF9-A8C7031198C4}" type="slidenum">
              <a:rPr lang="en-US" smtClean="0"/>
              <a:pPr/>
              <a:t>15</a:t>
            </a:fld>
            <a:endParaRPr lang="en-US" dirty="0"/>
          </a:p>
        </p:txBody>
      </p:sp>
    </p:spTree>
    <p:extLst>
      <p:ext uri="{BB962C8B-B14F-4D97-AF65-F5344CB8AC3E}">
        <p14:creationId xmlns:p14="http://schemas.microsoft.com/office/powerpoint/2010/main" val="2103364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16</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17</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18</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19</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F90B08-E2D7-40C4-83D7-472C20707AC5}" type="slidenum">
              <a:rPr lang="en-US"/>
              <a:pPr/>
              <a:t>20</a:t>
            </a:fld>
            <a:endParaRPr lang="en-US" dirty="0"/>
          </a:p>
        </p:txBody>
      </p:sp>
      <p:sp>
        <p:nvSpPr>
          <p:cNvPr id="766978" name="Rectangle 2"/>
          <p:cNvSpPr>
            <a:spLocks noGrp="1" noRot="1" noChangeAspect="1" noChangeArrowheads="1" noTextEdit="1"/>
          </p:cNvSpPr>
          <p:nvPr>
            <p:ph type="sldImg"/>
          </p:nvPr>
        </p:nvSpPr>
        <p:spPr>
          <a:ln/>
        </p:spPr>
      </p:sp>
      <p:sp>
        <p:nvSpPr>
          <p:cNvPr id="7669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21</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22</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D36B1D1-7370-492E-9BF9-A8C7031198C4}" type="slidenum">
              <a:rPr lang="en-US" smtClean="0"/>
              <a:pPr/>
              <a:t>23</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dirty="0" smtClean="0"/>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smtClean="0"/>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E7A5C6C0-883E-4381-AC44-52984F81191A}"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600200"/>
          </a:xfrm>
        </p:spPr>
        <p:txBody>
          <a:bodyPr anchor="t"/>
          <a:lstStyle>
            <a:lvl1pPr algn="l">
              <a:defRPr sz="3600" b="1" cap="all"/>
            </a:lvl1pPr>
          </a:lstStyle>
          <a:p>
            <a:r>
              <a:rPr lang="en-US" dirty="0" smtClean="0"/>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65412953-6E40-457A-8B45-2BDCEBD8323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DEFFFEF4-5145-48E8-AFDB-6448FCDAECE8}"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1"/>
          </p:nvPr>
        </p:nvSpPr>
        <p:spPr/>
        <p:txBody>
          <a:bodyPr/>
          <a:lstStyle>
            <a:lvl1pPr>
              <a:defRPr/>
            </a:lvl1pPr>
          </a:lstStyle>
          <a:p>
            <a:fld id="{A52D7DDA-BDB9-4122-8827-194936746254}"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519EE742-6476-4A41-BF02-8BFB6D47825E}"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Slide Number Placeholder 3"/>
          <p:cNvSpPr>
            <a:spLocks noGrp="1"/>
          </p:cNvSpPr>
          <p:nvPr>
            <p:ph type="sldNum" sz="quarter" idx="11"/>
          </p:nvPr>
        </p:nvSpPr>
        <p:spPr/>
        <p:txBody>
          <a:bodyPr/>
          <a:lstStyle>
            <a:lvl1pPr>
              <a:defRPr/>
            </a:lvl1pPr>
          </a:lstStyle>
          <a:p>
            <a:fld id="{F68389CA-297D-417C-88E1-C107DF2D96A9}"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AF8A3EA2-55B8-47DD-BD79-75D3C5D965B6}"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Slide Number Placeholder 5"/>
          <p:cNvSpPr>
            <a:spLocks noGrp="1"/>
          </p:cNvSpPr>
          <p:nvPr>
            <p:ph type="sldNum" sz="quarter" idx="11"/>
          </p:nvPr>
        </p:nvSpPr>
        <p:spPr/>
        <p:txBody>
          <a:bodyPr/>
          <a:lstStyle>
            <a:lvl1pPr>
              <a:defRPr/>
            </a:lvl1pPr>
          </a:lstStyle>
          <a:p>
            <a:fld id="{74526542-E409-4534-AEC2-669A4DD103C7}"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Slide Number Placeholder 5"/>
          <p:cNvSpPr>
            <a:spLocks noGrp="1"/>
          </p:cNvSpPr>
          <p:nvPr>
            <p:ph type="sldNum" sz="quarter" idx="11"/>
          </p:nvPr>
        </p:nvSpPr>
        <p:spPr/>
        <p:txBody>
          <a:bodyPr/>
          <a:lstStyle>
            <a:lvl1pPr>
              <a:defRPr/>
            </a:lvl1pPr>
          </a:lstStyle>
          <a:p>
            <a:fld id="{2A253772-1836-43E3-A6C3-6DB41E27D44A}"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11"/>
          </p:nvPr>
        </p:nvSpPr>
        <p:spPr/>
        <p:txBody>
          <a:bodyPr/>
          <a:lstStyle>
            <a:lvl1pPr>
              <a:defRPr/>
            </a:lvl1pPr>
          </a:lstStyle>
          <a:p>
            <a:fld id="{99A4D88E-D4C5-40E4-BEA1-E4C19ED3E83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11"/>
          </p:nvPr>
        </p:nvSpPr>
        <p:spPr/>
        <p:txBody>
          <a:bodyPr/>
          <a:lstStyle>
            <a:lvl1pPr>
              <a:defRPr/>
            </a:lvl1pPr>
          </a:lstStyle>
          <a:p>
            <a:fld id="{719A6B3B-F073-49A1-9A1A-1EA9721BD32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906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530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65412953-6E40-457A-8B45-2BDCEBD8323C}"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dirty="0" smtClean="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65412953-6E40-457A-8B45-2BDCEBD8323C}"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8" name="TextBox 7"/>
          <p:cNvSpPr txBox="1"/>
          <p:nvPr/>
        </p:nvSpPr>
        <p:spPr>
          <a:xfrm>
            <a:off x="152400" y="6248400"/>
            <a:ext cx="8077200" cy="415498"/>
          </a:xfrm>
          <a:prstGeom prst="rect">
            <a:avLst/>
          </a:prstGeom>
          <a:noFill/>
        </p:spPr>
        <p:txBody>
          <a:bodyPr wrap="square" rtlCol="0">
            <a:spAutoFit/>
          </a:bodyPr>
          <a:lstStyle/>
          <a:p>
            <a:r>
              <a:rPr lang="en-US" sz="1050" dirty="0" smtClean="0"/>
              <a:t>© 2013 </a:t>
            </a:r>
            <a:r>
              <a:rPr lang="en-US" sz="1050" dirty="0" err="1" smtClean="0"/>
              <a:t>Cengage</a:t>
            </a:r>
            <a:r>
              <a:rPr lang="en-US" sz="1050" dirty="0" smtClean="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Lst>
  <p:transition spd="slow">
    <p:strips dir="rd"/>
  </p:transition>
  <p:timing>
    <p:tnLst>
      <p:par>
        <p:cTn id="1" dur="indefinite" restart="never" nodeType="tmRoot"/>
      </p:par>
    </p:tnLst>
  </p:timing>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www.epa.gov/risk/health-risk.ht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www.epa.gov/iris/subst/0276.htm"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685800" y="762000"/>
            <a:ext cx="8001000" cy="1143000"/>
          </a:xfrm>
        </p:spPr>
        <p:txBody>
          <a:bodyPr/>
          <a:lstStyle/>
          <a:p>
            <a:r>
              <a:rPr lang="en-US" sz="3600" dirty="0"/>
              <a:t>Environmental Risk Analysis</a:t>
            </a:r>
            <a:endParaRPr lang="en-US" sz="2800" dirty="0"/>
          </a:p>
        </p:txBody>
      </p:sp>
    </p:spTree>
  </p:cSld>
  <p:clrMapOvr>
    <a:masterClrMapping/>
  </p:clrMapOvr>
  <p:transition spd="slow">
    <p:strips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2946" name="Rectangle 2"/>
          <p:cNvSpPr>
            <a:spLocks noGrp="1" noChangeArrowheads="1"/>
          </p:cNvSpPr>
          <p:nvPr>
            <p:ph type="title"/>
          </p:nvPr>
        </p:nvSpPr>
        <p:spPr>
          <a:xfrm>
            <a:off x="762000" y="533400"/>
            <a:ext cx="7924800" cy="990600"/>
          </a:xfrm>
        </p:spPr>
        <p:txBody>
          <a:bodyPr/>
          <a:lstStyle/>
          <a:p>
            <a:r>
              <a:rPr lang="en-US" dirty="0"/>
              <a:t>Overview of Risk</a:t>
            </a:r>
          </a:p>
        </p:txBody>
      </p:sp>
      <p:sp>
        <p:nvSpPr>
          <p:cNvPr id="722947" name="Rectangle 3"/>
          <p:cNvSpPr>
            <a:spLocks noGrp="1" noChangeArrowheads="1"/>
          </p:cNvSpPr>
          <p:nvPr>
            <p:ph idx="1"/>
          </p:nvPr>
        </p:nvSpPr>
        <p:spPr>
          <a:xfrm>
            <a:off x="762000" y="1828800"/>
            <a:ext cx="8001000" cy="4114800"/>
          </a:xfrm>
        </p:spPr>
        <p:txBody>
          <a:bodyPr/>
          <a:lstStyle/>
          <a:p>
            <a:pPr marL="533400" indent="-533400"/>
            <a:r>
              <a:rPr lang="en-US" sz="2900" dirty="0">
                <a:solidFill>
                  <a:srgbClr val="2E5D7A"/>
                </a:solidFill>
              </a:rPr>
              <a:t>Risk</a:t>
            </a:r>
            <a:r>
              <a:rPr lang="en-US" sz="2900" dirty="0"/>
              <a:t> is the chance of something bad happening</a:t>
            </a:r>
          </a:p>
          <a:p>
            <a:pPr marL="533400" indent="-533400"/>
            <a:r>
              <a:rPr lang="en-US" dirty="0"/>
              <a:t>Dealing with risk involves two tasks:</a:t>
            </a:r>
          </a:p>
          <a:p>
            <a:pPr marL="952500" lvl="1" indent="-495300"/>
            <a:r>
              <a:rPr lang="en-US" sz="2600" dirty="0"/>
              <a:t>Identifying the degree of risk</a:t>
            </a:r>
          </a:p>
          <a:p>
            <a:pPr marL="952500" lvl="1" indent="-495300"/>
            <a:r>
              <a:rPr lang="en-US" sz="2600" dirty="0"/>
              <a:t>Responding to it</a:t>
            </a:r>
          </a:p>
          <a:p>
            <a:pPr marL="533400" indent="-533400"/>
            <a:r>
              <a:rPr lang="en-US" dirty="0"/>
              <a:t>Policy is a formal response to social risk</a:t>
            </a:r>
          </a:p>
          <a:p>
            <a:pPr marL="952500" lvl="1" indent="-495300"/>
            <a:r>
              <a:rPr lang="en-US" dirty="0"/>
              <a:t>Policymakers must use a systematic risk assessment before devising a policy response</a:t>
            </a:r>
          </a:p>
        </p:txBody>
      </p:sp>
      <p:sp>
        <p:nvSpPr>
          <p:cNvPr id="5" name="Slide Number Placeholder 4"/>
          <p:cNvSpPr>
            <a:spLocks noGrp="1"/>
          </p:cNvSpPr>
          <p:nvPr>
            <p:ph type="sldNum" sz="quarter" idx="11"/>
          </p:nvPr>
        </p:nvSpPr>
        <p:spPr/>
        <p:txBody>
          <a:bodyPr/>
          <a:lstStyle/>
          <a:p>
            <a:fld id="{C6196BC5-7BCB-4413-8873-3B284B4EA00F}" type="slidenum">
              <a:rPr lang="en-US"/>
              <a:pPr/>
              <a:t>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22947">
                                            <p:txEl>
                                              <p:pRg st="0" end="0"/>
                                            </p:txEl>
                                          </p:spTgt>
                                        </p:tgtEl>
                                        <p:attrNameLst>
                                          <p:attrName>style.visibility</p:attrName>
                                        </p:attrNameLst>
                                      </p:cBhvr>
                                      <p:to>
                                        <p:strVal val="visible"/>
                                      </p:to>
                                    </p:set>
                                    <p:animEffect transition="in" filter="fade">
                                      <p:cBhvr>
                                        <p:cTn id="7" dur="500"/>
                                        <p:tgtEl>
                                          <p:spTgt spid="722947">
                                            <p:txEl>
                                              <p:pRg st="0" end="0"/>
                                            </p:txEl>
                                          </p:spTgt>
                                        </p:tgtEl>
                                      </p:cBhvr>
                                    </p:animEffect>
                                    <p:anim calcmode="lin" valueType="num">
                                      <p:cBhvr>
                                        <p:cTn id="8" dur="500" fill="hold"/>
                                        <p:tgtEl>
                                          <p:spTgt spid="722947">
                                            <p:txEl>
                                              <p:pRg st="0" end="0"/>
                                            </p:txEl>
                                          </p:spTgt>
                                        </p:tgtEl>
                                        <p:attrNameLst>
                                          <p:attrName>ppt_x</p:attrName>
                                        </p:attrNameLst>
                                      </p:cBhvr>
                                      <p:tavLst>
                                        <p:tav tm="0">
                                          <p:val>
                                            <p:strVal val="#ppt_x"/>
                                          </p:val>
                                        </p:tav>
                                        <p:tav tm="100000">
                                          <p:val>
                                            <p:strVal val="#ppt_x"/>
                                          </p:val>
                                        </p:tav>
                                      </p:tavLst>
                                    </p:anim>
                                    <p:anim calcmode="lin" valueType="num">
                                      <p:cBhvr>
                                        <p:cTn id="9" dur="500" fill="hold"/>
                                        <p:tgtEl>
                                          <p:spTgt spid="7229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22947">
                                            <p:txEl>
                                              <p:pRg st="1" end="1"/>
                                            </p:txEl>
                                          </p:spTgt>
                                        </p:tgtEl>
                                        <p:attrNameLst>
                                          <p:attrName>style.visibility</p:attrName>
                                        </p:attrNameLst>
                                      </p:cBhvr>
                                      <p:to>
                                        <p:strVal val="visible"/>
                                      </p:to>
                                    </p:set>
                                    <p:animEffect transition="in" filter="fade">
                                      <p:cBhvr>
                                        <p:cTn id="14" dur="500"/>
                                        <p:tgtEl>
                                          <p:spTgt spid="722947">
                                            <p:txEl>
                                              <p:pRg st="1" end="1"/>
                                            </p:txEl>
                                          </p:spTgt>
                                        </p:tgtEl>
                                      </p:cBhvr>
                                    </p:animEffect>
                                    <p:anim calcmode="lin" valueType="num">
                                      <p:cBhvr>
                                        <p:cTn id="15" dur="500" fill="hold"/>
                                        <p:tgtEl>
                                          <p:spTgt spid="722947">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722947">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22947">
                                            <p:txEl>
                                              <p:pRg st="2" end="2"/>
                                            </p:txEl>
                                          </p:spTgt>
                                        </p:tgtEl>
                                        <p:attrNameLst>
                                          <p:attrName>style.visibility</p:attrName>
                                        </p:attrNameLst>
                                      </p:cBhvr>
                                      <p:to>
                                        <p:strVal val="visible"/>
                                      </p:to>
                                    </p:set>
                                    <p:animEffect transition="in" filter="fade">
                                      <p:cBhvr>
                                        <p:cTn id="19" dur="500"/>
                                        <p:tgtEl>
                                          <p:spTgt spid="722947">
                                            <p:txEl>
                                              <p:pRg st="2" end="2"/>
                                            </p:txEl>
                                          </p:spTgt>
                                        </p:tgtEl>
                                      </p:cBhvr>
                                    </p:animEffect>
                                    <p:anim calcmode="lin" valueType="num">
                                      <p:cBhvr>
                                        <p:cTn id="20" dur="500" fill="hold"/>
                                        <p:tgtEl>
                                          <p:spTgt spid="722947">
                                            <p:txEl>
                                              <p:pRg st="2" end="2"/>
                                            </p:txEl>
                                          </p:spTgt>
                                        </p:tgtEl>
                                        <p:attrNameLst>
                                          <p:attrName>ppt_x</p:attrName>
                                        </p:attrNameLst>
                                      </p:cBhvr>
                                      <p:tavLst>
                                        <p:tav tm="0">
                                          <p:val>
                                            <p:strVal val="#ppt_x"/>
                                          </p:val>
                                        </p:tav>
                                        <p:tav tm="100000">
                                          <p:val>
                                            <p:strVal val="#ppt_x"/>
                                          </p:val>
                                        </p:tav>
                                      </p:tavLst>
                                    </p:anim>
                                    <p:anim calcmode="lin" valueType="num">
                                      <p:cBhvr>
                                        <p:cTn id="21" dur="500" fill="hold"/>
                                        <p:tgtEl>
                                          <p:spTgt spid="722947">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22947">
                                            <p:txEl>
                                              <p:pRg st="3" end="3"/>
                                            </p:txEl>
                                          </p:spTgt>
                                        </p:tgtEl>
                                        <p:attrNameLst>
                                          <p:attrName>style.visibility</p:attrName>
                                        </p:attrNameLst>
                                      </p:cBhvr>
                                      <p:to>
                                        <p:strVal val="visible"/>
                                      </p:to>
                                    </p:set>
                                    <p:animEffect transition="in" filter="fade">
                                      <p:cBhvr>
                                        <p:cTn id="24" dur="500"/>
                                        <p:tgtEl>
                                          <p:spTgt spid="722947">
                                            <p:txEl>
                                              <p:pRg st="3" end="3"/>
                                            </p:txEl>
                                          </p:spTgt>
                                        </p:tgtEl>
                                      </p:cBhvr>
                                    </p:animEffect>
                                    <p:anim calcmode="lin" valueType="num">
                                      <p:cBhvr>
                                        <p:cTn id="25" dur="500" fill="hold"/>
                                        <p:tgtEl>
                                          <p:spTgt spid="722947">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72294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22947">
                                            <p:txEl>
                                              <p:pRg st="4" end="4"/>
                                            </p:txEl>
                                          </p:spTgt>
                                        </p:tgtEl>
                                        <p:attrNameLst>
                                          <p:attrName>style.visibility</p:attrName>
                                        </p:attrNameLst>
                                      </p:cBhvr>
                                      <p:to>
                                        <p:strVal val="visible"/>
                                      </p:to>
                                    </p:set>
                                    <p:animEffect transition="in" filter="fade">
                                      <p:cBhvr>
                                        <p:cTn id="31" dur="500"/>
                                        <p:tgtEl>
                                          <p:spTgt spid="722947">
                                            <p:txEl>
                                              <p:pRg st="4" end="4"/>
                                            </p:txEl>
                                          </p:spTgt>
                                        </p:tgtEl>
                                      </p:cBhvr>
                                    </p:animEffect>
                                    <p:anim calcmode="lin" valueType="num">
                                      <p:cBhvr>
                                        <p:cTn id="32" dur="500" fill="hold"/>
                                        <p:tgtEl>
                                          <p:spTgt spid="722947">
                                            <p:txEl>
                                              <p:pRg st="4" end="4"/>
                                            </p:txEl>
                                          </p:spTgt>
                                        </p:tgtEl>
                                        <p:attrNameLst>
                                          <p:attrName>ppt_x</p:attrName>
                                        </p:attrNameLst>
                                      </p:cBhvr>
                                      <p:tavLst>
                                        <p:tav tm="0">
                                          <p:val>
                                            <p:strVal val="#ppt_x"/>
                                          </p:val>
                                        </p:tav>
                                        <p:tav tm="100000">
                                          <p:val>
                                            <p:strVal val="#ppt_x"/>
                                          </p:val>
                                        </p:tav>
                                      </p:tavLst>
                                    </p:anim>
                                    <p:anim calcmode="lin" valueType="num">
                                      <p:cBhvr>
                                        <p:cTn id="33" dur="500" fill="hold"/>
                                        <p:tgtEl>
                                          <p:spTgt spid="722947">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722947">
                                            <p:txEl>
                                              <p:pRg st="5" end="5"/>
                                            </p:txEl>
                                          </p:spTgt>
                                        </p:tgtEl>
                                        <p:attrNameLst>
                                          <p:attrName>style.visibility</p:attrName>
                                        </p:attrNameLst>
                                      </p:cBhvr>
                                      <p:to>
                                        <p:strVal val="visible"/>
                                      </p:to>
                                    </p:set>
                                    <p:animEffect transition="in" filter="fade">
                                      <p:cBhvr>
                                        <p:cTn id="36" dur="500"/>
                                        <p:tgtEl>
                                          <p:spTgt spid="722947">
                                            <p:txEl>
                                              <p:pRg st="5" end="5"/>
                                            </p:txEl>
                                          </p:spTgt>
                                        </p:tgtEl>
                                      </p:cBhvr>
                                    </p:animEffect>
                                    <p:anim calcmode="lin" valueType="num">
                                      <p:cBhvr>
                                        <p:cTn id="37" dur="500" fill="hold"/>
                                        <p:tgtEl>
                                          <p:spTgt spid="722947">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72294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2947"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3970" name="Rectangle 2"/>
          <p:cNvSpPr>
            <a:spLocks noGrp="1" noChangeArrowheads="1"/>
          </p:cNvSpPr>
          <p:nvPr>
            <p:ph type="title"/>
          </p:nvPr>
        </p:nvSpPr>
        <p:spPr>
          <a:xfrm>
            <a:off x="685800" y="685800"/>
            <a:ext cx="7696200" cy="838200"/>
          </a:xfrm>
        </p:spPr>
        <p:txBody>
          <a:bodyPr/>
          <a:lstStyle/>
          <a:p>
            <a:r>
              <a:rPr lang="en-US" sz="3800" dirty="0"/>
              <a:t>Overview of Risk </a:t>
            </a:r>
            <a:r>
              <a:rPr lang="en-US" sz="3200" dirty="0"/>
              <a:t>(continued)</a:t>
            </a:r>
            <a:endParaRPr lang="en-US" sz="3800" dirty="0"/>
          </a:p>
        </p:txBody>
      </p:sp>
      <p:sp>
        <p:nvSpPr>
          <p:cNvPr id="723971" name="Rectangle 3"/>
          <p:cNvSpPr>
            <a:spLocks noGrp="1" noChangeArrowheads="1"/>
          </p:cNvSpPr>
          <p:nvPr>
            <p:ph idx="1"/>
          </p:nvPr>
        </p:nvSpPr>
        <p:spPr>
          <a:xfrm>
            <a:off x="685800" y="1905000"/>
            <a:ext cx="8077200" cy="4038600"/>
          </a:xfrm>
        </p:spPr>
        <p:txBody>
          <a:bodyPr/>
          <a:lstStyle/>
          <a:p>
            <a:pPr marL="533400" indent="-533400"/>
            <a:r>
              <a:rPr lang="en-US" sz="2400" dirty="0"/>
              <a:t>Classifying risk</a:t>
            </a:r>
          </a:p>
          <a:p>
            <a:pPr marL="952500" lvl="1" indent="-495300"/>
            <a:r>
              <a:rPr lang="en-US" sz="2100" b="1" dirty="0" smtClean="0">
                <a:solidFill>
                  <a:srgbClr val="2E5D7A"/>
                </a:solidFill>
              </a:rPr>
              <a:t>Voluntary risk</a:t>
            </a:r>
            <a:r>
              <a:rPr lang="en-US" sz="2100" dirty="0">
                <a:solidFill>
                  <a:srgbClr val="000099"/>
                </a:solidFill>
              </a:rPr>
              <a:t>:</a:t>
            </a:r>
            <a:r>
              <a:rPr lang="en-US" sz="2100" dirty="0"/>
              <a:t> deliberately assumed at an individual level</a:t>
            </a:r>
          </a:p>
          <a:p>
            <a:pPr marL="952500" lvl="1" indent="-495300"/>
            <a:r>
              <a:rPr lang="en-US" sz="2000" b="1" dirty="0">
                <a:solidFill>
                  <a:srgbClr val="2E5D7A"/>
                </a:solidFill>
              </a:rPr>
              <a:t>Involuntary risk</a:t>
            </a:r>
            <a:r>
              <a:rPr lang="en-US" sz="2000" dirty="0"/>
              <a:t>: not the result of willful decision</a:t>
            </a:r>
          </a:p>
          <a:p>
            <a:pPr marL="1352550" lvl="2" indent="-438150"/>
            <a:r>
              <a:rPr lang="en-US" sz="1800" dirty="0"/>
              <a:t>Government tries to control society’s exposure to some involuntary risks, e.g., chemical exposure</a:t>
            </a:r>
          </a:p>
          <a:p>
            <a:pPr marL="533400" indent="-533400"/>
            <a:r>
              <a:rPr lang="en-US" sz="2100" dirty="0"/>
              <a:t>Environmental risk is the involuntary risk of exposure to an environmental hazard</a:t>
            </a:r>
          </a:p>
          <a:p>
            <a:pPr marL="952500" lvl="1" indent="-495300"/>
            <a:r>
              <a:rPr lang="en-US" sz="2100" b="1" dirty="0">
                <a:solidFill>
                  <a:srgbClr val="2E5D7A"/>
                </a:solidFill>
              </a:rPr>
              <a:t>Hazard</a:t>
            </a:r>
            <a:r>
              <a:rPr lang="en-US" sz="2100" dirty="0"/>
              <a:t>: source of environmental damage</a:t>
            </a:r>
          </a:p>
          <a:p>
            <a:pPr marL="952500" lvl="1" indent="-495300"/>
            <a:r>
              <a:rPr lang="en-US" sz="2100" b="1" dirty="0">
                <a:solidFill>
                  <a:srgbClr val="2E5D7A"/>
                </a:solidFill>
              </a:rPr>
              <a:t>Exposure</a:t>
            </a:r>
            <a:r>
              <a:rPr lang="en-US" sz="2100" dirty="0"/>
              <a:t>: pathways between the hazard and the affected population or natural resource</a:t>
            </a:r>
          </a:p>
        </p:txBody>
      </p:sp>
      <p:sp>
        <p:nvSpPr>
          <p:cNvPr id="5" name="Slide Number Placeholder 4"/>
          <p:cNvSpPr>
            <a:spLocks noGrp="1"/>
          </p:cNvSpPr>
          <p:nvPr>
            <p:ph type="sldNum" sz="quarter" idx="11"/>
          </p:nvPr>
        </p:nvSpPr>
        <p:spPr/>
        <p:txBody>
          <a:bodyPr/>
          <a:lstStyle/>
          <a:p>
            <a:fld id="{72F46649-66F3-4EEC-AFF3-3BF9D1B940EA}" type="slidenum">
              <a:rPr lang="en-US"/>
              <a:pPr/>
              <a:t>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3970"/>
                                        </p:tgtEl>
                                        <p:attrNameLst>
                                          <p:attrName>style.visibility</p:attrName>
                                        </p:attrNameLst>
                                      </p:cBhvr>
                                      <p:to>
                                        <p:strVal val="visible"/>
                                      </p:to>
                                    </p:set>
                                    <p:animEffect transition="in" filter="fade">
                                      <p:cBhvr>
                                        <p:cTn id="7" dur="2000"/>
                                        <p:tgtEl>
                                          <p:spTgt spid="723970"/>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723971">
                                            <p:txEl>
                                              <p:pRg st="0" end="0"/>
                                            </p:txEl>
                                          </p:spTgt>
                                        </p:tgtEl>
                                        <p:attrNameLst>
                                          <p:attrName>style.visibility</p:attrName>
                                        </p:attrNameLst>
                                      </p:cBhvr>
                                      <p:to>
                                        <p:strVal val="visible"/>
                                      </p:to>
                                    </p:set>
                                    <p:animEffect transition="in" filter="slide(fromBottom)">
                                      <p:cBhvr>
                                        <p:cTn id="12" dur="500"/>
                                        <p:tgtEl>
                                          <p:spTgt spid="72397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723971">
                                            <p:txEl>
                                              <p:pRg st="1" end="1"/>
                                            </p:txEl>
                                          </p:spTgt>
                                        </p:tgtEl>
                                        <p:attrNameLst>
                                          <p:attrName>style.visibility</p:attrName>
                                        </p:attrNameLst>
                                      </p:cBhvr>
                                      <p:to>
                                        <p:strVal val="visible"/>
                                      </p:to>
                                    </p:set>
                                    <p:animEffect transition="in" filter="slide(fromBottom)">
                                      <p:cBhvr>
                                        <p:cTn id="17" dur="500"/>
                                        <p:tgtEl>
                                          <p:spTgt spid="72397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723971">
                                            <p:txEl>
                                              <p:pRg st="2" end="2"/>
                                            </p:txEl>
                                          </p:spTgt>
                                        </p:tgtEl>
                                        <p:attrNameLst>
                                          <p:attrName>style.visibility</p:attrName>
                                        </p:attrNameLst>
                                      </p:cBhvr>
                                      <p:to>
                                        <p:strVal val="visible"/>
                                      </p:to>
                                    </p:set>
                                    <p:animEffect transition="in" filter="slide(fromBottom)">
                                      <p:cBhvr>
                                        <p:cTn id="22" dur="500"/>
                                        <p:tgtEl>
                                          <p:spTgt spid="723971">
                                            <p:txEl>
                                              <p:pRg st="2" end="2"/>
                                            </p:txEl>
                                          </p:spTgt>
                                        </p:tgtEl>
                                      </p:cBhvr>
                                    </p:animEffect>
                                  </p:childTnLst>
                                </p:cTn>
                              </p:par>
                            </p:childTnLst>
                          </p:cTn>
                        </p:par>
                        <p:par>
                          <p:cTn id="23" fill="hold">
                            <p:stCondLst>
                              <p:cond delay="500"/>
                            </p:stCondLst>
                            <p:childTnLst>
                              <p:par>
                                <p:cTn id="24" presetID="12" presetClass="entr" presetSubtype="4" fill="hold" grpId="0" nodeType="afterEffect">
                                  <p:stCondLst>
                                    <p:cond delay="0"/>
                                  </p:stCondLst>
                                  <p:childTnLst>
                                    <p:set>
                                      <p:cBhvr>
                                        <p:cTn id="25" dur="1" fill="hold">
                                          <p:stCondLst>
                                            <p:cond delay="0"/>
                                          </p:stCondLst>
                                        </p:cTn>
                                        <p:tgtEl>
                                          <p:spTgt spid="723971">
                                            <p:txEl>
                                              <p:pRg st="3" end="3"/>
                                            </p:txEl>
                                          </p:spTgt>
                                        </p:tgtEl>
                                        <p:attrNameLst>
                                          <p:attrName>style.visibility</p:attrName>
                                        </p:attrNameLst>
                                      </p:cBhvr>
                                      <p:to>
                                        <p:strVal val="visible"/>
                                      </p:to>
                                    </p:set>
                                    <p:animEffect transition="in" filter="slide(fromBottom)">
                                      <p:cBhvr>
                                        <p:cTn id="26" dur="500"/>
                                        <p:tgtEl>
                                          <p:spTgt spid="723971">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723971">
                                            <p:txEl>
                                              <p:pRg st="4" end="4"/>
                                            </p:txEl>
                                          </p:spTgt>
                                        </p:tgtEl>
                                        <p:attrNameLst>
                                          <p:attrName>style.visibility</p:attrName>
                                        </p:attrNameLst>
                                      </p:cBhvr>
                                      <p:to>
                                        <p:strVal val="visible"/>
                                      </p:to>
                                    </p:set>
                                    <p:animEffect transition="in" filter="slide(fromBottom)">
                                      <p:cBhvr>
                                        <p:cTn id="31" dur="500"/>
                                        <p:tgtEl>
                                          <p:spTgt spid="723971">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2" presetClass="entr" presetSubtype="4" fill="hold" grpId="0" nodeType="clickEffect">
                                  <p:stCondLst>
                                    <p:cond delay="0"/>
                                  </p:stCondLst>
                                  <p:childTnLst>
                                    <p:set>
                                      <p:cBhvr>
                                        <p:cTn id="35" dur="1" fill="hold">
                                          <p:stCondLst>
                                            <p:cond delay="0"/>
                                          </p:stCondLst>
                                        </p:cTn>
                                        <p:tgtEl>
                                          <p:spTgt spid="723971">
                                            <p:txEl>
                                              <p:pRg st="5" end="5"/>
                                            </p:txEl>
                                          </p:spTgt>
                                        </p:tgtEl>
                                        <p:attrNameLst>
                                          <p:attrName>style.visibility</p:attrName>
                                        </p:attrNameLst>
                                      </p:cBhvr>
                                      <p:to>
                                        <p:strVal val="visible"/>
                                      </p:to>
                                    </p:set>
                                    <p:animEffect transition="in" filter="slide(fromBottom)">
                                      <p:cBhvr>
                                        <p:cTn id="36" dur="500"/>
                                        <p:tgtEl>
                                          <p:spTgt spid="723971">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2" presetClass="entr" presetSubtype="4" fill="hold" grpId="0" nodeType="clickEffect">
                                  <p:stCondLst>
                                    <p:cond delay="0"/>
                                  </p:stCondLst>
                                  <p:childTnLst>
                                    <p:set>
                                      <p:cBhvr>
                                        <p:cTn id="40" dur="1" fill="hold">
                                          <p:stCondLst>
                                            <p:cond delay="0"/>
                                          </p:stCondLst>
                                        </p:cTn>
                                        <p:tgtEl>
                                          <p:spTgt spid="723971">
                                            <p:txEl>
                                              <p:pRg st="6" end="6"/>
                                            </p:txEl>
                                          </p:spTgt>
                                        </p:tgtEl>
                                        <p:attrNameLst>
                                          <p:attrName>style.visibility</p:attrName>
                                        </p:attrNameLst>
                                      </p:cBhvr>
                                      <p:to>
                                        <p:strVal val="visible"/>
                                      </p:to>
                                    </p:set>
                                    <p:animEffect transition="in" filter="slide(fromBottom)">
                                      <p:cBhvr>
                                        <p:cTn id="41" dur="500"/>
                                        <p:tgtEl>
                                          <p:spTgt spid="7239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3970" grpId="0"/>
      <p:bldP spid="723971"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1378" name="Rectangle 2"/>
          <p:cNvSpPr>
            <a:spLocks noGrp="1" noChangeArrowheads="1"/>
          </p:cNvSpPr>
          <p:nvPr>
            <p:ph type="title"/>
          </p:nvPr>
        </p:nvSpPr>
        <p:spPr/>
        <p:txBody>
          <a:bodyPr/>
          <a:lstStyle/>
          <a:p>
            <a:r>
              <a:rPr lang="en-US" dirty="0"/>
              <a:t>Methods in Risk Analysis</a:t>
            </a:r>
          </a:p>
        </p:txBody>
      </p:sp>
      <p:sp>
        <p:nvSpPr>
          <p:cNvPr id="741379" name="Rectangle 3"/>
          <p:cNvSpPr>
            <a:spLocks noGrp="1" noChangeArrowheads="1"/>
          </p:cNvSpPr>
          <p:nvPr>
            <p:ph idx="1"/>
          </p:nvPr>
        </p:nvSpPr>
        <p:spPr>
          <a:xfrm>
            <a:off x="838200" y="1676400"/>
            <a:ext cx="7924800" cy="4114800"/>
          </a:xfrm>
        </p:spPr>
        <p:txBody>
          <a:bodyPr/>
          <a:lstStyle/>
          <a:p>
            <a:r>
              <a:rPr lang="en-US" b="1" dirty="0">
                <a:solidFill>
                  <a:srgbClr val="2E5D7A"/>
                </a:solidFill>
              </a:rPr>
              <a:t>Risk Assessment</a:t>
            </a:r>
            <a:r>
              <a:rPr lang="en-US" dirty="0">
                <a:solidFill>
                  <a:srgbClr val="2E5D7A"/>
                </a:solidFill>
              </a:rPr>
              <a:t> </a:t>
            </a:r>
            <a:r>
              <a:rPr lang="en-US" dirty="0"/>
              <a:t>refers to identifying risk</a:t>
            </a:r>
          </a:p>
          <a:p>
            <a:pPr marL="692150" lvl="1" indent="-347663"/>
            <a:r>
              <a:rPr lang="en-US" dirty="0"/>
              <a:t>Qualitative and quantitative evaluation of risk of an environmental hazard to health or the environment </a:t>
            </a:r>
          </a:p>
          <a:p>
            <a:r>
              <a:rPr lang="en-US" b="1" dirty="0" smtClean="0">
                <a:solidFill>
                  <a:srgbClr val="2E5D7A"/>
                </a:solidFill>
              </a:rPr>
              <a:t>Risk </a:t>
            </a:r>
            <a:r>
              <a:rPr lang="en-US" b="1" dirty="0">
                <a:solidFill>
                  <a:srgbClr val="2E5D7A"/>
                </a:solidFill>
              </a:rPr>
              <a:t>Management</a:t>
            </a:r>
            <a:r>
              <a:rPr lang="en-US" dirty="0">
                <a:solidFill>
                  <a:srgbClr val="000099"/>
                </a:solidFill>
              </a:rPr>
              <a:t>:</a:t>
            </a:r>
            <a:r>
              <a:rPr lang="en-US" dirty="0"/>
              <a:t> responding to risk</a:t>
            </a:r>
          </a:p>
          <a:p>
            <a:pPr marL="692150" lvl="1" indent="-347663"/>
            <a:r>
              <a:rPr lang="en-US" dirty="0"/>
              <a:t>Evaluating and selecting from among regulatory and nonregulatory risk responses</a:t>
            </a:r>
          </a:p>
        </p:txBody>
      </p:sp>
      <p:sp>
        <p:nvSpPr>
          <p:cNvPr id="5" name="Slide Number Placeholder 4"/>
          <p:cNvSpPr>
            <a:spLocks noGrp="1"/>
          </p:cNvSpPr>
          <p:nvPr>
            <p:ph type="sldNum" sz="quarter" idx="11"/>
          </p:nvPr>
        </p:nvSpPr>
        <p:spPr/>
        <p:txBody>
          <a:bodyPr/>
          <a:lstStyle/>
          <a:p>
            <a:fld id="{176B4CCC-3C83-4CF5-9BBA-247C9EAF550D}" type="slidenum">
              <a:rPr lang="en-US"/>
              <a:pPr/>
              <a:t>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41379">
                                            <p:txEl>
                                              <p:pRg st="0" end="0"/>
                                            </p:txEl>
                                          </p:spTgt>
                                        </p:tgtEl>
                                        <p:attrNameLst>
                                          <p:attrName>style.visibility</p:attrName>
                                        </p:attrNameLst>
                                      </p:cBhvr>
                                      <p:to>
                                        <p:strVal val="visible"/>
                                      </p:to>
                                    </p:set>
                                    <p:animEffect transition="in" filter="wipe(left)">
                                      <p:cBhvr>
                                        <p:cTn id="7" dur="500"/>
                                        <p:tgtEl>
                                          <p:spTgt spid="7413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41379">
                                            <p:txEl>
                                              <p:pRg st="1" end="1"/>
                                            </p:txEl>
                                          </p:spTgt>
                                        </p:tgtEl>
                                        <p:attrNameLst>
                                          <p:attrName>style.visibility</p:attrName>
                                        </p:attrNameLst>
                                      </p:cBhvr>
                                      <p:to>
                                        <p:strVal val="visible"/>
                                      </p:to>
                                    </p:set>
                                    <p:animEffect transition="in" filter="wipe(left)">
                                      <p:cBhvr>
                                        <p:cTn id="12" dur="500"/>
                                        <p:tgtEl>
                                          <p:spTgt spid="7413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41379">
                                            <p:txEl>
                                              <p:pRg st="2" end="2"/>
                                            </p:txEl>
                                          </p:spTgt>
                                        </p:tgtEl>
                                        <p:attrNameLst>
                                          <p:attrName>style.visibility</p:attrName>
                                        </p:attrNameLst>
                                      </p:cBhvr>
                                      <p:to>
                                        <p:strVal val="visible"/>
                                      </p:to>
                                    </p:set>
                                    <p:animEffect transition="in" filter="wipe(left)">
                                      <p:cBhvr>
                                        <p:cTn id="17" dur="500"/>
                                        <p:tgtEl>
                                          <p:spTgt spid="74137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41379">
                                            <p:txEl>
                                              <p:pRg st="3" end="3"/>
                                            </p:txEl>
                                          </p:spTgt>
                                        </p:tgtEl>
                                        <p:attrNameLst>
                                          <p:attrName>style.visibility</p:attrName>
                                        </p:attrNameLst>
                                      </p:cBhvr>
                                      <p:to>
                                        <p:strVal val="visible"/>
                                      </p:to>
                                    </p:set>
                                    <p:animEffect transition="in" filter="wipe(left)">
                                      <p:cBhvr>
                                        <p:cTn id="22" dur="500"/>
                                        <p:tgtEl>
                                          <p:spTgt spid="7413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1379" grpId="0" build="p" bldLvl="2"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924800" cy="1447800"/>
          </a:xfrm>
        </p:spPr>
        <p:txBody>
          <a:bodyPr/>
          <a:lstStyle/>
          <a:p>
            <a:r>
              <a:rPr lang="en-US" b="0" cap="none" dirty="0" smtClean="0">
                <a:hlinkClick r:id="rId3"/>
              </a:rPr>
              <a:t>Human Health Risk Assessment</a:t>
            </a:r>
            <a:endParaRPr lang="en-US" b="0" cap="none" dirty="0"/>
          </a:p>
        </p:txBody>
      </p:sp>
    </p:spTree>
  </p:cSld>
  <p:clrMapOvr>
    <a:masterClrMapping/>
  </p:clrMapOvr>
  <p:transition spd="slow">
    <p:strips dir="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5474" name="Rectangle 2"/>
          <p:cNvSpPr>
            <a:spLocks noGrp="1" noChangeArrowheads="1"/>
          </p:cNvSpPr>
          <p:nvPr>
            <p:ph type="title"/>
          </p:nvPr>
        </p:nvSpPr>
        <p:spPr>
          <a:xfrm>
            <a:off x="990600" y="0"/>
            <a:ext cx="7162800" cy="762000"/>
          </a:xfrm>
        </p:spPr>
        <p:txBody>
          <a:bodyPr/>
          <a:lstStyle/>
          <a:p>
            <a:pPr>
              <a:lnSpc>
                <a:spcPct val="90000"/>
              </a:lnSpc>
            </a:pPr>
            <a:r>
              <a:rPr lang="en-US" sz="3200" dirty="0"/>
              <a:t>A Model of </a:t>
            </a:r>
            <a:r>
              <a:rPr lang="en-US" sz="3200" dirty="0" smtClean="0"/>
              <a:t>Health Risk Assessment</a:t>
            </a:r>
            <a:endParaRPr lang="en-US" sz="2200" dirty="0"/>
          </a:p>
        </p:txBody>
      </p:sp>
      <p:sp>
        <p:nvSpPr>
          <p:cNvPr id="745475" name="AutoShape 3"/>
          <p:cNvSpPr>
            <a:spLocks noChangeArrowheads="1"/>
          </p:cNvSpPr>
          <p:nvPr/>
        </p:nvSpPr>
        <p:spPr bwMode="auto">
          <a:xfrm>
            <a:off x="3124200" y="1676400"/>
            <a:ext cx="2819400" cy="457200"/>
          </a:xfrm>
          <a:prstGeom prst="flowChartProcess">
            <a:avLst/>
          </a:prstGeom>
          <a:solidFill>
            <a:schemeClr val="accent1"/>
          </a:solidFill>
          <a:ln w="9525">
            <a:solidFill>
              <a:schemeClr val="tx1"/>
            </a:solidFill>
            <a:miter lim="800000"/>
            <a:headEnd/>
            <a:tailEnd/>
          </a:ln>
          <a:effectLst/>
        </p:spPr>
        <p:txBody>
          <a:bodyPr wrap="none" anchor="ctr"/>
          <a:lstStyle/>
          <a:p>
            <a:pPr algn="ctr"/>
            <a:r>
              <a:rPr lang="en-US" sz="2000" b="1" dirty="0">
                <a:solidFill>
                  <a:srgbClr val="2E5D7A"/>
                </a:solidFill>
              </a:rPr>
              <a:t>Hazard Identification</a:t>
            </a:r>
            <a:endParaRPr lang="en-US" sz="2000" dirty="0">
              <a:solidFill>
                <a:srgbClr val="2E5D7A"/>
              </a:solidFill>
            </a:endParaRPr>
          </a:p>
        </p:txBody>
      </p:sp>
      <p:sp>
        <p:nvSpPr>
          <p:cNvPr id="745476" name="AutoShape 4"/>
          <p:cNvSpPr>
            <a:spLocks noChangeArrowheads="1"/>
          </p:cNvSpPr>
          <p:nvPr/>
        </p:nvSpPr>
        <p:spPr bwMode="auto">
          <a:xfrm>
            <a:off x="2895600" y="2514600"/>
            <a:ext cx="3581400" cy="457200"/>
          </a:xfrm>
          <a:prstGeom prst="flowChartProcess">
            <a:avLst/>
          </a:prstGeom>
          <a:solidFill>
            <a:schemeClr val="accent1"/>
          </a:solidFill>
          <a:ln w="9525">
            <a:solidFill>
              <a:schemeClr val="tx1"/>
            </a:solidFill>
            <a:miter lim="800000"/>
            <a:headEnd/>
            <a:tailEnd/>
          </a:ln>
          <a:effectLst/>
        </p:spPr>
        <p:txBody>
          <a:bodyPr wrap="none" anchor="ctr"/>
          <a:lstStyle/>
          <a:p>
            <a:pPr algn="ctr"/>
            <a:r>
              <a:rPr lang="en-US" sz="2000" b="1" dirty="0">
                <a:solidFill>
                  <a:srgbClr val="2E5D7A"/>
                </a:solidFill>
              </a:rPr>
              <a:t>Dose-Response </a:t>
            </a:r>
            <a:r>
              <a:rPr lang="en-US" sz="2000" b="1" dirty="0" smtClean="0">
                <a:solidFill>
                  <a:srgbClr val="2E5D7A"/>
                </a:solidFill>
              </a:rPr>
              <a:t>Assessment</a:t>
            </a:r>
            <a:endParaRPr lang="en-US" sz="2000" dirty="0">
              <a:solidFill>
                <a:srgbClr val="2E5D7A"/>
              </a:solidFill>
            </a:endParaRPr>
          </a:p>
        </p:txBody>
      </p:sp>
      <p:sp>
        <p:nvSpPr>
          <p:cNvPr id="745477" name="AutoShape 5"/>
          <p:cNvSpPr>
            <a:spLocks noChangeArrowheads="1"/>
          </p:cNvSpPr>
          <p:nvPr/>
        </p:nvSpPr>
        <p:spPr bwMode="auto">
          <a:xfrm>
            <a:off x="228600" y="1371600"/>
            <a:ext cx="2438400" cy="1143000"/>
          </a:xfrm>
          <a:prstGeom prst="flowChartPreparation">
            <a:avLst/>
          </a:prstGeom>
          <a:solidFill>
            <a:srgbClr val="DED6EE"/>
          </a:solidFill>
          <a:ln w="9525">
            <a:solidFill>
              <a:schemeClr val="tx1"/>
            </a:solidFill>
            <a:miter lim="800000"/>
            <a:headEnd/>
            <a:tailEnd/>
          </a:ln>
          <a:effectLst/>
        </p:spPr>
        <p:txBody>
          <a:bodyPr wrap="none" anchor="ctr"/>
          <a:lstStyle/>
          <a:p>
            <a:pPr algn="ctr"/>
            <a:r>
              <a:rPr lang="en-US" sz="1600" b="1" dirty="0" smtClean="0"/>
              <a:t>Phase I.</a:t>
            </a:r>
            <a:r>
              <a:rPr lang="en-US" sz="1600" dirty="0" smtClean="0"/>
              <a:t> </a:t>
            </a:r>
          </a:p>
          <a:p>
            <a:pPr algn="ctr"/>
            <a:r>
              <a:rPr lang="en-US" sz="1600" dirty="0" smtClean="0"/>
              <a:t>Problem Formulation </a:t>
            </a:r>
          </a:p>
          <a:p>
            <a:pPr algn="ctr"/>
            <a:r>
              <a:rPr lang="en-US" sz="1600" dirty="0"/>
              <a:t>a</a:t>
            </a:r>
            <a:r>
              <a:rPr lang="en-US" sz="1600" dirty="0" smtClean="0"/>
              <a:t>nd Scoping</a:t>
            </a:r>
            <a:endParaRPr lang="en-US" sz="1600" dirty="0"/>
          </a:p>
        </p:txBody>
      </p:sp>
      <p:sp>
        <p:nvSpPr>
          <p:cNvPr id="745478" name="AutoShape 6"/>
          <p:cNvSpPr>
            <a:spLocks noChangeArrowheads="1"/>
          </p:cNvSpPr>
          <p:nvPr/>
        </p:nvSpPr>
        <p:spPr bwMode="auto">
          <a:xfrm>
            <a:off x="2743200" y="1905000"/>
            <a:ext cx="304800" cy="76200"/>
          </a:xfrm>
          <a:prstGeom prst="rightArrow">
            <a:avLst>
              <a:gd name="adj1" fmla="val 50000"/>
              <a:gd name="adj2" fmla="val 100000"/>
            </a:avLst>
          </a:prstGeom>
          <a:solidFill>
            <a:srgbClr val="3366FF"/>
          </a:solidFill>
          <a:ln w="9525">
            <a:solidFill>
              <a:schemeClr val="tx1"/>
            </a:solidFill>
            <a:miter lim="800000"/>
            <a:headEnd/>
            <a:tailEnd/>
          </a:ln>
          <a:effectLst/>
        </p:spPr>
        <p:txBody>
          <a:bodyPr wrap="none" anchor="ctr"/>
          <a:lstStyle/>
          <a:p>
            <a:endParaRPr lang="en-US" dirty="0"/>
          </a:p>
        </p:txBody>
      </p:sp>
      <p:sp>
        <p:nvSpPr>
          <p:cNvPr id="745479" name="AutoShape 7"/>
          <p:cNvSpPr>
            <a:spLocks noChangeArrowheads="1"/>
          </p:cNvSpPr>
          <p:nvPr/>
        </p:nvSpPr>
        <p:spPr bwMode="auto">
          <a:xfrm>
            <a:off x="4419600" y="2133600"/>
            <a:ext cx="76200" cy="381000"/>
          </a:xfrm>
          <a:prstGeom prst="downArrow">
            <a:avLst>
              <a:gd name="adj1" fmla="val 50000"/>
              <a:gd name="adj2" fmla="val 125000"/>
            </a:avLst>
          </a:prstGeom>
          <a:solidFill>
            <a:srgbClr val="3366FF"/>
          </a:solidFill>
          <a:ln w="9525">
            <a:solidFill>
              <a:schemeClr val="tx1"/>
            </a:solidFill>
            <a:miter lim="800000"/>
            <a:headEnd/>
            <a:tailEnd/>
          </a:ln>
          <a:effectLst/>
        </p:spPr>
        <p:txBody>
          <a:bodyPr wrap="none" anchor="ctr"/>
          <a:lstStyle/>
          <a:p>
            <a:endParaRPr lang="en-US" dirty="0"/>
          </a:p>
        </p:txBody>
      </p:sp>
      <p:sp>
        <p:nvSpPr>
          <p:cNvPr id="745480" name="AutoShape 8"/>
          <p:cNvSpPr>
            <a:spLocks noChangeArrowheads="1"/>
          </p:cNvSpPr>
          <p:nvPr/>
        </p:nvSpPr>
        <p:spPr bwMode="auto">
          <a:xfrm>
            <a:off x="2895600" y="3429000"/>
            <a:ext cx="3124200" cy="381000"/>
          </a:xfrm>
          <a:prstGeom prst="flowChartProcess">
            <a:avLst/>
          </a:prstGeom>
          <a:solidFill>
            <a:schemeClr val="accent1"/>
          </a:solidFill>
          <a:ln w="9525">
            <a:solidFill>
              <a:schemeClr val="tx1"/>
            </a:solidFill>
            <a:miter lim="800000"/>
            <a:headEnd/>
            <a:tailEnd/>
          </a:ln>
          <a:effectLst/>
        </p:spPr>
        <p:txBody>
          <a:bodyPr wrap="none" anchor="ctr"/>
          <a:lstStyle/>
          <a:p>
            <a:pPr algn="ctr"/>
            <a:r>
              <a:rPr lang="en-US" sz="2000" b="1" dirty="0">
                <a:solidFill>
                  <a:srgbClr val="2E5D7A"/>
                </a:solidFill>
              </a:rPr>
              <a:t>Exposure </a:t>
            </a:r>
            <a:r>
              <a:rPr lang="en-US" sz="2000" b="1" dirty="0" smtClean="0">
                <a:solidFill>
                  <a:srgbClr val="2E5D7A"/>
                </a:solidFill>
              </a:rPr>
              <a:t>Assessment</a:t>
            </a:r>
            <a:endParaRPr lang="en-US" sz="2000" dirty="0">
              <a:solidFill>
                <a:srgbClr val="2E5D7A"/>
              </a:solidFill>
            </a:endParaRPr>
          </a:p>
        </p:txBody>
      </p:sp>
      <p:sp>
        <p:nvSpPr>
          <p:cNvPr id="745481" name="AutoShape 9"/>
          <p:cNvSpPr>
            <a:spLocks noChangeArrowheads="1"/>
          </p:cNvSpPr>
          <p:nvPr/>
        </p:nvSpPr>
        <p:spPr bwMode="auto">
          <a:xfrm>
            <a:off x="2895600" y="4267200"/>
            <a:ext cx="3200400" cy="381000"/>
          </a:xfrm>
          <a:prstGeom prst="flowChartProcess">
            <a:avLst/>
          </a:prstGeom>
          <a:solidFill>
            <a:schemeClr val="accent1"/>
          </a:solidFill>
          <a:ln w="9525">
            <a:solidFill>
              <a:schemeClr val="tx1"/>
            </a:solidFill>
            <a:miter lim="800000"/>
            <a:headEnd/>
            <a:tailEnd/>
          </a:ln>
          <a:effectLst/>
        </p:spPr>
        <p:txBody>
          <a:bodyPr wrap="none" anchor="ctr"/>
          <a:lstStyle/>
          <a:p>
            <a:pPr algn="ctr"/>
            <a:r>
              <a:rPr lang="en-US" sz="2000" b="1" dirty="0">
                <a:solidFill>
                  <a:srgbClr val="2E5D7A"/>
                </a:solidFill>
              </a:rPr>
              <a:t>Risk Characterization</a:t>
            </a:r>
            <a:endParaRPr lang="en-US" sz="2000" dirty="0">
              <a:solidFill>
                <a:srgbClr val="2E5D7A"/>
              </a:solidFill>
            </a:endParaRPr>
          </a:p>
        </p:txBody>
      </p:sp>
      <p:sp>
        <p:nvSpPr>
          <p:cNvPr id="745482" name="AutoShape 10"/>
          <p:cNvSpPr>
            <a:spLocks noChangeArrowheads="1"/>
          </p:cNvSpPr>
          <p:nvPr/>
        </p:nvSpPr>
        <p:spPr bwMode="auto">
          <a:xfrm>
            <a:off x="4419600" y="3048000"/>
            <a:ext cx="76200" cy="381000"/>
          </a:xfrm>
          <a:prstGeom prst="downArrow">
            <a:avLst>
              <a:gd name="adj1" fmla="val 50000"/>
              <a:gd name="adj2" fmla="val 125000"/>
            </a:avLst>
          </a:prstGeom>
          <a:solidFill>
            <a:srgbClr val="3366FF"/>
          </a:solidFill>
          <a:ln w="9525">
            <a:solidFill>
              <a:schemeClr val="tx1"/>
            </a:solidFill>
            <a:miter lim="800000"/>
            <a:headEnd/>
            <a:tailEnd/>
          </a:ln>
          <a:effectLst/>
        </p:spPr>
        <p:txBody>
          <a:bodyPr wrap="none" anchor="ctr"/>
          <a:lstStyle/>
          <a:p>
            <a:endParaRPr lang="en-US" dirty="0"/>
          </a:p>
        </p:txBody>
      </p:sp>
      <p:sp>
        <p:nvSpPr>
          <p:cNvPr id="745483" name="AutoShape 11"/>
          <p:cNvSpPr>
            <a:spLocks noChangeArrowheads="1"/>
          </p:cNvSpPr>
          <p:nvPr/>
        </p:nvSpPr>
        <p:spPr bwMode="auto">
          <a:xfrm>
            <a:off x="4419600" y="3886200"/>
            <a:ext cx="76200" cy="381000"/>
          </a:xfrm>
          <a:prstGeom prst="downArrow">
            <a:avLst>
              <a:gd name="adj1" fmla="val 50000"/>
              <a:gd name="adj2" fmla="val 125000"/>
            </a:avLst>
          </a:prstGeom>
          <a:solidFill>
            <a:srgbClr val="3366FF"/>
          </a:solidFill>
          <a:ln w="9525">
            <a:solidFill>
              <a:schemeClr val="tx1"/>
            </a:solidFill>
            <a:miter lim="800000"/>
            <a:headEnd/>
            <a:tailEnd/>
          </a:ln>
          <a:effectLst/>
        </p:spPr>
        <p:txBody>
          <a:bodyPr wrap="none" anchor="ctr"/>
          <a:lstStyle/>
          <a:p>
            <a:endParaRPr lang="en-US" dirty="0"/>
          </a:p>
        </p:txBody>
      </p:sp>
      <p:sp>
        <p:nvSpPr>
          <p:cNvPr id="745484" name="AutoShape 12"/>
          <p:cNvSpPr>
            <a:spLocks noChangeArrowheads="1"/>
          </p:cNvSpPr>
          <p:nvPr/>
        </p:nvSpPr>
        <p:spPr bwMode="auto">
          <a:xfrm flipH="1">
            <a:off x="4419600" y="4648200"/>
            <a:ext cx="121917" cy="457200"/>
          </a:xfrm>
          <a:prstGeom prst="downArrow">
            <a:avLst>
              <a:gd name="adj1" fmla="val 50000"/>
              <a:gd name="adj2" fmla="val 125000"/>
            </a:avLst>
          </a:prstGeom>
          <a:solidFill>
            <a:srgbClr val="3366FF"/>
          </a:solidFill>
          <a:ln w="9525">
            <a:solidFill>
              <a:schemeClr val="tx1"/>
            </a:solidFill>
            <a:miter lim="800000"/>
            <a:headEnd/>
            <a:tailEnd/>
          </a:ln>
          <a:effectLst/>
        </p:spPr>
        <p:txBody>
          <a:bodyPr wrap="none" anchor="ctr"/>
          <a:lstStyle/>
          <a:p>
            <a:endParaRPr lang="en-US" dirty="0"/>
          </a:p>
        </p:txBody>
      </p:sp>
      <p:sp>
        <p:nvSpPr>
          <p:cNvPr id="745486" name="AutoShape 14"/>
          <p:cNvSpPr>
            <a:spLocks/>
          </p:cNvSpPr>
          <p:nvPr/>
        </p:nvSpPr>
        <p:spPr bwMode="auto">
          <a:xfrm>
            <a:off x="6400800" y="1600200"/>
            <a:ext cx="381000" cy="3429000"/>
          </a:xfrm>
          <a:prstGeom prst="rightBracket">
            <a:avLst>
              <a:gd name="adj" fmla="val 75000"/>
            </a:avLst>
          </a:prstGeom>
          <a:noFill/>
          <a:ln w="28575">
            <a:solidFill>
              <a:schemeClr val="tx1"/>
            </a:solidFill>
            <a:round/>
            <a:headEnd/>
            <a:tailEnd/>
          </a:ln>
          <a:effectLst/>
        </p:spPr>
        <p:txBody>
          <a:bodyPr wrap="none" anchor="ctr"/>
          <a:lstStyle/>
          <a:p>
            <a:endParaRPr lang="en-US" dirty="0"/>
          </a:p>
        </p:txBody>
      </p:sp>
      <p:sp>
        <p:nvSpPr>
          <p:cNvPr id="745487" name="Text Box 15"/>
          <p:cNvSpPr txBox="1">
            <a:spLocks noChangeArrowheads="1"/>
          </p:cNvSpPr>
          <p:nvPr/>
        </p:nvSpPr>
        <p:spPr bwMode="auto">
          <a:xfrm>
            <a:off x="6802438" y="2997200"/>
            <a:ext cx="2127250" cy="641350"/>
          </a:xfrm>
          <a:prstGeom prst="rect">
            <a:avLst/>
          </a:prstGeom>
          <a:noFill/>
          <a:ln w="9525">
            <a:noFill/>
            <a:miter lim="800000"/>
            <a:headEnd/>
            <a:tailEnd/>
          </a:ln>
          <a:effectLst/>
        </p:spPr>
        <p:txBody>
          <a:bodyPr wrap="none">
            <a:spAutoFit/>
          </a:bodyPr>
          <a:lstStyle/>
          <a:p>
            <a:r>
              <a:rPr lang="en-US" b="1" dirty="0"/>
              <a:t>4 Steps of RA or</a:t>
            </a:r>
          </a:p>
          <a:p>
            <a:r>
              <a:rPr lang="en-US" b="1" dirty="0"/>
              <a:t>Fields of Analysis</a:t>
            </a:r>
          </a:p>
        </p:txBody>
      </p:sp>
      <p:sp>
        <p:nvSpPr>
          <p:cNvPr id="17" name="Hexagon 16"/>
          <p:cNvSpPr/>
          <p:nvPr/>
        </p:nvSpPr>
        <p:spPr bwMode="auto">
          <a:xfrm>
            <a:off x="2667000" y="762000"/>
            <a:ext cx="3657600" cy="762000"/>
          </a:xfrm>
          <a:prstGeom prst="hexagon">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lvl="0" eaLnBrk="1" hangingPunct="1"/>
            <a:r>
              <a:rPr lang="en-US" sz="1600" b="1" dirty="0">
                <a:ea typeface="Times New Roman" pitchFamily="18" charset="0"/>
                <a:cs typeface="Arial" pitchFamily="34" charset="0"/>
              </a:rPr>
              <a:t>Phase </a:t>
            </a:r>
            <a:r>
              <a:rPr lang="en-US" sz="1600" b="1" dirty="0" smtClean="0">
                <a:ea typeface="Times New Roman" pitchFamily="18" charset="0"/>
                <a:cs typeface="Arial" pitchFamily="34" charset="0"/>
              </a:rPr>
              <a:t>II.</a:t>
            </a:r>
            <a:r>
              <a:rPr lang="en-US" sz="1600" dirty="0" smtClean="0"/>
              <a:t>  </a:t>
            </a:r>
            <a:r>
              <a:rPr lang="en-US" sz="1600" dirty="0" smtClean="0">
                <a:ea typeface="Times New Roman" pitchFamily="18" charset="0"/>
                <a:cs typeface="Arial" pitchFamily="34" charset="0"/>
              </a:rPr>
              <a:t>Planning </a:t>
            </a:r>
            <a:r>
              <a:rPr lang="en-US" sz="1600" dirty="0">
                <a:ea typeface="Times New Roman" pitchFamily="18" charset="0"/>
                <a:cs typeface="Arial" pitchFamily="34" charset="0"/>
              </a:rPr>
              <a:t>and Conduct </a:t>
            </a:r>
            <a:r>
              <a:rPr lang="en-US" sz="1600" dirty="0" smtClean="0">
                <a:ea typeface="Times New Roman" pitchFamily="18" charset="0"/>
                <a:cs typeface="Arial" pitchFamily="34" charset="0"/>
              </a:rPr>
              <a:t>of</a:t>
            </a:r>
            <a:r>
              <a:rPr lang="en-US" sz="1600" dirty="0" smtClean="0"/>
              <a:t> </a:t>
            </a:r>
            <a:r>
              <a:rPr lang="en-US" sz="1600" b="1" dirty="0" smtClean="0"/>
              <a:t>Risk Assessment</a:t>
            </a:r>
            <a:r>
              <a:rPr lang="en-US" sz="1600" dirty="0" smtClean="0"/>
              <a:t> </a:t>
            </a:r>
            <a:endParaRPr lang="en-US" sz="1600" dirty="0"/>
          </a:p>
          <a:p>
            <a:pPr marL="0" marR="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chemeClr val="tx1"/>
              </a:solidFill>
              <a:effectLst/>
              <a:latin typeface="Arial" pitchFamily="34" charset="0"/>
            </a:endParaRPr>
          </a:p>
        </p:txBody>
      </p:sp>
      <p:sp>
        <p:nvSpPr>
          <p:cNvPr id="18" name="Trapezoid 17"/>
          <p:cNvSpPr/>
          <p:nvPr/>
        </p:nvSpPr>
        <p:spPr bwMode="auto">
          <a:xfrm>
            <a:off x="3124200" y="5105400"/>
            <a:ext cx="2667000" cy="1066800"/>
          </a:xfrm>
          <a:prstGeom prst="trapezoid">
            <a:avLst/>
          </a:prstGeom>
          <a:solidFill>
            <a:schemeClr val="accent6">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r>
              <a:rPr lang="en-US" sz="1600" b="1" dirty="0" smtClean="0">
                <a:solidFill>
                  <a:srgbClr val="2E5D7A"/>
                </a:solidFill>
              </a:rPr>
              <a:t>Phase III.</a:t>
            </a:r>
            <a:endParaRPr lang="en-US" sz="2000" b="1" dirty="0" smtClean="0">
              <a:solidFill>
                <a:srgbClr val="2E5D7A"/>
              </a:solidFill>
            </a:endParaRPr>
          </a:p>
          <a:p>
            <a:pPr algn="ctr"/>
            <a:r>
              <a:rPr lang="en-US" sz="1400" b="1" dirty="0" smtClean="0">
                <a:solidFill>
                  <a:srgbClr val="2E5D7A"/>
                </a:solidFill>
              </a:rPr>
              <a:t>RISK MANAGEMENT</a:t>
            </a:r>
            <a:endParaRPr lang="en-US" sz="2000" b="1" dirty="0" smtClean="0">
              <a:solidFill>
                <a:srgbClr val="2E5D7A"/>
              </a:solidFill>
            </a:endParaRPr>
          </a:p>
          <a:p>
            <a:pPr algn="ctr"/>
            <a:r>
              <a:rPr lang="en-US" sz="1400" dirty="0" smtClean="0"/>
              <a:t>Formulating Policy Responses to Risk</a:t>
            </a:r>
          </a:p>
        </p:txBody>
      </p:sp>
      <p:sp>
        <p:nvSpPr>
          <p:cNvPr id="2" name="Rectangle 1"/>
          <p:cNvSpPr/>
          <p:nvPr/>
        </p:nvSpPr>
        <p:spPr>
          <a:xfrm>
            <a:off x="228600" y="6366302"/>
            <a:ext cx="8701088" cy="415498"/>
          </a:xfrm>
          <a:prstGeom prst="rect">
            <a:avLst/>
          </a:prstGeom>
        </p:spPr>
        <p:txBody>
          <a:bodyPr wrap="square">
            <a:spAutoFit/>
          </a:bodyPr>
          <a:lstStyle/>
          <a:p>
            <a:r>
              <a:rPr lang="en-US" sz="1050" dirty="0"/>
              <a:t>© 2013 </a:t>
            </a:r>
            <a:r>
              <a:rPr lang="en-US" sz="1050" dirty="0" err="1"/>
              <a:t>Cengage</a:t>
            </a:r>
            <a:r>
              <a:rPr lang="en-US" sz="1050" dirty="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3" name="Rectangle 2"/>
          <p:cNvSpPr/>
          <p:nvPr/>
        </p:nvSpPr>
        <p:spPr>
          <a:xfrm>
            <a:off x="228600" y="5411818"/>
            <a:ext cx="2095500" cy="938719"/>
          </a:xfrm>
          <a:prstGeom prst="rect">
            <a:avLst/>
          </a:prstGeom>
        </p:spPr>
        <p:txBody>
          <a:bodyPr wrap="square">
            <a:spAutoFit/>
          </a:bodyPr>
          <a:lstStyle/>
          <a:p>
            <a:r>
              <a:rPr lang="en-US" sz="1100" b="1" i="1" dirty="0">
                <a:latin typeface="Arial"/>
                <a:ea typeface="Times New Roman"/>
              </a:rPr>
              <a:t>Source</a:t>
            </a:r>
            <a:r>
              <a:rPr lang="en-US" sz="1100" i="1" dirty="0">
                <a:latin typeface="Arial"/>
                <a:ea typeface="Times New Roman"/>
              </a:rPr>
              <a:t>: Adapted from U.S. EPA, Risk Assessment Portal (August 19, 2010b); National Research Council of the National Academies (2008).</a:t>
            </a:r>
            <a:endParaRPr lang="en-US" i="1"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45477"/>
                                        </p:tgtEl>
                                        <p:attrNameLst>
                                          <p:attrName>style.visibility</p:attrName>
                                        </p:attrNameLst>
                                      </p:cBhvr>
                                      <p:to>
                                        <p:strVal val="visible"/>
                                      </p:to>
                                    </p:set>
                                    <p:animEffect transition="in" filter="dissolve">
                                      <p:cBhvr>
                                        <p:cTn id="7" dur="500"/>
                                        <p:tgtEl>
                                          <p:spTgt spid="745477"/>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745478"/>
                                        </p:tgtEl>
                                        <p:attrNameLst>
                                          <p:attrName>style.visibility</p:attrName>
                                        </p:attrNameLst>
                                      </p:cBhvr>
                                      <p:to>
                                        <p:strVal val="visible"/>
                                      </p:to>
                                    </p:set>
                                    <p:animEffect transition="in" filter="wipe(left)">
                                      <p:cBhvr>
                                        <p:cTn id="11" dur="500"/>
                                        <p:tgtEl>
                                          <p:spTgt spid="745478"/>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wipe(up)">
                                      <p:cBhvr>
                                        <p:cTn id="15" dur="500"/>
                                        <p:tgtEl>
                                          <p:spTgt spid="17"/>
                                        </p:tgtEl>
                                      </p:cBhvr>
                                    </p:animEffect>
                                  </p:childTnLst>
                                </p:cTn>
                              </p:par>
                            </p:childTnLst>
                          </p:cTn>
                        </p:par>
                        <p:par>
                          <p:cTn id="16" fill="hold">
                            <p:stCondLst>
                              <p:cond delay="1500"/>
                            </p:stCondLst>
                            <p:childTnLst>
                              <p:par>
                                <p:cTn id="17" presetID="22" presetClass="entr" presetSubtype="1" fill="hold" grpId="0" nodeType="afterEffect">
                                  <p:stCondLst>
                                    <p:cond delay="0"/>
                                  </p:stCondLst>
                                  <p:childTnLst>
                                    <p:set>
                                      <p:cBhvr>
                                        <p:cTn id="18" dur="1" fill="hold">
                                          <p:stCondLst>
                                            <p:cond delay="0"/>
                                          </p:stCondLst>
                                        </p:cTn>
                                        <p:tgtEl>
                                          <p:spTgt spid="745475"/>
                                        </p:tgtEl>
                                        <p:attrNameLst>
                                          <p:attrName>style.visibility</p:attrName>
                                        </p:attrNameLst>
                                      </p:cBhvr>
                                      <p:to>
                                        <p:strVal val="visible"/>
                                      </p:to>
                                    </p:set>
                                    <p:animEffect transition="in" filter="wipe(up)">
                                      <p:cBhvr>
                                        <p:cTn id="19" dur="500"/>
                                        <p:tgtEl>
                                          <p:spTgt spid="745475"/>
                                        </p:tgtEl>
                                      </p:cBhvr>
                                    </p:animEffect>
                                  </p:childTnLst>
                                </p:cTn>
                              </p:par>
                            </p:childTnLst>
                          </p:cTn>
                        </p:par>
                        <p:par>
                          <p:cTn id="20" fill="hold">
                            <p:stCondLst>
                              <p:cond delay="2000"/>
                            </p:stCondLst>
                            <p:childTnLst>
                              <p:par>
                                <p:cTn id="21" presetID="22" presetClass="entr" presetSubtype="1" fill="hold" grpId="0" nodeType="afterEffect">
                                  <p:stCondLst>
                                    <p:cond delay="0"/>
                                  </p:stCondLst>
                                  <p:childTnLst>
                                    <p:set>
                                      <p:cBhvr>
                                        <p:cTn id="22" dur="1" fill="hold">
                                          <p:stCondLst>
                                            <p:cond delay="0"/>
                                          </p:stCondLst>
                                        </p:cTn>
                                        <p:tgtEl>
                                          <p:spTgt spid="745479"/>
                                        </p:tgtEl>
                                        <p:attrNameLst>
                                          <p:attrName>style.visibility</p:attrName>
                                        </p:attrNameLst>
                                      </p:cBhvr>
                                      <p:to>
                                        <p:strVal val="visible"/>
                                      </p:to>
                                    </p:set>
                                    <p:animEffect transition="in" filter="wipe(up)">
                                      <p:cBhvr>
                                        <p:cTn id="23" dur="500"/>
                                        <p:tgtEl>
                                          <p:spTgt spid="745479"/>
                                        </p:tgtEl>
                                      </p:cBhvr>
                                    </p:animEffect>
                                  </p:childTnLst>
                                </p:cTn>
                              </p:par>
                            </p:childTnLst>
                          </p:cTn>
                        </p:par>
                        <p:par>
                          <p:cTn id="24" fill="hold">
                            <p:stCondLst>
                              <p:cond delay="2500"/>
                            </p:stCondLst>
                            <p:childTnLst>
                              <p:par>
                                <p:cTn id="25" presetID="22" presetClass="entr" presetSubtype="1" fill="hold" grpId="0" nodeType="afterEffect">
                                  <p:stCondLst>
                                    <p:cond delay="0"/>
                                  </p:stCondLst>
                                  <p:childTnLst>
                                    <p:set>
                                      <p:cBhvr>
                                        <p:cTn id="26" dur="1" fill="hold">
                                          <p:stCondLst>
                                            <p:cond delay="0"/>
                                          </p:stCondLst>
                                        </p:cTn>
                                        <p:tgtEl>
                                          <p:spTgt spid="745476"/>
                                        </p:tgtEl>
                                        <p:attrNameLst>
                                          <p:attrName>style.visibility</p:attrName>
                                        </p:attrNameLst>
                                      </p:cBhvr>
                                      <p:to>
                                        <p:strVal val="visible"/>
                                      </p:to>
                                    </p:set>
                                    <p:animEffect transition="in" filter="wipe(up)">
                                      <p:cBhvr>
                                        <p:cTn id="27" dur="500"/>
                                        <p:tgtEl>
                                          <p:spTgt spid="745476"/>
                                        </p:tgtEl>
                                      </p:cBhvr>
                                    </p:animEffect>
                                  </p:childTnLst>
                                </p:cTn>
                              </p:par>
                            </p:childTnLst>
                          </p:cTn>
                        </p:par>
                        <p:par>
                          <p:cTn id="28" fill="hold">
                            <p:stCondLst>
                              <p:cond delay="3000"/>
                            </p:stCondLst>
                            <p:childTnLst>
                              <p:par>
                                <p:cTn id="29" presetID="22" presetClass="entr" presetSubtype="1" fill="hold" grpId="0" nodeType="afterEffect">
                                  <p:stCondLst>
                                    <p:cond delay="0"/>
                                  </p:stCondLst>
                                  <p:childTnLst>
                                    <p:set>
                                      <p:cBhvr>
                                        <p:cTn id="30" dur="1" fill="hold">
                                          <p:stCondLst>
                                            <p:cond delay="0"/>
                                          </p:stCondLst>
                                        </p:cTn>
                                        <p:tgtEl>
                                          <p:spTgt spid="745482"/>
                                        </p:tgtEl>
                                        <p:attrNameLst>
                                          <p:attrName>style.visibility</p:attrName>
                                        </p:attrNameLst>
                                      </p:cBhvr>
                                      <p:to>
                                        <p:strVal val="visible"/>
                                      </p:to>
                                    </p:set>
                                    <p:animEffect transition="in" filter="wipe(up)">
                                      <p:cBhvr>
                                        <p:cTn id="31" dur="500"/>
                                        <p:tgtEl>
                                          <p:spTgt spid="745482"/>
                                        </p:tgtEl>
                                      </p:cBhvr>
                                    </p:animEffect>
                                  </p:childTnLst>
                                </p:cTn>
                              </p:par>
                            </p:childTnLst>
                          </p:cTn>
                        </p:par>
                        <p:par>
                          <p:cTn id="32" fill="hold">
                            <p:stCondLst>
                              <p:cond delay="3500"/>
                            </p:stCondLst>
                            <p:childTnLst>
                              <p:par>
                                <p:cTn id="33" presetID="22" presetClass="entr" presetSubtype="1" fill="hold" grpId="0" nodeType="afterEffect">
                                  <p:stCondLst>
                                    <p:cond delay="0"/>
                                  </p:stCondLst>
                                  <p:childTnLst>
                                    <p:set>
                                      <p:cBhvr>
                                        <p:cTn id="34" dur="1" fill="hold">
                                          <p:stCondLst>
                                            <p:cond delay="0"/>
                                          </p:stCondLst>
                                        </p:cTn>
                                        <p:tgtEl>
                                          <p:spTgt spid="745480"/>
                                        </p:tgtEl>
                                        <p:attrNameLst>
                                          <p:attrName>style.visibility</p:attrName>
                                        </p:attrNameLst>
                                      </p:cBhvr>
                                      <p:to>
                                        <p:strVal val="visible"/>
                                      </p:to>
                                    </p:set>
                                    <p:animEffect transition="in" filter="wipe(up)">
                                      <p:cBhvr>
                                        <p:cTn id="35" dur="500"/>
                                        <p:tgtEl>
                                          <p:spTgt spid="745480"/>
                                        </p:tgtEl>
                                      </p:cBhvr>
                                    </p:animEffect>
                                  </p:childTnLst>
                                </p:cTn>
                              </p:par>
                            </p:childTnLst>
                          </p:cTn>
                        </p:par>
                        <p:par>
                          <p:cTn id="36" fill="hold">
                            <p:stCondLst>
                              <p:cond delay="4000"/>
                            </p:stCondLst>
                            <p:childTnLst>
                              <p:par>
                                <p:cTn id="37" presetID="22" presetClass="entr" presetSubtype="1" fill="hold" grpId="0" nodeType="afterEffect">
                                  <p:stCondLst>
                                    <p:cond delay="0"/>
                                  </p:stCondLst>
                                  <p:childTnLst>
                                    <p:set>
                                      <p:cBhvr>
                                        <p:cTn id="38" dur="1" fill="hold">
                                          <p:stCondLst>
                                            <p:cond delay="0"/>
                                          </p:stCondLst>
                                        </p:cTn>
                                        <p:tgtEl>
                                          <p:spTgt spid="745483"/>
                                        </p:tgtEl>
                                        <p:attrNameLst>
                                          <p:attrName>style.visibility</p:attrName>
                                        </p:attrNameLst>
                                      </p:cBhvr>
                                      <p:to>
                                        <p:strVal val="visible"/>
                                      </p:to>
                                    </p:set>
                                    <p:animEffect transition="in" filter="wipe(up)">
                                      <p:cBhvr>
                                        <p:cTn id="39" dur="500"/>
                                        <p:tgtEl>
                                          <p:spTgt spid="745483"/>
                                        </p:tgtEl>
                                      </p:cBhvr>
                                    </p:animEffect>
                                  </p:childTnLst>
                                </p:cTn>
                              </p:par>
                            </p:childTnLst>
                          </p:cTn>
                        </p:par>
                        <p:par>
                          <p:cTn id="40" fill="hold">
                            <p:stCondLst>
                              <p:cond delay="4500"/>
                            </p:stCondLst>
                            <p:childTnLst>
                              <p:par>
                                <p:cTn id="41" presetID="22" presetClass="entr" presetSubtype="1" fill="hold" grpId="0" nodeType="afterEffect">
                                  <p:stCondLst>
                                    <p:cond delay="0"/>
                                  </p:stCondLst>
                                  <p:childTnLst>
                                    <p:set>
                                      <p:cBhvr>
                                        <p:cTn id="42" dur="1" fill="hold">
                                          <p:stCondLst>
                                            <p:cond delay="0"/>
                                          </p:stCondLst>
                                        </p:cTn>
                                        <p:tgtEl>
                                          <p:spTgt spid="745481"/>
                                        </p:tgtEl>
                                        <p:attrNameLst>
                                          <p:attrName>style.visibility</p:attrName>
                                        </p:attrNameLst>
                                      </p:cBhvr>
                                      <p:to>
                                        <p:strVal val="visible"/>
                                      </p:to>
                                    </p:set>
                                    <p:animEffect transition="in" filter="wipe(up)">
                                      <p:cBhvr>
                                        <p:cTn id="43" dur="500"/>
                                        <p:tgtEl>
                                          <p:spTgt spid="745481"/>
                                        </p:tgtEl>
                                      </p:cBhvr>
                                    </p:animEffect>
                                  </p:childTnLst>
                                </p:cTn>
                              </p:par>
                            </p:childTnLst>
                          </p:cTn>
                        </p:par>
                        <p:par>
                          <p:cTn id="44" fill="hold">
                            <p:stCondLst>
                              <p:cond delay="5000"/>
                            </p:stCondLst>
                            <p:childTnLst>
                              <p:par>
                                <p:cTn id="45" presetID="9" presetClass="entr" presetSubtype="0" fill="hold" grpId="0" nodeType="afterEffect">
                                  <p:stCondLst>
                                    <p:cond delay="0"/>
                                  </p:stCondLst>
                                  <p:childTnLst>
                                    <p:set>
                                      <p:cBhvr>
                                        <p:cTn id="46" dur="1" fill="hold">
                                          <p:stCondLst>
                                            <p:cond delay="0"/>
                                          </p:stCondLst>
                                        </p:cTn>
                                        <p:tgtEl>
                                          <p:spTgt spid="745486"/>
                                        </p:tgtEl>
                                        <p:attrNameLst>
                                          <p:attrName>style.visibility</p:attrName>
                                        </p:attrNameLst>
                                      </p:cBhvr>
                                      <p:to>
                                        <p:strVal val="visible"/>
                                      </p:to>
                                    </p:set>
                                    <p:animEffect transition="in" filter="dissolve">
                                      <p:cBhvr>
                                        <p:cTn id="47" dur="500"/>
                                        <p:tgtEl>
                                          <p:spTgt spid="745486"/>
                                        </p:tgtEl>
                                      </p:cBhvr>
                                    </p:animEffect>
                                  </p:childTnLst>
                                </p:cTn>
                              </p:par>
                            </p:childTnLst>
                          </p:cTn>
                        </p:par>
                        <p:par>
                          <p:cTn id="48" fill="hold">
                            <p:stCondLst>
                              <p:cond delay="5500"/>
                            </p:stCondLst>
                            <p:childTnLst>
                              <p:par>
                                <p:cTn id="49" presetID="9" presetClass="entr" presetSubtype="0" fill="hold" grpId="0" nodeType="afterEffect">
                                  <p:stCondLst>
                                    <p:cond delay="0"/>
                                  </p:stCondLst>
                                  <p:childTnLst>
                                    <p:set>
                                      <p:cBhvr>
                                        <p:cTn id="50" dur="1" fill="hold">
                                          <p:stCondLst>
                                            <p:cond delay="0"/>
                                          </p:stCondLst>
                                        </p:cTn>
                                        <p:tgtEl>
                                          <p:spTgt spid="745487"/>
                                        </p:tgtEl>
                                        <p:attrNameLst>
                                          <p:attrName>style.visibility</p:attrName>
                                        </p:attrNameLst>
                                      </p:cBhvr>
                                      <p:to>
                                        <p:strVal val="visible"/>
                                      </p:to>
                                    </p:set>
                                    <p:animEffect transition="in" filter="dissolve">
                                      <p:cBhvr>
                                        <p:cTn id="51" dur="500"/>
                                        <p:tgtEl>
                                          <p:spTgt spid="745487"/>
                                        </p:tgtEl>
                                      </p:cBhvr>
                                    </p:animEffect>
                                  </p:childTnLst>
                                </p:cTn>
                              </p:par>
                            </p:childTnLst>
                          </p:cTn>
                        </p:par>
                        <p:par>
                          <p:cTn id="52" fill="hold">
                            <p:stCondLst>
                              <p:cond delay="6000"/>
                            </p:stCondLst>
                            <p:childTnLst>
                              <p:par>
                                <p:cTn id="53" presetID="22" presetClass="entr" presetSubtype="1" fill="hold" grpId="0" nodeType="afterEffect">
                                  <p:stCondLst>
                                    <p:cond delay="0"/>
                                  </p:stCondLst>
                                  <p:childTnLst>
                                    <p:set>
                                      <p:cBhvr>
                                        <p:cTn id="54" dur="1" fill="hold">
                                          <p:stCondLst>
                                            <p:cond delay="0"/>
                                          </p:stCondLst>
                                        </p:cTn>
                                        <p:tgtEl>
                                          <p:spTgt spid="745484"/>
                                        </p:tgtEl>
                                        <p:attrNameLst>
                                          <p:attrName>style.visibility</p:attrName>
                                        </p:attrNameLst>
                                      </p:cBhvr>
                                      <p:to>
                                        <p:strVal val="visible"/>
                                      </p:to>
                                    </p:set>
                                    <p:animEffect transition="in" filter="wipe(up)">
                                      <p:cBhvr>
                                        <p:cTn id="55" dur="500"/>
                                        <p:tgtEl>
                                          <p:spTgt spid="745484"/>
                                        </p:tgtEl>
                                      </p:cBhvr>
                                    </p:animEffect>
                                  </p:childTnLst>
                                </p:cTn>
                              </p:par>
                            </p:childTnLst>
                          </p:cTn>
                        </p:par>
                        <p:par>
                          <p:cTn id="56" fill="hold">
                            <p:stCondLst>
                              <p:cond delay="6500"/>
                            </p:stCondLst>
                            <p:childTnLst>
                              <p:par>
                                <p:cTn id="57" presetID="22" presetClass="entr" presetSubtype="1" fill="hold" grpId="0" nodeType="after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wipe(up)">
                                      <p:cBhvr>
                                        <p:cTn id="59" dur="500"/>
                                        <p:tgtEl>
                                          <p:spTgt spid="18"/>
                                        </p:tgtEl>
                                      </p:cBhvr>
                                    </p:animEffect>
                                  </p:childTnLst>
                                </p:cTn>
                              </p:par>
                              <p:par>
                                <p:cTn id="60" presetID="22" presetClass="entr" presetSubtype="1" fill="hold" grpId="0" nodeType="withEffect">
                                  <p:stCondLst>
                                    <p:cond delay="0"/>
                                  </p:stCondLst>
                                  <p:childTnLst>
                                    <p:set>
                                      <p:cBhvr>
                                        <p:cTn id="61" dur="1" fill="hold">
                                          <p:stCondLst>
                                            <p:cond delay="0"/>
                                          </p:stCondLst>
                                        </p:cTn>
                                        <p:tgtEl>
                                          <p:spTgt spid="3"/>
                                        </p:tgtEl>
                                        <p:attrNameLst>
                                          <p:attrName>style.visibility</p:attrName>
                                        </p:attrNameLst>
                                      </p:cBhvr>
                                      <p:to>
                                        <p:strVal val="visible"/>
                                      </p:to>
                                    </p:set>
                                    <p:animEffect transition="in" filter="wipe(up)">
                                      <p:cBhvr>
                                        <p:cTn id="6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5475" grpId="0" animBg="1" autoUpdateAnimBg="0"/>
      <p:bldP spid="745476" grpId="0" animBg="1" autoUpdateAnimBg="0"/>
      <p:bldP spid="745477" grpId="0" animBg="1" autoUpdateAnimBg="0"/>
      <p:bldP spid="745478" grpId="0" animBg="1" autoUpdateAnimBg="0"/>
      <p:bldP spid="745479" grpId="0" animBg="1" autoUpdateAnimBg="0"/>
      <p:bldP spid="745480" grpId="0" animBg="1" autoUpdateAnimBg="0"/>
      <p:bldP spid="745481" grpId="0" animBg="1" autoUpdateAnimBg="0"/>
      <p:bldP spid="745482" grpId="0" animBg="1" autoUpdateAnimBg="0"/>
      <p:bldP spid="745483" grpId="0" animBg="1" autoUpdateAnimBg="0"/>
      <p:bldP spid="745484" grpId="0" animBg="1" autoUpdateAnimBg="0"/>
      <p:bldP spid="745486" grpId="0" animBg="1" autoUpdateAnimBg="0"/>
      <p:bldP spid="745487" grpId="0" autoUpdateAnimBg="0"/>
      <p:bldP spid="17" grpId="0" animBg="1"/>
      <p:bldP spid="18" grpId="0" animBg="1"/>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22" name="Rectangle 2"/>
          <p:cNvSpPr>
            <a:spLocks noGrp="1" noChangeArrowheads="1"/>
          </p:cNvSpPr>
          <p:nvPr>
            <p:ph type="title"/>
          </p:nvPr>
        </p:nvSpPr>
        <p:spPr>
          <a:xfrm>
            <a:off x="838200" y="533400"/>
            <a:ext cx="7848600" cy="1143000"/>
          </a:xfrm>
        </p:spPr>
        <p:txBody>
          <a:bodyPr/>
          <a:lstStyle/>
          <a:p>
            <a:r>
              <a:rPr lang="en-US" dirty="0"/>
              <a:t>Hazard Identification</a:t>
            </a:r>
          </a:p>
        </p:txBody>
      </p:sp>
      <p:sp>
        <p:nvSpPr>
          <p:cNvPr id="747523" name="Rectangle 3"/>
          <p:cNvSpPr>
            <a:spLocks noGrp="1" noChangeArrowheads="1"/>
          </p:cNvSpPr>
          <p:nvPr>
            <p:ph idx="1"/>
          </p:nvPr>
        </p:nvSpPr>
        <p:spPr>
          <a:xfrm>
            <a:off x="762000" y="1828800"/>
            <a:ext cx="8001000" cy="4419600"/>
          </a:xfrm>
        </p:spPr>
        <p:txBody>
          <a:bodyPr/>
          <a:lstStyle/>
          <a:p>
            <a:pPr>
              <a:lnSpc>
                <a:spcPct val="90000"/>
              </a:lnSpc>
            </a:pPr>
            <a:r>
              <a:rPr lang="en-US" sz="2100" dirty="0">
                <a:latin typeface="Times Roman"/>
              </a:rPr>
              <a:t>Use of scientific data to determine if a </a:t>
            </a:r>
            <a:r>
              <a:rPr lang="en-US" sz="2100" i="1" dirty="0">
                <a:latin typeface="Times Roman"/>
              </a:rPr>
              <a:t>"causal" </a:t>
            </a:r>
            <a:r>
              <a:rPr lang="en-US" sz="2100" dirty="0">
                <a:latin typeface="Times Roman"/>
              </a:rPr>
              <a:t>relationship exists between the pollutant and adverse effects on health or the ecology</a:t>
            </a:r>
            <a:endParaRPr lang="en-US" sz="2400" dirty="0">
              <a:latin typeface="Times Roman"/>
            </a:endParaRPr>
          </a:p>
          <a:p>
            <a:pPr>
              <a:lnSpc>
                <a:spcPct val="90000"/>
              </a:lnSpc>
            </a:pPr>
            <a:r>
              <a:rPr lang="en-US" sz="2100" dirty="0">
                <a:latin typeface="Times Roman"/>
              </a:rPr>
              <a:t>3 scientific methods to identify health hazards </a:t>
            </a:r>
          </a:p>
          <a:p>
            <a:pPr marL="692150" lvl="1" indent="-347663">
              <a:lnSpc>
                <a:spcPct val="90000"/>
              </a:lnSpc>
            </a:pPr>
            <a:r>
              <a:rPr lang="en-US" sz="2100" dirty="0">
                <a:solidFill>
                  <a:srgbClr val="2E5D7A"/>
                </a:solidFill>
                <a:latin typeface="Times Roman"/>
              </a:rPr>
              <a:t>Case cluster</a:t>
            </a:r>
          </a:p>
          <a:p>
            <a:pPr marL="987425" lvl="2" indent="-293688">
              <a:lnSpc>
                <a:spcPct val="90000"/>
              </a:lnSpc>
            </a:pPr>
            <a:r>
              <a:rPr lang="en-US" sz="1800" dirty="0"/>
              <a:t>A study based on the observation of an abnormal pattern of health effects in some population group</a:t>
            </a:r>
            <a:endParaRPr lang="en-US" sz="2000" dirty="0">
              <a:latin typeface="Times Roman"/>
            </a:endParaRPr>
          </a:p>
          <a:p>
            <a:pPr marL="692150" lvl="1" indent="-347663">
              <a:lnSpc>
                <a:spcPct val="90000"/>
              </a:lnSpc>
            </a:pPr>
            <a:r>
              <a:rPr lang="en-US" sz="2100" dirty="0">
                <a:solidFill>
                  <a:srgbClr val="2E5D7A"/>
                </a:solidFill>
                <a:latin typeface="Times Roman"/>
              </a:rPr>
              <a:t>Animal bioassay</a:t>
            </a:r>
          </a:p>
          <a:p>
            <a:pPr marL="987425" lvl="2" indent="-293688">
              <a:lnSpc>
                <a:spcPct val="90000"/>
              </a:lnSpc>
            </a:pPr>
            <a:r>
              <a:rPr lang="en-US" sz="1800" dirty="0"/>
              <a:t>A study based on comparative findings of lab experiments on living organisms before and after exposure to some hazard</a:t>
            </a:r>
            <a:endParaRPr lang="en-US" sz="2000" dirty="0">
              <a:latin typeface="Times Roman"/>
            </a:endParaRPr>
          </a:p>
          <a:p>
            <a:pPr marL="692150" lvl="1" indent="-347663">
              <a:lnSpc>
                <a:spcPct val="90000"/>
              </a:lnSpc>
            </a:pPr>
            <a:r>
              <a:rPr lang="en-US" sz="2100" dirty="0">
                <a:solidFill>
                  <a:srgbClr val="2E5D7A"/>
                </a:solidFill>
                <a:latin typeface="Times Roman"/>
              </a:rPr>
              <a:t>Epidemiology</a:t>
            </a:r>
          </a:p>
          <a:p>
            <a:pPr marL="987425" lvl="2" indent="-293688">
              <a:lnSpc>
                <a:spcPct val="90000"/>
              </a:lnSpc>
            </a:pPr>
            <a:r>
              <a:rPr lang="en-US" sz="1800" dirty="0"/>
              <a:t>A study of causes and distribution of disease in human populations based on characteristics like age, gender, occupation, etc.</a:t>
            </a:r>
            <a:endParaRPr lang="en-US" sz="2000" dirty="0">
              <a:latin typeface="Times Roman"/>
            </a:endParaRPr>
          </a:p>
          <a:p>
            <a:pPr marL="987425" lvl="2" indent="-293688">
              <a:lnSpc>
                <a:spcPct val="90000"/>
              </a:lnSpc>
            </a:pPr>
            <a:endParaRPr lang="en-US" sz="2000" dirty="0">
              <a:latin typeface="Times Roman"/>
            </a:endParaRPr>
          </a:p>
        </p:txBody>
      </p:sp>
      <p:sp>
        <p:nvSpPr>
          <p:cNvPr id="5" name="Slide Number Placeholder 4"/>
          <p:cNvSpPr>
            <a:spLocks noGrp="1"/>
          </p:cNvSpPr>
          <p:nvPr>
            <p:ph type="sldNum" sz="quarter" idx="11"/>
          </p:nvPr>
        </p:nvSpPr>
        <p:spPr/>
        <p:txBody>
          <a:bodyPr/>
          <a:lstStyle/>
          <a:p>
            <a:fld id="{A1B4C2F0-0D0C-4915-8995-F58392744A63}" type="slidenum">
              <a:rPr lang="en-US"/>
              <a:pPr/>
              <a:t>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5" fill="hold" grpId="0" nodeType="clickEffect">
                                  <p:stCondLst>
                                    <p:cond delay="0"/>
                                  </p:stCondLst>
                                  <p:childTnLst>
                                    <p:set>
                                      <p:cBhvr>
                                        <p:cTn id="6" dur="1" fill="hold">
                                          <p:stCondLst>
                                            <p:cond delay="0"/>
                                          </p:stCondLst>
                                        </p:cTn>
                                        <p:tgtEl>
                                          <p:spTgt spid="747523">
                                            <p:txEl>
                                              <p:pRg st="0" end="0"/>
                                            </p:txEl>
                                          </p:spTgt>
                                        </p:tgtEl>
                                        <p:attrNameLst>
                                          <p:attrName>style.visibility</p:attrName>
                                        </p:attrNameLst>
                                      </p:cBhvr>
                                      <p:to>
                                        <p:strVal val="visible"/>
                                      </p:to>
                                    </p:set>
                                    <p:animEffect transition="in" filter="blinds(vertical)">
                                      <p:cBhvr>
                                        <p:cTn id="7" dur="500"/>
                                        <p:tgtEl>
                                          <p:spTgt spid="7475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747523">
                                            <p:txEl>
                                              <p:pRg st="1" end="1"/>
                                            </p:txEl>
                                          </p:spTgt>
                                        </p:tgtEl>
                                        <p:attrNameLst>
                                          <p:attrName>style.visibility</p:attrName>
                                        </p:attrNameLst>
                                      </p:cBhvr>
                                      <p:to>
                                        <p:strVal val="visible"/>
                                      </p:to>
                                    </p:set>
                                    <p:animEffect transition="in" filter="blinds(vertical)">
                                      <p:cBhvr>
                                        <p:cTn id="12" dur="500"/>
                                        <p:tgtEl>
                                          <p:spTgt spid="7475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747523">
                                            <p:txEl>
                                              <p:pRg st="2" end="2"/>
                                            </p:txEl>
                                          </p:spTgt>
                                        </p:tgtEl>
                                        <p:attrNameLst>
                                          <p:attrName>style.visibility</p:attrName>
                                        </p:attrNameLst>
                                      </p:cBhvr>
                                      <p:to>
                                        <p:strVal val="visible"/>
                                      </p:to>
                                    </p:set>
                                    <p:animEffect transition="in" filter="blinds(vertical)">
                                      <p:cBhvr>
                                        <p:cTn id="17" dur="500"/>
                                        <p:tgtEl>
                                          <p:spTgt spid="747523">
                                            <p:txEl>
                                              <p:pRg st="2" end="2"/>
                                            </p:txEl>
                                          </p:spTgt>
                                        </p:tgtEl>
                                      </p:cBhvr>
                                    </p:animEffect>
                                  </p:childTnLst>
                                </p:cTn>
                              </p:par>
                              <p:par>
                                <p:cTn id="18" presetID="3" presetClass="entr" presetSubtype="5" fill="hold" grpId="0" nodeType="withEffect">
                                  <p:stCondLst>
                                    <p:cond delay="0"/>
                                  </p:stCondLst>
                                  <p:childTnLst>
                                    <p:set>
                                      <p:cBhvr>
                                        <p:cTn id="19" dur="1" fill="hold">
                                          <p:stCondLst>
                                            <p:cond delay="0"/>
                                          </p:stCondLst>
                                        </p:cTn>
                                        <p:tgtEl>
                                          <p:spTgt spid="747523">
                                            <p:txEl>
                                              <p:pRg st="3" end="3"/>
                                            </p:txEl>
                                          </p:spTgt>
                                        </p:tgtEl>
                                        <p:attrNameLst>
                                          <p:attrName>style.visibility</p:attrName>
                                        </p:attrNameLst>
                                      </p:cBhvr>
                                      <p:to>
                                        <p:strVal val="visible"/>
                                      </p:to>
                                    </p:set>
                                    <p:animEffect transition="in" filter="blinds(vertical)">
                                      <p:cBhvr>
                                        <p:cTn id="20" dur="500"/>
                                        <p:tgtEl>
                                          <p:spTgt spid="747523">
                                            <p:txEl>
                                              <p:pRg st="3" end="3"/>
                                            </p:txEl>
                                          </p:spTgt>
                                        </p:tgtEl>
                                      </p:cBhvr>
                                    </p:animEffect>
                                  </p:childTnLst>
                                </p:cTn>
                              </p:par>
                              <p:par>
                                <p:cTn id="21" presetID="3" presetClass="entr" presetSubtype="5" fill="hold" grpId="0" nodeType="withEffect">
                                  <p:stCondLst>
                                    <p:cond delay="0"/>
                                  </p:stCondLst>
                                  <p:childTnLst>
                                    <p:set>
                                      <p:cBhvr>
                                        <p:cTn id="22" dur="1" fill="hold">
                                          <p:stCondLst>
                                            <p:cond delay="0"/>
                                          </p:stCondLst>
                                        </p:cTn>
                                        <p:tgtEl>
                                          <p:spTgt spid="747523">
                                            <p:txEl>
                                              <p:pRg st="4" end="4"/>
                                            </p:txEl>
                                          </p:spTgt>
                                        </p:tgtEl>
                                        <p:attrNameLst>
                                          <p:attrName>style.visibility</p:attrName>
                                        </p:attrNameLst>
                                      </p:cBhvr>
                                      <p:to>
                                        <p:strVal val="visible"/>
                                      </p:to>
                                    </p:set>
                                    <p:animEffect transition="in" filter="blinds(vertical)">
                                      <p:cBhvr>
                                        <p:cTn id="23" dur="500"/>
                                        <p:tgtEl>
                                          <p:spTgt spid="747523">
                                            <p:txEl>
                                              <p:pRg st="4" end="4"/>
                                            </p:txEl>
                                          </p:spTgt>
                                        </p:tgtEl>
                                      </p:cBhvr>
                                    </p:animEffect>
                                  </p:childTnLst>
                                </p:cTn>
                              </p:par>
                              <p:par>
                                <p:cTn id="24" presetID="3" presetClass="entr" presetSubtype="5" fill="hold" grpId="0" nodeType="withEffect">
                                  <p:stCondLst>
                                    <p:cond delay="0"/>
                                  </p:stCondLst>
                                  <p:childTnLst>
                                    <p:set>
                                      <p:cBhvr>
                                        <p:cTn id="25" dur="1" fill="hold">
                                          <p:stCondLst>
                                            <p:cond delay="0"/>
                                          </p:stCondLst>
                                        </p:cTn>
                                        <p:tgtEl>
                                          <p:spTgt spid="747523">
                                            <p:txEl>
                                              <p:pRg st="5" end="5"/>
                                            </p:txEl>
                                          </p:spTgt>
                                        </p:tgtEl>
                                        <p:attrNameLst>
                                          <p:attrName>style.visibility</p:attrName>
                                        </p:attrNameLst>
                                      </p:cBhvr>
                                      <p:to>
                                        <p:strVal val="visible"/>
                                      </p:to>
                                    </p:set>
                                    <p:animEffect transition="in" filter="blinds(vertical)">
                                      <p:cBhvr>
                                        <p:cTn id="26" dur="500"/>
                                        <p:tgtEl>
                                          <p:spTgt spid="747523">
                                            <p:txEl>
                                              <p:pRg st="5" end="5"/>
                                            </p:txEl>
                                          </p:spTgt>
                                        </p:tgtEl>
                                      </p:cBhvr>
                                    </p:animEffect>
                                  </p:childTnLst>
                                </p:cTn>
                              </p:par>
                              <p:par>
                                <p:cTn id="27" presetID="3" presetClass="entr" presetSubtype="5" fill="hold" grpId="0" nodeType="withEffect">
                                  <p:stCondLst>
                                    <p:cond delay="0"/>
                                  </p:stCondLst>
                                  <p:childTnLst>
                                    <p:set>
                                      <p:cBhvr>
                                        <p:cTn id="28" dur="1" fill="hold">
                                          <p:stCondLst>
                                            <p:cond delay="0"/>
                                          </p:stCondLst>
                                        </p:cTn>
                                        <p:tgtEl>
                                          <p:spTgt spid="747523">
                                            <p:txEl>
                                              <p:pRg st="6" end="6"/>
                                            </p:txEl>
                                          </p:spTgt>
                                        </p:tgtEl>
                                        <p:attrNameLst>
                                          <p:attrName>style.visibility</p:attrName>
                                        </p:attrNameLst>
                                      </p:cBhvr>
                                      <p:to>
                                        <p:strVal val="visible"/>
                                      </p:to>
                                    </p:set>
                                    <p:animEffect transition="in" filter="blinds(vertical)">
                                      <p:cBhvr>
                                        <p:cTn id="29" dur="500"/>
                                        <p:tgtEl>
                                          <p:spTgt spid="747523">
                                            <p:txEl>
                                              <p:pRg st="6" end="6"/>
                                            </p:txEl>
                                          </p:spTgt>
                                        </p:tgtEl>
                                      </p:cBhvr>
                                    </p:animEffect>
                                  </p:childTnLst>
                                </p:cTn>
                              </p:par>
                              <p:par>
                                <p:cTn id="30" presetID="3" presetClass="entr" presetSubtype="5" fill="hold" grpId="0" nodeType="withEffect">
                                  <p:stCondLst>
                                    <p:cond delay="0"/>
                                  </p:stCondLst>
                                  <p:childTnLst>
                                    <p:set>
                                      <p:cBhvr>
                                        <p:cTn id="31" dur="1" fill="hold">
                                          <p:stCondLst>
                                            <p:cond delay="0"/>
                                          </p:stCondLst>
                                        </p:cTn>
                                        <p:tgtEl>
                                          <p:spTgt spid="747523">
                                            <p:txEl>
                                              <p:pRg st="7" end="7"/>
                                            </p:txEl>
                                          </p:spTgt>
                                        </p:tgtEl>
                                        <p:attrNameLst>
                                          <p:attrName>style.visibility</p:attrName>
                                        </p:attrNameLst>
                                      </p:cBhvr>
                                      <p:to>
                                        <p:strVal val="visible"/>
                                      </p:to>
                                    </p:set>
                                    <p:animEffect transition="in" filter="blinds(vertical)">
                                      <p:cBhvr>
                                        <p:cTn id="32" dur="500"/>
                                        <p:tgtEl>
                                          <p:spTgt spid="7475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23"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9570" name="Rectangle 2"/>
          <p:cNvSpPr>
            <a:spLocks noGrp="1" noChangeArrowheads="1"/>
          </p:cNvSpPr>
          <p:nvPr>
            <p:ph type="title"/>
          </p:nvPr>
        </p:nvSpPr>
        <p:spPr/>
        <p:txBody>
          <a:bodyPr/>
          <a:lstStyle/>
          <a:p>
            <a:r>
              <a:rPr lang="en-US" dirty="0"/>
              <a:t>Dose-Response </a:t>
            </a:r>
            <a:r>
              <a:rPr lang="en-US" dirty="0" smtClean="0"/>
              <a:t>Assessment</a:t>
            </a:r>
            <a:endParaRPr lang="en-US" dirty="0"/>
          </a:p>
        </p:txBody>
      </p:sp>
      <p:sp>
        <p:nvSpPr>
          <p:cNvPr id="749571" name="Rectangle 3"/>
          <p:cNvSpPr>
            <a:spLocks noGrp="1" noChangeArrowheads="1"/>
          </p:cNvSpPr>
          <p:nvPr>
            <p:ph idx="1"/>
          </p:nvPr>
        </p:nvSpPr>
        <p:spPr/>
        <p:txBody>
          <a:bodyPr/>
          <a:lstStyle/>
          <a:p>
            <a:r>
              <a:rPr lang="en-US" dirty="0"/>
              <a:t>Uses data from the hazard identification to devise a profile of the pollutant’s effects </a:t>
            </a:r>
          </a:p>
          <a:p>
            <a:r>
              <a:rPr lang="en-US" dirty="0"/>
              <a:t>The </a:t>
            </a:r>
            <a:r>
              <a:rPr lang="en-US" b="1" dirty="0">
                <a:solidFill>
                  <a:srgbClr val="2E5D7A"/>
                </a:solidFill>
              </a:rPr>
              <a:t>dose-response</a:t>
            </a:r>
            <a:r>
              <a:rPr lang="en-US" dirty="0"/>
              <a:t> relationship gives the quantitative relationship between doses of the contaminant and corresponding reactions</a:t>
            </a:r>
          </a:p>
          <a:p>
            <a:r>
              <a:rPr lang="en-US" sz="2600" dirty="0"/>
              <a:t>Key element is determining a </a:t>
            </a:r>
            <a:r>
              <a:rPr lang="en-US" sz="2600" b="1" dirty="0">
                <a:solidFill>
                  <a:srgbClr val="2E5D7A"/>
                </a:solidFill>
              </a:rPr>
              <a:t>threshold</a:t>
            </a:r>
            <a:endParaRPr lang="en-US" dirty="0">
              <a:solidFill>
                <a:srgbClr val="2E5D7A"/>
              </a:solidFill>
            </a:endParaRPr>
          </a:p>
          <a:p>
            <a:pPr marL="692150" lvl="1" indent="-347663"/>
            <a:r>
              <a:rPr lang="en-US" dirty="0"/>
              <a:t>A threshold is the level of exposure up to which no response exists</a:t>
            </a:r>
          </a:p>
        </p:txBody>
      </p:sp>
      <p:sp>
        <p:nvSpPr>
          <p:cNvPr id="5" name="Slide Number Placeholder 4"/>
          <p:cNvSpPr>
            <a:spLocks noGrp="1"/>
          </p:cNvSpPr>
          <p:nvPr>
            <p:ph type="sldNum" sz="quarter" idx="11"/>
          </p:nvPr>
        </p:nvSpPr>
        <p:spPr/>
        <p:txBody>
          <a:bodyPr/>
          <a:lstStyle/>
          <a:p>
            <a:fld id="{CC79C41C-BDB5-41C7-87E5-3EBC6CA6B6ED}" type="slidenum">
              <a:rPr lang="en-US"/>
              <a:pPr/>
              <a:t>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49571">
                                            <p:txEl>
                                              <p:pRg st="0" end="0"/>
                                            </p:txEl>
                                          </p:spTgt>
                                        </p:tgtEl>
                                        <p:attrNameLst>
                                          <p:attrName>style.visibility</p:attrName>
                                        </p:attrNameLst>
                                      </p:cBhvr>
                                      <p:to>
                                        <p:strVal val="visible"/>
                                      </p:to>
                                    </p:set>
                                    <p:animEffect transition="in" filter="checkerboard(across)">
                                      <p:cBhvr>
                                        <p:cTn id="7" dur="500"/>
                                        <p:tgtEl>
                                          <p:spTgt spid="7495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749571">
                                            <p:txEl>
                                              <p:pRg st="1" end="1"/>
                                            </p:txEl>
                                          </p:spTgt>
                                        </p:tgtEl>
                                        <p:attrNameLst>
                                          <p:attrName>style.visibility</p:attrName>
                                        </p:attrNameLst>
                                      </p:cBhvr>
                                      <p:to>
                                        <p:strVal val="visible"/>
                                      </p:to>
                                    </p:set>
                                    <p:animEffect transition="in" filter="checkerboard(across)">
                                      <p:cBhvr>
                                        <p:cTn id="12" dur="500"/>
                                        <p:tgtEl>
                                          <p:spTgt spid="7495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749571">
                                            <p:txEl>
                                              <p:pRg st="2" end="2"/>
                                            </p:txEl>
                                          </p:spTgt>
                                        </p:tgtEl>
                                        <p:attrNameLst>
                                          <p:attrName>style.visibility</p:attrName>
                                        </p:attrNameLst>
                                      </p:cBhvr>
                                      <p:to>
                                        <p:strVal val="visible"/>
                                      </p:to>
                                    </p:set>
                                    <p:animEffect transition="in" filter="checkerboard(across)">
                                      <p:cBhvr>
                                        <p:cTn id="17" dur="500"/>
                                        <p:tgtEl>
                                          <p:spTgt spid="749571">
                                            <p:txEl>
                                              <p:pRg st="2" end="2"/>
                                            </p:txEl>
                                          </p:spTgt>
                                        </p:tgtEl>
                                      </p:cBhvr>
                                    </p:animEffect>
                                  </p:childTnLst>
                                </p:cTn>
                              </p:par>
                              <p:par>
                                <p:cTn id="18" presetID="5" presetClass="entr" presetSubtype="10" fill="hold" grpId="0" nodeType="withEffect">
                                  <p:stCondLst>
                                    <p:cond delay="0"/>
                                  </p:stCondLst>
                                  <p:childTnLst>
                                    <p:set>
                                      <p:cBhvr>
                                        <p:cTn id="19" dur="1" fill="hold">
                                          <p:stCondLst>
                                            <p:cond delay="0"/>
                                          </p:stCondLst>
                                        </p:cTn>
                                        <p:tgtEl>
                                          <p:spTgt spid="749571">
                                            <p:txEl>
                                              <p:pRg st="3" end="3"/>
                                            </p:txEl>
                                          </p:spTgt>
                                        </p:tgtEl>
                                        <p:attrNameLst>
                                          <p:attrName>style.visibility</p:attrName>
                                        </p:attrNameLst>
                                      </p:cBhvr>
                                      <p:to>
                                        <p:strVal val="visible"/>
                                      </p:to>
                                    </p:set>
                                    <p:animEffect transition="in" filter="checkerboard(across)">
                                      <p:cBhvr>
                                        <p:cTn id="20" dur="500"/>
                                        <p:tgtEl>
                                          <p:spTgt spid="74957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957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3666" name="Rectangle 2"/>
          <p:cNvSpPr>
            <a:spLocks noGrp="1" noChangeArrowheads="1"/>
          </p:cNvSpPr>
          <p:nvPr>
            <p:ph type="title"/>
          </p:nvPr>
        </p:nvSpPr>
        <p:spPr>
          <a:xfrm>
            <a:off x="604044" y="457200"/>
            <a:ext cx="8158956" cy="1295400"/>
          </a:xfrm>
        </p:spPr>
        <p:txBody>
          <a:bodyPr/>
          <a:lstStyle/>
          <a:p>
            <a:r>
              <a:rPr lang="en-US" dirty="0"/>
              <a:t>Hypothetical Dose-Response Functions</a:t>
            </a:r>
          </a:p>
        </p:txBody>
      </p:sp>
      <p:sp>
        <p:nvSpPr>
          <p:cNvPr id="28" name="Slide Number Placeholder 3"/>
          <p:cNvSpPr>
            <a:spLocks noGrp="1"/>
          </p:cNvSpPr>
          <p:nvPr>
            <p:ph type="sldNum" sz="quarter" idx="11"/>
          </p:nvPr>
        </p:nvSpPr>
        <p:spPr/>
        <p:txBody>
          <a:bodyPr/>
          <a:lstStyle/>
          <a:p>
            <a:fld id="{177998B1-3102-4FB1-8D47-BE898BA61D4D}" type="slidenum">
              <a:rPr lang="en-US"/>
              <a:pPr/>
              <a:t>9</a:t>
            </a:fld>
            <a:endParaRPr lang="en-US" dirty="0"/>
          </a:p>
        </p:txBody>
      </p:sp>
      <p:sp>
        <p:nvSpPr>
          <p:cNvPr id="753667" name="Line 3"/>
          <p:cNvSpPr>
            <a:spLocks noChangeShapeType="1"/>
          </p:cNvSpPr>
          <p:nvPr/>
        </p:nvSpPr>
        <p:spPr bwMode="auto">
          <a:xfrm>
            <a:off x="609600" y="2590800"/>
            <a:ext cx="0" cy="2438400"/>
          </a:xfrm>
          <a:prstGeom prst="line">
            <a:avLst/>
          </a:prstGeom>
          <a:noFill/>
          <a:ln w="28575">
            <a:solidFill>
              <a:schemeClr val="tx1"/>
            </a:solidFill>
            <a:round/>
            <a:headEnd/>
            <a:tailEnd/>
          </a:ln>
          <a:effectLst/>
        </p:spPr>
        <p:txBody>
          <a:bodyPr wrap="none" anchor="ctr"/>
          <a:lstStyle/>
          <a:p>
            <a:endParaRPr lang="en-US" dirty="0"/>
          </a:p>
        </p:txBody>
      </p:sp>
      <p:sp>
        <p:nvSpPr>
          <p:cNvPr id="753668" name="Line 4"/>
          <p:cNvSpPr>
            <a:spLocks noChangeShapeType="1"/>
          </p:cNvSpPr>
          <p:nvPr/>
        </p:nvSpPr>
        <p:spPr bwMode="auto">
          <a:xfrm>
            <a:off x="609600" y="5029200"/>
            <a:ext cx="1981200" cy="0"/>
          </a:xfrm>
          <a:prstGeom prst="line">
            <a:avLst/>
          </a:prstGeom>
          <a:noFill/>
          <a:ln w="28575">
            <a:solidFill>
              <a:schemeClr val="tx1"/>
            </a:solidFill>
            <a:round/>
            <a:headEnd/>
            <a:tailEnd/>
          </a:ln>
          <a:effectLst/>
        </p:spPr>
        <p:txBody>
          <a:bodyPr wrap="none" anchor="ctr"/>
          <a:lstStyle/>
          <a:p>
            <a:endParaRPr lang="en-US" dirty="0"/>
          </a:p>
        </p:txBody>
      </p:sp>
      <p:sp>
        <p:nvSpPr>
          <p:cNvPr id="753669" name="Line 5"/>
          <p:cNvSpPr>
            <a:spLocks noChangeShapeType="1"/>
          </p:cNvSpPr>
          <p:nvPr/>
        </p:nvSpPr>
        <p:spPr bwMode="auto">
          <a:xfrm>
            <a:off x="3581400" y="2590800"/>
            <a:ext cx="0" cy="2438400"/>
          </a:xfrm>
          <a:prstGeom prst="line">
            <a:avLst/>
          </a:prstGeom>
          <a:noFill/>
          <a:ln w="28575">
            <a:solidFill>
              <a:schemeClr val="tx1"/>
            </a:solidFill>
            <a:round/>
            <a:headEnd/>
            <a:tailEnd/>
          </a:ln>
          <a:effectLst/>
        </p:spPr>
        <p:txBody>
          <a:bodyPr wrap="none" anchor="ctr"/>
          <a:lstStyle/>
          <a:p>
            <a:endParaRPr lang="en-US" dirty="0"/>
          </a:p>
        </p:txBody>
      </p:sp>
      <p:sp>
        <p:nvSpPr>
          <p:cNvPr id="753670" name="Line 6"/>
          <p:cNvSpPr>
            <a:spLocks noChangeShapeType="1"/>
          </p:cNvSpPr>
          <p:nvPr/>
        </p:nvSpPr>
        <p:spPr bwMode="auto">
          <a:xfrm>
            <a:off x="3581400" y="5029200"/>
            <a:ext cx="2133600" cy="0"/>
          </a:xfrm>
          <a:prstGeom prst="line">
            <a:avLst/>
          </a:prstGeom>
          <a:noFill/>
          <a:ln w="28575">
            <a:solidFill>
              <a:schemeClr val="tx1"/>
            </a:solidFill>
            <a:round/>
            <a:headEnd/>
            <a:tailEnd/>
          </a:ln>
          <a:effectLst/>
        </p:spPr>
        <p:txBody>
          <a:bodyPr wrap="none" anchor="ctr"/>
          <a:lstStyle/>
          <a:p>
            <a:endParaRPr lang="en-US" dirty="0"/>
          </a:p>
        </p:txBody>
      </p:sp>
      <p:sp>
        <p:nvSpPr>
          <p:cNvPr id="753671" name="Line 7"/>
          <p:cNvSpPr>
            <a:spLocks noChangeShapeType="1"/>
          </p:cNvSpPr>
          <p:nvPr/>
        </p:nvSpPr>
        <p:spPr bwMode="auto">
          <a:xfrm>
            <a:off x="6477000" y="2590800"/>
            <a:ext cx="0" cy="2438400"/>
          </a:xfrm>
          <a:prstGeom prst="line">
            <a:avLst/>
          </a:prstGeom>
          <a:noFill/>
          <a:ln w="28575">
            <a:solidFill>
              <a:schemeClr val="tx1"/>
            </a:solidFill>
            <a:round/>
            <a:headEnd/>
            <a:tailEnd/>
          </a:ln>
          <a:effectLst/>
        </p:spPr>
        <p:txBody>
          <a:bodyPr wrap="none" anchor="ctr"/>
          <a:lstStyle/>
          <a:p>
            <a:endParaRPr lang="en-US" dirty="0"/>
          </a:p>
        </p:txBody>
      </p:sp>
      <p:sp>
        <p:nvSpPr>
          <p:cNvPr id="753672" name="Line 8"/>
          <p:cNvSpPr>
            <a:spLocks noChangeShapeType="1"/>
          </p:cNvSpPr>
          <p:nvPr/>
        </p:nvSpPr>
        <p:spPr bwMode="auto">
          <a:xfrm>
            <a:off x="6477000" y="5029200"/>
            <a:ext cx="2133600" cy="0"/>
          </a:xfrm>
          <a:prstGeom prst="line">
            <a:avLst/>
          </a:prstGeom>
          <a:noFill/>
          <a:ln w="28575">
            <a:solidFill>
              <a:schemeClr val="tx1"/>
            </a:solidFill>
            <a:round/>
            <a:headEnd/>
            <a:tailEnd/>
          </a:ln>
          <a:effectLst/>
        </p:spPr>
        <p:txBody>
          <a:bodyPr wrap="none" anchor="ctr"/>
          <a:lstStyle/>
          <a:p>
            <a:endParaRPr lang="en-US" dirty="0"/>
          </a:p>
        </p:txBody>
      </p:sp>
      <p:sp>
        <p:nvSpPr>
          <p:cNvPr id="753673" name="Text Box 9"/>
          <p:cNvSpPr txBox="1">
            <a:spLocks noChangeArrowheads="1"/>
          </p:cNvSpPr>
          <p:nvPr/>
        </p:nvSpPr>
        <p:spPr bwMode="auto">
          <a:xfrm rot="-5400000">
            <a:off x="-190500" y="3152775"/>
            <a:ext cx="1228725" cy="396875"/>
          </a:xfrm>
          <a:prstGeom prst="rect">
            <a:avLst/>
          </a:prstGeom>
          <a:noFill/>
          <a:ln w="9525">
            <a:noFill/>
            <a:miter lim="800000"/>
            <a:headEnd/>
            <a:tailEnd/>
          </a:ln>
          <a:effectLst/>
        </p:spPr>
        <p:txBody>
          <a:bodyPr wrap="none">
            <a:spAutoFit/>
          </a:bodyPr>
          <a:lstStyle/>
          <a:p>
            <a:r>
              <a:rPr lang="en-US" sz="2000" dirty="0"/>
              <a:t>response</a:t>
            </a:r>
            <a:endParaRPr lang="en-US" sz="2400" dirty="0"/>
          </a:p>
        </p:txBody>
      </p:sp>
      <p:sp>
        <p:nvSpPr>
          <p:cNvPr id="753674" name="Text Box 10"/>
          <p:cNvSpPr txBox="1">
            <a:spLocks noChangeArrowheads="1"/>
          </p:cNvSpPr>
          <p:nvPr/>
        </p:nvSpPr>
        <p:spPr bwMode="auto">
          <a:xfrm rot="-5400000">
            <a:off x="2628900" y="3076575"/>
            <a:ext cx="1228725" cy="396875"/>
          </a:xfrm>
          <a:prstGeom prst="rect">
            <a:avLst/>
          </a:prstGeom>
          <a:noFill/>
          <a:ln w="9525">
            <a:noFill/>
            <a:miter lim="800000"/>
            <a:headEnd/>
            <a:tailEnd/>
          </a:ln>
          <a:effectLst/>
        </p:spPr>
        <p:txBody>
          <a:bodyPr wrap="none">
            <a:spAutoFit/>
          </a:bodyPr>
          <a:lstStyle/>
          <a:p>
            <a:r>
              <a:rPr lang="en-US" sz="2000" dirty="0"/>
              <a:t>response</a:t>
            </a:r>
            <a:endParaRPr lang="en-US" sz="2400" dirty="0"/>
          </a:p>
        </p:txBody>
      </p:sp>
      <p:sp>
        <p:nvSpPr>
          <p:cNvPr id="753675" name="Text Box 11"/>
          <p:cNvSpPr txBox="1">
            <a:spLocks noChangeArrowheads="1"/>
          </p:cNvSpPr>
          <p:nvPr/>
        </p:nvSpPr>
        <p:spPr bwMode="auto">
          <a:xfrm rot="-5400000">
            <a:off x="5524500" y="3000375"/>
            <a:ext cx="1228725" cy="396875"/>
          </a:xfrm>
          <a:prstGeom prst="rect">
            <a:avLst/>
          </a:prstGeom>
          <a:noFill/>
          <a:ln w="9525">
            <a:noFill/>
            <a:miter lim="800000"/>
            <a:headEnd/>
            <a:tailEnd/>
          </a:ln>
          <a:effectLst/>
        </p:spPr>
        <p:txBody>
          <a:bodyPr wrap="none">
            <a:spAutoFit/>
          </a:bodyPr>
          <a:lstStyle/>
          <a:p>
            <a:r>
              <a:rPr lang="en-US" sz="2000" dirty="0"/>
              <a:t>response</a:t>
            </a:r>
            <a:endParaRPr lang="en-US" sz="2400" dirty="0"/>
          </a:p>
        </p:txBody>
      </p:sp>
      <p:sp>
        <p:nvSpPr>
          <p:cNvPr id="753676" name="Text Box 12"/>
          <p:cNvSpPr txBox="1">
            <a:spLocks noChangeArrowheads="1"/>
          </p:cNvSpPr>
          <p:nvPr/>
        </p:nvSpPr>
        <p:spPr bwMode="auto">
          <a:xfrm>
            <a:off x="2193925" y="5040313"/>
            <a:ext cx="735013" cy="396875"/>
          </a:xfrm>
          <a:prstGeom prst="rect">
            <a:avLst/>
          </a:prstGeom>
          <a:noFill/>
          <a:ln w="9525">
            <a:noFill/>
            <a:miter lim="800000"/>
            <a:headEnd/>
            <a:tailEnd/>
          </a:ln>
          <a:effectLst/>
        </p:spPr>
        <p:txBody>
          <a:bodyPr wrap="none">
            <a:spAutoFit/>
          </a:bodyPr>
          <a:lstStyle/>
          <a:p>
            <a:r>
              <a:rPr lang="en-US" sz="2000" dirty="0"/>
              <a:t>dose</a:t>
            </a:r>
            <a:endParaRPr lang="en-US" sz="2400" dirty="0"/>
          </a:p>
        </p:txBody>
      </p:sp>
      <p:sp>
        <p:nvSpPr>
          <p:cNvPr id="753677" name="Text Box 13"/>
          <p:cNvSpPr txBox="1">
            <a:spLocks noChangeArrowheads="1"/>
          </p:cNvSpPr>
          <p:nvPr/>
        </p:nvSpPr>
        <p:spPr bwMode="auto">
          <a:xfrm>
            <a:off x="5105400" y="5026025"/>
            <a:ext cx="735013" cy="396875"/>
          </a:xfrm>
          <a:prstGeom prst="rect">
            <a:avLst/>
          </a:prstGeom>
          <a:noFill/>
          <a:ln w="9525">
            <a:noFill/>
            <a:miter lim="800000"/>
            <a:headEnd/>
            <a:tailEnd/>
          </a:ln>
          <a:effectLst/>
        </p:spPr>
        <p:txBody>
          <a:bodyPr wrap="none">
            <a:spAutoFit/>
          </a:bodyPr>
          <a:lstStyle/>
          <a:p>
            <a:r>
              <a:rPr lang="en-US" sz="2000" dirty="0"/>
              <a:t>dose</a:t>
            </a:r>
            <a:endParaRPr lang="en-US" sz="2400" dirty="0"/>
          </a:p>
        </p:txBody>
      </p:sp>
      <p:sp>
        <p:nvSpPr>
          <p:cNvPr id="753678" name="Text Box 14"/>
          <p:cNvSpPr txBox="1">
            <a:spLocks noChangeArrowheads="1"/>
          </p:cNvSpPr>
          <p:nvPr/>
        </p:nvSpPr>
        <p:spPr bwMode="auto">
          <a:xfrm>
            <a:off x="7924800" y="5029200"/>
            <a:ext cx="649288" cy="701675"/>
          </a:xfrm>
          <a:prstGeom prst="rect">
            <a:avLst/>
          </a:prstGeom>
          <a:noFill/>
          <a:ln w="9525">
            <a:noFill/>
            <a:miter lim="800000"/>
            <a:headEnd/>
            <a:tailEnd/>
          </a:ln>
          <a:effectLst/>
        </p:spPr>
        <p:txBody>
          <a:bodyPr>
            <a:spAutoFit/>
          </a:bodyPr>
          <a:lstStyle/>
          <a:p>
            <a:r>
              <a:rPr lang="en-US" sz="2000" dirty="0"/>
              <a:t>dose</a:t>
            </a:r>
            <a:endParaRPr lang="en-US" sz="2400" dirty="0"/>
          </a:p>
        </p:txBody>
      </p:sp>
      <p:sp>
        <p:nvSpPr>
          <p:cNvPr id="753679" name="Text Box 15"/>
          <p:cNvSpPr txBox="1">
            <a:spLocks noChangeArrowheads="1"/>
          </p:cNvSpPr>
          <p:nvPr/>
        </p:nvSpPr>
        <p:spPr bwMode="auto">
          <a:xfrm>
            <a:off x="441325" y="4964113"/>
            <a:ext cx="325438"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53680" name="Text Box 16"/>
          <p:cNvSpPr txBox="1">
            <a:spLocks noChangeArrowheads="1"/>
          </p:cNvSpPr>
          <p:nvPr/>
        </p:nvSpPr>
        <p:spPr bwMode="auto">
          <a:xfrm>
            <a:off x="3352800" y="5026025"/>
            <a:ext cx="325438"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53681" name="Text Box 17"/>
          <p:cNvSpPr txBox="1">
            <a:spLocks noChangeArrowheads="1"/>
          </p:cNvSpPr>
          <p:nvPr/>
        </p:nvSpPr>
        <p:spPr bwMode="auto">
          <a:xfrm>
            <a:off x="6172200" y="5026025"/>
            <a:ext cx="325438" cy="396875"/>
          </a:xfrm>
          <a:prstGeom prst="rect">
            <a:avLst/>
          </a:prstGeom>
          <a:noFill/>
          <a:ln w="9525">
            <a:noFill/>
            <a:miter lim="800000"/>
            <a:headEnd/>
            <a:tailEnd/>
          </a:ln>
          <a:effectLst/>
        </p:spPr>
        <p:txBody>
          <a:bodyPr wrap="none">
            <a:spAutoFit/>
          </a:bodyPr>
          <a:lstStyle/>
          <a:p>
            <a:r>
              <a:rPr lang="en-US" sz="2000" dirty="0"/>
              <a:t>0</a:t>
            </a:r>
            <a:endParaRPr lang="en-US" sz="2400" dirty="0"/>
          </a:p>
        </p:txBody>
      </p:sp>
      <p:sp>
        <p:nvSpPr>
          <p:cNvPr id="753682" name="Line 18"/>
          <p:cNvSpPr>
            <a:spLocks noChangeShapeType="1"/>
          </p:cNvSpPr>
          <p:nvPr/>
        </p:nvSpPr>
        <p:spPr bwMode="auto">
          <a:xfrm flipV="1">
            <a:off x="609600" y="2667000"/>
            <a:ext cx="1752600" cy="2362200"/>
          </a:xfrm>
          <a:prstGeom prst="line">
            <a:avLst/>
          </a:prstGeom>
          <a:noFill/>
          <a:ln w="38100">
            <a:solidFill>
              <a:srgbClr val="4F8AC5"/>
            </a:solidFill>
            <a:round/>
            <a:headEnd/>
            <a:tailEnd/>
          </a:ln>
          <a:effectLst/>
        </p:spPr>
        <p:txBody>
          <a:bodyPr wrap="none" anchor="ctr"/>
          <a:lstStyle/>
          <a:p>
            <a:endParaRPr lang="en-US" dirty="0"/>
          </a:p>
        </p:txBody>
      </p:sp>
      <p:sp>
        <p:nvSpPr>
          <p:cNvPr id="753683" name="Line 19"/>
          <p:cNvSpPr>
            <a:spLocks noChangeShapeType="1"/>
          </p:cNvSpPr>
          <p:nvPr/>
        </p:nvSpPr>
        <p:spPr bwMode="auto">
          <a:xfrm flipV="1">
            <a:off x="4038600" y="2743200"/>
            <a:ext cx="1219200" cy="2286000"/>
          </a:xfrm>
          <a:prstGeom prst="line">
            <a:avLst/>
          </a:prstGeom>
          <a:noFill/>
          <a:ln w="38100">
            <a:solidFill>
              <a:srgbClr val="FFFF00"/>
            </a:solidFill>
            <a:round/>
            <a:headEnd/>
            <a:tailEnd/>
          </a:ln>
          <a:effectLst/>
        </p:spPr>
        <p:txBody>
          <a:bodyPr wrap="none" anchor="ctr"/>
          <a:lstStyle/>
          <a:p>
            <a:endParaRPr lang="en-US" dirty="0"/>
          </a:p>
        </p:txBody>
      </p:sp>
      <p:sp>
        <p:nvSpPr>
          <p:cNvPr id="753684" name="Text Box 20"/>
          <p:cNvSpPr txBox="1">
            <a:spLocks noChangeArrowheads="1"/>
          </p:cNvSpPr>
          <p:nvPr/>
        </p:nvSpPr>
        <p:spPr bwMode="auto">
          <a:xfrm>
            <a:off x="3870325" y="5040313"/>
            <a:ext cx="414338" cy="396875"/>
          </a:xfrm>
          <a:prstGeom prst="rect">
            <a:avLst/>
          </a:prstGeom>
          <a:noFill/>
          <a:ln w="9525">
            <a:noFill/>
            <a:miter lim="800000"/>
            <a:headEnd/>
            <a:tailEnd/>
          </a:ln>
          <a:effectLst/>
        </p:spPr>
        <p:txBody>
          <a:bodyPr wrap="none">
            <a:spAutoFit/>
          </a:bodyPr>
          <a:lstStyle/>
          <a:p>
            <a:r>
              <a:rPr lang="en-US" sz="2000" dirty="0"/>
              <a:t>D</a:t>
            </a:r>
            <a:r>
              <a:rPr lang="en-US" sz="2000" baseline="-25000" dirty="0"/>
              <a:t>t</a:t>
            </a:r>
            <a:endParaRPr lang="en-US" sz="2000" dirty="0"/>
          </a:p>
        </p:txBody>
      </p:sp>
      <p:grpSp>
        <p:nvGrpSpPr>
          <p:cNvPr id="753685" name="Group 21"/>
          <p:cNvGrpSpPr>
            <a:grpSpLocks/>
          </p:cNvGrpSpPr>
          <p:nvPr/>
        </p:nvGrpSpPr>
        <p:grpSpPr bwMode="auto">
          <a:xfrm>
            <a:off x="6477000" y="2743200"/>
            <a:ext cx="1676400" cy="2286000"/>
            <a:chOff x="4080" y="1728"/>
            <a:chExt cx="1056" cy="1440"/>
          </a:xfrm>
        </p:grpSpPr>
        <p:sp>
          <p:nvSpPr>
            <p:cNvPr id="753686" name="Arc 22"/>
            <p:cNvSpPr>
              <a:spLocks/>
            </p:cNvSpPr>
            <p:nvPr/>
          </p:nvSpPr>
          <p:spPr bwMode="auto">
            <a:xfrm flipV="1">
              <a:off x="4080" y="2400"/>
              <a:ext cx="576" cy="768"/>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38100">
              <a:solidFill>
                <a:srgbClr val="FF6699"/>
              </a:solidFill>
              <a:round/>
              <a:headEnd/>
              <a:tailEnd/>
            </a:ln>
            <a:effectLst/>
          </p:spPr>
          <p:txBody>
            <a:bodyPr wrap="none" anchor="ctr"/>
            <a:lstStyle/>
            <a:p>
              <a:endParaRPr lang="en-US" dirty="0"/>
            </a:p>
          </p:txBody>
        </p:sp>
        <p:sp>
          <p:nvSpPr>
            <p:cNvPr id="753687" name="Arc 23"/>
            <p:cNvSpPr>
              <a:spLocks/>
            </p:cNvSpPr>
            <p:nvPr/>
          </p:nvSpPr>
          <p:spPr bwMode="auto">
            <a:xfrm flipH="1">
              <a:off x="4656" y="1728"/>
              <a:ext cx="480" cy="67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38100">
              <a:solidFill>
                <a:srgbClr val="FF6699"/>
              </a:solidFill>
              <a:round/>
              <a:headEnd/>
              <a:tailEnd/>
            </a:ln>
            <a:effectLst/>
          </p:spPr>
          <p:txBody>
            <a:bodyPr wrap="none" anchor="ctr"/>
            <a:lstStyle/>
            <a:p>
              <a:endParaRPr lang="en-US" dirty="0"/>
            </a:p>
          </p:txBody>
        </p:sp>
      </p:grpSp>
      <p:sp>
        <p:nvSpPr>
          <p:cNvPr id="753688" name="Line 24"/>
          <p:cNvSpPr>
            <a:spLocks noChangeShapeType="1"/>
          </p:cNvSpPr>
          <p:nvPr/>
        </p:nvSpPr>
        <p:spPr bwMode="auto">
          <a:xfrm>
            <a:off x="7391400" y="3886200"/>
            <a:ext cx="0" cy="1143000"/>
          </a:xfrm>
          <a:prstGeom prst="line">
            <a:avLst/>
          </a:prstGeom>
          <a:noFill/>
          <a:ln w="9525">
            <a:solidFill>
              <a:schemeClr val="tx1"/>
            </a:solidFill>
            <a:prstDash val="dash"/>
            <a:round/>
            <a:headEnd/>
            <a:tailEnd/>
          </a:ln>
          <a:effectLst/>
        </p:spPr>
        <p:txBody>
          <a:bodyPr wrap="none" anchor="ctr"/>
          <a:lstStyle/>
          <a:p>
            <a:endParaRPr lang="en-US" dirty="0"/>
          </a:p>
        </p:txBody>
      </p:sp>
      <p:sp>
        <p:nvSpPr>
          <p:cNvPr id="753689" name="Text Box 25"/>
          <p:cNvSpPr txBox="1">
            <a:spLocks noChangeArrowheads="1"/>
          </p:cNvSpPr>
          <p:nvPr/>
        </p:nvSpPr>
        <p:spPr bwMode="auto">
          <a:xfrm>
            <a:off x="7223125" y="5040313"/>
            <a:ext cx="496888" cy="396875"/>
          </a:xfrm>
          <a:prstGeom prst="rect">
            <a:avLst/>
          </a:prstGeom>
          <a:noFill/>
          <a:ln w="9525">
            <a:noFill/>
            <a:miter lim="800000"/>
            <a:headEnd/>
            <a:tailEnd/>
          </a:ln>
          <a:effectLst/>
        </p:spPr>
        <p:txBody>
          <a:bodyPr wrap="none">
            <a:spAutoFit/>
          </a:bodyPr>
          <a:lstStyle/>
          <a:p>
            <a:r>
              <a:rPr lang="en-US" sz="2000" dirty="0"/>
              <a:t>D</a:t>
            </a:r>
            <a:r>
              <a:rPr lang="en-US" sz="2000" baseline="-25000" dirty="0"/>
              <a:t>O</a:t>
            </a:r>
            <a:endParaRPr lang="en-US" sz="2400" dirty="0"/>
          </a:p>
        </p:txBody>
      </p:sp>
      <p:sp>
        <p:nvSpPr>
          <p:cNvPr id="753690" name="Text Box 26"/>
          <p:cNvSpPr txBox="1">
            <a:spLocks noChangeArrowheads="1"/>
          </p:cNvSpPr>
          <p:nvPr/>
        </p:nvSpPr>
        <p:spPr bwMode="auto">
          <a:xfrm>
            <a:off x="2209800" y="5789613"/>
            <a:ext cx="4467225" cy="457200"/>
          </a:xfrm>
          <a:prstGeom prst="rect">
            <a:avLst/>
          </a:prstGeom>
          <a:noFill/>
          <a:ln w="9525">
            <a:noFill/>
            <a:miter lim="800000"/>
            <a:headEnd/>
            <a:tailEnd/>
          </a:ln>
          <a:effectLst/>
        </p:spPr>
        <p:txBody>
          <a:bodyPr wrap="none">
            <a:spAutoFit/>
          </a:bodyPr>
          <a:lstStyle/>
          <a:p>
            <a:r>
              <a:rPr lang="en-US" sz="2400" b="1" i="1" dirty="0"/>
              <a:t>INTERPRET EACH OF THESE</a:t>
            </a:r>
            <a:endParaRPr lang="en-US" sz="2400" i="1"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53682"/>
                                        </p:tgtEl>
                                        <p:attrNameLst>
                                          <p:attrName>style.visibility</p:attrName>
                                        </p:attrNameLst>
                                      </p:cBhvr>
                                      <p:to>
                                        <p:strVal val="visible"/>
                                      </p:to>
                                    </p:set>
                                    <p:animEffect transition="in" filter="wipe(left)">
                                      <p:cBhvr>
                                        <p:cTn id="7" dur="500"/>
                                        <p:tgtEl>
                                          <p:spTgt spid="75368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53683"/>
                                        </p:tgtEl>
                                        <p:attrNameLst>
                                          <p:attrName>style.visibility</p:attrName>
                                        </p:attrNameLst>
                                      </p:cBhvr>
                                      <p:to>
                                        <p:strVal val="visible"/>
                                      </p:to>
                                    </p:set>
                                    <p:animEffect transition="in" filter="wipe(left)">
                                      <p:cBhvr>
                                        <p:cTn id="12" dur="500"/>
                                        <p:tgtEl>
                                          <p:spTgt spid="753683"/>
                                        </p:tgtEl>
                                      </p:cBhvr>
                                    </p:animEffect>
                                  </p:childTnLst>
                                </p:cTn>
                              </p:par>
                            </p:childTnLst>
                          </p:cTn>
                        </p:par>
                        <p:par>
                          <p:cTn id="13" fill="hold">
                            <p:stCondLst>
                              <p:cond delay="500"/>
                            </p:stCondLst>
                            <p:childTnLst>
                              <p:par>
                                <p:cTn id="14" presetID="9" presetClass="entr" presetSubtype="0" fill="hold" grpId="0" nodeType="afterEffect">
                                  <p:stCondLst>
                                    <p:cond delay="0"/>
                                  </p:stCondLst>
                                  <p:childTnLst>
                                    <p:set>
                                      <p:cBhvr>
                                        <p:cTn id="15" dur="1" fill="hold">
                                          <p:stCondLst>
                                            <p:cond delay="0"/>
                                          </p:stCondLst>
                                        </p:cTn>
                                        <p:tgtEl>
                                          <p:spTgt spid="753684"/>
                                        </p:tgtEl>
                                        <p:attrNameLst>
                                          <p:attrName>style.visibility</p:attrName>
                                        </p:attrNameLst>
                                      </p:cBhvr>
                                      <p:to>
                                        <p:strVal val="visible"/>
                                      </p:to>
                                    </p:set>
                                    <p:animEffect transition="in" filter="dissolve">
                                      <p:cBhvr>
                                        <p:cTn id="16" dur="500"/>
                                        <p:tgtEl>
                                          <p:spTgt spid="753684"/>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753685"/>
                                        </p:tgtEl>
                                        <p:attrNameLst>
                                          <p:attrName>style.visibility</p:attrName>
                                        </p:attrNameLst>
                                      </p:cBhvr>
                                      <p:to>
                                        <p:strVal val="visible"/>
                                      </p:to>
                                    </p:set>
                                    <p:animEffect transition="in" filter="wipe(left)">
                                      <p:cBhvr>
                                        <p:cTn id="21" dur="500"/>
                                        <p:tgtEl>
                                          <p:spTgt spid="753685"/>
                                        </p:tgtEl>
                                      </p:cBhvr>
                                    </p:animEffect>
                                  </p:childTnLst>
                                </p:cTn>
                              </p:par>
                            </p:childTnLst>
                          </p:cTn>
                        </p:par>
                        <p:par>
                          <p:cTn id="22" fill="hold">
                            <p:stCondLst>
                              <p:cond delay="500"/>
                            </p:stCondLst>
                            <p:childTnLst>
                              <p:par>
                                <p:cTn id="23" presetID="22" presetClass="entr" presetSubtype="1" fill="hold" grpId="0" nodeType="afterEffect">
                                  <p:stCondLst>
                                    <p:cond delay="0"/>
                                  </p:stCondLst>
                                  <p:childTnLst>
                                    <p:set>
                                      <p:cBhvr>
                                        <p:cTn id="24" dur="1" fill="hold">
                                          <p:stCondLst>
                                            <p:cond delay="0"/>
                                          </p:stCondLst>
                                        </p:cTn>
                                        <p:tgtEl>
                                          <p:spTgt spid="753688"/>
                                        </p:tgtEl>
                                        <p:attrNameLst>
                                          <p:attrName>style.visibility</p:attrName>
                                        </p:attrNameLst>
                                      </p:cBhvr>
                                      <p:to>
                                        <p:strVal val="visible"/>
                                      </p:to>
                                    </p:set>
                                    <p:animEffect transition="in" filter="wipe(up)">
                                      <p:cBhvr>
                                        <p:cTn id="25" dur="500"/>
                                        <p:tgtEl>
                                          <p:spTgt spid="753688"/>
                                        </p:tgtEl>
                                      </p:cBhvr>
                                    </p:animEffect>
                                  </p:childTnLst>
                                </p:cTn>
                              </p:par>
                            </p:childTnLst>
                          </p:cTn>
                        </p:par>
                        <p:par>
                          <p:cTn id="26" fill="hold">
                            <p:stCondLst>
                              <p:cond delay="1000"/>
                            </p:stCondLst>
                            <p:childTnLst>
                              <p:par>
                                <p:cTn id="27" presetID="9" presetClass="entr" presetSubtype="0" fill="hold" grpId="0" nodeType="afterEffect">
                                  <p:stCondLst>
                                    <p:cond delay="0"/>
                                  </p:stCondLst>
                                  <p:childTnLst>
                                    <p:set>
                                      <p:cBhvr>
                                        <p:cTn id="28" dur="1" fill="hold">
                                          <p:stCondLst>
                                            <p:cond delay="0"/>
                                          </p:stCondLst>
                                        </p:cTn>
                                        <p:tgtEl>
                                          <p:spTgt spid="753689"/>
                                        </p:tgtEl>
                                        <p:attrNameLst>
                                          <p:attrName>style.visibility</p:attrName>
                                        </p:attrNameLst>
                                      </p:cBhvr>
                                      <p:to>
                                        <p:strVal val="visible"/>
                                      </p:to>
                                    </p:set>
                                    <p:animEffect transition="in" filter="dissolve">
                                      <p:cBhvr>
                                        <p:cTn id="29" dur="500"/>
                                        <p:tgtEl>
                                          <p:spTgt spid="7536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3682" grpId="0" animBg="1"/>
      <p:bldP spid="753683" grpId="0" animBg="1"/>
      <p:bldP spid="753684" grpId="0" autoUpdateAnimBg="0"/>
      <p:bldP spid="753688" grpId="0" animBg="1"/>
      <p:bldP spid="753689"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1138" name="Rectangle 2"/>
          <p:cNvSpPr>
            <a:spLocks noGrp="1" noChangeArrowheads="1"/>
          </p:cNvSpPr>
          <p:nvPr>
            <p:ph type="title"/>
          </p:nvPr>
        </p:nvSpPr>
        <p:spPr>
          <a:xfrm>
            <a:off x="533400" y="609600"/>
            <a:ext cx="7315200" cy="914400"/>
          </a:xfrm>
        </p:spPr>
        <p:txBody>
          <a:bodyPr/>
          <a:lstStyle/>
          <a:p>
            <a:r>
              <a:rPr lang="en-US" dirty="0"/>
              <a:t>Exposure </a:t>
            </a:r>
            <a:r>
              <a:rPr lang="en-US" dirty="0" smtClean="0"/>
              <a:t>Assessment</a:t>
            </a:r>
            <a:endParaRPr lang="en-US" dirty="0"/>
          </a:p>
        </p:txBody>
      </p:sp>
      <p:sp>
        <p:nvSpPr>
          <p:cNvPr id="731139" name="Rectangle 3"/>
          <p:cNvSpPr>
            <a:spLocks noGrp="1" noChangeArrowheads="1"/>
          </p:cNvSpPr>
          <p:nvPr>
            <p:ph idx="1"/>
          </p:nvPr>
        </p:nvSpPr>
        <p:spPr>
          <a:xfrm>
            <a:off x="457200" y="1905000"/>
            <a:ext cx="8458200" cy="4038600"/>
          </a:xfrm>
        </p:spPr>
        <p:txBody>
          <a:bodyPr/>
          <a:lstStyle/>
          <a:p>
            <a:pPr marL="533400" indent="-533400"/>
            <a:r>
              <a:rPr lang="en-US" dirty="0">
                <a:latin typeface="Times Roman"/>
              </a:rPr>
              <a:t>Applies a generalized dose-response relationship to specific conditions for some population</a:t>
            </a:r>
            <a:r>
              <a:rPr lang="en-US" dirty="0"/>
              <a:t> </a:t>
            </a:r>
          </a:p>
          <a:p>
            <a:pPr marL="533400" indent="-533400"/>
            <a:r>
              <a:rPr lang="en-US" dirty="0"/>
              <a:t>Characterizes the sources of an environmental hazard, concentration levels at that point, pathways, and any sensitivities</a:t>
            </a:r>
          </a:p>
        </p:txBody>
      </p:sp>
      <p:sp>
        <p:nvSpPr>
          <p:cNvPr id="5" name="Slide Number Placeholder 4"/>
          <p:cNvSpPr>
            <a:spLocks noGrp="1"/>
          </p:cNvSpPr>
          <p:nvPr>
            <p:ph type="sldNum" sz="quarter" idx="11"/>
          </p:nvPr>
        </p:nvSpPr>
        <p:spPr/>
        <p:txBody>
          <a:bodyPr/>
          <a:lstStyle/>
          <a:p>
            <a:fld id="{CD7D48C8-B241-4E24-A6CB-514FBE913B72}" type="slidenum">
              <a:rPr lang="en-US"/>
              <a:pPr/>
              <a:t>10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31139">
                                            <p:txEl>
                                              <p:pRg st="0" end="0"/>
                                            </p:txEl>
                                          </p:spTgt>
                                        </p:tgtEl>
                                        <p:attrNameLst>
                                          <p:attrName>style.visibility</p:attrName>
                                        </p:attrNameLst>
                                      </p:cBhvr>
                                      <p:to>
                                        <p:strVal val="visible"/>
                                      </p:to>
                                    </p:set>
                                    <p:animEffect transition="in" filter="fade">
                                      <p:cBhvr>
                                        <p:cTn id="7" dur="1000"/>
                                        <p:tgtEl>
                                          <p:spTgt spid="731139">
                                            <p:txEl>
                                              <p:pRg st="0" end="0"/>
                                            </p:txEl>
                                          </p:spTgt>
                                        </p:tgtEl>
                                      </p:cBhvr>
                                    </p:animEffect>
                                    <p:anim calcmode="lin" valueType="num">
                                      <p:cBhvr>
                                        <p:cTn id="8" dur="1000" fill="hold"/>
                                        <p:tgtEl>
                                          <p:spTgt spid="7311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311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31139">
                                            <p:txEl>
                                              <p:pRg st="1" end="1"/>
                                            </p:txEl>
                                          </p:spTgt>
                                        </p:tgtEl>
                                        <p:attrNameLst>
                                          <p:attrName>style.visibility</p:attrName>
                                        </p:attrNameLst>
                                      </p:cBhvr>
                                      <p:to>
                                        <p:strVal val="visible"/>
                                      </p:to>
                                    </p:set>
                                    <p:animEffect transition="in" filter="fade">
                                      <p:cBhvr>
                                        <p:cTn id="14" dur="1000"/>
                                        <p:tgtEl>
                                          <p:spTgt spid="731139">
                                            <p:txEl>
                                              <p:pRg st="1" end="1"/>
                                            </p:txEl>
                                          </p:spTgt>
                                        </p:tgtEl>
                                      </p:cBhvr>
                                    </p:animEffect>
                                    <p:anim calcmode="lin" valueType="num">
                                      <p:cBhvr>
                                        <p:cTn id="15" dur="1000" fill="hold"/>
                                        <p:tgtEl>
                                          <p:spTgt spid="7311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31139">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1139"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5714" name="Rectangle 2"/>
          <p:cNvSpPr>
            <a:spLocks noGrp="1" noChangeArrowheads="1"/>
          </p:cNvSpPr>
          <p:nvPr>
            <p:ph type="title"/>
          </p:nvPr>
        </p:nvSpPr>
        <p:spPr/>
        <p:txBody>
          <a:bodyPr/>
          <a:lstStyle/>
          <a:p>
            <a:r>
              <a:rPr lang="en-US" dirty="0"/>
              <a:t>Risk Characterization</a:t>
            </a:r>
          </a:p>
        </p:txBody>
      </p:sp>
      <p:sp>
        <p:nvSpPr>
          <p:cNvPr id="755715" name="Rectangle 3"/>
          <p:cNvSpPr>
            <a:spLocks noGrp="1" noChangeArrowheads="1"/>
          </p:cNvSpPr>
          <p:nvPr>
            <p:ph idx="1"/>
          </p:nvPr>
        </p:nvSpPr>
        <p:spPr>
          <a:xfrm>
            <a:off x="685800" y="1905000"/>
            <a:ext cx="8077200" cy="4114800"/>
          </a:xfrm>
        </p:spPr>
        <p:txBody>
          <a:bodyPr/>
          <a:lstStyle/>
          <a:p>
            <a:r>
              <a:rPr lang="en-US" dirty="0"/>
              <a:t>A description of risk based upon an assessment of a hazard and exposure to that hazard</a:t>
            </a:r>
          </a:p>
          <a:p>
            <a:r>
              <a:rPr lang="en-US" dirty="0"/>
              <a:t>Two elements:</a:t>
            </a:r>
          </a:p>
          <a:p>
            <a:pPr lvl="2"/>
            <a:r>
              <a:rPr lang="en-US" dirty="0"/>
              <a:t>Quantitatively identifies the magnitude of the risk and a way to compare one risk to another</a:t>
            </a:r>
          </a:p>
          <a:p>
            <a:pPr lvl="2"/>
            <a:r>
              <a:rPr lang="en-US" dirty="0"/>
              <a:t>Qualitatively gives context to the numerical risk value</a:t>
            </a:r>
          </a:p>
          <a:p>
            <a:endParaRPr lang="en-US" dirty="0"/>
          </a:p>
        </p:txBody>
      </p:sp>
      <p:sp>
        <p:nvSpPr>
          <p:cNvPr id="5" name="Slide Number Placeholder 4"/>
          <p:cNvSpPr>
            <a:spLocks noGrp="1"/>
          </p:cNvSpPr>
          <p:nvPr>
            <p:ph type="sldNum" sz="quarter" idx="11"/>
          </p:nvPr>
        </p:nvSpPr>
        <p:spPr/>
        <p:txBody>
          <a:bodyPr/>
          <a:lstStyle/>
          <a:p>
            <a:fld id="{452D402B-445A-4CAB-BB71-AA54A857621A}" type="slidenum">
              <a:rPr lang="en-US"/>
              <a:pPr/>
              <a:t>11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55715">
                                            <p:txEl>
                                              <p:pRg st="0" end="0"/>
                                            </p:txEl>
                                          </p:spTgt>
                                        </p:tgtEl>
                                        <p:attrNameLst>
                                          <p:attrName>style.visibility</p:attrName>
                                        </p:attrNameLst>
                                      </p:cBhvr>
                                      <p:to>
                                        <p:strVal val="visible"/>
                                      </p:to>
                                    </p:set>
                                    <p:animEffect transition="in" filter="fade">
                                      <p:cBhvr>
                                        <p:cTn id="7" dur="1000"/>
                                        <p:tgtEl>
                                          <p:spTgt spid="755715">
                                            <p:txEl>
                                              <p:pRg st="0" end="0"/>
                                            </p:txEl>
                                          </p:spTgt>
                                        </p:tgtEl>
                                      </p:cBhvr>
                                    </p:animEffect>
                                    <p:anim calcmode="lin" valueType="num">
                                      <p:cBhvr>
                                        <p:cTn id="8" dur="1000" fill="hold"/>
                                        <p:tgtEl>
                                          <p:spTgt spid="7557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557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55715">
                                            <p:txEl>
                                              <p:pRg st="1" end="1"/>
                                            </p:txEl>
                                          </p:spTgt>
                                        </p:tgtEl>
                                        <p:attrNameLst>
                                          <p:attrName>style.visibility</p:attrName>
                                        </p:attrNameLst>
                                      </p:cBhvr>
                                      <p:to>
                                        <p:strVal val="visible"/>
                                      </p:to>
                                    </p:set>
                                    <p:animEffect transition="in" filter="fade">
                                      <p:cBhvr>
                                        <p:cTn id="14" dur="1000"/>
                                        <p:tgtEl>
                                          <p:spTgt spid="755715">
                                            <p:txEl>
                                              <p:pRg st="1" end="1"/>
                                            </p:txEl>
                                          </p:spTgt>
                                        </p:tgtEl>
                                      </p:cBhvr>
                                    </p:animEffect>
                                    <p:anim calcmode="lin" valueType="num">
                                      <p:cBhvr>
                                        <p:cTn id="15" dur="1000" fill="hold"/>
                                        <p:tgtEl>
                                          <p:spTgt spid="75571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55715">
                                            <p:txEl>
                                              <p:pRg st="1" end="1"/>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0"/>
                                  </p:stCondLst>
                                  <p:childTnLst>
                                    <p:set>
                                      <p:cBhvr>
                                        <p:cTn id="19" dur="1" fill="hold">
                                          <p:stCondLst>
                                            <p:cond delay="0"/>
                                          </p:stCondLst>
                                        </p:cTn>
                                        <p:tgtEl>
                                          <p:spTgt spid="755715">
                                            <p:txEl>
                                              <p:pRg st="2" end="2"/>
                                            </p:txEl>
                                          </p:spTgt>
                                        </p:tgtEl>
                                        <p:attrNameLst>
                                          <p:attrName>style.visibility</p:attrName>
                                        </p:attrNameLst>
                                      </p:cBhvr>
                                      <p:to>
                                        <p:strVal val="visible"/>
                                      </p:to>
                                    </p:set>
                                    <p:animEffect transition="in" filter="fade">
                                      <p:cBhvr>
                                        <p:cTn id="20" dur="1000"/>
                                        <p:tgtEl>
                                          <p:spTgt spid="755715">
                                            <p:txEl>
                                              <p:pRg st="2" end="2"/>
                                            </p:txEl>
                                          </p:spTgt>
                                        </p:tgtEl>
                                      </p:cBhvr>
                                    </p:animEffect>
                                    <p:anim calcmode="lin" valueType="num">
                                      <p:cBhvr>
                                        <p:cTn id="21" dur="1000" fill="hold"/>
                                        <p:tgtEl>
                                          <p:spTgt spid="755715">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55715">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2000"/>
                            </p:stCondLst>
                            <p:childTnLst>
                              <p:par>
                                <p:cTn id="24" presetID="42" presetClass="entr" presetSubtype="0" fill="hold" grpId="0" nodeType="afterEffect">
                                  <p:stCondLst>
                                    <p:cond delay="0"/>
                                  </p:stCondLst>
                                  <p:childTnLst>
                                    <p:set>
                                      <p:cBhvr>
                                        <p:cTn id="25" dur="1" fill="hold">
                                          <p:stCondLst>
                                            <p:cond delay="0"/>
                                          </p:stCondLst>
                                        </p:cTn>
                                        <p:tgtEl>
                                          <p:spTgt spid="755715">
                                            <p:txEl>
                                              <p:pRg st="3" end="3"/>
                                            </p:txEl>
                                          </p:spTgt>
                                        </p:tgtEl>
                                        <p:attrNameLst>
                                          <p:attrName>style.visibility</p:attrName>
                                        </p:attrNameLst>
                                      </p:cBhvr>
                                      <p:to>
                                        <p:strVal val="visible"/>
                                      </p:to>
                                    </p:set>
                                    <p:animEffect transition="in" filter="fade">
                                      <p:cBhvr>
                                        <p:cTn id="26" dur="1000"/>
                                        <p:tgtEl>
                                          <p:spTgt spid="755715">
                                            <p:txEl>
                                              <p:pRg st="3" end="3"/>
                                            </p:txEl>
                                          </p:spTgt>
                                        </p:tgtEl>
                                      </p:cBhvr>
                                    </p:animEffect>
                                    <p:anim calcmode="lin" valueType="num">
                                      <p:cBhvr>
                                        <p:cTn id="27" dur="1000" fill="hold"/>
                                        <p:tgtEl>
                                          <p:spTgt spid="75571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557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5715"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6738" name="Rectangle 2"/>
          <p:cNvSpPr>
            <a:spLocks noGrp="1" noChangeArrowheads="1"/>
          </p:cNvSpPr>
          <p:nvPr>
            <p:ph type="title"/>
          </p:nvPr>
        </p:nvSpPr>
        <p:spPr>
          <a:xfrm>
            <a:off x="533400" y="457200"/>
            <a:ext cx="7972425" cy="1295400"/>
          </a:xfrm>
        </p:spPr>
        <p:txBody>
          <a:bodyPr/>
          <a:lstStyle/>
          <a:p>
            <a:r>
              <a:rPr lang="en-US" sz="3400" dirty="0"/>
              <a:t>Quantitative Component of Risk Characterization</a:t>
            </a:r>
            <a:endParaRPr lang="en-US" sz="4300" dirty="0"/>
          </a:p>
        </p:txBody>
      </p:sp>
      <p:sp>
        <p:nvSpPr>
          <p:cNvPr id="756739" name="Rectangle 3"/>
          <p:cNvSpPr>
            <a:spLocks noGrp="1" noChangeArrowheads="1"/>
          </p:cNvSpPr>
          <p:nvPr>
            <p:ph idx="1"/>
          </p:nvPr>
        </p:nvSpPr>
        <p:spPr>
          <a:xfrm>
            <a:off x="533400" y="1905000"/>
            <a:ext cx="8077200" cy="4191000"/>
          </a:xfrm>
        </p:spPr>
        <p:txBody>
          <a:bodyPr/>
          <a:lstStyle/>
          <a:p>
            <a:r>
              <a:rPr lang="en-US" dirty="0"/>
              <a:t>Can be measured using </a:t>
            </a:r>
            <a:r>
              <a:rPr lang="en-US" b="1" dirty="0">
                <a:solidFill>
                  <a:srgbClr val="2E5D7A"/>
                </a:solidFill>
              </a:rPr>
              <a:t>probabilities</a:t>
            </a:r>
            <a:endParaRPr lang="en-US" dirty="0">
              <a:solidFill>
                <a:srgbClr val="2E5D7A"/>
              </a:solidFill>
            </a:endParaRPr>
          </a:p>
          <a:p>
            <a:pPr marL="692150" lvl="1" indent="-347663"/>
            <a:r>
              <a:rPr lang="en-US" sz="2300" dirty="0"/>
              <a:t>some based on </a:t>
            </a:r>
            <a:r>
              <a:rPr lang="en-US" sz="2300" u="sng" dirty="0"/>
              <a:t>actuarial risks</a:t>
            </a:r>
            <a:r>
              <a:rPr lang="en-US" sz="2300" dirty="0"/>
              <a:t> (using factual data)</a:t>
            </a:r>
            <a:endParaRPr lang="en-US" dirty="0"/>
          </a:p>
          <a:p>
            <a:pPr marL="987425" lvl="2" indent="-293688"/>
            <a:r>
              <a:rPr lang="en-US" dirty="0"/>
              <a:t>number of victims relative to number exposed</a:t>
            </a:r>
          </a:p>
          <a:p>
            <a:pPr marL="692150" lvl="1" indent="-347663"/>
            <a:r>
              <a:rPr lang="en-US" dirty="0"/>
              <a:t>some are </a:t>
            </a:r>
            <a:r>
              <a:rPr lang="en-US" u="sng" dirty="0"/>
              <a:t>inferred</a:t>
            </a:r>
            <a:r>
              <a:rPr lang="en-US" dirty="0"/>
              <a:t> from animal bioassays or epidemiology studies</a:t>
            </a:r>
          </a:p>
          <a:p>
            <a:r>
              <a:rPr lang="en-US" sz="2600" dirty="0"/>
              <a:t>Can be measured using a </a:t>
            </a:r>
            <a:r>
              <a:rPr lang="en-US" sz="2600" b="1" dirty="0">
                <a:solidFill>
                  <a:srgbClr val="FF9999"/>
                </a:solidFill>
                <a:hlinkClick r:id="rId3"/>
              </a:rPr>
              <a:t>reference dose (RfD)</a:t>
            </a:r>
            <a:endParaRPr lang="en-US" sz="2600" dirty="0"/>
          </a:p>
          <a:p>
            <a:pPr marL="692150" lvl="1" indent="-347663"/>
            <a:r>
              <a:rPr lang="en-US" dirty="0"/>
              <a:t>RfD is exposure to a hazard that can be tolerated over a lifetime without harm</a:t>
            </a:r>
          </a:p>
          <a:p>
            <a:pPr marL="987425" lvl="2" indent="-293688"/>
            <a:r>
              <a:rPr lang="en-US" dirty="0"/>
              <a:t>milligrams of pollutant per body weight per day</a:t>
            </a:r>
          </a:p>
        </p:txBody>
      </p:sp>
      <p:sp>
        <p:nvSpPr>
          <p:cNvPr id="5" name="Slide Number Placeholder 4"/>
          <p:cNvSpPr>
            <a:spLocks noGrp="1"/>
          </p:cNvSpPr>
          <p:nvPr>
            <p:ph type="sldNum" sz="quarter" idx="11"/>
          </p:nvPr>
        </p:nvSpPr>
        <p:spPr/>
        <p:txBody>
          <a:bodyPr/>
          <a:lstStyle/>
          <a:p>
            <a:fld id="{DFA8488D-5C22-4E56-89D5-AB3FBD82DBE6}" type="slidenum">
              <a:rPr lang="en-US"/>
              <a:pPr/>
              <a:t>12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756739">
                                            <p:txEl>
                                              <p:pRg st="0" end="0"/>
                                            </p:txEl>
                                          </p:spTgt>
                                        </p:tgtEl>
                                        <p:attrNameLst>
                                          <p:attrName>style.visibility</p:attrName>
                                        </p:attrNameLst>
                                      </p:cBhvr>
                                      <p:to>
                                        <p:strVal val="visible"/>
                                      </p:to>
                                    </p:set>
                                    <p:animEffect transition="in" filter="strips(downRight)">
                                      <p:cBhvr>
                                        <p:cTn id="7" dur="500"/>
                                        <p:tgtEl>
                                          <p:spTgt spid="7567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grpId="0" nodeType="clickEffect">
                                  <p:stCondLst>
                                    <p:cond delay="0"/>
                                  </p:stCondLst>
                                  <p:childTnLst>
                                    <p:set>
                                      <p:cBhvr>
                                        <p:cTn id="11" dur="1" fill="hold">
                                          <p:stCondLst>
                                            <p:cond delay="0"/>
                                          </p:stCondLst>
                                        </p:cTn>
                                        <p:tgtEl>
                                          <p:spTgt spid="756739">
                                            <p:txEl>
                                              <p:pRg st="1" end="1"/>
                                            </p:txEl>
                                          </p:spTgt>
                                        </p:tgtEl>
                                        <p:attrNameLst>
                                          <p:attrName>style.visibility</p:attrName>
                                        </p:attrNameLst>
                                      </p:cBhvr>
                                      <p:to>
                                        <p:strVal val="visible"/>
                                      </p:to>
                                    </p:set>
                                    <p:animEffect transition="in" filter="strips(downRight)">
                                      <p:cBhvr>
                                        <p:cTn id="12" dur="500"/>
                                        <p:tgtEl>
                                          <p:spTgt spid="756739">
                                            <p:txEl>
                                              <p:pRg st="1" end="1"/>
                                            </p:txEl>
                                          </p:spTgt>
                                        </p:tgtEl>
                                      </p:cBhvr>
                                    </p:animEffect>
                                  </p:childTnLst>
                                </p:cTn>
                              </p:par>
                              <p:par>
                                <p:cTn id="13" presetID="18" presetClass="entr" presetSubtype="6" fill="hold" grpId="0" nodeType="withEffect">
                                  <p:stCondLst>
                                    <p:cond delay="0"/>
                                  </p:stCondLst>
                                  <p:childTnLst>
                                    <p:set>
                                      <p:cBhvr>
                                        <p:cTn id="14" dur="1" fill="hold">
                                          <p:stCondLst>
                                            <p:cond delay="0"/>
                                          </p:stCondLst>
                                        </p:cTn>
                                        <p:tgtEl>
                                          <p:spTgt spid="756739">
                                            <p:txEl>
                                              <p:pRg st="2" end="2"/>
                                            </p:txEl>
                                          </p:spTgt>
                                        </p:tgtEl>
                                        <p:attrNameLst>
                                          <p:attrName>style.visibility</p:attrName>
                                        </p:attrNameLst>
                                      </p:cBhvr>
                                      <p:to>
                                        <p:strVal val="visible"/>
                                      </p:to>
                                    </p:set>
                                    <p:animEffect transition="in" filter="strips(downRight)">
                                      <p:cBhvr>
                                        <p:cTn id="15" dur="500"/>
                                        <p:tgtEl>
                                          <p:spTgt spid="75673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8" presetClass="entr" presetSubtype="6" fill="hold" grpId="0" nodeType="clickEffect">
                                  <p:stCondLst>
                                    <p:cond delay="0"/>
                                  </p:stCondLst>
                                  <p:childTnLst>
                                    <p:set>
                                      <p:cBhvr>
                                        <p:cTn id="19" dur="1" fill="hold">
                                          <p:stCondLst>
                                            <p:cond delay="0"/>
                                          </p:stCondLst>
                                        </p:cTn>
                                        <p:tgtEl>
                                          <p:spTgt spid="756739">
                                            <p:txEl>
                                              <p:pRg st="3" end="3"/>
                                            </p:txEl>
                                          </p:spTgt>
                                        </p:tgtEl>
                                        <p:attrNameLst>
                                          <p:attrName>style.visibility</p:attrName>
                                        </p:attrNameLst>
                                      </p:cBhvr>
                                      <p:to>
                                        <p:strVal val="visible"/>
                                      </p:to>
                                    </p:set>
                                    <p:animEffect transition="in" filter="strips(downRight)">
                                      <p:cBhvr>
                                        <p:cTn id="20" dur="500"/>
                                        <p:tgtEl>
                                          <p:spTgt spid="756739">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8" presetClass="entr" presetSubtype="6" fill="hold" grpId="0" nodeType="clickEffect">
                                  <p:stCondLst>
                                    <p:cond delay="0"/>
                                  </p:stCondLst>
                                  <p:childTnLst>
                                    <p:set>
                                      <p:cBhvr>
                                        <p:cTn id="24" dur="1" fill="hold">
                                          <p:stCondLst>
                                            <p:cond delay="0"/>
                                          </p:stCondLst>
                                        </p:cTn>
                                        <p:tgtEl>
                                          <p:spTgt spid="756739">
                                            <p:txEl>
                                              <p:pRg st="4" end="4"/>
                                            </p:txEl>
                                          </p:spTgt>
                                        </p:tgtEl>
                                        <p:attrNameLst>
                                          <p:attrName>style.visibility</p:attrName>
                                        </p:attrNameLst>
                                      </p:cBhvr>
                                      <p:to>
                                        <p:strVal val="visible"/>
                                      </p:to>
                                    </p:set>
                                    <p:animEffect transition="in" filter="strips(downRight)">
                                      <p:cBhvr>
                                        <p:cTn id="25" dur="500"/>
                                        <p:tgtEl>
                                          <p:spTgt spid="756739">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8" presetClass="entr" presetSubtype="6" fill="hold" grpId="0" nodeType="clickEffect">
                                  <p:stCondLst>
                                    <p:cond delay="0"/>
                                  </p:stCondLst>
                                  <p:childTnLst>
                                    <p:set>
                                      <p:cBhvr>
                                        <p:cTn id="29" dur="1" fill="hold">
                                          <p:stCondLst>
                                            <p:cond delay="0"/>
                                          </p:stCondLst>
                                        </p:cTn>
                                        <p:tgtEl>
                                          <p:spTgt spid="756739">
                                            <p:txEl>
                                              <p:pRg st="5" end="5"/>
                                            </p:txEl>
                                          </p:spTgt>
                                        </p:tgtEl>
                                        <p:attrNameLst>
                                          <p:attrName>style.visibility</p:attrName>
                                        </p:attrNameLst>
                                      </p:cBhvr>
                                      <p:to>
                                        <p:strVal val="visible"/>
                                      </p:to>
                                    </p:set>
                                    <p:animEffect transition="in" filter="strips(downRight)">
                                      <p:cBhvr>
                                        <p:cTn id="30" dur="500"/>
                                        <p:tgtEl>
                                          <p:spTgt spid="756739">
                                            <p:txEl>
                                              <p:pRg st="5" end="5"/>
                                            </p:txEl>
                                          </p:spTgt>
                                        </p:tgtEl>
                                      </p:cBhvr>
                                    </p:animEffect>
                                  </p:childTnLst>
                                </p:cTn>
                              </p:par>
                              <p:par>
                                <p:cTn id="31" presetID="18" presetClass="entr" presetSubtype="6" fill="hold" grpId="0" nodeType="withEffect">
                                  <p:stCondLst>
                                    <p:cond delay="0"/>
                                  </p:stCondLst>
                                  <p:childTnLst>
                                    <p:set>
                                      <p:cBhvr>
                                        <p:cTn id="32" dur="1" fill="hold">
                                          <p:stCondLst>
                                            <p:cond delay="0"/>
                                          </p:stCondLst>
                                        </p:cTn>
                                        <p:tgtEl>
                                          <p:spTgt spid="756739">
                                            <p:txEl>
                                              <p:pRg st="6" end="6"/>
                                            </p:txEl>
                                          </p:spTgt>
                                        </p:tgtEl>
                                        <p:attrNameLst>
                                          <p:attrName>style.visibility</p:attrName>
                                        </p:attrNameLst>
                                      </p:cBhvr>
                                      <p:to>
                                        <p:strVal val="visible"/>
                                      </p:to>
                                    </p:set>
                                    <p:animEffect transition="in" filter="strips(downRight)">
                                      <p:cBhvr>
                                        <p:cTn id="33" dur="500"/>
                                        <p:tgtEl>
                                          <p:spTgt spid="7567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6739" grpId="0" build="p" bldLvl="2"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8786" name="Rectangle 2"/>
          <p:cNvSpPr>
            <a:spLocks noGrp="1" noChangeArrowheads="1"/>
          </p:cNvSpPr>
          <p:nvPr>
            <p:ph type="title"/>
          </p:nvPr>
        </p:nvSpPr>
        <p:spPr>
          <a:xfrm>
            <a:off x="685800" y="533400"/>
            <a:ext cx="8001000" cy="1143000"/>
          </a:xfrm>
        </p:spPr>
        <p:txBody>
          <a:bodyPr/>
          <a:lstStyle/>
          <a:p>
            <a:r>
              <a:rPr lang="en-US" sz="3400" dirty="0"/>
              <a:t>Qualitative Component of Risk Characterization</a:t>
            </a:r>
          </a:p>
        </p:txBody>
      </p:sp>
      <p:sp>
        <p:nvSpPr>
          <p:cNvPr id="758787" name="Rectangle 3"/>
          <p:cNvSpPr>
            <a:spLocks noGrp="1" noChangeArrowheads="1"/>
          </p:cNvSpPr>
          <p:nvPr>
            <p:ph idx="1"/>
          </p:nvPr>
        </p:nvSpPr>
        <p:spPr>
          <a:xfrm>
            <a:off x="838200" y="1905000"/>
            <a:ext cx="8001000" cy="4038600"/>
          </a:xfrm>
        </p:spPr>
        <p:txBody>
          <a:bodyPr/>
          <a:lstStyle/>
          <a:p>
            <a:r>
              <a:rPr lang="en-US" dirty="0">
                <a:latin typeface="Times Roman"/>
              </a:rPr>
              <a:t>Comprises:</a:t>
            </a:r>
          </a:p>
          <a:p>
            <a:pPr marL="987425" lvl="2" indent="-293688"/>
            <a:r>
              <a:rPr lang="en-US" dirty="0">
                <a:latin typeface="Times Roman"/>
              </a:rPr>
              <a:t>description of hazard</a:t>
            </a:r>
          </a:p>
          <a:p>
            <a:pPr marL="987425" lvl="2" indent="-293688"/>
            <a:r>
              <a:rPr lang="en-US" dirty="0">
                <a:latin typeface="Times Roman"/>
              </a:rPr>
              <a:t>assessment of exposure and any susceptible groups</a:t>
            </a:r>
          </a:p>
          <a:p>
            <a:pPr marL="987425" lvl="2" indent="-293688"/>
            <a:r>
              <a:rPr lang="en-US" dirty="0">
                <a:latin typeface="Times Roman"/>
              </a:rPr>
              <a:t>data used</a:t>
            </a:r>
          </a:p>
          <a:p>
            <a:pPr marL="987425" lvl="2" indent="-293688"/>
            <a:r>
              <a:rPr lang="en-US" dirty="0">
                <a:latin typeface="Times Roman"/>
              </a:rPr>
              <a:t>scientific and statistical methods used</a:t>
            </a:r>
          </a:p>
          <a:p>
            <a:pPr marL="987425" lvl="2" indent="-293688"/>
            <a:r>
              <a:rPr lang="en-US" dirty="0">
                <a:latin typeface="Times Roman"/>
              </a:rPr>
              <a:t>underlying assumptions</a:t>
            </a:r>
          </a:p>
          <a:p>
            <a:r>
              <a:rPr lang="en-US" dirty="0">
                <a:latin typeface="Times Roman"/>
              </a:rPr>
              <a:t>Identifies scientific uncertainties, data gaps, measurement errors</a:t>
            </a:r>
          </a:p>
        </p:txBody>
      </p:sp>
      <p:sp>
        <p:nvSpPr>
          <p:cNvPr id="5" name="Slide Number Placeholder 4"/>
          <p:cNvSpPr>
            <a:spLocks noGrp="1"/>
          </p:cNvSpPr>
          <p:nvPr>
            <p:ph type="sldNum" sz="quarter" idx="11"/>
          </p:nvPr>
        </p:nvSpPr>
        <p:spPr/>
        <p:txBody>
          <a:bodyPr/>
          <a:lstStyle/>
          <a:p>
            <a:fld id="{9490B7E8-8ED1-4F8C-B5F3-410EE8AD5FBD}" type="slidenum">
              <a:rPr lang="en-US"/>
              <a:pPr/>
              <a:t>13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758787">
                                            <p:txEl>
                                              <p:pRg st="0" end="0"/>
                                            </p:txEl>
                                          </p:spTgt>
                                        </p:tgtEl>
                                        <p:attrNameLst>
                                          <p:attrName>style.visibility</p:attrName>
                                        </p:attrNameLst>
                                      </p:cBhvr>
                                      <p:to>
                                        <p:strVal val="visible"/>
                                      </p:to>
                                    </p:set>
                                    <p:animEffect transition="in" filter="slide(fromTop)">
                                      <p:cBhvr>
                                        <p:cTn id="7" dur="500"/>
                                        <p:tgtEl>
                                          <p:spTgt spid="758787">
                                            <p:txEl>
                                              <p:pRg st="0" end="0"/>
                                            </p:txEl>
                                          </p:spTgt>
                                        </p:tgtEl>
                                      </p:cBhvr>
                                    </p:animEffect>
                                  </p:childTnLst>
                                </p:cTn>
                              </p:par>
                              <p:par>
                                <p:cTn id="8" presetID="12" presetClass="entr" presetSubtype="1" fill="hold" grpId="0" nodeType="withEffect">
                                  <p:stCondLst>
                                    <p:cond delay="0"/>
                                  </p:stCondLst>
                                  <p:childTnLst>
                                    <p:set>
                                      <p:cBhvr>
                                        <p:cTn id="9" dur="1" fill="hold">
                                          <p:stCondLst>
                                            <p:cond delay="0"/>
                                          </p:stCondLst>
                                        </p:cTn>
                                        <p:tgtEl>
                                          <p:spTgt spid="758787">
                                            <p:txEl>
                                              <p:pRg st="1" end="1"/>
                                            </p:txEl>
                                          </p:spTgt>
                                        </p:tgtEl>
                                        <p:attrNameLst>
                                          <p:attrName>style.visibility</p:attrName>
                                        </p:attrNameLst>
                                      </p:cBhvr>
                                      <p:to>
                                        <p:strVal val="visible"/>
                                      </p:to>
                                    </p:set>
                                    <p:animEffect transition="in" filter="slide(fromTop)">
                                      <p:cBhvr>
                                        <p:cTn id="10" dur="500"/>
                                        <p:tgtEl>
                                          <p:spTgt spid="758787">
                                            <p:txEl>
                                              <p:pRg st="1" end="1"/>
                                            </p:txEl>
                                          </p:spTgt>
                                        </p:tgtEl>
                                      </p:cBhvr>
                                    </p:animEffect>
                                  </p:childTnLst>
                                </p:cTn>
                              </p:par>
                              <p:par>
                                <p:cTn id="11" presetID="12" presetClass="entr" presetSubtype="1" fill="hold" grpId="0" nodeType="withEffect">
                                  <p:stCondLst>
                                    <p:cond delay="0"/>
                                  </p:stCondLst>
                                  <p:childTnLst>
                                    <p:set>
                                      <p:cBhvr>
                                        <p:cTn id="12" dur="1" fill="hold">
                                          <p:stCondLst>
                                            <p:cond delay="0"/>
                                          </p:stCondLst>
                                        </p:cTn>
                                        <p:tgtEl>
                                          <p:spTgt spid="758787">
                                            <p:txEl>
                                              <p:pRg st="2" end="2"/>
                                            </p:txEl>
                                          </p:spTgt>
                                        </p:tgtEl>
                                        <p:attrNameLst>
                                          <p:attrName>style.visibility</p:attrName>
                                        </p:attrNameLst>
                                      </p:cBhvr>
                                      <p:to>
                                        <p:strVal val="visible"/>
                                      </p:to>
                                    </p:set>
                                    <p:animEffect transition="in" filter="slide(fromTop)">
                                      <p:cBhvr>
                                        <p:cTn id="13" dur="500"/>
                                        <p:tgtEl>
                                          <p:spTgt spid="758787">
                                            <p:txEl>
                                              <p:pRg st="2" end="2"/>
                                            </p:txEl>
                                          </p:spTgt>
                                        </p:tgtEl>
                                      </p:cBhvr>
                                    </p:animEffect>
                                  </p:childTnLst>
                                </p:cTn>
                              </p:par>
                              <p:par>
                                <p:cTn id="14" presetID="12" presetClass="entr" presetSubtype="1" fill="hold" grpId="0" nodeType="withEffect">
                                  <p:stCondLst>
                                    <p:cond delay="0"/>
                                  </p:stCondLst>
                                  <p:childTnLst>
                                    <p:set>
                                      <p:cBhvr>
                                        <p:cTn id="15" dur="1" fill="hold">
                                          <p:stCondLst>
                                            <p:cond delay="0"/>
                                          </p:stCondLst>
                                        </p:cTn>
                                        <p:tgtEl>
                                          <p:spTgt spid="758787">
                                            <p:txEl>
                                              <p:pRg st="3" end="3"/>
                                            </p:txEl>
                                          </p:spTgt>
                                        </p:tgtEl>
                                        <p:attrNameLst>
                                          <p:attrName>style.visibility</p:attrName>
                                        </p:attrNameLst>
                                      </p:cBhvr>
                                      <p:to>
                                        <p:strVal val="visible"/>
                                      </p:to>
                                    </p:set>
                                    <p:animEffect transition="in" filter="slide(fromTop)">
                                      <p:cBhvr>
                                        <p:cTn id="16" dur="500"/>
                                        <p:tgtEl>
                                          <p:spTgt spid="758787">
                                            <p:txEl>
                                              <p:pRg st="3" end="3"/>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758787">
                                            <p:txEl>
                                              <p:pRg st="4" end="4"/>
                                            </p:txEl>
                                          </p:spTgt>
                                        </p:tgtEl>
                                        <p:attrNameLst>
                                          <p:attrName>style.visibility</p:attrName>
                                        </p:attrNameLst>
                                      </p:cBhvr>
                                      <p:to>
                                        <p:strVal val="visible"/>
                                      </p:to>
                                    </p:set>
                                    <p:animEffect transition="in" filter="slide(fromTop)">
                                      <p:cBhvr>
                                        <p:cTn id="19" dur="500"/>
                                        <p:tgtEl>
                                          <p:spTgt spid="758787">
                                            <p:txEl>
                                              <p:pRg st="4" end="4"/>
                                            </p:txEl>
                                          </p:spTgt>
                                        </p:tgtEl>
                                      </p:cBhvr>
                                    </p:animEffect>
                                  </p:childTnLst>
                                </p:cTn>
                              </p:par>
                              <p:par>
                                <p:cTn id="20" presetID="12" presetClass="entr" presetSubtype="1" fill="hold" grpId="0" nodeType="withEffect">
                                  <p:stCondLst>
                                    <p:cond delay="0"/>
                                  </p:stCondLst>
                                  <p:childTnLst>
                                    <p:set>
                                      <p:cBhvr>
                                        <p:cTn id="21" dur="1" fill="hold">
                                          <p:stCondLst>
                                            <p:cond delay="0"/>
                                          </p:stCondLst>
                                        </p:cTn>
                                        <p:tgtEl>
                                          <p:spTgt spid="758787">
                                            <p:txEl>
                                              <p:pRg st="5" end="5"/>
                                            </p:txEl>
                                          </p:spTgt>
                                        </p:tgtEl>
                                        <p:attrNameLst>
                                          <p:attrName>style.visibility</p:attrName>
                                        </p:attrNameLst>
                                      </p:cBhvr>
                                      <p:to>
                                        <p:strVal val="visible"/>
                                      </p:to>
                                    </p:set>
                                    <p:animEffect transition="in" filter="slide(fromTop)">
                                      <p:cBhvr>
                                        <p:cTn id="22" dur="500"/>
                                        <p:tgtEl>
                                          <p:spTgt spid="75878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1" fill="hold" grpId="0" nodeType="clickEffect">
                                  <p:stCondLst>
                                    <p:cond delay="0"/>
                                  </p:stCondLst>
                                  <p:childTnLst>
                                    <p:set>
                                      <p:cBhvr>
                                        <p:cTn id="26" dur="1" fill="hold">
                                          <p:stCondLst>
                                            <p:cond delay="0"/>
                                          </p:stCondLst>
                                        </p:cTn>
                                        <p:tgtEl>
                                          <p:spTgt spid="758787">
                                            <p:txEl>
                                              <p:pRg st="6" end="6"/>
                                            </p:txEl>
                                          </p:spTgt>
                                        </p:tgtEl>
                                        <p:attrNameLst>
                                          <p:attrName>style.visibility</p:attrName>
                                        </p:attrNameLst>
                                      </p:cBhvr>
                                      <p:to>
                                        <p:strVal val="visible"/>
                                      </p:to>
                                    </p:set>
                                    <p:animEffect transition="in" filter="slide(fromTop)">
                                      <p:cBhvr>
                                        <p:cTn id="27" dur="500"/>
                                        <p:tgtEl>
                                          <p:spTgt spid="7587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8787"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609600"/>
            <a:ext cx="8001000" cy="762000"/>
          </a:xfrm>
        </p:spPr>
        <p:txBody>
          <a:bodyPr/>
          <a:lstStyle/>
          <a:p>
            <a:r>
              <a:rPr lang="en-US" sz="4400" dirty="0"/>
              <a:t>Ecological Risk </a:t>
            </a:r>
            <a:r>
              <a:rPr lang="en-US" sz="4400" dirty="0" smtClean="0"/>
              <a:t>Assessment -</a:t>
            </a:r>
            <a:r>
              <a:rPr lang="en-US" sz="4400" dirty="0"/>
              <a:t>Overview</a:t>
            </a:r>
            <a:endParaRPr lang="en-US" sz="4000" dirty="0"/>
          </a:p>
        </p:txBody>
      </p:sp>
      <p:sp>
        <p:nvSpPr>
          <p:cNvPr id="3" name="Content Placeholder 2"/>
          <p:cNvSpPr>
            <a:spLocks noGrp="1"/>
          </p:cNvSpPr>
          <p:nvPr>
            <p:ph idx="1"/>
          </p:nvPr>
        </p:nvSpPr>
        <p:spPr>
          <a:xfrm>
            <a:off x="990600" y="1828800"/>
            <a:ext cx="7543800" cy="4343400"/>
          </a:xfrm>
        </p:spPr>
        <p:txBody>
          <a:bodyPr/>
          <a:lstStyle/>
          <a:p>
            <a:r>
              <a:rPr lang="en-US" sz="2400" dirty="0"/>
              <a:t>E</a:t>
            </a:r>
            <a:r>
              <a:rPr lang="en-US" sz="2400" dirty="0" smtClean="0">
                <a:solidFill>
                  <a:schemeClr val="tx2"/>
                </a:solidFill>
                <a:latin typeface="+mn-lt"/>
                <a:ea typeface="+mn-ea"/>
                <a:cs typeface="+mn-cs"/>
              </a:rPr>
              <a:t>cological </a:t>
            </a:r>
            <a:r>
              <a:rPr lang="en-US" sz="2400" dirty="0">
                <a:solidFill>
                  <a:schemeClr val="tx2"/>
                </a:solidFill>
                <a:latin typeface="+mn-lt"/>
                <a:ea typeface="+mn-ea"/>
                <a:cs typeface="+mn-cs"/>
              </a:rPr>
              <a:t>risk assessment evaluates the probability of changes to the natural environment </a:t>
            </a:r>
            <a:r>
              <a:rPr lang="en-US" sz="2400" dirty="0" smtClean="0">
                <a:solidFill>
                  <a:schemeClr val="tx2"/>
                </a:solidFill>
                <a:latin typeface="+mn-lt"/>
                <a:ea typeface="+mn-ea"/>
                <a:cs typeface="+mn-cs"/>
              </a:rPr>
              <a:t>linked </a:t>
            </a:r>
            <a:r>
              <a:rPr lang="en-US" sz="2400" dirty="0">
                <a:solidFill>
                  <a:schemeClr val="tx2"/>
                </a:solidFill>
                <a:latin typeface="+mn-lt"/>
                <a:ea typeface="+mn-ea"/>
                <a:cs typeface="+mn-cs"/>
              </a:rPr>
              <a:t>to such stressors as pollution exposure or climate </a:t>
            </a:r>
            <a:r>
              <a:rPr lang="en-US" sz="2400" dirty="0" smtClean="0">
                <a:solidFill>
                  <a:schemeClr val="tx2"/>
                </a:solidFill>
                <a:latin typeface="+mn-lt"/>
                <a:ea typeface="+mn-ea"/>
                <a:cs typeface="+mn-cs"/>
              </a:rPr>
              <a:t>change </a:t>
            </a:r>
          </a:p>
          <a:p>
            <a:pPr lvl="1"/>
            <a:r>
              <a:rPr lang="en-US" sz="2000" dirty="0" smtClean="0">
                <a:ea typeface="+mn-ea"/>
                <a:cs typeface="+mn-cs"/>
              </a:rPr>
              <a:t>e.g., c</a:t>
            </a:r>
            <a:r>
              <a:rPr lang="en-US" sz="2000" dirty="0" smtClean="0">
                <a:solidFill>
                  <a:schemeClr val="tx2"/>
                </a:solidFill>
                <a:latin typeface="+mn-lt"/>
                <a:ea typeface="+mn-ea"/>
                <a:cs typeface="+mn-cs"/>
              </a:rPr>
              <a:t>rop damage, soil </a:t>
            </a:r>
            <a:r>
              <a:rPr lang="en-US" sz="2000" dirty="0" smtClean="0">
                <a:solidFill>
                  <a:schemeClr val="tx2"/>
                </a:solidFill>
                <a:latin typeface="+mn-lt"/>
                <a:ea typeface="+mn-ea"/>
                <a:cs typeface="+mn-cs"/>
              </a:rPr>
              <a:t>contamination</a:t>
            </a:r>
          </a:p>
          <a:p>
            <a:pPr marL="457200" lvl="1" indent="0">
              <a:buNone/>
            </a:pPr>
            <a:endParaRPr lang="en-US" sz="2000" dirty="0" smtClean="0">
              <a:solidFill>
                <a:schemeClr val="tx2"/>
              </a:solidFill>
              <a:latin typeface="+mn-lt"/>
              <a:ea typeface="+mn-ea"/>
              <a:cs typeface="+mn-cs"/>
            </a:endParaRPr>
          </a:p>
          <a:p>
            <a:r>
              <a:rPr lang="en-US" sz="2400" dirty="0" smtClean="0"/>
              <a:t>Three </a:t>
            </a:r>
            <a:r>
              <a:rPr lang="en-US" sz="2400" dirty="0" smtClean="0"/>
              <a:t>phases of ecological risk assessment</a:t>
            </a:r>
          </a:p>
          <a:p>
            <a:pPr lvl="1"/>
            <a:r>
              <a:rPr lang="en-US" sz="2000" dirty="0" smtClean="0"/>
              <a:t>Problem Formulation; Analysis; Risk Characterization</a:t>
            </a:r>
          </a:p>
          <a:p>
            <a:pPr lvl="1">
              <a:buNone/>
            </a:pPr>
            <a:endParaRPr lang="en-US" sz="2000" dirty="0"/>
          </a:p>
        </p:txBody>
      </p:sp>
      <p:sp>
        <p:nvSpPr>
          <p:cNvPr id="4" name="Slide Number Placeholder 3"/>
          <p:cNvSpPr>
            <a:spLocks noGrp="1"/>
          </p:cNvSpPr>
          <p:nvPr>
            <p:ph type="sldNum" sz="quarter" idx="11"/>
          </p:nvPr>
        </p:nvSpPr>
        <p:spPr/>
        <p:txBody>
          <a:bodyPr/>
          <a:lstStyle/>
          <a:p>
            <a:fld id="{DEFFFEF4-5145-48E8-AFDB-6448FCDAECE8}" type="slidenum">
              <a:rPr lang="en-US" smtClean="0"/>
              <a:pPr/>
              <a:t>14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heckerboard(across)">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checkerboard(across)">
                                      <p:cBhvr>
                                        <p:cTn id="15" dur="500"/>
                                        <p:tgtEl>
                                          <p:spTgt spid="3">
                                            <p:txEl>
                                              <p:pRg st="3" end="3"/>
                                            </p:txEl>
                                          </p:spTgt>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checkerboard(across)">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8153400" cy="838200"/>
          </a:xfrm>
        </p:spPr>
        <p:txBody>
          <a:bodyPr/>
          <a:lstStyle/>
          <a:p>
            <a:r>
              <a:rPr lang="en-US" sz="3600" dirty="0" smtClean="0"/>
              <a:t>Model of Ecological Risk Assessment</a:t>
            </a:r>
            <a:endParaRPr lang="en-US" sz="3600" dirty="0"/>
          </a:p>
        </p:txBody>
      </p:sp>
      <p:sp>
        <p:nvSpPr>
          <p:cNvPr id="3" name="Content Placeholder 2"/>
          <p:cNvSpPr>
            <a:spLocks noGrp="1"/>
          </p:cNvSpPr>
          <p:nvPr>
            <p:ph idx="1"/>
          </p:nvPr>
        </p:nvSpPr>
        <p:spPr>
          <a:xfrm>
            <a:off x="838200" y="1066800"/>
            <a:ext cx="7924800" cy="5181600"/>
          </a:xfrm>
        </p:spPr>
        <p:txBody>
          <a:bodyPr/>
          <a:lstStyle/>
          <a:p>
            <a:pPr marL="0" algn="ctr">
              <a:lnSpc>
                <a:spcPct val="115000"/>
              </a:lnSpc>
              <a:spcBef>
                <a:spcPts val="0"/>
              </a:spcBef>
              <a:spcAft>
                <a:spcPts val="1000"/>
              </a:spcAft>
              <a:buNone/>
            </a:pPr>
            <a:r>
              <a:rPr lang="en-US" sz="1600" dirty="0" smtClean="0">
                <a:ea typeface="Times New Roman"/>
                <a:cs typeface="Times New Roman"/>
              </a:rPr>
              <a:t> </a:t>
            </a:r>
            <a:endParaRPr lang="en-US" sz="1600" dirty="0" smtClean="0">
              <a:latin typeface="Calibri"/>
              <a:ea typeface="Times New Roman"/>
              <a:cs typeface="Times New Roman"/>
            </a:endParaRPr>
          </a:p>
          <a:p>
            <a:pPr marL="0" algn="ctr">
              <a:lnSpc>
                <a:spcPct val="115000"/>
              </a:lnSpc>
              <a:spcBef>
                <a:spcPts val="0"/>
              </a:spcBef>
              <a:spcAft>
                <a:spcPts val="1000"/>
              </a:spcAft>
              <a:buNone/>
            </a:pPr>
            <a:r>
              <a:rPr lang="en-US" sz="1600" dirty="0" smtClean="0">
                <a:ea typeface="Times New Roman"/>
                <a:cs typeface="Times New Roman"/>
              </a:rPr>
              <a:t> </a:t>
            </a:r>
            <a:endParaRPr lang="en-US" sz="1600" dirty="0" smtClean="0">
              <a:latin typeface="Calibri"/>
              <a:ea typeface="Times New Roman"/>
              <a:cs typeface="Times New Roman"/>
            </a:endParaRPr>
          </a:p>
        </p:txBody>
      </p:sp>
      <p:sp>
        <p:nvSpPr>
          <p:cNvPr id="4" name="Slide Number Placeholder 3"/>
          <p:cNvSpPr>
            <a:spLocks noGrp="1"/>
          </p:cNvSpPr>
          <p:nvPr>
            <p:ph type="sldNum" sz="quarter" idx="11"/>
          </p:nvPr>
        </p:nvSpPr>
        <p:spPr>
          <a:xfrm>
            <a:off x="8153400" y="6400800"/>
            <a:ext cx="838200" cy="457200"/>
          </a:xfrm>
        </p:spPr>
        <p:txBody>
          <a:bodyPr/>
          <a:lstStyle/>
          <a:p>
            <a:fld id="{DEFFFEF4-5145-48E8-AFDB-6448FCDAECE8}" type="slidenum">
              <a:rPr lang="en-US" smtClean="0"/>
              <a:pPr/>
              <a:t>15</a:t>
            </a:fld>
            <a:endParaRPr lang="en-US" dirty="0"/>
          </a:p>
        </p:txBody>
      </p:sp>
      <p:sp>
        <p:nvSpPr>
          <p:cNvPr id="6" name="TextBox 5"/>
          <p:cNvSpPr txBox="1"/>
          <p:nvPr/>
        </p:nvSpPr>
        <p:spPr>
          <a:xfrm>
            <a:off x="2362200" y="1295400"/>
            <a:ext cx="3962400" cy="830997"/>
          </a:xfrm>
          <a:prstGeom prst="rect">
            <a:avLst/>
          </a:prstGeom>
          <a:gradFill flip="none" rotWithShape="1">
            <a:gsLst>
              <a:gs pos="0">
                <a:srgbClr val="FFFFFF"/>
              </a:gs>
              <a:gs pos="7001">
                <a:srgbClr val="E6E6E6"/>
              </a:gs>
              <a:gs pos="38000">
                <a:srgbClr val="69AB95"/>
              </a:gs>
              <a:gs pos="47000">
                <a:srgbClr val="E6E6E6"/>
              </a:gs>
              <a:gs pos="85001">
                <a:srgbClr val="65A6AF"/>
              </a:gs>
              <a:gs pos="100000">
                <a:srgbClr val="E6E6E6"/>
              </a:gs>
            </a:gsLst>
            <a:lin ang="2700000" scaled="0"/>
            <a:tileRect/>
          </a:gradFill>
          <a:ln>
            <a:solidFill>
              <a:schemeClr val="bg2">
                <a:lumMod val="75000"/>
              </a:schemeClr>
            </a:solidFill>
          </a:ln>
        </p:spPr>
        <p:txBody>
          <a:bodyPr wrap="square" rtlCol="0">
            <a:spAutoFit/>
          </a:bodyPr>
          <a:lstStyle/>
          <a:p>
            <a:pPr algn="ctr"/>
            <a:r>
              <a:rPr lang="en-US" sz="1600" b="1" dirty="0" smtClean="0">
                <a:ea typeface="Times New Roman"/>
                <a:cs typeface="Times New Roman"/>
              </a:rPr>
              <a:t>PHASE I</a:t>
            </a:r>
            <a:endParaRPr lang="en-US" sz="1600" dirty="0" smtClean="0">
              <a:latin typeface="Calibri"/>
              <a:ea typeface="Times New Roman"/>
              <a:cs typeface="Times New Roman"/>
            </a:endParaRPr>
          </a:p>
          <a:p>
            <a:pPr algn="ctr"/>
            <a:r>
              <a:rPr lang="en-US" sz="1600" dirty="0" smtClean="0">
                <a:ea typeface="Times New Roman"/>
                <a:cs typeface="Times New Roman"/>
              </a:rPr>
              <a:t>PROBLEM FORMULATION</a:t>
            </a:r>
            <a:endParaRPr lang="en-US" sz="1600" dirty="0" smtClean="0">
              <a:latin typeface="Calibri"/>
              <a:ea typeface="Times New Roman"/>
              <a:cs typeface="Times New Roman"/>
            </a:endParaRPr>
          </a:p>
          <a:p>
            <a:pPr algn="ctr"/>
            <a:r>
              <a:rPr lang="en-US" sz="1600" dirty="0" smtClean="0">
                <a:ea typeface="Times New Roman"/>
                <a:cs typeface="Times New Roman"/>
              </a:rPr>
              <a:t>Information gathering about what is at risk</a:t>
            </a:r>
            <a:endParaRPr lang="en-US" sz="1600" dirty="0" smtClean="0">
              <a:latin typeface="Calibri"/>
              <a:ea typeface="Times New Roman"/>
              <a:cs typeface="Times New Roman"/>
            </a:endParaRPr>
          </a:p>
        </p:txBody>
      </p:sp>
      <p:sp>
        <p:nvSpPr>
          <p:cNvPr id="1026" name="AutoShape 2"/>
          <p:cNvSpPr>
            <a:spLocks noChangeArrowheads="1"/>
          </p:cNvSpPr>
          <p:nvPr/>
        </p:nvSpPr>
        <p:spPr bwMode="auto">
          <a:xfrm>
            <a:off x="4267200" y="2147888"/>
            <a:ext cx="180975" cy="366712"/>
          </a:xfrm>
          <a:prstGeom prst="downArrow">
            <a:avLst>
              <a:gd name="adj1" fmla="val 50000"/>
              <a:gd name="adj2" fmla="val 50658"/>
            </a:avLst>
          </a:prstGeom>
          <a:gradFill rotWithShape="1">
            <a:gsLst>
              <a:gs pos="0">
                <a:srgbClr val="D8D8D8">
                  <a:gamma/>
                  <a:shade val="46275"/>
                  <a:invGamma/>
                </a:srgbClr>
              </a:gs>
              <a:gs pos="100000">
                <a:srgbClr val="D8D8D8"/>
              </a:gs>
            </a:gsLst>
            <a:lin ang="5400000" scaled="1"/>
          </a:gra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8" name="TextBox 7"/>
          <p:cNvSpPr txBox="1"/>
          <p:nvPr/>
        </p:nvSpPr>
        <p:spPr>
          <a:xfrm>
            <a:off x="2362200" y="2590800"/>
            <a:ext cx="3962400" cy="1323439"/>
          </a:xfrm>
          <a:prstGeom prst="rect">
            <a:avLst/>
          </a:prstGeom>
          <a:gradFill>
            <a:gsLst>
              <a:gs pos="0">
                <a:srgbClr val="FFFFFF"/>
              </a:gs>
              <a:gs pos="7001">
                <a:srgbClr val="E6E6E6"/>
              </a:gs>
              <a:gs pos="32001">
                <a:srgbClr val="69AB95"/>
              </a:gs>
              <a:gs pos="47000">
                <a:srgbClr val="E6E6E6"/>
              </a:gs>
              <a:gs pos="85001">
                <a:srgbClr val="65A6AF"/>
              </a:gs>
              <a:gs pos="100000">
                <a:srgbClr val="E6E6E6"/>
              </a:gs>
            </a:gsLst>
            <a:lin ang="2700000" scaled="0"/>
          </a:gradFill>
          <a:ln>
            <a:solidFill>
              <a:schemeClr val="bg2">
                <a:lumMod val="75000"/>
              </a:schemeClr>
            </a:solidFill>
          </a:ln>
        </p:spPr>
        <p:txBody>
          <a:bodyPr wrap="square" rtlCol="0">
            <a:spAutoFit/>
          </a:bodyPr>
          <a:lstStyle/>
          <a:p>
            <a:pPr algn="ctr"/>
            <a:r>
              <a:rPr lang="en-US" sz="1600" b="1" dirty="0" smtClean="0">
                <a:ea typeface="Times New Roman"/>
                <a:cs typeface="Times New Roman"/>
              </a:rPr>
              <a:t>PHASE II</a:t>
            </a:r>
            <a:endParaRPr lang="en-US" sz="1600" dirty="0" smtClean="0">
              <a:latin typeface="Calibri"/>
              <a:ea typeface="Times New Roman"/>
              <a:cs typeface="Times New Roman"/>
            </a:endParaRPr>
          </a:p>
          <a:p>
            <a:pPr algn="ctr"/>
            <a:r>
              <a:rPr lang="en-US" sz="1600" dirty="0" smtClean="0">
                <a:ea typeface="Times New Roman"/>
                <a:cs typeface="Times New Roman"/>
              </a:rPr>
              <a:t>ANALYSIS</a:t>
            </a:r>
            <a:endParaRPr lang="en-US" sz="1600" dirty="0" smtClean="0">
              <a:latin typeface="Calibri"/>
              <a:ea typeface="Times New Roman"/>
              <a:cs typeface="Times New Roman"/>
            </a:endParaRPr>
          </a:p>
          <a:p>
            <a:pPr algn="ctr"/>
            <a:r>
              <a:rPr lang="en-US" sz="1600" dirty="0" smtClean="0"/>
              <a:t>Determination of what is exposed, degree of exposure, and likelihood of harmful ecological effects</a:t>
            </a:r>
            <a:endParaRPr lang="en-US" sz="1600" dirty="0"/>
          </a:p>
        </p:txBody>
      </p:sp>
      <p:sp>
        <p:nvSpPr>
          <p:cNvPr id="9" name="TextBox 8"/>
          <p:cNvSpPr txBox="1"/>
          <p:nvPr/>
        </p:nvSpPr>
        <p:spPr>
          <a:xfrm>
            <a:off x="2362200" y="4343400"/>
            <a:ext cx="3962400" cy="1323439"/>
          </a:xfrm>
          <a:prstGeom prst="rect">
            <a:avLst/>
          </a:prstGeom>
          <a:gradFill>
            <a:gsLst>
              <a:gs pos="0">
                <a:srgbClr val="FFFFFF"/>
              </a:gs>
              <a:gs pos="7001">
                <a:srgbClr val="E6E6E6"/>
              </a:gs>
              <a:gs pos="32001">
                <a:srgbClr val="65A6AF"/>
              </a:gs>
              <a:gs pos="47000">
                <a:srgbClr val="E6E6E6"/>
              </a:gs>
              <a:gs pos="85001">
                <a:srgbClr val="2E5D7A"/>
              </a:gs>
              <a:gs pos="100000">
                <a:srgbClr val="E6E6E6"/>
              </a:gs>
            </a:gsLst>
            <a:lin ang="2700000" scaled="0"/>
          </a:gradFill>
          <a:ln>
            <a:solidFill>
              <a:schemeClr val="bg2">
                <a:lumMod val="75000"/>
              </a:schemeClr>
            </a:solidFill>
          </a:ln>
        </p:spPr>
        <p:txBody>
          <a:bodyPr wrap="square" rtlCol="0">
            <a:spAutoFit/>
          </a:bodyPr>
          <a:lstStyle/>
          <a:p>
            <a:pPr algn="ctr"/>
            <a:r>
              <a:rPr lang="en-US" sz="1600" b="1" dirty="0" smtClean="0">
                <a:ea typeface="Times New Roman"/>
                <a:cs typeface="Times New Roman"/>
              </a:rPr>
              <a:t>PHASE III</a:t>
            </a:r>
            <a:endParaRPr lang="en-US" sz="1600" dirty="0" smtClean="0">
              <a:latin typeface="Calibri"/>
              <a:ea typeface="Times New Roman"/>
              <a:cs typeface="Times New Roman"/>
            </a:endParaRPr>
          </a:p>
          <a:p>
            <a:pPr algn="ctr"/>
            <a:r>
              <a:rPr lang="en-US" sz="1600" dirty="0" smtClean="0">
                <a:ea typeface="Times New Roman"/>
                <a:cs typeface="Times New Roman"/>
              </a:rPr>
              <a:t>RISK CHARACTERIZATION</a:t>
            </a:r>
            <a:endParaRPr lang="en-US" sz="1600" dirty="0" smtClean="0">
              <a:latin typeface="Calibri"/>
              <a:ea typeface="Times New Roman"/>
              <a:cs typeface="Times New Roman"/>
            </a:endParaRPr>
          </a:p>
          <a:p>
            <a:pPr algn="ctr"/>
            <a:r>
              <a:rPr lang="en-US" sz="1600" dirty="0" smtClean="0"/>
              <a:t>Determination of what is exposed, degree of exposure, and likelihood of harmful ecological effects</a:t>
            </a:r>
            <a:endParaRPr lang="en-US" sz="1600" dirty="0"/>
          </a:p>
        </p:txBody>
      </p:sp>
      <p:sp>
        <p:nvSpPr>
          <p:cNvPr id="10" name="AutoShape 2"/>
          <p:cNvSpPr>
            <a:spLocks noChangeArrowheads="1"/>
          </p:cNvSpPr>
          <p:nvPr/>
        </p:nvSpPr>
        <p:spPr bwMode="auto">
          <a:xfrm>
            <a:off x="4267200" y="3962400"/>
            <a:ext cx="180975" cy="366712"/>
          </a:xfrm>
          <a:prstGeom prst="downArrow">
            <a:avLst>
              <a:gd name="adj1" fmla="val 50000"/>
              <a:gd name="adj2" fmla="val 50658"/>
            </a:avLst>
          </a:prstGeom>
          <a:gradFill rotWithShape="1">
            <a:gsLst>
              <a:gs pos="0">
                <a:srgbClr val="D8D8D8">
                  <a:gamma/>
                  <a:shade val="46275"/>
                  <a:invGamma/>
                </a:srgbClr>
              </a:gs>
              <a:gs pos="100000">
                <a:srgbClr val="D8D8D8"/>
              </a:gs>
            </a:gsLst>
            <a:lin ang="5400000" scaled="1"/>
          </a:gra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1933575" y="5791200"/>
            <a:ext cx="5076825" cy="253916"/>
          </a:xfrm>
          <a:prstGeom prst="rect">
            <a:avLst/>
          </a:prstGeom>
        </p:spPr>
        <p:txBody>
          <a:bodyPr wrap="square">
            <a:spAutoFit/>
          </a:bodyPr>
          <a:lstStyle/>
          <a:p>
            <a:r>
              <a:rPr lang="en-US" sz="1050" b="1" i="1" dirty="0">
                <a:latin typeface="Arial"/>
                <a:ea typeface="Times New Roman"/>
              </a:rPr>
              <a:t>Source</a:t>
            </a:r>
            <a:r>
              <a:rPr lang="en-US" sz="1050" i="1" dirty="0">
                <a:latin typeface="Arial"/>
                <a:ea typeface="Times New Roman"/>
              </a:rPr>
              <a:t>: Drawn from U.S. EPA, Risk Assessment Portal (January 5, 2011).</a:t>
            </a:r>
            <a:endParaRPr lang="en-US" sz="1050" i="1"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slide(fromTop)">
                                      <p:cBhvr>
                                        <p:cTn id="7" dur="1000"/>
                                        <p:tgtEl>
                                          <p:spTgt spid="6"/>
                                        </p:tgtEl>
                                      </p:cBhvr>
                                    </p:animEffect>
                                  </p:childTnLst>
                                </p:cTn>
                              </p:par>
                            </p:childTnLst>
                          </p:cTn>
                        </p:par>
                        <p:par>
                          <p:cTn id="8" fill="hold">
                            <p:stCondLst>
                              <p:cond delay="1000"/>
                            </p:stCondLst>
                            <p:childTnLst>
                              <p:par>
                                <p:cTn id="9" presetID="12" presetClass="entr" presetSubtype="1" fill="hold" grpId="0" nodeType="after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slide(fromTop)">
                                      <p:cBhvr>
                                        <p:cTn id="11" dur="1000"/>
                                        <p:tgtEl>
                                          <p:spTgt spid="1026"/>
                                        </p:tgtEl>
                                      </p:cBhvr>
                                    </p:animEffect>
                                  </p:childTnLst>
                                </p:cTn>
                              </p:par>
                            </p:childTnLst>
                          </p:cTn>
                        </p:par>
                        <p:par>
                          <p:cTn id="12" fill="hold">
                            <p:stCondLst>
                              <p:cond delay="2000"/>
                            </p:stCondLst>
                            <p:childTnLst>
                              <p:par>
                                <p:cTn id="13" presetID="12" presetClass="entr" presetSubtype="1"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slide(fromTop)">
                                      <p:cBhvr>
                                        <p:cTn id="15" dur="1000"/>
                                        <p:tgtEl>
                                          <p:spTgt spid="8"/>
                                        </p:tgtEl>
                                      </p:cBhvr>
                                    </p:animEffect>
                                  </p:childTnLst>
                                </p:cTn>
                              </p:par>
                            </p:childTnLst>
                          </p:cTn>
                        </p:par>
                        <p:par>
                          <p:cTn id="16" fill="hold">
                            <p:stCondLst>
                              <p:cond delay="3000"/>
                            </p:stCondLst>
                            <p:childTnLst>
                              <p:par>
                                <p:cTn id="17" presetID="12" presetClass="entr" presetSubtype="1"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slide(fromTop)">
                                      <p:cBhvr>
                                        <p:cTn id="19" dur="1000"/>
                                        <p:tgtEl>
                                          <p:spTgt spid="10"/>
                                        </p:tgtEl>
                                      </p:cBhvr>
                                    </p:animEffect>
                                  </p:childTnLst>
                                </p:cTn>
                              </p:par>
                            </p:childTnLst>
                          </p:cTn>
                        </p:par>
                        <p:par>
                          <p:cTn id="20" fill="hold">
                            <p:stCondLst>
                              <p:cond delay="4000"/>
                            </p:stCondLst>
                            <p:childTnLst>
                              <p:par>
                                <p:cTn id="21" presetID="12" presetClass="entr" presetSubtype="1"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slide(fromTop)">
                                      <p:cBhvr>
                                        <p:cTn id="23" dur="1000"/>
                                        <p:tgtEl>
                                          <p:spTgt spid="9"/>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wipe(down)">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26" grpId="0" animBg="1"/>
      <p:bldP spid="8" grpId="0" animBg="1"/>
      <p:bldP spid="9" grpId="0" animBg="1"/>
      <p:bldP spid="10" grpId="0" animBg="1"/>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 Formulation</a:t>
            </a:r>
            <a:endParaRPr lang="en-US" dirty="0"/>
          </a:p>
        </p:txBody>
      </p:sp>
      <p:sp>
        <p:nvSpPr>
          <p:cNvPr id="3" name="Content Placeholder 2"/>
          <p:cNvSpPr>
            <a:spLocks noGrp="1"/>
          </p:cNvSpPr>
          <p:nvPr>
            <p:ph idx="1"/>
          </p:nvPr>
        </p:nvSpPr>
        <p:spPr/>
        <p:txBody>
          <a:bodyPr/>
          <a:lstStyle/>
          <a:p>
            <a:r>
              <a:rPr lang="en-US" dirty="0" smtClean="0"/>
              <a:t>Identify t</a:t>
            </a:r>
            <a:r>
              <a:rPr lang="en-US" dirty="0" smtClean="0">
                <a:solidFill>
                  <a:schemeClr val="tx2"/>
                </a:solidFill>
                <a:latin typeface="+mn-lt"/>
                <a:ea typeface="+mn-ea"/>
                <a:cs typeface="+mn-cs"/>
              </a:rPr>
              <a:t>he </a:t>
            </a:r>
            <a:r>
              <a:rPr lang="en-US" dirty="0">
                <a:solidFill>
                  <a:schemeClr val="tx2"/>
                </a:solidFill>
                <a:latin typeface="+mn-lt"/>
                <a:ea typeface="+mn-ea"/>
                <a:cs typeface="+mn-cs"/>
              </a:rPr>
              <a:t>ecological </a:t>
            </a:r>
            <a:r>
              <a:rPr lang="en-US" dirty="0" smtClean="0">
                <a:solidFill>
                  <a:schemeClr val="tx2"/>
                </a:solidFill>
                <a:latin typeface="+mn-lt"/>
                <a:ea typeface="+mn-ea"/>
                <a:cs typeface="+mn-cs"/>
              </a:rPr>
              <a:t>entity that </a:t>
            </a:r>
            <a:r>
              <a:rPr lang="en-US" dirty="0">
                <a:solidFill>
                  <a:schemeClr val="tx2"/>
                </a:solidFill>
                <a:latin typeface="+mn-lt"/>
                <a:ea typeface="+mn-ea"/>
                <a:cs typeface="+mn-cs"/>
              </a:rPr>
              <a:t>is potentially at risk is identified</a:t>
            </a:r>
            <a:r>
              <a:rPr lang="en-US" dirty="0" smtClean="0">
                <a:solidFill>
                  <a:schemeClr val="tx2"/>
                </a:solidFill>
                <a:latin typeface="+mn-lt"/>
                <a:ea typeface="+mn-ea"/>
                <a:cs typeface="+mn-cs"/>
              </a:rPr>
              <a:t>.</a:t>
            </a:r>
          </a:p>
          <a:p>
            <a:r>
              <a:rPr lang="en-US" dirty="0" smtClean="0"/>
              <a:t>D</a:t>
            </a:r>
            <a:r>
              <a:rPr lang="en-US" dirty="0" smtClean="0">
                <a:solidFill>
                  <a:schemeClr val="tx2"/>
                </a:solidFill>
                <a:latin typeface="+mn-lt"/>
                <a:ea typeface="+mn-ea"/>
                <a:cs typeface="+mn-cs"/>
              </a:rPr>
              <a:t>etermine </a:t>
            </a:r>
            <a:r>
              <a:rPr lang="en-US" dirty="0">
                <a:solidFill>
                  <a:schemeClr val="tx2"/>
                </a:solidFill>
                <a:latin typeface="+mn-lt"/>
                <a:ea typeface="+mn-ea"/>
                <a:cs typeface="+mn-cs"/>
              </a:rPr>
              <a:t>which characteristic of the entity may be at risk and the entity’s overall importance or </a:t>
            </a:r>
            <a:r>
              <a:rPr lang="en-US" dirty="0" smtClean="0">
                <a:solidFill>
                  <a:schemeClr val="tx2"/>
                </a:solidFill>
                <a:latin typeface="+mn-lt"/>
                <a:ea typeface="+mn-ea"/>
                <a:cs typeface="+mn-cs"/>
              </a:rPr>
              <a:t>relevance</a:t>
            </a:r>
          </a:p>
          <a:p>
            <a:r>
              <a:rPr lang="en-US" dirty="0" smtClean="0">
                <a:solidFill>
                  <a:schemeClr val="tx2"/>
                </a:solidFill>
                <a:latin typeface="+mn-lt"/>
                <a:ea typeface="+mn-ea"/>
                <a:cs typeface="+mn-cs"/>
              </a:rPr>
              <a:t>Develop a </a:t>
            </a:r>
            <a:r>
              <a:rPr lang="en-US" dirty="0">
                <a:solidFill>
                  <a:schemeClr val="tx2"/>
                </a:solidFill>
                <a:latin typeface="+mn-lt"/>
                <a:ea typeface="+mn-ea"/>
                <a:cs typeface="+mn-cs"/>
              </a:rPr>
              <a:t>model </a:t>
            </a:r>
            <a:r>
              <a:rPr lang="en-US" dirty="0" smtClean="0">
                <a:solidFill>
                  <a:schemeClr val="tx2"/>
                </a:solidFill>
                <a:latin typeface="+mn-lt"/>
                <a:ea typeface="+mn-ea"/>
                <a:cs typeface="+mn-cs"/>
              </a:rPr>
              <a:t>to </a:t>
            </a:r>
            <a:r>
              <a:rPr lang="en-US" dirty="0">
                <a:solidFill>
                  <a:schemeClr val="tx2"/>
                </a:solidFill>
                <a:latin typeface="+mn-lt"/>
                <a:ea typeface="+mn-ea"/>
                <a:cs typeface="+mn-cs"/>
              </a:rPr>
              <a:t>show </a:t>
            </a:r>
            <a:r>
              <a:rPr lang="en-US" dirty="0" smtClean="0">
                <a:solidFill>
                  <a:schemeClr val="tx2"/>
                </a:solidFill>
                <a:latin typeface="+mn-lt"/>
                <a:ea typeface="+mn-ea"/>
                <a:cs typeface="+mn-cs"/>
              </a:rPr>
              <a:t>links </a:t>
            </a:r>
            <a:r>
              <a:rPr lang="en-US" dirty="0">
                <a:solidFill>
                  <a:schemeClr val="tx2"/>
                </a:solidFill>
                <a:latin typeface="+mn-lt"/>
                <a:ea typeface="+mn-ea"/>
                <a:cs typeface="+mn-cs"/>
              </a:rPr>
              <a:t>between the ecological entity and the environmental stressor with an accompanying </a:t>
            </a:r>
            <a:r>
              <a:rPr lang="en-US" dirty="0" smtClean="0">
                <a:solidFill>
                  <a:schemeClr val="tx2"/>
                </a:solidFill>
                <a:latin typeface="+mn-lt"/>
                <a:ea typeface="+mn-ea"/>
                <a:cs typeface="+mn-cs"/>
              </a:rPr>
              <a:t>description</a:t>
            </a:r>
            <a:endParaRPr lang="en-US" dirty="0"/>
          </a:p>
        </p:txBody>
      </p:sp>
      <p:sp>
        <p:nvSpPr>
          <p:cNvPr id="4" name="Slide Number Placeholder 3"/>
          <p:cNvSpPr>
            <a:spLocks noGrp="1"/>
          </p:cNvSpPr>
          <p:nvPr>
            <p:ph type="sldNum" sz="quarter" idx="11"/>
          </p:nvPr>
        </p:nvSpPr>
        <p:spPr/>
        <p:txBody>
          <a:bodyPr/>
          <a:lstStyle/>
          <a:p>
            <a:fld id="{DEFFFEF4-5145-48E8-AFDB-6448FCDAECE8}" type="slidenum">
              <a:rPr lang="en-US" smtClean="0"/>
              <a:pPr/>
              <a:t>16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Analysis Phase</a:t>
            </a:r>
            <a:endParaRPr lang="en-US" dirty="0"/>
          </a:p>
        </p:txBody>
      </p:sp>
      <p:sp>
        <p:nvSpPr>
          <p:cNvPr id="3" name="Content Placeholder 2"/>
          <p:cNvSpPr>
            <a:spLocks noGrp="1"/>
          </p:cNvSpPr>
          <p:nvPr>
            <p:ph idx="1"/>
          </p:nvPr>
        </p:nvSpPr>
        <p:spPr>
          <a:xfrm>
            <a:off x="990600" y="1752600"/>
            <a:ext cx="7772400" cy="4343400"/>
          </a:xfrm>
        </p:spPr>
        <p:txBody>
          <a:bodyPr/>
          <a:lstStyle/>
          <a:p>
            <a:r>
              <a:rPr lang="en-US" dirty="0" smtClean="0"/>
              <a:t>I</a:t>
            </a:r>
            <a:r>
              <a:rPr lang="en-US" dirty="0" smtClean="0">
                <a:solidFill>
                  <a:schemeClr val="tx2"/>
                </a:solidFill>
                <a:latin typeface="+mn-lt"/>
                <a:ea typeface="+mn-ea"/>
                <a:cs typeface="+mn-cs"/>
              </a:rPr>
              <a:t>dentifies information needed </a:t>
            </a:r>
            <a:r>
              <a:rPr lang="en-US" dirty="0">
                <a:solidFill>
                  <a:schemeClr val="tx2"/>
                </a:solidFill>
                <a:latin typeface="+mn-lt"/>
                <a:ea typeface="+mn-ea"/>
                <a:cs typeface="+mn-cs"/>
              </a:rPr>
              <a:t>to predict ecological responses to environmental hazards under various exposure </a:t>
            </a:r>
            <a:r>
              <a:rPr lang="en-US" dirty="0" smtClean="0">
                <a:solidFill>
                  <a:schemeClr val="tx2"/>
                </a:solidFill>
                <a:latin typeface="+mn-lt"/>
                <a:ea typeface="+mn-ea"/>
                <a:cs typeface="+mn-cs"/>
              </a:rPr>
              <a:t>conditions </a:t>
            </a:r>
          </a:p>
          <a:p>
            <a:r>
              <a:rPr lang="en-US" dirty="0" smtClean="0"/>
              <a:t>Prepare c</a:t>
            </a:r>
            <a:r>
              <a:rPr lang="en-US" dirty="0" smtClean="0">
                <a:solidFill>
                  <a:schemeClr val="tx2"/>
                </a:solidFill>
                <a:latin typeface="+mn-lt"/>
                <a:ea typeface="+mn-ea"/>
                <a:cs typeface="+mn-cs"/>
              </a:rPr>
              <a:t>alculations to </a:t>
            </a:r>
            <a:r>
              <a:rPr lang="en-US" dirty="0">
                <a:solidFill>
                  <a:schemeClr val="tx2"/>
                </a:solidFill>
                <a:latin typeface="+mn-lt"/>
                <a:ea typeface="+mn-ea"/>
                <a:cs typeface="+mn-cs"/>
              </a:rPr>
              <a:t>quantify the </a:t>
            </a:r>
            <a:r>
              <a:rPr lang="en-US" dirty="0" smtClean="0">
                <a:solidFill>
                  <a:schemeClr val="tx2"/>
                </a:solidFill>
                <a:latin typeface="+mn-lt"/>
                <a:ea typeface="+mn-ea"/>
                <a:cs typeface="+mn-cs"/>
              </a:rPr>
              <a:t>risk</a:t>
            </a:r>
          </a:p>
          <a:p>
            <a:pPr lvl="1"/>
            <a:r>
              <a:rPr lang="en-US" dirty="0">
                <a:ea typeface="+mn-ea"/>
                <a:cs typeface="+mn-cs"/>
              </a:rPr>
              <a:t>e</a:t>
            </a:r>
            <a:r>
              <a:rPr lang="en-US" dirty="0" smtClean="0">
                <a:ea typeface="+mn-ea"/>
                <a:cs typeface="+mn-cs"/>
              </a:rPr>
              <a:t>.g., </a:t>
            </a:r>
            <a:r>
              <a:rPr lang="en-US" dirty="0" smtClean="0">
                <a:solidFill>
                  <a:schemeClr val="tx2"/>
                </a:solidFill>
                <a:latin typeface="+mn-lt"/>
                <a:ea typeface="+mn-ea"/>
                <a:cs typeface="+mn-cs"/>
              </a:rPr>
              <a:t>hazard quotient </a:t>
            </a:r>
          </a:p>
          <a:p>
            <a:pPr lvl="2"/>
            <a:r>
              <a:rPr lang="en-US" dirty="0" smtClean="0">
                <a:solidFill>
                  <a:schemeClr val="tx2"/>
                </a:solidFill>
                <a:latin typeface="+mn-lt"/>
                <a:ea typeface="+mn-ea"/>
                <a:cs typeface="+mn-cs"/>
              </a:rPr>
              <a:t>ratio </a:t>
            </a:r>
            <a:r>
              <a:rPr lang="en-US" dirty="0">
                <a:solidFill>
                  <a:schemeClr val="tx2"/>
                </a:solidFill>
                <a:latin typeface="+mn-lt"/>
                <a:ea typeface="+mn-ea"/>
                <a:cs typeface="+mn-cs"/>
              </a:rPr>
              <a:t>of a contaminant concentration to some </a:t>
            </a:r>
            <a:r>
              <a:rPr lang="en-US" dirty="0" smtClean="0">
                <a:solidFill>
                  <a:schemeClr val="tx2"/>
                </a:solidFill>
                <a:latin typeface="+mn-lt"/>
                <a:ea typeface="+mn-ea"/>
                <a:cs typeface="+mn-cs"/>
              </a:rPr>
              <a:t>benchmark </a:t>
            </a:r>
          </a:p>
          <a:p>
            <a:pPr lvl="1"/>
            <a:r>
              <a:rPr lang="en-US" dirty="0">
                <a:ea typeface="+mn-ea"/>
                <a:cs typeface="+mn-cs"/>
              </a:rPr>
              <a:t>e</a:t>
            </a:r>
            <a:r>
              <a:rPr lang="en-US" dirty="0" smtClean="0">
                <a:ea typeface="+mn-ea"/>
                <a:cs typeface="+mn-cs"/>
              </a:rPr>
              <a:t>.g., </a:t>
            </a:r>
            <a:r>
              <a:rPr lang="en-US" dirty="0" smtClean="0">
                <a:solidFill>
                  <a:schemeClr val="tx2"/>
                </a:solidFill>
                <a:latin typeface="+mn-lt"/>
                <a:ea typeface="+mn-ea"/>
                <a:cs typeface="+mn-cs"/>
              </a:rPr>
              <a:t>bioaccumulation rate</a:t>
            </a:r>
          </a:p>
          <a:p>
            <a:pPr lvl="2"/>
            <a:r>
              <a:rPr lang="en-US" dirty="0" smtClean="0">
                <a:solidFill>
                  <a:schemeClr val="tx2"/>
                </a:solidFill>
                <a:latin typeface="+mn-lt"/>
                <a:ea typeface="+mn-ea"/>
                <a:cs typeface="+mn-cs"/>
              </a:rPr>
              <a:t>measures </a:t>
            </a:r>
            <a:r>
              <a:rPr lang="en-US" dirty="0">
                <a:solidFill>
                  <a:schemeClr val="tx2"/>
                </a:solidFill>
                <a:latin typeface="+mn-lt"/>
                <a:ea typeface="+mn-ea"/>
                <a:cs typeface="+mn-cs"/>
              </a:rPr>
              <a:t>how pollutants are taken up by an ecological species.</a:t>
            </a:r>
            <a:endParaRPr lang="en-US" dirty="0"/>
          </a:p>
        </p:txBody>
      </p:sp>
      <p:sp>
        <p:nvSpPr>
          <p:cNvPr id="4" name="Slide Number Placeholder 3"/>
          <p:cNvSpPr>
            <a:spLocks noGrp="1"/>
          </p:cNvSpPr>
          <p:nvPr>
            <p:ph type="sldNum" sz="quarter" idx="11"/>
          </p:nvPr>
        </p:nvSpPr>
        <p:spPr/>
        <p:txBody>
          <a:bodyPr/>
          <a:lstStyle/>
          <a:p>
            <a:fld id="{DEFFFEF4-5145-48E8-AFDB-6448FCDAECE8}" type="slidenum">
              <a:rPr lang="en-US" smtClean="0"/>
              <a:pPr/>
              <a:t>17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heckerboard(across)">
                                      <p:cBhvr>
                                        <p:cTn id="15" dur="500"/>
                                        <p:tgtEl>
                                          <p:spTgt spid="3">
                                            <p:txEl>
                                              <p:pRg st="2" end="2"/>
                                            </p:txEl>
                                          </p:spTgt>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checkerboard(across)">
                                      <p:cBhvr>
                                        <p:cTn id="18" dur="500"/>
                                        <p:tgtEl>
                                          <p:spTgt spid="3">
                                            <p:txEl>
                                              <p:pRg st="3" end="3"/>
                                            </p:txEl>
                                          </p:spTgt>
                                        </p:tgtEl>
                                      </p:cBhvr>
                                    </p:animEffect>
                                  </p:childTnLst>
                                </p:cTn>
                              </p:par>
                              <p:par>
                                <p:cTn id="19" presetID="5" presetClass="entr" presetSubtype="1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heckerboard(across)">
                                      <p:cBhvr>
                                        <p:cTn id="21" dur="500"/>
                                        <p:tgtEl>
                                          <p:spTgt spid="3">
                                            <p:txEl>
                                              <p:pRg st="4" end="4"/>
                                            </p:txEl>
                                          </p:spTgt>
                                        </p:tgtEl>
                                      </p:cBhvr>
                                    </p:animEffect>
                                  </p:childTnLst>
                                </p:cTn>
                              </p:par>
                              <p:par>
                                <p:cTn id="22" presetID="5" presetClass="entr" presetSubtype="1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heckerboard(across)">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Risk Characterization</a:t>
            </a:r>
            <a:endParaRPr lang="en-US" dirty="0"/>
          </a:p>
        </p:txBody>
      </p:sp>
      <p:sp>
        <p:nvSpPr>
          <p:cNvPr id="3" name="Content Placeholder 2"/>
          <p:cNvSpPr>
            <a:spLocks noGrp="1"/>
          </p:cNvSpPr>
          <p:nvPr>
            <p:ph idx="1"/>
          </p:nvPr>
        </p:nvSpPr>
        <p:spPr>
          <a:xfrm>
            <a:off x="990600" y="1752600"/>
            <a:ext cx="7772400" cy="4343400"/>
          </a:xfrm>
        </p:spPr>
        <p:txBody>
          <a:bodyPr/>
          <a:lstStyle/>
          <a:p>
            <a:r>
              <a:rPr lang="en-US" dirty="0" smtClean="0"/>
              <a:t>D</a:t>
            </a:r>
            <a:r>
              <a:rPr lang="en-US" dirty="0" smtClean="0">
                <a:solidFill>
                  <a:schemeClr val="tx2"/>
                </a:solidFill>
                <a:latin typeface="+mn-lt"/>
                <a:ea typeface="+mn-ea"/>
                <a:cs typeface="+mn-cs"/>
              </a:rPr>
              <a:t>escription </a:t>
            </a:r>
            <a:r>
              <a:rPr lang="en-US" dirty="0">
                <a:solidFill>
                  <a:schemeClr val="tx2"/>
                </a:solidFill>
                <a:latin typeface="+mn-lt"/>
                <a:ea typeface="+mn-ea"/>
                <a:cs typeface="+mn-cs"/>
              </a:rPr>
              <a:t>of risk based on </a:t>
            </a:r>
            <a:r>
              <a:rPr lang="en-US" dirty="0" smtClean="0">
                <a:solidFill>
                  <a:schemeClr val="tx2"/>
                </a:solidFill>
                <a:latin typeface="+mn-lt"/>
                <a:ea typeface="+mn-ea"/>
                <a:cs typeface="+mn-cs"/>
              </a:rPr>
              <a:t>information gathered from in previous phases</a:t>
            </a:r>
            <a:endParaRPr lang="en-US" dirty="0"/>
          </a:p>
          <a:p>
            <a:pPr lvl="1"/>
            <a:r>
              <a:rPr lang="en-US" dirty="0">
                <a:ea typeface="+mn-ea"/>
                <a:cs typeface="+mn-cs"/>
              </a:rPr>
              <a:t>P</a:t>
            </a:r>
            <a:r>
              <a:rPr lang="en-US" dirty="0" smtClean="0">
                <a:solidFill>
                  <a:schemeClr val="tx2"/>
                </a:solidFill>
                <a:latin typeface="+mn-lt"/>
                <a:ea typeface="+mn-ea"/>
                <a:cs typeface="+mn-cs"/>
              </a:rPr>
              <a:t>rovides degree </a:t>
            </a:r>
            <a:r>
              <a:rPr lang="en-US" dirty="0">
                <a:solidFill>
                  <a:schemeClr val="tx2"/>
                </a:solidFill>
                <a:latin typeface="+mn-lt"/>
                <a:ea typeface="+mn-ea"/>
                <a:cs typeface="+mn-cs"/>
              </a:rPr>
              <a:t>of confidence in the risk estimates, </a:t>
            </a:r>
            <a:r>
              <a:rPr lang="en-US" dirty="0" smtClean="0">
                <a:solidFill>
                  <a:schemeClr val="tx2"/>
                </a:solidFill>
                <a:latin typeface="+mn-lt"/>
                <a:ea typeface="+mn-ea"/>
                <a:cs typeface="+mn-cs"/>
              </a:rPr>
              <a:t>evidence </a:t>
            </a:r>
            <a:r>
              <a:rPr lang="en-US" dirty="0">
                <a:solidFill>
                  <a:schemeClr val="tx2"/>
                </a:solidFill>
                <a:latin typeface="+mn-lt"/>
                <a:ea typeface="+mn-ea"/>
                <a:cs typeface="+mn-cs"/>
              </a:rPr>
              <a:t>that supports the findings, and an interpretation of </a:t>
            </a:r>
            <a:r>
              <a:rPr lang="en-US" dirty="0" smtClean="0">
                <a:solidFill>
                  <a:schemeClr val="tx2"/>
                </a:solidFill>
                <a:latin typeface="+mn-lt"/>
                <a:ea typeface="+mn-ea"/>
                <a:cs typeface="+mn-cs"/>
              </a:rPr>
              <a:t>predicted </a:t>
            </a:r>
            <a:r>
              <a:rPr lang="en-US" dirty="0">
                <a:solidFill>
                  <a:schemeClr val="tx2"/>
                </a:solidFill>
                <a:latin typeface="+mn-lt"/>
                <a:ea typeface="+mn-ea"/>
                <a:cs typeface="+mn-cs"/>
              </a:rPr>
              <a:t>ecological </a:t>
            </a:r>
            <a:r>
              <a:rPr lang="en-US" dirty="0" smtClean="0">
                <a:solidFill>
                  <a:schemeClr val="tx2"/>
                </a:solidFill>
                <a:latin typeface="+mn-lt"/>
                <a:ea typeface="+mn-ea"/>
                <a:cs typeface="+mn-cs"/>
              </a:rPr>
              <a:t>effects</a:t>
            </a:r>
          </a:p>
          <a:p>
            <a:pPr lvl="1"/>
            <a:r>
              <a:rPr lang="en-US" dirty="0" smtClean="0">
                <a:solidFill>
                  <a:schemeClr val="tx2"/>
                </a:solidFill>
                <a:latin typeface="+mn-lt"/>
                <a:ea typeface="+mn-ea"/>
                <a:cs typeface="+mn-cs"/>
              </a:rPr>
              <a:t>Included </a:t>
            </a:r>
            <a:r>
              <a:rPr lang="en-US" dirty="0">
                <a:solidFill>
                  <a:schemeClr val="tx2"/>
                </a:solidFill>
                <a:latin typeface="+mn-lt"/>
                <a:ea typeface="+mn-ea"/>
                <a:cs typeface="+mn-cs"/>
              </a:rPr>
              <a:t>are such risk descriptors </a:t>
            </a:r>
            <a:r>
              <a:rPr lang="en-US" dirty="0" smtClean="0">
                <a:solidFill>
                  <a:schemeClr val="tx2"/>
                </a:solidFill>
                <a:latin typeface="+mn-lt"/>
                <a:ea typeface="+mn-ea"/>
                <a:cs typeface="+mn-cs"/>
              </a:rPr>
              <a:t>as </a:t>
            </a:r>
            <a:r>
              <a:rPr lang="en-US" dirty="0">
                <a:solidFill>
                  <a:schemeClr val="tx2"/>
                </a:solidFill>
                <a:latin typeface="+mn-lt"/>
                <a:ea typeface="+mn-ea"/>
                <a:cs typeface="+mn-cs"/>
              </a:rPr>
              <a:t>severity of the damage, </a:t>
            </a:r>
            <a:r>
              <a:rPr lang="en-US" dirty="0" smtClean="0">
                <a:solidFill>
                  <a:schemeClr val="tx2"/>
                </a:solidFill>
                <a:latin typeface="+mn-lt"/>
                <a:ea typeface="+mn-ea"/>
                <a:cs typeface="+mn-cs"/>
              </a:rPr>
              <a:t>time </a:t>
            </a:r>
            <a:r>
              <a:rPr lang="en-US" dirty="0">
                <a:solidFill>
                  <a:schemeClr val="tx2"/>
                </a:solidFill>
                <a:latin typeface="+mn-lt"/>
                <a:ea typeface="+mn-ea"/>
                <a:cs typeface="+mn-cs"/>
              </a:rPr>
              <a:t>over which </a:t>
            </a:r>
            <a:r>
              <a:rPr lang="en-US" dirty="0" smtClean="0">
                <a:solidFill>
                  <a:schemeClr val="tx2"/>
                </a:solidFill>
                <a:latin typeface="+mn-lt"/>
                <a:ea typeface="+mn-ea"/>
                <a:cs typeface="+mn-cs"/>
              </a:rPr>
              <a:t>damage </a:t>
            </a:r>
            <a:r>
              <a:rPr lang="en-US" dirty="0">
                <a:solidFill>
                  <a:schemeClr val="tx2"/>
                </a:solidFill>
                <a:latin typeface="+mn-lt"/>
                <a:ea typeface="+mn-ea"/>
                <a:cs typeface="+mn-cs"/>
              </a:rPr>
              <a:t>occurs, and </a:t>
            </a:r>
            <a:r>
              <a:rPr lang="en-US" dirty="0" smtClean="0">
                <a:solidFill>
                  <a:schemeClr val="tx2"/>
                </a:solidFill>
                <a:latin typeface="+mn-lt"/>
                <a:ea typeface="+mn-ea"/>
                <a:cs typeface="+mn-cs"/>
              </a:rPr>
              <a:t>extent </a:t>
            </a:r>
            <a:r>
              <a:rPr lang="en-US" dirty="0">
                <a:solidFill>
                  <a:schemeClr val="tx2"/>
                </a:solidFill>
                <a:latin typeface="+mn-lt"/>
                <a:ea typeface="+mn-ea"/>
                <a:cs typeface="+mn-cs"/>
              </a:rPr>
              <a:t>of the damage in terms of numbers and types of </a:t>
            </a:r>
            <a:r>
              <a:rPr lang="en-US" dirty="0" smtClean="0">
                <a:solidFill>
                  <a:schemeClr val="tx2"/>
                </a:solidFill>
                <a:latin typeface="+mn-lt"/>
                <a:ea typeface="+mn-ea"/>
                <a:cs typeface="+mn-cs"/>
              </a:rPr>
              <a:t>species</a:t>
            </a:r>
            <a:endParaRPr lang="en-US" dirty="0">
              <a:solidFill>
                <a:schemeClr val="tx2"/>
              </a:solidFill>
              <a:latin typeface="+mn-lt"/>
              <a:ea typeface="+mn-ea"/>
              <a:cs typeface="+mn-cs"/>
            </a:endParaRPr>
          </a:p>
          <a:p>
            <a:endParaRPr lang="en-US" dirty="0"/>
          </a:p>
        </p:txBody>
      </p:sp>
      <p:sp>
        <p:nvSpPr>
          <p:cNvPr id="4" name="Slide Number Placeholder 3"/>
          <p:cNvSpPr>
            <a:spLocks noGrp="1"/>
          </p:cNvSpPr>
          <p:nvPr>
            <p:ph type="sldNum" sz="quarter" idx="11"/>
          </p:nvPr>
        </p:nvSpPr>
        <p:spPr/>
        <p:txBody>
          <a:bodyPr/>
          <a:lstStyle/>
          <a:p>
            <a:fld id="{DEFFFEF4-5145-48E8-AFDB-6448FCDAECE8}" type="slidenum">
              <a:rPr lang="en-US" smtClean="0"/>
              <a:pPr/>
              <a:t>18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par>
                          <p:cTn id="8" fill="hold">
                            <p:stCondLst>
                              <p:cond delay="500"/>
                            </p:stCondLst>
                            <p:childTnLst>
                              <p:par>
                                <p:cTn id="9" presetID="3"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blinds(horizontal)">
                                      <p:cBhvr>
                                        <p:cTn id="11" dur="500"/>
                                        <p:tgtEl>
                                          <p:spTgt spid="3">
                                            <p:txEl>
                                              <p:pRg st="1" end="1"/>
                                            </p:txEl>
                                          </p:spTgt>
                                        </p:tgtEl>
                                      </p:cBhvr>
                                    </p:animEffect>
                                  </p:childTnLst>
                                </p:cTn>
                              </p:par>
                            </p:childTnLst>
                          </p:cTn>
                        </p:par>
                        <p:par>
                          <p:cTn id="12" fill="hold">
                            <p:stCondLst>
                              <p:cond delay="1000"/>
                            </p:stCondLst>
                            <p:childTnLst>
                              <p:par>
                                <p:cTn id="13" presetID="3"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2162" name="Rectangle 2"/>
          <p:cNvSpPr>
            <a:spLocks noGrp="1" noChangeArrowheads="1"/>
          </p:cNvSpPr>
          <p:nvPr>
            <p:ph type="title"/>
          </p:nvPr>
        </p:nvSpPr>
        <p:spPr>
          <a:xfrm>
            <a:off x="533400" y="457200"/>
            <a:ext cx="8153400" cy="1143000"/>
          </a:xfrm>
        </p:spPr>
        <p:txBody>
          <a:bodyPr/>
          <a:lstStyle/>
          <a:p>
            <a:r>
              <a:rPr lang="en-US" sz="3800" b="1" dirty="0"/>
              <a:t>Risk Management</a:t>
            </a:r>
            <a:r>
              <a:rPr lang="en-US" sz="3800" dirty="0"/>
              <a:t/>
            </a:r>
            <a:br>
              <a:rPr lang="en-US" sz="3800" dirty="0"/>
            </a:br>
            <a:r>
              <a:rPr lang="en-US" sz="3000" dirty="0"/>
              <a:t>Responding to Risk</a:t>
            </a:r>
          </a:p>
        </p:txBody>
      </p:sp>
      <p:sp>
        <p:nvSpPr>
          <p:cNvPr id="732163" name="Rectangle 3"/>
          <p:cNvSpPr>
            <a:spLocks noGrp="1" noChangeArrowheads="1"/>
          </p:cNvSpPr>
          <p:nvPr>
            <p:ph idx="1"/>
          </p:nvPr>
        </p:nvSpPr>
        <p:spPr>
          <a:xfrm>
            <a:off x="457200" y="2057400"/>
            <a:ext cx="8458200" cy="3581400"/>
          </a:xfrm>
        </p:spPr>
        <p:txBody>
          <a:bodyPr/>
          <a:lstStyle/>
          <a:p>
            <a:pPr marL="533400" indent="-533400"/>
            <a:r>
              <a:rPr lang="en-US" b="1" dirty="0">
                <a:solidFill>
                  <a:srgbClr val="2E5D7A"/>
                </a:solidFill>
              </a:rPr>
              <a:t>Risk management</a:t>
            </a:r>
            <a:r>
              <a:rPr lang="en-US" dirty="0"/>
              <a:t> is the decision-making process of evaluating and choosing from alternative responses to environmental risk</a:t>
            </a:r>
          </a:p>
          <a:p>
            <a:pPr marL="533400" indent="-533400"/>
            <a:r>
              <a:rPr lang="en-US" dirty="0"/>
              <a:t>Two major tasks:</a:t>
            </a:r>
          </a:p>
          <a:p>
            <a:pPr marL="952500" lvl="1" indent="-495300"/>
            <a:r>
              <a:rPr lang="en-US" sz="2400" dirty="0"/>
              <a:t>Determining what level of risk is “acceptable” to society</a:t>
            </a:r>
          </a:p>
          <a:p>
            <a:pPr marL="952500" lvl="1" indent="-495300"/>
            <a:r>
              <a:rPr lang="en-US" sz="2400" dirty="0"/>
              <a:t>Evaluating and selecting the “best” policy instrument to achieve that risk level</a:t>
            </a:r>
          </a:p>
        </p:txBody>
      </p:sp>
      <p:sp>
        <p:nvSpPr>
          <p:cNvPr id="5" name="Slide Number Placeholder 4"/>
          <p:cNvSpPr>
            <a:spLocks noGrp="1"/>
          </p:cNvSpPr>
          <p:nvPr>
            <p:ph type="sldNum" sz="quarter" idx="11"/>
          </p:nvPr>
        </p:nvSpPr>
        <p:spPr/>
        <p:txBody>
          <a:bodyPr/>
          <a:lstStyle/>
          <a:p>
            <a:fld id="{2CAAF611-3119-443D-92C5-E212A3435D71}" type="slidenum">
              <a:rPr lang="en-US"/>
              <a:pPr/>
              <a:t>19</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32163">
                                            <p:txEl>
                                              <p:pRg st="0" end="0"/>
                                            </p:txEl>
                                          </p:spTgt>
                                        </p:tgtEl>
                                        <p:attrNameLst>
                                          <p:attrName>style.visibility</p:attrName>
                                        </p:attrNameLst>
                                      </p:cBhvr>
                                      <p:to>
                                        <p:strVal val="visible"/>
                                      </p:to>
                                    </p:set>
                                    <p:animEffect transition="in" filter="fade">
                                      <p:cBhvr>
                                        <p:cTn id="7" dur="1000"/>
                                        <p:tgtEl>
                                          <p:spTgt spid="732163">
                                            <p:txEl>
                                              <p:pRg st="0" end="0"/>
                                            </p:txEl>
                                          </p:spTgt>
                                        </p:tgtEl>
                                      </p:cBhvr>
                                    </p:animEffect>
                                    <p:anim calcmode="lin" valueType="num">
                                      <p:cBhvr>
                                        <p:cTn id="8" dur="1000" fill="hold"/>
                                        <p:tgtEl>
                                          <p:spTgt spid="7321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321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32163">
                                            <p:txEl>
                                              <p:pRg st="1" end="1"/>
                                            </p:txEl>
                                          </p:spTgt>
                                        </p:tgtEl>
                                        <p:attrNameLst>
                                          <p:attrName>style.visibility</p:attrName>
                                        </p:attrNameLst>
                                      </p:cBhvr>
                                      <p:to>
                                        <p:strVal val="visible"/>
                                      </p:to>
                                    </p:set>
                                    <p:animEffect transition="in" filter="fade">
                                      <p:cBhvr>
                                        <p:cTn id="14" dur="1000"/>
                                        <p:tgtEl>
                                          <p:spTgt spid="732163">
                                            <p:txEl>
                                              <p:pRg st="1" end="1"/>
                                            </p:txEl>
                                          </p:spTgt>
                                        </p:tgtEl>
                                      </p:cBhvr>
                                    </p:animEffect>
                                    <p:anim calcmode="lin" valueType="num">
                                      <p:cBhvr>
                                        <p:cTn id="15" dur="1000" fill="hold"/>
                                        <p:tgtEl>
                                          <p:spTgt spid="73216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3216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32163">
                                            <p:txEl>
                                              <p:pRg st="2" end="2"/>
                                            </p:txEl>
                                          </p:spTgt>
                                        </p:tgtEl>
                                        <p:attrNameLst>
                                          <p:attrName>style.visibility</p:attrName>
                                        </p:attrNameLst>
                                      </p:cBhvr>
                                      <p:to>
                                        <p:strVal val="visible"/>
                                      </p:to>
                                    </p:set>
                                    <p:animEffect transition="in" filter="fade">
                                      <p:cBhvr>
                                        <p:cTn id="19" dur="1000"/>
                                        <p:tgtEl>
                                          <p:spTgt spid="732163">
                                            <p:txEl>
                                              <p:pRg st="2" end="2"/>
                                            </p:txEl>
                                          </p:spTgt>
                                        </p:tgtEl>
                                      </p:cBhvr>
                                    </p:animEffect>
                                    <p:anim calcmode="lin" valueType="num">
                                      <p:cBhvr>
                                        <p:cTn id="20" dur="1000" fill="hold"/>
                                        <p:tgtEl>
                                          <p:spTgt spid="73216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3216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32163">
                                            <p:txEl>
                                              <p:pRg st="3" end="3"/>
                                            </p:txEl>
                                          </p:spTgt>
                                        </p:tgtEl>
                                        <p:attrNameLst>
                                          <p:attrName>style.visibility</p:attrName>
                                        </p:attrNameLst>
                                      </p:cBhvr>
                                      <p:to>
                                        <p:strVal val="visible"/>
                                      </p:to>
                                    </p:set>
                                    <p:animEffect transition="in" filter="fade">
                                      <p:cBhvr>
                                        <p:cTn id="24" dur="1000"/>
                                        <p:tgtEl>
                                          <p:spTgt spid="732163">
                                            <p:txEl>
                                              <p:pRg st="3" end="3"/>
                                            </p:txEl>
                                          </p:spTgt>
                                        </p:tgtEl>
                                      </p:cBhvr>
                                    </p:animEffect>
                                    <p:anim calcmode="lin" valueType="num">
                                      <p:cBhvr>
                                        <p:cTn id="25" dur="1000" fill="hold"/>
                                        <p:tgtEl>
                                          <p:spTgt spid="73216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3216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216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5954" name="Rectangle 2"/>
          <p:cNvSpPr>
            <a:spLocks noGrp="1" noChangeArrowheads="1"/>
          </p:cNvSpPr>
          <p:nvPr>
            <p:ph type="title"/>
          </p:nvPr>
        </p:nvSpPr>
        <p:spPr>
          <a:xfrm>
            <a:off x="609600" y="609600"/>
            <a:ext cx="8153400" cy="750888"/>
          </a:xfrm>
        </p:spPr>
        <p:txBody>
          <a:bodyPr/>
          <a:lstStyle/>
          <a:p>
            <a:r>
              <a:rPr lang="en-US" dirty="0"/>
              <a:t>Determining “Acceptable” Risk</a:t>
            </a:r>
          </a:p>
        </p:txBody>
      </p:sp>
      <p:sp>
        <p:nvSpPr>
          <p:cNvPr id="765955" name="Rectangle 3"/>
          <p:cNvSpPr>
            <a:spLocks noGrp="1" noChangeArrowheads="1"/>
          </p:cNvSpPr>
          <p:nvPr>
            <p:ph idx="1"/>
          </p:nvPr>
        </p:nvSpPr>
        <p:spPr>
          <a:xfrm>
            <a:off x="609600" y="1905000"/>
            <a:ext cx="8153400" cy="4419600"/>
          </a:xfrm>
        </p:spPr>
        <p:txBody>
          <a:bodyPr/>
          <a:lstStyle/>
          <a:p>
            <a:pPr>
              <a:lnSpc>
                <a:spcPct val="90000"/>
              </a:lnSpc>
            </a:pPr>
            <a:r>
              <a:rPr lang="en-US" sz="2600" dirty="0"/>
              <a:t>The extent of risk reduction determines the level of exposure and stringency of policy</a:t>
            </a:r>
            <a:endParaRPr lang="en-US" dirty="0"/>
          </a:p>
          <a:p>
            <a:pPr marL="692150" lvl="1" indent="-347663">
              <a:lnSpc>
                <a:spcPct val="90000"/>
              </a:lnSpc>
            </a:pPr>
            <a:r>
              <a:rPr lang="en-US" dirty="0"/>
              <a:t>Should exposure be set to 0? If not, what positive level is appropriate?</a:t>
            </a:r>
          </a:p>
          <a:p>
            <a:pPr>
              <a:lnSpc>
                <a:spcPct val="90000"/>
              </a:lnSpc>
            </a:pPr>
            <a:r>
              <a:rPr lang="en-US" dirty="0"/>
              <a:t>Officials might use </a:t>
            </a:r>
            <a:r>
              <a:rPr lang="en-US" b="1" i="1" dirty="0">
                <a:solidFill>
                  <a:srgbClr val="2E5D7A"/>
                </a:solidFill>
              </a:rPr>
              <a:t>de minimis</a:t>
            </a:r>
            <a:r>
              <a:rPr lang="en-US" b="1" dirty="0">
                <a:solidFill>
                  <a:srgbClr val="2E5D7A"/>
                </a:solidFill>
              </a:rPr>
              <a:t> risk</a:t>
            </a:r>
            <a:r>
              <a:rPr lang="en-US" dirty="0"/>
              <a:t> as baseline</a:t>
            </a:r>
          </a:p>
          <a:p>
            <a:pPr>
              <a:lnSpc>
                <a:spcPct val="90000"/>
              </a:lnSpc>
            </a:pPr>
            <a:r>
              <a:rPr lang="en-US" dirty="0"/>
              <a:t>Might use </a:t>
            </a:r>
            <a:r>
              <a:rPr lang="en-US" b="1" dirty="0">
                <a:solidFill>
                  <a:srgbClr val="2E5D7A"/>
                </a:solidFill>
              </a:rPr>
              <a:t>comparative risk analysis</a:t>
            </a:r>
            <a:r>
              <a:rPr lang="en-US" dirty="0"/>
              <a:t> to compare risk of environmental hazard to other risks faced by society</a:t>
            </a:r>
          </a:p>
          <a:p>
            <a:pPr marL="692150" lvl="1" indent="-347663">
              <a:lnSpc>
                <a:spcPct val="90000"/>
              </a:lnSpc>
            </a:pPr>
            <a:r>
              <a:rPr lang="en-US" dirty="0"/>
              <a:t>e.g., risk of exposure to 4 pCi/l of radon compares to the risk of dying in a car crash</a:t>
            </a:r>
          </a:p>
        </p:txBody>
      </p:sp>
      <p:sp>
        <p:nvSpPr>
          <p:cNvPr id="5" name="Slide Number Placeholder 4"/>
          <p:cNvSpPr>
            <a:spLocks noGrp="1"/>
          </p:cNvSpPr>
          <p:nvPr>
            <p:ph type="sldNum" sz="quarter" idx="11"/>
          </p:nvPr>
        </p:nvSpPr>
        <p:spPr/>
        <p:txBody>
          <a:bodyPr/>
          <a:lstStyle/>
          <a:p>
            <a:fld id="{AE74C9B6-217C-4D36-B7C9-0505AD219BED}" type="slidenum">
              <a:rPr lang="en-US"/>
              <a:pPr/>
              <a:t>20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765955">
                                            <p:txEl>
                                              <p:pRg st="0" end="0"/>
                                            </p:txEl>
                                          </p:spTgt>
                                        </p:tgtEl>
                                        <p:attrNameLst>
                                          <p:attrName>style.visibility</p:attrName>
                                        </p:attrNameLst>
                                      </p:cBhvr>
                                      <p:to>
                                        <p:strVal val="visible"/>
                                      </p:to>
                                    </p:set>
                                    <p:animEffect transition="in" filter="randombar(vertical)">
                                      <p:cBhvr>
                                        <p:cTn id="7" dur="500"/>
                                        <p:tgtEl>
                                          <p:spTgt spid="7659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765955">
                                            <p:txEl>
                                              <p:pRg st="1" end="1"/>
                                            </p:txEl>
                                          </p:spTgt>
                                        </p:tgtEl>
                                        <p:attrNameLst>
                                          <p:attrName>style.visibility</p:attrName>
                                        </p:attrNameLst>
                                      </p:cBhvr>
                                      <p:to>
                                        <p:strVal val="visible"/>
                                      </p:to>
                                    </p:set>
                                    <p:animEffect transition="in" filter="randombar(vertical)">
                                      <p:cBhvr>
                                        <p:cTn id="12" dur="500"/>
                                        <p:tgtEl>
                                          <p:spTgt spid="7659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5" fill="hold" grpId="0" nodeType="clickEffect">
                                  <p:stCondLst>
                                    <p:cond delay="0"/>
                                  </p:stCondLst>
                                  <p:childTnLst>
                                    <p:set>
                                      <p:cBhvr>
                                        <p:cTn id="16" dur="1" fill="hold">
                                          <p:stCondLst>
                                            <p:cond delay="0"/>
                                          </p:stCondLst>
                                        </p:cTn>
                                        <p:tgtEl>
                                          <p:spTgt spid="765955">
                                            <p:txEl>
                                              <p:pRg st="2" end="2"/>
                                            </p:txEl>
                                          </p:spTgt>
                                        </p:tgtEl>
                                        <p:attrNameLst>
                                          <p:attrName>style.visibility</p:attrName>
                                        </p:attrNameLst>
                                      </p:cBhvr>
                                      <p:to>
                                        <p:strVal val="visible"/>
                                      </p:to>
                                    </p:set>
                                    <p:animEffect transition="in" filter="randombar(vertical)">
                                      <p:cBhvr>
                                        <p:cTn id="17" dur="500"/>
                                        <p:tgtEl>
                                          <p:spTgt spid="7659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5" fill="hold" grpId="0" nodeType="clickEffect">
                                  <p:stCondLst>
                                    <p:cond delay="0"/>
                                  </p:stCondLst>
                                  <p:childTnLst>
                                    <p:set>
                                      <p:cBhvr>
                                        <p:cTn id="21" dur="1" fill="hold">
                                          <p:stCondLst>
                                            <p:cond delay="0"/>
                                          </p:stCondLst>
                                        </p:cTn>
                                        <p:tgtEl>
                                          <p:spTgt spid="765955">
                                            <p:txEl>
                                              <p:pRg st="3" end="3"/>
                                            </p:txEl>
                                          </p:spTgt>
                                        </p:tgtEl>
                                        <p:attrNameLst>
                                          <p:attrName>style.visibility</p:attrName>
                                        </p:attrNameLst>
                                      </p:cBhvr>
                                      <p:to>
                                        <p:strVal val="visible"/>
                                      </p:to>
                                    </p:set>
                                    <p:animEffect transition="in" filter="randombar(vertical)">
                                      <p:cBhvr>
                                        <p:cTn id="22" dur="500"/>
                                        <p:tgtEl>
                                          <p:spTgt spid="76595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5" fill="hold" grpId="0" nodeType="clickEffect">
                                  <p:stCondLst>
                                    <p:cond delay="0"/>
                                  </p:stCondLst>
                                  <p:childTnLst>
                                    <p:set>
                                      <p:cBhvr>
                                        <p:cTn id="26" dur="1" fill="hold">
                                          <p:stCondLst>
                                            <p:cond delay="0"/>
                                          </p:stCondLst>
                                        </p:cTn>
                                        <p:tgtEl>
                                          <p:spTgt spid="765955">
                                            <p:txEl>
                                              <p:pRg st="4" end="4"/>
                                            </p:txEl>
                                          </p:spTgt>
                                        </p:tgtEl>
                                        <p:attrNameLst>
                                          <p:attrName>style.visibility</p:attrName>
                                        </p:attrNameLst>
                                      </p:cBhvr>
                                      <p:to>
                                        <p:strVal val="visible"/>
                                      </p:to>
                                    </p:set>
                                    <p:animEffect transition="in" filter="randombar(vertical)">
                                      <p:cBhvr>
                                        <p:cTn id="27" dur="500"/>
                                        <p:tgtEl>
                                          <p:spTgt spid="7659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5955" grpId="0" build="p" bldLvl="3"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02" name="Rectangle 2"/>
          <p:cNvSpPr>
            <a:spLocks noGrp="1" noChangeArrowheads="1"/>
          </p:cNvSpPr>
          <p:nvPr>
            <p:ph type="title"/>
          </p:nvPr>
        </p:nvSpPr>
        <p:spPr/>
        <p:txBody>
          <a:bodyPr/>
          <a:lstStyle/>
          <a:p>
            <a:r>
              <a:rPr lang="en-US" dirty="0"/>
              <a:t>Selecting Policy Response</a:t>
            </a:r>
          </a:p>
        </p:txBody>
      </p:sp>
      <p:sp>
        <p:nvSpPr>
          <p:cNvPr id="768003" name="Rectangle 3"/>
          <p:cNvSpPr>
            <a:spLocks noGrp="1" noChangeArrowheads="1"/>
          </p:cNvSpPr>
          <p:nvPr>
            <p:ph idx="1"/>
          </p:nvPr>
        </p:nvSpPr>
        <p:spPr/>
        <p:txBody>
          <a:bodyPr/>
          <a:lstStyle/>
          <a:p>
            <a:r>
              <a:rPr lang="en-US" dirty="0"/>
              <a:t>Evaluates alternative policies capable of achieving “acceptable” risk level</a:t>
            </a:r>
          </a:p>
          <a:p>
            <a:r>
              <a:rPr lang="en-US" dirty="0"/>
              <a:t>Selects “best” option</a:t>
            </a:r>
          </a:p>
          <a:p>
            <a:pPr marL="692150" lvl="1" indent="-347663"/>
            <a:r>
              <a:rPr lang="en-US" dirty="0"/>
              <a:t>How? Uses risk management strategies</a:t>
            </a:r>
          </a:p>
        </p:txBody>
      </p:sp>
      <p:sp>
        <p:nvSpPr>
          <p:cNvPr id="5" name="Slide Number Placeholder 4"/>
          <p:cNvSpPr>
            <a:spLocks noGrp="1"/>
          </p:cNvSpPr>
          <p:nvPr>
            <p:ph type="sldNum" sz="quarter" idx="11"/>
          </p:nvPr>
        </p:nvSpPr>
        <p:spPr/>
        <p:txBody>
          <a:bodyPr/>
          <a:lstStyle/>
          <a:p>
            <a:fld id="{C6B65C42-7815-49F4-B99F-53C0DF09BB96}" type="slidenum">
              <a:rPr lang="en-US"/>
              <a:pPr/>
              <a:t>21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5" fill="hold" grpId="0" nodeType="clickEffect">
                                  <p:stCondLst>
                                    <p:cond delay="0"/>
                                  </p:stCondLst>
                                  <p:childTnLst>
                                    <p:set>
                                      <p:cBhvr>
                                        <p:cTn id="6" dur="1" fill="hold">
                                          <p:stCondLst>
                                            <p:cond delay="0"/>
                                          </p:stCondLst>
                                        </p:cTn>
                                        <p:tgtEl>
                                          <p:spTgt spid="768003">
                                            <p:txEl>
                                              <p:pRg st="0" end="0"/>
                                            </p:txEl>
                                          </p:spTgt>
                                        </p:tgtEl>
                                        <p:attrNameLst>
                                          <p:attrName>style.visibility</p:attrName>
                                        </p:attrNameLst>
                                      </p:cBhvr>
                                      <p:to>
                                        <p:strVal val="visible"/>
                                      </p:to>
                                    </p:set>
                                    <p:animEffect transition="in" filter="blinds(vertical)">
                                      <p:cBhvr>
                                        <p:cTn id="7" dur="500"/>
                                        <p:tgtEl>
                                          <p:spTgt spid="7680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768003">
                                            <p:txEl>
                                              <p:pRg st="1" end="1"/>
                                            </p:txEl>
                                          </p:spTgt>
                                        </p:tgtEl>
                                        <p:attrNameLst>
                                          <p:attrName>style.visibility</p:attrName>
                                        </p:attrNameLst>
                                      </p:cBhvr>
                                      <p:to>
                                        <p:strVal val="visible"/>
                                      </p:to>
                                    </p:set>
                                    <p:animEffect transition="in" filter="blinds(vertical)">
                                      <p:cBhvr>
                                        <p:cTn id="12" dur="500"/>
                                        <p:tgtEl>
                                          <p:spTgt spid="768003">
                                            <p:txEl>
                                              <p:pRg st="1" end="1"/>
                                            </p:txEl>
                                          </p:spTgt>
                                        </p:tgtEl>
                                      </p:cBhvr>
                                    </p:animEffect>
                                  </p:childTnLst>
                                </p:cTn>
                              </p:par>
                              <p:par>
                                <p:cTn id="13" presetID="3" presetClass="entr" presetSubtype="5" fill="hold" grpId="0" nodeType="withEffect">
                                  <p:stCondLst>
                                    <p:cond delay="0"/>
                                  </p:stCondLst>
                                  <p:childTnLst>
                                    <p:set>
                                      <p:cBhvr>
                                        <p:cTn id="14" dur="1" fill="hold">
                                          <p:stCondLst>
                                            <p:cond delay="0"/>
                                          </p:stCondLst>
                                        </p:cTn>
                                        <p:tgtEl>
                                          <p:spTgt spid="768003">
                                            <p:txEl>
                                              <p:pRg st="2" end="2"/>
                                            </p:txEl>
                                          </p:spTgt>
                                        </p:tgtEl>
                                        <p:attrNameLst>
                                          <p:attrName>style.visibility</p:attrName>
                                        </p:attrNameLst>
                                      </p:cBhvr>
                                      <p:to>
                                        <p:strVal val="visible"/>
                                      </p:to>
                                    </p:set>
                                    <p:animEffect transition="in" filter="blinds(vertical)">
                                      <p:cBhvr>
                                        <p:cTn id="15" dur="500"/>
                                        <p:tgtEl>
                                          <p:spTgt spid="76800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0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4210" name="Rectangle 2"/>
          <p:cNvSpPr>
            <a:spLocks noGrp="1" noChangeArrowheads="1"/>
          </p:cNvSpPr>
          <p:nvPr>
            <p:ph type="title"/>
          </p:nvPr>
        </p:nvSpPr>
        <p:spPr>
          <a:xfrm>
            <a:off x="609600" y="685800"/>
            <a:ext cx="7696200" cy="838200"/>
          </a:xfrm>
        </p:spPr>
        <p:txBody>
          <a:bodyPr/>
          <a:lstStyle/>
          <a:p>
            <a:r>
              <a:rPr lang="en-US" sz="3800" dirty="0"/>
              <a:t>Risk Management Strategies</a:t>
            </a:r>
          </a:p>
        </p:txBody>
      </p:sp>
      <p:sp>
        <p:nvSpPr>
          <p:cNvPr id="734211" name="Rectangle 3"/>
          <p:cNvSpPr>
            <a:spLocks noGrp="1" noChangeArrowheads="1"/>
          </p:cNvSpPr>
          <p:nvPr>
            <p:ph idx="1"/>
          </p:nvPr>
        </p:nvSpPr>
        <p:spPr>
          <a:xfrm>
            <a:off x="533400" y="1828800"/>
            <a:ext cx="8458200" cy="4191000"/>
          </a:xfrm>
        </p:spPr>
        <p:txBody>
          <a:bodyPr/>
          <a:lstStyle/>
          <a:p>
            <a:pPr marL="533400" indent="-533400">
              <a:lnSpc>
                <a:spcPct val="90000"/>
              </a:lnSpc>
            </a:pPr>
            <a:r>
              <a:rPr lang="en-US" dirty="0"/>
              <a:t>Used to evaluate options in a systematic way</a:t>
            </a:r>
          </a:p>
          <a:p>
            <a:pPr marL="533400" indent="-533400">
              <a:lnSpc>
                <a:spcPct val="90000"/>
              </a:lnSpc>
            </a:pPr>
            <a:r>
              <a:rPr lang="en-US" dirty="0"/>
              <a:t>Key considerations are</a:t>
            </a:r>
          </a:p>
          <a:p>
            <a:pPr marL="952500" lvl="1" indent="-495300">
              <a:lnSpc>
                <a:spcPct val="90000"/>
              </a:lnSpc>
            </a:pPr>
            <a:r>
              <a:rPr lang="en-US" dirty="0"/>
              <a:t>The level of risk established</a:t>
            </a:r>
          </a:p>
          <a:p>
            <a:pPr marL="952500" lvl="1" indent="-495300">
              <a:lnSpc>
                <a:spcPct val="90000"/>
              </a:lnSpc>
            </a:pPr>
            <a:r>
              <a:rPr lang="en-US" dirty="0"/>
              <a:t>The benefits to society from adopting the policy</a:t>
            </a:r>
          </a:p>
          <a:p>
            <a:pPr marL="952500" lvl="1" indent="-495300">
              <a:lnSpc>
                <a:spcPct val="90000"/>
              </a:lnSpc>
            </a:pPr>
            <a:r>
              <a:rPr lang="en-US" dirty="0"/>
              <a:t>The associated costs of implementing the policy</a:t>
            </a:r>
          </a:p>
          <a:p>
            <a:pPr marL="533400" indent="-533400">
              <a:lnSpc>
                <a:spcPct val="90000"/>
              </a:lnSpc>
            </a:pPr>
            <a:r>
              <a:rPr lang="en-US" dirty="0"/>
              <a:t>Prevalent risk management strategies are</a:t>
            </a:r>
          </a:p>
          <a:p>
            <a:pPr marL="952500" lvl="1" indent="-495300">
              <a:lnSpc>
                <a:spcPct val="90000"/>
              </a:lnSpc>
            </a:pPr>
            <a:r>
              <a:rPr lang="en-US" b="1" dirty="0">
                <a:solidFill>
                  <a:srgbClr val="2E5D7A"/>
                </a:solidFill>
              </a:rPr>
              <a:t>Comparative risk analysis</a:t>
            </a:r>
          </a:p>
          <a:p>
            <a:pPr marL="952500" lvl="1" indent="-495300">
              <a:lnSpc>
                <a:spcPct val="90000"/>
              </a:lnSpc>
            </a:pPr>
            <a:r>
              <a:rPr lang="en-US" b="1" dirty="0">
                <a:solidFill>
                  <a:srgbClr val="2E5D7A"/>
                </a:solidFill>
              </a:rPr>
              <a:t>Risk-benefit analysis</a:t>
            </a:r>
          </a:p>
          <a:p>
            <a:pPr marL="952500" lvl="1" indent="-495300">
              <a:lnSpc>
                <a:spcPct val="90000"/>
              </a:lnSpc>
            </a:pPr>
            <a:r>
              <a:rPr lang="en-US" b="1" dirty="0">
                <a:solidFill>
                  <a:srgbClr val="2E5D7A"/>
                </a:solidFill>
              </a:rPr>
              <a:t>Benefit-cost analysis</a:t>
            </a:r>
          </a:p>
        </p:txBody>
      </p:sp>
      <p:sp>
        <p:nvSpPr>
          <p:cNvPr id="5" name="Slide Number Placeholder 4"/>
          <p:cNvSpPr>
            <a:spLocks noGrp="1"/>
          </p:cNvSpPr>
          <p:nvPr>
            <p:ph type="sldNum" sz="quarter" idx="11"/>
          </p:nvPr>
        </p:nvSpPr>
        <p:spPr/>
        <p:txBody>
          <a:bodyPr/>
          <a:lstStyle/>
          <a:p>
            <a:fld id="{60236DBD-8166-4202-89B9-6BF45922E1EF}" type="slidenum">
              <a:rPr lang="en-US"/>
              <a:pPr/>
              <a:t>22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4210"/>
                                        </p:tgtEl>
                                        <p:attrNameLst>
                                          <p:attrName>style.visibility</p:attrName>
                                        </p:attrNameLst>
                                      </p:cBhvr>
                                      <p:to>
                                        <p:strVal val="visible"/>
                                      </p:to>
                                    </p:set>
                                    <p:animEffect transition="in" filter="fade">
                                      <p:cBhvr>
                                        <p:cTn id="7" dur="2000"/>
                                        <p:tgtEl>
                                          <p:spTgt spid="7342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34211">
                                            <p:txEl>
                                              <p:pRg st="0" end="0"/>
                                            </p:txEl>
                                          </p:spTgt>
                                        </p:tgtEl>
                                        <p:attrNameLst>
                                          <p:attrName>style.visibility</p:attrName>
                                        </p:attrNameLst>
                                      </p:cBhvr>
                                      <p:to>
                                        <p:strVal val="visible"/>
                                      </p:to>
                                    </p:set>
                                    <p:animEffect transition="in" filter="wipe(left)">
                                      <p:cBhvr>
                                        <p:cTn id="12" dur="500"/>
                                        <p:tgtEl>
                                          <p:spTgt spid="7342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34211">
                                            <p:txEl>
                                              <p:pRg st="1" end="1"/>
                                            </p:txEl>
                                          </p:spTgt>
                                        </p:tgtEl>
                                        <p:attrNameLst>
                                          <p:attrName>style.visibility</p:attrName>
                                        </p:attrNameLst>
                                      </p:cBhvr>
                                      <p:to>
                                        <p:strVal val="visible"/>
                                      </p:to>
                                    </p:set>
                                    <p:animEffect transition="in" filter="wipe(left)">
                                      <p:cBhvr>
                                        <p:cTn id="17" dur="500"/>
                                        <p:tgtEl>
                                          <p:spTgt spid="734211">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734211">
                                            <p:txEl>
                                              <p:pRg st="2" end="2"/>
                                            </p:txEl>
                                          </p:spTgt>
                                        </p:tgtEl>
                                        <p:attrNameLst>
                                          <p:attrName>style.visibility</p:attrName>
                                        </p:attrNameLst>
                                      </p:cBhvr>
                                      <p:to>
                                        <p:strVal val="visible"/>
                                      </p:to>
                                    </p:set>
                                    <p:animEffect transition="in" filter="wipe(left)">
                                      <p:cBhvr>
                                        <p:cTn id="20" dur="500"/>
                                        <p:tgtEl>
                                          <p:spTgt spid="734211">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734211">
                                            <p:txEl>
                                              <p:pRg st="3" end="3"/>
                                            </p:txEl>
                                          </p:spTgt>
                                        </p:tgtEl>
                                        <p:attrNameLst>
                                          <p:attrName>style.visibility</p:attrName>
                                        </p:attrNameLst>
                                      </p:cBhvr>
                                      <p:to>
                                        <p:strVal val="visible"/>
                                      </p:to>
                                    </p:set>
                                    <p:animEffect transition="in" filter="wipe(left)">
                                      <p:cBhvr>
                                        <p:cTn id="23" dur="500"/>
                                        <p:tgtEl>
                                          <p:spTgt spid="734211">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734211">
                                            <p:txEl>
                                              <p:pRg st="4" end="4"/>
                                            </p:txEl>
                                          </p:spTgt>
                                        </p:tgtEl>
                                        <p:attrNameLst>
                                          <p:attrName>style.visibility</p:attrName>
                                        </p:attrNameLst>
                                      </p:cBhvr>
                                      <p:to>
                                        <p:strVal val="visible"/>
                                      </p:to>
                                    </p:set>
                                    <p:animEffect transition="in" filter="wipe(left)">
                                      <p:cBhvr>
                                        <p:cTn id="26" dur="500"/>
                                        <p:tgtEl>
                                          <p:spTgt spid="734211">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734211">
                                            <p:txEl>
                                              <p:pRg st="5" end="5"/>
                                            </p:txEl>
                                          </p:spTgt>
                                        </p:tgtEl>
                                        <p:attrNameLst>
                                          <p:attrName>style.visibility</p:attrName>
                                        </p:attrNameLst>
                                      </p:cBhvr>
                                      <p:to>
                                        <p:strVal val="visible"/>
                                      </p:to>
                                    </p:set>
                                    <p:animEffect transition="in" filter="wipe(left)">
                                      <p:cBhvr>
                                        <p:cTn id="31" dur="500"/>
                                        <p:tgtEl>
                                          <p:spTgt spid="734211">
                                            <p:txEl>
                                              <p:pRg st="5" end="5"/>
                                            </p:txEl>
                                          </p:spTgt>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734211">
                                            <p:txEl>
                                              <p:pRg st="6" end="6"/>
                                            </p:txEl>
                                          </p:spTgt>
                                        </p:tgtEl>
                                        <p:attrNameLst>
                                          <p:attrName>style.visibility</p:attrName>
                                        </p:attrNameLst>
                                      </p:cBhvr>
                                      <p:to>
                                        <p:strVal val="visible"/>
                                      </p:to>
                                    </p:set>
                                    <p:animEffect transition="in" filter="wipe(left)">
                                      <p:cBhvr>
                                        <p:cTn id="34" dur="500"/>
                                        <p:tgtEl>
                                          <p:spTgt spid="734211">
                                            <p:txEl>
                                              <p:pRg st="6" end="6"/>
                                            </p:txEl>
                                          </p:spTgt>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734211">
                                            <p:txEl>
                                              <p:pRg st="7" end="7"/>
                                            </p:txEl>
                                          </p:spTgt>
                                        </p:tgtEl>
                                        <p:attrNameLst>
                                          <p:attrName>style.visibility</p:attrName>
                                        </p:attrNameLst>
                                      </p:cBhvr>
                                      <p:to>
                                        <p:strVal val="visible"/>
                                      </p:to>
                                    </p:set>
                                    <p:animEffect transition="in" filter="wipe(left)">
                                      <p:cBhvr>
                                        <p:cTn id="37" dur="500"/>
                                        <p:tgtEl>
                                          <p:spTgt spid="734211">
                                            <p:txEl>
                                              <p:pRg st="7" end="7"/>
                                            </p:txEl>
                                          </p:spTgt>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734211">
                                            <p:txEl>
                                              <p:pRg st="8" end="8"/>
                                            </p:txEl>
                                          </p:spTgt>
                                        </p:tgtEl>
                                        <p:attrNameLst>
                                          <p:attrName>style.visibility</p:attrName>
                                        </p:attrNameLst>
                                      </p:cBhvr>
                                      <p:to>
                                        <p:strVal val="visible"/>
                                      </p:to>
                                    </p:set>
                                    <p:animEffect transition="in" filter="wipe(left)">
                                      <p:cBhvr>
                                        <p:cTn id="40" dur="500"/>
                                        <p:tgtEl>
                                          <p:spTgt spid="7342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4210" grpId="0"/>
      <p:bldP spid="734211"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5234" name="Rectangle 2"/>
          <p:cNvSpPr>
            <a:spLocks noGrp="1" noChangeArrowheads="1"/>
          </p:cNvSpPr>
          <p:nvPr>
            <p:ph type="title"/>
          </p:nvPr>
        </p:nvSpPr>
        <p:spPr>
          <a:xfrm>
            <a:off x="381000" y="609600"/>
            <a:ext cx="8305800" cy="914400"/>
          </a:xfrm>
        </p:spPr>
        <p:txBody>
          <a:bodyPr/>
          <a:lstStyle/>
          <a:p>
            <a:r>
              <a:rPr lang="en-US" sz="3800" dirty="0"/>
              <a:t>Risk Management Strategies</a:t>
            </a:r>
          </a:p>
        </p:txBody>
      </p:sp>
      <p:sp>
        <p:nvSpPr>
          <p:cNvPr id="735235" name="Rectangle 3"/>
          <p:cNvSpPr>
            <a:spLocks noGrp="1" noChangeArrowheads="1"/>
          </p:cNvSpPr>
          <p:nvPr>
            <p:ph idx="1"/>
          </p:nvPr>
        </p:nvSpPr>
        <p:spPr>
          <a:xfrm>
            <a:off x="304800" y="1676400"/>
            <a:ext cx="8686800" cy="4495800"/>
          </a:xfrm>
        </p:spPr>
        <p:txBody>
          <a:bodyPr/>
          <a:lstStyle/>
          <a:p>
            <a:pPr marL="533400" indent="-533400"/>
            <a:r>
              <a:rPr lang="en-US" sz="2400" b="1" dirty="0">
                <a:solidFill>
                  <a:srgbClr val="2E5D7A"/>
                </a:solidFill>
              </a:rPr>
              <a:t>Comparative risk analysis</a:t>
            </a:r>
            <a:r>
              <a:rPr lang="en-US" sz="2400" dirty="0"/>
              <a:t> is an evaluation of relative risk</a:t>
            </a:r>
          </a:p>
          <a:p>
            <a:pPr marL="952500" lvl="1" indent="-495300"/>
            <a:r>
              <a:rPr lang="en-US" sz="2100" dirty="0"/>
              <a:t>Known as </a:t>
            </a:r>
            <a:r>
              <a:rPr lang="en-US" sz="2100" dirty="0">
                <a:solidFill>
                  <a:srgbClr val="2E5D7A"/>
                </a:solidFill>
              </a:rPr>
              <a:t>risk-risk analysis</a:t>
            </a:r>
            <a:r>
              <a:rPr lang="en-US" sz="2100" dirty="0">
                <a:solidFill>
                  <a:srgbClr val="000099"/>
                </a:solidFill>
              </a:rPr>
              <a:t> </a:t>
            </a:r>
            <a:r>
              <a:rPr lang="en-US" sz="2100" dirty="0">
                <a:solidFill>
                  <a:schemeClr val="tx1"/>
                </a:solidFill>
              </a:rPr>
              <a:t>w</a:t>
            </a:r>
            <a:r>
              <a:rPr lang="en-US" sz="2100" dirty="0"/>
              <a:t>hen used to select from alternative policy instruments</a:t>
            </a:r>
          </a:p>
          <a:p>
            <a:pPr marL="533400" indent="-533400"/>
            <a:r>
              <a:rPr lang="en-US" sz="2400" b="1" dirty="0">
                <a:solidFill>
                  <a:srgbClr val="2E5D7A"/>
                </a:solidFill>
              </a:rPr>
              <a:t>Risk-benefit analysis</a:t>
            </a:r>
            <a:r>
              <a:rPr lang="en-US" sz="2400" dirty="0">
                <a:solidFill>
                  <a:srgbClr val="2E5D7A"/>
                </a:solidFill>
              </a:rPr>
              <a:t> </a:t>
            </a:r>
            <a:r>
              <a:rPr lang="en-US" sz="2400" dirty="0"/>
              <a:t>involves assessing the risks of a hazard along with the benefits to society of not regulating that hazard</a:t>
            </a:r>
          </a:p>
          <a:p>
            <a:pPr marL="533400" indent="-533400"/>
            <a:r>
              <a:rPr lang="en-US" sz="2400" b="1" dirty="0">
                <a:solidFill>
                  <a:srgbClr val="2E5D7A"/>
                </a:solidFill>
              </a:rPr>
              <a:t>Benefit-cost analysis</a:t>
            </a:r>
            <a:r>
              <a:rPr lang="en-US" sz="2400" dirty="0"/>
              <a:t> uses the economic criterion of </a:t>
            </a:r>
            <a:r>
              <a:rPr lang="en-US" sz="2400" u="sng" dirty="0"/>
              <a:t>allocative efficiency</a:t>
            </a:r>
            <a:r>
              <a:rPr lang="en-US" sz="2400" dirty="0"/>
              <a:t>, comparing the </a:t>
            </a:r>
            <a:r>
              <a:rPr lang="en-US" sz="2400" i="1" dirty="0"/>
              <a:t>MSB</a:t>
            </a:r>
            <a:r>
              <a:rPr lang="en-US" sz="2400" dirty="0"/>
              <a:t> of a risk reduction policy to the associated </a:t>
            </a:r>
            <a:r>
              <a:rPr lang="en-US" sz="2400" i="1"/>
              <a:t>MSC </a:t>
            </a:r>
            <a:endParaRPr lang="en-US" sz="2400" i="1" dirty="0"/>
          </a:p>
        </p:txBody>
      </p:sp>
      <p:sp>
        <p:nvSpPr>
          <p:cNvPr id="5" name="Slide Number Placeholder 4"/>
          <p:cNvSpPr>
            <a:spLocks noGrp="1"/>
          </p:cNvSpPr>
          <p:nvPr>
            <p:ph type="sldNum" sz="quarter" idx="11"/>
          </p:nvPr>
        </p:nvSpPr>
        <p:spPr/>
        <p:txBody>
          <a:bodyPr/>
          <a:lstStyle/>
          <a:p>
            <a:fld id="{4590B701-14A2-4EBD-92F7-B47DE028850B}" type="slidenum">
              <a:rPr lang="en-US"/>
              <a:pPr/>
              <a:t>23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5234"/>
                                        </p:tgtEl>
                                        <p:attrNameLst>
                                          <p:attrName>style.visibility</p:attrName>
                                        </p:attrNameLst>
                                      </p:cBhvr>
                                      <p:to>
                                        <p:strVal val="visible"/>
                                      </p:to>
                                    </p:set>
                                    <p:animEffect transition="in" filter="fade">
                                      <p:cBhvr>
                                        <p:cTn id="7" dur="2000"/>
                                        <p:tgtEl>
                                          <p:spTgt spid="73523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35235">
                                            <p:txEl>
                                              <p:pRg st="0" end="0"/>
                                            </p:txEl>
                                          </p:spTgt>
                                        </p:tgtEl>
                                        <p:attrNameLst>
                                          <p:attrName>style.visibility</p:attrName>
                                        </p:attrNameLst>
                                      </p:cBhvr>
                                      <p:to>
                                        <p:strVal val="visible"/>
                                      </p:to>
                                    </p:set>
                                    <p:animEffect transition="in" filter="wipe(left)">
                                      <p:cBhvr>
                                        <p:cTn id="12" dur="500"/>
                                        <p:tgtEl>
                                          <p:spTgt spid="735235">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735235">
                                            <p:txEl>
                                              <p:pRg st="1" end="1"/>
                                            </p:txEl>
                                          </p:spTgt>
                                        </p:tgtEl>
                                        <p:attrNameLst>
                                          <p:attrName>style.visibility</p:attrName>
                                        </p:attrNameLst>
                                      </p:cBhvr>
                                      <p:to>
                                        <p:strVal val="visible"/>
                                      </p:to>
                                    </p:set>
                                    <p:animEffect transition="in" filter="wipe(left)">
                                      <p:cBhvr>
                                        <p:cTn id="15" dur="500"/>
                                        <p:tgtEl>
                                          <p:spTgt spid="73523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35235">
                                            <p:txEl>
                                              <p:pRg st="2" end="2"/>
                                            </p:txEl>
                                          </p:spTgt>
                                        </p:tgtEl>
                                        <p:attrNameLst>
                                          <p:attrName>style.visibility</p:attrName>
                                        </p:attrNameLst>
                                      </p:cBhvr>
                                      <p:to>
                                        <p:strVal val="visible"/>
                                      </p:to>
                                    </p:set>
                                    <p:animEffect transition="in" filter="wipe(left)">
                                      <p:cBhvr>
                                        <p:cTn id="20" dur="500"/>
                                        <p:tgtEl>
                                          <p:spTgt spid="73523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735235">
                                            <p:txEl>
                                              <p:pRg st="3" end="3"/>
                                            </p:txEl>
                                          </p:spTgt>
                                        </p:tgtEl>
                                        <p:attrNameLst>
                                          <p:attrName>style.visibility</p:attrName>
                                        </p:attrNameLst>
                                      </p:cBhvr>
                                      <p:to>
                                        <p:strVal val="visible"/>
                                      </p:to>
                                    </p:set>
                                    <p:animEffect transition="in" filter="wipe(left)">
                                      <p:cBhvr>
                                        <p:cTn id="25" dur="500"/>
                                        <p:tgtEl>
                                          <p:spTgt spid="7352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5234" grpId="0"/>
      <p:bldP spid="735235" grpId="0" build="p"/>
    </p:bldLst>
  </p:timing>
</p:sld>
</file>

<file path=ppt/theme/theme1.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CallanThomas6e</Template>
  <TotalTime>0</TotalTime>
  <Words>1351</Words>
  <Application>Microsoft Office PowerPoint</Application>
  <PresentationFormat>On-screen Show (4:3)</PresentationFormat>
  <Paragraphs>197</Paragraphs>
  <Slides>23</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Times New Roman</vt:lpstr>
      <vt:lpstr>Times Roman</vt:lpstr>
      <vt:lpstr>Wingdings</vt:lpstr>
      <vt:lpstr>CallanThomas6e</vt:lpstr>
      <vt:lpstr>Environmental Risk Analysis</vt:lpstr>
      <vt:lpstr>Overview of Risk</vt:lpstr>
      <vt:lpstr>Overview of Risk (continued)</vt:lpstr>
      <vt:lpstr>Methods in Risk Analysis</vt:lpstr>
      <vt:lpstr>Human Health Risk Assessment</vt:lpstr>
      <vt:lpstr>A Model of Health Risk Assessment</vt:lpstr>
      <vt:lpstr>Hazard Identification</vt:lpstr>
      <vt:lpstr>Dose-Response Assessment</vt:lpstr>
      <vt:lpstr>Hypothetical Dose-Response Functions</vt:lpstr>
      <vt:lpstr>Exposure Assessment</vt:lpstr>
      <vt:lpstr>Risk Characterization</vt:lpstr>
      <vt:lpstr>Quantitative Component of Risk Characterization</vt:lpstr>
      <vt:lpstr>Qualitative Component of Risk Characterization</vt:lpstr>
      <vt:lpstr>Ecological Risk Assessment -Overview</vt:lpstr>
      <vt:lpstr>Model of Ecological Risk Assessment</vt:lpstr>
      <vt:lpstr>Problem Formulation</vt:lpstr>
      <vt:lpstr>Analysis Phase</vt:lpstr>
      <vt:lpstr>Risk Characterization</vt:lpstr>
      <vt:lpstr>Risk Management Responding to Risk</vt:lpstr>
      <vt:lpstr>Determining “Acceptable” Risk</vt:lpstr>
      <vt:lpstr>Selecting Policy Response</vt:lpstr>
      <vt:lpstr>Risk Management Strategies</vt:lpstr>
      <vt:lpstr>Risk Management Strategies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2009-08-24T14:51:24Z</dcterms:created>
  <dcterms:modified xsi:type="dcterms:W3CDTF">2020-03-05T11:26:19Z</dcterms:modified>
  <cp:contentStatus/>
</cp:coreProperties>
</file>