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4"/>
  </p:notesMasterIdLst>
  <p:handoutMasterIdLst>
    <p:handoutMasterId r:id="rId15"/>
  </p:handoutMasterIdLst>
  <p:sldIdLst>
    <p:sldId id="314" r:id="rId2"/>
    <p:sldId id="330" r:id="rId3"/>
    <p:sldId id="332" r:id="rId4"/>
    <p:sldId id="334" r:id="rId5"/>
    <p:sldId id="336" r:id="rId6"/>
    <p:sldId id="340" r:id="rId7"/>
    <p:sldId id="337" r:id="rId8"/>
    <p:sldId id="341" r:id="rId9"/>
    <p:sldId id="335" r:id="rId10"/>
    <p:sldId id="333" r:id="rId11"/>
    <p:sldId id="338" r:id="rId12"/>
    <p:sldId id="339" r:id="rId13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30"/>
            <p14:sldId id="332"/>
            <p14:sldId id="334"/>
            <p14:sldId id="336"/>
            <p14:sldId id="340"/>
            <p14:sldId id="337"/>
            <p14:sldId id="341"/>
            <p14:sldId id="335"/>
            <p14:sldId id="333"/>
            <p14:sldId id="338"/>
            <p14:sldId id="339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433" autoAdjust="0"/>
  </p:normalViewPr>
  <p:slideViewPr>
    <p:cSldViewPr snapToGrid="0">
      <p:cViewPr>
        <p:scale>
          <a:sx n="106" d="100"/>
          <a:sy n="106" d="100"/>
        </p:scale>
        <p:origin x="75" y="20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JavaScript Promise</a:t>
            </a:r>
            <a:br>
              <a:rPr lang="en-US" altLang="en-US" sz="4000" dirty="0" smtClean="0"/>
            </a:br>
            <a:endParaRPr lang="en-US" altLang="en-US" sz="4000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a promise?</a:t>
            </a:r>
          </a:p>
          <a:p>
            <a:r>
              <a:rPr lang="en-GB" dirty="0" err="1" smtClean="0"/>
              <a:t>async</a:t>
            </a:r>
            <a:r>
              <a:rPr lang="en-GB" dirty="0" smtClean="0"/>
              <a:t> and await</a:t>
            </a:r>
          </a:p>
          <a:p>
            <a:r>
              <a:rPr lang="en-GB" dirty="0" smtClean="0"/>
              <a:t>Catching Promise Errors</a:t>
            </a:r>
          </a:p>
          <a:p>
            <a:r>
              <a:rPr lang="en-GB" dirty="0" smtClean="0"/>
              <a:t>then() and catch()</a:t>
            </a:r>
          </a:p>
          <a:p>
            <a:r>
              <a:rPr lang="en-GB" dirty="0" smtClean="0"/>
              <a:t>Promise Chaining</a:t>
            </a:r>
          </a:p>
          <a:p>
            <a:r>
              <a:rPr lang="en-GB" dirty="0" smtClean="0"/>
              <a:t>Multiple Promise Handlers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promise?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Promise is a proxy for a value not necessarily known when the promise is created. </a:t>
            </a:r>
          </a:p>
          <a:p>
            <a:r>
              <a:rPr lang="en-GB" dirty="0"/>
              <a:t>It allows you to </a:t>
            </a:r>
            <a:r>
              <a:rPr lang="en-GB" b="1" dirty="0"/>
              <a:t>associate handlers </a:t>
            </a:r>
            <a:r>
              <a:rPr lang="en-GB" dirty="0"/>
              <a:t>with an asynchronous action's eventual success value or failure reason. </a:t>
            </a:r>
          </a:p>
          <a:p>
            <a:r>
              <a:rPr lang="en-GB" dirty="0"/>
              <a:t>This lets asynchronous methods return values like synchronous methods</a:t>
            </a:r>
          </a:p>
          <a:p>
            <a:pPr lvl="1"/>
            <a:r>
              <a:rPr lang="en-GB" dirty="0" smtClean="0"/>
              <a:t>Instead </a:t>
            </a:r>
            <a:r>
              <a:rPr lang="en-GB" dirty="0"/>
              <a:t>of immediately returning the final value, the asynchronous method returns a promise to supply the value at some point in the future.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764195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promise???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19213"/>
            <a:ext cx="7029450" cy="794084"/>
          </a:xfrm>
        </p:spPr>
        <p:txBody>
          <a:bodyPr/>
          <a:lstStyle/>
          <a:p>
            <a:r>
              <a:rPr lang="en-GB" dirty="0"/>
              <a:t>A Promise is an object representing the eventual completion or failure of an asynchronous operation. 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176830" y="3061256"/>
            <a:ext cx="5420427" cy="2308324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function DoSomething()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 smtClean="0"/>
              <a:t>     return </a:t>
            </a:r>
            <a:r>
              <a:rPr lang="en-GB" dirty="0"/>
              <a:t>new </a:t>
            </a:r>
            <a:r>
              <a:rPr lang="en-GB" b="1" dirty="0"/>
              <a:t>Promise</a:t>
            </a:r>
            <a:r>
              <a:rPr lang="en-GB" dirty="0"/>
              <a:t>(function(</a:t>
            </a:r>
            <a:r>
              <a:rPr lang="en-GB" b="1" dirty="0"/>
              <a:t>resolve</a:t>
            </a:r>
            <a:r>
              <a:rPr lang="en-GB" dirty="0"/>
              <a:t>, </a:t>
            </a:r>
            <a:r>
              <a:rPr lang="en-GB" b="1" dirty="0"/>
              <a:t>reject</a:t>
            </a:r>
            <a:r>
              <a:rPr lang="en-GB" dirty="0"/>
              <a:t>) {</a:t>
            </a:r>
          </a:p>
          <a:p>
            <a:r>
              <a:rPr lang="en-GB" dirty="0" smtClean="0"/>
              <a:t>            // Code that does something</a:t>
            </a:r>
            <a:br>
              <a:rPr lang="en-GB" dirty="0" smtClean="0"/>
            </a:br>
            <a:r>
              <a:rPr lang="en-GB" dirty="0" smtClean="0"/>
              <a:t>            if(error)  </a:t>
            </a:r>
            <a:r>
              <a:rPr lang="en-GB" b="1" dirty="0" smtClean="0"/>
              <a:t>reject</a:t>
            </a:r>
            <a:r>
              <a:rPr lang="en-GB" dirty="0" smtClean="0"/>
              <a:t>(</a:t>
            </a:r>
            <a:r>
              <a:rPr lang="en-GB" dirty="0" smtClean="0">
                <a:solidFill>
                  <a:srgbClr val="FF0000"/>
                </a:solidFill>
              </a:rPr>
              <a:t>new Error(“Oh, no!!”)</a:t>
            </a:r>
            <a:r>
              <a:rPr lang="en-GB" dirty="0" smtClean="0"/>
              <a:t>);</a:t>
            </a:r>
            <a:br>
              <a:rPr lang="en-GB" dirty="0" smtClean="0"/>
            </a:br>
            <a:r>
              <a:rPr lang="en-GB" dirty="0" smtClean="0"/>
              <a:t>            else </a:t>
            </a:r>
            <a:r>
              <a:rPr lang="en-GB" b="1" dirty="0" smtClean="0"/>
              <a:t>resolve</a:t>
            </a:r>
            <a:r>
              <a:rPr lang="en-GB" dirty="0" smtClean="0"/>
              <a:t>(</a:t>
            </a:r>
            <a:r>
              <a:rPr lang="en-GB" dirty="0" smtClean="0">
                <a:solidFill>
                  <a:srgbClr val="FF0000"/>
                </a:solidFill>
              </a:rPr>
              <a:t>result</a:t>
            </a:r>
            <a:r>
              <a:rPr lang="en-GB" dirty="0" smtClean="0"/>
              <a:t>);</a:t>
            </a:r>
            <a:endParaRPr lang="en-GB" dirty="0"/>
          </a:p>
          <a:p>
            <a:r>
              <a:rPr lang="en-GB" dirty="0" smtClean="0"/>
              <a:t>     });</a:t>
            </a:r>
            <a:endParaRPr lang="en-GB" dirty="0"/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017948" y="3019740"/>
            <a:ext cx="300161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error</a:t>
            </a:r>
            <a:r>
              <a:rPr lang="en-GB" dirty="0" smtClean="0"/>
              <a:t>: is some value representing the error, such as a string, etc. Although, best practice is to return an error object.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017948" y="4536589"/>
            <a:ext cx="29260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success</a:t>
            </a:r>
            <a:r>
              <a:rPr lang="en-GB" dirty="0" smtClean="0"/>
              <a:t>: is some value representing the result, as a string, an object, etc.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610312" y="1982676"/>
            <a:ext cx="50725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anonymous function does the work (asynchronous action) and at some point calls </a:t>
            </a:r>
            <a:r>
              <a:rPr lang="en-GB" b="1" dirty="0" smtClean="0"/>
              <a:t>reject</a:t>
            </a:r>
            <a:r>
              <a:rPr lang="en-GB" dirty="0" smtClean="0"/>
              <a:t> or </a:t>
            </a:r>
            <a:r>
              <a:rPr lang="en-GB" b="1" dirty="0" smtClean="0"/>
              <a:t>resolve</a:t>
            </a:r>
            <a:endParaRPr lang="en-GB" b="1" dirty="0"/>
          </a:p>
        </p:txBody>
      </p:sp>
      <p:cxnSp>
        <p:nvCxnSpPr>
          <p:cNvPr id="11" name="Straight Arrow Connector 10"/>
          <p:cNvCxnSpPr/>
          <p:nvPr/>
        </p:nvCxnSpPr>
        <p:spPr bwMode="auto">
          <a:xfrm flipH="1">
            <a:off x="3071191" y="2709512"/>
            <a:ext cx="75379" cy="853666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arrow" w="lg" len="lg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3" name="TextBox 12"/>
          <p:cNvSpPr txBox="1"/>
          <p:nvPr/>
        </p:nvSpPr>
        <p:spPr>
          <a:xfrm>
            <a:off x="370645" y="5524830"/>
            <a:ext cx="74266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some people omit “reject” from the </a:t>
            </a:r>
            <a:r>
              <a:rPr lang="en-GB" dirty="0" err="1" smtClean="0"/>
              <a:t>args</a:t>
            </a:r>
            <a:r>
              <a:rPr lang="en-GB" dirty="0" smtClean="0"/>
              <a:t> and use throw instead</a:t>
            </a:r>
          </a:p>
          <a:p>
            <a:r>
              <a:rPr lang="en-GB" i="1" dirty="0" smtClean="0"/>
              <a:t>throw new Error(“Oh, no!!”); </a:t>
            </a:r>
          </a:p>
          <a:p>
            <a:r>
              <a:rPr lang="en-GB" dirty="0" smtClean="0"/>
              <a:t>Which gives the same result. One exception, is when using </a:t>
            </a:r>
            <a:r>
              <a:rPr lang="en-GB" dirty="0" err="1" smtClean="0"/>
              <a:t>async</a:t>
            </a:r>
            <a:r>
              <a:rPr lang="en-GB" dirty="0" smtClean="0"/>
              <a:t> functions within a Promise…..which may not be a good idea anyway!!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68148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Async</a:t>
            </a:r>
            <a:r>
              <a:rPr lang="en-GB" dirty="0" smtClean="0"/>
              <a:t> and Await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89272"/>
            <a:ext cx="7029450" cy="1501541"/>
          </a:xfrm>
        </p:spPr>
        <p:txBody>
          <a:bodyPr/>
          <a:lstStyle/>
          <a:p>
            <a:r>
              <a:rPr lang="en-GB" dirty="0" smtClean="0"/>
              <a:t>To allow an asynchronous function to work like a synchronous function we need to use the </a:t>
            </a:r>
            <a:r>
              <a:rPr lang="en-GB" b="1" dirty="0" smtClean="0"/>
              <a:t>await</a:t>
            </a:r>
            <a:r>
              <a:rPr lang="en-GB" dirty="0" smtClean="0"/>
              <a:t> keyword</a:t>
            </a:r>
          </a:p>
          <a:p>
            <a:r>
              <a:rPr lang="en-GB" dirty="0" smtClean="0"/>
              <a:t>Any function using the keyword </a:t>
            </a:r>
            <a:r>
              <a:rPr lang="en-GB" b="1" dirty="0" smtClean="0"/>
              <a:t>await</a:t>
            </a:r>
            <a:r>
              <a:rPr lang="en-GB" dirty="0" smtClean="0"/>
              <a:t> should be marked as an asynchronous function by using the </a:t>
            </a:r>
            <a:r>
              <a:rPr lang="en-GB" b="1" dirty="0" err="1" smtClean="0"/>
              <a:t>async</a:t>
            </a:r>
            <a:r>
              <a:rPr lang="en-GB" dirty="0" smtClean="0"/>
              <a:t> keyword</a:t>
            </a:r>
          </a:p>
          <a:p>
            <a:r>
              <a:rPr lang="en-GB" dirty="0" smtClean="0"/>
              <a:t>An </a:t>
            </a:r>
            <a:r>
              <a:rPr lang="en-GB" b="1" dirty="0" err="1" smtClean="0"/>
              <a:t>async</a:t>
            </a:r>
            <a:r>
              <a:rPr lang="en-GB" dirty="0" smtClean="0"/>
              <a:t> function </a:t>
            </a:r>
            <a:r>
              <a:rPr lang="en-GB" b="1" dirty="0" smtClean="0">
                <a:solidFill>
                  <a:srgbClr val="FF0000"/>
                </a:solidFill>
              </a:rPr>
              <a:t>returns an implicit Promise object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265880" y="2683111"/>
            <a:ext cx="5243396" cy="397031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function </a:t>
            </a:r>
            <a:r>
              <a:rPr lang="en-GB" dirty="0" err="1" smtClean="0"/>
              <a:t>PerformAction</a:t>
            </a:r>
            <a:r>
              <a:rPr lang="en-GB" dirty="0" smtClean="0"/>
              <a:t>()</a:t>
            </a:r>
            <a:endParaRPr lang="en-GB" dirty="0"/>
          </a:p>
          <a:p>
            <a:r>
              <a:rPr lang="en-GB" dirty="0"/>
              <a:t>{</a:t>
            </a:r>
          </a:p>
          <a:p>
            <a:r>
              <a:rPr lang="en-GB" dirty="0" smtClean="0"/>
              <a:t>     return </a:t>
            </a:r>
            <a:r>
              <a:rPr lang="en-GB" dirty="0"/>
              <a:t>new </a:t>
            </a:r>
            <a:r>
              <a:rPr lang="en-GB" b="1" dirty="0"/>
              <a:t>Promise</a:t>
            </a:r>
            <a:r>
              <a:rPr lang="en-GB" dirty="0"/>
              <a:t>(function(resolve, reject)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        // DO WORK!!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 smtClean="0"/>
              <a:t>    });</a:t>
            </a:r>
            <a:endParaRPr lang="en-GB" dirty="0"/>
          </a:p>
          <a:p>
            <a:r>
              <a:rPr lang="en-GB" dirty="0"/>
              <a:t>}</a:t>
            </a:r>
          </a:p>
          <a:p>
            <a:endParaRPr lang="en-GB" dirty="0"/>
          </a:p>
          <a:p>
            <a:r>
              <a:rPr lang="en-GB" b="1" dirty="0" err="1" smtClean="0"/>
              <a:t>async</a:t>
            </a:r>
            <a:r>
              <a:rPr lang="en-GB" dirty="0" smtClean="0"/>
              <a:t> function </a:t>
            </a:r>
            <a:r>
              <a:rPr lang="en-GB" dirty="0" err="1" smtClean="0"/>
              <a:t>DoWork</a:t>
            </a:r>
            <a:r>
              <a:rPr lang="en-GB" dirty="0" smtClean="0"/>
              <a:t>() 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 </a:t>
            </a:r>
            <a:r>
              <a:rPr lang="en-GB" dirty="0" err="1" smtClean="0"/>
              <a:t>const</a:t>
            </a:r>
            <a:r>
              <a:rPr lang="en-GB" dirty="0" smtClean="0"/>
              <a:t> result </a:t>
            </a:r>
            <a:r>
              <a:rPr lang="en-GB" dirty="0"/>
              <a:t>= </a:t>
            </a:r>
            <a:r>
              <a:rPr lang="en-GB" b="1" dirty="0"/>
              <a:t>await</a:t>
            </a:r>
            <a:r>
              <a:rPr lang="en-GB" dirty="0"/>
              <a:t> </a:t>
            </a:r>
            <a:r>
              <a:rPr lang="en-GB" dirty="0" err="1" smtClean="0"/>
              <a:t>PerformAction</a:t>
            </a:r>
            <a:r>
              <a:rPr lang="en-GB" dirty="0" smtClean="0"/>
              <a:t>();</a:t>
            </a:r>
            <a:br>
              <a:rPr lang="en-GB" dirty="0" smtClean="0"/>
            </a:br>
            <a:r>
              <a:rPr lang="en-GB" dirty="0" smtClean="0"/>
              <a:t>     // DO SOMETHING WITH RESULT</a:t>
            </a:r>
            <a:endParaRPr lang="en-GB" dirty="0"/>
          </a:p>
          <a:p>
            <a:r>
              <a:rPr lang="en-GB" dirty="0" smtClean="0"/>
              <a:t>}</a:t>
            </a:r>
          </a:p>
          <a:p>
            <a:endParaRPr lang="en-GB" dirty="0"/>
          </a:p>
          <a:p>
            <a:r>
              <a:rPr lang="en-GB" dirty="0" err="1" smtClean="0"/>
              <a:t>DoWork</a:t>
            </a:r>
            <a:r>
              <a:rPr lang="en-GB" dirty="0" smtClean="0"/>
              <a:t>();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552589" y="2615734"/>
            <a:ext cx="341077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await</a:t>
            </a:r>
            <a:r>
              <a:rPr lang="en-GB" dirty="0" smtClean="0"/>
              <a:t> the result from the asynchronous action. </a:t>
            </a:r>
          </a:p>
          <a:p>
            <a:r>
              <a:rPr lang="en-GB" dirty="0" smtClean="0"/>
              <a:t>The code in the </a:t>
            </a:r>
            <a:r>
              <a:rPr lang="en-GB" dirty="0" err="1" smtClean="0"/>
              <a:t>DoWork</a:t>
            </a:r>
            <a:r>
              <a:rPr lang="en-GB" dirty="0" smtClean="0"/>
              <a:t>() function is now synchronous and can handle the result from the asynchronous action. </a:t>
            </a:r>
          </a:p>
          <a:p>
            <a:r>
              <a:rPr lang="en-GB" dirty="0" smtClean="0"/>
              <a:t>We mark </a:t>
            </a:r>
            <a:r>
              <a:rPr lang="en-GB" dirty="0" err="1" smtClean="0"/>
              <a:t>DoWork</a:t>
            </a:r>
            <a:r>
              <a:rPr lang="en-GB" dirty="0" smtClean="0"/>
              <a:t>() </a:t>
            </a:r>
            <a:r>
              <a:rPr lang="en-GB" b="1" dirty="0" err="1" smtClean="0"/>
              <a:t>async</a:t>
            </a:r>
            <a:r>
              <a:rPr lang="en-GB" dirty="0" smtClean="0"/>
              <a:t> because it does not return immediately.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46433" y="5944534"/>
            <a:ext cx="2257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Implicit promise returned but unused</a:t>
            </a:r>
            <a:endParaRPr lang="en-GB" i="1" dirty="0"/>
          </a:p>
        </p:txBody>
      </p:sp>
      <p:cxnSp>
        <p:nvCxnSpPr>
          <p:cNvPr id="10" name="Straight Arrow Connector 9"/>
          <p:cNvCxnSpPr/>
          <p:nvPr/>
        </p:nvCxnSpPr>
        <p:spPr bwMode="auto">
          <a:xfrm flipH="1">
            <a:off x="1496729" y="6266047"/>
            <a:ext cx="606391" cy="91440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6" name="TextBox 5"/>
          <p:cNvSpPr txBox="1"/>
          <p:nvPr/>
        </p:nvSpPr>
        <p:spPr>
          <a:xfrm>
            <a:off x="6213108" y="5890994"/>
            <a:ext cx="2807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https://javascript.info/async-await#error-handling</a:t>
            </a:r>
          </a:p>
        </p:txBody>
      </p:sp>
    </p:spTree>
    <p:extLst>
      <p:ext uri="{BB962C8B-B14F-4D97-AF65-F5344CB8AC3E}">
        <p14:creationId xmlns:p14="http://schemas.microsoft.com/office/powerpoint/2010/main" val="2348760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Catching Errors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49" y="659332"/>
            <a:ext cx="7152033" cy="1703670"/>
          </a:xfrm>
        </p:spPr>
        <p:txBody>
          <a:bodyPr/>
          <a:lstStyle/>
          <a:p>
            <a:r>
              <a:rPr lang="en-GB" dirty="0" smtClean="0"/>
              <a:t>Since a Promise may throw an error, we should “catch” this error in one of 2 ways: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Using try…catch exception handling </a:t>
            </a:r>
            <a:r>
              <a:rPr lang="en-GB" b="1" dirty="0" smtClean="0"/>
              <a:t>(BEST APPROACH)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Setting a </a:t>
            </a:r>
            <a:r>
              <a:rPr lang="en-GB" dirty="0" err="1" smtClean="0"/>
              <a:t>callback</a:t>
            </a:r>
            <a:r>
              <a:rPr lang="en-GB" dirty="0" smtClean="0"/>
              <a:t> using the catch() method on the returned Promise object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50999" y="2748554"/>
            <a:ext cx="4589718" cy="341632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async</a:t>
            </a:r>
            <a:r>
              <a:rPr lang="en-GB" dirty="0" smtClean="0"/>
              <a:t> </a:t>
            </a:r>
            <a:r>
              <a:rPr lang="en-GB" dirty="0"/>
              <a:t>function </a:t>
            </a:r>
            <a:r>
              <a:rPr lang="en-GB" dirty="0" err="1"/>
              <a:t>DoWork</a:t>
            </a:r>
            <a:r>
              <a:rPr lang="en-GB" dirty="0"/>
              <a:t>() </a:t>
            </a:r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try</a:t>
            </a:r>
            <a:endParaRPr lang="en-GB" dirty="0"/>
          </a:p>
          <a:p>
            <a:r>
              <a:rPr lang="en-GB" dirty="0" smtClean="0"/>
              <a:t>     {</a:t>
            </a:r>
            <a:endParaRPr lang="en-GB" dirty="0"/>
          </a:p>
          <a:p>
            <a:r>
              <a:rPr lang="en-GB" dirty="0" smtClean="0"/>
              <a:t>          </a:t>
            </a:r>
            <a:r>
              <a:rPr lang="en-GB" dirty="0" err="1" smtClean="0"/>
              <a:t>const</a:t>
            </a:r>
            <a:r>
              <a:rPr lang="en-GB" dirty="0" smtClean="0"/>
              <a:t> </a:t>
            </a:r>
            <a:r>
              <a:rPr lang="en-GB" dirty="0"/>
              <a:t>result = </a:t>
            </a:r>
            <a:r>
              <a:rPr lang="en-GB" b="1" dirty="0"/>
              <a:t>await</a:t>
            </a:r>
            <a:r>
              <a:rPr lang="en-GB" dirty="0"/>
              <a:t> </a:t>
            </a:r>
            <a:r>
              <a:rPr lang="en-GB" dirty="0" err="1"/>
              <a:t>PerformAction</a:t>
            </a:r>
            <a:r>
              <a:rPr lang="en-GB" dirty="0"/>
              <a:t>();</a:t>
            </a:r>
            <a:br>
              <a:rPr lang="en-GB" dirty="0"/>
            </a:br>
            <a:r>
              <a:rPr lang="en-GB" dirty="0"/>
              <a:t>     </a:t>
            </a:r>
            <a:r>
              <a:rPr lang="en-GB" dirty="0" smtClean="0"/>
              <a:t>     // </a:t>
            </a:r>
            <a:r>
              <a:rPr lang="en-GB" dirty="0"/>
              <a:t>DO SOMETHING WITH RESULT</a:t>
            </a:r>
          </a:p>
          <a:p>
            <a:r>
              <a:rPr lang="en-GB" dirty="0" smtClean="0"/>
              <a:t>     }</a:t>
            </a:r>
          </a:p>
          <a:p>
            <a:r>
              <a:rPr lang="en-GB" b="1" dirty="0" smtClean="0"/>
              <a:t>     catch</a:t>
            </a:r>
            <a:r>
              <a:rPr lang="en-GB" dirty="0" smtClean="0"/>
              <a:t>(error)</a:t>
            </a:r>
          </a:p>
          <a:p>
            <a:r>
              <a:rPr lang="en-GB" dirty="0" smtClean="0"/>
              <a:t>     {</a:t>
            </a:r>
            <a:br>
              <a:rPr lang="en-GB" dirty="0" smtClean="0"/>
            </a:br>
            <a:r>
              <a:rPr lang="en-GB" dirty="0" smtClean="0"/>
              <a:t>           // </a:t>
            </a:r>
            <a:r>
              <a:rPr lang="en-GB" dirty="0"/>
              <a:t>HANDLE </a:t>
            </a:r>
            <a:r>
              <a:rPr lang="en-GB" dirty="0" smtClean="0"/>
              <a:t>ERROR</a:t>
            </a:r>
          </a:p>
          <a:p>
            <a:r>
              <a:rPr lang="en-GB" dirty="0" smtClean="0"/>
              <a:t>     }</a:t>
            </a:r>
          </a:p>
          <a:p>
            <a:r>
              <a:rPr lang="en-GB" dirty="0" smtClean="0"/>
              <a:t>}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4858848" y="2753909"/>
            <a:ext cx="4117346" cy="3139321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async</a:t>
            </a:r>
            <a:r>
              <a:rPr lang="en-GB" dirty="0" smtClean="0"/>
              <a:t> </a:t>
            </a:r>
            <a:r>
              <a:rPr lang="en-GB" dirty="0"/>
              <a:t>function </a:t>
            </a:r>
            <a:r>
              <a:rPr lang="en-GB" dirty="0" err="1"/>
              <a:t>DoWork</a:t>
            </a:r>
            <a:r>
              <a:rPr lang="en-GB" dirty="0"/>
              <a:t>() </a:t>
            </a:r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</a:t>
            </a:r>
            <a:r>
              <a:rPr lang="en-GB" dirty="0" err="1" smtClean="0"/>
              <a:t>var</a:t>
            </a:r>
            <a:r>
              <a:rPr lang="en-GB" dirty="0" smtClean="0"/>
              <a:t> </a:t>
            </a:r>
            <a:r>
              <a:rPr lang="en-GB" dirty="0" err="1"/>
              <a:t>thePromise</a:t>
            </a:r>
            <a:r>
              <a:rPr lang="en-GB" dirty="0"/>
              <a:t> = </a:t>
            </a:r>
            <a:r>
              <a:rPr lang="en-GB" dirty="0" err="1"/>
              <a:t>PerformAction</a:t>
            </a:r>
            <a:r>
              <a:rPr lang="en-GB" dirty="0" smtClean="0"/>
              <a:t>();</a:t>
            </a:r>
          </a:p>
          <a:p>
            <a:endParaRPr lang="en-GB" dirty="0"/>
          </a:p>
          <a:p>
            <a:r>
              <a:rPr lang="en-GB" dirty="0" smtClean="0"/>
              <a:t>     </a:t>
            </a:r>
            <a:r>
              <a:rPr lang="en-GB" dirty="0" err="1" smtClean="0"/>
              <a:t>thePromise.catch</a:t>
            </a:r>
            <a:r>
              <a:rPr lang="en-GB" dirty="0" smtClean="0"/>
              <a:t>(error =&gt; {</a:t>
            </a:r>
            <a:br>
              <a:rPr lang="en-GB" dirty="0" smtClean="0"/>
            </a:br>
            <a:r>
              <a:rPr lang="en-GB" dirty="0" smtClean="0"/>
              <a:t>          </a:t>
            </a:r>
            <a:r>
              <a:rPr lang="en-GB" dirty="0"/>
              <a:t>// HANDLE </a:t>
            </a:r>
            <a:r>
              <a:rPr lang="en-GB" dirty="0" smtClean="0"/>
              <a:t>ERROR</a:t>
            </a:r>
          </a:p>
          <a:p>
            <a:r>
              <a:rPr lang="en-GB" dirty="0"/>
              <a:t> </a:t>
            </a:r>
            <a:r>
              <a:rPr lang="en-GB" dirty="0" smtClean="0"/>
              <a:t>    });</a:t>
            </a:r>
          </a:p>
          <a:p>
            <a:endParaRPr lang="en-GB" dirty="0"/>
          </a:p>
          <a:p>
            <a:r>
              <a:rPr lang="en-GB" dirty="0" smtClean="0"/>
              <a:t>     </a:t>
            </a:r>
            <a:r>
              <a:rPr lang="en-GB" dirty="0" err="1" smtClean="0"/>
              <a:t>const</a:t>
            </a:r>
            <a:r>
              <a:rPr lang="en-GB" dirty="0" smtClean="0"/>
              <a:t> </a:t>
            </a:r>
            <a:r>
              <a:rPr lang="en-GB" dirty="0"/>
              <a:t>result = </a:t>
            </a:r>
            <a:r>
              <a:rPr lang="en-GB" b="1" dirty="0"/>
              <a:t>await</a:t>
            </a:r>
            <a:r>
              <a:rPr lang="en-GB" dirty="0"/>
              <a:t> </a:t>
            </a:r>
            <a:r>
              <a:rPr lang="en-GB" dirty="0" err="1" smtClean="0"/>
              <a:t>thePromise</a:t>
            </a:r>
            <a:r>
              <a:rPr lang="en-GB" dirty="0" smtClean="0"/>
              <a:t>;</a:t>
            </a: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// </a:t>
            </a:r>
            <a:r>
              <a:rPr lang="en-GB" dirty="0"/>
              <a:t>DO SOMETHING WITH RESULT</a:t>
            </a:r>
          </a:p>
          <a:p>
            <a:r>
              <a:rPr lang="en-GB" dirty="0" smtClean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7899866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Uncaught Errors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45435"/>
            <a:ext cx="7029450" cy="1356691"/>
          </a:xfrm>
        </p:spPr>
        <p:txBody>
          <a:bodyPr/>
          <a:lstStyle/>
          <a:p>
            <a:r>
              <a:rPr lang="en-GB" dirty="0" smtClean="0"/>
              <a:t>If the </a:t>
            </a:r>
            <a:r>
              <a:rPr lang="en-GB" dirty="0" err="1" smtClean="0"/>
              <a:t>async</a:t>
            </a:r>
            <a:r>
              <a:rPr lang="en-GB" dirty="0" smtClean="0"/>
              <a:t> function fails to catch a Promise error because we do not have a </a:t>
            </a:r>
            <a:r>
              <a:rPr lang="en-GB" dirty="0" err="1" smtClean="0"/>
              <a:t>try..catch</a:t>
            </a:r>
            <a:r>
              <a:rPr lang="en-GB" dirty="0"/>
              <a:t> block , then the promise generated by the call </a:t>
            </a:r>
            <a:r>
              <a:rPr lang="en-GB" dirty="0" smtClean="0"/>
              <a:t>to </a:t>
            </a:r>
            <a:r>
              <a:rPr lang="en-GB" dirty="0"/>
              <a:t>the </a:t>
            </a:r>
            <a:r>
              <a:rPr lang="en-GB" dirty="0" err="1"/>
              <a:t>async</a:t>
            </a:r>
            <a:r>
              <a:rPr lang="en-GB" dirty="0"/>
              <a:t> </a:t>
            </a:r>
            <a:r>
              <a:rPr lang="en-GB" dirty="0" smtClean="0"/>
              <a:t>function </a:t>
            </a:r>
            <a:r>
              <a:rPr lang="en-GB" dirty="0" err="1" smtClean="0"/>
              <a:t>DoWork</a:t>
            </a:r>
            <a:r>
              <a:rPr lang="en-GB" dirty="0" smtClean="0"/>
              <a:t>() becomes rejected and the </a:t>
            </a:r>
            <a:r>
              <a:rPr lang="en-GB" b="1" dirty="0" smtClean="0"/>
              <a:t>error falls-through</a:t>
            </a:r>
          </a:p>
          <a:p>
            <a:r>
              <a:rPr lang="en-GB" dirty="0"/>
              <a:t>W</a:t>
            </a:r>
            <a:r>
              <a:rPr lang="en-GB" dirty="0" smtClean="0"/>
              <a:t>e </a:t>
            </a:r>
            <a:r>
              <a:rPr lang="en-GB" dirty="0"/>
              <a:t>can catch </a:t>
            </a:r>
            <a:r>
              <a:rPr lang="en-GB" dirty="0" smtClean="0"/>
              <a:t>this </a:t>
            </a:r>
            <a:r>
              <a:rPr lang="en-GB" dirty="0"/>
              <a:t>error on the implicit Promise </a:t>
            </a:r>
            <a:r>
              <a:rPr lang="en-GB" dirty="0" smtClean="0"/>
              <a:t>returned by the </a:t>
            </a:r>
            <a:r>
              <a:rPr lang="en-GB" dirty="0" err="1" smtClean="0"/>
              <a:t>async</a:t>
            </a:r>
            <a:r>
              <a:rPr lang="en-GB" dirty="0" smtClean="0"/>
              <a:t> function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/>
              <a:t>Otherwise, we get an unhandled promise error (viewable in the </a:t>
            </a:r>
            <a:r>
              <a:rPr lang="en-GB" dirty="0" smtClean="0"/>
              <a:t>console window)</a:t>
            </a:r>
            <a:endParaRPr lang="en-GB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196460" y="2847561"/>
            <a:ext cx="4266209" cy="2585323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b="1" dirty="0" err="1" smtClean="0"/>
              <a:t>async</a:t>
            </a:r>
            <a:r>
              <a:rPr lang="en-GB" dirty="0" smtClean="0"/>
              <a:t> function </a:t>
            </a:r>
            <a:r>
              <a:rPr lang="en-GB" dirty="0" err="1" smtClean="0"/>
              <a:t>DoWork</a:t>
            </a:r>
            <a:r>
              <a:rPr lang="en-GB" dirty="0" smtClean="0"/>
              <a:t>() 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 </a:t>
            </a:r>
            <a:r>
              <a:rPr lang="en-GB" dirty="0" err="1" smtClean="0"/>
              <a:t>const</a:t>
            </a:r>
            <a:r>
              <a:rPr lang="en-GB" dirty="0" smtClean="0"/>
              <a:t> result </a:t>
            </a:r>
            <a:r>
              <a:rPr lang="en-GB" dirty="0"/>
              <a:t>= await </a:t>
            </a:r>
            <a:r>
              <a:rPr lang="en-GB" dirty="0" err="1" smtClean="0"/>
              <a:t>PerformAction</a:t>
            </a:r>
            <a:r>
              <a:rPr lang="en-GB" dirty="0" smtClean="0"/>
              <a:t>();</a:t>
            </a:r>
            <a:br>
              <a:rPr lang="en-GB" dirty="0" smtClean="0"/>
            </a:br>
            <a:r>
              <a:rPr lang="en-GB" dirty="0" smtClean="0"/>
              <a:t>     // DO SOMETHING WITH RESULT</a:t>
            </a:r>
            <a:endParaRPr lang="en-GB" dirty="0"/>
          </a:p>
          <a:p>
            <a:r>
              <a:rPr lang="en-GB" dirty="0" smtClean="0"/>
              <a:t>}</a:t>
            </a:r>
          </a:p>
          <a:p>
            <a:endParaRPr lang="en-GB" dirty="0"/>
          </a:p>
          <a:p>
            <a:r>
              <a:rPr lang="en-GB" dirty="0" err="1" smtClean="0"/>
              <a:t>DoWork</a:t>
            </a:r>
            <a:r>
              <a:rPr lang="en-GB" dirty="0" smtClean="0"/>
              <a:t>().</a:t>
            </a:r>
            <a:r>
              <a:rPr lang="en-GB" b="1" dirty="0"/>
              <a:t>catch</a:t>
            </a:r>
            <a:r>
              <a:rPr lang="en-GB" dirty="0"/>
              <a:t>(error =&gt; {</a:t>
            </a:r>
            <a:br>
              <a:rPr lang="en-GB" dirty="0"/>
            </a:br>
            <a:r>
              <a:rPr lang="en-GB" dirty="0" smtClean="0"/>
              <a:t>     // </a:t>
            </a:r>
            <a:r>
              <a:rPr lang="en-GB" dirty="0"/>
              <a:t>HANDLE ERROR</a:t>
            </a:r>
          </a:p>
          <a:p>
            <a:r>
              <a:rPr lang="en-GB" dirty="0" smtClean="0"/>
              <a:t>});;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 flipH="1">
            <a:off x="4677766" y="2847560"/>
            <a:ext cx="4266209" cy="2585323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u="sng" dirty="0" smtClean="0"/>
              <a:t>As Self-Invoking Function</a:t>
            </a:r>
          </a:p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>
                <a:solidFill>
                  <a:srgbClr val="FF0000"/>
                </a:solidFill>
              </a:rPr>
              <a:t>(</a:t>
            </a:r>
            <a:r>
              <a:rPr lang="en-GB" b="1" dirty="0" err="1" smtClean="0"/>
              <a:t>async</a:t>
            </a:r>
            <a:r>
              <a:rPr lang="en-GB" dirty="0" smtClean="0"/>
              <a:t> function </a:t>
            </a:r>
            <a:r>
              <a:rPr lang="en-GB" dirty="0" err="1" smtClean="0"/>
              <a:t>DoWork</a:t>
            </a:r>
            <a:r>
              <a:rPr lang="en-GB" dirty="0" smtClean="0"/>
              <a:t>() 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 </a:t>
            </a:r>
            <a:r>
              <a:rPr lang="en-GB" dirty="0" err="1" smtClean="0"/>
              <a:t>const</a:t>
            </a:r>
            <a:r>
              <a:rPr lang="en-GB" dirty="0" smtClean="0"/>
              <a:t> result </a:t>
            </a:r>
            <a:r>
              <a:rPr lang="en-GB" dirty="0"/>
              <a:t>= await </a:t>
            </a:r>
            <a:r>
              <a:rPr lang="en-GB" dirty="0" err="1" smtClean="0"/>
              <a:t>PerformAction</a:t>
            </a:r>
            <a:r>
              <a:rPr lang="en-GB" dirty="0" smtClean="0"/>
              <a:t>();</a:t>
            </a:r>
            <a:br>
              <a:rPr lang="en-GB" dirty="0" smtClean="0"/>
            </a:br>
            <a:r>
              <a:rPr lang="en-GB" dirty="0" smtClean="0"/>
              <a:t>     // DO SOMETHING WITH RESULT</a:t>
            </a:r>
            <a:endParaRPr lang="en-GB" dirty="0"/>
          </a:p>
          <a:p>
            <a:r>
              <a:rPr lang="en-GB" dirty="0" smtClean="0"/>
              <a:t>}</a:t>
            </a:r>
            <a:r>
              <a:rPr lang="en-GB" dirty="0" smtClean="0">
                <a:solidFill>
                  <a:srgbClr val="FF0000"/>
                </a:solidFill>
              </a:rPr>
              <a:t>)()</a:t>
            </a:r>
            <a:r>
              <a:rPr lang="en-GB" dirty="0" smtClean="0"/>
              <a:t>.</a:t>
            </a:r>
            <a:r>
              <a:rPr lang="en-GB" b="1" dirty="0"/>
              <a:t>catch</a:t>
            </a:r>
            <a:r>
              <a:rPr lang="en-GB" dirty="0"/>
              <a:t>(error =&gt; {</a:t>
            </a:r>
            <a:br>
              <a:rPr lang="en-GB" dirty="0"/>
            </a:br>
            <a:r>
              <a:rPr lang="en-GB" dirty="0" smtClean="0"/>
              <a:t>     // </a:t>
            </a:r>
            <a:r>
              <a:rPr lang="en-GB" dirty="0"/>
              <a:t>HANDLE ERROR</a:t>
            </a:r>
          </a:p>
          <a:p>
            <a:r>
              <a:rPr lang="en-GB" dirty="0" smtClean="0"/>
              <a:t>});;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002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await Simplified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17044"/>
            <a:ext cx="7029450" cy="914400"/>
          </a:xfrm>
        </p:spPr>
        <p:txBody>
          <a:bodyPr/>
          <a:lstStyle/>
          <a:p>
            <a:r>
              <a:rPr lang="en-GB" dirty="0" smtClean="0"/>
              <a:t>The whole thing can be simplified to this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795869" y="2801991"/>
            <a:ext cx="5923416" cy="2308324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async</a:t>
            </a:r>
            <a:r>
              <a:rPr lang="en-GB" dirty="0" smtClean="0"/>
              <a:t> </a:t>
            </a:r>
            <a:r>
              <a:rPr lang="en-GB" dirty="0"/>
              <a:t>function </a:t>
            </a:r>
            <a:r>
              <a:rPr lang="en-GB" dirty="0" err="1"/>
              <a:t>DoWork</a:t>
            </a:r>
            <a:r>
              <a:rPr lang="en-GB" dirty="0"/>
              <a:t>() </a:t>
            </a:r>
          </a:p>
          <a:p>
            <a:r>
              <a:rPr lang="en-GB" dirty="0" smtClean="0"/>
              <a:t>{</a:t>
            </a:r>
          </a:p>
          <a:p>
            <a:r>
              <a:rPr lang="en-GB" dirty="0" smtClean="0"/>
              <a:t>     </a:t>
            </a:r>
            <a:r>
              <a:rPr lang="en-GB" dirty="0" err="1" smtClean="0"/>
              <a:t>const</a:t>
            </a:r>
            <a:r>
              <a:rPr lang="en-GB" dirty="0" smtClean="0"/>
              <a:t> </a:t>
            </a:r>
            <a:r>
              <a:rPr lang="en-GB" dirty="0"/>
              <a:t>result = </a:t>
            </a:r>
            <a:r>
              <a:rPr lang="en-GB" b="1" dirty="0"/>
              <a:t>await</a:t>
            </a:r>
            <a:r>
              <a:rPr lang="en-GB" dirty="0"/>
              <a:t> </a:t>
            </a:r>
            <a:r>
              <a:rPr lang="en-GB" dirty="0" err="1"/>
              <a:t>PerformAction</a:t>
            </a:r>
            <a:r>
              <a:rPr lang="en-GB" dirty="0" smtClean="0"/>
              <a:t>()</a:t>
            </a:r>
            <a:r>
              <a:rPr lang="en-GB" dirty="0"/>
              <a:t> .catch(error =&gt; {</a:t>
            </a:r>
            <a:br>
              <a:rPr lang="en-GB" dirty="0"/>
            </a:br>
            <a:r>
              <a:rPr lang="en-GB" dirty="0"/>
              <a:t>          // HANDLE ERROR</a:t>
            </a:r>
          </a:p>
          <a:p>
            <a:r>
              <a:rPr lang="en-GB" dirty="0"/>
              <a:t>     </a:t>
            </a:r>
            <a:r>
              <a:rPr lang="en-GB" dirty="0" smtClean="0"/>
              <a:t>});</a:t>
            </a:r>
          </a:p>
          <a:p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>     // </a:t>
            </a:r>
            <a:r>
              <a:rPr lang="en-GB" dirty="0"/>
              <a:t>DO SOMETHING WITH RESULT</a:t>
            </a:r>
          </a:p>
          <a:p>
            <a:r>
              <a:rPr lang="en-GB" dirty="0" smtClean="0"/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780499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promisify</a:t>
            </a:r>
            <a:r>
              <a:rPr lang="en-GB" dirty="0" smtClean="0"/>
              <a:t>()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05841"/>
            <a:ext cx="7029450" cy="1323474"/>
          </a:xfrm>
        </p:spPr>
        <p:txBody>
          <a:bodyPr/>
          <a:lstStyle/>
          <a:p>
            <a:r>
              <a:rPr lang="en-GB" dirty="0" smtClean="0"/>
              <a:t>Included in the </a:t>
            </a:r>
            <a:r>
              <a:rPr lang="en-GB" dirty="0" err="1" smtClean="0"/>
              <a:t>the</a:t>
            </a:r>
            <a:r>
              <a:rPr lang="en-GB" dirty="0" smtClean="0"/>
              <a:t> “</a:t>
            </a:r>
            <a:r>
              <a:rPr lang="en-GB" dirty="0" err="1" smtClean="0"/>
              <a:t>util</a:t>
            </a:r>
            <a:r>
              <a:rPr lang="en-GB" dirty="0" smtClean="0"/>
              <a:t>” node module, </a:t>
            </a:r>
            <a:r>
              <a:rPr lang="en-GB" b="1" dirty="0" err="1" smtClean="0"/>
              <a:t>promisify</a:t>
            </a:r>
            <a:r>
              <a:rPr lang="en-GB" b="1" dirty="0"/>
              <a:t>()</a:t>
            </a:r>
            <a:r>
              <a:rPr lang="en-GB" dirty="0"/>
              <a:t> converts a JS </a:t>
            </a:r>
            <a:r>
              <a:rPr lang="en-GB" dirty="0" err="1"/>
              <a:t>callback</a:t>
            </a:r>
            <a:r>
              <a:rPr lang="en-GB" dirty="0"/>
              <a:t> function into a “Promise</a:t>
            </a:r>
            <a:r>
              <a:rPr lang="en-GB" dirty="0" smtClean="0"/>
              <a:t>”.</a:t>
            </a:r>
          </a:p>
          <a:p>
            <a:r>
              <a:rPr lang="en-GB" dirty="0" smtClean="0"/>
              <a:t>Useful if using Node.js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 flipH="1">
            <a:off x="1940777" y="2496951"/>
            <a:ext cx="5243396" cy="3970318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</a:t>
            </a:r>
            <a:r>
              <a:rPr lang="en-GB" dirty="0" err="1"/>
              <a:t>util</a:t>
            </a:r>
            <a:r>
              <a:rPr lang="en-GB" dirty="0"/>
              <a:t> = require('</a:t>
            </a:r>
            <a:r>
              <a:rPr lang="en-GB" dirty="0" err="1"/>
              <a:t>util</a:t>
            </a:r>
            <a:r>
              <a:rPr lang="en-GB" dirty="0"/>
              <a:t>');</a:t>
            </a:r>
          </a:p>
          <a:p>
            <a:r>
              <a:rPr lang="en-GB" dirty="0" err="1"/>
              <a:t>const</a:t>
            </a:r>
            <a:r>
              <a:rPr lang="en-GB" dirty="0"/>
              <a:t> </a:t>
            </a:r>
            <a:r>
              <a:rPr lang="en-GB" dirty="0" err="1"/>
              <a:t>PerformAction</a:t>
            </a:r>
            <a:r>
              <a:rPr lang="en-GB" dirty="0" smtClean="0"/>
              <a:t> </a:t>
            </a:r>
            <a:r>
              <a:rPr lang="en-GB" dirty="0"/>
              <a:t>= </a:t>
            </a:r>
            <a:r>
              <a:rPr lang="en-GB" dirty="0" err="1" smtClean="0"/>
              <a:t>util.</a:t>
            </a:r>
            <a:r>
              <a:rPr lang="en-GB" b="1" dirty="0" err="1" smtClean="0"/>
              <a:t>promisify</a:t>
            </a:r>
            <a:r>
              <a:rPr lang="en-GB" dirty="0" smtClean="0"/>
              <a:t>( function()</a:t>
            </a:r>
            <a:endParaRPr lang="en-GB" dirty="0"/>
          </a:p>
          <a:p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 // DO WORK!!</a:t>
            </a:r>
            <a:endParaRPr lang="en-GB" dirty="0"/>
          </a:p>
          <a:p>
            <a:r>
              <a:rPr lang="en-GB" dirty="0" smtClean="0"/>
              <a:t>});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 err="1" smtClean="0"/>
              <a:t>async</a:t>
            </a:r>
            <a:r>
              <a:rPr lang="en-GB" dirty="0" smtClean="0"/>
              <a:t> function </a:t>
            </a:r>
            <a:r>
              <a:rPr lang="en-GB" dirty="0" err="1" smtClean="0"/>
              <a:t>DoWork</a:t>
            </a:r>
            <a:r>
              <a:rPr lang="en-GB" dirty="0" smtClean="0"/>
              <a:t>() </a:t>
            </a:r>
          </a:p>
          <a:p>
            <a:r>
              <a:rPr lang="en-GB" dirty="0" smtClean="0"/>
              <a:t>{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 </a:t>
            </a:r>
            <a:r>
              <a:rPr lang="en-GB" dirty="0" err="1" smtClean="0"/>
              <a:t>const</a:t>
            </a:r>
            <a:r>
              <a:rPr lang="en-GB" dirty="0" smtClean="0"/>
              <a:t> result </a:t>
            </a:r>
            <a:r>
              <a:rPr lang="en-GB" dirty="0"/>
              <a:t>= </a:t>
            </a:r>
            <a:r>
              <a:rPr lang="en-GB" b="1" dirty="0"/>
              <a:t>await</a:t>
            </a:r>
            <a:r>
              <a:rPr lang="en-GB" dirty="0"/>
              <a:t> </a:t>
            </a:r>
            <a:r>
              <a:rPr lang="en-GB" dirty="0" err="1" smtClean="0"/>
              <a:t>PerformAction</a:t>
            </a:r>
            <a:r>
              <a:rPr lang="en-GB" dirty="0" smtClean="0"/>
              <a:t>();</a:t>
            </a:r>
            <a:br>
              <a:rPr lang="en-GB" dirty="0" smtClean="0"/>
            </a:br>
            <a:r>
              <a:rPr lang="en-GB" dirty="0" smtClean="0"/>
              <a:t>     // DO SOMETHING WITH RESULT</a:t>
            </a:r>
            <a:endParaRPr lang="en-GB" dirty="0"/>
          </a:p>
          <a:p>
            <a:r>
              <a:rPr lang="en-GB" dirty="0" smtClean="0"/>
              <a:t>}</a:t>
            </a:r>
          </a:p>
          <a:p>
            <a:endParaRPr lang="en-GB" dirty="0"/>
          </a:p>
          <a:p>
            <a:r>
              <a:rPr lang="en-GB" dirty="0" err="1" smtClean="0"/>
              <a:t>DoWork</a:t>
            </a:r>
            <a:r>
              <a:rPr lang="en-GB" dirty="0" smtClean="0"/>
              <a:t>();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39231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then() and catch()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09587"/>
            <a:ext cx="7029450" cy="1212784"/>
          </a:xfrm>
        </p:spPr>
        <p:txBody>
          <a:bodyPr/>
          <a:lstStyle/>
          <a:p>
            <a:r>
              <a:rPr lang="en-GB" dirty="0" smtClean="0"/>
              <a:t>The </a:t>
            </a:r>
            <a:r>
              <a:rPr lang="en-GB" b="1" dirty="0" smtClean="0"/>
              <a:t>await</a:t>
            </a:r>
            <a:r>
              <a:rPr lang="en-GB" dirty="0" smtClean="0"/>
              <a:t> keyword actually is shorthand for processing the Promise object. </a:t>
            </a:r>
          </a:p>
          <a:p>
            <a:r>
              <a:rPr lang="en-GB" dirty="0" smtClean="0"/>
              <a:t>A Promise object provides both a </a:t>
            </a:r>
            <a:r>
              <a:rPr lang="en-GB" b="1" dirty="0" smtClean="0"/>
              <a:t>then</a:t>
            </a:r>
            <a:r>
              <a:rPr lang="en-GB" dirty="0" smtClean="0"/>
              <a:t> and a </a:t>
            </a:r>
            <a:r>
              <a:rPr lang="en-GB" b="1" dirty="0" smtClean="0"/>
              <a:t>catch</a:t>
            </a:r>
            <a:r>
              <a:rPr lang="en-GB" dirty="0" smtClean="0"/>
              <a:t> method which should be provided with </a:t>
            </a:r>
            <a:r>
              <a:rPr lang="en-GB" dirty="0" err="1" smtClean="0"/>
              <a:t>callbacks</a:t>
            </a:r>
            <a:endParaRPr lang="en-GB" dirty="0" smtClean="0"/>
          </a:p>
          <a:p>
            <a:pPr lvl="1"/>
            <a:r>
              <a:rPr lang="en-GB" dirty="0" smtClean="0"/>
              <a:t>Both methods also return the Promise object so they can be chained.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86468" y="3173070"/>
            <a:ext cx="4177297" cy="3139321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err="1"/>
              <a:t>var</a:t>
            </a:r>
            <a:r>
              <a:rPr lang="en-GB" dirty="0"/>
              <a:t> </a:t>
            </a:r>
            <a:r>
              <a:rPr lang="en-GB" dirty="0" err="1" smtClean="0"/>
              <a:t>thePromise</a:t>
            </a:r>
            <a:r>
              <a:rPr lang="en-GB" dirty="0" smtClean="0"/>
              <a:t> </a:t>
            </a:r>
            <a:r>
              <a:rPr lang="en-GB" dirty="0"/>
              <a:t>= </a:t>
            </a:r>
            <a:r>
              <a:rPr lang="en-GB" dirty="0" err="1" smtClean="0"/>
              <a:t>PerformAction</a:t>
            </a:r>
            <a:r>
              <a:rPr lang="en-GB" dirty="0" smtClean="0"/>
              <a:t>();</a:t>
            </a:r>
          </a:p>
          <a:p>
            <a:endParaRPr lang="en-GB" dirty="0"/>
          </a:p>
          <a:p>
            <a:r>
              <a:rPr lang="en-GB" dirty="0" err="1"/>
              <a:t>thePromise</a:t>
            </a:r>
            <a:r>
              <a:rPr lang="en-GB" b="1" dirty="0" err="1" smtClean="0"/>
              <a:t>.then</a:t>
            </a:r>
            <a:r>
              <a:rPr lang="en-GB" dirty="0" smtClean="0"/>
              <a:t>( function(result</a:t>
            </a:r>
            <a:r>
              <a:rPr lang="en-GB" dirty="0"/>
              <a:t>) {</a:t>
            </a:r>
          </a:p>
          <a:p>
            <a:r>
              <a:rPr lang="en-GB" dirty="0" smtClean="0"/>
              <a:t>    // </a:t>
            </a:r>
            <a:r>
              <a:rPr lang="en-GB" dirty="0"/>
              <a:t>DO SOMETHING WITH RESULT</a:t>
            </a:r>
            <a:r>
              <a:rPr lang="en-GB" dirty="0" smtClean="0"/>
              <a:t>  </a:t>
            </a:r>
          </a:p>
          <a:p>
            <a:r>
              <a:rPr lang="en-GB" dirty="0" smtClean="0"/>
              <a:t>    console.log(result</a:t>
            </a:r>
            <a:r>
              <a:rPr lang="en-GB" dirty="0"/>
              <a:t>);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 smtClean="0"/>
              <a:t>thePromise</a:t>
            </a:r>
            <a:r>
              <a:rPr lang="en-GB" b="1" dirty="0" err="1" smtClean="0"/>
              <a:t>.catch</a:t>
            </a:r>
            <a:r>
              <a:rPr lang="en-GB" dirty="0" smtClean="0"/>
              <a:t>( function(error) {</a:t>
            </a:r>
            <a:br>
              <a:rPr lang="en-GB" dirty="0" smtClean="0"/>
            </a:br>
            <a:r>
              <a:rPr lang="en-GB" dirty="0" smtClean="0"/>
              <a:t>     // HANDLE ERROR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 console.log(error);</a:t>
            </a:r>
            <a:endParaRPr lang="en-GB" dirty="0"/>
          </a:p>
          <a:p>
            <a:r>
              <a:rPr lang="en-GB" dirty="0"/>
              <a:t>});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726921" y="3168856"/>
            <a:ext cx="4177297" cy="2031325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dirty="0" err="1" smtClean="0"/>
              <a:t>PerformAction</a:t>
            </a:r>
            <a:r>
              <a:rPr lang="en-GB" dirty="0" smtClean="0"/>
              <a:t>()</a:t>
            </a:r>
            <a:r>
              <a:rPr lang="en-GB" b="1" dirty="0" smtClean="0"/>
              <a:t>.then</a:t>
            </a:r>
            <a:r>
              <a:rPr lang="en-GB" dirty="0" smtClean="0"/>
              <a:t>( function(result</a:t>
            </a:r>
            <a:r>
              <a:rPr lang="en-GB" dirty="0"/>
              <a:t>) {</a:t>
            </a:r>
          </a:p>
          <a:p>
            <a:r>
              <a:rPr lang="en-GB" dirty="0" smtClean="0"/>
              <a:t>    // </a:t>
            </a:r>
            <a:r>
              <a:rPr lang="en-GB" dirty="0"/>
              <a:t>DO SOMETHING WITH RESULT</a:t>
            </a:r>
            <a:r>
              <a:rPr lang="en-GB" dirty="0" smtClean="0"/>
              <a:t>  </a:t>
            </a:r>
          </a:p>
          <a:p>
            <a:r>
              <a:rPr lang="en-GB" dirty="0" smtClean="0"/>
              <a:t>    console.log(result</a:t>
            </a:r>
            <a:r>
              <a:rPr lang="en-GB" dirty="0"/>
              <a:t>);</a:t>
            </a:r>
          </a:p>
          <a:p>
            <a:r>
              <a:rPr lang="en-GB" dirty="0" smtClean="0"/>
              <a:t>})</a:t>
            </a:r>
            <a:r>
              <a:rPr lang="en-GB" b="1" dirty="0" smtClean="0"/>
              <a:t>.catch</a:t>
            </a:r>
            <a:r>
              <a:rPr lang="en-GB" dirty="0" smtClean="0"/>
              <a:t>( function(error) {</a:t>
            </a:r>
            <a:br>
              <a:rPr lang="en-GB" dirty="0" smtClean="0"/>
            </a:br>
            <a:r>
              <a:rPr lang="en-GB" dirty="0" smtClean="0"/>
              <a:t>     // HANDLE ERROR</a:t>
            </a:r>
            <a:endParaRPr lang="en-GB" dirty="0"/>
          </a:p>
          <a:p>
            <a:r>
              <a:rPr lang="en-GB" dirty="0"/>
              <a:t>  </a:t>
            </a:r>
            <a:r>
              <a:rPr lang="en-GB" dirty="0" smtClean="0"/>
              <a:t>   console.log(error);</a:t>
            </a:r>
            <a:endParaRPr lang="en-GB" dirty="0"/>
          </a:p>
          <a:p>
            <a:r>
              <a:rPr lang="en-GB" dirty="0"/>
              <a:t>});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21795" y="5511824"/>
            <a:ext cx="2484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Unless you are chaining promises, do not do this!!!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7" name="Straight Arrow Connector 6"/>
          <p:cNvCxnSpPr/>
          <p:nvPr/>
        </p:nvCxnSpPr>
        <p:spPr bwMode="auto">
          <a:xfrm flipV="1">
            <a:off x="6225127" y="5200181"/>
            <a:ext cx="0" cy="353786"/>
          </a:xfrm>
          <a:prstGeom prst="straightConnector1">
            <a:avLst/>
          </a:prstGeom>
          <a:solidFill>
            <a:schemeClr val="accent1"/>
          </a:solidFill>
          <a:ln w="38100" cap="flat" cmpd="sng" algn="ctr">
            <a:solidFill>
              <a:srgbClr val="FF0000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87894243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Promise </a:t>
            </a:r>
            <a:r>
              <a:rPr lang="en-GB" dirty="0" err="1" smtClean="0"/>
              <a:t>Callbacks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Callbacks</a:t>
            </a:r>
            <a:r>
              <a:rPr lang="en-GB" dirty="0" smtClean="0"/>
              <a:t> </a:t>
            </a:r>
            <a:r>
              <a:rPr lang="en-GB" dirty="0"/>
              <a:t>will never be called before the completion of the current run of the JavaScript event loop.</a:t>
            </a:r>
          </a:p>
          <a:p>
            <a:r>
              <a:rPr lang="en-GB" dirty="0" err="1"/>
              <a:t>Callbacks</a:t>
            </a:r>
            <a:r>
              <a:rPr lang="en-GB" dirty="0"/>
              <a:t> added with </a:t>
            </a:r>
            <a:r>
              <a:rPr lang="en-GB" b="1" dirty="0"/>
              <a:t>then() </a:t>
            </a:r>
            <a:r>
              <a:rPr lang="en-GB" dirty="0"/>
              <a:t>even after the success or failure of the asynchronous operation, will be called, as above.</a:t>
            </a:r>
          </a:p>
          <a:p>
            <a:r>
              <a:rPr lang="en-GB" dirty="0"/>
              <a:t>Multiple </a:t>
            </a:r>
            <a:r>
              <a:rPr lang="en-GB" dirty="0" err="1"/>
              <a:t>callbacks</a:t>
            </a:r>
            <a:r>
              <a:rPr lang="en-GB" dirty="0"/>
              <a:t> may be added by calling </a:t>
            </a:r>
            <a:r>
              <a:rPr lang="en-GB" b="1" dirty="0"/>
              <a:t>then() </a:t>
            </a:r>
            <a:r>
              <a:rPr lang="en-GB" dirty="0"/>
              <a:t>several times. Each </a:t>
            </a:r>
            <a:r>
              <a:rPr lang="en-GB" dirty="0" err="1"/>
              <a:t>callback</a:t>
            </a:r>
            <a:r>
              <a:rPr lang="en-GB" dirty="0"/>
              <a:t> is executed one after another, in the order in which they were inserted.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043067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Promise Chaining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756340" y="1327515"/>
            <a:ext cx="4378737" cy="3416320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new Promise(function(resolve, reject) </a:t>
            </a:r>
            <a:r>
              <a:rPr lang="en-GB" dirty="0" smtClean="0"/>
              <a:t>{</a:t>
            </a:r>
            <a:br>
              <a:rPr lang="en-GB" dirty="0" smtClean="0"/>
            </a:br>
            <a:r>
              <a:rPr lang="en-GB" dirty="0" smtClean="0"/>
              <a:t>      </a:t>
            </a:r>
            <a:r>
              <a:rPr lang="en-GB" dirty="0" err="1" smtClean="0"/>
              <a:t>setTimeout</a:t>
            </a:r>
            <a:r>
              <a:rPr lang="en-GB" dirty="0"/>
              <a:t>(() =&gt; </a:t>
            </a:r>
            <a:r>
              <a:rPr lang="en-GB" dirty="0">
                <a:solidFill>
                  <a:srgbClr val="FF0000"/>
                </a:solidFill>
              </a:rPr>
              <a:t>resolve(1)</a:t>
            </a:r>
            <a:r>
              <a:rPr lang="en-GB" dirty="0"/>
              <a:t>, 1000</a:t>
            </a:r>
            <a:r>
              <a:rPr lang="en-GB" dirty="0" smtClean="0"/>
              <a:t>);</a:t>
            </a:r>
            <a:br>
              <a:rPr lang="en-GB" dirty="0" smtClean="0"/>
            </a:br>
            <a:r>
              <a:rPr lang="en-GB" dirty="0" smtClean="0"/>
              <a:t>}).</a:t>
            </a:r>
            <a:r>
              <a:rPr lang="en-GB" dirty="0"/>
              <a:t>then(function(result) {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     alert(result</a:t>
            </a:r>
            <a:r>
              <a:rPr lang="en-GB" dirty="0"/>
              <a:t>); </a:t>
            </a:r>
            <a:r>
              <a:rPr lang="en-GB" dirty="0" smtClean="0"/>
              <a:t>      	</a:t>
            </a:r>
            <a:r>
              <a:rPr lang="en-GB" dirty="0" smtClean="0">
                <a:solidFill>
                  <a:srgbClr val="0070C0"/>
                </a:solidFill>
              </a:rPr>
              <a:t>// </a:t>
            </a:r>
            <a:r>
              <a:rPr lang="en-GB" dirty="0">
                <a:solidFill>
                  <a:srgbClr val="0070C0"/>
                </a:solidFill>
              </a:rPr>
              <a:t>1  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/>
              <a:t> </a:t>
            </a:r>
            <a:r>
              <a:rPr lang="en-GB" dirty="0" smtClean="0"/>
              <a:t>     return </a:t>
            </a:r>
            <a:r>
              <a:rPr lang="en-GB" dirty="0">
                <a:solidFill>
                  <a:srgbClr val="FF0000"/>
                </a:solidFill>
              </a:rPr>
              <a:t>result * 2</a:t>
            </a:r>
            <a:r>
              <a:rPr lang="en-GB" dirty="0" smtClean="0"/>
              <a:t>;</a:t>
            </a:r>
          </a:p>
          <a:p>
            <a:r>
              <a:rPr lang="en-GB" dirty="0" smtClean="0"/>
              <a:t>}).</a:t>
            </a:r>
            <a:r>
              <a:rPr lang="en-GB" dirty="0"/>
              <a:t>then(function(result) </a:t>
            </a:r>
            <a:r>
              <a:rPr lang="en-GB" dirty="0" smtClean="0"/>
              <a:t>{</a:t>
            </a:r>
          </a:p>
          <a:p>
            <a:r>
              <a:rPr lang="en-GB" dirty="0"/>
              <a:t> </a:t>
            </a:r>
            <a:r>
              <a:rPr lang="en-GB" dirty="0" smtClean="0"/>
              <a:t>     alert(result);		</a:t>
            </a:r>
            <a:r>
              <a:rPr lang="en-GB" dirty="0" smtClean="0">
                <a:solidFill>
                  <a:srgbClr val="0070C0"/>
                </a:solidFill>
              </a:rPr>
              <a:t>// </a:t>
            </a:r>
            <a:r>
              <a:rPr lang="en-GB" dirty="0">
                <a:solidFill>
                  <a:srgbClr val="0070C0"/>
                </a:solidFill>
              </a:rPr>
              <a:t>2  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/>
              <a:t> </a:t>
            </a:r>
            <a:r>
              <a:rPr lang="en-GB" dirty="0" smtClean="0"/>
              <a:t>     return </a:t>
            </a:r>
            <a:r>
              <a:rPr lang="en-GB" dirty="0">
                <a:solidFill>
                  <a:srgbClr val="FF0000"/>
                </a:solidFill>
              </a:rPr>
              <a:t>result </a:t>
            </a:r>
            <a:r>
              <a:rPr lang="en-GB" dirty="0" smtClean="0">
                <a:solidFill>
                  <a:srgbClr val="FF0000"/>
                </a:solidFill>
              </a:rPr>
              <a:t>* 2</a:t>
            </a:r>
            <a:r>
              <a:rPr lang="en-GB" dirty="0" smtClean="0"/>
              <a:t>;</a:t>
            </a:r>
          </a:p>
          <a:p>
            <a:r>
              <a:rPr lang="en-GB" dirty="0" smtClean="0"/>
              <a:t>}).</a:t>
            </a:r>
            <a:r>
              <a:rPr lang="en-GB" dirty="0"/>
              <a:t>then(function(result) {  </a:t>
            </a:r>
            <a:endParaRPr lang="en-GB" dirty="0" smtClean="0"/>
          </a:p>
          <a:p>
            <a:r>
              <a:rPr lang="en-GB" dirty="0"/>
              <a:t> </a:t>
            </a:r>
            <a:r>
              <a:rPr lang="en-GB" dirty="0" smtClean="0"/>
              <a:t>     alert(result</a:t>
            </a:r>
            <a:r>
              <a:rPr lang="en-GB" dirty="0"/>
              <a:t>); </a:t>
            </a:r>
            <a:r>
              <a:rPr lang="en-GB" dirty="0" smtClean="0"/>
              <a:t>		</a:t>
            </a:r>
            <a:r>
              <a:rPr lang="en-GB" dirty="0" smtClean="0">
                <a:solidFill>
                  <a:srgbClr val="0070C0"/>
                </a:solidFill>
              </a:rPr>
              <a:t>// </a:t>
            </a:r>
            <a:r>
              <a:rPr lang="en-GB" dirty="0">
                <a:solidFill>
                  <a:srgbClr val="0070C0"/>
                </a:solidFill>
              </a:rPr>
              <a:t>4  </a:t>
            </a:r>
            <a:endParaRPr lang="en-GB" dirty="0" smtClean="0">
              <a:solidFill>
                <a:srgbClr val="0070C0"/>
              </a:solidFill>
            </a:endParaRPr>
          </a:p>
          <a:p>
            <a:r>
              <a:rPr lang="en-GB" dirty="0"/>
              <a:t> </a:t>
            </a:r>
            <a:r>
              <a:rPr lang="en-GB" dirty="0" smtClean="0"/>
              <a:t>     return </a:t>
            </a:r>
            <a:r>
              <a:rPr lang="en-GB" dirty="0"/>
              <a:t>result * 2</a:t>
            </a:r>
            <a:r>
              <a:rPr lang="en-GB" dirty="0" smtClean="0"/>
              <a:t>;</a:t>
            </a:r>
          </a:p>
          <a:p>
            <a:r>
              <a:rPr lang="en-GB" dirty="0" smtClean="0"/>
              <a:t>});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6822" y="680554"/>
            <a:ext cx="2657153" cy="5261911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31419" y="4866549"/>
            <a:ext cx="55570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 </a:t>
            </a:r>
            <a:r>
              <a:rPr lang="en-GB" dirty="0"/>
              <a:t>call to </a:t>
            </a:r>
            <a:r>
              <a:rPr lang="en-GB" dirty="0" smtClean="0"/>
              <a:t>the </a:t>
            </a:r>
            <a:r>
              <a:rPr lang="en-GB" b="1" dirty="0" smtClean="0"/>
              <a:t>then()</a:t>
            </a:r>
            <a:r>
              <a:rPr lang="en-GB" dirty="0" smtClean="0"/>
              <a:t> on the Promise </a:t>
            </a:r>
            <a:r>
              <a:rPr lang="en-GB" dirty="0"/>
              <a:t>returns </a:t>
            </a:r>
            <a:r>
              <a:rPr lang="en-GB" dirty="0" smtClean="0"/>
              <a:t>a new Promise</a:t>
            </a:r>
            <a:r>
              <a:rPr lang="en-GB" dirty="0"/>
              <a:t>, so that we can call the next </a:t>
            </a:r>
            <a:r>
              <a:rPr lang="en-GB" b="1" dirty="0" smtClean="0"/>
              <a:t>then() </a:t>
            </a:r>
            <a:r>
              <a:rPr lang="en-GB" dirty="0"/>
              <a:t>on </a:t>
            </a:r>
            <a:r>
              <a:rPr lang="en-GB" dirty="0" smtClean="0"/>
              <a:t>it. Consequently the </a:t>
            </a:r>
            <a:r>
              <a:rPr lang="en-GB" dirty="0"/>
              <a:t>result is passed </a:t>
            </a:r>
            <a:r>
              <a:rPr lang="en-GB" dirty="0" smtClean="0"/>
              <a:t>down </a:t>
            </a:r>
            <a:r>
              <a:rPr lang="en-GB" dirty="0"/>
              <a:t>the chain of handlers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9376" y="6228246"/>
            <a:ext cx="8864600" cy="369332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i="1" dirty="0" smtClean="0"/>
              <a:t>return result * 2 </a:t>
            </a:r>
            <a:r>
              <a:rPr lang="en-GB" b="1" dirty="0" smtClean="0"/>
              <a:t>becomes </a:t>
            </a:r>
            <a:r>
              <a:rPr lang="en-GB" i="1" dirty="0" smtClean="0"/>
              <a:t>return new Promise(function(resolve) { resolve(result *2); }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898296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Multiple Handlers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 flipH="1">
            <a:off x="217323" y="844550"/>
            <a:ext cx="5654086" cy="5078313"/>
          </a:xfrm>
          <a:prstGeom prst="rect">
            <a:avLst/>
          </a:prstGeom>
          <a:noFill/>
          <a:ln w="25400"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dirty="0"/>
              <a:t>let </a:t>
            </a:r>
            <a:r>
              <a:rPr lang="en-GB" dirty="0">
                <a:solidFill>
                  <a:srgbClr val="FF0000"/>
                </a:solidFill>
              </a:rPr>
              <a:t>promise</a:t>
            </a:r>
            <a:r>
              <a:rPr lang="en-GB" dirty="0"/>
              <a:t> = new Promise(function(resolve, reject) {</a:t>
            </a:r>
          </a:p>
          <a:p>
            <a:r>
              <a:rPr lang="en-GB" dirty="0"/>
              <a:t>  </a:t>
            </a:r>
            <a:r>
              <a:rPr lang="en-GB" dirty="0" err="1"/>
              <a:t>setTimeout</a:t>
            </a:r>
            <a:r>
              <a:rPr lang="en-GB" dirty="0"/>
              <a:t>(() =&gt; resolve(1), 1000);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 smtClean="0">
                <a:solidFill>
                  <a:srgbClr val="FF0000"/>
                </a:solidFill>
              </a:rPr>
              <a:t>promise</a:t>
            </a:r>
            <a:r>
              <a:rPr lang="en-GB" dirty="0" err="1" smtClean="0"/>
              <a:t>.then</a:t>
            </a:r>
            <a:r>
              <a:rPr lang="en-GB" dirty="0" smtClean="0"/>
              <a:t>(function(result) </a:t>
            </a:r>
            <a:r>
              <a:rPr lang="en-GB" dirty="0"/>
              <a:t>{</a:t>
            </a:r>
          </a:p>
          <a:p>
            <a:r>
              <a:rPr lang="en-GB" dirty="0"/>
              <a:t>  </a:t>
            </a:r>
            <a:r>
              <a:rPr lang="en-GB" dirty="0" smtClean="0"/>
              <a:t>alert(result</a:t>
            </a:r>
            <a:r>
              <a:rPr lang="en-GB" dirty="0"/>
              <a:t>); </a:t>
            </a:r>
            <a:r>
              <a:rPr lang="en-GB" dirty="0" smtClean="0"/>
              <a:t>	</a:t>
            </a:r>
            <a:r>
              <a:rPr lang="en-GB" dirty="0" smtClean="0">
                <a:solidFill>
                  <a:srgbClr val="0070C0"/>
                </a:solidFill>
              </a:rPr>
              <a:t>// </a:t>
            </a:r>
            <a:r>
              <a:rPr lang="en-GB" dirty="0">
                <a:solidFill>
                  <a:srgbClr val="0070C0"/>
                </a:solidFill>
              </a:rPr>
              <a:t>1</a:t>
            </a:r>
          </a:p>
          <a:p>
            <a:r>
              <a:rPr lang="en-GB" dirty="0"/>
              <a:t>  return result * 2;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promise</a:t>
            </a:r>
            <a:r>
              <a:rPr lang="en-GB" dirty="0" err="1"/>
              <a:t>.then</a:t>
            </a:r>
            <a:r>
              <a:rPr lang="en-GB" dirty="0"/>
              <a:t>(function(result) {</a:t>
            </a:r>
          </a:p>
          <a:p>
            <a:r>
              <a:rPr lang="en-GB" dirty="0"/>
              <a:t>  alert(result); </a:t>
            </a:r>
            <a:r>
              <a:rPr lang="en-GB" dirty="0" smtClean="0"/>
              <a:t>	</a:t>
            </a:r>
            <a:r>
              <a:rPr lang="en-GB" dirty="0" smtClean="0">
                <a:solidFill>
                  <a:srgbClr val="0070C0"/>
                </a:solidFill>
              </a:rPr>
              <a:t>// </a:t>
            </a:r>
            <a:r>
              <a:rPr lang="en-GB" dirty="0">
                <a:solidFill>
                  <a:srgbClr val="0070C0"/>
                </a:solidFill>
              </a:rPr>
              <a:t>1</a:t>
            </a:r>
          </a:p>
          <a:p>
            <a:r>
              <a:rPr lang="en-GB" dirty="0"/>
              <a:t>  return result * 2;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promise</a:t>
            </a:r>
            <a:r>
              <a:rPr lang="en-GB" dirty="0" err="1"/>
              <a:t>.then</a:t>
            </a:r>
            <a:r>
              <a:rPr lang="en-GB" dirty="0"/>
              <a:t>(function(result) {</a:t>
            </a:r>
          </a:p>
          <a:p>
            <a:r>
              <a:rPr lang="en-GB" dirty="0"/>
              <a:t>  alert(result); </a:t>
            </a:r>
            <a:r>
              <a:rPr lang="en-GB" dirty="0" smtClean="0"/>
              <a:t>	</a:t>
            </a:r>
            <a:r>
              <a:rPr lang="en-GB" dirty="0" smtClean="0">
                <a:solidFill>
                  <a:srgbClr val="0070C0"/>
                </a:solidFill>
              </a:rPr>
              <a:t>// </a:t>
            </a:r>
            <a:r>
              <a:rPr lang="en-GB" dirty="0">
                <a:solidFill>
                  <a:srgbClr val="0070C0"/>
                </a:solidFill>
              </a:rPr>
              <a:t>1</a:t>
            </a:r>
          </a:p>
          <a:p>
            <a:r>
              <a:rPr lang="en-GB" dirty="0"/>
              <a:t>  return result * 2;</a:t>
            </a:r>
          </a:p>
          <a:p>
            <a:r>
              <a:rPr lang="en-GB" dirty="0"/>
              <a:t>});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9849" y="2466747"/>
            <a:ext cx="5478278" cy="259067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219443" y="1193983"/>
            <a:ext cx="27245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Note: we are using then() on the same Promise object “promise”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219443" y="5922863"/>
            <a:ext cx="2800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NOT OFTEN REQUIRED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71198072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15311</TotalTime>
  <Words>877</Words>
  <Application>Microsoft Office PowerPoint</Application>
  <PresentationFormat>On-screen Show (4:3)</PresentationFormat>
  <Paragraphs>193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Helvetica</vt:lpstr>
      <vt:lpstr>Helvetica-Narrow</vt:lpstr>
      <vt:lpstr>Impact</vt:lpstr>
      <vt:lpstr>Monotype Sorts</vt:lpstr>
      <vt:lpstr>Times New Roman</vt:lpstr>
      <vt:lpstr>os-slides</vt:lpstr>
      <vt:lpstr>JavaScript Promise </vt:lpstr>
      <vt:lpstr>What is a promise?</vt:lpstr>
      <vt:lpstr>What is a promise???</vt:lpstr>
      <vt:lpstr>Async and Await</vt:lpstr>
      <vt:lpstr>Catching Errors</vt:lpstr>
      <vt:lpstr>Uncaught Errors</vt:lpstr>
      <vt:lpstr>await Simplified</vt:lpstr>
      <vt:lpstr>promisify()</vt:lpstr>
      <vt:lpstr>then() and catch()</vt:lpstr>
      <vt:lpstr>Promise Callbacks</vt:lpstr>
      <vt:lpstr>Promise Chaining</vt:lpstr>
      <vt:lpstr>Multiple Handlers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217</cp:revision>
  <cp:lastPrinted>2001-06-14T13:58:17Z</cp:lastPrinted>
  <dcterms:created xsi:type="dcterms:W3CDTF">1999-06-25T18:38:26Z</dcterms:created>
  <dcterms:modified xsi:type="dcterms:W3CDTF">2020-01-03T12:40:42Z</dcterms:modified>
</cp:coreProperties>
</file>