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77" r:id="rId2"/>
    <p:sldId id="256" r:id="rId3"/>
    <p:sldId id="257" r:id="rId4"/>
    <p:sldId id="258" r:id="rId5"/>
    <p:sldId id="263" r:id="rId6"/>
    <p:sldId id="264" r:id="rId7"/>
    <p:sldId id="265" r:id="rId8"/>
    <p:sldId id="266" r:id="rId9"/>
    <p:sldId id="267" r:id="rId10"/>
    <p:sldId id="268" r:id="rId11"/>
    <p:sldId id="269" r:id="rId12"/>
    <p:sldId id="270" r:id="rId13"/>
    <p:sldId id="276" r:id="rId14"/>
    <p:sldId id="271" r:id="rId15"/>
    <p:sldId id="272" r:id="rId16"/>
    <p:sldId id="273" r:id="rId17"/>
    <p:sldId id="275"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varScale="1">
        <p:scale>
          <a:sx n="101" d="100"/>
          <a:sy n="101" d="100"/>
        </p:scale>
        <p:origin x="4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4D5C4-DDDA-EB4E-8AB5-D61F7C7FA81D}" type="datetimeFigureOut">
              <a:rPr lang="en-US" smtClean="0"/>
              <a:t>4/29/18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E57FAB-3CA6-094C-900B-1EE7803EED90}" type="slidenum">
              <a:rPr lang="en-US" smtClean="0"/>
              <a:t>‹#›</a:t>
            </a:fld>
            <a:endParaRPr lang="en-US"/>
          </a:p>
        </p:txBody>
      </p:sp>
    </p:spTree>
    <p:extLst>
      <p:ext uri="{BB962C8B-B14F-4D97-AF65-F5344CB8AC3E}">
        <p14:creationId xmlns:p14="http://schemas.microsoft.com/office/powerpoint/2010/main" val="1033067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4/29/18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4/29/18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4/29/18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799050"/>
            <a:ext cx="6096000" cy="4652556"/>
          </a:xfrm>
          <a:prstGeom prst="rect">
            <a:avLst/>
          </a:prstGeom>
        </p:spPr>
        <p:txBody>
          <a:bodyPr>
            <a:spAutoFit/>
          </a:bodyPr>
          <a:lstStyle/>
          <a:p>
            <a:pPr algn="ctr"/>
            <a:r>
              <a:rPr lang="en-GB" b="1" dirty="0"/>
              <a:t>Pathway Project </a:t>
            </a:r>
            <a:r>
              <a:rPr lang="en-GB" b="1" dirty="0" smtClean="0"/>
              <a:t>1:</a:t>
            </a:r>
            <a:r>
              <a:rPr lang="en-US" b="1" dirty="0" smtClean="0"/>
              <a:t> </a:t>
            </a:r>
            <a:endParaRPr lang="en-US" b="1" dirty="0"/>
          </a:p>
          <a:p>
            <a:pPr algn="ctr"/>
            <a:r>
              <a:rPr lang="en-GB" b="1" dirty="0"/>
              <a:t>Sustainability and Global Citizenship</a:t>
            </a:r>
            <a:endParaRPr lang="en-US" b="1" dirty="0"/>
          </a:p>
          <a:p>
            <a:pPr algn="ctr"/>
            <a:r>
              <a:rPr lang="en-GB" b="1" dirty="0"/>
              <a:t>(EMPL4013_LON)</a:t>
            </a:r>
            <a:endParaRPr lang="en-US" b="1" dirty="0"/>
          </a:p>
          <a:p>
            <a:r>
              <a:rPr lang="en-GB" dirty="0"/>
              <a:t> </a:t>
            </a:r>
            <a:endParaRPr lang="en-US" dirty="0"/>
          </a:p>
          <a:p>
            <a:pPr algn="ctr"/>
            <a:r>
              <a:rPr lang="en-GB" b="1" dirty="0" smtClean="0">
                <a:latin typeface="Arial" charset="0"/>
                <a:ea typeface="Calibri" charset="0"/>
                <a:cs typeface="Times New Roman" charset="0"/>
              </a:rPr>
              <a:t>June </a:t>
            </a:r>
            <a:r>
              <a:rPr lang="en-GB" b="1" dirty="0" smtClean="0">
                <a:latin typeface="Arial" charset="0"/>
                <a:ea typeface="Calibri" charset="0"/>
                <a:cs typeface="Times New Roman" charset="0"/>
              </a:rPr>
              <a:t>2017</a:t>
            </a:r>
          </a:p>
          <a:p>
            <a:pPr algn="ctr"/>
            <a:endParaRPr lang="en-GB" b="1">
              <a:latin typeface="Arial" charset="0"/>
              <a:ea typeface="Calibri" charset="0"/>
              <a:cs typeface="Times New Roman" charset="0"/>
            </a:endParaRPr>
          </a:p>
          <a:p>
            <a:pPr algn="ctr"/>
            <a:endParaRPr lang="en-GB" b="1" smtClean="0">
              <a:latin typeface="Arial" charset="0"/>
              <a:ea typeface="Calibri" charset="0"/>
              <a:cs typeface="Times New Roman" charset="0"/>
            </a:endParaRPr>
          </a:p>
          <a:p>
            <a:pPr algn="ctr"/>
            <a:endParaRPr lang="en-US" dirty="0">
              <a:latin typeface="Times New Roman" charset="0"/>
              <a:ea typeface="Calibri" charset="0"/>
              <a:cs typeface="Times New Roman" charset="0"/>
            </a:endParaRPr>
          </a:p>
          <a:p>
            <a:pPr algn="ctr">
              <a:lnSpc>
                <a:spcPct val="115000"/>
              </a:lnSpc>
              <a:spcAft>
                <a:spcPts val="800"/>
              </a:spcAft>
            </a:pPr>
            <a:r>
              <a:rPr lang="en-GB" sz="1600" b="1" dirty="0">
                <a:latin typeface="Arial" charset="0"/>
                <a:ea typeface="Calibri" charset="0"/>
                <a:cs typeface="Times New Roman" charset="0"/>
              </a:rPr>
              <a:t>(Group Leader)</a:t>
            </a:r>
            <a:r>
              <a:rPr lang="en-GB" sz="1600" dirty="0">
                <a:latin typeface="Arial" charset="0"/>
                <a:ea typeface="Calibri" charset="0"/>
                <a:cs typeface="Times New Roman" charset="0"/>
              </a:rPr>
              <a:t> </a:t>
            </a:r>
            <a:endParaRPr lang="en-GB" sz="1600" b="1" dirty="0">
              <a:latin typeface="Arial" charset="0"/>
              <a:ea typeface="Calibri" charset="0"/>
              <a:cs typeface="Times New Roman" charset="0"/>
            </a:endParaRPr>
          </a:p>
          <a:p>
            <a:pPr algn="ctr">
              <a:lnSpc>
                <a:spcPct val="115000"/>
              </a:lnSpc>
              <a:spcAft>
                <a:spcPts val="800"/>
              </a:spcAft>
            </a:pPr>
            <a:r>
              <a:rPr lang="en-GB" sz="1600" b="1" dirty="0">
                <a:latin typeface="Arial" charset="0"/>
                <a:ea typeface="Calibri" charset="0"/>
                <a:cs typeface="Times New Roman" charset="0"/>
              </a:rPr>
              <a:t>Abu </a:t>
            </a:r>
            <a:r>
              <a:rPr lang="en-GB" sz="1600" b="1" dirty="0" err="1">
                <a:latin typeface="Arial" charset="0"/>
                <a:ea typeface="Calibri" charset="0"/>
                <a:cs typeface="Times New Roman" charset="0"/>
              </a:rPr>
              <a:t>Yousuf</a:t>
            </a:r>
            <a:r>
              <a:rPr lang="en-GB" sz="1600" b="1" dirty="0">
                <a:latin typeface="Arial" charset="0"/>
                <a:ea typeface="Calibri" charset="0"/>
                <a:cs typeface="Times New Roman" charset="0"/>
              </a:rPr>
              <a:t>: 1605383 </a:t>
            </a:r>
            <a:endParaRPr lang="en-GB" sz="1600" b="1" dirty="0" smtClean="0">
              <a:latin typeface="Arial" charset="0"/>
              <a:ea typeface="Calibri" charset="0"/>
              <a:cs typeface="Times New Roman" charset="0"/>
            </a:endParaRPr>
          </a:p>
          <a:p>
            <a:pPr algn="ctr">
              <a:lnSpc>
                <a:spcPct val="115000"/>
              </a:lnSpc>
              <a:spcAft>
                <a:spcPts val="800"/>
              </a:spcAft>
            </a:pPr>
            <a:r>
              <a:rPr lang="en-GB" sz="1600" b="1" dirty="0" err="1" smtClean="0">
                <a:latin typeface="Arial" charset="0"/>
                <a:ea typeface="Calibri" charset="0"/>
                <a:cs typeface="Times New Roman" charset="0"/>
              </a:rPr>
              <a:t>Kazi</a:t>
            </a:r>
            <a:r>
              <a:rPr lang="en-GB" sz="1600" b="1" dirty="0" smtClean="0">
                <a:latin typeface="Arial" charset="0"/>
                <a:ea typeface="Calibri" charset="0"/>
                <a:cs typeface="Times New Roman" charset="0"/>
              </a:rPr>
              <a:t> </a:t>
            </a:r>
            <a:r>
              <a:rPr lang="en-GB" sz="1600" b="1" dirty="0">
                <a:latin typeface="Arial" charset="0"/>
                <a:ea typeface="Calibri" charset="0"/>
                <a:cs typeface="Times New Roman" charset="0"/>
              </a:rPr>
              <a:t>Islam: 1605334 </a:t>
            </a:r>
            <a:endParaRPr lang="en-US" sz="1600" dirty="0">
              <a:latin typeface="Times New Roman" charset="0"/>
              <a:ea typeface="Calibri" charset="0"/>
              <a:cs typeface="Times New Roman" charset="0"/>
            </a:endParaRPr>
          </a:p>
          <a:p>
            <a:pPr algn="ctr">
              <a:lnSpc>
                <a:spcPct val="115000"/>
              </a:lnSpc>
              <a:spcAft>
                <a:spcPts val="800"/>
              </a:spcAft>
            </a:pPr>
            <a:r>
              <a:rPr lang="en-GB" sz="1600" b="1" dirty="0" err="1">
                <a:latin typeface="Arial" charset="0"/>
                <a:ea typeface="Calibri" charset="0"/>
                <a:cs typeface="Times New Roman" charset="0"/>
              </a:rPr>
              <a:t>Samsul</a:t>
            </a:r>
            <a:r>
              <a:rPr lang="en-GB" sz="1600" b="1" dirty="0">
                <a:latin typeface="Arial" charset="0"/>
                <a:ea typeface="Calibri" charset="0"/>
                <a:cs typeface="Times New Roman" charset="0"/>
              </a:rPr>
              <a:t> Islam: </a:t>
            </a:r>
            <a:r>
              <a:rPr lang="en-GB" sz="1600" b="1" dirty="0" smtClean="0">
                <a:latin typeface="Arial" charset="0"/>
                <a:ea typeface="Calibri" charset="0"/>
                <a:cs typeface="Times New Roman" charset="0"/>
              </a:rPr>
              <a:t>1605228</a:t>
            </a:r>
            <a:endParaRPr lang="en-US" sz="1600" dirty="0">
              <a:latin typeface="Times New Roman" charset="0"/>
              <a:ea typeface="Calibri" charset="0"/>
              <a:cs typeface="Times New Roman" charset="0"/>
            </a:endParaRPr>
          </a:p>
          <a:p>
            <a:pPr algn="ctr">
              <a:lnSpc>
                <a:spcPct val="115000"/>
              </a:lnSpc>
              <a:spcAft>
                <a:spcPts val="800"/>
              </a:spcAft>
            </a:pPr>
            <a:r>
              <a:rPr lang="en-GB" sz="1600" b="1" dirty="0">
                <a:latin typeface="Arial" charset="0"/>
                <a:ea typeface="Calibri" charset="0"/>
                <a:cs typeface="Times New Roman" charset="0"/>
              </a:rPr>
              <a:t>Ana Seemab:1605326</a:t>
            </a:r>
            <a:endParaRPr lang="en-US" sz="1600" dirty="0">
              <a:latin typeface="Times New Roman" charset="0"/>
              <a:ea typeface="Calibri" charset="0"/>
              <a:cs typeface="Times New Roman" charset="0"/>
            </a:endParaRPr>
          </a:p>
          <a:p>
            <a:pPr algn="just">
              <a:lnSpc>
                <a:spcPct val="150000"/>
              </a:lnSpc>
              <a:spcAft>
                <a:spcPts val="800"/>
              </a:spcAft>
            </a:pPr>
            <a:r>
              <a:rPr lang="en-GB" dirty="0">
                <a:latin typeface="Times New Roman" charset="0"/>
                <a:ea typeface="Calibri" charset="0"/>
                <a:cs typeface="Times New Roman" charset="0"/>
              </a:rPr>
              <a:t> </a:t>
            </a:r>
            <a:endParaRPr lang="en-US" dirty="0">
              <a:latin typeface="Times New Roman" charset="0"/>
              <a:ea typeface="Calibri" charset="0"/>
              <a:cs typeface="Times New Roman" charset="0"/>
            </a:endParaRP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4381500" y="5458876"/>
            <a:ext cx="3429000" cy="1200150"/>
          </a:xfrm>
          <a:prstGeom prst="rect">
            <a:avLst/>
          </a:prstGeom>
          <a:noFill/>
          <a:ln>
            <a:noFill/>
          </a:ln>
        </p:spPr>
      </p:pic>
    </p:spTree>
    <p:extLst>
      <p:ext uri="{BB962C8B-B14F-4D97-AF65-F5344CB8AC3E}">
        <p14:creationId xmlns:p14="http://schemas.microsoft.com/office/powerpoint/2010/main" val="1142140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 xmlns:a16="http://schemas.microsoft.com/office/drawing/2014/main" id="{B87A2B17-D3E0-4B38-823F-45312C0B36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 xmlns:a16="http://schemas.microsoft.com/office/drawing/2014/main" id="{8592A21B-8E82-4396-A130-C7531DF0A9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16">
            <a:extLst>
              <a:ext uri="{FF2B5EF4-FFF2-40B4-BE49-F238E27FC236}">
                <a16:creationId xmlns="" xmlns:a16="http://schemas.microsoft.com/office/drawing/2014/main" id="{ACA9027C-9377-4A86-A639-42BA502ADE1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77" name="Freeform 5">
            <a:extLst>
              <a:ext uri="{FF2B5EF4-FFF2-40B4-BE49-F238E27FC236}">
                <a16:creationId xmlns="" xmlns:a16="http://schemas.microsoft.com/office/drawing/2014/main" id="{423EDA5B-B414-4C7C-8CBA-3D9D79973E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pic>
        <p:nvPicPr>
          <p:cNvPr id="1026" name="Picture 2" descr="Image result for ihg logo">
            <a:extLst>
              <a:ext uri="{FF2B5EF4-FFF2-40B4-BE49-F238E27FC236}">
                <a16:creationId xmlns="" xmlns:a16="http://schemas.microsoft.com/office/drawing/2014/main" id="{E8C15FBA-FEA7-45DD-84DA-49638DA870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459" y="640081"/>
            <a:ext cx="5435142" cy="2771922"/>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ED9B41C1-0E77-4D58-A6BE-A9D119598DBA}"/>
              </a:ext>
            </a:extLst>
          </p:cNvPr>
          <p:cNvSpPr>
            <a:spLocks noGrp="1"/>
          </p:cNvSpPr>
          <p:nvPr>
            <p:ph type="ctrTitle"/>
          </p:nvPr>
        </p:nvSpPr>
        <p:spPr>
          <a:xfrm>
            <a:off x="597818" y="4624066"/>
            <a:ext cx="9027784" cy="967187"/>
          </a:xfrm>
        </p:spPr>
        <p:txBody>
          <a:bodyPr>
            <a:noAutofit/>
          </a:bodyPr>
          <a:lstStyle/>
          <a:p>
            <a:pPr>
              <a:lnSpc>
                <a:spcPct val="90000"/>
              </a:lnSpc>
            </a:pPr>
            <a:r>
              <a:rPr lang="en-GB" sz="3600" dirty="0"/>
              <a:t>Intercontinental Hotels Group: </a:t>
            </a:r>
            <a:br>
              <a:rPr lang="en-GB" sz="3600" dirty="0"/>
            </a:br>
            <a:r>
              <a:rPr lang="en-GB" sz="3600" dirty="0"/>
              <a:t>Approach to Sustainable Business</a:t>
            </a:r>
          </a:p>
        </p:txBody>
      </p:sp>
      <p:sp>
        <p:nvSpPr>
          <p:cNvPr id="3" name="Subtitle 2">
            <a:extLst>
              <a:ext uri="{FF2B5EF4-FFF2-40B4-BE49-F238E27FC236}">
                <a16:creationId xmlns="" xmlns:a16="http://schemas.microsoft.com/office/drawing/2014/main" id="{7728C92A-41B0-4748-8D2C-5D381F77BA27}"/>
              </a:ext>
            </a:extLst>
          </p:cNvPr>
          <p:cNvSpPr>
            <a:spLocks noGrp="1"/>
          </p:cNvSpPr>
          <p:nvPr>
            <p:ph type="subTitle" idx="1"/>
          </p:nvPr>
        </p:nvSpPr>
        <p:spPr>
          <a:xfrm>
            <a:off x="636916" y="5722374"/>
            <a:ext cx="9149349" cy="1008626"/>
          </a:xfrm>
        </p:spPr>
        <p:txBody>
          <a:bodyPr>
            <a:normAutofit/>
          </a:bodyPr>
          <a:lstStyle/>
          <a:p>
            <a:r>
              <a:rPr lang="en-GB" b="1" dirty="0"/>
              <a:t>Abu </a:t>
            </a:r>
            <a:r>
              <a:rPr lang="en-GB" b="1" dirty="0" err="1"/>
              <a:t>Yousuf</a:t>
            </a:r>
            <a:r>
              <a:rPr lang="en-GB" b="1" dirty="0"/>
              <a:t>: 1605383 (Group Leader)</a:t>
            </a:r>
            <a:r>
              <a:rPr lang="en-GB" dirty="0"/>
              <a:t> </a:t>
            </a:r>
            <a:r>
              <a:rPr lang="en-US" dirty="0" smtClean="0"/>
              <a:t>,</a:t>
            </a:r>
          </a:p>
          <a:p>
            <a:r>
              <a:rPr lang="en-GB" b="1" dirty="0" err="1" smtClean="0"/>
              <a:t>Kazi</a:t>
            </a:r>
            <a:r>
              <a:rPr lang="en-GB" b="1" dirty="0" smtClean="0"/>
              <a:t> </a:t>
            </a:r>
            <a:r>
              <a:rPr lang="en-GB" b="1" dirty="0"/>
              <a:t>Islam: 1605334 </a:t>
            </a:r>
            <a:r>
              <a:rPr lang="en-US" dirty="0" smtClean="0"/>
              <a:t>,</a:t>
            </a:r>
            <a:r>
              <a:rPr lang="en-GB" b="1" dirty="0" err="1" smtClean="0"/>
              <a:t>Samsul</a:t>
            </a:r>
            <a:r>
              <a:rPr lang="en-GB" b="1" dirty="0" smtClean="0"/>
              <a:t> </a:t>
            </a:r>
            <a:r>
              <a:rPr lang="en-GB" b="1" dirty="0"/>
              <a:t>Islam: </a:t>
            </a:r>
            <a:r>
              <a:rPr lang="en-GB" b="1" dirty="0" smtClean="0"/>
              <a:t>1605228</a:t>
            </a:r>
            <a:r>
              <a:rPr lang="en-US" dirty="0" smtClean="0"/>
              <a:t>, </a:t>
            </a:r>
            <a:r>
              <a:rPr lang="en-GB" b="1" dirty="0" smtClean="0"/>
              <a:t>Ana </a:t>
            </a:r>
            <a:r>
              <a:rPr lang="en-GB" b="1" dirty="0"/>
              <a:t>Seemab:1605326</a:t>
            </a:r>
            <a:endParaRPr lang="en-US" dirty="0"/>
          </a:p>
          <a:p>
            <a:endParaRPr lang="en-GB" dirty="0"/>
          </a:p>
        </p:txBody>
      </p:sp>
    </p:spTree>
    <p:extLst>
      <p:ext uri="{BB962C8B-B14F-4D97-AF65-F5344CB8AC3E}">
        <p14:creationId xmlns:p14="http://schemas.microsoft.com/office/powerpoint/2010/main" val="545426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49AB24-1CFD-4175-81F3-AEC3B6AE039C}"/>
              </a:ext>
            </a:extLst>
          </p:cNvPr>
          <p:cNvSpPr>
            <a:spLocks noGrp="1"/>
          </p:cNvSpPr>
          <p:nvPr>
            <p:ph type="title"/>
          </p:nvPr>
        </p:nvSpPr>
        <p:spPr>
          <a:xfrm>
            <a:off x="355166" y="314172"/>
            <a:ext cx="9980325" cy="1400530"/>
          </a:xfrm>
        </p:spPr>
        <p:txBody>
          <a:bodyPr/>
          <a:lstStyle/>
          <a:p>
            <a:r>
              <a:rPr lang="en-GB" dirty="0"/>
              <a:t>Company Background: Intercontinental Hotels Group (“IHG”)</a:t>
            </a:r>
          </a:p>
        </p:txBody>
      </p:sp>
      <p:sp>
        <p:nvSpPr>
          <p:cNvPr id="4" name="Rectangle 3">
            <a:extLst>
              <a:ext uri="{FF2B5EF4-FFF2-40B4-BE49-F238E27FC236}">
                <a16:creationId xmlns="" xmlns:a16="http://schemas.microsoft.com/office/drawing/2014/main" id="{07F596CE-1036-45DD-B047-0F6AA34FB19F}"/>
              </a:ext>
            </a:extLst>
          </p:cNvPr>
          <p:cNvSpPr/>
          <p:nvPr/>
        </p:nvSpPr>
        <p:spPr>
          <a:xfrm>
            <a:off x="355166" y="2105890"/>
            <a:ext cx="11074834" cy="1400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dirty="0"/>
              <a:t>Headquartered in the UK and listed on the London Stock Exchange, IHG is one of the world’s largest hospitality companies. The company has a global presence across North America, Europe, the Middle East and Asia</a:t>
            </a:r>
          </a:p>
        </p:txBody>
      </p:sp>
      <p:sp>
        <p:nvSpPr>
          <p:cNvPr id="5" name="Rectangle 4">
            <a:extLst>
              <a:ext uri="{FF2B5EF4-FFF2-40B4-BE49-F238E27FC236}">
                <a16:creationId xmlns="" xmlns:a16="http://schemas.microsoft.com/office/drawing/2014/main" id="{0D1A03BE-0083-438F-88C7-647F0AD56F3B}"/>
              </a:ext>
            </a:extLst>
          </p:cNvPr>
          <p:cNvSpPr/>
          <p:nvPr/>
        </p:nvSpPr>
        <p:spPr>
          <a:xfrm>
            <a:off x="3793150" y="3769655"/>
            <a:ext cx="3782291" cy="6051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IHG Geographical Segments</a:t>
            </a:r>
          </a:p>
        </p:txBody>
      </p:sp>
      <p:sp>
        <p:nvSpPr>
          <p:cNvPr id="6" name="Rectangle 5">
            <a:extLst>
              <a:ext uri="{FF2B5EF4-FFF2-40B4-BE49-F238E27FC236}">
                <a16:creationId xmlns="" xmlns:a16="http://schemas.microsoft.com/office/drawing/2014/main" id="{A4BD5549-5B40-4E1E-9FEA-8EF1A68E037A}"/>
              </a:ext>
            </a:extLst>
          </p:cNvPr>
          <p:cNvSpPr/>
          <p:nvPr/>
        </p:nvSpPr>
        <p:spPr>
          <a:xfrm>
            <a:off x="602673" y="4856017"/>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Americas </a:t>
            </a:r>
          </a:p>
        </p:txBody>
      </p:sp>
      <p:sp>
        <p:nvSpPr>
          <p:cNvPr id="7" name="Rectangle 6">
            <a:extLst>
              <a:ext uri="{FF2B5EF4-FFF2-40B4-BE49-F238E27FC236}">
                <a16:creationId xmlns="" xmlns:a16="http://schemas.microsoft.com/office/drawing/2014/main" id="{F09F5A1C-D2A4-4082-8C64-AD4894D80AEF}"/>
              </a:ext>
            </a:extLst>
          </p:cNvPr>
          <p:cNvSpPr/>
          <p:nvPr/>
        </p:nvSpPr>
        <p:spPr>
          <a:xfrm>
            <a:off x="3315168" y="4856016"/>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Europe </a:t>
            </a:r>
          </a:p>
        </p:txBody>
      </p:sp>
      <p:sp>
        <p:nvSpPr>
          <p:cNvPr id="8" name="Rectangle 7">
            <a:extLst>
              <a:ext uri="{FF2B5EF4-FFF2-40B4-BE49-F238E27FC236}">
                <a16:creationId xmlns="" xmlns:a16="http://schemas.microsoft.com/office/drawing/2014/main" id="{FC91E896-A33E-435E-9C82-F5C732FDFDB3}"/>
              </a:ext>
            </a:extLst>
          </p:cNvPr>
          <p:cNvSpPr/>
          <p:nvPr/>
        </p:nvSpPr>
        <p:spPr>
          <a:xfrm>
            <a:off x="6027664" y="4856016"/>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Asia, Middle East and Africa</a:t>
            </a:r>
          </a:p>
        </p:txBody>
      </p:sp>
      <p:sp>
        <p:nvSpPr>
          <p:cNvPr id="9" name="Rectangle 8">
            <a:extLst>
              <a:ext uri="{FF2B5EF4-FFF2-40B4-BE49-F238E27FC236}">
                <a16:creationId xmlns="" xmlns:a16="http://schemas.microsoft.com/office/drawing/2014/main" id="{5DEC0FF2-8A4E-45D5-90A7-9D27CE0CF379}"/>
              </a:ext>
            </a:extLst>
          </p:cNvPr>
          <p:cNvSpPr/>
          <p:nvPr/>
        </p:nvSpPr>
        <p:spPr>
          <a:xfrm>
            <a:off x="8813365" y="4856016"/>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Greater China </a:t>
            </a:r>
          </a:p>
        </p:txBody>
      </p:sp>
      <p:sp>
        <p:nvSpPr>
          <p:cNvPr id="10" name="Rectangle 9">
            <a:extLst>
              <a:ext uri="{FF2B5EF4-FFF2-40B4-BE49-F238E27FC236}">
                <a16:creationId xmlns="" xmlns:a16="http://schemas.microsoft.com/office/drawing/2014/main" id="{F5777E09-D822-45BC-ACE9-A52038B0A00A}"/>
              </a:ext>
            </a:extLst>
          </p:cNvPr>
          <p:cNvSpPr/>
          <p:nvPr/>
        </p:nvSpPr>
        <p:spPr>
          <a:xfrm>
            <a:off x="602673" y="5908962"/>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945 hotels</a:t>
            </a:r>
          </a:p>
          <a:p>
            <a:pPr algn="ctr"/>
            <a:r>
              <a:rPr lang="en-GB" dirty="0"/>
              <a:t>(23,945 rooms)</a:t>
            </a:r>
          </a:p>
        </p:txBody>
      </p:sp>
      <p:sp>
        <p:nvSpPr>
          <p:cNvPr id="11" name="Rectangle 10">
            <a:extLst>
              <a:ext uri="{FF2B5EF4-FFF2-40B4-BE49-F238E27FC236}">
                <a16:creationId xmlns="" xmlns:a16="http://schemas.microsoft.com/office/drawing/2014/main" id="{A565DB49-C0DB-4D76-A698-D636B8C8FD3D}"/>
              </a:ext>
            </a:extLst>
          </p:cNvPr>
          <p:cNvSpPr/>
          <p:nvPr/>
        </p:nvSpPr>
        <p:spPr>
          <a:xfrm>
            <a:off x="3315168" y="5936668"/>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137 hotels</a:t>
            </a:r>
          </a:p>
          <a:p>
            <a:pPr algn="ctr"/>
            <a:r>
              <a:rPr lang="en-GB" dirty="0"/>
              <a:t>(23,900 rooms) </a:t>
            </a:r>
          </a:p>
        </p:txBody>
      </p:sp>
      <p:sp>
        <p:nvSpPr>
          <p:cNvPr id="12" name="Rectangle 11">
            <a:extLst>
              <a:ext uri="{FF2B5EF4-FFF2-40B4-BE49-F238E27FC236}">
                <a16:creationId xmlns="" xmlns:a16="http://schemas.microsoft.com/office/drawing/2014/main" id="{5076595A-C3DC-4C4B-A07E-121EECD5121C}"/>
              </a:ext>
            </a:extLst>
          </p:cNvPr>
          <p:cNvSpPr/>
          <p:nvPr/>
        </p:nvSpPr>
        <p:spPr>
          <a:xfrm>
            <a:off x="6096000" y="5908961"/>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149 hotels</a:t>
            </a:r>
          </a:p>
          <a:p>
            <a:pPr algn="ctr"/>
            <a:r>
              <a:rPr lang="en-GB" dirty="0"/>
              <a:t>(39,643  rooms) </a:t>
            </a:r>
          </a:p>
        </p:txBody>
      </p:sp>
      <p:sp>
        <p:nvSpPr>
          <p:cNvPr id="13" name="Rectangle 12">
            <a:extLst>
              <a:ext uri="{FF2B5EF4-FFF2-40B4-BE49-F238E27FC236}">
                <a16:creationId xmlns="" xmlns:a16="http://schemas.microsoft.com/office/drawing/2014/main" id="{3EBBAEEB-5F33-4F73-B932-F61627CECF42}"/>
              </a:ext>
            </a:extLst>
          </p:cNvPr>
          <p:cNvSpPr/>
          <p:nvPr/>
        </p:nvSpPr>
        <p:spPr>
          <a:xfrm>
            <a:off x="8876832" y="5908960"/>
            <a:ext cx="2369128" cy="7897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239 hotels</a:t>
            </a:r>
          </a:p>
          <a:p>
            <a:pPr algn="ctr"/>
            <a:r>
              <a:rPr lang="en-GB" dirty="0"/>
              <a:t>(64,028 rooms) </a:t>
            </a:r>
          </a:p>
        </p:txBody>
      </p:sp>
      <p:cxnSp>
        <p:nvCxnSpPr>
          <p:cNvPr id="15" name="Straight Arrow Connector 14">
            <a:extLst>
              <a:ext uri="{FF2B5EF4-FFF2-40B4-BE49-F238E27FC236}">
                <a16:creationId xmlns="" xmlns:a16="http://schemas.microsoft.com/office/drawing/2014/main" id="{0B3418A6-55CC-4D59-B991-75005025E293}"/>
              </a:ext>
            </a:extLst>
          </p:cNvPr>
          <p:cNvCxnSpPr/>
          <p:nvPr/>
        </p:nvCxnSpPr>
        <p:spPr>
          <a:xfrm>
            <a:off x="4641273" y="4405129"/>
            <a:ext cx="0" cy="4508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 xmlns:a16="http://schemas.microsoft.com/office/drawing/2014/main" id="{90D63CB3-A140-4354-85D9-81FADD8ACCE9}"/>
              </a:ext>
            </a:extLst>
          </p:cNvPr>
          <p:cNvCxnSpPr/>
          <p:nvPr/>
        </p:nvCxnSpPr>
        <p:spPr>
          <a:xfrm>
            <a:off x="7212228" y="4374776"/>
            <a:ext cx="0" cy="4508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829F1033-C406-4280-BBF1-BE076B378F2E}"/>
              </a:ext>
            </a:extLst>
          </p:cNvPr>
          <p:cNvCxnSpPr>
            <a:cxnSpLocks/>
          </p:cNvCxnSpPr>
          <p:nvPr/>
        </p:nvCxnSpPr>
        <p:spPr>
          <a:xfrm>
            <a:off x="7575441" y="4117243"/>
            <a:ext cx="2067323" cy="15176"/>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 xmlns:a16="http://schemas.microsoft.com/office/drawing/2014/main" id="{B3BE4AA3-FCB3-49B4-B498-784FA3EC4458}"/>
              </a:ext>
            </a:extLst>
          </p:cNvPr>
          <p:cNvCxnSpPr>
            <a:cxnSpLocks/>
          </p:cNvCxnSpPr>
          <p:nvPr/>
        </p:nvCxnSpPr>
        <p:spPr>
          <a:xfrm>
            <a:off x="9684327" y="4132419"/>
            <a:ext cx="0" cy="72359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 xmlns:a16="http://schemas.microsoft.com/office/drawing/2014/main" id="{8D75CEB0-B59F-46A2-B815-2A0D9549A7DB}"/>
              </a:ext>
            </a:extLst>
          </p:cNvPr>
          <p:cNvCxnSpPr>
            <a:cxnSpLocks/>
          </p:cNvCxnSpPr>
          <p:nvPr/>
        </p:nvCxnSpPr>
        <p:spPr>
          <a:xfrm flipH="1" flipV="1">
            <a:off x="1787237" y="4132419"/>
            <a:ext cx="2005913" cy="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 xmlns:a16="http://schemas.microsoft.com/office/drawing/2014/main" id="{80B03AA2-EB1E-42D6-8286-DCF8F8790620}"/>
              </a:ext>
            </a:extLst>
          </p:cNvPr>
          <p:cNvCxnSpPr>
            <a:endCxn id="6" idx="0"/>
          </p:cNvCxnSpPr>
          <p:nvPr/>
        </p:nvCxnSpPr>
        <p:spPr>
          <a:xfrm>
            <a:off x="1787237" y="4132419"/>
            <a:ext cx="0" cy="72359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 xmlns:a16="http://schemas.microsoft.com/office/drawing/2014/main" id="{2213B57A-7819-4747-A6E8-0A40C6C44599}"/>
              </a:ext>
            </a:extLst>
          </p:cNvPr>
          <p:cNvCxnSpPr>
            <a:stCxn id="6" idx="2"/>
            <a:endCxn id="10" idx="0"/>
          </p:cNvCxnSpPr>
          <p:nvPr/>
        </p:nvCxnSpPr>
        <p:spPr>
          <a:xfrm>
            <a:off x="1787237" y="5645726"/>
            <a:ext cx="0" cy="26323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8F8E8D34-47E1-441E-99A8-DAEC639D94F4}"/>
              </a:ext>
            </a:extLst>
          </p:cNvPr>
          <p:cNvCxnSpPr/>
          <p:nvPr/>
        </p:nvCxnSpPr>
        <p:spPr>
          <a:xfrm>
            <a:off x="4641273" y="5645725"/>
            <a:ext cx="0" cy="29094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 xmlns:a16="http://schemas.microsoft.com/office/drawing/2014/main" id="{463A8502-6A6F-4A84-95A3-12AB91D68435}"/>
              </a:ext>
            </a:extLst>
          </p:cNvPr>
          <p:cNvCxnSpPr>
            <a:stCxn id="8" idx="2"/>
          </p:cNvCxnSpPr>
          <p:nvPr/>
        </p:nvCxnSpPr>
        <p:spPr>
          <a:xfrm>
            <a:off x="7212228" y="5645725"/>
            <a:ext cx="0" cy="29094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 xmlns:a16="http://schemas.microsoft.com/office/drawing/2014/main" id="{84E4BFEC-0072-4D69-AA30-CD23D906BE35}"/>
              </a:ext>
            </a:extLst>
          </p:cNvPr>
          <p:cNvCxnSpPr>
            <a:stCxn id="9" idx="2"/>
          </p:cNvCxnSpPr>
          <p:nvPr/>
        </p:nvCxnSpPr>
        <p:spPr>
          <a:xfrm>
            <a:off x="9997929" y="5645725"/>
            <a:ext cx="0" cy="29094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913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C5166D-D97E-4E51-AE28-7B5EB63371E2}"/>
              </a:ext>
            </a:extLst>
          </p:cNvPr>
          <p:cNvSpPr>
            <a:spLocks noGrp="1"/>
          </p:cNvSpPr>
          <p:nvPr>
            <p:ph type="title"/>
          </p:nvPr>
        </p:nvSpPr>
        <p:spPr>
          <a:xfrm>
            <a:off x="313602" y="314173"/>
            <a:ext cx="9404723" cy="877318"/>
          </a:xfrm>
        </p:spPr>
        <p:txBody>
          <a:bodyPr/>
          <a:lstStyle/>
          <a:p>
            <a:r>
              <a:rPr lang="en-GB" dirty="0"/>
              <a:t>IHG: Brands</a:t>
            </a:r>
          </a:p>
        </p:txBody>
      </p:sp>
      <p:pic>
        <p:nvPicPr>
          <p:cNvPr id="6" name="Picture 5" descr="A screenshot of a cell phone&#10;&#10;Description generated with very high confidence">
            <a:extLst>
              <a:ext uri="{FF2B5EF4-FFF2-40B4-BE49-F238E27FC236}">
                <a16:creationId xmlns="" xmlns:a16="http://schemas.microsoft.com/office/drawing/2014/main" id="{929D9D44-F6A0-4DEC-8FEF-D8EDFE068B84}"/>
              </a:ext>
            </a:extLst>
          </p:cNvPr>
          <p:cNvPicPr>
            <a:picLocks noChangeAspect="1"/>
          </p:cNvPicPr>
          <p:nvPr/>
        </p:nvPicPr>
        <p:blipFill>
          <a:blip r:embed="rId2"/>
          <a:stretch>
            <a:fillRect/>
          </a:stretch>
        </p:blipFill>
        <p:spPr>
          <a:xfrm>
            <a:off x="-38232" y="1191490"/>
            <a:ext cx="12230232" cy="5666509"/>
          </a:xfrm>
          <a:prstGeom prst="rect">
            <a:avLst/>
          </a:prstGeom>
        </p:spPr>
      </p:pic>
    </p:spTree>
    <p:extLst>
      <p:ext uri="{BB962C8B-B14F-4D97-AF65-F5344CB8AC3E}">
        <p14:creationId xmlns:p14="http://schemas.microsoft.com/office/powerpoint/2010/main" val="2369103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1B4110-DF7A-486C-846A-95D90F45C2BF}"/>
              </a:ext>
            </a:extLst>
          </p:cNvPr>
          <p:cNvSpPr>
            <a:spLocks noGrp="1"/>
          </p:cNvSpPr>
          <p:nvPr>
            <p:ph type="title"/>
          </p:nvPr>
        </p:nvSpPr>
        <p:spPr>
          <a:xfrm>
            <a:off x="313602" y="397299"/>
            <a:ext cx="11033271" cy="905028"/>
          </a:xfrm>
        </p:spPr>
        <p:txBody>
          <a:bodyPr/>
          <a:lstStyle/>
          <a:p>
            <a:r>
              <a:rPr lang="en-GB" dirty="0"/>
              <a:t>What is Corporate Social Responsibility? </a:t>
            </a:r>
          </a:p>
        </p:txBody>
      </p:sp>
      <p:pic>
        <p:nvPicPr>
          <p:cNvPr id="6146" name="Picture 2" descr="Related image">
            <a:extLst>
              <a:ext uri="{FF2B5EF4-FFF2-40B4-BE49-F238E27FC236}">
                <a16:creationId xmlns="" xmlns:a16="http://schemas.microsoft.com/office/drawing/2014/main" id="{1D4313B8-D357-434C-B879-1B7FDBB648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02327"/>
            <a:ext cx="7218218" cy="55556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 xmlns:a16="http://schemas.microsoft.com/office/drawing/2014/main" id="{E94E09A1-67DC-4B82-8E6D-52501260F08E}"/>
              </a:ext>
            </a:extLst>
          </p:cNvPr>
          <p:cNvSpPr txBox="1"/>
          <p:nvPr/>
        </p:nvSpPr>
        <p:spPr>
          <a:xfrm>
            <a:off x="7218218" y="1454727"/>
            <a:ext cx="4849091" cy="5025671"/>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dirty="0"/>
              <a:t>The objective of CRS is to make companies aware of the impact their operations have on their stakeholder, the wider society and the environment</a:t>
            </a:r>
          </a:p>
          <a:p>
            <a:pPr marL="285750" indent="-285750">
              <a:lnSpc>
                <a:spcPct val="150000"/>
              </a:lnSpc>
              <a:buFont typeface="Wingdings" panose="05000000000000000000" pitchFamily="2" charset="2"/>
              <a:buChar char="Ø"/>
            </a:pPr>
            <a:r>
              <a:rPr lang="en-GB" dirty="0"/>
              <a:t>CSR is a broad concept that addresses many issues and variables </a:t>
            </a:r>
          </a:p>
          <a:p>
            <a:pPr marL="285750" indent="-285750">
              <a:lnSpc>
                <a:spcPct val="150000"/>
              </a:lnSpc>
              <a:buFont typeface="Wingdings" panose="05000000000000000000" pitchFamily="2" charset="2"/>
              <a:buChar char="Ø"/>
            </a:pPr>
            <a:r>
              <a:rPr lang="en-GB" dirty="0"/>
              <a:t>CSR includes human rights, ethical operations, corporate governance, health and safety, working conditions, labour welfare, environmental effects and the company’s contribution to economic development</a:t>
            </a:r>
          </a:p>
        </p:txBody>
      </p:sp>
    </p:spTree>
    <p:extLst>
      <p:ext uri="{BB962C8B-B14F-4D97-AF65-F5344CB8AC3E}">
        <p14:creationId xmlns:p14="http://schemas.microsoft.com/office/powerpoint/2010/main" val="226084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triple bottom line">
            <a:extLst>
              <a:ext uri="{FF2B5EF4-FFF2-40B4-BE49-F238E27FC236}">
                <a16:creationId xmlns="" xmlns:a16="http://schemas.microsoft.com/office/drawing/2014/main" id="{93D7C28E-0294-4C24-9BE7-C128DBE705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98"/>
          <a:stretch/>
        </p:blipFill>
        <p:spPr bwMode="auto">
          <a:xfrm>
            <a:off x="-1" y="10"/>
            <a:ext cx="679268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6A9D7B75-7054-48F5-9178-763C1D53FA8C}"/>
              </a:ext>
            </a:extLst>
          </p:cNvPr>
          <p:cNvSpPr>
            <a:spLocks noGrp="1"/>
          </p:cNvSpPr>
          <p:nvPr>
            <p:ph type="title"/>
          </p:nvPr>
        </p:nvSpPr>
        <p:spPr>
          <a:xfrm>
            <a:off x="6792686" y="0"/>
            <a:ext cx="5147675" cy="1598607"/>
          </a:xfrm>
        </p:spPr>
        <p:txBody>
          <a:bodyPr vert="horz" lIns="91440" tIns="45720" rIns="91440" bIns="45720" rtlCol="0" anchor="b">
            <a:normAutofit/>
          </a:bodyPr>
          <a:lstStyle/>
          <a:p>
            <a:r>
              <a:rPr lang="en-US" sz="4000" b="1" dirty="0"/>
              <a:t>Sustainability: The Triple Bottom Line</a:t>
            </a:r>
          </a:p>
        </p:txBody>
      </p:sp>
      <p:sp>
        <p:nvSpPr>
          <p:cNvPr id="4" name="TextBox 3">
            <a:extLst>
              <a:ext uri="{FF2B5EF4-FFF2-40B4-BE49-F238E27FC236}">
                <a16:creationId xmlns="" xmlns:a16="http://schemas.microsoft.com/office/drawing/2014/main" id="{3047EE89-FAE7-4B5A-A7AA-88FC4EB684D9}"/>
              </a:ext>
            </a:extLst>
          </p:cNvPr>
          <p:cNvSpPr txBox="1"/>
          <p:nvPr/>
        </p:nvSpPr>
        <p:spPr>
          <a:xfrm>
            <a:off x="6876941" y="1842654"/>
            <a:ext cx="5047012" cy="4524315"/>
          </a:xfrm>
          <a:prstGeom prst="rect">
            <a:avLst/>
          </a:prstGeom>
          <a:noFill/>
        </p:spPr>
        <p:txBody>
          <a:bodyPr wrap="square" rtlCol="0">
            <a:spAutoFit/>
          </a:bodyPr>
          <a:lstStyle/>
          <a:p>
            <a:pPr marL="285750" indent="-285750">
              <a:buFont typeface="Wingdings" panose="05000000000000000000" pitchFamily="2" charset="2"/>
              <a:buChar char="Ø"/>
            </a:pPr>
            <a:r>
              <a:rPr lang="en-GB" dirty="0"/>
              <a:t>Related to CSR is the concept of the Triple Bottom Line</a:t>
            </a:r>
          </a:p>
          <a:p>
            <a:pPr marL="285750" indent="-285750">
              <a:buFont typeface="Wingdings" panose="05000000000000000000" pitchFamily="2" charset="2"/>
              <a:buChar char="Ø"/>
            </a:pPr>
            <a:r>
              <a:rPr lang="en-GB" dirty="0"/>
              <a:t>The TBL measures the company’s degree of social responsibility and its environmental impact along with traditional financial profitability measures</a:t>
            </a:r>
          </a:p>
          <a:p>
            <a:pPr marL="285750" indent="-285750">
              <a:buFont typeface="Wingdings" panose="05000000000000000000" pitchFamily="2" charset="2"/>
              <a:buChar char="Ø"/>
            </a:pPr>
            <a:r>
              <a:rPr lang="en-GB" dirty="0"/>
              <a:t>The TBL aims to take CSR further by incorporating sustainability in the measurement of a company’s performance</a:t>
            </a:r>
          </a:p>
          <a:p>
            <a:pPr marL="285750" indent="-285750">
              <a:buFont typeface="Wingdings" panose="05000000000000000000" pitchFamily="2" charset="2"/>
              <a:buChar char="Ø"/>
            </a:pPr>
            <a:r>
              <a:rPr lang="en-GB" dirty="0"/>
              <a:t>The social responsibility measure assess how a company treats its employees and other stakeholders </a:t>
            </a:r>
          </a:p>
          <a:p>
            <a:pPr marL="285750" indent="-285750">
              <a:buFont typeface="Wingdings" panose="05000000000000000000" pitchFamily="2" charset="2"/>
              <a:buChar char="Ø"/>
            </a:pPr>
            <a:r>
              <a:rPr lang="en-GB" dirty="0"/>
              <a:t>The environmental element measures how the company minimises its economic impact. </a:t>
            </a:r>
          </a:p>
        </p:txBody>
      </p:sp>
    </p:spTree>
    <p:extLst>
      <p:ext uri="{BB962C8B-B14F-4D97-AF65-F5344CB8AC3E}">
        <p14:creationId xmlns:p14="http://schemas.microsoft.com/office/powerpoint/2010/main" val="2269320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9BDC9F-E597-4E94-A51A-C59DF8606469}"/>
              </a:ext>
            </a:extLst>
          </p:cNvPr>
          <p:cNvSpPr>
            <a:spLocks noGrp="1"/>
          </p:cNvSpPr>
          <p:nvPr>
            <p:ph type="title"/>
          </p:nvPr>
        </p:nvSpPr>
        <p:spPr>
          <a:xfrm>
            <a:off x="346981" y="480427"/>
            <a:ext cx="9404723" cy="877318"/>
          </a:xfrm>
        </p:spPr>
        <p:txBody>
          <a:bodyPr/>
          <a:lstStyle/>
          <a:p>
            <a:r>
              <a:rPr lang="en-GB" dirty="0"/>
              <a:t>What is a global citizen?</a:t>
            </a:r>
          </a:p>
        </p:txBody>
      </p:sp>
      <p:sp>
        <p:nvSpPr>
          <p:cNvPr id="3" name="Scroll: Horizontal 2">
            <a:extLst>
              <a:ext uri="{FF2B5EF4-FFF2-40B4-BE49-F238E27FC236}">
                <a16:creationId xmlns="" xmlns:a16="http://schemas.microsoft.com/office/drawing/2014/main" id="{ADC05422-572C-46BD-9865-957FA40CF0AD}"/>
              </a:ext>
            </a:extLst>
          </p:cNvPr>
          <p:cNvSpPr/>
          <p:nvPr/>
        </p:nvSpPr>
        <p:spPr>
          <a:xfrm>
            <a:off x="346981" y="1325555"/>
            <a:ext cx="11498038" cy="124690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800" b="1" i="1" dirty="0">
                <a:ln/>
                <a:solidFill>
                  <a:schemeClr val="accent3"/>
                </a:solidFill>
              </a:rPr>
              <a:t>Someone who demonstrates an ethic of care for the world </a:t>
            </a:r>
          </a:p>
        </p:txBody>
      </p:sp>
      <p:sp>
        <p:nvSpPr>
          <p:cNvPr id="4" name="Rectangle 3">
            <a:extLst>
              <a:ext uri="{FF2B5EF4-FFF2-40B4-BE49-F238E27FC236}">
                <a16:creationId xmlns="" xmlns:a16="http://schemas.microsoft.com/office/drawing/2014/main" id="{C5868839-D750-433B-8217-254BB2C9288A}"/>
              </a:ext>
            </a:extLst>
          </p:cNvPr>
          <p:cNvSpPr/>
          <p:nvPr/>
        </p:nvSpPr>
        <p:spPr>
          <a:xfrm>
            <a:off x="346981" y="2572464"/>
            <a:ext cx="11554074" cy="4285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solidFill>
                  <a:schemeClr val="tx2">
                    <a:lumMod val="10000"/>
                  </a:schemeClr>
                </a:solidFill>
              </a:rPr>
              <a:t>A global citizen;</a:t>
            </a:r>
          </a:p>
          <a:p>
            <a:pPr marL="285750" indent="-285750">
              <a:lnSpc>
                <a:spcPct val="150000"/>
              </a:lnSpc>
              <a:buFont typeface="Wingdings" panose="05000000000000000000" pitchFamily="2" charset="2"/>
              <a:buChar char="Ø"/>
            </a:pPr>
            <a:r>
              <a:rPr lang="en-GB" sz="2000" dirty="0">
                <a:solidFill>
                  <a:schemeClr val="tx2">
                    <a:lumMod val="10000"/>
                  </a:schemeClr>
                </a:solidFill>
              </a:rPr>
              <a:t>Is aware of the wider world and understands their role in the wider society and the world</a:t>
            </a:r>
          </a:p>
          <a:p>
            <a:pPr marL="285750" indent="-285750">
              <a:lnSpc>
                <a:spcPct val="150000"/>
              </a:lnSpc>
              <a:buFont typeface="Wingdings" panose="05000000000000000000" pitchFamily="2" charset="2"/>
              <a:buChar char="Ø"/>
            </a:pPr>
            <a:r>
              <a:rPr lang="en-GB" sz="2000" dirty="0">
                <a:solidFill>
                  <a:schemeClr val="tx2">
                    <a:lumMod val="10000"/>
                  </a:schemeClr>
                </a:solidFill>
              </a:rPr>
              <a:t>Understands, respects and values diversity</a:t>
            </a:r>
          </a:p>
          <a:p>
            <a:pPr marL="285750" indent="-285750">
              <a:lnSpc>
                <a:spcPct val="150000"/>
              </a:lnSpc>
              <a:buFont typeface="Wingdings" panose="05000000000000000000" pitchFamily="2" charset="2"/>
              <a:buChar char="Ø"/>
            </a:pPr>
            <a:r>
              <a:rPr lang="en-GB" sz="2000" dirty="0">
                <a:solidFill>
                  <a:schemeClr val="tx2">
                    <a:lumMod val="10000"/>
                  </a:schemeClr>
                </a:solidFill>
              </a:rPr>
              <a:t>Has an understanding of how a globally connected world works</a:t>
            </a:r>
          </a:p>
          <a:p>
            <a:pPr marL="285750" indent="-285750">
              <a:lnSpc>
                <a:spcPct val="150000"/>
              </a:lnSpc>
              <a:buFont typeface="Wingdings" panose="05000000000000000000" pitchFamily="2" charset="2"/>
              <a:buChar char="Ø"/>
            </a:pPr>
            <a:r>
              <a:rPr lang="en-GB" sz="2000" dirty="0">
                <a:solidFill>
                  <a:schemeClr val="tx2">
                    <a:lumMod val="10000"/>
                  </a:schemeClr>
                </a:solidFill>
              </a:rPr>
              <a:t>Feels outraged by inequality and social injustice</a:t>
            </a:r>
          </a:p>
          <a:p>
            <a:pPr marL="285750" indent="-285750">
              <a:lnSpc>
                <a:spcPct val="150000"/>
              </a:lnSpc>
              <a:buFont typeface="Wingdings" panose="05000000000000000000" pitchFamily="2" charset="2"/>
              <a:buChar char="Ø"/>
            </a:pPr>
            <a:r>
              <a:rPr lang="en-GB" sz="2000" dirty="0">
                <a:solidFill>
                  <a:schemeClr val="tx2">
                    <a:lumMod val="10000"/>
                  </a:schemeClr>
                </a:solidFill>
              </a:rPr>
              <a:t>Participates in society and communities at all levels ranging from local to regional to global</a:t>
            </a:r>
          </a:p>
          <a:p>
            <a:pPr marL="285750" indent="-285750">
              <a:lnSpc>
                <a:spcPct val="150000"/>
              </a:lnSpc>
              <a:buFont typeface="Wingdings" panose="05000000000000000000" pitchFamily="2" charset="2"/>
              <a:buChar char="Ø"/>
            </a:pPr>
            <a:r>
              <a:rPr lang="en-GB" sz="2000" dirty="0">
                <a:solidFill>
                  <a:schemeClr val="tx2">
                    <a:lumMod val="10000"/>
                  </a:schemeClr>
                </a:solidFill>
              </a:rPr>
              <a:t>Promotes equality and social sustainability</a:t>
            </a:r>
          </a:p>
          <a:p>
            <a:pPr marL="285750" indent="-285750">
              <a:lnSpc>
                <a:spcPct val="150000"/>
              </a:lnSpc>
              <a:buFont typeface="Wingdings" panose="05000000000000000000" pitchFamily="2" charset="2"/>
              <a:buChar char="Ø"/>
            </a:pPr>
            <a:r>
              <a:rPr lang="en-GB" sz="2000" dirty="0">
                <a:solidFill>
                  <a:schemeClr val="tx2">
                    <a:lumMod val="10000"/>
                  </a:schemeClr>
                </a:solidFill>
              </a:rPr>
              <a:t>Values the environment and believes in environmental sustainability</a:t>
            </a:r>
          </a:p>
        </p:txBody>
      </p:sp>
    </p:spTree>
    <p:extLst>
      <p:ext uri="{BB962C8B-B14F-4D97-AF65-F5344CB8AC3E}">
        <p14:creationId xmlns:p14="http://schemas.microsoft.com/office/powerpoint/2010/main" val="1207566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2605A2-2048-4496-8093-27E27FBB899D}"/>
              </a:ext>
            </a:extLst>
          </p:cNvPr>
          <p:cNvSpPr>
            <a:spLocks noGrp="1"/>
          </p:cNvSpPr>
          <p:nvPr>
            <p:ph type="title"/>
          </p:nvPr>
        </p:nvSpPr>
        <p:spPr>
          <a:xfrm>
            <a:off x="327456" y="452718"/>
            <a:ext cx="9404723" cy="821900"/>
          </a:xfrm>
        </p:spPr>
        <p:txBody>
          <a:bodyPr/>
          <a:lstStyle/>
          <a:p>
            <a:r>
              <a:rPr lang="en-GB" dirty="0"/>
              <a:t>IHG: Sustainability Strategy</a:t>
            </a:r>
          </a:p>
        </p:txBody>
      </p:sp>
      <p:sp>
        <p:nvSpPr>
          <p:cNvPr id="4" name="Rectangle 3">
            <a:extLst>
              <a:ext uri="{FF2B5EF4-FFF2-40B4-BE49-F238E27FC236}">
                <a16:creationId xmlns="" xmlns:a16="http://schemas.microsoft.com/office/drawing/2014/main" id="{C3A508B3-E05C-4F57-8000-66088281C0F2}"/>
              </a:ext>
            </a:extLst>
          </p:cNvPr>
          <p:cNvSpPr/>
          <p:nvPr/>
        </p:nvSpPr>
        <p:spPr>
          <a:xfrm>
            <a:off x="3782291" y="1510146"/>
            <a:ext cx="3879272" cy="7065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10000"/>
                  </a:schemeClr>
                </a:solidFill>
              </a:rPr>
              <a:t>Two Pronged Approach</a:t>
            </a:r>
          </a:p>
        </p:txBody>
      </p:sp>
      <p:sp>
        <p:nvSpPr>
          <p:cNvPr id="5" name="Rectangle 4">
            <a:extLst>
              <a:ext uri="{FF2B5EF4-FFF2-40B4-BE49-F238E27FC236}">
                <a16:creationId xmlns="" xmlns:a16="http://schemas.microsoft.com/office/drawing/2014/main" id="{22575490-7DA9-4C62-8AF8-DE612F93226F}"/>
              </a:ext>
            </a:extLst>
          </p:cNvPr>
          <p:cNvSpPr/>
          <p:nvPr/>
        </p:nvSpPr>
        <p:spPr>
          <a:xfrm>
            <a:off x="1136070" y="3429000"/>
            <a:ext cx="2964875" cy="821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10000"/>
                  </a:schemeClr>
                </a:solidFill>
              </a:rPr>
              <a:t>Environmental Sustainability </a:t>
            </a:r>
          </a:p>
        </p:txBody>
      </p:sp>
      <p:sp>
        <p:nvSpPr>
          <p:cNvPr id="6" name="Rectangle 5">
            <a:extLst>
              <a:ext uri="{FF2B5EF4-FFF2-40B4-BE49-F238E27FC236}">
                <a16:creationId xmlns="" xmlns:a16="http://schemas.microsoft.com/office/drawing/2014/main" id="{B42E1779-47C3-4274-87FA-4DBF916B8789}"/>
              </a:ext>
            </a:extLst>
          </p:cNvPr>
          <p:cNvSpPr/>
          <p:nvPr/>
        </p:nvSpPr>
        <p:spPr>
          <a:xfrm>
            <a:off x="7495308" y="3332018"/>
            <a:ext cx="2964875" cy="821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10000"/>
                  </a:schemeClr>
                </a:solidFill>
              </a:rPr>
              <a:t>Social Sustainability </a:t>
            </a:r>
          </a:p>
        </p:txBody>
      </p:sp>
      <p:cxnSp>
        <p:nvCxnSpPr>
          <p:cNvPr id="8" name="Straight Arrow Connector 7">
            <a:extLst>
              <a:ext uri="{FF2B5EF4-FFF2-40B4-BE49-F238E27FC236}">
                <a16:creationId xmlns="" xmlns:a16="http://schemas.microsoft.com/office/drawing/2014/main" id="{11070BA4-3E1D-42F9-A4E8-358BDE918D4C}"/>
              </a:ext>
            </a:extLst>
          </p:cNvPr>
          <p:cNvCxnSpPr>
            <a:stCxn id="4" idx="2"/>
          </p:cNvCxnSpPr>
          <p:nvPr/>
        </p:nvCxnSpPr>
        <p:spPr>
          <a:xfrm flipH="1">
            <a:off x="3782291" y="2216728"/>
            <a:ext cx="1939636" cy="121227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 xmlns:a16="http://schemas.microsoft.com/office/drawing/2014/main" id="{FEA2D9D7-089F-4296-8B76-B0C2DF60909C}"/>
              </a:ext>
            </a:extLst>
          </p:cNvPr>
          <p:cNvCxnSpPr>
            <a:stCxn id="4" idx="2"/>
          </p:cNvCxnSpPr>
          <p:nvPr/>
        </p:nvCxnSpPr>
        <p:spPr>
          <a:xfrm>
            <a:off x="5721927" y="2216728"/>
            <a:ext cx="2147455" cy="111529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Rectangle 10">
            <a:extLst>
              <a:ext uri="{FF2B5EF4-FFF2-40B4-BE49-F238E27FC236}">
                <a16:creationId xmlns="" xmlns:a16="http://schemas.microsoft.com/office/drawing/2014/main" id="{C634ADF0-33A1-42EB-A3DF-50BEF70EFF97}"/>
              </a:ext>
            </a:extLst>
          </p:cNvPr>
          <p:cNvSpPr/>
          <p:nvPr/>
        </p:nvSpPr>
        <p:spPr>
          <a:xfrm>
            <a:off x="4869872" y="5347854"/>
            <a:ext cx="2112817" cy="821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10000"/>
                  </a:schemeClr>
                </a:solidFill>
              </a:rPr>
              <a:t>Local Communities</a:t>
            </a:r>
          </a:p>
        </p:txBody>
      </p:sp>
      <p:sp>
        <p:nvSpPr>
          <p:cNvPr id="12" name="Rectangle 11">
            <a:extLst>
              <a:ext uri="{FF2B5EF4-FFF2-40B4-BE49-F238E27FC236}">
                <a16:creationId xmlns="" xmlns:a16="http://schemas.microsoft.com/office/drawing/2014/main" id="{025A750D-5185-4595-A1BB-48631367A642}"/>
              </a:ext>
            </a:extLst>
          </p:cNvPr>
          <p:cNvSpPr/>
          <p:nvPr/>
        </p:nvSpPr>
        <p:spPr>
          <a:xfrm>
            <a:off x="7495308" y="5347854"/>
            <a:ext cx="2112817" cy="821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10000"/>
                  </a:schemeClr>
                </a:solidFill>
              </a:rPr>
              <a:t>Employees</a:t>
            </a:r>
          </a:p>
        </p:txBody>
      </p:sp>
      <p:sp>
        <p:nvSpPr>
          <p:cNvPr id="13" name="Rectangle 12">
            <a:extLst>
              <a:ext uri="{FF2B5EF4-FFF2-40B4-BE49-F238E27FC236}">
                <a16:creationId xmlns="" xmlns:a16="http://schemas.microsoft.com/office/drawing/2014/main" id="{1DC9EB0D-491D-4E58-9C4F-3785EFC42C84}"/>
              </a:ext>
            </a:extLst>
          </p:cNvPr>
          <p:cNvSpPr/>
          <p:nvPr/>
        </p:nvSpPr>
        <p:spPr>
          <a:xfrm>
            <a:off x="9919854" y="5347854"/>
            <a:ext cx="2112817" cy="821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10000"/>
                  </a:schemeClr>
                </a:solidFill>
              </a:rPr>
              <a:t>Suppliers</a:t>
            </a:r>
          </a:p>
        </p:txBody>
      </p:sp>
      <p:cxnSp>
        <p:nvCxnSpPr>
          <p:cNvPr id="15" name="Straight Arrow Connector 14">
            <a:extLst>
              <a:ext uri="{FF2B5EF4-FFF2-40B4-BE49-F238E27FC236}">
                <a16:creationId xmlns="" xmlns:a16="http://schemas.microsoft.com/office/drawing/2014/main" id="{3BC61C38-3D46-425A-8E7E-BEE22F9A7C9C}"/>
              </a:ext>
            </a:extLst>
          </p:cNvPr>
          <p:cNvCxnSpPr>
            <a:stCxn id="6" idx="2"/>
          </p:cNvCxnSpPr>
          <p:nvPr/>
        </p:nvCxnSpPr>
        <p:spPr>
          <a:xfrm flipH="1">
            <a:off x="6096000" y="4153918"/>
            <a:ext cx="2881746" cy="11939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 xmlns:a16="http://schemas.microsoft.com/office/drawing/2014/main" id="{1DB7FF25-3CA0-4051-91C7-D571E19D8C16}"/>
              </a:ext>
            </a:extLst>
          </p:cNvPr>
          <p:cNvCxnSpPr>
            <a:stCxn id="6" idx="2"/>
          </p:cNvCxnSpPr>
          <p:nvPr/>
        </p:nvCxnSpPr>
        <p:spPr>
          <a:xfrm flipH="1">
            <a:off x="8977745" y="4153918"/>
            <a:ext cx="1" cy="11939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 xmlns:a16="http://schemas.microsoft.com/office/drawing/2014/main" id="{199F0EF0-07F2-431C-BE43-1C9D0270AA6F}"/>
              </a:ext>
            </a:extLst>
          </p:cNvPr>
          <p:cNvCxnSpPr>
            <a:stCxn id="6" idx="2"/>
            <a:endCxn id="13" idx="0"/>
          </p:cNvCxnSpPr>
          <p:nvPr/>
        </p:nvCxnSpPr>
        <p:spPr>
          <a:xfrm>
            <a:off x="8977746" y="4153918"/>
            <a:ext cx="1998517" cy="11939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Rectangle: Rounded Corners 19">
            <a:extLst>
              <a:ext uri="{FF2B5EF4-FFF2-40B4-BE49-F238E27FC236}">
                <a16:creationId xmlns="" xmlns:a16="http://schemas.microsoft.com/office/drawing/2014/main" id="{F6D6B383-36A5-4BAC-A6E1-65724E11B86D}"/>
              </a:ext>
            </a:extLst>
          </p:cNvPr>
          <p:cNvSpPr/>
          <p:nvPr/>
        </p:nvSpPr>
        <p:spPr>
          <a:xfrm>
            <a:off x="8977746" y="1510146"/>
            <a:ext cx="3054926" cy="14131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2">
                    <a:lumMod val="10000"/>
                  </a:schemeClr>
                </a:solidFill>
              </a:rPr>
              <a:t>This approach covers  2 of the 3 aspects of the TBL with the 3</a:t>
            </a:r>
            <a:r>
              <a:rPr lang="en-GB" b="1" baseline="30000" dirty="0">
                <a:solidFill>
                  <a:schemeClr val="tx2">
                    <a:lumMod val="10000"/>
                  </a:schemeClr>
                </a:solidFill>
              </a:rPr>
              <a:t>rd</a:t>
            </a:r>
            <a:r>
              <a:rPr lang="en-GB" b="1" dirty="0">
                <a:solidFill>
                  <a:schemeClr val="tx2">
                    <a:lumMod val="10000"/>
                  </a:schemeClr>
                </a:solidFill>
              </a:rPr>
              <a:t> being IHG’s financial profits</a:t>
            </a:r>
          </a:p>
        </p:txBody>
      </p:sp>
    </p:spTree>
    <p:extLst>
      <p:ext uri="{BB962C8B-B14F-4D97-AF65-F5344CB8AC3E}">
        <p14:creationId xmlns:p14="http://schemas.microsoft.com/office/powerpoint/2010/main" val="2024795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642A0E-28EE-4CB1-9C82-E987634ABB1D}"/>
              </a:ext>
            </a:extLst>
          </p:cNvPr>
          <p:cNvSpPr>
            <a:spLocks noGrp="1"/>
          </p:cNvSpPr>
          <p:nvPr>
            <p:ph type="title"/>
          </p:nvPr>
        </p:nvSpPr>
        <p:spPr>
          <a:xfrm>
            <a:off x="646111" y="452718"/>
            <a:ext cx="9404723" cy="835755"/>
          </a:xfrm>
        </p:spPr>
        <p:txBody>
          <a:bodyPr/>
          <a:lstStyle/>
          <a:p>
            <a:r>
              <a:rPr lang="en-GB" dirty="0"/>
              <a:t>IHG: Sustainability Targets</a:t>
            </a:r>
          </a:p>
        </p:txBody>
      </p:sp>
      <p:sp>
        <p:nvSpPr>
          <p:cNvPr id="3" name="Rectangle 2">
            <a:extLst>
              <a:ext uri="{FF2B5EF4-FFF2-40B4-BE49-F238E27FC236}">
                <a16:creationId xmlns="" xmlns:a16="http://schemas.microsoft.com/office/drawing/2014/main" id="{10311307-1EDB-457D-912E-5130B5A33757}"/>
              </a:ext>
            </a:extLst>
          </p:cNvPr>
          <p:cNvSpPr/>
          <p:nvPr/>
        </p:nvSpPr>
        <p:spPr>
          <a:xfrm>
            <a:off x="4011509" y="1506681"/>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Environmental Sustainability</a:t>
            </a:r>
          </a:p>
        </p:txBody>
      </p:sp>
      <p:sp>
        <p:nvSpPr>
          <p:cNvPr id="4" name="Rectangle 3">
            <a:extLst>
              <a:ext uri="{FF2B5EF4-FFF2-40B4-BE49-F238E27FC236}">
                <a16:creationId xmlns="" xmlns:a16="http://schemas.microsoft.com/office/drawing/2014/main" id="{5CF3F5D9-EACD-4324-BF26-AC9385E6077F}"/>
              </a:ext>
            </a:extLst>
          </p:cNvPr>
          <p:cNvSpPr/>
          <p:nvPr/>
        </p:nvSpPr>
        <p:spPr>
          <a:xfrm>
            <a:off x="326199" y="2860963"/>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2012 – 2017 Achievements</a:t>
            </a:r>
          </a:p>
        </p:txBody>
      </p:sp>
      <p:sp>
        <p:nvSpPr>
          <p:cNvPr id="5" name="Rectangle 4">
            <a:extLst>
              <a:ext uri="{FF2B5EF4-FFF2-40B4-BE49-F238E27FC236}">
                <a16:creationId xmlns="" xmlns:a16="http://schemas.microsoft.com/office/drawing/2014/main" id="{A7B1A8B7-737B-4B4E-904E-02884AA510D8}"/>
              </a:ext>
            </a:extLst>
          </p:cNvPr>
          <p:cNvSpPr/>
          <p:nvPr/>
        </p:nvSpPr>
        <p:spPr>
          <a:xfrm>
            <a:off x="7904636" y="2860962"/>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2018-2020 Targets</a:t>
            </a:r>
          </a:p>
        </p:txBody>
      </p:sp>
      <p:cxnSp>
        <p:nvCxnSpPr>
          <p:cNvPr id="8" name="Straight Arrow Connector 7">
            <a:extLst>
              <a:ext uri="{FF2B5EF4-FFF2-40B4-BE49-F238E27FC236}">
                <a16:creationId xmlns="" xmlns:a16="http://schemas.microsoft.com/office/drawing/2014/main" id="{2ED3F086-B426-43B9-ACA9-D659FB107D0C}"/>
              </a:ext>
            </a:extLst>
          </p:cNvPr>
          <p:cNvCxnSpPr>
            <a:stCxn id="4" idx="2"/>
          </p:cNvCxnSpPr>
          <p:nvPr/>
        </p:nvCxnSpPr>
        <p:spPr>
          <a:xfrm flipH="1">
            <a:off x="1954107" y="3997036"/>
            <a:ext cx="1" cy="8520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Rectangle 8">
            <a:extLst>
              <a:ext uri="{FF2B5EF4-FFF2-40B4-BE49-F238E27FC236}">
                <a16:creationId xmlns="" xmlns:a16="http://schemas.microsoft.com/office/drawing/2014/main" id="{13196395-3849-486D-9A8D-6ED5F2D9CAC1}"/>
              </a:ext>
            </a:extLst>
          </p:cNvPr>
          <p:cNvSpPr/>
          <p:nvPr/>
        </p:nvSpPr>
        <p:spPr>
          <a:xfrm>
            <a:off x="326198" y="4849091"/>
            <a:ext cx="4384346" cy="1856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Carbon footprint/occupied 	room</a:t>
            </a:r>
          </a:p>
          <a:p>
            <a:r>
              <a:rPr lang="en-GB" sz="2000" b="1" dirty="0">
                <a:solidFill>
                  <a:schemeClr val="tx2">
                    <a:lumMod val="10000"/>
                  </a:schemeClr>
                </a:solidFill>
              </a:rPr>
              <a:t>	Reduced by 14%</a:t>
            </a:r>
          </a:p>
          <a:p>
            <a:pPr marL="342900" indent="-342900">
              <a:buFont typeface="Wingdings" panose="05000000000000000000" pitchFamily="2" charset="2"/>
              <a:buChar char="Ø"/>
            </a:pPr>
            <a:r>
              <a:rPr lang="en-GB" sz="2000" b="1" dirty="0">
                <a:solidFill>
                  <a:schemeClr val="tx2">
                    <a:lumMod val="10000"/>
                  </a:schemeClr>
                </a:solidFill>
              </a:rPr>
              <a:t>Water use/occupied room</a:t>
            </a:r>
          </a:p>
          <a:p>
            <a:r>
              <a:rPr lang="en-GB" sz="2000" b="1" dirty="0">
                <a:solidFill>
                  <a:schemeClr val="tx2">
                    <a:lumMod val="10000"/>
                  </a:schemeClr>
                </a:solidFill>
              </a:rPr>
              <a:t>	Reduced by 6%</a:t>
            </a:r>
          </a:p>
        </p:txBody>
      </p:sp>
      <p:sp>
        <p:nvSpPr>
          <p:cNvPr id="10" name="Rectangle 9">
            <a:extLst>
              <a:ext uri="{FF2B5EF4-FFF2-40B4-BE49-F238E27FC236}">
                <a16:creationId xmlns="" xmlns:a16="http://schemas.microsoft.com/office/drawing/2014/main" id="{6B5E5587-FB22-4D3F-A2F4-05B00CC879A4}"/>
              </a:ext>
            </a:extLst>
          </p:cNvPr>
          <p:cNvSpPr/>
          <p:nvPr/>
        </p:nvSpPr>
        <p:spPr>
          <a:xfrm>
            <a:off x="6795045" y="4849091"/>
            <a:ext cx="5070757" cy="1856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Reduce Carbon footprint/occupied 	room by further 6-7%</a:t>
            </a:r>
          </a:p>
          <a:p>
            <a:r>
              <a:rPr lang="en-GB" sz="2000" b="1" dirty="0">
                <a:solidFill>
                  <a:schemeClr val="tx2">
                    <a:lumMod val="10000"/>
                  </a:schemeClr>
                </a:solidFill>
              </a:rPr>
              <a:t>	Reduced by 14%</a:t>
            </a:r>
          </a:p>
          <a:p>
            <a:pPr marL="342900" indent="-342900">
              <a:buFont typeface="Wingdings" panose="05000000000000000000" pitchFamily="2" charset="2"/>
              <a:buChar char="Ø"/>
            </a:pPr>
            <a:r>
              <a:rPr lang="en-GB" sz="2000" b="1" dirty="0">
                <a:solidFill>
                  <a:schemeClr val="tx2">
                    <a:lumMod val="10000"/>
                  </a:schemeClr>
                </a:solidFill>
              </a:rPr>
              <a:t>Launch 2 water stewardship projects per year</a:t>
            </a:r>
          </a:p>
        </p:txBody>
      </p:sp>
      <p:cxnSp>
        <p:nvCxnSpPr>
          <p:cNvPr id="12" name="Straight Arrow Connector 11">
            <a:extLst>
              <a:ext uri="{FF2B5EF4-FFF2-40B4-BE49-F238E27FC236}">
                <a16:creationId xmlns="" xmlns:a16="http://schemas.microsoft.com/office/drawing/2014/main" id="{CA61DDC9-1AAB-43D4-8AAF-C571B8D26B42}"/>
              </a:ext>
            </a:extLst>
          </p:cNvPr>
          <p:cNvCxnSpPr>
            <a:stCxn id="5" idx="2"/>
          </p:cNvCxnSpPr>
          <p:nvPr/>
        </p:nvCxnSpPr>
        <p:spPr>
          <a:xfrm flipH="1">
            <a:off x="9532544" y="3997035"/>
            <a:ext cx="1" cy="8520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89419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642A0E-28EE-4CB1-9C82-E987634ABB1D}"/>
              </a:ext>
            </a:extLst>
          </p:cNvPr>
          <p:cNvSpPr>
            <a:spLocks noGrp="1"/>
          </p:cNvSpPr>
          <p:nvPr>
            <p:ph type="title"/>
          </p:nvPr>
        </p:nvSpPr>
        <p:spPr>
          <a:xfrm>
            <a:off x="646111" y="452718"/>
            <a:ext cx="9404723" cy="835755"/>
          </a:xfrm>
        </p:spPr>
        <p:txBody>
          <a:bodyPr/>
          <a:lstStyle/>
          <a:p>
            <a:r>
              <a:rPr lang="en-GB" dirty="0"/>
              <a:t>IHG: Sustainability Targets</a:t>
            </a:r>
          </a:p>
        </p:txBody>
      </p:sp>
      <p:sp>
        <p:nvSpPr>
          <p:cNvPr id="3" name="Rectangle 2">
            <a:extLst>
              <a:ext uri="{FF2B5EF4-FFF2-40B4-BE49-F238E27FC236}">
                <a16:creationId xmlns="" xmlns:a16="http://schemas.microsoft.com/office/drawing/2014/main" id="{10311307-1EDB-457D-912E-5130B5A33757}"/>
              </a:ext>
            </a:extLst>
          </p:cNvPr>
          <p:cNvSpPr/>
          <p:nvPr/>
        </p:nvSpPr>
        <p:spPr>
          <a:xfrm>
            <a:off x="4011509" y="1506681"/>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Social Sustainability: Local </a:t>
            </a:r>
            <a:r>
              <a:rPr lang="en-GB" sz="2000" b="1" dirty="0" smtClean="0">
                <a:solidFill>
                  <a:schemeClr val="tx2">
                    <a:lumMod val="10000"/>
                  </a:schemeClr>
                </a:solidFill>
              </a:rPr>
              <a:t>communities &amp; Employees</a:t>
            </a:r>
            <a:endParaRPr lang="en-GB" sz="2000" b="1" dirty="0">
              <a:solidFill>
                <a:schemeClr val="tx2">
                  <a:lumMod val="10000"/>
                </a:schemeClr>
              </a:solidFill>
            </a:endParaRPr>
          </a:p>
        </p:txBody>
      </p:sp>
      <p:sp>
        <p:nvSpPr>
          <p:cNvPr id="4" name="Rectangle 3">
            <a:extLst>
              <a:ext uri="{FF2B5EF4-FFF2-40B4-BE49-F238E27FC236}">
                <a16:creationId xmlns="" xmlns:a16="http://schemas.microsoft.com/office/drawing/2014/main" id="{5CF3F5D9-EACD-4324-BF26-AC9385E6077F}"/>
              </a:ext>
            </a:extLst>
          </p:cNvPr>
          <p:cNvSpPr/>
          <p:nvPr/>
        </p:nvSpPr>
        <p:spPr>
          <a:xfrm>
            <a:off x="326199" y="2860963"/>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2012 – 2017 Achievements</a:t>
            </a:r>
          </a:p>
        </p:txBody>
      </p:sp>
      <p:sp>
        <p:nvSpPr>
          <p:cNvPr id="5" name="Rectangle 4">
            <a:extLst>
              <a:ext uri="{FF2B5EF4-FFF2-40B4-BE49-F238E27FC236}">
                <a16:creationId xmlns="" xmlns:a16="http://schemas.microsoft.com/office/drawing/2014/main" id="{A7B1A8B7-737B-4B4E-904E-02884AA510D8}"/>
              </a:ext>
            </a:extLst>
          </p:cNvPr>
          <p:cNvSpPr/>
          <p:nvPr/>
        </p:nvSpPr>
        <p:spPr>
          <a:xfrm>
            <a:off x="7904636" y="2860962"/>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2018-2020 Targets</a:t>
            </a:r>
          </a:p>
        </p:txBody>
      </p:sp>
      <p:cxnSp>
        <p:nvCxnSpPr>
          <p:cNvPr id="8" name="Straight Arrow Connector 7">
            <a:extLst>
              <a:ext uri="{FF2B5EF4-FFF2-40B4-BE49-F238E27FC236}">
                <a16:creationId xmlns="" xmlns:a16="http://schemas.microsoft.com/office/drawing/2014/main" id="{2ED3F086-B426-43B9-ACA9-D659FB107D0C}"/>
              </a:ext>
            </a:extLst>
          </p:cNvPr>
          <p:cNvCxnSpPr>
            <a:stCxn id="4" idx="2"/>
          </p:cNvCxnSpPr>
          <p:nvPr/>
        </p:nvCxnSpPr>
        <p:spPr>
          <a:xfrm flipH="1">
            <a:off x="1954107" y="3997036"/>
            <a:ext cx="1" cy="8520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Rectangle 8">
            <a:extLst>
              <a:ext uri="{FF2B5EF4-FFF2-40B4-BE49-F238E27FC236}">
                <a16:creationId xmlns="" xmlns:a16="http://schemas.microsoft.com/office/drawing/2014/main" id="{13196395-3849-486D-9A8D-6ED5F2D9CAC1}"/>
              </a:ext>
            </a:extLst>
          </p:cNvPr>
          <p:cNvSpPr/>
          <p:nvPr/>
        </p:nvSpPr>
        <p:spPr>
          <a:xfrm>
            <a:off x="326198" y="4849091"/>
            <a:ext cx="4384346" cy="1856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114% increase in number of individuals who have received employability training through IHG academies between 2012 and 2017</a:t>
            </a:r>
          </a:p>
        </p:txBody>
      </p:sp>
      <p:sp>
        <p:nvSpPr>
          <p:cNvPr id="10" name="Rectangle 9">
            <a:extLst>
              <a:ext uri="{FF2B5EF4-FFF2-40B4-BE49-F238E27FC236}">
                <a16:creationId xmlns="" xmlns:a16="http://schemas.microsoft.com/office/drawing/2014/main" id="{6B5E5587-FB22-4D3F-A2F4-05B00CC879A4}"/>
              </a:ext>
            </a:extLst>
          </p:cNvPr>
          <p:cNvSpPr/>
          <p:nvPr/>
        </p:nvSpPr>
        <p:spPr>
          <a:xfrm>
            <a:off x="6795045" y="4544291"/>
            <a:ext cx="5070757" cy="21613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Increase number of individuals trained through IHG Academies to 40,000</a:t>
            </a:r>
          </a:p>
          <a:p>
            <a:pPr marL="342900" indent="-342900">
              <a:buFont typeface="Wingdings" panose="05000000000000000000" pitchFamily="2" charset="2"/>
              <a:buChar char="Ø"/>
            </a:pPr>
            <a:r>
              <a:rPr lang="en-GB" sz="2000" b="1" dirty="0">
                <a:solidFill>
                  <a:schemeClr val="tx2">
                    <a:lumMod val="10000"/>
                  </a:schemeClr>
                </a:solidFill>
              </a:rPr>
              <a:t>Raise £3 million for local community support</a:t>
            </a:r>
          </a:p>
          <a:p>
            <a:pPr marL="342900" indent="-342900">
              <a:buFont typeface="Wingdings" panose="05000000000000000000" pitchFamily="2" charset="2"/>
              <a:buChar char="Ø"/>
            </a:pPr>
            <a:r>
              <a:rPr lang="en-GB" sz="2000" b="1" dirty="0">
                <a:solidFill>
                  <a:schemeClr val="tx2">
                    <a:lumMod val="10000"/>
                  </a:schemeClr>
                </a:solidFill>
              </a:rPr>
              <a:t>Increase participation by IHG employees in local projects</a:t>
            </a:r>
          </a:p>
        </p:txBody>
      </p:sp>
      <p:cxnSp>
        <p:nvCxnSpPr>
          <p:cNvPr id="13" name="Straight Arrow Connector 12">
            <a:extLst>
              <a:ext uri="{FF2B5EF4-FFF2-40B4-BE49-F238E27FC236}">
                <a16:creationId xmlns="" xmlns:a16="http://schemas.microsoft.com/office/drawing/2014/main" id="{F2662603-FA99-453B-BBB2-FC41E8CD9339}"/>
              </a:ext>
            </a:extLst>
          </p:cNvPr>
          <p:cNvCxnSpPr>
            <a:stCxn id="5" idx="2"/>
          </p:cNvCxnSpPr>
          <p:nvPr/>
        </p:nvCxnSpPr>
        <p:spPr>
          <a:xfrm flipH="1">
            <a:off x="9531927" y="3997035"/>
            <a:ext cx="618" cy="5472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34468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642A0E-28EE-4CB1-9C82-E987634ABB1D}"/>
              </a:ext>
            </a:extLst>
          </p:cNvPr>
          <p:cNvSpPr>
            <a:spLocks noGrp="1"/>
          </p:cNvSpPr>
          <p:nvPr>
            <p:ph type="title"/>
          </p:nvPr>
        </p:nvSpPr>
        <p:spPr>
          <a:xfrm>
            <a:off x="646111" y="452718"/>
            <a:ext cx="9404723" cy="835755"/>
          </a:xfrm>
        </p:spPr>
        <p:txBody>
          <a:bodyPr/>
          <a:lstStyle/>
          <a:p>
            <a:r>
              <a:rPr lang="en-GB" dirty="0"/>
              <a:t>IHG: Sustainability Targets</a:t>
            </a:r>
          </a:p>
        </p:txBody>
      </p:sp>
      <p:sp>
        <p:nvSpPr>
          <p:cNvPr id="3" name="Rectangle 2">
            <a:extLst>
              <a:ext uri="{FF2B5EF4-FFF2-40B4-BE49-F238E27FC236}">
                <a16:creationId xmlns="" xmlns:a16="http://schemas.microsoft.com/office/drawing/2014/main" id="{10311307-1EDB-457D-912E-5130B5A33757}"/>
              </a:ext>
            </a:extLst>
          </p:cNvPr>
          <p:cNvSpPr/>
          <p:nvPr/>
        </p:nvSpPr>
        <p:spPr>
          <a:xfrm>
            <a:off x="4011509" y="1506681"/>
            <a:ext cx="3481491"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Social Sustainability</a:t>
            </a:r>
            <a:r>
              <a:rPr lang="en-GB" sz="2000" b="1">
                <a:solidFill>
                  <a:schemeClr val="tx2">
                    <a:lumMod val="10000"/>
                  </a:schemeClr>
                </a:solidFill>
              </a:rPr>
              <a:t>: </a:t>
            </a:r>
            <a:r>
              <a:rPr lang="en-GB" sz="2000" b="1" smtClean="0">
                <a:solidFill>
                  <a:schemeClr val="tx2">
                    <a:lumMod val="10000"/>
                  </a:schemeClr>
                </a:solidFill>
              </a:rPr>
              <a:t>Suppliers &amp; </a:t>
            </a:r>
          </a:p>
          <a:p>
            <a:pPr algn="ctr"/>
            <a:r>
              <a:rPr lang="en-GB" sz="2000" b="1" dirty="0" smtClean="0">
                <a:solidFill>
                  <a:schemeClr val="tx2">
                    <a:lumMod val="10000"/>
                  </a:schemeClr>
                </a:solidFill>
              </a:rPr>
              <a:t>Responsible </a:t>
            </a:r>
            <a:r>
              <a:rPr lang="en-GB" sz="2000" b="1" dirty="0">
                <a:solidFill>
                  <a:schemeClr val="tx2">
                    <a:lumMod val="10000"/>
                  </a:schemeClr>
                </a:solidFill>
              </a:rPr>
              <a:t>Procurement</a:t>
            </a:r>
          </a:p>
        </p:txBody>
      </p:sp>
      <p:sp>
        <p:nvSpPr>
          <p:cNvPr id="4" name="Rectangle 3">
            <a:extLst>
              <a:ext uri="{FF2B5EF4-FFF2-40B4-BE49-F238E27FC236}">
                <a16:creationId xmlns="" xmlns:a16="http://schemas.microsoft.com/office/drawing/2014/main" id="{5CF3F5D9-EACD-4324-BF26-AC9385E6077F}"/>
              </a:ext>
            </a:extLst>
          </p:cNvPr>
          <p:cNvSpPr/>
          <p:nvPr/>
        </p:nvSpPr>
        <p:spPr>
          <a:xfrm>
            <a:off x="326199" y="2860963"/>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2012 – 2017 Achievements</a:t>
            </a:r>
          </a:p>
        </p:txBody>
      </p:sp>
      <p:sp>
        <p:nvSpPr>
          <p:cNvPr id="5" name="Rectangle 4">
            <a:extLst>
              <a:ext uri="{FF2B5EF4-FFF2-40B4-BE49-F238E27FC236}">
                <a16:creationId xmlns="" xmlns:a16="http://schemas.microsoft.com/office/drawing/2014/main" id="{A7B1A8B7-737B-4B4E-904E-02884AA510D8}"/>
              </a:ext>
            </a:extLst>
          </p:cNvPr>
          <p:cNvSpPr/>
          <p:nvPr/>
        </p:nvSpPr>
        <p:spPr>
          <a:xfrm>
            <a:off x="7904636" y="2860962"/>
            <a:ext cx="3255817" cy="1136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2">
                    <a:lumMod val="10000"/>
                  </a:schemeClr>
                </a:solidFill>
              </a:rPr>
              <a:t>2018-2020 Targets</a:t>
            </a:r>
          </a:p>
        </p:txBody>
      </p:sp>
      <p:cxnSp>
        <p:nvCxnSpPr>
          <p:cNvPr id="8" name="Straight Arrow Connector 7">
            <a:extLst>
              <a:ext uri="{FF2B5EF4-FFF2-40B4-BE49-F238E27FC236}">
                <a16:creationId xmlns="" xmlns:a16="http://schemas.microsoft.com/office/drawing/2014/main" id="{2ED3F086-B426-43B9-ACA9-D659FB107D0C}"/>
              </a:ext>
            </a:extLst>
          </p:cNvPr>
          <p:cNvCxnSpPr>
            <a:stCxn id="4" idx="2"/>
          </p:cNvCxnSpPr>
          <p:nvPr/>
        </p:nvCxnSpPr>
        <p:spPr>
          <a:xfrm flipH="1">
            <a:off x="1954107" y="3997036"/>
            <a:ext cx="1" cy="8520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Rectangle 8">
            <a:extLst>
              <a:ext uri="{FF2B5EF4-FFF2-40B4-BE49-F238E27FC236}">
                <a16:creationId xmlns="" xmlns:a16="http://schemas.microsoft.com/office/drawing/2014/main" id="{13196395-3849-486D-9A8D-6ED5F2D9CAC1}"/>
              </a:ext>
            </a:extLst>
          </p:cNvPr>
          <p:cNvSpPr/>
          <p:nvPr/>
        </p:nvSpPr>
        <p:spPr>
          <a:xfrm>
            <a:off x="326198" y="4849091"/>
            <a:ext cx="4384346" cy="1856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Increase in diversity of suppliers with £66m spent with diverse suppliers</a:t>
            </a:r>
          </a:p>
          <a:p>
            <a:pPr marL="342900" indent="-342900">
              <a:buFont typeface="Wingdings" panose="05000000000000000000" pitchFamily="2" charset="2"/>
              <a:buChar char="Ø"/>
            </a:pPr>
            <a:r>
              <a:rPr lang="en-GB" sz="2000" b="1" dirty="0">
                <a:solidFill>
                  <a:schemeClr val="tx2">
                    <a:lumMod val="10000"/>
                  </a:schemeClr>
                </a:solidFill>
              </a:rPr>
              <a:t>All suppliers required to adhere with IHG CSR code</a:t>
            </a:r>
          </a:p>
        </p:txBody>
      </p:sp>
      <p:sp>
        <p:nvSpPr>
          <p:cNvPr id="10" name="Rectangle 9">
            <a:extLst>
              <a:ext uri="{FF2B5EF4-FFF2-40B4-BE49-F238E27FC236}">
                <a16:creationId xmlns="" xmlns:a16="http://schemas.microsoft.com/office/drawing/2014/main" id="{6B5E5587-FB22-4D3F-A2F4-05B00CC879A4}"/>
              </a:ext>
            </a:extLst>
          </p:cNvPr>
          <p:cNvSpPr/>
          <p:nvPr/>
        </p:nvSpPr>
        <p:spPr>
          <a:xfrm>
            <a:off x="6795045" y="4544291"/>
            <a:ext cx="5070757" cy="21613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b="1" dirty="0">
                <a:solidFill>
                  <a:schemeClr val="tx2">
                    <a:lumMod val="10000"/>
                  </a:schemeClr>
                </a:solidFill>
              </a:rPr>
              <a:t>Increase supplier risk profile and supplier audits</a:t>
            </a:r>
          </a:p>
          <a:p>
            <a:pPr marL="342900" indent="-342900">
              <a:buFont typeface="Wingdings" panose="05000000000000000000" pitchFamily="2" charset="2"/>
              <a:buChar char="Ø"/>
            </a:pPr>
            <a:r>
              <a:rPr lang="en-GB" sz="2000" b="1" dirty="0">
                <a:solidFill>
                  <a:schemeClr val="tx2">
                    <a:lumMod val="10000"/>
                  </a:schemeClr>
                </a:solidFill>
              </a:rPr>
              <a:t>Increase the number of ethical suppliers</a:t>
            </a:r>
          </a:p>
          <a:p>
            <a:pPr marL="342900" indent="-342900">
              <a:buFont typeface="Wingdings" panose="05000000000000000000" pitchFamily="2" charset="2"/>
              <a:buChar char="Ø"/>
            </a:pPr>
            <a:r>
              <a:rPr lang="en-GB" sz="2000" b="1" dirty="0">
                <a:solidFill>
                  <a:schemeClr val="tx2">
                    <a:lumMod val="10000"/>
                  </a:schemeClr>
                </a:solidFill>
              </a:rPr>
              <a:t>Increase percentage of suppliers that meet the IHG green criteria</a:t>
            </a:r>
          </a:p>
        </p:txBody>
      </p:sp>
      <p:cxnSp>
        <p:nvCxnSpPr>
          <p:cNvPr id="13" name="Straight Arrow Connector 12">
            <a:extLst>
              <a:ext uri="{FF2B5EF4-FFF2-40B4-BE49-F238E27FC236}">
                <a16:creationId xmlns="" xmlns:a16="http://schemas.microsoft.com/office/drawing/2014/main" id="{F2662603-FA99-453B-BBB2-FC41E8CD9339}"/>
              </a:ext>
            </a:extLst>
          </p:cNvPr>
          <p:cNvCxnSpPr>
            <a:stCxn id="5" idx="2"/>
          </p:cNvCxnSpPr>
          <p:nvPr/>
        </p:nvCxnSpPr>
        <p:spPr>
          <a:xfrm flipH="1">
            <a:off x="9531927" y="3997035"/>
            <a:ext cx="618" cy="5472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3773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AB5CE05-0C33-481A-814D-AD76D2F89111}"/>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 xmlns:a16="http://schemas.microsoft.com/office/drawing/2014/main" id="{1BC1EE81-1FC4-49F0-A390-B0ED55294621}"/>
              </a:ext>
            </a:extLst>
          </p:cNvPr>
          <p:cNvSpPr>
            <a:spLocks noGrp="1"/>
          </p:cNvSpPr>
          <p:nvPr>
            <p:ph idx="1"/>
          </p:nvPr>
        </p:nvSpPr>
        <p:spPr>
          <a:xfrm>
            <a:off x="645132" y="1634836"/>
            <a:ext cx="9404722" cy="4613563"/>
          </a:xfrm>
        </p:spPr>
        <p:txBody>
          <a:bodyPr>
            <a:normAutofit/>
          </a:bodyPr>
          <a:lstStyle/>
          <a:p>
            <a:r>
              <a:rPr lang="en-GB" sz="2400" dirty="0"/>
              <a:t>IHG is committed to sustainability and corporate social responsibility</a:t>
            </a:r>
          </a:p>
          <a:p>
            <a:r>
              <a:rPr lang="en-GB" sz="2400" dirty="0"/>
              <a:t>The company measures the triple bottom line by considering its environmental impact and the impact of its operations on local communities and employees</a:t>
            </a:r>
          </a:p>
          <a:p>
            <a:r>
              <a:rPr lang="en-GB" sz="2400" dirty="0"/>
              <a:t>IHG maintains a robust system of supplier selection and supplier audits to ensure that all suppliers adhere to IHG’s ethical and green codes of conduct</a:t>
            </a:r>
          </a:p>
          <a:p>
            <a:r>
              <a:rPr lang="en-GB" sz="2400" dirty="0"/>
              <a:t>IHG was awarded the best sustainable business in its industry by the prestigious Dow Jones Sustainability Index</a:t>
            </a:r>
          </a:p>
        </p:txBody>
      </p:sp>
    </p:spTree>
    <p:extLst>
      <p:ext uri="{BB962C8B-B14F-4D97-AF65-F5344CB8AC3E}">
        <p14:creationId xmlns:p14="http://schemas.microsoft.com/office/powerpoint/2010/main" val="724731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639392914"/>
              </p:ext>
            </p:extLst>
          </p:nvPr>
        </p:nvGraphicFramePr>
        <p:xfrm>
          <a:off x="546100" y="1397000"/>
          <a:ext cx="11264900" cy="5261628"/>
        </p:xfrm>
        <a:graphic>
          <a:graphicData uri="http://schemas.openxmlformats.org/drawingml/2006/table">
            <a:tbl>
              <a:tblPr>
                <a:tableStyleId>{5C22544A-7EE6-4342-B048-85BDC9FD1C3A}</a:tableStyleId>
              </a:tblPr>
              <a:tblGrid>
                <a:gridCol w="994361"/>
                <a:gridCol w="1091230"/>
                <a:gridCol w="1633697"/>
                <a:gridCol w="984672"/>
                <a:gridCol w="2176163"/>
                <a:gridCol w="4384777"/>
              </a:tblGrid>
              <a:tr h="345698">
                <a:tc>
                  <a:txBody>
                    <a:bodyPr/>
                    <a:lstStyle/>
                    <a:p>
                      <a:pPr algn="ctr">
                        <a:lnSpc>
                          <a:spcPts val="2760"/>
                        </a:lnSpc>
                        <a:spcAft>
                          <a:spcPts val="0"/>
                        </a:spcAft>
                      </a:pPr>
                      <a:r>
                        <a:rPr lang="en-US" sz="1000" b="1" dirty="0">
                          <a:effectLst/>
                        </a:rPr>
                        <a:t>Date</a:t>
                      </a:r>
                      <a:endParaRPr lang="en-US" sz="900" b="1" dirty="0">
                        <a:effectLst/>
                        <a:latin typeface="Times New Roman" charset="0"/>
                        <a:ea typeface="Calibri" charset="0"/>
                        <a:cs typeface="Times New Roman" charset="0"/>
                      </a:endParaRPr>
                    </a:p>
                  </a:txBody>
                  <a:tcPr marL="52249" marR="52249" marT="0" marB="0"/>
                </a:tc>
                <a:tc>
                  <a:txBody>
                    <a:bodyPr/>
                    <a:lstStyle/>
                    <a:p>
                      <a:pPr algn="ctr">
                        <a:lnSpc>
                          <a:spcPts val="2760"/>
                        </a:lnSpc>
                        <a:spcAft>
                          <a:spcPts val="0"/>
                        </a:spcAft>
                      </a:pPr>
                      <a:r>
                        <a:rPr lang="en-US" sz="1000" b="1">
                          <a:effectLst/>
                        </a:rPr>
                        <a:t>Time</a:t>
                      </a:r>
                      <a:endParaRPr lang="en-US" sz="900" b="1">
                        <a:effectLst/>
                        <a:latin typeface="Times New Roman" charset="0"/>
                        <a:ea typeface="Calibri" charset="0"/>
                        <a:cs typeface="Times New Roman" charset="0"/>
                      </a:endParaRPr>
                    </a:p>
                  </a:txBody>
                  <a:tcPr marL="52249" marR="52249" marT="0" marB="0"/>
                </a:tc>
                <a:tc>
                  <a:txBody>
                    <a:bodyPr/>
                    <a:lstStyle/>
                    <a:p>
                      <a:pPr algn="ctr">
                        <a:lnSpc>
                          <a:spcPts val="2760"/>
                        </a:lnSpc>
                        <a:spcAft>
                          <a:spcPts val="0"/>
                        </a:spcAft>
                      </a:pPr>
                      <a:r>
                        <a:rPr lang="en-US" sz="1000" b="1">
                          <a:effectLst/>
                        </a:rPr>
                        <a:t>Place</a:t>
                      </a:r>
                      <a:endParaRPr lang="en-US" sz="900" b="1">
                        <a:effectLst/>
                        <a:latin typeface="Times New Roman" charset="0"/>
                        <a:ea typeface="Calibri" charset="0"/>
                        <a:cs typeface="Times New Roman" charset="0"/>
                      </a:endParaRPr>
                    </a:p>
                  </a:txBody>
                  <a:tcPr marL="52249" marR="52249" marT="0" marB="0"/>
                </a:tc>
                <a:tc>
                  <a:txBody>
                    <a:bodyPr/>
                    <a:lstStyle/>
                    <a:p>
                      <a:pPr algn="ctr">
                        <a:lnSpc>
                          <a:spcPts val="2760"/>
                        </a:lnSpc>
                        <a:spcAft>
                          <a:spcPts val="0"/>
                        </a:spcAft>
                      </a:pPr>
                      <a:r>
                        <a:rPr lang="en-US" sz="1000" b="1">
                          <a:effectLst/>
                        </a:rPr>
                        <a:t>Attendees</a:t>
                      </a:r>
                      <a:endParaRPr lang="en-US" sz="900" b="1">
                        <a:effectLst/>
                        <a:latin typeface="Times New Roman" charset="0"/>
                        <a:ea typeface="Calibri" charset="0"/>
                        <a:cs typeface="Times New Roman" charset="0"/>
                      </a:endParaRPr>
                    </a:p>
                  </a:txBody>
                  <a:tcPr marL="52249" marR="52249" marT="0" marB="0"/>
                </a:tc>
                <a:tc>
                  <a:txBody>
                    <a:bodyPr/>
                    <a:lstStyle/>
                    <a:p>
                      <a:pPr algn="ctr">
                        <a:lnSpc>
                          <a:spcPts val="2760"/>
                        </a:lnSpc>
                        <a:spcAft>
                          <a:spcPts val="0"/>
                        </a:spcAft>
                      </a:pPr>
                      <a:r>
                        <a:rPr lang="en-US" sz="1000" b="1">
                          <a:effectLst/>
                        </a:rPr>
                        <a:t>Items Discussed</a:t>
                      </a:r>
                      <a:endParaRPr lang="en-US" sz="900" b="1">
                        <a:effectLst/>
                        <a:latin typeface="Times New Roman" charset="0"/>
                        <a:ea typeface="Calibri" charset="0"/>
                        <a:cs typeface="Times New Roman" charset="0"/>
                      </a:endParaRPr>
                    </a:p>
                  </a:txBody>
                  <a:tcPr marL="52249" marR="52249" marT="0" marB="0"/>
                </a:tc>
                <a:tc>
                  <a:txBody>
                    <a:bodyPr/>
                    <a:lstStyle/>
                    <a:p>
                      <a:pPr algn="ctr">
                        <a:lnSpc>
                          <a:spcPts val="2760"/>
                        </a:lnSpc>
                        <a:spcAft>
                          <a:spcPts val="0"/>
                        </a:spcAft>
                      </a:pPr>
                      <a:r>
                        <a:rPr lang="en-US" sz="1000" b="1">
                          <a:effectLst/>
                        </a:rPr>
                        <a:t>Outcomes/Tasks</a:t>
                      </a:r>
                      <a:endParaRPr lang="en-US" sz="900" b="1">
                        <a:effectLst/>
                        <a:latin typeface="Times New Roman" charset="0"/>
                        <a:ea typeface="Calibri" charset="0"/>
                        <a:cs typeface="Times New Roman" charset="0"/>
                      </a:endParaRPr>
                    </a:p>
                  </a:txBody>
                  <a:tcPr marL="52249" marR="52249" marT="0" marB="0"/>
                </a:tc>
              </a:tr>
              <a:tr h="691397">
                <a:tc>
                  <a:txBody>
                    <a:bodyPr/>
                    <a:lstStyle/>
                    <a:p>
                      <a:pPr algn="just">
                        <a:lnSpc>
                          <a:spcPts val="2760"/>
                        </a:lnSpc>
                        <a:spcAft>
                          <a:spcPts val="0"/>
                        </a:spcAft>
                      </a:pPr>
                      <a:r>
                        <a:rPr lang="en-US" sz="1000" b="1" dirty="0" smtClean="0">
                          <a:effectLst/>
                        </a:rPr>
                        <a:t>03/04/18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10.30 am</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Whitechapel Library</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KI, SI, AY,</a:t>
                      </a:r>
                      <a:endParaRPr lang="en-US" sz="900" b="1">
                        <a:effectLst/>
                      </a:endParaRPr>
                    </a:p>
                    <a:p>
                      <a:pPr algn="just">
                        <a:lnSpc>
                          <a:spcPts val="2760"/>
                        </a:lnSpc>
                        <a:spcAft>
                          <a:spcPts val="0"/>
                        </a:spcAft>
                      </a:pPr>
                      <a:r>
                        <a:rPr lang="en-US" sz="1000" b="1">
                          <a:effectLst/>
                        </a:rPr>
                        <a:t>AS</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Introductions and understanding of requirements </a:t>
                      </a:r>
                      <a:endParaRPr lang="en-US" sz="900" b="1" dirty="0">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a:effectLst/>
                        </a:rPr>
                        <a:t>Group members to consider ideas for presentation</a:t>
                      </a:r>
                      <a:endParaRPr lang="en-US" sz="900" b="1">
                        <a:effectLst/>
                        <a:latin typeface="Times New Roman" charset="0"/>
                        <a:ea typeface="Calibri" charset="0"/>
                        <a:cs typeface="Times New Roman" charset="0"/>
                      </a:endParaRPr>
                    </a:p>
                  </a:txBody>
                  <a:tcPr marL="52249" marR="52249" marT="0" marB="0"/>
                </a:tc>
              </a:tr>
              <a:tr h="691397">
                <a:tc>
                  <a:txBody>
                    <a:bodyPr/>
                    <a:lstStyle/>
                    <a:p>
                      <a:pPr algn="just">
                        <a:lnSpc>
                          <a:spcPts val="2760"/>
                        </a:lnSpc>
                        <a:spcAft>
                          <a:spcPts val="0"/>
                        </a:spcAft>
                      </a:pPr>
                      <a:r>
                        <a:rPr lang="en-US" sz="1000" b="1" dirty="0" smtClean="0">
                          <a:effectLst/>
                        </a:rPr>
                        <a:t>07/04/18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10.30 am</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Whitechapel Library</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KI, SI, AY,</a:t>
                      </a:r>
                      <a:endParaRPr lang="en-US" sz="900" b="1">
                        <a:effectLst/>
                      </a:endParaRPr>
                    </a:p>
                    <a:p>
                      <a:pPr algn="just">
                        <a:lnSpc>
                          <a:spcPts val="2760"/>
                        </a:lnSpc>
                        <a:spcAft>
                          <a:spcPts val="0"/>
                        </a:spcAft>
                      </a:pPr>
                      <a:r>
                        <a:rPr lang="en-US" sz="1000" b="1">
                          <a:effectLst/>
                        </a:rPr>
                        <a:t>AS</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Brainstorming of ideas</a:t>
                      </a:r>
                      <a:endParaRPr lang="en-US" sz="900" b="1">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dirty="0">
                          <a:effectLst/>
                        </a:rPr>
                        <a:t>Agreed to focus on </a:t>
                      </a:r>
                      <a:r>
                        <a:rPr lang="en-US" sz="1000" b="1" dirty="0" smtClean="0">
                          <a:effectLst/>
                        </a:rPr>
                        <a:t>Hotel </a:t>
                      </a:r>
                      <a:r>
                        <a:rPr lang="en-US" sz="1000" b="1" dirty="0">
                          <a:effectLst/>
                        </a:rPr>
                        <a:t>company and name it </a:t>
                      </a:r>
                      <a:endParaRPr lang="en-US" sz="1000" b="1" dirty="0" smtClean="0">
                        <a:effectLst/>
                      </a:endParaRPr>
                    </a:p>
                    <a:p>
                      <a:pPr algn="l">
                        <a:lnSpc>
                          <a:spcPts val="2760"/>
                        </a:lnSpc>
                        <a:spcAft>
                          <a:spcPts val="0"/>
                        </a:spcAft>
                      </a:pPr>
                      <a:r>
                        <a:rPr lang="en-US" sz="1000" b="1" dirty="0" smtClean="0">
                          <a:effectLst/>
                        </a:rPr>
                        <a:t>IHG: InterContinental Hotel Group</a:t>
                      </a:r>
                      <a:endParaRPr lang="en-US" sz="900" b="1" dirty="0">
                        <a:effectLst/>
                        <a:latin typeface="Times New Roman" charset="0"/>
                        <a:ea typeface="Calibri" charset="0"/>
                        <a:cs typeface="Times New Roman" charset="0"/>
                      </a:endParaRPr>
                    </a:p>
                  </a:txBody>
                  <a:tcPr marL="52249" marR="52249" marT="0" marB="0"/>
                </a:tc>
              </a:tr>
              <a:tr h="691397">
                <a:tc>
                  <a:txBody>
                    <a:bodyPr/>
                    <a:lstStyle/>
                    <a:p>
                      <a:pPr algn="just">
                        <a:lnSpc>
                          <a:spcPts val="2760"/>
                        </a:lnSpc>
                        <a:spcAft>
                          <a:spcPts val="0"/>
                        </a:spcAft>
                      </a:pPr>
                      <a:r>
                        <a:rPr lang="en-US" sz="1000" b="1" dirty="0" smtClean="0">
                          <a:effectLst/>
                        </a:rPr>
                        <a:t>10/04/18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10.30 am</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Whitechapel Library</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KI, SI, AY, AS</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Progress discussions</a:t>
                      </a:r>
                      <a:endParaRPr lang="en-US" sz="900" b="1" dirty="0">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dirty="0" smtClean="0">
                          <a:effectLst/>
                        </a:rPr>
                        <a:t>AY </a:t>
                      </a:r>
                      <a:r>
                        <a:rPr lang="en-US" sz="1000" b="1" dirty="0">
                          <a:effectLst/>
                        </a:rPr>
                        <a:t>and </a:t>
                      </a:r>
                      <a:r>
                        <a:rPr lang="en-US" sz="1000" b="1" dirty="0" smtClean="0">
                          <a:effectLst/>
                        </a:rPr>
                        <a:t>KI </a:t>
                      </a:r>
                      <a:r>
                        <a:rPr lang="en-US" sz="1000" b="1" dirty="0">
                          <a:effectLst/>
                        </a:rPr>
                        <a:t>to continue </a:t>
                      </a:r>
                      <a:r>
                        <a:rPr lang="en-US" sz="1000" b="1" dirty="0" smtClean="0">
                          <a:effectLst/>
                        </a:rPr>
                        <a:t>Brand, Corporate social responsibility, Sustainability</a:t>
                      </a:r>
                      <a:r>
                        <a:rPr lang="en-US" sz="1000" b="1" baseline="0" dirty="0" smtClean="0">
                          <a:effectLst/>
                        </a:rPr>
                        <a:t> and Triple bottom line, Global citizen, </a:t>
                      </a:r>
                      <a:endParaRPr lang="en-US" sz="900" b="1" dirty="0">
                        <a:effectLst/>
                      </a:endParaRPr>
                    </a:p>
                    <a:p>
                      <a:pPr algn="l">
                        <a:lnSpc>
                          <a:spcPts val="2760"/>
                        </a:lnSpc>
                        <a:spcAft>
                          <a:spcPts val="0"/>
                        </a:spcAft>
                      </a:pPr>
                      <a:r>
                        <a:rPr lang="en-US" sz="1000" b="1" dirty="0" smtClean="0">
                          <a:effectLst/>
                        </a:rPr>
                        <a:t>SI </a:t>
                      </a:r>
                      <a:r>
                        <a:rPr lang="en-US" sz="1000" b="1" dirty="0">
                          <a:effectLst/>
                        </a:rPr>
                        <a:t>&amp; AS to continue </a:t>
                      </a:r>
                      <a:r>
                        <a:rPr lang="en-US" sz="1000" b="1" dirty="0" smtClean="0">
                          <a:effectLst/>
                        </a:rPr>
                        <a:t>Strategy, IHG Targets,</a:t>
                      </a:r>
                      <a:r>
                        <a:rPr lang="en-US" sz="1000" b="1" baseline="0" dirty="0" smtClean="0">
                          <a:effectLst/>
                        </a:rPr>
                        <a:t> Conclusions</a:t>
                      </a:r>
                      <a:endParaRPr lang="en-US" sz="900" b="1" dirty="0">
                        <a:effectLst/>
                        <a:latin typeface="Times New Roman" charset="0"/>
                        <a:ea typeface="Calibri" charset="0"/>
                        <a:cs typeface="Times New Roman" charset="0"/>
                      </a:endParaRPr>
                    </a:p>
                  </a:txBody>
                  <a:tcPr marL="52249" marR="52249" marT="0" marB="0"/>
                </a:tc>
              </a:tr>
              <a:tr h="691397">
                <a:tc>
                  <a:txBody>
                    <a:bodyPr/>
                    <a:lstStyle/>
                    <a:p>
                      <a:pPr algn="just">
                        <a:lnSpc>
                          <a:spcPts val="2760"/>
                        </a:lnSpc>
                        <a:spcAft>
                          <a:spcPts val="0"/>
                        </a:spcAft>
                      </a:pPr>
                      <a:r>
                        <a:rPr lang="en-US" sz="1000" b="1" dirty="0" smtClean="0">
                          <a:effectLst/>
                        </a:rPr>
                        <a:t>14/04/18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10.30 am</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Whitechapel Library</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KI, SI, AY,</a:t>
                      </a:r>
                      <a:endParaRPr lang="en-US" sz="900" b="1" dirty="0">
                        <a:effectLst/>
                      </a:endParaRPr>
                    </a:p>
                    <a:p>
                      <a:pPr algn="just">
                        <a:lnSpc>
                          <a:spcPts val="2760"/>
                        </a:lnSpc>
                        <a:spcAft>
                          <a:spcPts val="0"/>
                        </a:spcAft>
                      </a:pPr>
                      <a:r>
                        <a:rPr lang="en-US" sz="1000" b="1" dirty="0">
                          <a:effectLst/>
                        </a:rPr>
                        <a:t>AS</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Progress discussion</a:t>
                      </a:r>
                      <a:endParaRPr lang="en-US" sz="900" b="1" dirty="0">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a:effectLst/>
                        </a:rPr>
                        <a:t>All group members to finalise their slides</a:t>
                      </a:r>
                      <a:endParaRPr lang="en-US" sz="900" b="1">
                        <a:effectLst/>
                        <a:latin typeface="Times New Roman" charset="0"/>
                        <a:ea typeface="Calibri" charset="0"/>
                        <a:cs typeface="Times New Roman" charset="0"/>
                      </a:endParaRPr>
                    </a:p>
                  </a:txBody>
                  <a:tcPr marL="52249" marR="52249" marT="0" marB="0"/>
                </a:tc>
              </a:tr>
              <a:tr h="345698">
                <a:tc>
                  <a:txBody>
                    <a:bodyPr/>
                    <a:lstStyle/>
                    <a:p>
                      <a:pPr algn="just">
                        <a:lnSpc>
                          <a:spcPts val="2760"/>
                        </a:lnSpc>
                        <a:spcAft>
                          <a:spcPts val="0"/>
                        </a:spcAft>
                      </a:pPr>
                      <a:r>
                        <a:rPr lang="en-US" sz="1000" b="1" dirty="0" smtClean="0">
                          <a:effectLst/>
                        </a:rPr>
                        <a:t>17/04/18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10.30 am</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Whitechapel Library</a:t>
                      </a:r>
                      <a:endParaRPr lang="en-US" sz="900" b="1">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dirty="0">
                          <a:effectLst/>
                        </a:rPr>
                        <a:t>KI, SI, AY, AS</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Review of final presentation </a:t>
                      </a:r>
                      <a:endParaRPr lang="en-US" sz="900" b="1">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dirty="0">
                          <a:effectLst/>
                        </a:rPr>
                        <a:t>Group members to amend slides based on feedback from team</a:t>
                      </a:r>
                      <a:endParaRPr lang="en-US" sz="900" b="1" dirty="0">
                        <a:effectLst/>
                        <a:latin typeface="Times New Roman" charset="0"/>
                        <a:ea typeface="Calibri" charset="0"/>
                        <a:cs typeface="Times New Roman" charset="0"/>
                      </a:endParaRPr>
                    </a:p>
                  </a:txBody>
                  <a:tcPr marL="52249" marR="52249" marT="0" marB="0"/>
                </a:tc>
              </a:tr>
              <a:tr h="1407114">
                <a:tc>
                  <a:txBody>
                    <a:bodyPr/>
                    <a:lstStyle/>
                    <a:p>
                      <a:pPr algn="just">
                        <a:lnSpc>
                          <a:spcPts val="2760"/>
                        </a:lnSpc>
                        <a:spcAft>
                          <a:spcPts val="0"/>
                        </a:spcAft>
                      </a:pPr>
                      <a:r>
                        <a:rPr lang="en-US" sz="1000" b="1" dirty="0" smtClean="0">
                          <a:effectLst/>
                        </a:rPr>
                        <a:t>21/04/18</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10.30 am</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Whitechapel Library</a:t>
                      </a:r>
                      <a:endParaRPr lang="en-US" sz="900" b="1" dirty="0">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a:effectLst/>
                        </a:rPr>
                        <a:t>KI, SI, AY,</a:t>
                      </a:r>
                      <a:endParaRPr lang="en-US" sz="900" b="1">
                        <a:effectLst/>
                      </a:endParaRPr>
                    </a:p>
                    <a:p>
                      <a:pPr algn="just">
                        <a:lnSpc>
                          <a:spcPts val="2760"/>
                        </a:lnSpc>
                        <a:spcAft>
                          <a:spcPts val="0"/>
                        </a:spcAft>
                      </a:pPr>
                      <a:r>
                        <a:rPr lang="en-US" sz="1000" b="1">
                          <a:effectLst/>
                        </a:rPr>
                        <a:t>AS</a:t>
                      </a:r>
                      <a:endParaRPr lang="en-US" sz="900" b="1">
                        <a:effectLst/>
                        <a:latin typeface="Times New Roman" charset="0"/>
                        <a:ea typeface="Calibri" charset="0"/>
                        <a:cs typeface="Times New Roman" charset="0"/>
                      </a:endParaRPr>
                    </a:p>
                  </a:txBody>
                  <a:tcPr marL="52249" marR="52249" marT="0" marB="0"/>
                </a:tc>
                <a:tc>
                  <a:txBody>
                    <a:bodyPr/>
                    <a:lstStyle/>
                    <a:p>
                      <a:pPr algn="just">
                        <a:lnSpc>
                          <a:spcPts val="2760"/>
                        </a:lnSpc>
                        <a:spcAft>
                          <a:spcPts val="0"/>
                        </a:spcAft>
                      </a:pPr>
                      <a:r>
                        <a:rPr lang="en-US" sz="1000" b="1" dirty="0">
                          <a:effectLst/>
                        </a:rPr>
                        <a:t>Practice presentation</a:t>
                      </a:r>
                      <a:endParaRPr lang="en-US" sz="900" b="1" dirty="0">
                        <a:effectLst/>
                        <a:latin typeface="Times New Roman" charset="0"/>
                        <a:ea typeface="Calibri" charset="0"/>
                        <a:cs typeface="Times New Roman" charset="0"/>
                      </a:endParaRPr>
                    </a:p>
                  </a:txBody>
                  <a:tcPr marL="52249" marR="52249" marT="0" marB="0"/>
                </a:tc>
                <a:tc>
                  <a:txBody>
                    <a:bodyPr/>
                    <a:lstStyle/>
                    <a:p>
                      <a:pPr algn="l">
                        <a:lnSpc>
                          <a:spcPts val="2760"/>
                        </a:lnSpc>
                        <a:spcAft>
                          <a:spcPts val="0"/>
                        </a:spcAft>
                      </a:pPr>
                      <a:r>
                        <a:rPr lang="en-US" sz="1000" b="1" dirty="0">
                          <a:effectLst/>
                        </a:rPr>
                        <a:t>Group members to continue practice in own time. </a:t>
                      </a:r>
                      <a:endParaRPr lang="en-US" sz="1000" b="1" dirty="0" smtClean="0">
                        <a:effectLst/>
                      </a:endParaRPr>
                    </a:p>
                    <a:p>
                      <a:pPr algn="l">
                        <a:lnSpc>
                          <a:spcPts val="2760"/>
                        </a:lnSpc>
                        <a:spcAft>
                          <a:spcPts val="0"/>
                        </a:spcAft>
                      </a:pPr>
                      <a:r>
                        <a:rPr lang="en-US" sz="1000" b="1" dirty="0" smtClean="0">
                          <a:effectLst/>
                        </a:rPr>
                        <a:t>KI </a:t>
                      </a:r>
                      <a:r>
                        <a:rPr lang="en-US" sz="1000" b="1" dirty="0">
                          <a:effectLst/>
                        </a:rPr>
                        <a:t>to </a:t>
                      </a:r>
                      <a:r>
                        <a:rPr lang="en-US" sz="1000" b="1" dirty="0" smtClean="0">
                          <a:effectLst/>
                        </a:rPr>
                        <a:t>finalize </a:t>
                      </a:r>
                      <a:r>
                        <a:rPr lang="en-US" sz="1000" b="1" dirty="0">
                          <a:effectLst/>
                        </a:rPr>
                        <a:t>group learning log</a:t>
                      </a:r>
                      <a:endParaRPr lang="en-US" sz="900" b="1" dirty="0">
                        <a:effectLst/>
                        <a:latin typeface="Times New Roman" charset="0"/>
                        <a:ea typeface="Calibri" charset="0"/>
                        <a:cs typeface="Times New Roman" charset="0"/>
                      </a:endParaRPr>
                    </a:p>
                  </a:txBody>
                  <a:tcPr marL="52249" marR="52249" marT="0" marB="0"/>
                </a:tc>
              </a:tr>
            </a:tbl>
          </a:graphicData>
        </a:graphic>
      </p:graphicFrame>
      <p:sp>
        <p:nvSpPr>
          <p:cNvPr id="6" name="TextBox 5"/>
          <p:cNvSpPr txBox="1"/>
          <p:nvPr/>
        </p:nvSpPr>
        <p:spPr>
          <a:xfrm>
            <a:off x="546100" y="673100"/>
            <a:ext cx="9656811" cy="923330"/>
          </a:xfrm>
          <a:prstGeom prst="rect">
            <a:avLst/>
          </a:prstGeom>
          <a:noFill/>
        </p:spPr>
        <p:txBody>
          <a:bodyPr wrap="none" rtlCol="0">
            <a:spAutoFit/>
          </a:bodyPr>
          <a:lstStyle/>
          <a:p>
            <a:r>
              <a:rPr lang="en-US" dirty="0" smtClean="0"/>
              <a:t>Learning Log:</a:t>
            </a:r>
            <a:r>
              <a:rPr lang="en-GB" dirty="0"/>
              <a:t> </a:t>
            </a:r>
            <a:endParaRPr lang="en-GB" dirty="0" smtClean="0"/>
          </a:p>
          <a:p>
            <a:r>
              <a:rPr lang="en-GB" dirty="0" smtClean="0"/>
              <a:t>Team </a:t>
            </a:r>
            <a:r>
              <a:rPr lang="en-GB" dirty="0"/>
              <a:t>members: - </a:t>
            </a:r>
            <a:r>
              <a:rPr lang="en-GB" dirty="0" err="1"/>
              <a:t>Kazi</a:t>
            </a:r>
            <a:r>
              <a:rPr lang="en-GB" dirty="0"/>
              <a:t> Islam (KI), </a:t>
            </a:r>
            <a:r>
              <a:rPr lang="en-GB" dirty="0" err="1"/>
              <a:t>Samsul</a:t>
            </a:r>
            <a:r>
              <a:rPr lang="en-GB" dirty="0"/>
              <a:t> Islam (SI), Abu Yusuf (AY), Anna </a:t>
            </a:r>
            <a:r>
              <a:rPr lang="en-GB" dirty="0" err="1"/>
              <a:t>Seemab</a:t>
            </a:r>
            <a:r>
              <a:rPr lang="en-GB" dirty="0"/>
              <a:t> (AS)</a:t>
            </a:r>
            <a:endParaRPr lang="en-US" dirty="0"/>
          </a:p>
          <a:p>
            <a:r>
              <a:rPr lang="en-US" dirty="0" smtClean="0"/>
              <a:t> </a:t>
            </a:r>
            <a:endParaRPr lang="en-US" dirty="0"/>
          </a:p>
        </p:txBody>
      </p:sp>
    </p:spTree>
    <p:extLst>
      <p:ext uri="{BB962C8B-B14F-4D97-AF65-F5344CB8AC3E}">
        <p14:creationId xmlns:p14="http://schemas.microsoft.com/office/powerpoint/2010/main" val="531849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52400"/>
            <a:ext cx="11315700" cy="6489700"/>
          </a:xfrm>
        </p:spPr>
        <p:txBody>
          <a:bodyPr>
            <a:noAutofit/>
          </a:bodyPr>
          <a:lstStyle/>
          <a:p>
            <a:r>
              <a:rPr lang="en-GB" sz="1100" b="1" dirty="0"/>
              <a:t>Individual Learning </a:t>
            </a:r>
            <a:r>
              <a:rPr lang="en-GB" sz="1100" b="1" dirty="0" smtClean="0"/>
              <a:t>Log: Abu Yusuf </a:t>
            </a:r>
            <a:endParaRPr lang="en-US" sz="1100" b="1" dirty="0"/>
          </a:p>
          <a:p>
            <a:r>
              <a:rPr lang="en-GB" sz="1100" b="1" dirty="0" smtClean="0"/>
              <a:t>How </a:t>
            </a:r>
            <a:r>
              <a:rPr lang="en-GB" sz="1100" b="1" dirty="0"/>
              <a:t>the team worked together</a:t>
            </a:r>
            <a:endParaRPr lang="en-US" sz="1100" dirty="0"/>
          </a:p>
          <a:p>
            <a:r>
              <a:rPr lang="en-GB" sz="1100" dirty="0"/>
              <a:t>Being based in London, we decided that the most effective way of working would be through face to face meetings. We met a total of six times over the two-week period allocated to the assignment. In the first meeting, we got to know each other and asked questions to assess each team-member’s relative strengths and weaknesses. The second session consisted of brainstorming and selecting the topic and the company. We took a group decision to do sustainability and citizenship based on Intercontinental Hotel Group. The remaining sessions were used to assess progress and to finalise and practice the presentation</a:t>
            </a:r>
            <a:endParaRPr lang="en-US" sz="1100" dirty="0"/>
          </a:p>
          <a:p>
            <a:r>
              <a:rPr lang="en-GB" sz="1100" b="1" dirty="0"/>
              <a:t>Allocation of work</a:t>
            </a:r>
            <a:endParaRPr lang="en-US" sz="1100" dirty="0"/>
          </a:p>
          <a:p>
            <a:r>
              <a:rPr lang="en-GB" sz="1100" dirty="0"/>
              <a:t>Allocation of work was based on the relative strengths of the team members. KI and SI took responsibility for the theoretical part of the work including the definitions of Corporate Social Responsibility, Sustainability and the triple bottom line, and global citizenship. AY and AS took responsibility for the analysing the sustainability strategy of Intercontinental Hotels Group. </a:t>
            </a:r>
            <a:endParaRPr lang="en-US" sz="1100" dirty="0"/>
          </a:p>
          <a:p>
            <a:r>
              <a:rPr lang="en-GB" sz="1100" b="1" dirty="0"/>
              <a:t>Was the allocation of work fair?</a:t>
            </a:r>
            <a:endParaRPr lang="en-US" sz="1100" dirty="0"/>
          </a:p>
          <a:p>
            <a:r>
              <a:rPr lang="en-GB" sz="1100" dirty="0"/>
              <a:t>I believe that the allocation of work was fair and that all team members devoted sufficient time to complete their parts in a timely manner. </a:t>
            </a:r>
            <a:endParaRPr lang="en-US" sz="1100" dirty="0"/>
          </a:p>
          <a:p>
            <a:r>
              <a:rPr lang="en-GB" sz="1100" b="1" dirty="0"/>
              <a:t>Use of Skype </a:t>
            </a:r>
            <a:endParaRPr lang="en-US" sz="1100" dirty="0"/>
          </a:p>
          <a:p>
            <a:r>
              <a:rPr lang="en-GB" sz="1100" dirty="0"/>
              <a:t>We did not use Skype as the group decided that face to face meetings would be more effective. Personally, I would have preferred using Skype as it would have involved less travelling and expense. We did, however, use </a:t>
            </a:r>
            <a:r>
              <a:rPr lang="en-GB" sz="1100" dirty="0" err="1"/>
              <a:t>Whatapp</a:t>
            </a:r>
            <a:r>
              <a:rPr lang="en-GB" sz="1100" dirty="0"/>
              <a:t> messaging service for communication. </a:t>
            </a:r>
            <a:endParaRPr lang="en-US" sz="1100" dirty="0"/>
          </a:p>
          <a:p>
            <a:r>
              <a:rPr lang="en-GB" sz="1100" b="1" dirty="0"/>
              <a:t>What went well</a:t>
            </a:r>
            <a:endParaRPr lang="en-US" sz="1100" dirty="0"/>
          </a:p>
          <a:p>
            <a:r>
              <a:rPr lang="en-GB" sz="1100" dirty="0"/>
              <a:t>The allocation of work was done in a fair manner. I also think that the group members contributed to the assignment and were able to deliver good quality work. We also communicated well and were able to do work efficiently. </a:t>
            </a:r>
            <a:endParaRPr lang="en-US" sz="1100" dirty="0"/>
          </a:p>
          <a:p>
            <a:r>
              <a:rPr lang="en-GB" sz="1100" b="1" dirty="0"/>
              <a:t>What I learned from the assignment?</a:t>
            </a:r>
            <a:endParaRPr lang="en-US" sz="1100" dirty="0"/>
          </a:p>
          <a:p>
            <a:r>
              <a:rPr lang="en-GB" sz="1100" dirty="0"/>
              <a:t>I learned that good communication and minimising conflict is necessary for teams to operate effectively. I also improved my presentation skills and my ability to use MS </a:t>
            </a:r>
            <a:r>
              <a:rPr lang="en-GB" sz="1100" dirty="0" err="1"/>
              <a:t>Powerpoint</a:t>
            </a:r>
            <a:r>
              <a:rPr lang="en-GB" sz="1100" dirty="0"/>
              <a:t> effectively. My knowledge of corporate sustainability strategy also improved. </a:t>
            </a:r>
            <a:endParaRPr lang="en-US" sz="1100" dirty="0"/>
          </a:p>
          <a:p>
            <a:r>
              <a:rPr lang="en-GB" sz="1100" b="1" dirty="0"/>
              <a:t>What can be improved?</a:t>
            </a:r>
            <a:endParaRPr lang="en-US" sz="1100" dirty="0"/>
          </a:p>
          <a:p>
            <a:r>
              <a:rPr lang="en-GB" sz="1100" dirty="0"/>
              <a:t>I think that our group worked efficiently. However, we followed a democratic approach with no clear leader. I believe that an effective leader is required for a group to function well. While our team worked well together, a more divided team would not have been effective without a leader to control and manage the work. </a:t>
            </a:r>
            <a:endParaRPr lang="en-US" sz="1100" dirty="0"/>
          </a:p>
          <a:p>
            <a:endParaRPr lang="en-US" sz="1100" dirty="0"/>
          </a:p>
        </p:txBody>
      </p:sp>
    </p:spTree>
    <p:extLst>
      <p:ext uri="{BB962C8B-B14F-4D97-AF65-F5344CB8AC3E}">
        <p14:creationId xmlns:p14="http://schemas.microsoft.com/office/powerpoint/2010/main" val="1294457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900" y="152400"/>
            <a:ext cx="11849100" cy="6553200"/>
          </a:xfrm>
        </p:spPr>
        <p:txBody>
          <a:bodyPr>
            <a:normAutofit fontScale="70000" lnSpcReduction="20000"/>
          </a:bodyPr>
          <a:lstStyle/>
          <a:p>
            <a:r>
              <a:rPr lang="en-GB" b="1" dirty="0"/>
              <a:t>Individual Learning </a:t>
            </a:r>
            <a:r>
              <a:rPr lang="en-GB" b="1" dirty="0" smtClean="0"/>
              <a:t>Log : </a:t>
            </a:r>
            <a:r>
              <a:rPr lang="en-GB" b="1" dirty="0" err="1" smtClean="0"/>
              <a:t>Kazi</a:t>
            </a:r>
            <a:r>
              <a:rPr lang="en-GB" b="1" dirty="0" smtClean="0"/>
              <a:t> Islam</a:t>
            </a:r>
            <a:endParaRPr lang="en-US" b="1" dirty="0"/>
          </a:p>
          <a:p>
            <a:r>
              <a:rPr lang="en-GB" b="1" dirty="0"/>
              <a:t>How the team worked together</a:t>
            </a:r>
            <a:endParaRPr lang="en-US" dirty="0"/>
          </a:p>
          <a:p>
            <a:r>
              <a:rPr lang="en-GB" dirty="0"/>
              <a:t>Our team consisted of 4 members and we met six times in total to discuss the assignment. The first two meeting were primarily brainstorming sessions in which we decided to focus on sustainability and global citizenship. We also selected the Intercontinental Hotels a Group as the company whose sustainability policies we would analyse.</a:t>
            </a:r>
            <a:endParaRPr lang="en-US" dirty="0"/>
          </a:p>
          <a:p>
            <a:r>
              <a:rPr lang="en-GB" b="1" dirty="0"/>
              <a:t>Allocation of work</a:t>
            </a:r>
            <a:endParaRPr lang="en-US" dirty="0"/>
          </a:p>
          <a:p>
            <a:r>
              <a:rPr lang="en-GB" dirty="0"/>
              <a:t>The work was divided equally between the team members. </a:t>
            </a:r>
            <a:r>
              <a:rPr lang="en-GB" dirty="0" err="1"/>
              <a:t>Kazi</a:t>
            </a:r>
            <a:r>
              <a:rPr lang="en-GB" dirty="0"/>
              <a:t> Islam and </a:t>
            </a:r>
            <a:r>
              <a:rPr lang="en-GB" dirty="0" err="1"/>
              <a:t>Samsul</a:t>
            </a:r>
            <a:r>
              <a:rPr lang="en-GB" dirty="0"/>
              <a:t> Islam worked on the definitions of corporate social responsibility, sustainability and global citizenship. They were responsible for the first part of the presentation. Abu Yusuf and Anna </a:t>
            </a:r>
            <a:r>
              <a:rPr lang="en-GB" dirty="0" err="1"/>
              <a:t>Seemab</a:t>
            </a:r>
            <a:r>
              <a:rPr lang="en-GB" dirty="0"/>
              <a:t> worked on IHG’s sustainability policies and were responsible for the second part of the presentation. In my opinion, the work was fairly allocated between the group members.</a:t>
            </a:r>
            <a:endParaRPr lang="en-US" dirty="0"/>
          </a:p>
          <a:p>
            <a:r>
              <a:rPr lang="en-GB" b="1" dirty="0"/>
              <a:t>Use of Skype and other technology</a:t>
            </a:r>
            <a:endParaRPr lang="en-US" dirty="0"/>
          </a:p>
          <a:p>
            <a:r>
              <a:rPr lang="en-GB" dirty="0"/>
              <a:t>As we were all based in London, we felt it effective to meet six times over the two-week period allocated to the assignment. Hence, we did not use Skype; however, we did form a </a:t>
            </a:r>
            <a:r>
              <a:rPr lang="en-GB" dirty="0" err="1"/>
              <a:t>Whatsapp</a:t>
            </a:r>
            <a:r>
              <a:rPr lang="en-GB" dirty="0"/>
              <a:t> group for regular communication. In my opinion, we communicated effectively.</a:t>
            </a:r>
            <a:endParaRPr lang="en-US" dirty="0"/>
          </a:p>
          <a:p>
            <a:r>
              <a:rPr lang="en-GB" b="1" dirty="0"/>
              <a:t>What went well</a:t>
            </a:r>
            <a:endParaRPr lang="en-US" dirty="0"/>
          </a:p>
          <a:p>
            <a:r>
              <a:rPr lang="en-GB" dirty="0"/>
              <a:t>I think we worked well as a team. In particular, there were no conflicts within the group and all team members put in a fair amount of effort. We are particularly effective in finding information on IHG’s sustainability practices. I also feel that our use of slides was efficient, and we were able to explain our conclusions effectively.</a:t>
            </a:r>
            <a:endParaRPr lang="en-US" dirty="0"/>
          </a:p>
          <a:p>
            <a:r>
              <a:rPr lang="en-GB" b="1" dirty="0"/>
              <a:t>What I learned from the assignment?</a:t>
            </a:r>
            <a:endParaRPr lang="en-US" dirty="0"/>
          </a:p>
          <a:p>
            <a:r>
              <a:rPr lang="en-GB" dirty="0"/>
              <a:t>I learned that effective team work is built on communication and commitment between team members. I also found that teams are effective when team members are able to complete the work allocated to them in a timely manner. Furthermore, I also improved my presentation skills and my knowledge of corporate sustainability practices.</a:t>
            </a:r>
            <a:endParaRPr lang="en-US" dirty="0"/>
          </a:p>
          <a:p>
            <a:r>
              <a:rPr lang="en-GB" b="1" dirty="0"/>
              <a:t>What can be improved?</a:t>
            </a:r>
            <a:endParaRPr lang="en-US" dirty="0"/>
          </a:p>
          <a:p>
            <a:r>
              <a:rPr lang="en-GB" dirty="0"/>
              <a:t>I think that our group worked efficiently. However, we followed a democratic approach with no clear leader. I believe that an effective leader is required for a group to function well. While our team worked well together, a more divided team would not have been effective without a leader to control and manage the work. </a:t>
            </a:r>
            <a:endParaRPr lang="en-US" dirty="0"/>
          </a:p>
          <a:p>
            <a:endParaRPr lang="en-US" dirty="0"/>
          </a:p>
        </p:txBody>
      </p:sp>
    </p:spTree>
    <p:extLst>
      <p:ext uri="{BB962C8B-B14F-4D97-AF65-F5344CB8AC3E}">
        <p14:creationId xmlns:p14="http://schemas.microsoft.com/office/powerpoint/2010/main" val="775084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7500" y="152400"/>
            <a:ext cx="11226800" cy="6705600"/>
          </a:xfrm>
        </p:spPr>
        <p:txBody>
          <a:bodyPr>
            <a:normAutofit fontScale="70000" lnSpcReduction="20000"/>
          </a:bodyPr>
          <a:lstStyle/>
          <a:p>
            <a:r>
              <a:rPr lang="en-GB" b="1" dirty="0"/>
              <a:t>Individual Learning </a:t>
            </a:r>
            <a:r>
              <a:rPr lang="en-GB" b="1" dirty="0" smtClean="0"/>
              <a:t>Log : </a:t>
            </a:r>
            <a:r>
              <a:rPr lang="en-GB" b="1" dirty="0" err="1" smtClean="0"/>
              <a:t>Samsul</a:t>
            </a:r>
            <a:r>
              <a:rPr lang="en-GB" b="1" dirty="0" smtClean="0"/>
              <a:t> Islam</a:t>
            </a:r>
            <a:endParaRPr lang="en-US" b="1" dirty="0"/>
          </a:p>
          <a:p>
            <a:r>
              <a:rPr lang="en-GB" b="1" dirty="0"/>
              <a:t>How the team worked together</a:t>
            </a:r>
            <a:endParaRPr lang="en-US" dirty="0"/>
          </a:p>
          <a:p>
            <a:r>
              <a:rPr lang="en-GB" dirty="0"/>
              <a:t>The group used face to face meetings to work </a:t>
            </a:r>
            <a:endParaRPr lang="en-US" dirty="0"/>
          </a:p>
          <a:p>
            <a:r>
              <a:rPr lang="en-GB" b="1" dirty="0"/>
              <a:t>Allocation of work</a:t>
            </a:r>
            <a:endParaRPr lang="en-US" dirty="0"/>
          </a:p>
          <a:p>
            <a:r>
              <a:rPr lang="en-GB" dirty="0"/>
              <a:t>Allocation of work was based on the relative strengths of the team members. KI and SI took responsibility for the theoretical part of the work including the definitions of Corporate Social Responsibility, Sustainability and the triple bottom line, and global citizenship. AY and AS took responsibility for the analysing the sustainability strategy of Intercontinental Hotels Group. </a:t>
            </a:r>
            <a:endParaRPr lang="en-US" dirty="0"/>
          </a:p>
          <a:p>
            <a:r>
              <a:rPr lang="en-GB" b="1" dirty="0"/>
              <a:t>Was the allocation of work fair?</a:t>
            </a:r>
            <a:endParaRPr lang="en-US" dirty="0"/>
          </a:p>
          <a:p>
            <a:r>
              <a:rPr lang="en-GB" dirty="0"/>
              <a:t>I believe that the allocation of work was fair and that all team members devoted sufficient time to complete their parts in a timely manner. </a:t>
            </a:r>
            <a:endParaRPr lang="en-US" dirty="0"/>
          </a:p>
          <a:p>
            <a:r>
              <a:rPr lang="en-GB" b="1" dirty="0"/>
              <a:t>Use of Skype </a:t>
            </a:r>
            <a:endParaRPr lang="en-US" dirty="0"/>
          </a:p>
          <a:p>
            <a:r>
              <a:rPr lang="en-GB" dirty="0"/>
              <a:t>We did not use Skype as the group decided that face to face meetings would be more effective. Personally, I would have preferred using Skype as it would have involved less travelling and expense. We did, however, use </a:t>
            </a:r>
            <a:r>
              <a:rPr lang="en-GB" dirty="0" err="1"/>
              <a:t>Whatapp</a:t>
            </a:r>
            <a:r>
              <a:rPr lang="en-GB" dirty="0"/>
              <a:t> messaging service for communication. </a:t>
            </a:r>
            <a:endParaRPr lang="en-US" dirty="0"/>
          </a:p>
          <a:p>
            <a:r>
              <a:rPr lang="en-GB" b="1" dirty="0"/>
              <a:t>What went well</a:t>
            </a:r>
            <a:endParaRPr lang="en-US" dirty="0"/>
          </a:p>
          <a:p>
            <a:r>
              <a:rPr lang="en-GB" dirty="0"/>
              <a:t>The allocation of work was done in a fair manner. I also think that the group members contributed to the assignment and were able to deliver good quality work. We also communicated well and were able to do work efficiently. </a:t>
            </a:r>
            <a:endParaRPr lang="en-US" dirty="0"/>
          </a:p>
          <a:p>
            <a:r>
              <a:rPr lang="en-GB" b="1" dirty="0"/>
              <a:t>What I learned from the assignment?</a:t>
            </a:r>
            <a:endParaRPr lang="en-US" dirty="0"/>
          </a:p>
          <a:p>
            <a:r>
              <a:rPr lang="en-GB" dirty="0"/>
              <a:t>I learned that good communication and minimising conflict is necessary for teams to operate effectively. I also improved my presentation skills and my ability to use MS </a:t>
            </a:r>
            <a:r>
              <a:rPr lang="en-GB" dirty="0" err="1"/>
              <a:t>Powerpoint</a:t>
            </a:r>
            <a:r>
              <a:rPr lang="en-GB" dirty="0"/>
              <a:t> effectively. My knowledge of corporate sustainability strategy also improved. </a:t>
            </a:r>
            <a:endParaRPr lang="en-US" dirty="0"/>
          </a:p>
          <a:p>
            <a:r>
              <a:rPr lang="en-GB" b="1" dirty="0"/>
              <a:t>What can be improved?</a:t>
            </a:r>
            <a:endParaRPr lang="en-US" dirty="0"/>
          </a:p>
          <a:p>
            <a:r>
              <a:rPr lang="en-GB" dirty="0"/>
              <a:t>I think that our group worked efficiently. However, we followed a democratic approach with no clear leader. I believe that an effective leader is required for a group to function well. While our team worked well together, a more divided team would not have been effective without a leader to control and manage the work. </a:t>
            </a:r>
            <a:endParaRPr lang="en-US" dirty="0"/>
          </a:p>
        </p:txBody>
      </p:sp>
    </p:spTree>
    <p:extLst>
      <p:ext uri="{BB962C8B-B14F-4D97-AF65-F5344CB8AC3E}">
        <p14:creationId xmlns:p14="http://schemas.microsoft.com/office/powerpoint/2010/main" val="60292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8900"/>
            <a:ext cx="12103100" cy="6769100"/>
          </a:xfrm>
        </p:spPr>
        <p:txBody>
          <a:bodyPr>
            <a:noAutofit/>
          </a:bodyPr>
          <a:lstStyle/>
          <a:p>
            <a:r>
              <a:rPr lang="en-GB" sz="1100" b="1" dirty="0"/>
              <a:t>Individual Learning </a:t>
            </a:r>
            <a:r>
              <a:rPr lang="en-GB" sz="1100" b="1" dirty="0" smtClean="0"/>
              <a:t>Log</a:t>
            </a:r>
            <a:r>
              <a:rPr lang="en-US" sz="1100" b="1" dirty="0" smtClean="0"/>
              <a:t>: </a:t>
            </a:r>
            <a:r>
              <a:rPr lang="en-GB" sz="1100" dirty="0" smtClean="0"/>
              <a:t>Anna </a:t>
            </a:r>
            <a:r>
              <a:rPr lang="en-GB" sz="1100" dirty="0" err="1" smtClean="0"/>
              <a:t>Seemab</a:t>
            </a:r>
            <a:endParaRPr lang="en-US" sz="1100" dirty="0"/>
          </a:p>
          <a:p>
            <a:r>
              <a:rPr lang="en-GB" sz="1100" b="1" dirty="0"/>
              <a:t>How the team worked together</a:t>
            </a:r>
            <a:endParaRPr lang="en-US" sz="1100" dirty="0"/>
          </a:p>
          <a:p>
            <a:r>
              <a:rPr lang="en-GB" sz="1100" dirty="0"/>
              <a:t>Rather that use communication software like Skype, our team used face to face meetings. A total of six meetings were held over the course of two weeks to complete the tasks and prepare for the presentation. The group members felt that such an approach would be more effective in monitoring progress as all of us live in London. Personally, I believe that we could have used Skype since the meetings did cost me in terms of time and expense. </a:t>
            </a:r>
            <a:endParaRPr lang="en-US" sz="1100" dirty="0"/>
          </a:p>
          <a:p>
            <a:r>
              <a:rPr lang="en-GB" sz="1100" b="1" dirty="0"/>
              <a:t>Allocation of work</a:t>
            </a:r>
            <a:endParaRPr lang="en-US" sz="1100" dirty="0"/>
          </a:p>
          <a:p>
            <a:r>
              <a:rPr lang="en-GB" sz="1100" dirty="0"/>
              <a:t>We adopted a democratic consultative decision-making style. Team members generally volunteered to take responsibility for particular aspects of the presentation. Thus, the definitions of corporate social responsibility, the triple bottom line approach to sustainability, and global citizenship were done by two group members while myself and the remaining group member focused on analysing Intercontinental Hotels Group’s sustainability strategy.  Having completed the tasks, I believe that the allocation of work was fair and, in general, the team members put in the required effort to complete the tasks. </a:t>
            </a:r>
            <a:endParaRPr lang="en-US" sz="1100" dirty="0"/>
          </a:p>
          <a:p>
            <a:r>
              <a:rPr lang="en-GB" sz="1100" b="1" dirty="0"/>
              <a:t>Was the allocation of work fair?</a:t>
            </a:r>
            <a:endParaRPr lang="en-US" sz="1100" dirty="0"/>
          </a:p>
          <a:p>
            <a:r>
              <a:rPr lang="en-GB" sz="1100" dirty="0"/>
              <a:t>In my opinion, the allocation of work was fair. However, I do feel that the two of us focusing on Intercontinental Hotels Group had more research to undertake. This is because we had to analyse the company’s sustainability strategy which involved reading sustainability reports and finding specific examples of IHG’s sustainability practices. The theoretical part would have required less research since it only involved finding definitions which were easily available from different sources like books and academic articles. </a:t>
            </a:r>
            <a:endParaRPr lang="en-US" sz="1100" dirty="0"/>
          </a:p>
          <a:p>
            <a:r>
              <a:rPr lang="en-GB" sz="1100" b="1" dirty="0"/>
              <a:t>Use of Skype </a:t>
            </a:r>
            <a:endParaRPr lang="en-US" sz="1100" dirty="0"/>
          </a:p>
          <a:p>
            <a:r>
              <a:rPr lang="en-GB" sz="1100" dirty="0"/>
              <a:t>We did not use Skype as the group decided that face to face meetings would be more effective. Personally, I would have preferred using Skype as it would have involved less travelling and expense. We did, however, use </a:t>
            </a:r>
            <a:r>
              <a:rPr lang="en-GB" sz="1100" dirty="0" err="1"/>
              <a:t>Whatapp</a:t>
            </a:r>
            <a:r>
              <a:rPr lang="en-GB" sz="1100" dirty="0"/>
              <a:t> messaging service for communication. </a:t>
            </a:r>
            <a:endParaRPr lang="en-US" sz="1100" dirty="0"/>
          </a:p>
          <a:p>
            <a:r>
              <a:rPr lang="en-GB" sz="1100" b="1" dirty="0"/>
              <a:t>What went well</a:t>
            </a:r>
            <a:endParaRPr lang="en-US" sz="1100" dirty="0"/>
          </a:p>
          <a:p>
            <a:r>
              <a:rPr lang="en-GB" sz="1100" dirty="0"/>
              <a:t>We had worked together on group assignments in the past. Hence, we were aware of each other’s relative strengths and weaknesses. As a result, there was no conflict within the group and the group members were able to work collaboratively to complete the tasks in a timely and adequate manner. </a:t>
            </a:r>
            <a:endParaRPr lang="en-US" sz="1100" dirty="0"/>
          </a:p>
          <a:p>
            <a:r>
              <a:rPr lang="en-GB" sz="1100" b="1" dirty="0"/>
              <a:t>What I learned from the assignment?</a:t>
            </a:r>
            <a:endParaRPr lang="en-US" sz="1100" dirty="0"/>
          </a:p>
          <a:p>
            <a:r>
              <a:rPr lang="en-GB" sz="1100" dirty="0"/>
              <a:t>I learnt three important things from this assignment. Firstly, I improved my knowledge of PowerPoint and am now more comfortable with the software. I intend to carry on learning about PowerPoint including the use of more advanced features. Secondly, I also improve my presentation skills and realised that I need to improve my confidence when speaking in public. I will get more involved in class discussions to improve my confidence. Thirdly, my knowledge and understanding of sustainability has improved and I may consider pursuing further qualifications in this area as I believe that it will be critical over the next decade. </a:t>
            </a:r>
            <a:endParaRPr lang="en-US" sz="1100" dirty="0"/>
          </a:p>
          <a:p>
            <a:r>
              <a:rPr lang="en-GB" sz="1100" b="1" dirty="0"/>
              <a:t>What can be improved?</a:t>
            </a:r>
            <a:endParaRPr lang="en-US" sz="1100" dirty="0"/>
          </a:p>
          <a:p>
            <a:r>
              <a:rPr lang="en-GB" sz="1100" dirty="0"/>
              <a:t>I think that our group worked efficiently. However, we followed a democratic approach with no clear leader. I believe that an effective leader is required for a group to function well. While our team worked well together, a more divided team would not have been effective without a leader to control and manage the work. </a:t>
            </a:r>
            <a:endParaRPr lang="en-US" sz="1100" dirty="0"/>
          </a:p>
        </p:txBody>
      </p:sp>
    </p:spTree>
    <p:extLst>
      <p:ext uri="{BB962C8B-B14F-4D97-AF65-F5344CB8AC3E}">
        <p14:creationId xmlns:p14="http://schemas.microsoft.com/office/powerpoint/2010/main" val="352752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Any Question</a:t>
            </a:r>
            <a:endParaRPr lang="en-US" dirty="0"/>
          </a:p>
        </p:txBody>
      </p:sp>
      <p:sp>
        <p:nvSpPr>
          <p:cNvPr id="3" name="Content Placeholder 2"/>
          <p:cNvSpPr>
            <a:spLocks noGrp="1"/>
          </p:cNvSpPr>
          <p:nvPr>
            <p:ph idx="1"/>
          </p:nvPr>
        </p:nvSpPr>
        <p:spPr/>
        <p:txBody>
          <a:bodyPr>
            <a:normAutofit/>
          </a:bodyPr>
          <a:lstStyle/>
          <a:p>
            <a:pPr algn="ctr"/>
            <a:r>
              <a:rPr lang="en-US" sz="9600" dirty="0" smtClean="0"/>
              <a:t>Thank You </a:t>
            </a:r>
            <a:endParaRPr lang="en-US" sz="9600" dirty="0"/>
          </a:p>
        </p:txBody>
      </p:sp>
    </p:spTree>
    <p:extLst>
      <p:ext uri="{BB962C8B-B14F-4D97-AF65-F5344CB8AC3E}">
        <p14:creationId xmlns:p14="http://schemas.microsoft.com/office/powerpoint/2010/main" val="1879230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487</TotalTime>
  <Words>2556</Words>
  <Application>Microsoft Macintosh PowerPoint</Application>
  <PresentationFormat>Widescreen</PresentationFormat>
  <Paragraphs>207</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Calibri</vt:lpstr>
      <vt:lpstr>Century Gothic</vt:lpstr>
      <vt:lpstr>Times New Roman</vt:lpstr>
      <vt:lpstr>Wingdings</vt:lpstr>
      <vt:lpstr>Wingdings 3</vt:lpstr>
      <vt:lpstr>Arial</vt:lpstr>
      <vt:lpstr>Ion</vt:lpstr>
      <vt:lpstr>PowerPoint Presentation</vt:lpstr>
      <vt:lpstr>Intercontinental Hotels Group:  Approach to Sustainable Business</vt:lpstr>
      <vt:lpstr>Company Background: Intercontinental Hotels Group (“IHG”)</vt:lpstr>
      <vt:lpstr>IHG: Brands</vt:lpstr>
      <vt:lpstr>What is Corporate Social Responsibility? </vt:lpstr>
      <vt:lpstr>Sustainability: The Triple Bottom Line</vt:lpstr>
      <vt:lpstr>What is a global citizen?</vt:lpstr>
      <vt:lpstr>IHG: Sustainability Strategy</vt:lpstr>
      <vt:lpstr>IHG: Sustainability Targets</vt:lpstr>
      <vt:lpstr>IHG: Sustainability Targets</vt:lpstr>
      <vt:lpstr>IHG: Sustainability Targets</vt:lpstr>
      <vt:lpstr>Conclusions</vt:lpstr>
      <vt:lpstr>PowerPoint Presentation</vt:lpstr>
      <vt:lpstr>PowerPoint Presentation</vt:lpstr>
      <vt:lpstr>PowerPoint Presentation</vt:lpstr>
      <vt:lpstr>PowerPoint Presentation</vt:lpstr>
      <vt:lpstr>PowerPoint Presentation</vt:lpstr>
      <vt:lpstr>Any Question</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Abhishek Sharma</dc:creator>
  <cp:lastModifiedBy>Kazi Islam (1605334)</cp:lastModifiedBy>
  <cp:revision>29</cp:revision>
  <dcterms:created xsi:type="dcterms:W3CDTF">2018-04-20T22:42:41Z</dcterms:created>
  <dcterms:modified xsi:type="dcterms:W3CDTF">2018-04-29T13:11:22Z</dcterms:modified>
</cp:coreProperties>
</file>