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8" r:id="rId7"/>
    <p:sldId id="261" r:id="rId8"/>
    <p:sldId id="262" r:id="rId9"/>
    <p:sldId id="263" r:id="rId10"/>
    <p:sldId id="264" r:id="rId11"/>
    <p:sldId id="265" r:id="rId12"/>
    <p:sldId id="266" r:id="rId13"/>
    <p:sldId id="272" r:id="rId14"/>
    <p:sldId id="267" r:id="rId15"/>
    <p:sldId id="270" r:id="rId16"/>
    <p:sldId id="271" r:id="rId17"/>
    <p:sldId id="269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F8CD8D-4A97-E743-CE3F-D8A0EE811EB0}" v="222" dt="2026-02-27T00:51:42.0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2" d="100"/>
          <a:sy n="82" d="100"/>
        </p:scale>
        <p:origin x="147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ob James (2316509)" userId="S::2316509@student.uwtsd.ac.uk::d76d916a-518a-4437-9955-3ab3d5947c9c" providerId="AD" clId="Web-{04F8CD8D-4A97-E743-CE3F-D8A0EE811EB0}"/>
    <pc:docChg chg="addSld modSld">
      <pc:chgData name="Jacob James (2316509)" userId="S::2316509@student.uwtsd.ac.uk::d76d916a-518a-4437-9955-3ab3d5947c9c" providerId="AD" clId="Web-{04F8CD8D-4A97-E743-CE3F-D8A0EE811EB0}" dt="2026-02-27T00:45:31.177" v="171"/>
      <pc:docMkLst>
        <pc:docMk/>
      </pc:docMkLst>
      <pc:sldChg chg="modSp">
        <pc:chgData name="Jacob James (2316509)" userId="S::2316509@student.uwtsd.ac.uk::d76d916a-518a-4437-9955-3ab3d5947c9c" providerId="AD" clId="Web-{04F8CD8D-4A97-E743-CE3F-D8A0EE811EB0}" dt="2026-02-27T00:44:14.504" v="167" actId="20577"/>
        <pc:sldMkLst>
          <pc:docMk/>
          <pc:sldMk cId="0" sldId="258"/>
        </pc:sldMkLst>
        <pc:spChg chg="mod">
          <ac:chgData name="Jacob James (2316509)" userId="S::2316509@student.uwtsd.ac.uk::d76d916a-518a-4437-9955-3ab3d5947c9c" providerId="AD" clId="Web-{04F8CD8D-4A97-E743-CE3F-D8A0EE811EB0}" dt="2026-02-27T00:44:14.504" v="167" actId="20577"/>
          <ac:spMkLst>
            <pc:docMk/>
            <pc:sldMk cId="0" sldId="258"/>
            <ac:spMk id="3" creationId="{00000000-0000-0000-0000-000000000000}"/>
          </ac:spMkLst>
        </pc:spChg>
      </pc:sldChg>
      <pc:sldChg chg="modSp">
        <pc:chgData name="Jacob James (2316509)" userId="S::2316509@student.uwtsd.ac.uk::d76d916a-518a-4437-9955-3ab3d5947c9c" providerId="AD" clId="Web-{04F8CD8D-4A97-E743-CE3F-D8A0EE811EB0}" dt="2026-02-27T00:35:24.040" v="42" actId="20577"/>
        <pc:sldMkLst>
          <pc:docMk/>
          <pc:sldMk cId="0" sldId="261"/>
        </pc:sldMkLst>
        <pc:spChg chg="mod">
          <ac:chgData name="Jacob James (2316509)" userId="S::2316509@student.uwtsd.ac.uk::d76d916a-518a-4437-9955-3ab3d5947c9c" providerId="AD" clId="Web-{04F8CD8D-4A97-E743-CE3F-D8A0EE811EB0}" dt="2026-02-27T00:35:24.040" v="42" actId="20577"/>
          <ac:spMkLst>
            <pc:docMk/>
            <pc:sldMk cId="0" sldId="261"/>
            <ac:spMk id="4" creationId="{00000000-0000-0000-0000-000000000000}"/>
          </ac:spMkLst>
        </pc:spChg>
        <pc:spChg chg="mod">
          <ac:chgData name="Jacob James (2316509)" userId="S::2316509@student.uwtsd.ac.uk::d76d916a-518a-4437-9955-3ab3d5947c9c" providerId="AD" clId="Web-{04F8CD8D-4A97-E743-CE3F-D8A0EE811EB0}" dt="2026-02-27T00:35:20.165" v="41" actId="20577"/>
          <ac:spMkLst>
            <pc:docMk/>
            <pc:sldMk cId="0" sldId="261"/>
            <ac:spMk id="5" creationId="{00000000-0000-0000-0000-000000000000}"/>
          </ac:spMkLst>
        </pc:spChg>
      </pc:sldChg>
      <pc:sldChg chg="addSp modSp">
        <pc:chgData name="Jacob James (2316509)" userId="S::2316509@student.uwtsd.ac.uk::d76d916a-518a-4437-9955-3ab3d5947c9c" providerId="AD" clId="Web-{04F8CD8D-4A97-E743-CE3F-D8A0EE811EB0}" dt="2026-02-27T00:36:38.012" v="76" actId="20577"/>
        <pc:sldMkLst>
          <pc:docMk/>
          <pc:sldMk cId="0" sldId="263"/>
        </pc:sldMkLst>
        <pc:spChg chg="mod">
          <ac:chgData name="Jacob James (2316509)" userId="S::2316509@student.uwtsd.ac.uk::d76d916a-518a-4437-9955-3ab3d5947c9c" providerId="AD" clId="Web-{04F8CD8D-4A97-E743-CE3F-D8A0EE811EB0}" dt="2026-02-27T00:35:09.102" v="40" actId="14100"/>
          <ac:spMkLst>
            <pc:docMk/>
            <pc:sldMk cId="0" sldId="263"/>
            <ac:spMk id="3" creationId="{00000000-0000-0000-0000-000000000000}"/>
          </ac:spMkLst>
        </pc:spChg>
        <pc:spChg chg="add mod">
          <ac:chgData name="Jacob James (2316509)" userId="S::2316509@student.uwtsd.ac.uk::d76d916a-518a-4437-9955-3ab3d5947c9c" providerId="AD" clId="Web-{04F8CD8D-4A97-E743-CE3F-D8A0EE811EB0}" dt="2026-02-27T00:36:38.012" v="76" actId="20577"/>
          <ac:spMkLst>
            <pc:docMk/>
            <pc:sldMk cId="0" sldId="263"/>
            <ac:spMk id="4" creationId="{3846A0AB-8119-7542-9BDB-1B3563C85571}"/>
          </ac:spMkLst>
        </pc:spChg>
      </pc:sldChg>
      <pc:sldChg chg="addSp modSp">
        <pc:chgData name="Jacob James (2316509)" userId="S::2316509@student.uwtsd.ac.uk::d76d916a-518a-4437-9955-3ab3d5947c9c" providerId="AD" clId="Web-{04F8CD8D-4A97-E743-CE3F-D8A0EE811EB0}" dt="2026-02-27T00:38:20.219" v="107" actId="1076"/>
        <pc:sldMkLst>
          <pc:docMk/>
          <pc:sldMk cId="0" sldId="264"/>
        </pc:sldMkLst>
        <pc:spChg chg="mod">
          <ac:chgData name="Jacob James (2316509)" userId="S::2316509@student.uwtsd.ac.uk::d76d916a-518a-4437-9955-3ab3d5947c9c" providerId="AD" clId="Web-{04F8CD8D-4A97-E743-CE3F-D8A0EE811EB0}" dt="2026-02-27T00:38:16.828" v="106" actId="1076"/>
          <ac:spMkLst>
            <pc:docMk/>
            <pc:sldMk cId="0" sldId="264"/>
            <ac:spMk id="3" creationId="{00000000-0000-0000-0000-000000000000}"/>
          </ac:spMkLst>
        </pc:spChg>
        <pc:spChg chg="add mod">
          <ac:chgData name="Jacob James (2316509)" userId="S::2316509@student.uwtsd.ac.uk::d76d916a-518a-4437-9955-3ab3d5947c9c" providerId="AD" clId="Web-{04F8CD8D-4A97-E743-CE3F-D8A0EE811EB0}" dt="2026-02-27T00:38:20.219" v="107" actId="1076"/>
          <ac:spMkLst>
            <pc:docMk/>
            <pc:sldMk cId="0" sldId="264"/>
            <ac:spMk id="5" creationId="{D21A07F6-2FD4-A94C-A346-B20D31E65613}"/>
          </ac:spMkLst>
        </pc:spChg>
      </pc:sldChg>
      <pc:sldChg chg="addSp modSp">
        <pc:chgData name="Jacob James (2316509)" userId="S::2316509@student.uwtsd.ac.uk::d76d916a-518a-4437-9955-3ab3d5947c9c" providerId="AD" clId="Web-{04F8CD8D-4A97-E743-CE3F-D8A0EE811EB0}" dt="2026-02-27T00:39:41.845" v="120" actId="1076"/>
        <pc:sldMkLst>
          <pc:docMk/>
          <pc:sldMk cId="0" sldId="265"/>
        </pc:sldMkLst>
        <pc:spChg chg="mod">
          <ac:chgData name="Jacob James (2316509)" userId="S::2316509@student.uwtsd.ac.uk::d76d916a-518a-4437-9955-3ab3d5947c9c" providerId="AD" clId="Web-{04F8CD8D-4A97-E743-CE3F-D8A0EE811EB0}" dt="2026-02-27T00:39:30.220" v="117" actId="1076"/>
          <ac:spMkLst>
            <pc:docMk/>
            <pc:sldMk cId="0" sldId="265"/>
            <ac:spMk id="3" creationId="{00000000-0000-0000-0000-000000000000}"/>
          </ac:spMkLst>
        </pc:spChg>
        <pc:spChg chg="add mod">
          <ac:chgData name="Jacob James (2316509)" userId="S::2316509@student.uwtsd.ac.uk::d76d916a-518a-4437-9955-3ab3d5947c9c" providerId="AD" clId="Web-{04F8CD8D-4A97-E743-CE3F-D8A0EE811EB0}" dt="2026-02-27T00:39:41.845" v="120" actId="1076"/>
          <ac:spMkLst>
            <pc:docMk/>
            <pc:sldMk cId="0" sldId="265"/>
            <ac:spMk id="4" creationId="{DD6337B3-4FCF-3468-2E6F-3B85C375EFE9}"/>
          </ac:spMkLst>
        </pc:spChg>
      </pc:sldChg>
      <pc:sldChg chg="addSp modSp">
        <pc:chgData name="Jacob James (2316509)" userId="S::2316509@student.uwtsd.ac.uk::d76d916a-518a-4437-9955-3ab3d5947c9c" providerId="AD" clId="Web-{04F8CD8D-4A97-E743-CE3F-D8A0EE811EB0}" dt="2026-02-27T00:40:38.846" v="129" actId="1076"/>
        <pc:sldMkLst>
          <pc:docMk/>
          <pc:sldMk cId="0" sldId="266"/>
        </pc:sldMkLst>
        <pc:spChg chg="mod">
          <ac:chgData name="Jacob James (2316509)" userId="S::2316509@student.uwtsd.ac.uk::d76d916a-518a-4437-9955-3ab3d5947c9c" providerId="AD" clId="Web-{04F8CD8D-4A97-E743-CE3F-D8A0EE811EB0}" dt="2026-02-27T00:40:33.549" v="127" actId="1076"/>
          <ac:spMkLst>
            <pc:docMk/>
            <pc:sldMk cId="0" sldId="266"/>
            <ac:spMk id="3" creationId="{00000000-0000-0000-0000-000000000000}"/>
          </ac:spMkLst>
        </pc:spChg>
        <pc:spChg chg="add mod">
          <ac:chgData name="Jacob James (2316509)" userId="S::2316509@student.uwtsd.ac.uk::d76d916a-518a-4437-9955-3ab3d5947c9c" providerId="AD" clId="Web-{04F8CD8D-4A97-E743-CE3F-D8A0EE811EB0}" dt="2026-02-27T00:40:38.846" v="129" actId="1076"/>
          <ac:spMkLst>
            <pc:docMk/>
            <pc:sldMk cId="0" sldId="266"/>
            <ac:spMk id="5" creationId="{C69AFD81-2759-A531-909B-023ADCB0E445}"/>
          </ac:spMkLst>
        </pc:spChg>
      </pc:sldChg>
      <pc:sldChg chg="addSp delSp modSp">
        <pc:chgData name="Jacob James (2316509)" userId="S::2316509@student.uwtsd.ac.uk::d76d916a-518a-4437-9955-3ab3d5947c9c" providerId="AD" clId="Web-{04F8CD8D-4A97-E743-CE3F-D8A0EE811EB0}" dt="2026-02-27T00:45:31.177" v="171"/>
        <pc:sldMkLst>
          <pc:docMk/>
          <pc:sldMk cId="0" sldId="268"/>
        </pc:sldMkLst>
        <pc:spChg chg="add del mod">
          <ac:chgData name="Jacob James (2316509)" userId="S::2316509@student.uwtsd.ac.uk::d76d916a-518a-4437-9955-3ab3d5947c9c" providerId="AD" clId="Web-{04F8CD8D-4A97-E743-CE3F-D8A0EE811EB0}" dt="2026-02-27T00:45:31.177" v="171"/>
          <ac:spMkLst>
            <pc:docMk/>
            <pc:sldMk cId="0" sldId="268"/>
            <ac:spMk id="4" creationId="{C4D87CB3-2DA1-5869-34AB-9583D93CE0BE}"/>
          </ac:spMkLst>
        </pc:spChg>
      </pc:sldChg>
      <pc:sldChg chg="modSp new">
        <pc:chgData name="Jacob James (2316509)" userId="S::2316509@student.uwtsd.ac.uk::d76d916a-518a-4437-9955-3ab3d5947c9c" providerId="AD" clId="Web-{04F8CD8D-4A97-E743-CE3F-D8A0EE811EB0}" dt="2026-02-27T00:42:15.628" v="164" actId="20577"/>
        <pc:sldMkLst>
          <pc:docMk/>
          <pc:sldMk cId="756669911" sldId="272"/>
        </pc:sldMkLst>
        <pc:spChg chg="mod">
          <ac:chgData name="Jacob James (2316509)" userId="S::2316509@student.uwtsd.ac.uk::d76d916a-518a-4437-9955-3ab3d5947c9c" providerId="AD" clId="Web-{04F8CD8D-4A97-E743-CE3F-D8A0EE811EB0}" dt="2026-02-27T00:41:57.925" v="159" actId="20577"/>
          <ac:spMkLst>
            <pc:docMk/>
            <pc:sldMk cId="756669911" sldId="272"/>
            <ac:spMk id="2" creationId="{4966897F-B999-F6B4-3A0F-61CEFF3DF441}"/>
          </ac:spMkLst>
        </pc:spChg>
        <pc:spChg chg="mod">
          <ac:chgData name="Jacob James (2316509)" userId="S::2316509@student.uwtsd.ac.uk::d76d916a-518a-4437-9955-3ab3d5947c9c" providerId="AD" clId="Web-{04F8CD8D-4A97-E743-CE3F-D8A0EE811EB0}" dt="2026-02-27T00:42:15.628" v="164" actId="20577"/>
          <ac:spMkLst>
            <pc:docMk/>
            <pc:sldMk cId="756669911" sldId="272"/>
            <ac:spMk id="3" creationId="{7487C2D6-D1D8-38D2-F690-806938BE26C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0177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188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596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639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4276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638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983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417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4571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-42172"/>
            <a:ext cx="4576573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5BCAD085-E8A6-8845-BD4E-CB4CCA059FC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10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118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893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606045" y="964692"/>
            <a:ext cx="593775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78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7408989.2012.754005" TargetMode="External"/><Relationship Id="rId7" Type="http://schemas.openxmlformats.org/officeDocument/2006/relationships/hyperlink" Target="https://www.scottishathletics.org.uk/wp-content/uploads/2014/04/Warm-up-revisted-.pdf" TargetMode="External"/><Relationship Id="rId2" Type="http://schemas.openxmlformats.org/officeDocument/2006/relationships/hyperlink" Target="file:///C:\Users\WINDOWS11\Downloads\Teaching%20PE%202008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7408980500466995" TargetMode="External"/><Relationship Id="rId5" Type="http://schemas.openxmlformats.org/officeDocument/2006/relationships/hyperlink" Target="https://doi.org/10.1111/j.1600-0838.2011.01383.x" TargetMode="External"/><Relationship Id="rId4" Type="http://schemas.openxmlformats.org/officeDocument/2006/relationships/hyperlink" Target="https://doi.org/10.3102/0034654303056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>
                <a:latin typeface="Times New Roman"/>
              </a:rPr>
              <a:t>Developing a Counter-Attacking Identity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dirty="0">
                <a:latin typeface="Times New Roman"/>
              </a:rPr>
              <a:t>A Pedagogically Grounded 3-Session Training Block</a:t>
            </a:r>
          </a:p>
          <a:p>
            <a:r>
              <a:rPr dirty="0">
                <a:latin typeface="Times New Roman"/>
              </a:rPr>
              <a:t>Semi-Professional Footballers (20+)</a:t>
            </a:r>
            <a:endParaRPr lang="en-US" dirty="0">
              <a:latin typeface="Times New Roman"/>
            </a:endParaRPr>
          </a:p>
          <a:p>
            <a:r>
              <a:rPr lang="en-US" sz="1500" dirty="0">
                <a:latin typeface="Times New Roman"/>
              </a:rPr>
              <a:t>2316509 – Jacob James</a:t>
            </a:r>
            <a:endParaRPr sz="1500" dirty="0">
              <a:latin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400">
                <a:latin typeface="Times New Roman"/>
              </a:rPr>
              <a:t>Pedagogical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dirty="0"/>
          </a:p>
          <a:p>
            <a:r>
              <a:rPr sz="2000" dirty="0">
                <a:latin typeface="Times New Roman"/>
              </a:rPr>
              <a:t>Player-</a:t>
            </a:r>
            <a:r>
              <a:rPr sz="2000" dirty="0" err="1">
                <a:latin typeface="Times New Roman"/>
              </a:rPr>
              <a:t>centred</a:t>
            </a:r>
            <a:r>
              <a:rPr sz="2000" dirty="0">
                <a:latin typeface="Times New Roman"/>
              </a:rPr>
              <a:t>, constructivist framework</a:t>
            </a:r>
          </a:p>
          <a:p>
            <a:r>
              <a:rPr sz="2000" dirty="0">
                <a:latin typeface="Times New Roman"/>
              </a:rPr>
              <a:t>Learning is socially constructed (Nelson et al., 2016)</a:t>
            </a:r>
          </a:p>
          <a:p>
            <a:r>
              <a:rPr sz="2000" dirty="0">
                <a:latin typeface="Times New Roman"/>
              </a:rPr>
              <a:t>Guided Discovery style (</a:t>
            </a:r>
            <a:r>
              <a:rPr sz="2000" dirty="0" err="1">
                <a:latin typeface="Times New Roman"/>
              </a:rPr>
              <a:t>Mosston</a:t>
            </a:r>
            <a:r>
              <a:rPr sz="2000" dirty="0">
                <a:latin typeface="Times New Roman"/>
              </a:rPr>
              <a:t> &amp; Ashworth, 2008)</a:t>
            </a:r>
          </a:p>
          <a:p>
            <a:r>
              <a:rPr sz="2000" dirty="0">
                <a:latin typeface="Times New Roman"/>
              </a:rPr>
              <a:t>Progressive scaffolding (Zone of Proximal Development)</a:t>
            </a:r>
          </a:p>
          <a:p>
            <a:r>
              <a:rPr sz="2000" dirty="0">
                <a:latin typeface="Times New Roman"/>
              </a:rPr>
              <a:t>Game-based learning emphasis</a:t>
            </a:r>
          </a:p>
        </p:txBody>
      </p:sp>
      <p:pic>
        <p:nvPicPr>
          <p:cNvPr id="14338" name="Picture 2" descr="Brand positioning Generic Outline Color icon"/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4122" y="5039989"/>
            <a:ext cx="1400078" cy="140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400">
                <a:latin typeface="Times New Roman"/>
              </a:rPr>
              <a:t>Why This Approach Fits Semi-Professional Adults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dirty="0"/>
          </a:p>
          <a:p>
            <a:r>
              <a:rPr sz="2000" dirty="0">
                <a:latin typeface="Times New Roman"/>
              </a:rPr>
              <a:t>Players possess existing tactical </a:t>
            </a:r>
            <a:r>
              <a:rPr lang="en-US" sz="2000" dirty="0">
                <a:latin typeface="Times New Roman"/>
              </a:rPr>
              <a:t>schemas</a:t>
            </a:r>
            <a:endParaRPr sz="2000" dirty="0">
              <a:latin typeface="Times New Roman"/>
            </a:endParaRPr>
          </a:p>
          <a:p>
            <a:r>
              <a:rPr sz="2000" dirty="0">
                <a:latin typeface="Times New Roman"/>
              </a:rPr>
              <a:t>Require refinement, not basic instruction</a:t>
            </a:r>
          </a:p>
          <a:p>
            <a:r>
              <a:rPr sz="2000" dirty="0">
                <a:latin typeface="Times New Roman"/>
              </a:rPr>
              <a:t>Autonomy enhances engagement &amp; ownership</a:t>
            </a:r>
          </a:p>
          <a:p>
            <a:r>
              <a:rPr sz="2000" dirty="0">
                <a:latin typeface="Times New Roman"/>
              </a:rPr>
              <a:t>Decision-making under pressure is key performance need</a:t>
            </a:r>
          </a:p>
        </p:txBody>
      </p:sp>
      <p:pic>
        <p:nvPicPr>
          <p:cNvPr id="13314" name="Picture 2" descr="Approach - free icon"/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539" y="5055162"/>
            <a:ext cx="1522069" cy="1522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400">
                <a:latin typeface="Times New Roman"/>
              </a:rPr>
              <a:t>Evidence Supporting Game-Based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sz="2000" dirty="0">
                <a:latin typeface="Times New Roman"/>
              </a:rPr>
              <a:t>Harvey &amp; Jarrett (2014) – Improved tactical awareness vs drills</a:t>
            </a:r>
          </a:p>
          <a:p>
            <a:r>
              <a:rPr sz="2000" dirty="0">
                <a:latin typeface="Times New Roman"/>
              </a:rPr>
              <a:t>Light (2013) – Enhanced decision-making in Game Sense</a:t>
            </a:r>
          </a:p>
          <a:p>
            <a:r>
              <a:rPr sz="2000" dirty="0">
                <a:latin typeface="Times New Roman"/>
              </a:rPr>
              <a:t>Chow et al. (2007) – Nonlinear pedagogy improves adaptability</a:t>
            </a:r>
          </a:p>
          <a:p>
            <a:r>
              <a:rPr sz="2000" dirty="0">
                <a:latin typeface="Times New Roman"/>
              </a:rPr>
              <a:t>Game-representative environments enhance transfer</a:t>
            </a:r>
          </a:p>
        </p:txBody>
      </p:sp>
      <p:pic>
        <p:nvPicPr>
          <p:cNvPr id="12290" name="Picture 2" descr="Evidence - free icon"/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470" y="5206483"/>
            <a:ext cx="1372086" cy="1372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400">
                <a:latin typeface="Times New Roman"/>
              </a:rPr>
              <a:t>Evidence Supporting Athlete-Centred Coaching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sz="2000" dirty="0" err="1">
                <a:latin typeface="Times New Roman"/>
              </a:rPr>
              <a:t>Partington</a:t>
            </a:r>
            <a:r>
              <a:rPr sz="2000" dirty="0">
                <a:latin typeface="Times New Roman"/>
              </a:rPr>
              <a:t> &amp; Cushion (2013) – Directive coaching dominates practice</a:t>
            </a:r>
          </a:p>
          <a:p>
            <a:r>
              <a:rPr sz="2000" dirty="0">
                <a:latin typeface="Times New Roman"/>
              </a:rPr>
              <a:t>Athlete-</a:t>
            </a:r>
            <a:r>
              <a:rPr sz="2000" dirty="0" err="1">
                <a:latin typeface="Times New Roman"/>
              </a:rPr>
              <a:t>centred</a:t>
            </a:r>
            <a:r>
              <a:rPr sz="2000" dirty="0">
                <a:latin typeface="Times New Roman"/>
              </a:rPr>
              <a:t> approaches linked to engagement</a:t>
            </a:r>
          </a:p>
          <a:p>
            <a:r>
              <a:rPr sz="2000" dirty="0">
                <a:latin typeface="Times New Roman"/>
              </a:rPr>
              <a:t>Cushion, </a:t>
            </a:r>
            <a:r>
              <a:rPr sz="2000" dirty="0" err="1">
                <a:latin typeface="Times New Roman"/>
              </a:rPr>
              <a:t>Armour</a:t>
            </a:r>
            <a:r>
              <a:rPr sz="2000" dirty="0">
                <a:latin typeface="Times New Roman"/>
              </a:rPr>
              <a:t> &amp; Jones (2006) – Coaching is socially constructed</a:t>
            </a:r>
          </a:p>
          <a:p>
            <a:r>
              <a:rPr sz="2000" dirty="0">
                <a:latin typeface="Times New Roman"/>
              </a:rPr>
              <a:t>Guided questioning promotes deeper understanding</a:t>
            </a:r>
          </a:p>
        </p:txBody>
      </p:sp>
      <p:pic>
        <p:nvPicPr>
          <p:cNvPr id="11268" name="Picture 4" descr="Coaching RGB color icon 2133089 Vector Art at Vecteezy"/>
          <p:cNvPicPr>
            <a:picLocks noChangeAspect="1" noChangeArrowheads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77" t="13746" r="14294" b="14001"/>
          <a:stretch/>
        </p:blipFill>
        <p:spPr bwMode="auto">
          <a:xfrm>
            <a:off x="6839338" y="4606453"/>
            <a:ext cx="2174033" cy="2085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Warm up - Free sports icons"/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424" y="4898571"/>
            <a:ext cx="1723643" cy="1723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400">
                <a:latin typeface="Times New Roman"/>
              </a:rPr>
              <a:t>RAMP Warm-Up (Jeffreys, 2007)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598" y="2318283"/>
            <a:ext cx="6918648" cy="442522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RAISE: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- 5 min dynamic rondo (4v1 / 5v2)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Increase HR while introducing pressing theme</a:t>
            </a:r>
          </a:p>
          <a:p>
            <a:pPr marL="0" indent="0">
              <a:buNone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ACTIVATE &amp; MOBILISE: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Dynamic lunges, open/close gate, hamstring sweeps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Mini-band lateral walks (glute activation)</a:t>
            </a:r>
          </a:p>
          <a:p>
            <a:pPr marL="0" indent="0">
              <a:buNone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POTENTIATE: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- 3-second press reaction game in small grid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Short accelerations (5–10m) after turnover</a:t>
            </a:r>
          </a:p>
          <a:p>
            <a:pPr marL="0" indent="0">
              <a:buNone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Rationale: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Specific warm-ups improve neuromuscular readiness and injury prevention (</a:t>
            </a:r>
            <a:r>
              <a:rPr lang="en-GB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Jeffreys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2007).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400">
                <a:latin typeface="Times New Roman"/>
              </a:rPr>
              <a:t>Session 1 – Defensive Compactness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486" y="2274152"/>
            <a:ext cx="5937755" cy="3101983"/>
          </a:xfrm>
        </p:spPr>
        <p:txBody>
          <a:bodyPr/>
          <a:lstStyle/>
          <a:p>
            <a:r>
              <a:rPr sz="2000" dirty="0">
                <a:latin typeface="Times New Roman"/>
              </a:rPr>
              <a:t>8v8 Mid-block (¾ pitch)</a:t>
            </a:r>
          </a:p>
          <a:p>
            <a:r>
              <a:rPr sz="2000" dirty="0">
                <a:latin typeface="Times New Roman"/>
              </a:rPr>
              <a:t>Points for regains in middle/wide areas</a:t>
            </a:r>
            <a:endParaRPr lang="en-US" sz="2000" dirty="0">
              <a:latin typeface="Times New Roman"/>
            </a:endParaRPr>
          </a:p>
          <a:p>
            <a:pPr marL="0" indent="0">
              <a:buNone/>
            </a:pPr>
            <a:r>
              <a:rPr sz="2000" b="1" dirty="0">
                <a:latin typeface="Times New Roman"/>
              </a:rPr>
              <a:t>Focus: </a:t>
            </a:r>
            <a:r>
              <a:rPr sz="2000" dirty="0">
                <a:latin typeface="Times New Roman"/>
              </a:rPr>
              <a:t>Shared tactical language &amp; structure</a:t>
            </a:r>
          </a:p>
          <a:p>
            <a:r>
              <a:rPr sz="2000" dirty="0">
                <a:latin typeface="Times New Roman"/>
              </a:rPr>
              <a:t>Collective problem-solving environment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5006714" y="2274152"/>
            <a:ext cx="3997327" cy="230832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This is not about counter-attacking yet.</a:t>
            </a:r>
          </a:p>
          <a:p>
            <a:r>
              <a:rPr lang="en-US" dirty="0">
                <a:latin typeface="Times New Roman"/>
                <a:cs typeface="Times New Roman"/>
              </a:rPr>
              <a:t>It is about </a:t>
            </a:r>
            <a:r>
              <a:rPr lang="en-US" b="1" dirty="0">
                <a:latin typeface="Times New Roman"/>
                <a:cs typeface="Times New Roman"/>
              </a:rPr>
              <a:t>earning the right to counter-attack</a:t>
            </a:r>
            <a:r>
              <a:rPr lang="en-US" dirty="0">
                <a:latin typeface="Times New Roman"/>
                <a:cs typeface="Times New Roman"/>
              </a:rPr>
              <a:t>.</a:t>
            </a:r>
          </a:p>
          <a:p>
            <a:r>
              <a:rPr lang="en-US" dirty="0">
                <a:latin typeface="Times New Roman"/>
                <a:cs typeface="Times New Roman"/>
              </a:rPr>
              <a:t>A counter-attacking team must: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/>
                <a:cs typeface="Times New Roman"/>
              </a:rPr>
              <a:t> Stay compact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/>
                <a:cs typeface="Times New Roman"/>
              </a:rPr>
              <a:t> Stay patient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/>
                <a:cs typeface="Times New Roman"/>
              </a:rPr>
              <a:t> Force play into predictable areas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latin typeface="Times New Roman"/>
                <a:cs typeface="Times New Roman"/>
              </a:rPr>
              <a:t> Regain in good spaces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152764" y="4847716"/>
            <a:ext cx="3705226" cy="1200329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This session focuses on players understanding that we don’t counter-attack from chaos. We counter-attack from structure.</a:t>
            </a:r>
            <a:endParaRPr lang="en-GB" dirty="0">
              <a:latin typeface="Times New Roman"/>
              <a:cs typeface="Times New Roman"/>
            </a:endParaRPr>
          </a:p>
        </p:txBody>
      </p:sp>
      <p:pic>
        <p:nvPicPr>
          <p:cNvPr id="6" name="Picture 2" descr="Control, Cover and Be Compact: Tactics of a mid-block - Insight and  analysis - England Football Learning - The England Football Community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71" y="4062316"/>
            <a:ext cx="4675609" cy="2627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400">
                <a:latin typeface="Times New Roman"/>
              </a:rPr>
              <a:t>Session 1 – Pedagogical Framing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r>
              <a:rPr sz="2000" dirty="0">
                <a:latin typeface="Times New Roman"/>
              </a:rPr>
              <a:t>Social constructivism in action (Nelson et al., 2016)</a:t>
            </a:r>
          </a:p>
          <a:p>
            <a:r>
              <a:rPr sz="2000" dirty="0">
                <a:latin typeface="Times New Roman"/>
              </a:rPr>
              <a:t>Guided questioning scaffolds recognition</a:t>
            </a:r>
          </a:p>
          <a:p>
            <a:r>
              <a:rPr sz="2000" dirty="0">
                <a:latin typeface="Times New Roman"/>
              </a:rPr>
              <a:t>ZPD – challenge beyond comfort zone</a:t>
            </a:r>
          </a:p>
          <a:p>
            <a:r>
              <a:rPr sz="2000" dirty="0">
                <a:latin typeface="Times New Roman"/>
              </a:rPr>
              <a:t>Learning through shared interaction</a:t>
            </a:r>
          </a:p>
        </p:txBody>
      </p:sp>
      <p:pic>
        <p:nvPicPr>
          <p:cNvPr id="3074" name="Picture 2" descr="Thinking Icon PNG Transparent Background, Free Download #6623 ...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310" y="4403640"/>
            <a:ext cx="2289045" cy="228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400">
                <a:latin typeface="Times New Roman"/>
              </a:rPr>
              <a:t>Session 2 – First Action After Regain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857" y="2346852"/>
            <a:ext cx="5937755" cy="185605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</a:pPr>
            <a:r>
              <a:rPr sz="2000">
                <a:latin typeface="Times New Roman"/>
              </a:rPr>
              <a:t>7v7 transition game</a:t>
            </a:r>
            <a:endParaRPr lang="en-US" sz="2000">
              <a:latin typeface="Times New Roman"/>
              <a:cs typeface="Times New Roman"/>
            </a:endParaRPr>
          </a:p>
          <a:p>
            <a:r>
              <a:rPr sz="2000">
                <a:latin typeface="Times New Roman"/>
              </a:rPr>
              <a:t>6-second constraint</a:t>
            </a:r>
          </a:p>
          <a:p>
            <a:r>
              <a:rPr sz="2000">
                <a:latin typeface="Times New Roman"/>
              </a:rPr>
              <a:t>Focus: Anticipation &amp; vertical intent</a:t>
            </a:r>
          </a:p>
          <a:p>
            <a:r>
              <a:rPr sz="2000">
                <a:latin typeface="Times New Roman"/>
              </a:rPr>
              <a:t>Encourages adaptive decision-making</a:t>
            </a:r>
          </a:p>
        </p:txBody>
      </p:sp>
      <p:pic>
        <p:nvPicPr>
          <p:cNvPr id="9218" name="Picture 2" descr="Action - Free sports icons"/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5829" y="5102901"/>
            <a:ext cx="1486700" cy="148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46A0AB-8119-7542-9BDB-1B3563C85571}"/>
              </a:ext>
            </a:extLst>
          </p:cNvPr>
          <p:cNvSpPr txBox="1"/>
          <p:nvPr/>
        </p:nvSpPr>
        <p:spPr>
          <a:xfrm>
            <a:off x="1605751" y="4419761"/>
            <a:ext cx="5432866" cy="213904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Tactical Problem: “How do we exploit opposition 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disorganisation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 immediately?”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228600" indent="-228600" defTabSz="914400">
              <a:spcBef>
                <a:spcPts val="1000"/>
              </a:spcBef>
              <a:buClr>
                <a:srgbClr val="9BAFB5"/>
              </a:buClr>
              <a:buFont typeface="Arial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</a:rPr>
              <a:t>Pre-scanning before regain is encouraged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</a:rPr>
              <a:t>First thought = forward space, not possession security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</a:rPr>
              <a:t>Questioning: “What did you see before the regain?”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algn="ctr"/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400">
                <a:latin typeface="Times New Roman"/>
              </a:rPr>
              <a:t>Session 2 – Pedagogical Framing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6045" y="2161344"/>
            <a:ext cx="5937755" cy="3101983"/>
          </a:xfrm>
        </p:spPr>
        <p:txBody>
          <a:bodyPr/>
          <a:lstStyle/>
          <a:p>
            <a:endParaRPr/>
          </a:p>
          <a:p>
            <a:r>
              <a:rPr sz="2000">
                <a:latin typeface="Times New Roman"/>
              </a:rPr>
              <a:t>Guided discovery fosters autonomy</a:t>
            </a:r>
          </a:p>
          <a:p>
            <a:r>
              <a:rPr sz="2000">
                <a:latin typeface="Times New Roman"/>
              </a:rPr>
              <a:t>Temporal constraint increases cognitive demand</a:t>
            </a:r>
          </a:p>
          <a:p>
            <a:r>
              <a:rPr sz="2000">
                <a:latin typeface="Times New Roman"/>
              </a:rPr>
              <a:t>Experiential learning through repetition</a:t>
            </a:r>
          </a:p>
          <a:p>
            <a:r>
              <a:rPr sz="2000">
                <a:latin typeface="Times New Roman"/>
              </a:rPr>
              <a:t>Supported by nonlinear pedagogy (Chow et al., 2007)</a:t>
            </a:r>
          </a:p>
        </p:txBody>
      </p:sp>
      <p:pic>
        <p:nvPicPr>
          <p:cNvPr id="4" name="Picture 2" descr="Thinking Icon PNG Transparent Background, Free Download #6623 ...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310" y="4403640"/>
            <a:ext cx="2289045" cy="228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1A07F6-2FD4-A94C-A346-B20D31E65613}"/>
              </a:ext>
            </a:extLst>
          </p:cNvPr>
          <p:cNvSpPr txBox="1"/>
          <p:nvPr/>
        </p:nvSpPr>
        <p:spPr>
          <a:xfrm>
            <a:off x="216684" y="4599085"/>
            <a:ext cx="6175448" cy="18928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</a:rPr>
              <a:t>Scaffolded time pressure aligns with ZPD (Nelson et al., 2016)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</a:rPr>
              <a:t>Experience under constraint promotes decision adaptability (Chow et al., 2007)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</a:rPr>
              <a:t>Learning emerges through problem exposure, not instruction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400">
                <a:latin typeface="Times New Roman"/>
              </a:rPr>
              <a:t>Session 3 – Final Third Execution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6045" y="2161344"/>
            <a:ext cx="5937755" cy="3101983"/>
          </a:xfrm>
        </p:spPr>
        <p:txBody>
          <a:bodyPr/>
          <a:lstStyle/>
          <a:p>
            <a:endParaRPr/>
          </a:p>
          <a:p>
            <a:r>
              <a:rPr sz="2000">
                <a:latin typeface="Times New Roman"/>
              </a:rPr>
              <a:t>6v6 + neutral attackers</a:t>
            </a:r>
          </a:p>
          <a:p>
            <a:r>
              <a:rPr sz="2000">
                <a:latin typeface="Times New Roman"/>
              </a:rPr>
              <a:t>10-second finishing rule</a:t>
            </a:r>
          </a:p>
          <a:p>
            <a:r>
              <a:rPr sz="2000">
                <a:latin typeface="Times New Roman"/>
              </a:rPr>
              <a:t>Focus: Overload recognition &amp; decision quality</a:t>
            </a:r>
          </a:p>
          <a:p>
            <a:r>
              <a:rPr sz="2000">
                <a:latin typeface="Times New Roman"/>
              </a:rPr>
              <a:t>Game-realistic tactical problem</a:t>
            </a:r>
          </a:p>
        </p:txBody>
      </p:sp>
      <p:pic>
        <p:nvPicPr>
          <p:cNvPr id="8194" name="Picture 2" descr="Ejecución - Iconos gratis de márketing"/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845" y="5068224"/>
            <a:ext cx="1343608" cy="13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6337B3-4FCF-3468-2E6F-3B85C375EFE9}"/>
              </a:ext>
            </a:extLst>
          </p:cNvPr>
          <p:cNvSpPr txBox="1"/>
          <p:nvPr/>
        </p:nvSpPr>
        <p:spPr>
          <a:xfrm>
            <a:off x="195014" y="4458241"/>
            <a:ext cx="6229620" cy="22672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Tactical Problem: “When is the right moment to shoot vs pass?”</a:t>
            </a:r>
          </a:p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Recognition of numerical superiority (3v2 / 4v3)</a:t>
            </a:r>
          </a:p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Width and timing of runs under pressure</a:t>
            </a:r>
          </a:p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Encourages perceptual judgement in final-third chaos</a:t>
            </a:r>
          </a:p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400">
                <a:latin typeface="Times New Roman"/>
              </a:rPr>
              <a:t>Session 3 – Pedagogical Framing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6045" y="2161344"/>
            <a:ext cx="5937755" cy="3101983"/>
          </a:xfrm>
        </p:spPr>
        <p:txBody>
          <a:bodyPr/>
          <a:lstStyle/>
          <a:p>
            <a:endParaRPr dirty="0"/>
          </a:p>
          <a:p>
            <a:r>
              <a:rPr sz="2000" dirty="0">
                <a:latin typeface="Times New Roman"/>
              </a:rPr>
              <a:t>Tactical problem before technique refinement</a:t>
            </a:r>
          </a:p>
          <a:p>
            <a:r>
              <a:rPr sz="2000" dirty="0">
                <a:latin typeface="Times New Roman"/>
              </a:rPr>
              <a:t>Collective reflection enhances understanding</a:t>
            </a:r>
          </a:p>
          <a:p>
            <a:r>
              <a:rPr sz="2000" dirty="0">
                <a:latin typeface="Times New Roman"/>
              </a:rPr>
              <a:t>Game-</a:t>
            </a:r>
            <a:r>
              <a:rPr sz="2000" dirty="0" err="1">
                <a:latin typeface="Times New Roman"/>
              </a:rPr>
              <a:t>centred</a:t>
            </a:r>
            <a:r>
              <a:rPr sz="2000" dirty="0">
                <a:latin typeface="Times New Roman"/>
              </a:rPr>
              <a:t> pedagogy (Harvey &amp; Jarrett, 2014)</a:t>
            </a:r>
          </a:p>
          <a:p>
            <a:r>
              <a:rPr sz="2000" dirty="0" err="1">
                <a:latin typeface="Times New Roman"/>
              </a:rPr>
              <a:t>Scaffolded</a:t>
            </a:r>
            <a:r>
              <a:rPr sz="2000" dirty="0">
                <a:latin typeface="Times New Roman"/>
              </a:rPr>
              <a:t> complexity across block</a:t>
            </a:r>
          </a:p>
        </p:txBody>
      </p:sp>
      <p:pic>
        <p:nvPicPr>
          <p:cNvPr id="4" name="Picture 2" descr="Thinking Icon PNG Transparent Background, Free Download #6623 ...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310" y="4403640"/>
            <a:ext cx="2289045" cy="228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9AFD81-2759-A531-909B-023ADCB0E445}"/>
              </a:ext>
            </a:extLst>
          </p:cNvPr>
          <p:cNvSpPr txBox="1"/>
          <p:nvPr/>
        </p:nvSpPr>
        <p:spPr>
          <a:xfrm>
            <a:off x="162512" y="4436573"/>
            <a:ext cx="6424635" cy="226728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Tactical problem precedes technical correction (Harvey &amp; Jarrett, 2014)</a:t>
            </a:r>
          </a:p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Collective reflection reinforces shared understanding</a:t>
            </a:r>
          </a:p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Guided discovery questions refine decision quality</a:t>
            </a:r>
          </a:p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Increased cognitive complexity across block</a:t>
            </a:r>
          </a:p>
          <a:p>
            <a:pPr marL="228600"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6897F-B999-F6B4-3A0F-61CEFF3DF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Progressive complexity across the block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7C2D6-D1D8-38D2-F690-806938BE2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Times New Roman"/>
                <a:ea typeface="+mn-lt"/>
                <a:cs typeface="Times New Roman"/>
              </a:rPr>
              <a:t>Session 1 → Spatial control (structure before chaos)</a:t>
            </a:r>
            <a:endParaRPr lang="en-US" sz="2000" dirty="0">
              <a:latin typeface="Times New Roman"/>
              <a:ea typeface="+mn-lt"/>
              <a:cs typeface="Times New Roman"/>
            </a:endParaRPr>
          </a:p>
          <a:p>
            <a:r>
              <a:rPr lang="en-US" sz="2000" dirty="0">
                <a:latin typeface="Times New Roman"/>
                <a:ea typeface="+mn-lt"/>
                <a:cs typeface="Times New Roman"/>
              </a:rPr>
              <a:t>Session 2 → Temporal pressure (speed of perception)</a:t>
            </a:r>
          </a:p>
          <a:p>
            <a:r>
              <a:rPr lang="en-US" sz="2000">
                <a:latin typeface="Times New Roman"/>
                <a:ea typeface="+mn-lt"/>
                <a:cs typeface="Times New Roman"/>
              </a:rPr>
              <a:t>Session 3 → Cognitive overload (decision hierarchy)</a:t>
            </a:r>
            <a:endParaRPr lang="en-US" sz="2000" dirty="0">
              <a:latin typeface="Times New Roman"/>
              <a:ea typeface="+mn-lt"/>
              <a:cs typeface="Times New Roman"/>
            </a:endParaRPr>
          </a:p>
          <a:p>
            <a:r>
              <a:rPr lang="en-US" sz="2000">
                <a:latin typeface="Times New Roman"/>
                <a:ea typeface="+mn-lt"/>
                <a:cs typeface="Times New Roman"/>
              </a:rPr>
              <a:t>Gradual movement through players’ ZPD (Nelson et al., 2016)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6699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400">
                <a:latin typeface="Times New Roman"/>
              </a:rPr>
              <a:t>Reflection &amp; Experiential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rPr sz="2000">
                <a:latin typeface="Times New Roman"/>
              </a:rPr>
              <a:t>Post-session guided discussion</a:t>
            </a:r>
          </a:p>
          <a:p>
            <a:r>
              <a:rPr sz="2000">
                <a:latin typeface="Times New Roman"/>
              </a:rPr>
              <a:t>Player articulation of tactical learning</a:t>
            </a:r>
          </a:p>
          <a:p>
            <a:r>
              <a:rPr sz="2000">
                <a:latin typeface="Times New Roman"/>
              </a:rPr>
              <a:t>Experience → Reflection → Adjustment cycle</a:t>
            </a:r>
          </a:p>
          <a:p>
            <a:r>
              <a:rPr sz="2000">
                <a:latin typeface="Times New Roman"/>
              </a:rPr>
              <a:t>Reinforces constructivist learning</a:t>
            </a:r>
          </a:p>
        </p:txBody>
      </p:sp>
      <p:pic>
        <p:nvPicPr>
          <p:cNvPr id="5122" name="Picture 2" descr="Reflection clipart light reflection, Reflection light reflection ...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256" y="4938824"/>
            <a:ext cx="1744827" cy="1744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omparison - Free marketing icons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3861" y="5085652"/>
            <a:ext cx="1578986" cy="157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Comparison to Traditional Command-Style Models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496690" y="2898554"/>
            <a:ext cx="8156464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Command style = coach-led, prescriptive instruction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Mosston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&amp; Ashworth, 2008)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Emphasis on repetition &amp; technical precision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Limited player autonomy &amp; decision ownership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May restrict adaptability in dynamic game environments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Game-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approaches enhance tactical awareness (Harvey &amp; Jarrett, 2014)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10815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Limitation - Free signaling icons"/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/>
                    </a14:imgEffect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2563" y="4869802"/>
            <a:ext cx="1670179" cy="1670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Pedagogical Limitations &amp; Considerations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765674" y="2842570"/>
            <a:ext cx="7618496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Guided discovery can be time-intensive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Mosston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&amp; Ashworth, 2008)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Not all players respond equally to autonomy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Risk of tactical ambiguity without clear scaffolding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Balance between questioning and clarity required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Coaching context influences effectiveness (Cushion,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Armour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&amp; Jones, 2006)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9287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400" dirty="0">
                <a:latin typeface="Times New Roman"/>
              </a:rPr>
              <a:t>Key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249" y="2360644"/>
            <a:ext cx="8612155" cy="4152123"/>
          </a:xfrm>
        </p:spPr>
        <p:txBody>
          <a:bodyPr>
            <a:normAutofit/>
          </a:bodyPr>
          <a:lstStyle/>
          <a:p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Mosston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Ashworth, S., 2008. 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Teaching physical education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1st online ed. Spectrum Institute for Teaching and Learning.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Teaching PE 2008.pdf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R. Groom, L. Nelson, &amp; P. Potrac (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(2016)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in sports coaching : theory and application 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 ; New York :; London ; New York :, Routledge. doi:10.4324/9781315746012. 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Harvey, S. and Jarrett, K., 2014. A review of the game-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approaches to teaching and coaching literature since 2006. 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Education and Sport Pedagogy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19(3), pp.278–300.</a:t>
            </a:r>
            <a:b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https://doi.org/10.1080/17408989.2012.754005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Chow, J.Y.,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Davids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K., Button, C.,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Shuttleworth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Renshaw, I. and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Araújo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2007. The role of nonlinear pedagogy in physical education. 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Review of Educational Research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77(3), pp.251–278.</a:t>
            </a:r>
            <a:b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https://doi.org/10.3102/003465430305615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Partington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Cushion, C., 2013. An investigation of the practice activities and coaching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professional top-level youth soccer coaches. 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Scandinavian Journal of Medicine &amp; Science in Sports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23(3), pp.374–382.</a:t>
            </a:r>
            <a:b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https://doi.org/10.1111/j.1600-0838.2011.01383.x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Cushion, C.J.,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Armour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K.M. and Jones, R.L., 2006. Locating the coaching process in practice: Models ‘for’ and ‘of’ coaching. 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Education and Sport Pedagogy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11(1), pp.83–99.</a:t>
            </a:r>
            <a:b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https://doi.org/10.1080/17408980500466995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</a:p>
          <a:p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Jeffreys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I., 2007. Warm up revisited: The RAMP method of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optimising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performance preparation. 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Strength and Conditioning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6, pp.12–18. Available at: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https://www.scottishathletics.org.uk/wp-content/uploads/2014/04/Warm-up-revisted-.pdf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91</TotalTime>
  <Words>882</Words>
  <Application>Microsoft Office PowerPoint</Application>
  <PresentationFormat>On-screen Show (4:3)</PresentationFormat>
  <Paragraphs>118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Parcel</vt:lpstr>
      <vt:lpstr>Developing a Counter-Attacking Identity</vt:lpstr>
      <vt:lpstr>Pedagogical Positioning</vt:lpstr>
      <vt:lpstr>Why This Approach Fits Semi-Professional Adults</vt:lpstr>
      <vt:lpstr>Evidence Supporting Game-Based Approaches</vt:lpstr>
      <vt:lpstr>Evidence Supporting Athlete-Centred Coaching</vt:lpstr>
      <vt:lpstr>RAMP Warm-Up (Jeffreys, 2007)</vt:lpstr>
      <vt:lpstr>Session 1 – Defensive Compactness</vt:lpstr>
      <vt:lpstr>Session 1 – Pedagogical Framing</vt:lpstr>
      <vt:lpstr>Session 2 – First Action After Regain</vt:lpstr>
      <vt:lpstr>Session 2 – Pedagogical Framing</vt:lpstr>
      <vt:lpstr>Session 3 – Final Third Execution</vt:lpstr>
      <vt:lpstr>Session 3 – Pedagogical Framing</vt:lpstr>
      <vt:lpstr>Progressive complexity across the block</vt:lpstr>
      <vt:lpstr>Reflection &amp; Experiential Learning</vt:lpstr>
      <vt:lpstr>Comparison to Traditional Command-Style Models</vt:lpstr>
      <vt:lpstr>Pedagogical Limitations &amp; Considerations</vt:lpstr>
      <vt:lpstr>Key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a Counter-Attacking Identity</dc:title>
  <dc:subject/>
  <dc:creator>WINDOWS11</dc:creator>
  <cp:keywords/>
  <dc:description>generated using python-pptx</dc:description>
  <cp:lastModifiedBy>WINDOWS11</cp:lastModifiedBy>
  <cp:revision>80</cp:revision>
  <dcterms:created xsi:type="dcterms:W3CDTF">2013-01-27T09:14:16Z</dcterms:created>
  <dcterms:modified xsi:type="dcterms:W3CDTF">2026-02-27T00:51:42Z</dcterms:modified>
  <cp:category/>
</cp:coreProperties>
</file>