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79" r:id="rId12"/>
    <p:sldId id="280" r:id="rId13"/>
    <p:sldId id="281" r:id="rId14"/>
    <p:sldId id="273" r:id="rId15"/>
    <p:sldId id="274" r:id="rId16"/>
    <p:sldId id="275" r:id="rId17"/>
    <p:sldId id="276" r:id="rId18"/>
    <p:sldId id="277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5" d="100"/>
          <a:sy n="115" d="100"/>
        </p:scale>
        <p:origin x="18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182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314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977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77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887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260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93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65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984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932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901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9832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5758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7564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11929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8882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9509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05712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554286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63272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751210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035602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37996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74374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678077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17914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34983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00956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39656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886808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17280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451942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12714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223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t>Research Methodology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</a:t>
            </a:r>
            <a:r>
              <a:rPr lang="en-GB"/>
              <a:t>WEEK 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By the end of this workshop, you will be able to:</a:t>
            </a:r>
          </a:p>
          <a:p>
            <a:r>
              <a:rPr dirty="0"/>
              <a:t>Explain the purpose of the methodology chapter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Distinguish between qualitative, quantitative, and mixed-methods</a:t>
            </a:r>
          </a:p>
          <a:p>
            <a:r>
              <a:rPr dirty="0"/>
              <a:t>Choose appropriate research philosophy and approach</a:t>
            </a:r>
          </a:p>
          <a:p>
            <a:r>
              <a:rPr dirty="0"/>
              <a:t>Describe sampling, data collection, and analysis strategies</a:t>
            </a:r>
          </a:p>
          <a:p>
            <a:r>
              <a:rPr dirty="0"/>
              <a:t>Understand ethics and limitations</a:t>
            </a:r>
          </a:p>
          <a:p>
            <a:r>
              <a:rPr dirty="0"/>
              <a:t>Use Harvard referencing appropriately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Methodology?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 methodology explains how the research was conducted.</a:t>
            </a:r>
          </a:p>
          <a:p>
            <a:r>
              <a:rPr dirty="0"/>
              <a:t>Includes design, data collection, analysis, sampling, and ethics.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Reflect &amp;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In pairs, discuss:</a:t>
            </a:r>
          </a:p>
          <a:p>
            <a:r>
              <a:t>- What research method (qual or quant) will your dissertation use?</a:t>
            </a:r>
          </a:p>
          <a:p>
            <a:r>
              <a:t>- Why is it suitable for your research question?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Philosophy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Positivism: measurable reality</a:t>
            </a:r>
          </a:p>
          <a:p>
            <a:r>
              <a:rPr dirty="0"/>
              <a:t>- Interpretivism: subjective meanings</a:t>
            </a:r>
          </a:p>
          <a:p>
            <a:r>
              <a:rPr dirty="0"/>
              <a:t>- Pragmatism: practical, mixed-use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Deductive: Theory → Hypothesis → Observation</a:t>
            </a:r>
          </a:p>
          <a:p>
            <a:r>
              <a:rPr dirty="0"/>
              <a:t>- Inductive: Observation → Patterns → Theory</a:t>
            </a:r>
          </a:p>
          <a:p>
            <a:r>
              <a:rPr dirty="0"/>
              <a:t>- Abductive: Combination of both</a:t>
            </a:r>
          </a:p>
          <a:p>
            <a:endParaRPr dirty="0"/>
          </a:p>
          <a:p>
            <a:r>
              <a:rPr b="1" dirty="0"/>
              <a:t>Activity 2: Match topics to the appropriate approach.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Qualitative: interviews, observations</a:t>
            </a:r>
          </a:p>
          <a:p>
            <a:r>
              <a:rPr dirty="0"/>
              <a:t>Quantitative: surveys, experiments</a:t>
            </a:r>
          </a:p>
          <a:p>
            <a:r>
              <a:rPr dirty="0"/>
              <a:t>Mixed Methods: combines both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Activity 3 – Case Study</a:t>
            </a:r>
            <a:br>
              <a:rPr lang="en-GB" dirty="0"/>
            </a:br>
            <a:r>
              <a:rPr lang="en-GB" dirty="0"/>
              <a:t>Group Activity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Choose a mini-case:</a:t>
            </a:r>
          </a:p>
          <a:p>
            <a:r>
              <a:rPr dirty="0"/>
              <a:t>Customer service in supermarkets</a:t>
            </a:r>
          </a:p>
          <a:p>
            <a:r>
              <a:rPr dirty="0"/>
              <a:t>Employee burnout in remote work</a:t>
            </a:r>
          </a:p>
          <a:p>
            <a:r>
              <a:rPr dirty="0"/>
              <a:t>Ethical marketing in Gen Z fashion</a:t>
            </a:r>
          </a:p>
          <a:p>
            <a:endParaRPr dirty="0"/>
          </a:p>
          <a:p>
            <a:r>
              <a:rPr dirty="0"/>
              <a:t>Pick a research design and justify your choice.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Examples of</a:t>
            </a:r>
            <a:r>
              <a:rPr dirty="0"/>
              <a:t> Primary</a:t>
            </a:r>
            <a:r>
              <a:rPr lang="en-GB" dirty="0"/>
              <a:t> Data</a:t>
            </a:r>
            <a:r>
              <a:rPr dirty="0"/>
              <a:t>: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200" dirty="0"/>
              <a:t>One-on-one or group discussions to gather personal opinions or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200" dirty="0"/>
              <a:t> </a:t>
            </a:r>
            <a:r>
              <a:rPr lang="en-GB" sz="4200" i="1" dirty="0"/>
              <a:t>Example:</a:t>
            </a:r>
            <a:r>
              <a:rPr lang="en-GB" sz="4200" dirty="0"/>
              <a:t> Interviewing small business owners about their use of digital marketing post-COVID</a:t>
            </a:r>
          </a:p>
          <a:p>
            <a:endParaRPr lang="en-GB" sz="4200" b="1" dirty="0"/>
          </a:p>
          <a:p>
            <a:endParaRPr dirty="0"/>
          </a:p>
          <a:p>
            <a:pPr marL="0" indent="0">
              <a:buNone/>
            </a:pPr>
            <a:endParaRPr dirty="0"/>
          </a:p>
          <a:p>
            <a:endParaRPr dirty="0"/>
          </a:p>
          <a:p>
            <a:pPr marL="0" indent="0">
              <a:buNone/>
            </a:pPr>
            <a:r>
              <a:rPr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111AF-E2EC-949A-BBE5-6DC13A68A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Surveys and Questionnaires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54583-A12A-F6A8-D6EA-123C8994F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Structured questions sent to a sample group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An online survey of students on their experience with hybrid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851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9E944-9D2C-92E8-9206-AC40B2A22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Focus Groups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CCF00-198E-3545-4F45-1A675E0A2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Guided discussions with a group of participants on a specific topic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 focus group with customers discussing their views on eco-friendly packaging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53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ED2D1-8879-3800-2508-EDF3C98AD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Observations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B6242-7EEF-9069-2A60-4949461B8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Watching and recording behaviours or events as they happen (with or without participation)</a:t>
            </a:r>
          </a:p>
          <a:p>
            <a:pPr marL="0" indent="0">
              <a:buNone/>
            </a:pPr>
            <a:r>
              <a:rPr lang="en-GB" i="1" dirty="0"/>
              <a:t>Example:</a:t>
            </a:r>
            <a:r>
              <a:rPr lang="en-GB" dirty="0"/>
              <a:t> Observing customer behaviour in a retail store to study buying patterns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154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11961-D300-898A-6D50-1F567916C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Experiments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D6740-3C55-8B0C-9BB8-BA25A55A7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Controlled tests or trials to explore cause-and-effect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Testing the impact of two different website layouts on user engagement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665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FBFE-E951-0F3C-1BC4-8835C01F2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Secondary data.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9BB57-3766-8A5A-61A4-0EE882B09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Company Reports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Annual reports, financial statements, CSR reports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Tesco’s 2023 Annual Report (for analysing business strategy or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7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85D8F-C288-9165-4D30-3C0990F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Academic Literature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EB445-B7A2-44E4-918F-322B20467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Journal articles, books, and past dissertations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Articles from the </a:t>
            </a:r>
            <a:r>
              <a:rPr lang="en-GB" i="1" dirty="0"/>
              <a:t>Harvard Business Review</a:t>
            </a:r>
            <a:r>
              <a:rPr lang="en-GB" dirty="0"/>
              <a:t> on leadership theories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567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A1C3A-31AB-05CC-185A-903F5FC27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Government Publications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D0130-DE27-3F89-3960-E3582F246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National statistics, labour market trends, policy papers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Office for National Statistics (ONS) data on UK employment trends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44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81C7D-1254-0010-2544-CBC80D1A4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 Research Reports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FDE26-6B16-1A89-4BC9-477FAF9E4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Industry analyses from organisations like Mintel, Statista, IBISWorld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Statista report on online consumer behaviour in the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464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A9274-A9B9-1E7A-F930-D225A460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News Articles and Media Content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C8ACA-9E10-C8ED-0A0B-331BE9044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to track public sentiment, trends, or major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BBC News articles on Brexit’s impact on UK trade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16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Sampling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Probability: random, stratified</a:t>
            </a:r>
          </a:p>
          <a:p>
            <a:r>
              <a:rPr dirty="0"/>
              <a:t>- Non-probability: convenience, purposive</a:t>
            </a:r>
          </a:p>
          <a:p>
            <a:endParaRPr dirty="0"/>
          </a:p>
          <a:p>
            <a:r>
              <a:rPr b="1" dirty="0"/>
              <a:t>Activity 4: Create a sampling plan for your dissertation.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Quantitative: SPSS, Excel, stats</a:t>
            </a:r>
          </a:p>
          <a:p>
            <a:r>
              <a:rPr lang="en-GB" dirty="0"/>
              <a:t> </a:t>
            </a:r>
            <a:r>
              <a:rPr dirty="0"/>
              <a:t>Qualitative: coding, NVivo, themes</a:t>
            </a:r>
          </a:p>
          <a:p>
            <a:endParaRPr dirty="0"/>
          </a:p>
          <a:p>
            <a:r>
              <a:rPr dirty="0"/>
              <a:t>Reference: Saunders et al. (2019).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dirty="0"/>
              <a:t>Informed consent</a:t>
            </a:r>
          </a:p>
          <a:p>
            <a:r>
              <a:rPr lang="en-GB" dirty="0"/>
              <a:t> </a:t>
            </a:r>
            <a:r>
              <a:rPr dirty="0"/>
              <a:t>Anonymity</a:t>
            </a:r>
          </a:p>
          <a:p>
            <a:r>
              <a:rPr lang="en-GB" dirty="0"/>
              <a:t> </a:t>
            </a:r>
            <a:r>
              <a:rPr dirty="0"/>
              <a:t>Data protection (GDPR)</a:t>
            </a:r>
          </a:p>
          <a:p>
            <a:r>
              <a:rPr dirty="0"/>
              <a:t> Right to withdraw</a:t>
            </a:r>
          </a:p>
          <a:p>
            <a:endParaRPr dirty="0"/>
          </a:p>
          <a:p>
            <a:r>
              <a:rPr lang="en-GB" b="1" dirty="0"/>
              <a:t>Group </a:t>
            </a:r>
            <a:r>
              <a:rPr b="1" dirty="0"/>
              <a:t>Activity : Draft an ethics statement.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Sample size</a:t>
            </a:r>
          </a:p>
          <a:p>
            <a:r>
              <a:rPr dirty="0"/>
              <a:t> Access issues</a:t>
            </a:r>
          </a:p>
          <a:p>
            <a:r>
              <a:rPr dirty="0"/>
              <a:t> Researcher bias</a:t>
            </a:r>
          </a:p>
          <a:p>
            <a:endParaRPr dirty="0"/>
          </a:p>
          <a:p>
            <a:r>
              <a:rPr dirty="0"/>
              <a:t>Tip: Be transparent and explain mitigation.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Referencing in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In-text citations for all sources</a:t>
            </a:r>
          </a:p>
          <a:p>
            <a:r>
              <a:rPr dirty="0"/>
              <a:t>Full list at end</a:t>
            </a:r>
          </a:p>
          <a:p>
            <a:r>
              <a:rPr dirty="0"/>
              <a:t>Use </a:t>
            </a:r>
            <a:r>
              <a:rPr dirty="0" err="1"/>
              <a:t>CiteThemRight</a:t>
            </a:r>
            <a:r>
              <a:rPr dirty="0"/>
              <a:t> or university guide</a:t>
            </a:r>
          </a:p>
          <a:p>
            <a:endParaRPr dirty="0"/>
          </a:p>
          <a:p>
            <a:r>
              <a:rPr b="1" dirty="0"/>
              <a:t>Activity 6: Practice referencing 3 methodology sources.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Writing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Write a 200-word methodology outline:</a:t>
            </a:r>
          </a:p>
          <a:p>
            <a:r>
              <a:rPr dirty="0"/>
              <a:t>Philosophy, approach, design</a:t>
            </a:r>
          </a:p>
          <a:p>
            <a:r>
              <a:rPr dirty="0"/>
              <a:t>Sampling, ethics</a:t>
            </a:r>
          </a:p>
          <a:p>
            <a:endParaRPr dirty="0"/>
          </a:p>
          <a:p>
            <a:r>
              <a:rPr dirty="0"/>
              <a:t>Peer feedback in pairs.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Recap &amp;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 Key takeaways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Use checklist</a:t>
            </a:r>
          </a:p>
          <a:p>
            <a:r>
              <a:rPr dirty="0"/>
              <a:t>Seek help from:</a:t>
            </a:r>
          </a:p>
          <a:p>
            <a:pPr marL="0" indent="0">
              <a:buNone/>
            </a:pPr>
            <a:r>
              <a:rPr dirty="0"/>
              <a:t>&gt; Supervisor</a:t>
            </a:r>
          </a:p>
          <a:p>
            <a:pPr marL="0" indent="0">
              <a:buNone/>
            </a:pPr>
            <a:r>
              <a:rPr dirty="0"/>
              <a:t>&gt; Library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dirty="0"/>
          </a:p>
          <a:p>
            <a:r>
              <a:rPr dirty="0"/>
              <a:t>Bell, J. and Waters, S. (2018). Doing Your Research Project. 7th </a:t>
            </a:r>
            <a:r>
              <a:rPr dirty="0" err="1"/>
              <a:t>edn</a:t>
            </a:r>
            <a:r>
              <a:rPr dirty="0"/>
              <a:t>. Open University Press.</a:t>
            </a:r>
            <a:endParaRPr lang="en-GB" dirty="0"/>
          </a:p>
          <a:p>
            <a:r>
              <a:rPr lang="en-GB" dirty="0"/>
              <a:t>Bryman, A. and Bell, E. (2015). Business Research Methods. 4th </a:t>
            </a:r>
            <a:r>
              <a:rPr lang="en-GB" dirty="0" err="1"/>
              <a:t>edn</a:t>
            </a:r>
            <a:r>
              <a:rPr lang="en-GB" dirty="0"/>
              <a:t>. Oxford University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Creswell, J.W. and Creswell, J.D. (2018). Research Design. 5th </a:t>
            </a:r>
            <a:r>
              <a:rPr dirty="0" err="1"/>
              <a:t>edn</a:t>
            </a:r>
            <a:r>
              <a:rPr dirty="0"/>
              <a:t>. SAGE.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427D1-1DAE-3DD8-1B7A-DF230186F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411F8-0F19-6825-9070-8288FA29F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Saunders, M., Lewis, P. and Thornhill, A. (2019). Research Methods for Business Students. 8th </a:t>
            </a:r>
            <a:r>
              <a:rPr lang="en-GB" dirty="0" err="1"/>
              <a:t>edn</a:t>
            </a:r>
            <a:r>
              <a:rPr lang="en-GB" dirty="0"/>
              <a:t>. Pearson</a:t>
            </a:r>
          </a:p>
        </p:txBody>
      </p:sp>
    </p:spTree>
    <p:extLst>
      <p:ext uri="{BB962C8B-B14F-4D97-AF65-F5344CB8AC3E}">
        <p14:creationId xmlns:p14="http://schemas.microsoft.com/office/powerpoint/2010/main" val="3573235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Presentation1</Template>
  <TotalTime>0</TotalTime>
  <Words>763</Words>
  <Application>Microsoft Office PowerPoint</Application>
  <PresentationFormat>On-screen Show (4:3)</PresentationFormat>
  <Paragraphs>133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Myriad Pro</vt:lpstr>
      <vt:lpstr>Arial</vt:lpstr>
      <vt:lpstr>20140311PresentationUWTSDTemplate</vt:lpstr>
      <vt:lpstr>Research Methodology Workshop</vt:lpstr>
      <vt:lpstr>Learning Objectives</vt:lpstr>
      <vt:lpstr>What is Methodology?</vt:lpstr>
      <vt:lpstr>Activity 1 – Reflect &amp; Share</vt:lpstr>
      <vt:lpstr>Research Philosophy</vt:lpstr>
      <vt:lpstr>Research Approach</vt:lpstr>
      <vt:lpstr>Research Design</vt:lpstr>
      <vt:lpstr>Activity 3 – Case Study Group Activity</vt:lpstr>
      <vt:lpstr>Data Collection Methods</vt:lpstr>
      <vt:lpstr>Surveys and Questionnaires </vt:lpstr>
      <vt:lpstr>Focus Groups </vt:lpstr>
      <vt:lpstr>Observations </vt:lpstr>
      <vt:lpstr>Experiments </vt:lpstr>
      <vt:lpstr>Examples of Secondary data.</vt:lpstr>
      <vt:lpstr>Academic Literature </vt:lpstr>
      <vt:lpstr>Government Publications </vt:lpstr>
      <vt:lpstr>Market Research Reports </vt:lpstr>
      <vt:lpstr>News Articles and Media Content </vt:lpstr>
      <vt:lpstr>Sampling Techniques</vt:lpstr>
      <vt:lpstr>Data Analysis</vt:lpstr>
      <vt:lpstr>Ethical Considerations</vt:lpstr>
      <vt:lpstr>Limitations</vt:lpstr>
      <vt:lpstr>Harvard Referencing in Methodology</vt:lpstr>
      <vt:lpstr>Final Writing Activity</vt:lpstr>
      <vt:lpstr>Recap &amp; Resources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Md Kalam</dc:creator>
  <cp:keywords/>
  <dc:description>generated using python-pptx</dc:description>
  <cp:lastModifiedBy>Md Kalam</cp:lastModifiedBy>
  <cp:revision>4</cp:revision>
  <dcterms:created xsi:type="dcterms:W3CDTF">2013-01-27T09:14:16Z</dcterms:created>
  <dcterms:modified xsi:type="dcterms:W3CDTF">2026-02-08T14:17:27Z</dcterms:modified>
  <cp:category/>
</cp:coreProperties>
</file>