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8288000" cy="10287000"/>
  <p:notesSz cx="6858000" cy="9144000"/>
  <p:embeddedFontLst>
    <p:embeddedFont>
      <p:font typeface="Arial Bold" panose="020B0704020202020204" pitchFamily="34" charset="0"/>
      <p:regular r:id="rId22"/>
      <p:bold r:id="rId23"/>
    </p:embeddedFont>
    <p:embeddedFont>
      <p:font typeface="Quicksand Light" panose="020B0604020202020204" charset="0"/>
      <p:regular r:id="rId24"/>
    </p:embeddedFont>
    <p:embeddedFont>
      <p:font typeface="Quicksand Medium"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22" autoAdjust="0"/>
  </p:normalViewPr>
  <p:slideViewPr>
    <p:cSldViewPr>
      <p:cViewPr varScale="1">
        <p:scale>
          <a:sx n="55" d="100"/>
          <a:sy n="55" d="100"/>
        </p:scale>
        <p:origin x="686"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3.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1.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67B440-E9D6-4C40-B459-5DD6CF129E63}"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E9B48871-7EB8-410F-8910-49A6E9E1212E}">
      <dgm:prSet phldrT="[Text]" phldr="0"/>
      <dgm:spPr/>
      <dgm:t>
        <a:bodyPr/>
        <a:lstStyle/>
        <a:p>
          <a:r>
            <a:rPr lang="en-GB" dirty="0"/>
            <a:t>Recruitment Process</a:t>
          </a:r>
        </a:p>
      </dgm:t>
    </dgm:pt>
    <dgm:pt modelId="{A9416156-ABB3-4065-871F-ABEAB9D22EDD}" type="parTrans" cxnId="{F38BAE5D-BEF8-4848-AC55-4774C2DC4FF2}">
      <dgm:prSet/>
      <dgm:spPr/>
      <dgm:t>
        <a:bodyPr/>
        <a:lstStyle/>
        <a:p>
          <a:endParaRPr lang="en-GB"/>
        </a:p>
      </dgm:t>
    </dgm:pt>
    <dgm:pt modelId="{2E1DF5E8-8B59-45B2-870C-60CF2D606777}" type="sibTrans" cxnId="{F38BAE5D-BEF8-4848-AC55-4774C2DC4FF2}">
      <dgm:prSet/>
      <dgm:spPr/>
      <dgm:t>
        <a:bodyPr/>
        <a:lstStyle/>
        <a:p>
          <a:endParaRPr lang="en-GB"/>
        </a:p>
      </dgm:t>
    </dgm:pt>
    <dgm:pt modelId="{99E295E8-7147-4C0F-AE5F-BD12BA011C55}">
      <dgm:prSet phldrT="[Text]" phldr="0"/>
      <dgm:spPr/>
      <dgm:t>
        <a:bodyPr/>
        <a:lstStyle/>
        <a:p>
          <a:r>
            <a:rPr lang="en-GB" dirty="0"/>
            <a:t>Workforce Planning</a:t>
          </a:r>
        </a:p>
      </dgm:t>
    </dgm:pt>
    <dgm:pt modelId="{29B5CE67-4A2D-42FB-A3EB-1A7EDE7CAE14}" type="parTrans" cxnId="{29D312A4-7E6D-45FF-91CD-0A80DCF7BA04}">
      <dgm:prSet/>
      <dgm:spPr/>
      <dgm:t>
        <a:bodyPr/>
        <a:lstStyle/>
        <a:p>
          <a:endParaRPr lang="en-GB"/>
        </a:p>
      </dgm:t>
    </dgm:pt>
    <dgm:pt modelId="{A1508ECF-3205-4EFE-88E6-D3F24189A63E}" type="sibTrans" cxnId="{29D312A4-7E6D-45FF-91CD-0A80DCF7BA04}">
      <dgm:prSet/>
      <dgm:spPr/>
      <dgm:t>
        <a:bodyPr/>
        <a:lstStyle/>
        <a:p>
          <a:endParaRPr lang="en-GB"/>
        </a:p>
      </dgm:t>
    </dgm:pt>
    <dgm:pt modelId="{60B7269C-15C1-4965-A0FE-EBDEF980B01C}">
      <dgm:prSet phldrT="[Text]" phldr="0"/>
      <dgm:spPr/>
      <dgm:t>
        <a:bodyPr/>
        <a:lstStyle/>
        <a:p>
          <a:r>
            <a:rPr lang="en-GB" dirty="0"/>
            <a:t>Job analysis</a:t>
          </a:r>
        </a:p>
      </dgm:t>
    </dgm:pt>
    <dgm:pt modelId="{DA6A256B-A436-4C0D-A63F-DF6234B23C6A}" type="parTrans" cxnId="{3CDFF675-A7C7-4275-A71B-EEC2A62A8B99}">
      <dgm:prSet/>
      <dgm:spPr/>
      <dgm:t>
        <a:bodyPr/>
        <a:lstStyle/>
        <a:p>
          <a:endParaRPr lang="en-GB"/>
        </a:p>
      </dgm:t>
    </dgm:pt>
    <dgm:pt modelId="{D7F74A02-C3C1-46AF-A6AA-144AE5EE6828}" type="sibTrans" cxnId="{3CDFF675-A7C7-4275-A71B-EEC2A62A8B99}">
      <dgm:prSet/>
      <dgm:spPr/>
      <dgm:t>
        <a:bodyPr/>
        <a:lstStyle/>
        <a:p>
          <a:endParaRPr lang="en-GB"/>
        </a:p>
      </dgm:t>
    </dgm:pt>
    <dgm:pt modelId="{D957B944-5971-489E-9717-19AC733F6DA0}">
      <dgm:prSet phldrT="[Text]" phldr="0"/>
      <dgm:spPr/>
      <dgm:t>
        <a:bodyPr/>
        <a:lstStyle/>
        <a:p>
          <a:r>
            <a:rPr lang="en-GB" dirty="0"/>
            <a:t>Advertising the vacancy</a:t>
          </a:r>
        </a:p>
      </dgm:t>
    </dgm:pt>
    <dgm:pt modelId="{C472C03B-3ACB-449C-990D-1BD68D4BA85B}" type="parTrans" cxnId="{CD1BBE6A-AFFC-4E31-A3BE-B763B56013C8}">
      <dgm:prSet/>
      <dgm:spPr/>
      <dgm:t>
        <a:bodyPr/>
        <a:lstStyle/>
        <a:p>
          <a:endParaRPr lang="en-GB"/>
        </a:p>
      </dgm:t>
    </dgm:pt>
    <dgm:pt modelId="{BDFA988B-9361-4C6F-9E99-E1A048703D66}" type="sibTrans" cxnId="{CD1BBE6A-AFFC-4E31-A3BE-B763B56013C8}">
      <dgm:prSet/>
      <dgm:spPr/>
      <dgm:t>
        <a:bodyPr/>
        <a:lstStyle/>
        <a:p>
          <a:endParaRPr lang="en-GB"/>
        </a:p>
      </dgm:t>
    </dgm:pt>
    <dgm:pt modelId="{816A6CD2-27BA-4339-802D-602D06C0ECE9}">
      <dgm:prSet phldrT="[Text]" phldr="0"/>
      <dgm:spPr/>
      <dgm:t>
        <a:bodyPr/>
        <a:lstStyle/>
        <a:p>
          <a:r>
            <a:rPr lang="en-GB" dirty="0"/>
            <a:t>Selection and job offer </a:t>
          </a:r>
        </a:p>
      </dgm:t>
    </dgm:pt>
    <dgm:pt modelId="{E6FAC306-0ECD-448D-9095-F54798A75EC7}" type="parTrans" cxnId="{3DA18A81-081A-465C-8BDB-57A973ABEE40}">
      <dgm:prSet/>
      <dgm:spPr/>
      <dgm:t>
        <a:bodyPr/>
        <a:lstStyle/>
        <a:p>
          <a:endParaRPr lang="en-GB"/>
        </a:p>
      </dgm:t>
    </dgm:pt>
    <dgm:pt modelId="{C333B21E-E275-4928-921A-BD7DDDA87A9E}" type="sibTrans" cxnId="{3DA18A81-081A-465C-8BDB-57A973ABEE40}">
      <dgm:prSet/>
      <dgm:spPr/>
      <dgm:t>
        <a:bodyPr/>
        <a:lstStyle/>
        <a:p>
          <a:endParaRPr lang="en-GB"/>
        </a:p>
      </dgm:t>
    </dgm:pt>
    <dgm:pt modelId="{BA2D3899-4305-49E7-834F-6E5AF4C5877E}">
      <dgm:prSet phldrT="[Text]" phldr="1"/>
      <dgm:spPr/>
      <dgm:t>
        <a:bodyPr/>
        <a:lstStyle/>
        <a:p>
          <a:endParaRPr lang="en-GB" dirty="0"/>
        </a:p>
      </dgm:t>
    </dgm:pt>
    <dgm:pt modelId="{14C5D72F-6632-4824-B03A-04F67966E0D4}" type="parTrans" cxnId="{25E1C428-FBBB-46C8-B2AC-1D7CF2C81D0E}">
      <dgm:prSet/>
      <dgm:spPr/>
      <dgm:t>
        <a:bodyPr/>
        <a:lstStyle/>
        <a:p>
          <a:endParaRPr lang="en-GB"/>
        </a:p>
      </dgm:t>
    </dgm:pt>
    <dgm:pt modelId="{19DC00AA-3903-4C16-AC41-9F764C275C51}" type="sibTrans" cxnId="{25E1C428-FBBB-46C8-B2AC-1D7CF2C81D0E}">
      <dgm:prSet/>
      <dgm:spPr/>
      <dgm:t>
        <a:bodyPr/>
        <a:lstStyle/>
        <a:p>
          <a:endParaRPr lang="en-GB"/>
        </a:p>
      </dgm:t>
    </dgm:pt>
    <dgm:pt modelId="{D0858C9C-4DC4-4A3B-BED9-374265D58945}">
      <dgm:prSet phldrT="[Text]" phldr="1"/>
      <dgm:spPr/>
      <dgm:t>
        <a:bodyPr/>
        <a:lstStyle/>
        <a:p>
          <a:endParaRPr lang="en-GB" dirty="0"/>
        </a:p>
      </dgm:t>
    </dgm:pt>
    <dgm:pt modelId="{2C6FFD69-E1FC-424F-B9F9-FF061DD4EE43}" type="parTrans" cxnId="{7E427F52-C6BD-4EED-B651-7473985F647C}">
      <dgm:prSet/>
      <dgm:spPr/>
      <dgm:t>
        <a:bodyPr/>
        <a:lstStyle/>
        <a:p>
          <a:endParaRPr lang="en-GB"/>
        </a:p>
      </dgm:t>
    </dgm:pt>
    <dgm:pt modelId="{DCA0E498-B4A6-4954-83C9-6ED746B975B3}" type="sibTrans" cxnId="{7E427F52-C6BD-4EED-B651-7473985F647C}">
      <dgm:prSet/>
      <dgm:spPr/>
      <dgm:t>
        <a:bodyPr/>
        <a:lstStyle/>
        <a:p>
          <a:endParaRPr lang="en-GB"/>
        </a:p>
      </dgm:t>
    </dgm:pt>
    <dgm:pt modelId="{1FF3794D-452B-4E02-84BA-8E2E3A021997}">
      <dgm:prSet phldrT="[Text]" phldr="0"/>
      <dgm:spPr/>
      <dgm:t>
        <a:bodyPr/>
        <a:lstStyle/>
        <a:p>
          <a:endParaRPr lang="en-GB" dirty="0"/>
        </a:p>
      </dgm:t>
    </dgm:pt>
    <dgm:pt modelId="{198F23FB-4C6E-4746-A152-3F6ED573683F}" type="parTrans" cxnId="{3CF67A05-C1BB-4CE6-B794-60105A793AEB}">
      <dgm:prSet/>
      <dgm:spPr/>
      <dgm:t>
        <a:bodyPr/>
        <a:lstStyle/>
        <a:p>
          <a:endParaRPr lang="en-GB"/>
        </a:p>
      </dgm:t>
    </dgm:pt>
    <dgm:pt modelId="{8DA795B2-02BF-4A14-A107-6692C70F0B4D}" type="sibTrans" cxnId="{3CF67A05-C1BB-4CE6-B794-60105A793AEB}">
      <dgm:prSet/>
      <dgm:spPr/>
      <dgm:t>
        <a:bodyPr/>
        <a:lstStyle/>
        <a:p>
          <a:endParaRPr lang="en-GB"/>
        </a:p>
      </dgm:t>
    </dgm:pt>
    <dgm:pt modelId="{AEB54AF1-D8BA-4490-9E75-60B20156257B}">
      <dgm:prSet phldrT="[Text]" phldr="0"/>
      <dgm:spPr/>
      <dgm:t>
        <a:bodyPr/>
        <a:lstStyle/>
        <a:p>
          <a:r>
            <a:rPr lang="en-GB"/>
            <a:t>Job description</a:t>
          </a:r>
          <a:endParaRPr lang="en-GB" dirty="0"/>
        </a:p>
      </dgm:t>
    </dgm:pt>
    <dgm:pt modelId="{90D2825F-7F14-4397-9A63-DB18A5E232DB}" type="parTrans" cxnId="{E13FBAAB-3D4E-463C-9A14-EF936466A02C}">
      <dgm:prSet/>
      <dgm:spPr/>
      <dgm:t>
        <a:bodyPr/>
        <a:lstStyle/>
        <a:p>
          <a:endParaRPr lang="en-GB"/>
        </a:p>
      </dgm:t>
    </dgm:pt>
    <dgm:pt modelId="{1EFE1C83-A233-4F9B-8786-E7742A31494B}" type="sibTrans" cxnId="{E13FBAAB-3D4E-463C-9A14-EF936466A02C}">
      <dgm:prSet/>
      <dgm:spPr/>
      <dgm:t>
        <a:bodyPr/>
        <a:lstStyle/>
        <a:p>
          <a:endParaRPr lang="en-GB"/>
        </a:p>
      </dgm:t>
    </dgm:pt>
    <dgm:pt modelId="{C2A48F17-6ABB-4639-94D2-8B0FA8DA4846}">
      <dgm:prSet phldrT="[Text]" phldr="0"/>
      <dgm:spPr/>
      <dgm:t>
        <a:bodyPr/>
        <a:lstStyle/>
        <a:p>
          <a:r>
            <a:rPr lang="en-GB" dirty="0"/>
            <a:t>Person specification</a:t>
          </a:r>
        </a:p>
      </dgm:t>
    </dgm:pt>
    <dgm:pt modelId="{285B6BAC-7A5D-4178-834E-2DB90E70C1A4}" type="parTrans" cxnId="{391BB3E5-DC4D-498A-9574-773F4F5DA3B6}">
      <dgm:prSet/>
      <dgm:spPr/>
      <dgm:t>
        <a:bodyPr/>
        <a:lstStyle/>
        <a:p>
          <a:endParaRPr lang="en-GB"/>
        </a:p>
      </dgm:t>
    </dgm:pt>
    <dgm:pt modelId="{25E7C593-5C71-45E2-8635-0AD0DDDAF612}" type="sibTrans" cxnId="{391BB3E5-DC4D-498A-9574-773F4F5DA3B6}">
      <dgm:prSet/>
      <dgm:spPr/>
      <dgm:t>
        <a:bodyPr/>
        <a:lstStyle/>
        <a:p>
          <a:endParaRPr lang="en-GB"/>
        </a:p>
      </dgm:t>
    </dgm:pt>
    <dgm:pt modelId="{335FA303-2482-47FD-89BF-54CAC28F0B99}">
      <dgm:prSet phldrT="[Text]" phldr="0"/>
      <dgm:spPr/>
      <dgm:t>
        <a:bodyPr/>
        <a:lstStyle/>
        <a:p>
          <a:r>
            <a:rPr lang="en-GB"/>
            <a:t>Shortlisting candidates</a:t>
          </a:r>
          <a:endParaRPr lang="en-GB" dirty="0"/>
        </a:p>
      </dgm:t>
    </dgm:pt>
    <dgm:pt modelId="{D48415D2-F686-4876-AF80-89889052F95C}" type="parTrans" cxnId="{4D4D2DAA-4EB3-44DA-A873-BCBFB57F78E3}">
      <dgm:prSet/>
      <dgm:spPr/>
      <dgm:t>
        <a:bodyPr/>
        <a:lstStyle/>
        <a:p>
          <a:endParaRPr lang="en-GB"/>
        </a:p>
      </dgm:t>
    </dgm:pt>
    <dgm:pt modelId="{33E69EFA-33B9-43F9-8C1C-57633EE73EAD}" type="sibTrans" cxnId="{4D4D2DAA-4EB3-44DA-A873-BCBFB57F78E3}">
      <dgm:prSet/>
      <dgm:spPr/>
      <dgm:t>
        <a:bodyPr/>
        <a:lstStyle/>
        <a:p>
          <a:endParaRPr lang="en-GB"/>
        </a:p>
      </dgm:t>
    </dgm:pt>
    <dgm:pt modelId="{C241A6B6-191E-4994-BF61-93DFCFD17BE8}">
      <dgm:prSet phldrT="[Text]" phldr="0"/>
      <dgm:spPr/>
      <dgm:t>
        <a:bodyPr/>
        <a:lstStyle/>
        <a:p>
          <a:r>
            <a:rPr lang="en-GB" dirty="0"/>
            <a:t>Interview and </a:t>
          </a:r>
          <a:r>
            <a:rPr lang="en-GB" dirty="0" err="1"/>
            <a:t>assment</a:t>
          </a:r>
          <a:r>
            <a:rPr lang="en-GB" dirty="0"/>
            <a:t> </a:t>
          </a:r>
        </a:p>
      </dgm:t>
    </dgm:pt>
    <dgm:pt modelId="{4B02E0AE-6840-4C7E-AFA8-13138E5B77BD}" type="parTrans" cxnId="{D59B8AA8-CBD9-4F7D-86C5-74747493E5FE}">
      <dgm:prSet/>
      <dgm:spPr/>
      <dgm:t>
        <a:bodyPr/>
        <a:lstStyle/>
        <a:p>
          <a:endParaRPr lang="en-GB"/>
        </a:p>
      </dgm:t>
    </dgm:pt>
    <dgm:pt modelId="{3B6AD3FA-7CBC-4AD2-B593-1E5F7F455FE7}" type="sibTrans" cxnId="{D59B8AA8-CBD9-4F7D-86C5-74747493E5FE}">
      <dgm:prSet/>
      <dgm:spPr/>
      <dgm:t>
        <a:bodyPr/>
        <a:lstStyle/>
        <a:p>
          <a:endParaRPr lang="en-GB"/>
        </a:p>
      </dgm:t>
    </dgm:pt>
    <dgm:pt modelId="{745FB091-E61E-45C9-A659-EF0FFC6E843D}" type="pres">
      <dgm:prSet presAssocID="{5667B440-E9D6-4C40-B459-5DD6CF129E63}" presName="composite" presStyleCnt="0">
        <dgm:presLayoutVars>
          <dgm:chMax val="1"/>
          <dgm:dir/>
          <dgm:resizeHandles val="exact"/>
        </dgm:presLayoutVars>
      </dgm:prSet>
      <dgm:spPr/>
    </dgm:pt>
    <dgm:pt modelId="{0FCD5759-EA8A-4145-B258-4A01F46E6F6C}" type="pres">
      <dgm:prSet presAssocID="{5667B440-E9D6-4C40-B459-5DD6CF129E63}" presName="radial" presStyleCnt="0">
        <dgm:presLayoutVars>
          <dgm:animLvl val="ctr"/>
        </dgm:presLayoutVars>
      </dgm:prSet>
      <dgm:spPr/>
    </dgm:pt>
    <dgm:pt modelId="{A76727B9-829F-46A1-9839-425C3F001C42}" type="pres">
      <dgm:prSet presAssocID="{E9B48871-7EB8-410F-8910-49A6E9E1212E}" presName="centerShape" presStyleLbl="vennNode1" presStyleIdx="0" presStyleCnt="9"/>
      <dgm:spPr/>
    </dgm:pt>
    <dgm:pt modelId="{579C55CD-1238-491F-8DCD-FFC3930C2879}" type="pres">
      <dgm:prSet presAssocID="{99E295E8-7147-4C0F-AE5F-BD12BA011C55}" presName="node" presStyleLbl="vennNode1" presStyleIdx="1" presStyleCnt="9">
        <dgm:presLayoutVars>
          <dgm:bulletEnabled val="1"/>
        </dgm:presLayoutVars>
      </dgm:prSet>
      <dgm:spPr/>
    </dgm:pt>
    <dgm:pt modelId="{C9881557-BBF1-4145-8C32-7A283A062881}" type="pres">
      <dgm:prSet presAssocID="{60B7269C-15C1-4965-A0FE-EBDEF980B01C}" presName="node" presStyleLbl="vennNode1" presStyleIdx="2" presStyleCnt="9">
        <dgm:presLayoutVars>
          <dgm:bulletEnabled val="1"/>
        </dgm:presLayoutVars>
      </dgm:prSet>
      <dgm:spPr/>
    </dgm:pt>
    <dgm:pt modelId="{3CE1D8A9-6339-4674-969E-1158531DB817}" type="pres">
      <dgm:prSet presAssocID="{AEB54AF1-D8BA-4490-9E75-60B20156257B}" presName="node" presStyleLbl="vennNode1" presStyleIdx="3" presStyleCnt="9">
        <dgm:presLayoutVars>
          <dgm:bulletEnabled val="1"/>
        </dgm:presLayoutVars>
      </dgm:prSet>
      <dgm:spPr/>
    </dgm:pt>
    <dgm:pt modelId="{53E04D4F-226F-4735-8FD7-EE8B06EA45C7}" type="pres">
      <dgm:prSet presAssocID="{C2A48F17-6ABB-4639-94D2-8B0FA8DA4846}" presName="node" presStyleLbl="vennNode1" presStyleIdx="4" presStyleCnt="9">
        <dgm:presLayoutVars>
          <dgm:bulletEnabled val="1"/>
        </dgm:presLayoutVars>
      </dgm:prSet>
      <dgm:spPr/>
    </dgm:pt>
    <dgm:pt modelId="{B62BE6A0-5428-4462-BB75-3BD8294E9A30}" type="pres">
      <dgm:prSet presAssocID="{D957B944-5971-489E-9717-19AC733F6DA0}" presName="node" presStyleLbl="vennNode1" presStyleIdx="5" presStyleCnt="9">
        <dgm:presLayoutVars>
          <dgm:bulletEnabled val="1"/>
        </dgm:presLayoutVars>
      </dgm:prSet>
      <dgm:spPr/>
    </dgm:pt>
    <dgm:pt modelId="{E21DC709-8014-4CC2-8AFD-FAE8033CB97A}" type="pres">
      <dgm:prSet presAssocID="{335FA303-2482-47FD-89BF-54CAC28F0B99}" presName="node" presStyleLbl="vennNode1" presStyleIdx="6" presStyleCnt="9">
        <dgm:presLayoutVars>
          <dgm:bulletEnabled val="1"/>
        </dgm:presLayoutVars>
      </dgm:prSet>
      <dgm:spPr/>
    </dgm:pt>
    <dgm:pt modelId="{172831C6-FA00-45EE-8639-8660C8417F42}" type="pres">
      <dgm:prSet presAssocID="{C241A6B6-191E-4994-BF61-93DFCFD17BE8}" presName="node" presStyleLbl="vennNode1" presStyleIdx="7" presStyleCnt="9">
        <dgm:presLayoutVars>
          <dgm:bulletEnabled val="1"/>
        </dgm:presLayoutVars>
      </dgm:prSet>
      <dgm:spPr/>
    </dgm:pt>
    <dgm:pt modelId="{F316FA94-654D-439E-932B-59CFE70386B0}" type="pres">
      <dgm:prSet presAssocID="{816A6CD2-27BA-4339-802D-602D06C0ECE9}" presName="node" presStyleLbl="vennNode1" presStyleIdx="8" presStyleCnt="9">
        <dgm:presLayoutVars>
          <dgm:bulletEnabled val="1"/>
        </dgm:presLayoutVars>
      </dgm:prSet>
      <dgm:spPr/>
    </dgm:pt>
  </dgm:ptLst>
  <dgm:cxnLst>
    <dgm:cxn modelId="{3CF67A05-C1BB-4CE6-B794-60105A793AEB}" srcId="{5667B440-E9D6-4C40-B459-5DD6CF129E63}" destId="{1FF3794D-452B-4E02-84BA-8E2E3A021997}" srcOrd="3" destOrd="0" parTransId="{198F23FB-4C6E-4746-A152-3F6ED573683F}" sibTransId="{8DA795B2-02BF-4A14-A107-6692C70F0B4D}"/>
    <dgm:cxn modelId="{E8CADC0E-461A-4CB2-8EE9-B4B0271F6851}" type="presOf" srcId="{C2A48F17-6ABB-4639-94D2-8B0FA8DA4846}" destId="{53E04D4F-226F-4735-8FD7-EE8B06EA45C7}" srcOrd="0" destOrd="0" presId="urn:microsoft.com/office/officeart/2005/8/layout/radial3"/>
    <dgm:cxn modelId="{1BBA891B-C64E-40AE-987C-3CF35F654708}" type="presOf" srcId="{99E295E8-7147-4C0F-AE5F-BD12BA011C55}" destId="{579C55CD-1238-491F-8DCD-FFC3930C2879}" srcOrd="0" destOrd="0" presId="urn:microsoft.com/office/officeart/2005/8/layout/radial3"/>
    <dgm:cxn modelId="{25E1C428-FBBB-46C8-B2AC-1D7CF2C81D0E}" srcId="{5667B440-E9D6-4C40-B459-5DD6CF129E63}" destId="{BA2D3899-4305-49E7-834F-6E5AF4C5877E}" srcOrd="1" destOrd="0" parTransId="{14C5D72F-6632-4824-B03A-04F67966E0D4}" sibTransId="{19DC00AA-3903-4C16-AC41-9F764C275C51}"/>
    <dgm:cxn modelId="{F38BAE5D-BEF8-4848-AC55-4774C2DC4FF2}" srcId="{5667B440-E9D6-4C40-B459-5DD6CF129E63}" destId="{E9B48871-7EB8-410F-8910-49A6E9E1212E}" srcOrd="0" destOrd="0" parTransId="{A9416156-ABB3-4065-871F-ABEAB9D22EDD}" sibTransId="{2E1DF5E8-8B59-45B2-870C-60CF2D606777}"/>
    <dgm:cxn modelId="{BFEC6A68-FB0A-4FB7-B9AE-8E87D74C58D1}" type="presOf" srcId="{D957B944-5971-489E-9717-19AC733F6DA0}" destId="{B62BE6A0-5428-4462-BB75-3BD8294E9A30}" srcOrd="0" destOrd="0" presId="urn:microsoft.com/office/officeart/2005/8/layout/radial3"/>
    <dgm:cxn modelId="{CD1BBE6A-AFFC-4E31-A3BE-B763B56013C8}" srcId="{E9B48871-7EB8-410F-8910-49A6E9E1212E}" destId="{D957B944-5971-489E-9717-19AC733F6DA0}" srcOrd="4" destOrd="0" parTransId="{C472C03B-3ACB-449C-990D-1BD68D4BA85B}" sibTransId="{BDFA988B-9361-4C6F-9E99-E1A048703D66}"/>
    <dgm:cxn modelId="{7E427F52-C6BD-4EED-B651-7473985F647C}" srcId="{5667B440-E9D6-4C40-B459-5DD6CF129E63}" destId="{D0858C9C-4DC4-4A3B-BED9-374265D58945}" srcOrd="2" destOrd="0" parTransId="{2C6FFD69-E1FC-424F-B9F9-FF061DD4EE43}" sibTransId="{DCA0E498-B4A6-4954-83C9-6ED746B975B3}"/>
    <dgm:cxn modelId="{8739D053-45F5-49D0-BBEB-9406A9094BD6}" type="presOf" srcId="{C241A6B6-191E-4994-BF61-93DFCFD17BE8}" destId="{172831C6-FA00-45EE-8639-8660C8417F42}" srcOrd="0" destOrd="0" presId="urn:microsoft.com/office/officeart/2005/8/layout/radial3"/>
    <dgm:cxn modelId="{3CDFF675-A7C7-4275-A71B-EEC2A62A8B99}" srcId="{E9B48871-7EB8-410F-8910-49A6E9E1212E}" destId="{60B7269C-15C1-4965-A0FE-EBDEF980B01C}" srcOrd="1" destOrd="0" parTransId="{DA6A256B-A436-4C0D-A63F-DF6234B23C6A}" sibTransId="{D7F74A02-C3C1-46AF-A6AA-144AE5EE6828}"/>
    <dgm:cxn modelId="{3DA18A81-081A-465C-8BDB-57A973ABEE40}" srcId="{E9B48871-7EB8-410F-8910-49A6E9E1212E}" destId="{816A6CD2-27BA-4339-802D-602D06C0ECE9}" srcOrd="7" destOrd="0" parTransId="{E6FAC306-0ECD-448D-9095-F54798A75EC7}" sibTransId="{C333B21E-E275-4928-921A-BD7DDDA87A9E}"/>
    <dgm:cxn modelId="{29D312A4-7E6D-45FF-91CD-0A80DCF7BA04}" srcId="{E9B48871-7EB8-410F-8910-49A6E9E1212E}" destId="{99E295E8-7147-4C0F-AE5F-BD12BA011C55}" srcOrd="0" destOrd="0" parTransId="{29B5CE67-4A2D-42FB-A3EB-1A7EDE7CAE14}" sibTransId="{A1508ECF-3205-4EFE-88E6-D3F24189A63E}"/>
    <dgm:cxn modelId="{D59B8AA8-CBD9-4F7D-86C5-74747493E5FE}" srcId="{E9B48871-7EB8-410F-8910-49A6E9E1212E}" destId="{C241A6B6-191E-4994-BF61-93DFCFD17BE8}" srcOrd="6" destOrd="0" parTransId="{4B02E0AE-6840-4C7E-AFA8-13138E5B77BD}" sibTransId="{3B6AD3FA-7CBC-4AD2-B593-1E5F7F455FE7}"/>
    <dgm:cxn modelId="{4D4D2DAA-4EB3-44DA-A873-BCBFB57F78E3}" srcId="{E9B48871-7EB8-410F-8910-49A6E9E1212E}" destId="{335FA303-2482-47FD-89BF-54CAC28F0B99}" srcOrd="5" destOrd="0" parTransId="{D48415D2-F686-4876-AF80-89889052F95C}" sibTransId="{33E69EFA-33B9-43F9-8C1C-57633EE73EAD}"/>
    <dgm:cxn modelId="{E13FBAAB-3D4E-463C-9A14-EF936466A02C}" srcId="{E9B48871-7EB8-410F-8910-49A6E9E1212E}" destId="{AEB54AF1-D8BA-4490-9E75-60B20156257B}" srcOrd="2" destOrd="0" parTransId="{90D2825F-7F14-4397-9A63-DB18A5E232DB}" sibTransId="{1EFE1C83-A233-4F9B-8786-E7742A31494B}"/>
    <dgm:cxn modelId="{8FD63FAF-44E8-4897-A2C2-6CAE534C5762}" type="presOf" srcId="{816A6CD2-27BA-4339-802D-602D06C0ECE9}" destId="{F316FA94-654D-439E-932B-59CFE70386B0}" srcOrd="0" destOrd="0" presId="urn:microsoft.com/office/officeart/2005/8/layout/radial3"/>
    <dgm:cxn modelId="{FDAF53C1-1F41-40ED-A8F6-6168A784FE43}" type="presOf" srcId="{E9B48871-7EB8-410F-8910-49A6E9E1212E}" destId="{A76727B9-829F-46A1-9839-425C3F001C42}" srcOrd="0" destOrd="0" presId="urn:microsoft.com/office/officeart/2005/8/layout/radial3"/>
    <dgm:cxn modelId="{AFA25DD3-4CA3-4E7C-A459-FE48129E3E06}" type="presOf" srcId="{AEB54AF1-D8BA-4490-9E75-60B20156257B}" destId="{3CE1D8A9-6339-4674-969E-1158531DB817}" srcOrd="0" destOrd="0" presId="urn:microsoft.com/office/officeart/2005/8/layout/radial3"/>
    <dgm:cxn modelId="{17F435E2-0850-488C-B6EF-C309EBB63AB1}" type="presOf" srcId="{60B7269C-15C1-4965-A0FE-EBDEF980B01C}" destId="{C9881557-BBF1-4145-8C32-7A283A062881}" srcOrd="0" destOrd="0" presId="urn:microsoft.com/office/officeart/2005/8/layout/radial3"/>
    <dgm:cxn modelId="{391BB3E5-DC4D-498A-9574-773F4F5DA3B6}" srcId="{E9B48871-7EB8-410F-8910-49A6E9E1212E}" destId="{C2A48F17-6ABB-4639-94D2-8B0FA8DA4846}" srcOrd="3" destOrd="0" parTransId="{285B6BAC-7A5D-4178-834E-2DB90E70C1A4}" sibTransId="{25E7C593-5C71-45E2-8635-0AD0DDDAF612}"/>
    <dgm:cxn modelId="{53B3F1FB-C63E-44A5-9BA7-A4309F328984}" type="presOf" srcId="{5667B440-E9D6-4C40-B459-5DD6CF129E63}" destId="{745FB091-E61E-45C9-A659-EF0FFC6E843D}" srcOrd="0" destOrd="0" presId="urn:microsoft.com/office/officeart/2005/8/layout/radial3"/>
    <dgm:cxn modelId="{A72B82FD-414A-4DC1-AEEE-FFEDAE2C230F}" type="presOf" srcId="{335FA303-2482-47FD-89BF-54CAC28F0B99}" destId="{E21DC709-8014-4CC2-8AFD-FAE8033CB97A}" srcOrd="0" destOrd="0" presId="urn:microsoft.com/office/officeart/2005/8/layout/radial3"/>
    <dgm:cxn modelId="{239C0B10-A58C-467E-88BD-FD1CE3BAA0A6}" type="presParOf" srcId="{745FB091-E61E-45C9-A659-EF0FFC6E843D}" destId="{0FCD5759-EA8A-4145-B258-4A01F46E6F6C}" srcOrd="0" destOrd="0" presId="urn:microsoft.com/office/officeart/2005/8/layout/radial3"/>
    <dgm:cxn modelId="{7EC79424-1A73-452B-8E79-C1F7F30C2404}" type="presParOf" srcId="{0FCD5759-EA8A-4145-B258-4A01F46E6F6C}" destId="{A76727B9-829F-46A1-9839-425C3F001C42}" srcOrd="0" destOrd="0" presId="urn:microsoft.com/office/officeart/2005/8/layout/radial3"/>
    <dgm:cxn modelId="{5DC89CEA-B94B-4EAE-8A6C-19013A94ECF8}" type="presParOf" srcId="{0FCD5759-EA8A-4145-B258-4A01F46E6F6C}" destId="{579C55CD-1238-491F-8DCD-FFC3930C2879}" srcOrd="1" destOrd="0" presId="urn:microsoft.com/office/officeart/2005/8/layout/radial3"/>
    <dgm:cxn modelId="{79C34FDA-A2D5-4C9B-B14B-E5799FA22012}" type="presParOf" srcId="{0FCD5759-EA8A-4145-B258-4A01F46E6F6C}" destId="{C9881557-BBF1-4145-8C32-7A283A062881}" srcOrd="2" destOrd="0" presId="urn:microsoft.com/office/officeart/2005/8/layout/radial3"/>
    <dgm:cxn modelId="{CA66FA20-D5B9-4C8F-ABEA-5181F7EFBA88}" type="presParOf" srcId="{0FCD5759-EA8A-4145-B258-4A01F46E6F6C}" destId="{3CE1D8A9-6339-4674-969E-1158531DB817}" srcOrd="3" destOrd="0" presId="urn:microsoft.com/office/officeart/2005/8/layout/radial3"/>
    <dgm:cxn modelId="{21FEBA88-BDF9-4B3F-A07A-28222132A27A}" type="presParOf" srcId="{0FCD5759-EA8A-4145-B258-4A01F46E6F6C}" destId="{53E04D4F-226F-4735-8FD7-EE8B06EA45C7}" srcOrd="4" destOrd="0" presId="urn:microsoft.com/office/officeart/2005/8/layout/radial3"/>
    <dgm:cxn modelId="{E8884D71-D126-4A22-B4B8-98F61CC6C095}" type="presParOf" srcId="{0FCD5759-EA8A-4145-B258-4A01F46E6F6C}" destId="{B62BE6A0-5428-4462-BB75-3BD8294E9A30}" srcOrd="5" destOrd="0" presId="urn:microsoft.com/office/officeart/2005/8/layout/radial3"/>
    <dgm:cxn modelId="{AC9C6183-5E5D-4F2E-A36D-7D13B9A44873}" type="presParOf" srcId="{0FCD5759-EA8A-4145-B258-4A01F46E6F6C}" destId="{E21DC709-8014-4CC2-8AFD-FAE8033CB97A}" srcOrd="6" destOrd="0" presId="urn:microsoft.com/office/officeart/2005/8/layout/radial3"/>
    <dgm:cxn modelId="{20B46D13-6723-4E1F-8B27-BF8205E44C03}" type="presParOf" srcId="{0FCD5759-EA8A-4145-B258-4A01F46E6F6C}" destId="{172831C6-FA00-45EE-8639-8660C8417F42}" srcOrd="7" destOrd="0" presId="urn:microsoft.com/office/officeart/2005/8/layout/radial3"/>
    <dgm:cxn modelId="{8E99EE2E-DA52-4332-A7DC-7532EDCA5F78}" type="presParOf" srcId="{0FCD5759-EA8A-4145-B258-4A01F46E6F6C}" destId="{F316FA94-654D-439E-932B-59CFE70386B0}" srcOrd="8"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727B9-829F-46A1-9839-425C3F001C42}">
      <dsp:nvSpPr>
        <dsp:cNvPr id="0" name=""/>
        <dsp:cNvSpPr/>
      </dsp:nvSpPr>
      <dsp:spPr>
        <a:xfrm>
          <a:off x="3348732" y="1532632"/>
          <a:ext cx="3818135" cy="381813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t>Recruitment Process</a:t>
          </a:r>
        </a:p>
      </dsp:txBody>
      <dsp:txXfrm>
        <a:off x="3907885" y="2091785"/>
        <a:ext cx="2699829" cy="2699829"/>
      </dsp:txXfrm>
    </dsp:sp>
    <dsp:sp modelId="{579C55CD-1238-491F-8DCD-FFC3930C2879}">
      <dsp:nvSpPr>
        <dsp:cNvPr id="0" name=""/>
        <dsp:cNvSpPr/>
      </dsp:nvSpPr>
      <dsp:spPr>
        <a:xfrm>
          <a:off x="4303266" y="681"/>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Workforce Planning</a:t>
          </a:r>
        </a:p>
      </dsp:txBody>
      <dsp:txXfrm>
        <a:off x="4582842" y="280257"/>
        <a:ext cx="1349915" cy="1349915"/>
      </dsp:txXfrm>
    </dsp:sp>
    <dsp:sp modelId="{C9881557-BBF1-4145-8C32-7A283A062881}">
      <dsp:nvSpPr>
        <dsp:cNvPr id="0" name=""/>
        <dsp:cNvSpPr/>
      </dsp:nvSpPr>
      <dsp:spPr>
        <a:xfrm>
          <a:off x="6061476" y="728955"/>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Job analysis</a:t>
          </a:r>
        </a:p>
      </dsp:txBody>
      <dsp:txXfrm>
        <a:off x="6341052" y="1008531"/>
        <a:ext cx="1349915" cy="1349915"/>
      </dsp:txXfrm>
    </dsp:sp>
    <dsp:sp modelId="{3CE1D8A9-6339-4674-969E-1158531DB817}">
      <dsp:nvSpPr>
        <dsp:cNvPr id="0" name=""/>
        <dsp:cNvSpPr/>
      </dsp:nvSpPr>
      <dsp:spPr>
        <a:xfrm>
          <a:off x="6789750" y="2487166"/>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Job description</a:t>
          </a:r>
          <a:endParaRPr lang="en-GB" sz="2000" kern="1200" dirty="0"/>
        </a:p>
      </dsp:txBody>
      <dsp:txXfrm>
        <a:off x="7069326" y="2766742"/>
        <a:ext cx="1349915" cy="1349915"/>
      </dsp:txXfrm>
    </dsp:sp>
    <dsp:sp modelId="{53E04D4F-226F-4735-8FD7-EE8B06EA45C7}">
      <dsp:nvSpPr>
        <dsp:cNvPr id="0" name=""/>
        <dsp:cNvSpPr/>
      </dsp:nvSpPr>
      <dsp:spPr>
        <a:xfrm>
          <a:off x="6061476" y="4245376"/>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 specification</a:t>
          </a:r>
        </a:p>
      </dsp:txBody>
      <dsp:txXfrm>
        <a:off x="6341052" y="4524952"/>
        <a:ext cx="1349915" cy="1349915"/>
      </dsp:txXfrm>
    </dsp:sp>
    <dsp:sp modelId="{B62BE6A0-5428-4462-BB75-3BD8294E9A30}">
      <dsp:nvSpPr>
        <dsp:cNvPr id="0" name=""/>
        <dsp:cNvSpPr/>
      </dsp:nvSpPr>
      <dsp:spPr>
        <a:xfrm>
          <a:off x="4303266" y="4973650"/>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Advertising the vacancy</a:t>
          </a:r>
        </a:p>
      </dsp:txBody>
      <dsp:txXfrm>
        <a:off x="4582842" y="5253226"/>
        <a:ext cx="1349915" cy="1349915"/>
      </dsp:txXfrm>
    </dsp:sp>
    <dsp:sp modelId="{E21DC709-8014-4CC2-8AFD-FAE8033CB97A}">
      <dsp:nvSpPr>
        <dsp:cNvPr id="0" name=""/>
        <dsp:cNvSpPr/>
      </dsp:nvSpPr>
      <dsp:spPr>
        <a:xfrm>
          <a:off x="2545055" y="4245376"/>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Shortlisting candidates</a:t>
          </a:r>
          <a:endParaRPr lang="en-GB" sz="2000" kern="1200" dirty="0"/>
        </a:p>
      </dsp:txBody>
      <dsp:txXfrm>
        <a:off x="2824631" y="4524952"/>
        <a:ext cx="1349915" cy="1349915"/>
      </dsp:txXfrm>
    </dsp:sp>
    <dsp:sp modelId="{172831C6-FA00-45EE-8639-8660C8417F42}">
      <dsp:nvSpPr>
        <dsp:cNvPr id="0" name=""/>
        <dsp:cNvSpPr/>
      </dsp:nvSpPr>
      <dsp:spPr>
        <a:xfrm>
          <a:off x="1816781" y="2487166"/>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Interview and </a:t>
          </a:r>
          <a:r>
            <a:rPr lang="en-GB" sz="2000" kern="1200" dirty="0" err="1"/>
            <a:t>assment</a:t>
          </a:r>
          <a:r>
            <a:rPr lang="en-GB" sz="2000" kern="1200" dirty="0"/>
            <a:t> </a:t>
          </a:r>
        </a:p>
      </dsp:txBody>
      <dsp:txXfrm>
        <a:off x="2096357" y="2766742"/>
        <a:ext cx="1349915" cy="1349915"/>
      </dsp:txXfrm>
    </dsp:sp>
    <dsp:sp modelId="{F316FA94-654D-439E-932B-59CFE70386B0}">
      <dsp:nvSpPr>
        <dsp:cNvPr id="0" name=""/>
        <dsp:cNvSpPr/>
      </dsp:nvSpPr>
      <dsp:spPr>
        <a:xfrm>
          <a:off x="2545055" y="728955"/>
          <a:ext cx="1909067" cy="19090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Selection and job offer </a:t>
          </a:r>
        </a:p>
      </dsp:txBody>
      <dsp:txXfrm>
        <a:off x="2824631" y="1008531"/>
        <a:ext cx="1349915" cy="134991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C344B5-ABE0-462B-8BD9-82949F359E27}"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81911-0A9B-4E78-B351-95A41D6CCAF1}" type="slidenum">
              <a:rPr lang="en-GB" smtClean="0"/>
              <a:t>‹#›</a:t>
            </a:fld>
            <a:endParaRPr lang="en-GB"/>
          </a:p>
        </p:txBody>
      </p:sp>
    </p:spTree>
    <p:extLst>
      <p:ext uri="{BB962C8B-B14F-4D97-AF65-F5344CB8AC3E}">
        <p14:creationId xmlns:p14="http://schemas.microsoft.com/office/powerpoint/2010/main" val="2609764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81911-0A9B-4E78-B351-95A41D6CCAF1}" type="slidenum">
              <a:rPr lang="en-GB" smtClean="0"/>
              <a:t>9</a:t>
            </a:fld>
            <a:endParaRPr lang="en-GB"/>
          </a:p>
        </p:txBody>
      </p:sp>
    </p:spTree>
    <p:extLst>
      <p:ext uri="{BB962C8B-B14F-4D97-AF65-F5344CB8AC3E}">
        <p14:creationId xmlns:p14="http://schemas.microsoft.com/office/powerpoint/2010/main" val="2771064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81911-0A9B-4E78-B351-95A41D6CCAF1}" type="slidenum">
              <a:rPr lang="en-GB" smtClean="0"/>
              <a:t>10</a:t>
            </a:fld>
            <a:endParaRPr lang="en-GB"/>
          </a:p>
        </p:txBody>
      </p:sp>
    </p:spTree>
    <p:extLst>
      <p:ext uri="{BB962C8B-B14F-4D97-AF65-F5344CB8AC3E}">
        <p14:creationId xmlns:p14="http://schemas.microsoft.com/office/powerpoint/2010/main" val="1078012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162001"/>
            <a:ext cx="18288000" cy="5749369"/>
          </a:xfrm>
          <a:custGeom>
            <a:avLst/>
            <a:gdLst/>
            <a:ahLst/>
            <a:cxnLst/>
            <a:rect l="l" t="t" r="r" b="b"/>
            <a:pathLst>
              <a:path w="18288000" h="5749369">
                <a:moveTo>
                  <a:pt x="0" y="0"/>
                </a:moveTo>
                <a:lnTo>
                  <a:pt x="18288000" y="0"/>
                </a:lnTo>
                <a:lnTo>
                  <a:pt x="18288000" y="5749369"/>
                </a:lnTo>
                <a:lnTo>
                  <a:pt x="0" y="5749369"/>
                </a:lnTo>
                <a:lnTo>
                  <a:pt x="0" y="0"/>
                </a:lnTo>
                <a:close/>
              </a:path>
            </a:pathLst>
          </a:custGeom>
          <a:blipFill>
            <a:blip r:embed="rId2"/>
            <a:stretch>
              <a:fillRect l="-1976" t="-17972" b="-98142"/>
            </a:stretch>
          </a:blipFill>
        </p:spPr>
        <p:txBody>
          <a:bodyPr/>
          <a:lstStyle/>
          <a:p>
            <a:endParaRPr lang="en-GB"/>
          </a:p>
        </p:txBody>
      </p:sp>
      <p:sp>
        <p:nvSpPr>
          <p:cNvPr id="3" name="Freeform 3"/>
          <p:cNvSpPr/>
          <p:nvPr/>
        </p:nvSpPr>
        <p:spPr>
          <a:xfrm>
            <a:off x="13729330" y="4778883"/>
            <a:ext cx="3937822" cy="3128000"/>
          </a:xfrm>
          <a:custGeom>
            <a:avLst/>
            <a:gdLst/>
            <a:ahLst/>
            <a:cxnLst/>
            <a:rect l="l" t="t" r="r" b="b"/>
            <a:pathLst>
              <a:path w="3937822" h="3128000">
                <a:moveTo>
                  <a:pt x="0" y="0"/>
                </a:moveTo>
                <a:lnTo>
                  <a:pt x="3937822" y="0"/>
                </a:lnTo>
                <a:lnTo>
                  <a:pt x="3937822" y="3128000"/>
                </a:lnTo>
                <a:lnTo>
                  <a:pt x="0" y="3128000"/>
                </a:lnTo>
                <a:lnTo>
                  <a:pt x="0" y="0"/>
                </a:lnTo>
                <a:close/>
              </a:path>
            </a:pathLst>
          </a:custGeom>
          <a:blipFill>
            <a:blip r:embed="rId3"/>
            <a:stretch>
              <a:fillRect t="-10068" b="-15821"/>
            </a:stretch>
          </a:blipFill>
        </p:spPr>
        <p:txBody>
          <a:bodyPr/>
          <a:lstStyle/>
          <a:p>
            <a:endParaRPr lang="en-GB"/>
          </a:p>
        </p:txBody>
      </p:sp>
      <p:sp>
        <p:nvSpPr>
          <p:cNvPr id="4" name="TextBox 4"/>
          <p:cNvSpPr txBox="1"/>
          <p:nvPr/>
        </p:nvSpPr>
        <p:spPr>
          <a:xfrm>
            <a:off x="0" y="1208743"/>
            <a:ext cx="6754744" cy="882631"/>
          </a:xfrm>
          <a:prstGeom prst="rect">
            <a:avLst/>
          </a:prstGeom>
        </p:spPr>
        <p:txBody>
          <a:bodyPr lIns="0" tIns="0" rIns="0" bIns="0" rtlCol="0" anchor="t">
            <a:spAutoFit/>
          </a:bodyPr>
          <a:lstStyle/>
          <a:p>
            <a:pPr algn="r">
              <a:lnSpc>
                <a:spcPts val="7001"/>
              </a:lnSpc>
            </a:pPr>
            <a:r>
              <a:rPr lang="en-US" sz="5000" b="1" spc="150">
                <a:solidFill>
                  <a:srgbClr val="3B6C8D"/>
                </a:solidFill>
                <a:latin typeface="Arial Bold"/>
                <a:ea typeface="Arial Bold"/>
                <a:cs typeface="Arial Bold"/>
                <a:sym typeface="Arial Bold"/>
              </a:rPr>
              <a:t>COMPANY PROFILE</a:t>
            </a:r>
          </a:p>
        </p:txBody>
      </p:sp>
      <p:sp>
        <p:nvSpPr>
          <p:cNvPr id="5" name="TextBox 5"/>
          <p:cNvSpPr txBox="1"/>
          <p:nvPr/>
        </p:nvSpPr>
        <p:spPr>
          <a:xfrm>
            <a:off x="346357" y="5038725"/>
            <a:ext cx="14290963" cy="3491277"/>
          </a:xfrm>
          <a:prstGeom prst="rect">
            <a:avLst/>
          </a:prstGeom>
        </p:spPr>
        <p:txBody>
          <a:bodyPr lIns="0" tIns="0" rIns="0" bIns="0" rtlCol="0" anchor="t">
            <a:spAutoFit/>
          </a:bodyPr>
          <a:lstStyle/>
          <a:p>
            <a:pPr algn="just">
              <a:lnSpc>
                <a:spcPts val="6120"/>
              </a:lnSpc>
              <a:spcBef>
                <a:spcPct val="0"/>
              </a:spcBef>
            </a:pPr>
            <a:r>
              <a:rPr lang="en-US" sz="4371" dirty="0">
                <a:solidFill>
                  <a:srgbClr val="1C3545"/>
                </a:solidFill>
                <a:latin typeface="Arial"/>
                <a:ea typeface="Arial"/>
                <a:cs typeface="Arial"/>
                <a:sym typeface="Arial"/>
              </a:rPr>
              <a:t>Recruitment and Employee Development in Tesco PLC </a:t>
            </a:r>
          </a:p>
          <a:p>
            <a:pPr algn="just">
              <a:lnSpc>
                <a:spcPts val="4300"/>
              </a:lnSpc>
              <a:spcBef>
                <a:spcPct val="0"/>
              </a:spcBef>
            </a:pPr>
            <a:r>
              <a:rPr lang="en-US" sz="3072" b="1" dirty="0">
                <a:solidFill>
                  <a:srgbClr val="1C3545"/>
                </a:solidFill>
                <a:latin typeface="Arial Bold"/>
                <a:ea typeface="Arial Bold"/>
                <a:cs typeface="Arial Bold"/>
                <a:sym typeface="Arial Bold"/>
              </a:rPr>
              <a:t>Case Study:</a:t>
            </a:r>
            <a:r>
              <a:rPr lang="en-US" sz="3072" dirty="0">
                <a:solidFill>
                  <a:srgbClr val="1C3545"/>
                </a:solidFill>
                <a:latin typeface="Arial"/>
                <a:ea typeface="Arial"/>
                <a:cs typeface="Arial"/>
                <a:sym typeface="Arial"/>
              </a:rPr>
              <a:t> Tesco PLC</a:t>
            </a:r>
          </a:p>
          <a:p>
            <a:pPr algn="just">
              <a:lnSpc>
                <a:spcPts val="4300"/>
              </a:lnSpc>
              <a:spcBef>
                <a:spcPct val="0"/>
              </a:spcBef>
            </a:pPr>
            <a:r>
              <a:rPr lang="en-US" sz="3072" b="1" dirty="0">
                <a:solidFill>
                  <a:srgbClr val="1C3545"/>
                </a:solidFill>
                <a:latin typeface="Arial Bold"/>
                <a:ea typeface="Arial Bold"/>
                <a:cs typeface="Arial Bold"/>
                <a:sym typeface="Arial Bold"/>
              </a:rPr>
              <a:t>Module</a:t>
            </a:r>
            <a:r>
              <a:rPr lang="en-US" sz="3072" dirty="0">
                <a:solidFill>
                  <a:srgbClr val="1C3545"/>
                </a:solidFill>
                <a:latin typeface="Arial"/>
                <a:ea typeface="Arial"/>
                <a:cs typeface="Arial"/>
                <a:sym typeface="Arial"/>
              </a:rPr>
              <a:t>: Developing and Managing Individuals and Teams (LCLM5002)</a:t>
            </a:r>
          </a:p>
          <a:p>
            <a:pPr algn="just">
              <a:lnSpc>
                <a:spcPts val="4300"/>
              </a:lnSpc>
              <a:spcBef>
                <a:spcPct val="0"/>
              </a:spcBef>
            </a:pPr>
            <a:r>
              <a:rPr lang="en-US" sz="3072" b="1" dirty="0">
                <a:solidFill>
                  <a:srgbClr val="1C3545"/>
                </a:solidFill>
                <a:latin typeface="Arial Bold"/>
                <a:ea typeface="Arial Bold"/>
                <a:cs typeface="Arial Bold"/>
                <a:sym typeface="Arial Bold"/>
              </a:rPr>
              <a:t>Student Name: </a:t>
            </a:r>
            <a:r>
              <a:rPr lang="en-US" sz="3072" dirty="0">
                <a:solidFill>
                  <a:srgbClr val="1C3545"/>
                </a:solidFill>
                <a:latin typeface="Arial" panose="020B0604020202020204" pitchFamily="34" charset="0"/>
                <a:ea typeface="Arial Bold"/>
                <a:cs typeface="Arial" panose="020B0604020202020204" pitchFamily="34" charset="0"/>
                <a:sym typeface="Arial Bold"/>
              </a:rPr>
              <a:t>Stefania Lakatosz</a:t>
            </a:r>
            <a:endParaRPr lang="en-US" sz="3072" b="1" dirty="0">
              <a:solidFill>
                <a:srgbClr val="1C3545"/>
              </a:solidFill>
              <a:latin typeface="Arial Bold"/>
              <a:ea typeface="Arial Bold"/>
              <a:cs typeface="Arial Bold"/>
              <a:sym typeface="Arial Bold"/>
            </a:endParaRPr>
          </a:p>
          <a:p>
            <a:pPr algn="just">
              <a:lnSpc>
                <a:spcPts val="4300"/>
              </a:lnSpc>
              <a:spcBef>
                <a:spcPct val="0"/>
              </a:spcBef>
            </a:pPr>
            <a:r>
              <a:rPr lang="en-US" sz="3072" b="1" dirty="0">
                <a:solidFill>
                  <a:srgbClr val="1C3545"/>
                </a:solidFill>
                <a:latin typeface="Arial Bold"/>
                <a:ea typeface="Arial Bold"/>
                <a:cs typeface="Arial Bold"/>
                <a:sym typeface="Arial Bold"/>
              </a:rPr>
              <a:t>Student Number: </a:t>
            </a:r>
            <a:r>
              <a:rPr lang="en-US" sz="3072" dirty="0">
                <a:solidFill>
                  <a:srgbClr val="1C3545"/>
                </a:solidFill>
                <a:latin typeface="Arial" panose="020B0604020202020204" pitchFamily="34" charset="0"/>
                <a:ea typeface="Arial Bold"/>
                <a:cs typeface="Arial" panose="020B0604020202020204" pitchFamily="34" charset="0"/>
                <a:sym typeface="Arial Bold"/>
              </a:rPr>
              <a:t>2427809</a:t>
            </a:r>
            <a:endParaRPr lang="en-US" sz="3072" b="1" dirty="0">
              <a:solidFill>
                <a:srgbClr val="1C3545"/>
              </a:solidFill>
              <a:latin typeface="Arial Bold"/>
              <a:ea typeface="Arial Bold"/>
              <a:cs typeface="Arial Bold"/>
              <a:sym typeface="Arial Bold"/>
            </a:endParaRPr>
          </a:p>
          <a:p>
            <a:pPr algn="just">
              <a:lnSpc>
                <a:spcPts val="4300"/>
              </a:lnSpc>
              <a:spcBef>
                <a:spcPct val="0"/>
              </a:spcBef>
            </a:pPr>
            <a:endParaRPr lang="en-US" sz="3072" dirty="0">
              <a:solidFill>
                <a:srgbClr val="1C3545"/>
              </a:solidFill>
              <a:latin typeface="Arial"/>
              <a:ea typeface="Arial"/>
              <a:cs typeface="Arial"/>
              <a:sym typeface="Arial"/>
            </a:endParaRPr>
          </a:p>
        </p:txBody>
      </p:sp>
      <p:sp>
        <p:nvSpPr>
          <p:cNvPr id="6" name="TextBox 6"/>
          <p:cNvSpPr txBox="1"/>
          <p:nvPr/>
        </p:nvSpPr>
        <p:spPr>
          <a:xfrm>
            <a:off x="14769032" y="7642192"/>
            <a:ext cx="1858417" cy="358775"/>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Times New Roman"/>
                <a:ea typeface="Times New Roman"/>
                <a:cs typeface="Times New Roman"/>
                <a:sym typeface="Times New Roman"/>
              </a:rPr>
              <a:t>Tesco PLC (2024)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692858" y="0"/>
            <a:ext cx="2400953" cy="2998205"/>
          </a:xfrm>
          <a:custGeom>
            <a:avLst/>
            <a:gdLst/>
            <a:ahLst/>
            <a:cxnLst/>
            <a:rect l="l" t="t" r="r" b="b"/>
            <a:pathLst>
              <a:path w="2400953" h="2998205">
                <a:moveTo>
                  <a:pt x="0" y="0"/>
                </a:moveTo>
                <a:lnTo>
                  <a:pt x="2400953" y="0"/>
                </a:lnTo>
                <a:lnTo>
                  <a:pt x="2400953" y="2998205"/>
                </a:lnTo>
                <a:lnTo>
                  <a:pt x="0" y="2998205"/>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613436" y="1297151"/>
            <a:ext cx="10358466" cy="7434937"/>
          </a:xfrm>
          <a:prstGeom prst="rect">
            <a:avLst/>
          </a:prstGeom>
        </p:spPr>
        <p:txBody>
          <a:bodyPr lIns="0" tIns="0" rIns="0" bIns="0" rtlCol="0" anchor="t">
            <a:spAutoFit/>
          </a:bodyPr>
          <a:lstStyle/>
          <a:p>
            <a:pPr algn="l">
              <a:lnSpc>
                <a:spcPts val="3900"/>
              </a:lnSpc>
              <a:spcBef>
                <a:spcPct val="0"/>
              </a:spcBef>
            </a:pPr>
            <a:endParaRPr/>
          </a:p>
          <a:p>
            <a:pPr marL="601485" lvl="1" indent="-300742" algn="l">
              <a:lnSpc>
                <a:spcPts val="3900"/>
              </a:lnSpc>
              <a:buAutoNum type="arabicPeriod"/>
            </a:pPr>
            <a:r>
              <a:rPr lang="en-US" sz="2785">
                <a:solidFill>
                  <a:srgbClr val="1C3545"/>
                </a:solidFill>
                <a:latin typeface="Arial"/>
                <a:ea typeface="Arial"/>
                <a:cs typeface="Arial"/>
                <a:sym typeface="Arial"/>
              </a:rPr>
              <a:t>Introduction to Tesco</a:t>
            </a:r>
          </a:p>
          <a:p>
            <a:pPr marL="601485" lvl="1" indent="-300742" algn="l">
              <a:lnSpc>
                <a:spcPts val="3900"/>
              </a:lnSpc>
              <a:buAutoNum type="arabicPeriod"/>
            </a:pPr>
            <a:r>
              <a:rPr lang="en-US" sz="2785">
                <a:solidFill>
                  <a:srgbClr val="1C3545"/>
                </a:solidFill>
                <a:latin typeface="Arial"/>
                <a:ea typeface="Arial"/>
                <a:cs typeface="Arial"/>
                <a:sym typeface="Arial"/>
              </a:rPr>
              <a:t>Importance of Recruitment</a:t>
            </a:r>
          </a:p>
          <a:p>
            <a:pPr marL="601485" lvl="1" indent="-300742" algn="l">
              <a:lnSpc>
                <a:spcPts val="3900"/>
              </a:lnSpc>
              <a:buAutoNum type="arabicPeriod"/>
            </a:pPr>
            <a:r>
              <a:rPr lang="en-US" sz="2785">
                <a:solidFill>
                  <a:srgbClr val="1C3545"/>
                </a:solidFill>
                <a:latin typeface="Arial"/>
                <a:ea typeface="Arial"/>
                <a:cs typeface="Arial"/>
                <a:sym typeface="Arial"/>
              </a:rPr>
              <a:t>Recruitment Process</a:t>
            </a:r>
          </a:p>
          <a:p>
            <a:pPr marL="601485" lvl="1" indent="-300742" algn="l">
              <a:lnSpc>
                <a:spcPts val="3900"/>
              </a:lnSpc>
              <a:buAutoNum type="arabicPeriod"/>
            </a:pPr>
            <a:r>
              <a:rPr lang="en-US" sz="2785">
                <a:solidFill>
                  <a:srgbClr val="1C3545"/>
                </a:solidFill>
                <a:latin typeface="Arial"/>
                <a:ea typeface="Arial"/>
                <a:cs typeface="Arial"/>
                <a:sym typeface="Arial"/>
              </a:rPr>
              <a:t>Job Analysis</a:t>
            </a:r>
          </a:p>
          <a:p>
            <a:pPr marL="601485" lvl="1" indent="-300742" algn="l">
              <a:lnSpc>
                <a:spcPts val="3900"/>
              </a:lnSpc>
              <a:buAutoNum type="arabicPeriod"/>
            </a:pPr>
            <a:r>
              <a:rPr lang="en-US" sz="2785">
                <a:solidFill>
                  <a:srgbClr val="1C3545"/>
                </a:solidFill>
                <a:latin typeface="Arial"/>
                <a:ea typeface="Arial"/>
                <a:cs typeface="Arial"/>
                <a:sym typeface="Arial"/>
              </a:rPr>
              <a:t>Job Description</a:t>
            </a:r>
          </a:p>
          <a:p>
            <a:pPr marL="601485" lvl="1" indent="-300742" algn="l">
              <a:lnSpc>
                <a:spcPts val="3900"/>
              </a:lnSpc>
              <a:buAutoNum type="arabicPeriod"/>
            </a:pPr>
            <a:r>
              <a:rPr lang="en-US" sz="2785">
                <a:solidFill>
                  <a:srgbClr val="1C3545"/>
                </a:solidFill>
                <a:latin typeface="Arial"/>
                <a:ea typeface="Arial"/>
                <a:cs typeface="Arial"/>
                <a:sym typeface="Arial"/>
              </a:rPr>
              <a:t>Person Specification</a:t>
            </a:r>
          </a:p>
          <a:p>
            <a:pPr marL="601485" lvl="1" indent="-300742" algn="l">
              <a:lnSpc>
                <a:spcPts val="3900"/>
              </a:lnSpc>
              <a:buAutoNum type="arabicPeriod"/>
            </a:pPr>
            <a:r>
              <a:rPr lang="en-US" sz="2785">
                <a:solidFill>
                  <a:srgbClr val="1C3545"/>
                </a:solidFill>
                <a:latin typeface="Arial"/>
                <a:ea typeface="Arial"/>
                <a:cs typeface="Arial"/>
                <a:sym typeface="Arial"/>
              </a:rPr>
              <a:t>Learning and Development Needs</a:t>
            </a:r>
          </a:p>
          <a:p>
            <a:pPr marL="601485" lvl="1" indent="-300742" algn="l">
              <a:lnSpc>
                <a:spcPts val="3900"/>
              </a:lnSpc>
              <a:buAutoNum type="arabicPeriod"/>
            </a:pPr>
            <a:r>
              <a:rPr lang="en-US" sz="2785">
                <a:solidFill>
                  <a:srgbClr val="1C3545"/>
                </a:solidFill>
                <a:latin typeface="Arial"/>
                <a:ea typeface="Arial"/>
                <a:cs typeface="Arial"/>
                <a:sym typeface="Arial"/>
              </a:rPr>
              <a:t>Behaviourist Learning Theory</a:t>
            </a:r>
          </a:p>
          <a:p>
            <a:pPr marL="601485" lvl="1" indent="-300742" algn="l">
              <a:lnSpc>
                <a:spcPts val="3900"/>
              </a:lnSpc>
              <a:buAutoNum type="arabicPeriod"/>
            </a:pPr>
            <a:r>
              <a:rPr lang="en-US" sz="2785">
                <a:solidFill>
                  <a:srgbClr val="1C3545"/>
                </a:solidFill>
                <a:latin typeface="Arial"/>
                <a:ea typeface="Arial"/>
                <a:cs typeface="Arial"/>
                <a:sym typeface="Arial"/>
              </a:rPr>
              <a:t>Cognitivist Learning Theory</a:t>
            </a:r>
          </a:p>
          <a:p>
            <a:pPr marL="601485" lvl="1" indent="-300742" algn="l">
              <a:lnSpc>
                <a:spcPts val="3900"/>
              </a:lnSpc>
              <a:buAutoNum type="arabicPeriod"/>
            </a:pPr>
            <a:r>
              <a:rPr lang="en-US" sz="2785">
                <a:solidFill>
                  <a:srgbClr val="1C3545"/>
                </a:solidFill>
                <a:latin typeface="Arial"/>
                <a:ea typeface="Arial"/>
                <a:cs typeface="Arial"/>
                <a:sym typeface="Arial"/>
              </a:rPr>
              <a:t>Experiential Learning Theory</a:t>
            </a:r>
          </a:p>
          <a:p>
            <a:pPr marL="601485" lvl="1" indent="-300742" algn="l">
              <a:lnSpc>
                <a:spcPts val="3900"/>
              </a:lnSpc>
              <a:buAutoNum type="arabicPeriod"/>
            </a:pPr>
            <a:r>
              <a:rPr lang="en-US" sz="2785">
                <a:solidFill>
                  <a:srgbClr val="1C3545"/>
                </a:solidFill>
                <a:latin typeface="Arial"/>
                <a:ea typeface="Arial"/>
                <a:cs typeface="Arial"/>
                <a:sym typeface="Arial"/>
              </a:rPr>
              <a:t>Training Strategies in Tesco</a:t>
            </a:r>
          </a:p>
          <a:p>
            <a:pPr marL="601485" lvl="1" indent="-300742" algn="l">
              <a:lnSpc>
                <a:spcPts val="3900"/>
              </a:lnSpc>
              <a:buAutoNum type="arabicPeriod"/>
            </a:pPr>
            <a:r>
              <a:rPr lang="en-US" sz="2785">
                <a:solidFill>
                  <a:srgbClr val="1C3545"/>
                </a:solidFill>
                <a:latin typeface="Arial"/>
                <a:ea typeface="Arial"/>
                <a:cs typeface="Arial"/>
                <a:sym typeface="Arial"/>
              </a:rPr>
              <a:t>Benefits of Effective Recruitment &amp; Training</a:t>
            </a:r>
          </a:p>
          <a:p>
            <a:pPr marL="601485" lvl="1" indent="-300742" algn="l">
              <a:lnSpc>
                <a:spcPts val="3900"/>
              </a:lnSpc>
              <a:buAutoNum type="arabicPeriod"/>
            </a:pPr>
            <a:r>
              <a:rPr lang="en-US" sz="2785">
                <a:solidFill>
                  <a:srgbClr val="1C3545"/>
                </a:solidFill>
                <a:latin typeface="Arial"/>
                <a:ea typeface="Arial"/>
                <a:cs typeface="Arial"/>
                <a:sym typeface="Arial"/>
              </a:rPr>
              <a:t>Conclusion</a:t>
            </a:r>
          </a:p>
          <a:p>
            <a:pPr marL="601485" lvl="1" indent="-300742" algn="l">
              <a:lnSpc>
                <a:spcPts val="3900"/>
              </a:lnSpc>
              <a:buAutoNum type="arabicPeriod"/>
            </a:pPr>
            <a:r>
              <a:rPr lang="en-US" sz="2785">
                <a:solidFill>
                  <a:srgbClr val="1C3545"/>
                </a:solidFill>
                <a:latin typeface="Arial"/>
                <a:ea typeface="Arial"/>
                <a:cs typeface="Arial"/>
                <a:sym typeface="Arial"/>
              </a:rPr>
              <a:t>References</a:t>
            </a:r>
          </a:p>
        </p:txBody>
      </p:sp>
      <p:sp>
        <p:nvSpPr>
          <p:cNvPr id="4" name="TextBox 4"/>
          <p:cNvSpPr txBox="1"/>
          <p:nvPr/>
        </p:nvSpPr>
        <p:spPr>
          <a:xfrm>
            <a:off x="613436" y="585573"/>
            <a:ext cx="4923532" cy="781479"/>
          </a:xfrm>
          <a:prstGeom prst="rect">
            <a:avLst/>
          </a:prstGeom>
        </p:spPr>
        <p:txBody>
          <a:bodyPr lIns="0" tIns="0" rIns="0" bIns="0" rtlCol="0" anchor="t">
            <a:spAutoFit/>
          </a:bodyPr>
          <a:lstStyle/>
          <a:p>
            <a:pPr algn="ctr">
              <a:lnSpc>
                <a:spcPts val="6276"/>
              </a:lnSpc>
              <a:spcBef>
                <a:spcPct val="0"/>
              </a:spcBef>
            </a:pPr>
            <a:r>
              <a:rPr lang="en-US" sz="4483" b="1">
                <a:solidFill>
                  <a:srgbClr val="1C3545"/>
                </a:solidFill>
                <a:latin typeface="Arial Bold"/>
                <a:ea typeface="Arial Bold"/>
                <a:cs typeface="Arial Bold"/>
                <a:sym typeface="Arial Bold"/>
              </a:rPr>
              <a:t>Table of Contents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498688" y="0"/>
            <a:ext cx="3789312" cy="7008231"/>
          </a:xfrm>
          <a:custGeom>
            <a:avLst/>
            <a:gdLst/>
            <a:ahLst/>
            <a:cxnLst/>
            <a:rect l="l" t="t" r="r" b="b"/>
            <a:pathLst>
              <a:path w="3789312" h="7008231">
                <a:moveTo>
                  <a:pt x="0" y="0"/>
                </a:moveTo>
                <a:lnTo>
                  <a:pt x="3789312" y="0"/>
                </a:lnTo>
                <a:lnTo>
                  <a:pt x="3789312" y="7008231"/>
                </a:lnTo>
                <a:lnTo>
                  <a:pt x="0" y="7008231"/>
                </a:lnTo>
                <a:lnTo>
                  <a:pt x="0" y="0"/>
                </a:lnTo>
                <a:close/>
              </a:path>
            </a:pathLst>
          </a:custGeom>
          <a:blipFill>
            <a:blip r:embed="rId2">
              <a:alphaModFix amt="97000"/>
            </a:blip>
            <a:stretch>
              <a:fillRect l="-53905" t="-14526" r="-164015"/>
            </a:stretch>
          </a:blipFill>
        </p:spPr>
        <p:txBody>
          <a:bodyPr/>
          <a:lstStyle/>
          <a:p>
            <a:endParaRPr lang="en-GB"/>
          </a:p>
        </p:txBody>
      </p:sp>
      <p:sp>
        <p:nvSpPr>
          <p:cNvPr id="4" name="TextBox 4"/>
          <p:cNvSpPr txBox="1"/>
          <p:nvPr/>
        </p:nvSpPr>
        <p:spPr>
          <a:xfrm>
            <a:off x="230291" y="552769"/>
            <a:ext cx="13455570" cy="774063"/>
          </a:xfrm>
          <a:prstGeom prst="rect">
            <a:avLst/>
          </a:prstGeom>
        </p:spPr>
        <p:txBody>
          <a:bodyPr lIns="0" tIns="0" rIns="0" bIns="0" rtlCol="0" anchor="t">
            <a:spAutoFit/>
          </a:bodyPr>
          <a:lstStyle/>
          <a:p>
            <a:pPr algn="l">
              <a:lnSpc>
                <a:spcPts val="6160"/>
              </a:lnSpc>
            </a:pPr>
            <a:r>
              <a:rPr lang="en-US" sz="4400" b="1" spc="132">
                <a:solidFill>
                  <a:srgbClr val="3B6C8D"/>
                </a:solidFill>
                <a:latin typeface="Arial Bold"/>
                <a:ea typeface="Arial Bold"/>
                <a:cs typeface="Arial Bold"/>
                <a:sym typeface="Arial Bold"/>
              </a:rPr>
              <a:t>INTRODUCTION TO TESCO PLC </a:t>
            </a:r>
          </a:p>
        </p:txBody>
      </p:sp>
      <p:sp>
        <p:nvSpPr>
          <p:cNvPr id="5" name="TextBox 5"/>
          <p:cNvSpPr txBox="1"/>
          <p:nvPr/>
        </p:nvSpPr>
        <p:spPr>
          <a:xfrm>
            <a:off x="609600" y="2582919"/>
            <a:ext cx="13455570" cy="6952096"/>
          </a:xfrm>
          <a:prstGeom prst="rect">
            <a:avLst/>
          </a:prstGeom>
        </p:spPr>
        <p:txBody>
          <a:bodyPr wrap="square" lIns="0" tIns="0" rIns="0" bIns="0" rtlCol="0" anchor="t">
            <a:spAutoFit/>
          </a:bodyPr>
          <a:lstStyle/>
          <a:p>
            <a:pPr marL="457200" indent="-457200">
              <a:lnSpc>
                <a:spcPct val="150000"/>
              </a:lnSpc>
              <a:spcBef>
                <a:spcPct val="0"/>
              </a:spcBef>
              <a:buFont typeface="Arial" panose="020B0604020202020204" pitchFamily="34" charset="0"/>
              <a:buChar char="•"/>
            </a:pPr>
            <a:r>
              <a:rPr lang="en-US" sz="4400" b="1" dirty="0">
                <a:solidFill>
                  <a:srgbClr val="1C3545"/>
                </a:solidFill>
                <a:latin typeface="Arial"/>
                <a:ea typeface="Arial"/>
                <a:cs typeface="Arial"/>
                <a:sym typeface="Arial"/>
              </a:rPr>
              <a:t>The biggest retail enterprises </a:t>
            </a:r>
          </a:p>
          <a:p>
            <a:pPr marL="457200" indent="-457200">
              <a:lnSpc>
                <a:spcPct val="150000"/>
              </a:lnSpc>
              <a:spcBef>
                <a:spcPct val="0"/>
              </a:spcBef>
              <a:buFont typeface="Arial" panose="020B0604020202020204" pitchFamily="34" charset="0"/>
              <a:buChar char="•"/>
            </a:pPr>
            <a:r>
              <a:rPr lang="en-US" sz="4400" b="1" dirty="0">
                <a:solidFill>
                  <a:srgbClr val="1C3545"/>
                </a:solidFill>
                <a:latin typeface="Arial"/>
                <a:ea typeface="Arial"/>
                <a:cs typeface="Arial"/>
                <a:sym typeface="Arial"/>
              </a:rPr>
              <a:t>Millions of customers every week.</a:t>
            </a:r>
          </a:p>
          <a:p>
            <a:pPr marL="457200" indent="-457200">
              <a:lnSpc>
                <a:spcPct val="150000"/>
              </a:lnSpc>
              <a:spcBef>
                <a:spcPct val="0"/>
              </a:spcBef>
              <a:buFont typeface="Arial" panose="020B0604020202020204" pitchFamily="34" charset="0"/>
              <a:buChar char="•"/>
            </a:pPr>
            <a:r>
              <a:rPr lang="en-US" sz="4400" b="1" dirty="0">
                <a:solidFill>
                  <a:srgbClr val="1C3545"/>
                </a:solidFill>
                <a:latin typeface="Arial"/>
                <a:ea typeface="Arial"/>
                <a:cs typeface="Arial"/>
                <a:sym typeface="Arial"/>
              </a:rPr>
              <a:t>Job Role – Customer Assistant</a:t>
            </a: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marL="457200" indent="-457200">
              <a:lnSpc>
                <a:spcPts val="3845"/>
              </a:lnSpc>
              <a:spcBef>
                <a:spcPct val="0"/>
              </a:spcBef>
              <a:buFont typeface="Arial" panose="020B0604020202020204" pitchFamily="34" charset="0"/>
              <a:buChar char="•"/>
            </a:pPr>
            <a:endParaRPr lang="en-US" sz="4400" b="1" dirty="0">
              <a:solidFill>
                <a:srgbClr val="1C3545"/>
              </a:solidFill>
              <a:latin typeface="Arial"/>
              <a:ea typeface="Arial"/>
              <a:cs typeface="Arial"/>
              <a:sym typeface="Arial"/>
            </a:endParaRPr>
          </a:p>
          <a:p>
            <a:pPr algn="l">
              <a:lnSpc>
                <a:spcPts val="3845"/>
              </a:lnSpc>
              <a:spcBef>
                <a:spcPct val="0"/>
              </a:spcBef>
            </a:pPr>
            <a:r>
              <a:rPr lang="en-US" sz="4400" dirty="0">
                <a:solidFill>
                  <a:srgbClr val="1C3545"/>
                </a:solidFill>
                <a:latin typeface="Arial"/>
                <a:ea typeface="Arial"/>
                <a:cs typeface="Arial"/>
                <a:sym typeface="Arial"/>
              </a:rPr>
              <a:t>(Armstrong and Taylor, 2023)</a:t>
            </a:r>
          </a:p>
        </p:txBody>
      </p:sp>
      <p:sp>
        <p:nvSpPr>
          <p:cNvPr id="6" name="TextBox 6"/>
          <p:cNvSpPr txBox="1"/>
          <p:nvPr/>
        </p:nvSpPr>
        <p:spPr>
          <a:xfrm>
            <a:off x="11121273" y="9661883"/>
            <a:ext cx="3606117" cy="349250"/>
          </a:xfrm>
          <a:prstGeom prst="rect">
            <a:avLst/>
          </a:prstGeom>
        </p:spPr>
        <p:txBody>
          <a:bodyPr lIns="0" tIns="0" rIns="0" bIns="0" rtlCol="0" anchor="t">
            <a:spAutoFit/>
          </a:bodyPr>
          <a:lstStyle/>
          <a:p>
            <a:pPr algn="ctr">
              <a:lnSpc>
                <a:spcPts val="2799"/>
              </a:lnSpc>
              <a:spcBef>
                <a:spcPct val="0"/>
              </a:spcBef>
            </a:pPr>
            <a:r>
              <a:rPr lang="en-US" sz="1999" dirty="0">
                <a:solidFill>
                  <a:srgbClr val="000000"/>
                </a:solidFill>
                <a:latin typeface="Times New Roman"/>
                <a:ea typeface="Times New Roman"/>
                <a:cs typeface="Times New Roman"/>
                <a:sym typeface="Times New Roman"/>
              </a:rPr>
              <a:t>Tesco PLC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57400" y="3249253"/>
            <a:ext cx="13769663" cy="4191000"/>
            <a:chOff x="0" y="0"/>
            <a:chExt cx="3560257" cy="1213185"/>
          </a:xfrm>
        </p:grpSpPr>
        <p:sp>
          <p:nvSpPr>
            <p:cNvPr id="3" name="Freeform 3"/>
            <p:cNvSpPr/>
            <p:nvPr/>
          </p:nvSpPr>
          <p:spPr>
            <a:xfrm>
              <a:off x="0" y="0"/>
              <a:ext cx="3560257" cy="1213185"/>
            </a:xfrm>
            <a:custGeom>
              <a:avLst/>
              <a:gdLst/>
              <a:ahLst/>
              <a:cxnLst/>
              <a:rect l="l" t="t" r="r" b="b"/>
              <a:pathLst>
                <a:path w="3560257" h="1213185">
                  <a:moveTo>
                    <a:pt x="0" y="0"/>
                  </a:moveTo>
                  <a:lnTo>
                    <a:pt x="3560257" y="0"/>
                  </a:lnTo>
                  <a:lnTo>
                    <a:pt x="3560257" y="1213185"/>
                  </a:lnTo>
                  <a:lnTo>
                    <a:pt x="0" y="1213185"/>
                  </a:lnTo>
                  <a:close/>
                </a:path>
              </a:pathLst>
            </a:custGeom>
            <a:solidFill>
              <a:srgbClr val="97B9D1"/>
            </a:solidFill>
          </p:spPr>
          <p:txBody>
            <a:bodyPr/>
            <a:lstStyle/>
            <a:p>
              <a:endParaRPr lang="en-GB"/>
            </a:p>
          </p:txBody>
        </p:sp>
        <p:sp>
          <p:nvSpPr>
            <p:cNvPr id="4" name="TextBox 4"/>
            <p:cNvSpPr txBox="1"/>
            <p:nvPr/>
          </p:nvSpPr>
          <p:spPr>
            <a:xfrm>
              <a:off x="0" y="-38100"/>
              <a:ext cx="3560257" cy="1251285"/>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633348" y="1462317"/>
            <a:ext cx="13867252" cy="770839"/>
          </a:xfrm>
          <a:prstGeom prst="rect">
            <a:avLst/>
          </a:prstGeom>
        </p:spPr>
        <p:txBody>
          <a:bodyPr lIns="0" tIns="0" rIns="0" bIns="0" rtlCol="0" anchor="t">
            <a:spAutoFit/>
          </a:bodyPr>
          <a:lstStyle/>
          <a:p>
            <a:pPr algn="ctr">
              <a:lnSpc>
                <a:spcPts val="6130"/>
              </a:lnSpc>
              <a:spcBef>
                <a:spcPct val="0"/>
              </a:spcBef>
            </a:pPr>
            <a:r>
              <a:rPr lang="en-US" sz="4378" b="1" dirty="0">
                <a:solidFill>
                  <a:srgbClr val="1C3545"/>
                </a:solidFill>
                <a:latin typeface="Arial Bold"/>
                <a:ea typeface="Arial Bold"/>
                <a:cs typeface="Arial Bold"/>
                <a:sym typeface="Arial Bold"/>
              </a:rPr>
              <a:t>Importance of Recruitment </a:t>
            </a:r>
          </a:p>
        </p:txBody>
      </p:sp>
      <p:sp>
        <p:nvSpPr>
          <p:cNvPr id="6" name="TextBox 6"/>
          <p:cNvSpPr txBox="1"/>
          <p:nvPr/>
        </p:nvSpPr>
        <p:spPr>
          <a:xfrm>
            <a:off x="2633348" y="3594274"/>
            <a:ext cx="13193715" cy="3500958"/>
          </a:xfrm>
          <a:prstGeom prst="rect">
            <a:avLst/>
          </a:prstGeom>
        </p:spPr>
        <p:txBody>
          <a:bodyPr lIns="0" tIns="0" rIns="0" bIns="0" rtlCol="0" anchor="t">
            <a:spAutoFit/>
          </a:bodyPr>
          <a:lstStyle/>
          <a:p>
            <a:pPr marL="604515" lvl="1" indent="-302257" algn="l">
              <a:lnSpc>
                <a:spcPts val="3919"/>
              </a:lnSpc>
              <a:buFont typeface="Arial"/>
              <a:buChar char="•"/>
            </a:pPr>
            <a:r>
              <a:rPr lang="en-US" sz="4000" dirty="0">
                <a:solidFill>
                  <a:srgbClr val="1C3545"/>
                </a:solidFill>
                <a:latin typeface="Arial"/>
                <a:ea typeface="Arial"/>
                <a:cs typeface="Arial"/>
                <a:sym typeface="Arial"/>
              </a:rPr>
              <a:t>Makes sure that the organization employs talented individuals.</a:t>
            </a:r>
          </a:p>
          <a:p>
            <a:pPr marL="604515" lvl="1" indent="-302257" algn="l">
              <a:lnSpc>
                <a:spcPts val="3919"/>
              </a:lnSpc>
              <a:buFont typeface="Arial"/>
              <a:buChar char="•"/>
            </a:pPr>
            <a:endParaRPr lang="en-US" sz="4000" dirty="0">
              <a:solidFill>
                <a:srgbClr val="1C3545"/>
              </a:solidFill>
              <a:latin typeface="Arial"/>
              <a:ea typeface="Arial"/>
              <a:cs typeface="Arial"/>
              <a:sym typeface="Arial"/>
            </a:endParaRPr>
          </a:p>
          <a:p>
            <a:pPr marL="604515" lvl="1" indent="-302257" algn="l">
              <a:lnSpc>
                <a:spcPts val="3919"/>
              </a:lnSpc>
              <a:buFont typeface="Arial"/>
              <a:buChar char="•"/>
            </a:pPr>
            <a:r>
              <a:rPr lang="en-US" sz="4000" dirty="0">
                <a:solidFill>
                  <a:srgbClr val="1C3545"/>
                </a:solidFill>
                <a:latin typeface="Arial"/>
                <a:ea typeface="Arial"/>
                <a:cs typeface="Arial"/>
                <a:sym typeface="Arial"/>
              </a:rPr>
              <a:t>Enhances the productivity of organizations.</a:t>
            </a:r>
          </a:p>
          <a:p>
            <a:pPr marL="604515" lvl="1" indent="-302257" algn="l">
              <a:lnSpc>
                <a:spcPts val="3919"/>
              </a:lnSpc>
              <a:buFont typeface="Arial"/>
              <a:buChar char="•"/>
            </a:pPr>
            <a:endParaRPr lang="en-US" sz="4000" dirty="0">
              <a:solidFill>
                <a:srgbClr val="1C3545"/>
              </a:solidFill>
              <a:latin typeface="Arial"/>
              <a:ea typeface="Arial"/>
              <a:cs typeface="Arial"/>
              <a:sym typeface="Arial"/>
            </a:endParaRPr>
          </a:p>
          <a:p>
            <a:pPr marL="604515" lvl="1" indent="-302257" algn="l">
              <a:lnSpc>
                <a:spcPts val="3919"/>
              </a:lnSpc>
              <a:buFont typeface="Arial"/>
              <a:buChar char="•"/>
            </a:pPr>
            <a:r>
              <a:rPr lang="en-US" sz="4000" dirty="0">
                <a:solidFill>
                  <a:srgbClr val="1C3545"/>
                </a:solidFill>
                <a:latin typeface="Arial"/>
                <a:ea typeface="Arial"/>
                <a:cs typeface="Arial"/>
                <a:sym typeface="Arial"/>
              </a:rPr>
              <a:t>Reduces employee turnover Helps </a:t>
            </a:r>
            <a:r>
              <a:rPr lang="en-US" sz="4000" dirty="0" err="1">
                <a:solidFill>
                  <a:srgbClr val="1C3545"/>
                </a:solidFill>
                <a:latin typeface="Arial"/>
                <a:ea typeface="Arial"/>
                <a:cs typeface="Arial"/>
                <a:sym typeface="Arial"/>
              </a:rPr>
              <a:t>organisations</a:t>
            </a:r>
            <a:r>
              <a:rPr lang="en-US" sz="4000" dirty="0">
                <a:solidFill>
                  <a:srgbClr val="1C3545"/>
                </a:solidFill>
                <a:latin typeface="Arial"/>
                <a:ea typeface="Arial"/>
                <a:cs typeface="Arial"/>
                <a:sym typeface="Arial"/>
              </a:rPr>
              <a:t> to grow. </a:t>
            </a:r>
          </a:p>
        </p:txBody>
      </p:sp>
      <p:sp>
        <p:nvSpPr>
          <p:cNvPr id="8" name="TextBox 8"/>
          <p:cNvSpPr txBox="1"/>
          <p:nvPr/>
        </p:nvSpPr>
        <p:spPr>
          <a:xfrm>
            <a:off x="12860108" y="9391650"/>
            <a:ext cx="1319064" cy="34925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Times New Roman"/>
                <a:ea typeface="Times New Roman"/>
                <a:cs typeface="Times New Roman"/>
                <a:sym typeface="Times New Roman"/>
              </a:rPr>
              <a:t>CIPD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419837" y="8146224"/>
            <a:ext cx="1319064" cy="34925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Times New Roman"/>
                <a:ea typeface="Times New Roman"/>
                <a:cs typeface="Times New Roman"/>
                <a:sym typeface="Times New Roman"/>
              </a:rPr>
              <a:t>CIPD (2023)</a:t>
            </a:r>
          </a:p>
        </p:txBody>
      </p:sp>
      <p:graphicFrame>
        <p:nvGraphicFramePr>
          <p:cNvPr id="5" name="Diagram 4">
            <a:extLst>
              <a:ext uri="{FF2B5EF4-FFF2-40B4-BE49-F238E27FC236}">
                <a16:creationId xmlns:a16="http://schemas.microsoft.com/office/drawing/2014/main" id="{696622C1-750F-0FD8-10CE-3B26B97FEA9F}"/>
              </a:ext>
            </a:extLst>
          </p:cNvPr>
          <p:cNvGraphicFramePr/>
          <p:nvPr>
            <p:extLst>
              <p:ext uri="{D42A27DB-BD31-4B8C-83A1-F6EECF244321}">
                <p14:modId xmlns:p14="http://schemas.microsoft.com/office/powerpoint/2010/main" val="2752096621"/>
              </p:ext>
            </p:extLst>
          </p:nvPr>
        </p:nvGraphicFramePr>
        <p:xfrm>
          <a:off x="3733800" y="2324100"/>
          <a:ext cx="10515600" cy="688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6EE08C4-3C32-41A2-1E00-BA9BF9501ADF}"/>
              </a:ext>
            </a:extLst>
          </p:cNvPr>
          <p:cNvSpPr txBox="1"/>
          <p:nvPr/>
        </p:nvSpPr>
        <p:spPr>
          <a:xfrm>
            <a:off x="6629400" y="1108624"/>
            <a:ext cx="9296163" cy="707886"/>
          </a:xfrm>
          <a:prstGeom prst="rect">
            <a:avLst/>
          </a:prstGeom>
          <a:noFill/>
        </p:spPr>
        <p:txBody>
          <a:bodyPr wrap="square" rtlCol="0">
            <a:spAutoFit/>
          </a:bodyPr>
          <a:lstStyle/>
          <a:p>
            <a:r>
              <a:rPr lang="en-GB" sz="4000" b="1" dirty="0">
                <a:solidFill>
                  <a:schemeClr val="tx2">
                    <a:lumMod val="75000"/>
                  </a:schemeClr>
                </a:solidFill>
              </a:rPr>
              <a:t>Recruitment Process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90866" y="0"/>
            <a:ext cx="16334157" cy="10287000"/>
            <a:chOff x="0" y="0"/>
            <a:chExt cx="4302000" cy="2709333"/>
          </a:xfrm>
        </p:grpSpPr>
        <p:sp>
          <p:nvSpPr>
            <p:cNvPr id="3" name="Freeform 3"/>
            <p:cNvSpPr/>
            <p:nvPr/>
          </p:nvSpPr>
          <p:spPr>
            <a:xfrm>
              <a:off x="0" y="0"/>
              <a:ext cx="4302000" cy="2709333"/>
            </a:xfrm>
            <a:custGeom>
              <a:avLst/>
              <a:gdLst/>
              <a:ahLst/>
              <a:cxnLst/>
              <a:rect l="l" t="t" r="r" b="b"/>
              <a:pathLst>
                <a:path w="4302000" h="2709333">
                  <a:moveTo>
                    <a:pt x="0" y="0"/>
                  </a:moveTo>
                  <a:lnTo>
                    <a:pt x="4302000" y="0"/>
                  </a:lnTo>
                  <a:lnTo>
                    <a:pt x="4302000" y="2709333"/>
                  </a:lnTo>
                  <a:lnTo>
                    <a:pt x="0" y="2709333"/>
                  </a:lnTo>
                  <a:close/>
                </a:path>
              </a:pathLst>
            </a:custGeom>
            <a:solidFill>
              <a:srgbClr val="D5E9F2"/>
            </a:solidFill>
          </p:spPr>
          <p:txBody>
            <a:bodyPr/>
            <a:lstStyle/>
            <a:p>
              <a:endParaRPr lang="en-GB"/>
            </a:p>
          </p:txBody>
        </p:sp>
        <p:sp>
          <p:nvSpPr>
            <p:cNvPr id="4" name="TextBox 4"/>
            <p:cNvSpPr txBox="1"/>
            <p:nvPr/>
          </p:nvSpPr>
          <p:spPr>
            <a:xfrm>
              <a:off x="0" y="-38100"/>
              <a:ext cx="4302000" cy="2747433"/>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1028700" y="1842773"/>
            <a:ext cx="6601454" cy="6601454"/>
          </a:xfrm>
          <a:custGeom>
            <a:avLst/>
            <a:gdLst/>
            <a:ahLst/>
            <a:cxnLst/>
            <a:rect l="l" t="t" r="r" b="b"/>
            <a:pathLst>
              <a:path w="6601454" h="6601454">
                <a:moveTo>
                  <a:pt x="0" y="0"/>
                </a:moveTo>
                <a:lnTo>
                  <a:pt x="6601454" y="0"/>
                </a:lnTo>
                <a:lnTo>
                  <a:pt x="6601454" y="6601454"/>
                </a:lnTo>
                <a:lnTo>
                  <a:pt x="0" y="6601454"/>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1953843" y="684149"/>
            <a:ext cx="6421521" cy="679577"/>
          </a:xfrm>
          <a:prstGeom prst="rect">
            <a:avLst/>
          </a:prstGeom>
        </p:spPr>
        <p:txBody>
          <a:bodyPr lIns="0" tIns="0" rIns="0" bIns="0" rtlCol="0" anchor="t">
            <a:spAutoFit/>
          </a:bodyPr>
          <a:lstStyle/>
          <a:p>
            <a:pPr algn="ctr">
              <a:lnSpc>
                <a:spcPts val="5104"/>
              </a:lnSpc>
            </a:pPr>
            <a:r>
              <a:rPr lang="en-US" sz="4400" b="1" spc="132">
                <a:solidFill>
                  <a:srgbClr val="3B6C8D"/>
                </a:solidFill>
                <a:latin typeface="Arial Bold"/>
                <a:ea typeface="Arial Bold"/>
                <a:cs typeface="Arial Bold"/>
                <a:sym typeface="Arial Bold"/>
              </a:rPr>
              <a:t>JOB ANALYSIS </a:t>
            </a:r>
          </a:p>
        </p:txBody>
      </p:sp>
      <p:sp>
        <p:nvSpPr>
          <p:cNvPr id="7" name="TextBox 7"/>
          <p:cNvSpPr txBox="1"/>
          <p:nvPr/>
        </p:nvSpPr>
        <p:spPr>
          <a:xfrm>
            <a:off x="7836948" y="2060409"/>
            <a:ext cx="8927785" cy="3545073"/>
          </a:xfrm>
          <a:prstGeom prst="rect">
            <a:avLst/>
          </a:prstGeom>
        </p:spPr>
        <p:txBody>
          <a:bodyPr lIns="0" tIns="0" rIns="0" bIns="0" rtlCol="0" anchor="t">
            <a:spAutoFit/>
          </a:bodyPr>
          <a:lstStyle/>
          <a:p>
            <a:pPr algn="l">
              <a:lnSpc>
                <a:spcPts val="3962"/>
              </a:lnSpc>
              <a:spcBef>
                <a:spcPct val="0"/>
              </a:spcBef>
            </a:pPr>
            <a:r>
              <a:rPr lang="en-US" sz="2830" dirty="0">
                <a:solidFill>
                  <a:srgbClr val="1C3545"/>
                </a:solidFill>
                <a:latin typeface="Arial"/>
                <a:ea typeface="Arial"/>
                <a:cs typeface="Arial"/>
                <a:sym typeface="Arial"/>
              </a:rPr>
              <a:t> </a:t>
            </a:r>
          </a:p>
          <a:p>
            <a:pPr algn="l">
              <a:lnSpc>
                <a:spcPts val="3962"/>
              </a:lnSpc>
              <a:spcBef>
                <a:spcPct val="0"/>
              </a:spcBef>
            </a:pPr>
            <a:r>
              <a:rPr lang="en-US" sz="3200" dirty="0">
                <a:solidFill>
                  <a:srgbClr val="1C3545"/>
                </a:solidFill>
                <a:latin typeface="Arial"/>
                <a:ea typeface="Arial"/>
                <a:cs typeface="Arial"/>
                <a:sym typeface="Arial"/>
              </a:rPr>
              <a:t>Job analysis assists the HR managers in Tesco to establish:</a:t>
            </a:r>
          </a:p>
          <a:p>
            <a:pPr marL="611000" lvl="1" indent="-305500" algn="l">
              <a:lnSpc>
                <a:spcPts val="3962"/>
              </a:lnSpc>
              <a:buFont typeface="Arial"/>
              <a:buChar char="•"/>
            </a:pPr>
            <a:r>
              <a:rPr lang="en-US" sz="3200" dirty="0">
                <a:solidFill>
                  <a:srgbClr val="1C3545"/>
                </a:solidFill>
                <a:latin typeface="Arial"/>
                <a:ea typeface="Arial"/>
                <a:cs typeface="Arial"/>
                <a:sym typeface="Arial"/>
              </a:rPr>
              <a:t>Duties of the role Skills required</a:t>
            </a:r>
          </a:p>
          <a:p>
            <a:pPr marL="611000" lvl="1" indent="-305500" algn="l">
              <a:lnSpc>
                <a:spcPts val="3962"/>
              </a:lnSpc>
              <a:buFont typeface="Arial"/>
              <a:buChar char="•"/>
            </a:pPr>
            <a:r>
              <a:rPr lang="en-US" sz="3200" dirty="0">
                <a:solidFill>
                  <a:srgbClr val="1C3545"/>
                </a:solidFill>
                <a:latin typeface="Arial"/>
                <a:ea typeface="Arial"/>
                <a:cs typeface="Arial"/>
                <a:sym typeface="Arial"/>
              </a:rPr>
              <a:t>Work environment</a:t>
            </a:r>
          </a:p>
          <a:p>
            <a:pPr marL="611000" lvl="1" indent="-305500" algn="l">
              <a:lnSpc>
                <a:spcPts val="3962"/>
              </a:lnSpc>
              <a:buFont typeface="Arial"/>
              <a:buChar char="•"/>
            </a:pPr>
            <a:r>
              <a:rPr lang="en-US" sz="3200" dirty="0">
                <a:solidFill>
                  <a:srgbClr val="1C3545"/>
                </a:solidFill>
                <a:latin typeface="Arial"/>
                <a:ea typeface="Arial"/>
                <a:cs typeface="Arial"/>
                <a:sym typeface="Arial"/>
              </a:rPr>
              <a:t>Performance expectations</a:t>
            </a:r>
          </a:p>
          <a:p>
            <a:pPr algn="l">
              <a:lnSpc>
                <a:spcPts val="3962"/>
              </a:lnSpc>
            </a:pPr>
            <a:endParaRPr lang="en-US" sz="2830" dirty="0">
              <a:solidFill>
                <a:srgbClr val="1C3545"/>
              </a:solidFill>
              <a:latin typeface="Arial"/>
              <a:ea typeface="Arial"/>
              <a:cs typeface="Arial"/>
              <a:sym typeface="Arial"/>
            </a:endParaRPr>
          </a:p>
        </p:txBody>
      </p:sp>
      <p:sp>
        <p:nvSpPr>
          <p:cNvPr id="8" name="TextBox 8"/>
          <p:cNvSpPr txBox="1"/>
          <p:nvPr/>
        </p:nvSpPr>
        <p:spPr>
          <a:xfrm>
            <a:off x="3747583" y="8396602"/>
            <a:ext cx="1163687" cy="34925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Times New Roman"/>
                <a:ea typeface="Times New Roman"/>
                <a:cs typeface="Times New Roman"/>
                <a:sym typeface="Times New Roman"/>
              </a:rPr>
              <a:t>Noe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6200" y="3914485"/>
            <a:ext cx="16783100" cy="6372515"/>
            <a:chOff x="0" y="0"/>
            <a:chExt cx="4420240" cy="1678358"/>
          </a:xfrm>
        </p:grpSpPr>
        <p:sp>
          <p:nvSpPr>
            <p:cNvPr id="3" name="Freeform 3"/>
            <p:cNvSpPr/>
            <p:nvPr/>
          </p:nvSpPr>
          <p:spPr>
            <a:xfrm>
              <a:off x="0" y="0"/>
              <a:ext cx="4420240" cy="1678358"/>
            </a:xfrm>
            <a:custGeom>
              <a:avLst/>
              <a:gdLst/>
              <a:ahLst/>
              <a:cxnLst/>
              <a:rect l="l" t="t" r="r" b="b"/>
              <a:pathLst>
                <a:path w="4420240" h="1678358">
                  <a:moveTo>
                    <a:pt x="0" y="0"/>
                  </a:moveTo>
                  <a:lnTo>
                    <a:pt x="4420240" y="0"/>
                  </a:lnTo>
                  <a:lnTo>
                    <a:pt x="4420240" y="1678358"/>
                  </a:lnTo>
                  <a:lnTo>
                    <a:pt x="0" y="1678358"/>
                  </a:lnTo>
                  <a:close/>
                </a:path>
              </a:pathLst>
            </a:custGeom>
            <a:solidFill>
              <a:srgbClr val="D5E9F2"/>
            </a:solidFill>
          </p:spPr>
          <p:txBody>
            <a:bodyPr/>
            <a:lstStyle/>
            <a:p>
              <a:endParaRPr lang="en-GB"/>
            </a:p>
          </p:txBody>
        </p:sp>
        <p:sp>
          <p:nvSpPr>
            <p:cNvPr id="4" name="TextBox 4"/>
            <p:cNvSpPr txBox="1"/>
            <p:nvPr/>
          </p:nvSpPr>
          <p:spPr>
            <a:xfrm>
              <a:off x="0" y="-38100"/>
              <a:ext cx="4420240" cy="1716458"/>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3543082" y="-268679"/>
            <a:ext cx="15067176" cy="3914485"/>
          </a:xfrm>
          <a:custGeom>
            <a:avLst/>
            <a:gdLst/>
            <a:ahLst/>
            <a:cxnLst/>
            <a:rect l="l" t="t" r="r" b="b"/>
            <a:pathLst>
              <a:path w="15067176" h="3914485">
                <a:moveTo>
                  <a:pt x="0" y="0"/>
                </a:moveTo>
                <a:lnTo>
                  <a:pt x="15067176" y="0"/>
                </a:lnTo>
                <a:lnTo>
                  <a:pt x="15067176" y="3914484"/>
                </a:lnTo>
                <a:lnTo>
                  <a:pt x="0" y="3914484"/>
                </a:lnTo>
                <a:lnTo>
                  <a:pt x="0" y="0"/>
                </a:lnTo>
                <a:close/>
              </a:path>
            </a:pathLst>
          </a:custGeom>
          <a:blipFill>
            <a:blip r:embed="rId2"/>
            <a:stretch>
              <a:fillRect t="-115058" r="-7721" b="-61188"/>
            </a:stretch>
          </a:blipFill>
        </p:spPr>
        <p:txBody>
          <a:bodyPr/>
          <a:lstStyle/>
          <a:p>
            <a:endParaRPr lang="en-GB"/>
          </a:p>
        </p:txBody>
      </p:sp>
      <p:sp>
        <p:nvSpPr>
          <p:cNvPr id="6" name="Freeform 6"/>
          <p:cNvSpPr/>
          <p:nvPr/>
        </p:nvSpPr>
        <p:spPr>
          <a:xfrm>
            <a:off x="13030200" y="-571500"/>
            <a:ext cx="5159414" cy="7664673"/>
          </a:xfrm>
          <a:custGeom>
            <a:avLst/>
            <a:gdLst/>
            <a:ahLst/>
            <a:cxnLst/>
            <a:rect l="l" t="t" r="r" b="b"/>
            <a:pathLst>
              <a:path w="5942662" h="7291610">
                <a:moveTo>
                  <a:pt x="0" y="0"/>
                </a:moveTo>
                <a:lnTo>
                  <a:pt x="5942662" y="0"/>
                </a:lnTo>
                <a:lnTo>
                  <a:pt x="5942662" y="7291610"/>
                </a:lnTo>
                <a:lnTo>
                  <a:pt x="0" y="7291610"/>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9834935" y="7991481"/>
            <a:ext cx="9029821" cy="679577"/>
          </a:xfrm>
          <a:prstGeom prst="rect">
            <a:avLst/>
          </a:prstGeom>
        </p:spPr>
        <p:txBody>
          <a:bodyPr lIns="0" tIns="0" rIns="0" bIns="0" rtlCol="0" anchor="t">
            <a:spAutoFit/>
          </a:bodyPr>
          <a:lstStyle/>
          <a:p>
            <a:pPr algn="l">
              <a:lnSpc>
                <a:spcPts val="5104"/>
              </a:lnSpc>
            </a:pPr>
            <a:r>
              <a:rPr lang="en-US" sz="4400" b="1" spc="132">
                <a:solidFill>
                  <a:srgbClr val="3B6C8D"/>
                </a:solidFill>
                <a:latin typeface="Arial Bold"/>
                <a:ea typeface="Arial Bold"/>
                <a:cs typeface="Arial Bold"/>
                <a:sym typeface="Arial Bold"/>
              </a:rPr>
              <a:t>JOB DISCRIPTION </a:t>
            </a:r>
          </a:p>
        </p:txBody>
      </p:sp>
      <p:sp>
        <p:nvSpPr>
          <p:cNvPr id="8" name="TextBox 8"/>
          <p:cNvSpPr txBox="1"/>
          <p:nvPr/>
        </p:nvSpPr>
        <p:spPr>
          <a:xfrm>
            <a:off x="914788" y="4111438"/>
            <a:ext cx="7952962" cy="3653821"/>
          </a:xfrm>
          <a:prstGeom prst="rect">
            <a:avLst/>
          </a:prstGeom>
        </p:spPr>
        <p:txBody>
          <a:bodyPr lIns="0" tIns="0" rIns="0" bIns="0" rtlCol="0" anchor="t">
            <a:spAutoFit/>
          </a:bodyPr>
          <a:lstStyle/>
          <a:p>
            <a:pPr algn="l">
              <a:lnSpc>
                <a:spcPts val="3639"/>
              </a:lnSpc>
              <a:spcBef>
                <a:spcPct val="0"/>
              </a:spcBef>
            </a:pPr>
            <a:r>
              <a:rPr lang="en-US" sz="2599" dirty="0">
                <a:solidFill>
                  <a:srgbClr val="1C3545"/>
                </a:solidFill>
                <a:latin typeface="Arial"/>
                <a:ea typeface="Arial"/>
                <a:cs typeface="Arial"/>
                <a:sym typeface="Arial"/>
              </a:rPr>
              <a:t>1. Helping clients in the store</a:t>
            </a:r>
          </a:p>
          <a:p>
            <a:pPr algn="l">
              <a:lnSpc>
                <a:spcPts val="3639"/>
              </a:lnSpc>
              <a:spcBef>
                <a:spcPct val="0"/>
              </a:spcBef>
            </a:pPr>
            <a:r>
              <a:rPr lang="en-US" sz="2599" dirty="0">
                <a:solidFill>
                  <a:srgbClr val="1C3545"/>
                </a:solidFill>
                <a:latin typeface="Arial"/>
                <a:ea typeface="Arial"/>
                <a:cs typeface="Arial"/>
                <a:sym typeface="Arial"/>
              </a:rPr>
              <a:t>2. Checkout operation management </a:t>
            </a:r>
          </a:p>
          <a:p>
            <a:pPr algn="l">
              <a:lnSpc>
                <a:spcPts val="3639"/>
              </a:lnSpc>
              <a:spcBef>
                <a:spcPct val="0"/>
              </a:spcBef>
            </a:pPr>
            <a:r>
              <a:rPr lang="en-US" sz="2599" dirty="0">
                <a:solidFill>
                  <a:srgbClr val="1C3545"/>
                </a:solidFill>
                <a:latin typeface="Arial"/>
                <a:ea typeface="Arial"/>
                <a:cs typeface="Arial"/>
                <a:sym typeface="Arial"/>
              </a:rPr>
              <a:t>3. Stores cleanliness</a:t>
            </a:r>
          </a:p>
          <a:p>
            <a:pPr algn="l">
              <a:lnSpc>
                <a:spcPts val="3639"/>
              </a:lnSpc>
              <a:spcBef>
                <a:spcPct val="0"/>
              </a:spcBef>
            </a:pPr>
            <a:r>
              <a:rPr lang="en-US" sz="2599" dirty="0">
                <a:solidFill>
                  <a:srgbClr val="1C3545"/>
                </a:solidFill>
                <a:latin typeface="Arial"/>
                <a:ea typeface="Arial"/>
                <a:cs typeface="Arial"/>
                <a:sym typeface="Arial"/>
              </a:rPr>
              <a:t>4. Restocking products </a:t>
            </a:r>
          </a:p>
          <a:p>
            <a:pPr algn="l">
              <a:lnSpc>
                <a:spcPts val="3639"/>
              </a:lnSpc>
              <a:spcBef>
                <a:spcPct val="0"/>
              </a:spcBef>
            </a:pPr>
            <a:r>
              <a:rPr lang="en-US" sz="2599" dirty="0">
                <a:solidFill>
                  <a:srgbClr val="1C3545"/>
                </a:solidFill>
                <a:latin typeface="Arial"/>
                <a:ea typeface="Arial"/>
                <a:cs typeface="Arial"/>
                <a:sym typeface="Arial"/>
              </a:rPr>
              <a:t>An effective job description is important because it enables the potential applicants to know what the job requires and enables the HR managers to analyze the candidates (Armstrong and Taylor, 2023).</a:t>
            </a:r>
          </a:p>
        </p:txBody>
      </p:sp>
      <p:sp>
        <p:nvSpPr>
          <p:cNvPr id="9" name="TextBox 9"/>
          <p:cNvSpPr txBox="1"/>
          <p:nvPr/>
        </p:nvSpPr>
        <p:spPr>
          <a:xfrm>
            <a:off x="14349846" y="7093173"/>
            <a:ext cx="1399729" cy="34925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Times New Roman"/>
                <a:ea typeface="Times New Roman"/>
                <a:cs typeface="Times New Roman"/>
                <a:sym typeface="Times New Roman"/>
              </a:rPr>
              <a:t>Taylor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00683" y="4267186"/>
            <a:ext cx="708025" cy="708025"/>
          </a:xfrm>
          <a:custGeom>
            <a:avLst/>
            <a:gdLst/>
            <a:ahLst/>
            <a:cxnLst/>
            <a:rect l="l" t="t" r="r" b="b"/>
            <a:pathLst>
              <a:path w="708025" h="708025">
                <a:moveTo>
                  <a:pt x="0" y="0"/>
                </a:moveTo>
                <a:lnTo>
                  <a:pt x="708025" y="0"/>
                </a:lnTo>
                <a:lnTo>
                  <a:pt x="708025" y="708025"/>
                </a:lnTo>
                <a:lnTo>
                  <a:pt x="0" y="7080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970322" y="2847656"/>
            <a:ext cx="708025" cy="708025"/>
          </a:xfrm>
          <a:custGeom>
            <a:avLst/>
            <a:gdLst/>
            <a:ahLst/>
            <a:cxnLst/>
            <a:rect l="l" t="t" r="r" b="b"/>
            <a:pathLst>
              <a:path w="708025" h="708025">
                <a:moveTo>
                  <a:pt x="0" y="0"/>
                </a:moveTo>
                <a:lnTo>
                  <a:pt x="708025" y="0"/>
                </a:lnTo>
                <a:lnTo>
                  <a:pt x="708025" y="708025"/>
                </a:lnTo>
                <a:lnTo>
                  <a:pt x="0" y="7080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9144000" y="6388607"/>
            <a:ext cx="708025" cy="708025"/>
          </a:xfrm>
          <a:custGeom>
            <a:avLst/>
            <a:gdLst/>
            <a:ahLst/>
            <a:cxnLst/>
            <a:rect l="l" t="t" r="r" b="b"/>
            <a:pathLst>
              <a:path w="708025" h="708025">
                <a:moveTo>
                  <a:pt x="0" y="0"/>
                </a:moveTo>
                <a:lnTo>
                  <a:pt x="708025" y="0"/>
                </a:lnTo>
                <a:lnTo>
                  <a:pt x="708025" y="708025"/>
                </a:lnTo>
                <a:lnTo>
                  <a:pt x="0" y="7080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8742729" y="918146"/>
            <a:ext cx="9074404" cy="679577"/>
          </a:xfrm>
          <a:prstGeom prst="rect">
            <a:avLst/>
          </a:prstGeom>
        </p:spPr>
        <p:txBody>
          <a:bodyPr lIns="0" tIns="0" rIns="0" bIns="0" rtlCol="0" anchor="t">
            <a:spAutoFit/>
          </a:bodyPr>
          <a:lstStyle/>
          <a:p>
            <a:pPr algn="l">
              <a:lnSpc>
                <a:spcPts val="5104"/>
              </a:lnSpc>
            </a:pPr>
            <a:r>
              <a:rPr lang="en-US" sz="4400" b="1" spc="132">
                <a:solidFill>
                  <a:srgbClr val="3B6C8D"/>
                </a:solidFill>
                <a:latin typeface="Arial Bold"/>
                <a:ea typeface="Arial Bold"/>
                <a:cs typeface="Arial Bold"/>
                <a:sym typeface="Arial Bold"/>
              </a:rPr>
              <a:t>PERSON SPECIFICATION</a:t>
            </a:r>
          </a:p>
        </p:txBody>
      </p:sp>
      <p:sp>
        <p:nvSpPr>
          <p:cNvPr id="9" name="TextBox 9"/>
          <p:cNvSpPr txBox="1"/>
          <p:nvPr/>
        </p:nvSpPr>
        <p:spPr>
          <a:xfrm>
            <a:off x="10255025" y="7454871"/>
            <a:ext cx="5610250" cy="1529080"/>
          </a:xfrm>
          <a:prstGeom prst="rect">
            <a:avLst/>
          </a:prstGeom>
        </p:spPr>
        <p:txBody>
          <a:bodyPr lIns="0" tIns="0" rIns="0" bIns="0" rtlCol="0" anchor="t">
            <a:spAutoFit/>
          </a:bodyPr>
          <a:lstStyle/>
          <a:p>
            <a:pPr marL="496567" lvl="1" indent="-248284" algn="l">
              <a:lnSpc>
                <a:spcPts val="3219"/>
              </a:lnSpc>
              <a:buFont typeface="Arial"/>
              <a:buChar char="•"/>
            </a:pPr>
            <a:r>
              <a:rPr lang="en-US" sz="2299" dirty="0">
                <a:solidFill>
                  <a:srgbClr val="3B6C8D"/>
                </a:solidFill>
                <a:latin typeface="Arial"/>
                <a:ea typeface="Arial"/>
                <a:cs typeface="Arial"/>
                <a:sym typeface="Arial"/>
              </a:rPr>
              <a:t> Positive attitude</a:t>
            </a:r>
          </a:p>
          <a:p>
            <a:pPr marL="496567" lvl="1" indent="-248284" algn="l">
              <a:lnSpc>
                <a:spcPts val="3219"/>
              </a:lnSpc>
              <a:buFont typeface="Arial"/>
              <a:buChar char="•"/>
            </a:pPr>
            <a:r>
              <a:rPr lang="en-US" sz="2299" dirty="0">
                <a:solidFill>
                  <a:srgbClr val="3B6C8D"/>
                </a:solidFill>
                <a:latin typeface="Arial"/>
                <a:ea typeface="Arial"/>
                <a:cs typeface="Arial"/>
                <a:sym typeface="Arial"/>
              </a:rPr>
              <a:t>· Reliability</a:t>
            </a:r>
          </a:p>
          <a:p>
            <a:pPr marL="496567" lvl="1" indent="-248284" algn="l">
              <a:lnSpc>
                <a:spcPts val="3219"/>
              </a:lnSpc>
              <a:buFont typeface="Arial"/>
              <a:buChar char="•"/>
            </a:pPr>
            <a:r>
              <a:rPr lang="en-US" sz="2299" dirty="0">
                <a:solidFill>
                  <a:srgbClr val="3B6C8D"/>
                </a:solidFill>
                <a:latin typeface="Arial"/>
                <a:ea typeface="Arial"/>
                <a:cs typeface="Arial"/>
                <a:sym typeface="Arial"/>
              </a:rPr>
              <a:t>· Problem-solving ability</a:t>
            </a:r>
          </a:p>
          <a:p>
            <a:pPr algn="l">
              <a:lnSpc>
                <a:spcPts val="2520"/>
              </a:lnSpc>
            </a:pPr>
            <a:endParaRPr lang="en-US" sz="2299" dirty="0">
              <a:solidFill>
                <a:srgbClr val="3B6C8D"/>
              </a:solidFill>
              <a:latin typeface="Arial"/>
              <a:ea typeface="Arial"/>
              <a:cs typeface="Arial"/>
              <a:sym typeface="Arial"/>
            </a:endParaRPr>
          </a:p>
        </p:txBody>
      </p:sp>
      <p:sp>
        <p:nvSpPr>
          <p:cNvPr id="10" name="TextBox 10"/>
          <p:cNvSpPr txBox="1"/>
          <p:nvPr/>
        </p:nvSpPr>
        <p:spPr>
          <a:xfrm>
            <a:off x="2834912" y="4347711"/>
            <a:ext cx="539383" cy="415290"/>
          </a:xfrm>
          <a:prstGeom prst="rect">
            <a:avLst/>
          </a:prstGeom>
        </p:spPr>
        <p:txBody>
          <a:bodyPr lIns="0" tIns="0" rIns="0" bIns="0" rtlCol="0" anchor="t">
            <a:spAutoFit/>
          </a:bodyPr>
          <a:lstStyle/>
          <a:p>
            <a:pPr algn="ctr">
              <a:lnSpc>
                <a:spcPts val="3359"/>
              </a:lnSpc>
              <a:spcBef>
                <a:spcPct val="0"/>
              </a:spcBef>
            </a:pPr>
            <a:r>
              <a:rPr lang="en-US" sz="2400" dirty="0">
                <a:solidFill>
                  <a:srgbClr val="3B6C8D"/>
                </a:solidFill>
                <a:latin typeface="Quicksand Light"/>
                <a:ea typeface="Quicksand Light"/>
                <a:cs typeface="Quicksand Light"/>
                <a:sym typeface="Quicksand Light"/>
              </a:rPr>
              <a:t>01</a:t>
            </a:r>
          </a:p>
        </p:txBody>
      </p:sp>
      <p:sp>
        <p:nvSpPr>
          <p:cNvPr id="11" name="TextBox 11"/>
          <p:cNvSpPr txBox="1"/>
          <p:nvPr/>
        </p:nvSpPr>
        <p:spPr>
          <a:xfrm>
            <a:off x="11201400" y="3020171"/>
            <a:ext cx="539383" cy="415290"/>
          </a:xfrm>
          <a:prstGeom prst="rect">
            <a:avLst/>
          </a:prstGeom>
        </p:spPr>
        <p:txBody>
          <a:bodyPr lIns="0" tIns="0" rIns="0" bIns="0" rtlCol="0" anchor="t">
            <a:spAutoFit/>
          </a:bodyPr>
          <a:lstStyle/>
          <a:p>
            <a:pPr algn="ctr">
              <a:lnSpc>
                <a:spcPts val="3359"/>
              </a:lnSpc>
              <a:spcBef>
                <a:spcPct val="0"/>
              </a:spcBef>
            </a:pPr>
            <a:r>
              <a:rPr lang="en-US" sz="2400" dirty="0">
                <a:solidFill>
                  <a:srgbClr val="3B6C8D"/>
                </a:solidFill>
                <a:latin typeface="Quicksand Light"/>
                <a:ea typeface="Quicksand Light"/>
                <a:cs typeface="Quicksand Light"/>
                <a:sym typeface="Quicksand Light"/>
              </a:rPr>
              <a:t>02</a:t>
            </a:r>
          </a:p>
        </p:txBody>
      </p:sp>
      <p:sp>
        <p:nvSpPr>
          <p:cNvPr id="12" name="TextBox 12"/>
          <p:cNvSpPr txBox="1"/>
          <p:nvPr/>
        </p:nvSpPr>
        <p:spPr>
          <a:xfrm>
            <a:off x="9315437" y="6462025"/>
            <a:ext cx="539383" cy="415290"/>
          </a:xfrm>
          <a:prstGeom prst="rect">
            <a:avLst/>
          </a:prstGeom>
        </p:spPr>
        <p:txBody>
          <a:bodyPr lIns="0" tIns="0" rIns="0" bIns="0" rtlCol="0" anchor="t">
            <a:spAutoFit/>
          </a:bodyPr>
          <a:lstStyle/>
          <a:p>
            <a:pPr algn="ctr">
              <a:lnSpc>
                <a:spcPts val="3359"/>
              </a:lnSpc>
              <a:spcBef>
                <a:spcPct val="0"/>
              </a:spcBef>
            </a:pPr>
            <a:r>
              <a:rPr lang="en-US" sz="2400">
                <a:solidFill>
                  <a:srgbClr val="3B6C8D"/>
                </a:solidFill>
                <a:latin typeface="Quicksand Light"/>
                <a:ea typeface="Quicksand Light"/>
                <a:cs typeface="Quicksand Light"/>
                <a:sym typeface="Quicksand Light"/>
              </a:rPr>
              <a:t>03</a:t>
            </a:r>
          </a:p>
        </p:txBody>
      </p:sp>
      <p:sp>
        <p:nvSpPr>
          <p:cNvPr id="15" name="TextBox 15"/>
          <p:cNvSpPr txBox="1"/>
          <p:nvPr/>
        </p:nvSpPr>
        <p:spPr>
          <a:xfrm>
            <a:off x="10287000" y="6763891"/>
            <a:ext cx="5235979" cy="457836"/>
          </a:xfrm>
          <a:prstGeom prst="rect">
            <a:avLst/>
          </a:prstGeom>
        </p:spPr>
        <p:txBody>
          <a:bodyPr lIns="0" tIns="0" rIns="0" bIns="0" rtlCol="0" anchor="t">
            <a:spAutoFit/>
          </a:bodyPr>
          <a:lstStyle/>
          <a:p>
            <a:pPr algn="just">
              <a:lnSpc>
                <a:spcPts val="3639"/>
              </a:lnSpc>
              <a:spcBef>
                <a:spcPct val="0"/>
              </a:spcBef>
            </a:pPr>
            <a:r>
              <a:rPr lang="en-US" sz="2599" b="1">
                <a:solidFill>
                  <a:srgbClr val="3B6C8D"/>
                </a:solidFill>
                <a:latin typeface="Arial Bold"/>
                <a:ea typeface="Arial Bold"/>
                <a:cs typeface="Arial Bold"/>
                <a:sym typeface="Arial Bold"/>
              </a:rPr>
              <a:t>Personal attributes </a:t>
            </a:r>
          </a:p>
        </p:txBody>
      </p:sp>
      <p:sp>
        <p:nvSpPr>
          <p:cNvPr id="16" name="TextBox 16"/>
          <p:cNvSpPr txBox="1"/>
          <p:nvPr/>
        </p:nvSpPr>
        <p:spPr>
          <a:xfrm>
            <a:off x="7732858" y="814571"/>
            <a:ext cx="109686" cy="1564005"/>
          </a:xfrm>
          <a:prstGeom prst="rect">
            <a:avLst/>
          </a:prstGeom>
        </p:spPr>
        <p:txBody>
          <a:bodyPr lIns="0" tIns="0" rIns="0" bIns="0" rtlCol="0" anchor="t">
            <a:spAutoFit/>
          </a:bodyPr>
          <a:lstStyle/>
          <a:p>
            <a:pPr algn="ctr">
              <a:lnSpc>
                <a:spcPts val="2520"/>
              </a:lnSpc>
              <a:spcBef>
                <a:spcPct val="0"/>
              </a:spcBef>
            </a:pPr>
            <a:endParaRPr/>
          </a:p>
          <a:p>
            <a:pPr algn="ctr">
              <a:lnSpc>
                <a:spcPts val="2520"/>
              </a:lnSpc>
              <a:spcBef>
                <a:spcPct val="0"/>
              </a:spcBef>
            </a:pPr>
            <a:endParaRPr/>
          </a:p>
          <a:p>
            <a:pPr algn="ctr">
              <a:lnSpc>
                <a:spcPts val="2520"/>
              </a:lnSpc>
              <a:spcBef>
                <a:spcPct val="0"/>
              </a:spcBef>
            </a:pPr>
            <a:r>
              <a:rPr lang="en-US" sz="1800" b="1">
                <a:solidFill>
                  <a:srgbClr val="000000"/>
                </a:solidFill>
                <a:latin typeface="Quicksand Medium"/>
                <a:ea typeface="Quicksand Medium"/>
                <a:cs typeface="Quicksand Medium"/>
                <a:sym typeface="Quicksand Medium"/>
              </a:rPr>
              <a:t>· </a:t>
            </a:r>
          </a:p>
          <a:p>
            <a:pPr algn="ctr">
              <a:lnSpc>
                <a:spcPts val="2520"/>
              </a:lnSpc>
              <a:spcBef>
                <a:spcPct val="0"/>
              </a:spcBef>
            </a:pPr>
            <a:endParaRPr lang="en-US" sz="1800" b="1">
              <a:solidFill>
                <a:srgbClr val="000000"/>
              </a:solidFill>
              <a:latin typeface="Quicksand Medium"/>
              <a:ea typeface="Quicksand Medium"/>
              <a:cs typeface="Quicksand Medium"/>
              <a:sym typeface="Quicksand Medium"/>
            </a:endParaRPr>
          </a:p>
          <a:p>
            <a:pPr algn="ctr">
              <a:lnSpc>
                <a:spcPts val="2520"/>
              </a:lnSpc>
              <a:spcBef>
                <a:spcPct val="0"/>
              </a:spcBef>
            </a:pPr>
            <a:endParaRPr lang="en-US" sz="1800" b="1">
              <a:solidFill>
                <a:srgbClr val="000000"/>
              </a:solidFill>
              <a:latin typeface="Quicksand Medium"/>
              <a:ea typeface="Quicksand Medium"/>
              <a:cs typeface="Quicksand Medium"/>
              <a:sym typeface="Quicksand Medium"/>
            </a:endParaRPr>
          </a:p>
        </p:txBody>
      </p:sp>
      <p:sp>
        <p:nvSpPr>
          <p:cNvPr id="18" name="TextBox 18"/>
          <p:cNvSpPr txBox="1"/>
          <p:nvPr/>
        </p:nvSpPr>
        <p:spPr>
          <a:xfrm>
            <a:off x="7842544" y="9217096"/>
            <a:ext cx="9895910" cy="811788"/>
          </a:xfrm>
          <a:prstGeom prst="rect">
            <a:avLst/>
          </a:prstGeom>
        </p:spPr>
        <p:txBody>
          <a:bodyPr lIns="0" tIns="0" rIns="0" bIns="0" rtlCol="0" anchor="t">
            <a:spAutoFit/>
          </a:bodyPr>
          <a:lstStyle/>
          <a:p>
            <a:pPr algn="ctr">
              <a:lnSpc>
                <a:spcPts val="3210"/>
              </a:lnSpc>
              <a:spcBef>
                <a:spcPct val="0"/>
              </a:spcBef>
            </a:pPr>
            <a:r>
              <a:rPr lang="en-US" sz="2293">
                <a:solidFill>
                  <a:srgbClr val="3B6C8D"/>
                </a:solidFill>
                <a:latin typeface="Arial"/>
                <a:ea typeface="Arial"/>
                <a:cs typeface="Arial"/>
                <a:sym typeface="Arial"/>
              </a:rPr>
              <a:t> Person specification enables organisations to hire applicants that align with the job specifications and the organisational ethics (Bratton and Gold, 2022)</a:t>
            </a:r>
          </a:p>
        </p:txBody>
      </p:sp>
      <p:sp>
        <p:nvSpPr>
          <p:cNvPr id="19" name="Freeform 19"/>
          <p:cNvSpPr/>
          <p:nvPr/>
        </p:nvSpPr>
        <p:spPr>
          <a:xfrm>
            <a:off x="-1560583" y="-870413"/>
            <a:ext cx="9702302" cy="4335437"/>
          </a:xfrm>
          <a:custGeom>
            <a:avLst/>
            <a:gdLst/>
            <a:ahLst/>
            <a:cxnLst/>
            <a:rect l="l" t="t" r="r" b="b"/>
            <a:pathLst>
              <a:path w="9702302" h="4335437">
                <a:moveTo>
                  <a:pt x="0" y="0"/>
                </a:moveTo>
                <a:lnTo>
                  <a:pt x="9702302" y="0"/>
                </a:lnTo>
                <a:lnTo>
                  <a:pt x="9702302" y="4335436"/>
                </a:lnTo>
                <a:lnTo>
                  <a:pt x="0" y="4335436"/>
                </a:lnTo>
                <a:lnTo>
                  <a:pt x="0" y="0"/>
                </a:lnTo>
                <a:close/>
              </a:path>
            </a:pathLst>
          </a:custGeom>
          <a:blipFill>
            <a:blip r:embed="rId4"/>
            <a:stretch>
              <a:fillRect l="-44980" t="-103886" r="-22305" b="-45537"/>
            </a:stretch>
          </a:blipFill>
        </p:spPr>
        <p:txBody>
          <a:bodyPr/>
          <a:lstStyle/>
          <a:p>
            <a:endParaRPr lang="en-GB"/>
          </a:p>
        </p:txBody>
      </p:sp>
      <p:sp>
        <p:nvSpPr>
          <p:cNvPr id="21" name="AutoShape 2" descr="Image result for tesco employees in customer service training">
            <a:extLst>
              <a:ext uri="{FF2B5EF4-FFF2-40B4-BE49-F238E27FC236}">
                <a16:creationId xmlns:a16="http://schemas.microsoft.com/office/drawing/2014/main" id="{7EE25F32-4D75-E8C8-4563-0C142BA7129A}"/>
              </a:ext>
            </a:extLst>
          </p:cNvPr>
          <p:cNvSpPr>
            <a:spLocks noChangeAspect="1" noChangeArrowheads="1"/>
          </p:cNvSpPr>
          <p:nvPr/>
        </p:nvSpPr>
        <p:spPr bwMode="auto">
          <a:xfrm>
            <a:off x="5858324" y="445820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Box 24">
            <a:extLst>
              <a:ext uri="{FF2B5EF4-FFF2-40B4-BE49-F238E27FC236}">
                <a16:creationId xmlns:a16="http://schemas.microsoft.com/office/drawing/2014/main" id="{5530E90E-A16C-C626-32F6-2052F2F392E2}"/>
              </a:ext>
            </a:extLst>
          </p:cNvPr>
          <p:cNvSpPr txBox="1"/>
          <p:nvPr/>
        </p:nvSpPr>
        <p:spPr>
          <a:xfrm>
            <a:off x="3789105" y="3868311"/>
            <a:ext cx="6324600" cy="1815882"/>
          </a:xfrm>
          <a:prstGeom prst="rect">
            <a:avLst/>
          </a:prstGeom>
          <a:noFill/>
        </p:spPr>
        <p:txBody>
          <a:bodyPr wrap="square" rtlCol="0">
            <a:spAutoFit/>
          </a:bodyPr>
          <a:lstStyle/>
          <a:p>
            <a:r>
              <a:rPr lang="en-GB" sz="2800" b="1" dirty="0">
                <a:solidFill>
                  <a:schemeClr val="accent1"/>
                </a:solidFill>
              </a:rPr>
              <a:t>Qualifications</a:t>
            </a:r>
          </a:p>
          <a:p>
            <a:endParaRPr lang="en-GB" sz="2800" dirty="0">
              <a:solidFill>
                <a:schemeClr val="accent1"/>
              </a:solidFill>
            </a:endParaRPr>
          </a:p>
          <a:p>
            <a:pPr marL="457200" indent="-457200">
              <a:buFont typeface="Arial" panose="020B0604020202020204" pitchFamily="34" charset="0"/>
              <a:buChar char="•"/>
            </a:pPr>
            <a:r>
              <a:rPr lang="en-GB" sz="2800" dirty="0">
                <a:solidFill>
                  <a:schemeClr val="accent1"/>
                </a:solidFill>
              </a:rPr>
              <a:t>High school or sales and customer service experience</a:t>
            </a:r>
          </a:p>
        </p:txBody>
      </p:sp>
      <p:sp>
        <p:nvSpPr>
          <p:cNvPr id="26" name="TextBox 25">
            <a:extLst>
              <a:ext uri="{FF2B5EF4-FFF2-40B4-BE49-F238E27FC236}">
                <a16:creationId xmlns:a16="http://schemas.microsoft.com/office/drawing/2014/main" id="{7E2FF84E-8B83-00F6-EEF2-195416220013}"/>
              </a:ext>
            </a:extLst>
          </p:cNvPr>
          <p:cNvSpPr txBox="1"/>
          <p:nvPr/>
        </p:nvSpPr>
        <p:spPr>
          <a:xfrm>
            <a:off x="11887200" y="3086100"/>
            <a:ext cx="5486400" cy="1815882"/>
          </a:xfrm>
          <a:prstGeom prst="rect">
            <a:avLst/>
          </a:prstGeom>
          <a:noFill/>
        </p:spPr>
        <p:txBody>
          <a:bodyPr wrap="square" rtlCol="0">
            <a:spAutoFit/>
          </a:bodyPr>
          <a:lstStyle/>
          <a:p>
            <a:r>
              <a:rPr lang="en-GB" sz="2800" b="1" dirty="0">
                <a:solidFill>
                  <a:schemeClr val="accent1"/>
                </a:solidFill>
              </a:rPr>
              <a:t>Skills</a:t>
            </a:r>
          </a:p>
          <a:p>
            <a:pPr marL="457200" indent="-457200">
              <a:buFont typeface="Arial" panose="020B0604020202020204" pitchFamily="34" charset="0"/>
              <a:buChar char="•"/>
            </a:pPr>
            <a:r>
              <a:rPr lang="en-GB" sz="2800" dirty="0">
                <a:solidFill>
                  <a:schemeClr val="accent1"/>
                </a:solidFill>
              </a:rPr>
              <a:t>Communication skills</a:t>
            </a:r>
          </a:p>
          <a:p>
            <a:pPr marL="457200" indent="-457200">
              <a:buFont typeface="Arial" panose="020B0604020202020204" pitchFamily="34" charset="0"/>
              <a:buChar char="•"/>
            </a:pPr>
            <a:r>
              <a:rPr lang="en-GB" sz="2800" dirty="0">
                <a:solidFill>
                  <a:schemeClr val="accent1"/>
                </a:solidFill>
              </a:rPr>
              <a:t>Customer service skills </a:t>
            </a:r>
          </a:p>
          <a:p>
            <a:pPr marL="457200" indent="-457200">
              <a:buFont typeface="Arial" panose="020B0604020202020204" pitchFamily="34" charset="0"/>
              <a:buChar char="•"/>
            </a:pPr>
            <a:r>
              <a:rPr lang="en-GB" sz="2800" dirty="0">
                <a:solidFill>
                  <a:schemeClr val="accent1"/>
                </a:solidFill>
              </a:rPr>
              <a:t>Teamwork ability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8262" y="2324100"/>
            <a:ext cx="17113938" cy="7165243"/>
            <a:chOff x="0" y="0"/>
            <a:chExt cx="4684760" cy="1914010"/>
          </a:xfrm>
        </p:grpSpPr>
        <p:sp>
          <p:nvSpPr>
            <p:cNvPr id="3" name="Freeform 3"/>
            <p:cNvSpPr/>
            <p:nvPr/>
          </p:nvSpPr>
          <p:spPr>
            <a:xfrm>
              <a:off x="0" y="0"/>
              <a:ext cx="4684760" cy="1914010"/>
            </a:xfrm>
            <a:custGeom>
              <a:avLst/>
              <a:gdLst/>
              <a:ahLst/>
              <a:cxnLst/>
              <a:rect l="l" t="t" r="r" b="b"/>
              <a:pathLst>
                <a:path w="4684760" h="1914010">
                  <a:moveTo>
                    <a:pt x="0" y="0"/>
                  </a:moveTo>
                  <a:lnTo>
                    <a:pt x="4684760" y="0"/>
                  </a:lnTo>
                  <a:lnTo>
                    <a:pt x="4684760" y="1914010"/>
                  </a:lnTo>
                  <a:lnTo>
                    <a:pt x="0" y="1914010"/>
                  </a:lnTo>
                  <a:close/>
                </a:path>
              </a:pathLst>
            </a:custGeom>
            <a:solidFill>
              <a:srgbClr val="D5E9F2"/>
            </a:solidFill>
          </p:spPr>
          <p:txBody>
            <a:bodyPr/>
            <a:lstStyle/>
            <a:p>
              <a:endParaRPr lang="en-GB"/>
            </a:p>
          </p:txBody>
        </p:sp>
        <p:sp>
          <p:nvSpPr>
            <p:cNvPr id="4" name="TextBox 4"/>
            <p:cNvSpPr txBox="1"/>
            <p:nvPr/>
          </p:nvSpPr>
          <p:spPr>
            <a:xfrm>
              <a:off x="0" y="-38100"/>
              <a:ext cx="4684760" cy="1952110"/>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1028700" y="2861651"/>
            <a:ext cx="5618829" cy="5618829"/>
          </a:xfrm>
          <a:custGeom>
            <a:avLst/>
            <a:gdLst/>
            <a:ahLst/>
            <a:cxnLst/>
            <a:rect l="l" t="t" r="r" b="b"/>
            <a:pathLst>
              <a:path w="5618829" h="5618829">
                <a:moveTo>
                  <a:pt x="0" y="0"/>
                </a:moveTo>
                <a:lnTo>
                  <a:pt x="5618829" y="0"/>
                </a:lnTo>
                <a:lnTo>
                  <a:pt x="5618829" y="5618829"/>
                </a:lnTo>
                <a:lnTo>
                  <a:pt x="0" y="5618829"/>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262964" y="801343"/>
            <a:ext cx="16138616" cy="729234"/>
          </a:xfrm>
          <a:prstGeom prst="rect">
            <a:avLst/>
          </a:prstGeom>
        </p:spPr>
        <p:txBody>
          <a:bodyPr lIns="0" tIns="0" rIns="0" bIns="0" rtlCol="0" anchor="t">
            <a:spAutoFit/>
          </a:bodyPr>
          <a:lstStyle/>
          <a:p>
            <a:pPr algn="l">
              <a:lnSpc>
                <a:spcPts val="5568"/>
              </a:lnSpc>
            </a:pPr>
            <a:r>
              <a:rPr lang="en-US" sz="4800" b="1" spc="144">
                <a:solidFill>
                  <a:srgbClr val="3B6C8D"/>
                </a:solidFill>
                <a:latin typeface="Arial Bold"/>
                <a:ea typeface="Arial Bold"/>
                <a:cs typeface="Arial Bold"/>
                <a:sym typeface="Arial Bold"/>
              </a:rPr>
              <a:t>NEEDS IN LEARNING AND DEVELOPMENT </a:t>
            </a:r>
          </a:p>
        </p:txBody>
      </p:sp>
      <p:sp>
        <p:nvSpPr>
          <p:cNvPr id="7" name="TextBox 7"/>
          <p:cNvSpPr txBox="1"/>
          <p:nvPr/>
        </p:nvSpPr>
        <p:spPr>
          <a:xfrm>
            <a:off x="7313644" y="2690201"/>
            <a:ext cx="10087936" cy="4323428"/>
          </a:xfrm>
          <a:prstGeom prst="rect">
            <a:avLst/>
          </a:prstGeom>
        </p:spPr>
        <p:txBody>
          <a:bodyPr lIns="0" tIns="0" rIns="0" bIns="0" rtlCol="0" anchor="t">
            <a:spAutoFit/>
          </a:bodyPr>
          <a:lstStyle/>
          <a:p>
            <a:pPr algn="just">
              <a:lnSpc>
                <a:spcPts val="4940"/>
              </a:lnSpc>
            </a:pPr>
            <a:endParaRPr lang="en-US" sz="2806" dirty="0">
              <a:solidFill>
                <a:srgbClr val="1C3545"/>
              </a:solidFill>
              <a:latin typeface="Arial"/>
              <a:ea typeface="Arial"/>
              <a:cs typeface="Arial"/>
              <a:sym typeface="Arial"/>
            </a:endParaRPr>
          </a:p>
          <a:p>
            <a:pPr algn="just">
              <a:lnSpc>
                <a:spcPts val="4940"/>
              </a:lnSpc>
            </a:pPr>
            <a:r>
              <a:rPr lang="en-US" sz="2806" dirty="0">
                <a:solidFill>
                  <a:srgbClr val="1C3545"/>
                </a:solidFill>
                <a:latin typeface="Arial"/>
                <a:ea typeface="Arial"/>
                <a:cs typeface="Arial"/>
                <a:sym typeface="Arial"/>
              </a:rPr>
              <a:t>1.</a:t>
            </a:r>
            <a:r>
              <a:rPr lang="en-US" sz="3200" dirty="0">
                <a:solidFill>
                  <a:srgbClr val="1C3545"/>
                </a:solidFill>
                <a:latin typeface="Arial"/>
                <a:ea typeface="Arial"/>
                <a:cs typeface="Arial"/>
                <a:sym typeface="Arial"/>
              </a:rPr>
              <a:t>Customer service training</a:t>
            </a:r>
          </a:p>
          <a:p>
            <a:pPr algn="just">
              <a:lnSpc>
                <a:spcPts val="4940"/>
              </a:lnSpc>
            </a:pPr>
            <a:r>
              <a:rPr lang="en-US" sz="3200" dirty="0">
                <a:solidFill>
                  <a:srgbClr val="1C3545"/>
                </a:solidFill>
                <a:latin typeface="Arial"/>
                <a:ea typeface="Arial"/>
                <a:cs typeface="Arial"/>
                <a:sym typeface="Arial"/>
              </a:rPr>
              <a:t>2.Digital system training</a:t>
            </a:r>
          </a:p>
          <a:p>
            <a:pPr algn="just">
              <a:lnSpc>
                <a:spcPts val="4940"/>
              </a:lnSpc>
            </a:pPr>
            <a:r>
              <a:rPr lang="en-US" sz="3200" dirty="0">
                <a:solidFill>
                  <a:srgbClr val="1C3545"/>
                </a:solidFill>
                <a:latin typeface="Arial"/>
                <a:ea typeface="Arial"/>
                <a:cs typeface="Arial"/>
                <a:sym typeface="Arial"/>
              </a:rPr>
              <a:t>3.Communication skills</a:t>
            </a:r>
          </a:p>
          <a:p>
            <a:pPr algn="just">
              <a:lnSpc>
                <a:spcPts val="4940"/>
              </a:lnSpc>
            </a:pPr>
            <a:r>
              <a:rPr lang="en-US" sz="3200" dirty="0">
                <a:solidFill>
                  <a:srgbClr val="1C3545"/>
                </a:solidFill>
                <a:latin typeface="Arial"/>
                <a:ea typeface="Arial"/>
                <a:cs typeface="Arial"/>
                <a:sym typeface="Arial"/>
              </a:rPr>
              <a:t>4.Health and safety training</a:t>
            </a:r>
          </a:p>
          <a:p>
            <a:pPr algn="just">
              <a:lnSpc>
                <a:spcPts val="4940"/>
              </a:lnSpc>
            </a:pPr>
            <a:endParaRPr lang="en-US" sz="2806" dirty="0">
              <a:solidFill>
                <a:srgbClr val="1C3545"/>
              </a:solidFill>
              <a:latin typeface="Arial"/>
              <a:ea typeface="Arial"/>
              <a:cs typeface="Arial"/>
              <a:sym typeface="Arial"/>
            </a:endParaRPr>
          </a:p>
          <a:p>
            <a:pPr algn="just">
              <a:lnSpc>
                <a:spcPts val="4940"/>
              </a:lnSpc>
            </a:pPr>
            <a:endParaRPr lang="en-US" sz="2806" dirty="0">
              <a:solidFill>
                <a:srgbClr val="1C3545"/>
              </a:solidFill>
              <a:latin typeface="Arial"/>
              <a:ea typeface="Arial"/>
              <a:cs typeface="Arial"/>
              <a:sym typeface="Arial"/>
            </a:endParaRPr>
          </a:p>
        </p:txBody>
      </p:sp>
      <p:sp>
        <p:nvSpPr>
          <p:cNvPr id="8" name="TextBox 8"/>
          <p:cNvSpPr txBox="1"/>
          <p:nvPr/>
        </p:nvSpPr>
        <p:spPr>
          <a:xfrm>
            <a:off x="-5055610" y="8718478"/>
            <a:ext cx="17787448" cy="34925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Times New Roman"/>
                <a:ea typeface="Times New Roman"/>
                <a:cs typeface="Times New Roman"/>
                <a:sym typeface="Times New Roman"/>
              </a:rPr>
              <a:t>(Noe, 2020)</a:t>
            </a:r>
          </a:p>
        </p:txBody>
      </p:sp>
      <p:sp>
        <p:nvSpPr>
          <p:cNvPr id="9" name="AutoShape 2" descr="Image result for tesco employees in customer service training">
            <a:extLst>
              <a:ext uri="{FF2B5EF4-FFF2-40B4-BE49-F238E27FC236}">
                <a16:creationId xmlns:a16="http://schemas.microsoft.com/office/drawing/2014/main" id="{2066A87E-4099-39D8-6518-7E65990A516E}"/>
              </a:ext>
            </a:extLst>
          </p:cNvPr>
          <p:cNvSpPr>
            <a:spLocks noChangeAspect="1" noChangeArrowheads="1"/>
          </p:cNvSpPr>
          <p:nvPr/>
        </p:nvSpPr>
        <p:spPr bwMode="auto">
          <a:xfrm>
            <a:off x="8991600" y="4991100"/>
            <a:ext cx="3886200" cy="38862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401734" y="3259618"/>
            <a:ext cx="9220201" cy="3767763"/>
          </a:xfrm>
          <a:prstGeom prst="rect">
            <a:avLst/>
          </a:prstGeom>
        </p:spPr>
        <p:txBody>
          <a:bodyPr wrap="square" lIns="0" tIns="0" rIns="0" bIns="0" rtlCol="0" anchor="t">
            <a:spAutoFit/>
          </a:bodyPr>
          <a:lstStyle/>
          <a:p>
            <a:pPr algn="l">
              <a:lnSpc>
                <a:spcPts val="4959"/>
              </a:lnSpc>
            </a:pPr>
            <a:r>
              <a:rPr lang="en-US" sz="2770" dirty="0">
                <a:solidFill>
                  <a:srgbClr val="1C3545"/>
                </a:solidFill>
                <a:latin typeface="Arial"/>
                <a:ea typeface="Arial"/>
                <a:cs typeface="Arial"/>
                <a:sym typeface="Arial"/>
              </a:rPr>
              <a:t>According to the </a:t>
            </a:r>
            <a:r>
              <a:rPr lang="en-US" sz="2770" dirty="0" err="1">
                <a:solidFill>
                  <a:srgbClr val="1C3545"/>
                </a:solidFill>
                <a:latin typeface="Arial"/>
                <a:ea typeface="Arial"/>
                <a:cs typeface="Arial"/>
                <a:sym typeface="Arial"/>
              </a:rPr>
              <a:t>behaviourist</a:t>
            </a:r>
            <a:r>
              <a:rPr lang="en-US" sz="2770" dirty="0">
                <a:solidFill>
                  <a:srgbClr val="1C3545"/>
                </a:solidFill>
                <a:latin typeface="Arial"/>
                <a:ea typeface="Arial"/>
                <a:cs typeface="Arial"/>
                <a:sym typeface="Arial"/>
              </a:rPr>
              <a:t> theory of learning, learning takes place in terms of stimulus and response and reinforcement. </a:t>
            </a:r>
          </a:p>
          <a:p>
            <a:pPr algn="l">
              <a:lnSpc>
                <a:spcPts val="4959"/>
              </a:lnSpc>
            </a:pPr>
            <a:r>
              <a:rPr lang="en-US" sz="2770" dirty="0">
                <a:solidFill>
                  <a:srgbClr val="1C3545"/>
                </a:solidFill>
                <a:latin typeface="Arial"/>
                <a:ea typeface="Arial"/>
                <a:cs typeface="Arial"/>
                <a:sym typeface="Arial"/>
              </a:rPr>
              <a:t>Employees at the workplace are taught through: </a:t>
            </a:r>
          </a:p>
          <a:p>
            <a:pPr marL="598196" lvl="1" indent="-299098" algn="l">
              <a:lnSpc>
                <a:spcPts val="4959"/>
              </a:lnSpc>
              <a:buFont typeface="Arial"/>
              <a:buChar char="•"/>
            </a:pPr>
            <a:r>
              <a:rPr lang="en-US" sz="2770" dirty="0">
                <a:solidFill>
                  <a:srgbClr val="1C3545"/>
                </a:solidFill>
                <a:latin typeface="Arial"/>
                <a:ea typeface="Arial"/>
                <a:cs typeface="Arial"/>
                <a:sym typeface="Arial"/>
              </a:rPr>
              <a:t>Repetition</a:t>
            </a:r>
          </a:p>
          <a:p>
            <a:pPr marL="598196" lvl="1" indent="-299098" algn="l">
              <a:lnSpc>
                <a:spcPts val="4959"/>
              </a:lnSpc>
              <a:buFont typeface="Arial"/>
              <a:buChar char="•"/>
            </a:pPr>
            <a:r>
              <a:rPr lang="en-US" sz="2770" dirty="0">
                <a:solidFill>
                  <a:srgbClr val="1C3545"/>
                </a:solidFill>
                <a:latin typeface="Arial"/>
                <a:ea typeface="Arial"/>
                <a:cs typeface="Arial"/>
                <a:sym typeface="Arial"/>
              </a:rPr>
              <a:t> Practice </a:t>
            </a:r>
          </a:p>
        </p:txBody>
      </p:sp>
      <p:sp>
        <p:nvSpPr>
          <p:cNvPr id="3" name="Freeform 3"/>
          <p:cNvSpPr/>
          <p:nvPr/>
        </p:nvSpPr>
        <p:spPr>
          <a:xfrm>
            <a:off x="200729" y="2176012"/>
            <a:ext cx="7190671" cy="6777488"/>
          </a:xfrm>
          <a:custGeom>
            <a:avLst/>
            <a:gdLst/>
            <a:ahLst/>
            <a:cxnLst/>
            <a:rect l="l" t="t" r="r" b="b"/>
            <a:pathLst>
              <a:path w="6262171" h="5934977">
                <a:moveTo>
                  <a:pt x="0" y="0"/>
                </a:moveTo>
                <a:lnTo>
                  <a:pt x="6262171" y="0"/>
                </a:lnTo>
                <a:lnTo>
                  <a:pt x="6262171" y="5934976"/>
                </a:lnTo>
                <a:lnTo>
                  <a:pt x="0" y="5934976"/>
                </a:lnTo>
                <a:lnTo>
                  <a:pt x="0" y="0"/>
                </a:lnTo>
                <a:close/>
              </a:path>
            </a:pathLst>
          </a:custGeom>
          <a:blipFill>
            <a:blip r:embed="rId3"/>
            <a:stretch>
              <a:fillRect l="-5758" r="-6201"/>
            </a:stretch>
          </a:blipFill>
        </p:spPr>
        <p:txBody>
          <a:bodyPr/>
          <a:lstStyle/>
          <a:p>
            <a:endParaRPr lang="en-GB"/>
          </a:p>
        </p:txBody>
      </p:sp>
      <p:sp>
        <p:nvSpPr>
          <p:cNvPr id="4" name="TextBox 4"/>
          <p:cNvSpPr txBox="1"/>
          <p:nvPr/>
        </p:nvSpPr>
        <p:spPr>
          <a:xfrm>
            <a:off x="1275250" y="822362"/>
            <a:ext cx="16381321" cy="739092"/>
          </a:xfrm>
          <a:prstGeom prst="rect">
            <a:avLst/>
          </a:prstGeom>
        </p:spPr>
        <p:txBody>
          <a:bodyPr lIns="0" tIns="0" rIns="0" bIns="0" rtlCol="0" anchor="t">
            <a:spAutoFit/>
          </a:bodyPr>
          <a:lstStyle/>
          <a:p>
            <a:pPr algn="r">
              <a:lnSpc>
                <a:spcPts val="5644"/>
              </a:lnSpc>
            </a:pPr>
            <a:r>
              <a:rPr lang="en-US" sz="4865" b="1" spc="145">
                <a:solidFill>
                  <a:srgbClr val="3B6C8D"/>
                </a:solidFill>
                <a:latin typeface="Arial Bold"/>
                <a:ea typeface="Arial Bold"/>
                <a:cs typeface="Arial Bold"/>
                <a:sym typeface="Arial Bold"/>
              </a:rPr>
              <a:t>LEARNING THEORY BEHAVIOURISTS </a:t>
            </a:r>
          </a:p>
        </p:txBody>
      </p:sp>
      <p:sp>
        <p:nvSpPr>
          <p:cNvPr id="5" name="TextBox 5"/>
          <p:cNvSpPr txBox="1"/>
          <p:nvPr/>
        </p:nvSpPr>
        <p:spPr>
          <a:xfrm>
            <a:off x="374507" y="8261881"/>
            <a:ext cx="5526236" cy="339725"/>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Arial"/>
                <a:ea typeface="Arial"/>
                <a:cs typeface="Arial"/>
                <a:sym typeface="Arial"/>
              </a:rPr>
              <a:t>(Alshalabi, Hamada, &amp; Elleithy, 2013)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290298" y="1618417"/>
            <a:ext cx="5663848" cy="4114800"/>
          </a:xfrm>
          <a:custGeom>
            <a:avLst/>
            <a:gdLst/>
            <a:ahLst/>
            <a:cxnLst/>
            <a:rect l="l" t="t" r="r" b="b"/>
            <a:pathLst>
              <a:path w="5663848" h="4114800">
                <a:moveTo>
                  <a:pt x="0" y="0"/>
                </a:moveTo>
                <a:lnTo>
                  <a:pt x="5663848" y="0"/>
                </a:lnTo>
                <a:lnTo>
                  <a:pt x="5663848" y="4114800"/>
                </a:lnTo>
                <a:lnTo>
                  <a:pt x="0" y="4114800"/>
                </a:lnTo>
                <a:lnTo>
                  <a:pt x="0" y="0"/>
                </a:lnTo>
                <a:close/>
              </a:path>
            </a:pathLst>
          </a:custGeom>
          <a:blipFill>
            <a:blip r:embed="rId2"/>
            <a:stretch>
              <a:fillRect r="-45300"/>
            </a:stretch>
          </a:blipFill>
        </p:spPr>
        <p:txBody>
          <a:bodyPr/>
          <a:lstStyle/>
          <a:p>
            <a:endParaRPr lang="en-GB"/>
          </a:p>
        </p:txBody>
      </p:sp>
      <p:sp>
        <p:nvSpPr>
          <p:cNvPr id="3" name="TextBox 3"/>
          <p:cNvSpPr txBox="1"/>
          <p:nvPr/>
        </p:nvSpPr>
        <p:spPr>
          <a:xfrm>
            <a:off x="347902" y="1788160"/>
            <a:ext cx="10533178" cy="5579989"/>
          </a:xfrm>
          <a:prstGeom prst="rect">
            <a:avLst/>
          </a:prstGeom>
        </p:spPr>
        <p:txBody>
          <a:bodyPr lIns="0" tIns="0" rIns="0" bIns="0" rtlCol="0" anchor="t">
            <a:spAutoFit/>
          </a:bodyPr>
          <a:lstStyle/>
          <a:p>
            <a:pPr algn="l">
              <a:lnSpc>
                <a:spcPts val="4927"/>
              </a:lnSpc>
            </a:pPr>
            <a:endParaRPr dirty="0"/>
          </a:p>
          <a:p>
            <a:pPr algn="l">
              <a:lnSpc>
                <a:spcPts val="4927"/>
              </a:lnSpc>
            </a:pPr>
            <a:r>
              <a:rPr lang="en-US" sz="3600" dirty="0">
                <a:solidFill>
                  <a:srgbClr val="1C3545"/>
                </a:solidFill>
                <a:latin typeface="Arial"/>
                <a:ea typeface="Arial"/>
                <a:cs typeface="Arial"/>
                <a:sym typeface="Arial"/>
              </a:rPr>
              <a:t>The cognitivist learning theory is concerned with the way people decode and interpret information. Employees learn by:</a:t>
            </a:r>
          </a:p>
          <a:p>
            <a:pPr algn="l">
              <a:lnSpc>
                <a:spcPts val="4927"/>
              </a:lnSpc>
            </a:pPr>
            <a:endParaRPr lang="en-US" sz="3600" dirty="0">
              <a:solidFill>
                <a:srgbClr val="1C3545"/>
              </a:solidFill>
              <a:latin typeface="Arial"/>
              <a:ea typeface="Arial"/>
              <a:cs typeface="Arial"/>
              <a:sym typeface="Arial"/>
            </a:endParaRPr>
          </a:p>
          <a:p>
            <a:pPr marL="604519" lvl="1" indent="-302260" algn="l">
              <a:lnSpc>
                <a:spcPts val="4927"/>
              </a:lnSpc>
              <a:buFont typeface="Arial"/>
              <a:buChar char="•"/>
            </a:pPr>
            <a:r>
              <a:rPr lang="en-US" sz="3600" dirty="0">
                <a:solidFill>
                  <a:srgbClr val="1C3545"/>
                </a:solidFill>
                <a:latin typeface="Arial"/>
                <a:ea typeface="Arial"/>
                <a:cs typeface="Arial"/>
                <a:sym typeface="Arial"/>
              </a:rPr>
              <a:t> Understanding concepts</a:t>
            </a:r>
          </a:p>
          <a:p>
            <a:pPr marL="604519" lvl="1" indent="-302260" algn="l">
              <a:lnSpc>
                <a:spcPts val="4927"/>
              </a:lnSpc>
              <a:buFont typeface="Arial"/>
              <a:buChar char="•"/>
            </a:pPr>
            <a:r>
              <a:rPr lang="en-US" sz="3600" dirty="0">
                <a:solidFill>
                  <a:srgbClr val="1C3545"/>
                </a:solidFill>
                <a:latin typeface="Arial"/>
                <a:ea typeface="Arial"/>
                <a:cs typeface="Arial"/>
                <a:sym typeface="Arial"/>
              </a:rPr>
              <a:t>Problem solving </a:t>
            </a:r>
          </a:p>
          <a:p>
            <a:pPr marL="604519" lvl="1" indent="-302260" algn="l">
              <a:lnSpc>
                <a:spcPts val="4927"/>
              </a:lnSpc>
              <a:buFont typeface="Arial"/>
              <a:buChar char="•"/>
            </a:pPr>
            <a:r>
              <a:rPr lang="en-US" sz="3600" dirty="0">
                <a:solidFill>
                  <a:srgbClr val="1C3545"/>
                </a:solidFill>
                <a:latin typeface="Arial"/>
                <a:ea typeface="Arial"/>
                <a:cs typeface="Arial"/>
                <a:sym typeface="Arial"/>
              </a:rPr>
              <a:t>Applying knowledge </a:t>
            </a:r>
          </a:p>
          <a:p>
            <a:pPr algn="l">
              <a:lnSpc>
                <a:spcPts val="4927"/>
              </a:lnSpc>
            </a:pPr>
            <a:endParaRPr lang="en-US" sz="2799" dirty="0">
              <a:solidFill>
                <a:srgbClr val="1C3545"/>
              </a:solidFill>
              <a:latin typeface="Arial"/>
              <a:ea typeface="Arial"/>
              <a:cs typeface="Arial"/>
              <a:sym typeface="Arial"/>
            </a:endParaRPr>
          </a:p>
        </p:txBody>
      </p:sp>
      <p:sp>
        <p:nvSpPr>
          <p:cNvPr id="4" name="TextBox 4"/>
          <p:cNvSpPr txBox="1"/>
          <p:nvPr/>
        </p:nvSpPr>
        <p:spPr>
          <a:xfrm>
            <a:off x="0" y="575676"/>
            <a:ext cx="10881080" cy="848262"/>
          </a:xfrm>
          <a:prstGeom prst="rect">
            <a:avLst/>
          </a:prstGeom>
        </p:spPr>
        <p:txBody>
          <a:bodyPr lIns="0" tIns="0" rIns="0" bIns="0" rtlCol="0" anchor="t">
            <a:spAutoFit/>
          </a:bodyPr>
          <a:lstStyle/>
          <a:p>
            <a:pPr algn="ctr">
              <a:lnSpc>
                <a:spcPts val="6795"/>
              </a:lnSpc>
              <a:spcBef>
                <a:spcPct val="0"/>
              </a:spcBef>
            </a:pPr>
            <a:r>
              <a:rPr lang="en-US" sz="4853" b="1">
                <a:solidFill>
                  <a:srgbClr val="1C3545"/>
                </a:solidFill>
                <a:latin typeface="Arial Bold"/>
                <a:ea typeface="Arial Bold"/>
                <a:cs typeface="Arial Bold"/>
                <a:sym typeface="Arial Bold"/>
              </a:rPr>
              <a:t>The Cognitivist Learning Theory</a:t>
            </a:r>
          </a:p>
        </p:txBody>
      </p:sp>
      <p:sp>
        <p:nvSpPr>
          <p:cNvPr id="5" name="TextBox 5"/>
          <p:cNvSpPr txBox="1"/>
          <p:nvPr/>
        </p:nvSpPr>
        <p:spPr>
          <a:xfrm>
            <a:off x="12555136" y="5865256"/>
            <a:ext cx="3134171" cy="339725"/>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Arial"/>
                <a:ea typeface="Arial"/>
                <a:cs typeface="Arial"/>
                <a:sym typeface="Arial"/>
              </a:rPr>
              <a:t>(Robbins and Judge,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296401" y="3371412"/>
            <a:ext cx="7086599" cy="3544175"/>
          </a:xfrm>
          <a:prstGeom prst="rect">
            <a:avLst/>
          </a:prstGeom>
        </p:spPr>
        <p:txBody>
          <a:bodyPr wrap="square" lIns="0" tIns="0" rIns="0" bIns="0" rtlCol="0" anchor="t">
            <a:spAutoFit/>
          </a:bodyPr>
          <a:lstStyle/>
          <a:p>
            <a:pPr algn="l">
              <a:lnSpc>
                <a:spcPts val="3975"/>
              </a:lnSpc>
            </a:pPr>
            <a:r>
              <a:rPr lang="en-US" sz="2799" dirty="0">
                <a:solidFill>
                  <a:srgbClr val="1C3545"/>
                </a:solidFill>
                <a:latin typeface="Arial"/>
                <a:ea typeface="Arial"/>
                <a:cs typeface="Arial"/>
                <a:sym typeface="Arial"/>
              </a:rPr>
              <a:t> </a:t>
            </a:r>
          </a:p>
          <a:p>
            <a:pPr algn="l">
              <a:lnSpc>
                <a:spcPts val="3975"/>
              </a:lnSpc>
            </a:pPr>
            <a:endParaRPr lang="en-US" sz="4000" dirty="0">
              <a:solidFill>
                <a:srgbClr val="1C3545"/>
              </a:solidFill>
              <a:latin typeface="Arial"/>
              <a:ea typeface="Arial"/>
              <a:cs typeface="Arial"/>
              <a:sym typeface="Arial"/>
            </a:endParaRPr>
          </a:p>
          <a:p>
            <a:pPr marL="604515" lvl="1" indent="-302257" algn="l">
              <a:lnSpc>
                <a:spcPts val="3975"/>
              </a:lnSpc>
              <a:buFont typeface="Arial"/>
              <a:buChar char="•"/>
            </a:pPr>
            <a:r>
              <a:rPr lang="en-US" sz="4000" dirty="0">
                <a:solidFill>
                  <a:srgbClr val="1C3545"/>
                </a:solidFill>
                <a:latin typeface="Arial"/>
                <a:ea typeface="Arial"/>
                <a:cs typeface="Arial"/>
                <a:sym typeface="Arial"/>
              </a:rPr>
              <a:t>Concrete experience</a:t>
            </a:r>
          </a:p>
          <a:p>
            <a:pPr marL="604515" lvl="1" indent="-302257" algn="l">
              <a:lnSpc>
                <a:spcPts val="3975"/>
              </a:lnSpc>
              <a:buFont typeface="Arial"/>
              <a:buChar char="•"/>
            </a:pPr>
            <a:r>
              <a:rPr lang="en-US" sz="4000" dirty="0">
                <a:solidFill>
                  <a:srgbClr val="1C3545"/>
                </a:solidFill>
                <a:latin typeface="Arial"/>
                <a:ea typeface="Arial"/>
                <a:cs typeface="Arial"/>
                <a:sym typeface="Arial"/>
              </a:rPr>
              <a:t>Reflective observation</a:t>
            </a:r>
          </a:p>
          <a:p>
            <a:pPr marL="604515" lvl="1" indent="-302257" algn="l">
              <a:lnSpc>
                <a:spcPts val="3975"/>
              </a:lnSpc>
              <a:buFont typeface="Arial"/>
              <a:buChar char="•"/>
            </a:pPr>
            <a:r>
              <a:rPr lang="en-US" sz="4000" dirty="0">
                <a:solidFill>
                  <a:srgbClr val="1C3545"/>
                </a:solidFill>
                <a:latin typeface="Arial"/>
                <a:ea typeface="Arial"/>
                <a:cs typeface="Arial"/>
                <a:sym typeface="Arial"/>
              </a:rPr>
              <a:t>Abstract </a:t>
            </a:r>
            <a:r>
              <a:rPr lang="en-US" sz="4000" dirty="0" err="1">
                <a:solidFill>
                  <a:srgbClr val="1C3545"/>
                </a:solidFill>
                <a:latin typeface="Arial"/>
                <a:ea typeface="Arial"/>
                <a:cs typeface="Arial"/>
                <a:sym typeface="Arial"/>
              </a:rPr>
              <a:t>conceptualisation</a:t>
            </a:r>
            <a:r>
              <a:rPr lang="en-US" sz="4000" dirty="0">
                <a:solidFill>
                  <a:srgbClr val="1C3545"/>
                </a:solidFill>
                <a:latin typeface="Arial"/>
                <a:ea typeface="Arial"/>
                <a:cs typeface="Arial"/>
                <a:sym typeface="Arial"/>
              </a:rPr>
              <a:t> </a:t>
            </a:r>
          </a:p>
          <a:p>
            <a:pPr marL="604515" lvl="1" indent="-302257" algn="l">
              <a:lnSpc>
                <a:spcPts val="3975"/>
              </a:lnSpc>
              <a:buFont typeface="Arial"/>
              <a:buChar char="•"/>
            </a:pPr>
            <a:r>
              <a:rPr lang="en-US" sz="4000" dirty="0">
                <a:solidFill>
                  <a:srgbClr val="1C3545"/>
                </a:solidFill>
                <a:latin typeface="Arial"/>
                <a:ea typeface="Arial"/>
                <a:cs typeface="Arial"/>
                <a:sym typeface="Arial"/>
              </a:rPr>
              <a:t>Active experimentation </a:t>
            </a:r>
          </a:p>
          <a:p>
            <a:pPr algn="l">
              <a:lnSpc>
                <a:spcPts val="3975"/>
              </a:lnSpc>
            </a:pPr>
            <a:endParaRPr lang="en-US" sz="2799" dirty="0">
              <a:solidFill>
                <a:srgbClr val="1C3545"/>
              </a:solidFill>
              <a:latin typeface="Arial"/>
              <a:ea typeface="Arial"/>
              <a:cs typeface="Arial"/>
              <a:sym typeface="Arial"/>
            </a:endParaRPr>
          </a:p>
        </p:txBody>
      </p:sp>
      <p:sp>
        <p:nvSpPr>
          <p:cNvPr id="3" name="Freeform 3"/>
          <p:cNvSpPr/>
          <p:nvPr/>
        </p:nvSpPr>
        <p:spPr>
          <a:xfrm>
            <a:off x="529357" y="1028700"/>
            <a:ext cx="7547843" cy="8229600"/>
          </a:xfrm>
          <a:custGeom>
            <a:avLst/>
            <a:gdLst/>
            <a:ahLst/>
            <a:cxnLst/>
            <a:rect l="l" t="t" r="r" b="b"/>
            <a:pathLst>
              <a:path w="6123463" h="6134094">
                <a:moveTo>
                  <a:pt x="0" y="0"/>
                </a:moveTo>
                <a:lnTo>
                  <a:pt x="6123463" y="0"/>
                </a:lnTo>
                <a:lnTo>
                  <a:pt x="6123463" y="6134094"/>
                </a:lnTo>
                <a:lnTo>
                  <a:pt x="0" y="6134094"/>
                </a:lnTo>
                <a:lnTo>
                  <a:pt x="0" y="0"/>
                </a:lnTo>
                <a:close/>
              </a:path>
            </a:pathLst>
          </a:custGeom>
          <a:blipFill>
            <a:blip r:embed="rId2"/>
            <a:stretch>
              <a:fillRect/>
            </a:stretch>
          </a:blipFill>
        </p:spPr>
        <p:txBody>
          <a:bodyPr/>
          <a:lstStyle/>
          <a:p>
            <a:endParaRPr lang="en-GB"/>
          </a:p>
        </p:txBody>
      </p:sp>
      <p:sp>
        <p:nvSpPr>
          <p:cNvPr id="4" name="TextBox 4"/>
          <p:cNvSpPr txBox="1"/>
          <p:nvPr/>
        </p:nvSpPr>
        <p:spPr>
          <a:xfrm>
            <a:off x="5461951" y="254633"/>
            <a:ext cx="12060642" cy="774067"/>
          </a:xfrm>
          <a:prstGeom prst="rect">
            <a:avLst/>
          </a:prstGeom>
        </p:spPr>
        <p:txBody>
          <a:bodyPr lIns="0" tIns="0" rIns="0" bIns="0" rtlCol="0" anchor="t">
            <a:spAutoFit/>
          </a:bodyPr>
          <a:lstStyle/>
          <a:p>
            <a:pPr algn="ctr">
              <a:lnSpc>
                <a:spcPts val="6159"/>
              </a:lnSpc>
              <a:spcBef>
                <a:spcPct val="0"/>
              </a:spcBef>
            </a:pPr>
            <a:r>
              <a:rPr lang="en-US" sz="4399" b="1">
                <a:solidFill>
                  <a:srgbClr val="1C3545"/>
                </a:solidFill>
                <a:latin typeface="Arial Bold"/>
                <a:ea typeface="Arial Bold"/>
                <a:cs typeface="Arial Bold"/>
                <a:sym typeface="Arial Bold"/>
              </a:rPr>
              <a:t>Experiential Learning Theory</a:t>
            </a:r>
          </a:p>
        </p:txBody>
      </p:sp>
      <p:sp>
        <p:nvSpPr>
          <p:cNvPr id="5" name="TextBox 5"/>
          <p:cNvSpPr txBox="1"/>
          <p:nvPr/>
        </p:nvSpPr>
        <p:spPr>
          <a:xfrm>
            <a:off x="2250152" y="7374204"/>
            <a:ext cx="2598650" cy="34226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Times New Roman"/>
                <a:ea typeface="Times New Roman"/>
                <a:cs typeface="Times New Roman"/>
                <a:sym typeface="Times New Roman"/>
              </a:rPr>
              <a:t>(Kolb, 1984, p. 41)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1233990" y="2781300"/>
            <a:ext cx="15392400" cy="4411464"/>
          </a:xfrm>
          <a:prstGeom prst="rect">
            <a:avLst/>
          </a:prstGeom>
        </p:spPr>
        <p:txBody>
          <a:bodyPr wrap="square" lIns="0" tIns="0" rIns="0" bIns="0" rtlCol="0" anchor="t">
            <a:spAutoFit/>
          </a:bodyPr>
          <a:lstStyle/>
          <a:p>
            <a:pPr algn="l">
              <a:lnSpc>
                <a:spcPts val="4283"/>
              </a:lnSpc>
            </a:pPr>
            <a:endParaRPr dirty="0">
              <a:solidFill>
                <a:schemeClr val="accent1"/>
              </a:solidFill>
            </a:endParaRPr>
          </a:p>
          <a:p>
            <a:pPr algn="l">
              <a:lnSpc>
                <a:spcPts val="4283"/>
              </a:lnSpc>
            </a:pPr>
            <a:r>
              <a:rPr lang="en-US" sz="3600" dirty="0">
                <a:solidFill>
                  <a:schemeClr val="accent1"/>
                </a:solidFill>
                <a:latin typeface="Arial"/>
                <a:ea typeface="Arial"/>
                <a:cs typeface="Arial"/>
                <a:sym typeface="Arial"/>
              </a:rPr>
              <a:t>Appropriate recruitment and training have a number of </a:t>
            </a:r>
            <a:r>
              <a:rPr lang="en-US" sz="3600" dirty="0" err="1">
                <a:solidFill>
                  <a:schemeClr val="accent1"/>
                </a:solidFill>
                <a:latin typeface="Arial"/>
                <a:ea typeface="Arial"/>
                <a:cs typeface="Arial"/>
                <a:sym typeface="Arial"/>
              </a:rPr>
              <a:t>organisational</a:t>
            </a:r>
            <a:r>
              <a:rPr lang="en-US" sz="3600" dirty="0">
                <a:solidFill>
                  <a:schemeClr val="accent1"/>
                </a:solidFill>
                <a:latin typeface="Arial"/>
                <a:ea typeface="Arial"/>
                <a:cs typeface="Arial"/>
                <a:sym typeface="Arial"/>
              </a:rPr>
              <a:t> advantages: </a:t>
            </a:r>
          </a:p>
          <a:p>
            <a:pPr marL="604518" lvl="1" indent="-302259" algn="l">
              <a:lnSpc>
                <a:spcPts val="4283"/>
              </a:lnSpc>
              <a:buFont typeface="Arial"/>
              <a:buChar char="•"/>
            </a:pPr>
            <a:r>
              <a:rPr lang="en-US" sz="3600" dirty="0">
                <a:solidFill>
                  <a:schemeClr val="accent1"/>
                </a:solidFill>
                <a:latin typeface="Arial"/>
                <a:ea typeface="Arial"/>
                <a:cs typeface="Arial"/>
                <a:sym typeface="Arial"/>
              </a:rPr>
              <a:t>Enhanced performance of employees</a:t>
            </a:r>
          </a:p>
          <a:p>
            <a:pPr marL="604518" lvl="1" indent="-302259" algn="l">
              <a:lnSpc>
                <a:spcPts val="4283"/>
              </a:lnSpc>
              <a:buFont typeface="Arial"/>
              <a:buChar char="•"/>
            </a:pPr>
            <a:r>
              <a:rPr lang="en-US" sz="3600" dirty="0">
                <a:solidFill>
                  <a:schemeClr val="accent1"/>
                </a:solidFill>
                <a:latin typeface="Arial"/>
                <a:ea typeface="Arial"/>
                <a:cs typeface="Arial"/>
                <a:sym typeface="Arial"/>
              </a:rPr>
              <a:t>Increased satisfaction among employees</a:t>
            </a:r>
          </a:p>
          <a:p>
            <a:pPr marL="604518" lvl="1" indent="-302259" algn="l">
              <a:lnSpc>
                <a:spcPts val="4283"/>
              </a:lnSpc>
              <a:buFont typeface="Arial"/>
              <a:buChar char="•"/>
            </a:pPr>
            <a:r>
              <a:rPr lang="en-US" sz="3600" dirty="0">
                <a:solidFill>
                  <a:schemeClr val="accent1"/>
                </a:solidFill>
                <a:latin typeface="Arial"/>
                <a:ea typeface="Arial"/>
                <a:cs typeface="Arial"/>
                <a:sym typeface="Arial"/>
              </a:rPr>
              <a:t>Increased productivity </a:t>
            </a:r>
          </a:p>
          <a:p>
            <a:pPr marL="604518" lvl="1" indent="-302259" algn="l">
              <a:lnSpc>
                <a:spcPts val="4283"/>
              </a:lnSpc>
              <a:buFont typeface="Arial"/>
              <a:buChar char="•"/>
            </a:pPr>
            <a:r>
              <a:rPr lang="en-US" sz="3600" dirty="0">
                <a:solidFill>
                  <a:schemeClr val="accent1"/>
                </a:solidFill>
                <a:latin typeface="Arial"/>
                <a:ea typeface="Arial"/>
                <a:cs typeface="Arial"/>
                <a:sym typeface="Arial"/>
              </a:rPr>
              <a:t>Better customer service </a:t>
            </a:r>
          </a:p>
          <a:p>
            <a:pPr marL="604518" lvl="1" indent="-302259" algn="l">
              <a:lnSpc>
                <a:spcPts val="4283"/>
              </a:lnSpc>
              <a:buFont typeface="Arial"/>
              <a:buChar char="•"/>
            </a:pPr>
            <a:r>
              <a:rPr lang="en-US" sz="3600" dirty="0">
                <a:solidFill>
                  <a:schemeClr val="accent1"/>
                </a:solidFill>
                <a:latin typeface="Arial"/>
                <a:ea typeface="Arial"/>
                <a:cs typeface="Arial"/>
                <a:sym typeface="Arial"/>
              </a:rPr>
              <a:t> Reduced employee turnover </a:t>
            </a:r>
          </a:p>
        </p:txBody>
      </p:sp>
      <p:sp>
        <p:nvSpPr>
          <p:cNvPr id="4" name="TextBox 4"/>
          <p:cNvSpPr txBox="1"/>
          <p:nvPr/>
        </p:nvSpPr>
        <p:spPr>
          <a:xfrm>
            <a:off x="228600" y="2003770"/>
            <a:ext cx="16626390" cy="724686"/>
          </a:xfrm>
          <a:prstGeom prst="rect">
            <a:avLst/>
          </a:prstGeom>
        </p:spPr>
        <p:txBody>
          <a:bodyPr lIns="0" tIns="0" rIns="0" bIns="0" rtlCol="0" anchor="t">
            <a:spAutoFit/>
          </a:bodyPr>
          <a:lstStyle/>
          <a:p>
            <a:pPr algn="ctr">
              <a:lnSpc>
                <a:spcPts val="6159"/>
              </a:lnSpc>
              <a:spcBef>
                <a:spcPct val="0"/>
              </a:spcBef>
            </a:pPr>
            <a:r>
              <a:rPr lang="en-US" sz="4399" b="1" dirty="0">
                <a:solidFill>
                  <a:schemeClr val="tx2"/>
                </a:solidFill>
                <a:latin typeface="Arial Bold"/>
                <a:ea typeface="Arial Bold"/>
                <a:cs typeface="Arial Bold"/>
                <a:sym typeface="Arial Bold"/>
              </a:rPr>
              <a:t>Advantages of a good recruitment and training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5E9F2"/>
        </a:solidFill>
        <a:effectLst/>
      </p:bgPr>
    </p:bg>
    <p:spTree>
      <p:nvGrpSpPr>
        <p:cNvPr id="1" name=""/>
        <p:cNvGrpSpPr/>
        <p:nvPr/>
      </p:nvGrpSpPr>
      <p:grpSpPr>
        <a:xfrm>
          <a:off x="0" y="0"/>
          <a:ext cx="0" cy="0"/>
          <a:chOff x="0" y="0"/>
          <a:chExt cx="0" cy="0"/>
        </a:xfrm>
      </p:grpSpPr>
      <p:sp>
        <p:nvSpPr>
          <p:cNvPr id="2" name="TextBox 2"/>
          <p:cNvSpPr txBox="1"/>
          <p:nvPr/>
        </p:nvSpPr>
        <p:spPr>
          <a:xfrm>
            <a:off x="1968550" y="2591288"/>
            <a:ext cx="14721935" cy="4958080"/>
          </a:xfrm>
          <a:prstGeom prst="rect">
            <a:avLst/>
          </a:prstGeom>
        </p:spPr>
        <p:txBody>
          <a:bodyPr lIns="0" tIns="0" rIns="0" bIns="0" rtlCol="0" anchor="t">
            <a:spAutoFit/>
          </a:bodyPr>
          <a:lstStyle/>
          <a:p>
            <a:pPr algn="ctr">
              <a:lnSpc>
                <a:spcPts val="3919"/>
              </a:lnSpc>
              <a:spcBef>
                <a:spcPct val="0"/>
              </a:spcBef>
            </a:pPr>
            <a:r>
              <a:rPr lang="en-US" sz="2799">
                <a:solidFill>
                  <a:srgbClr val="1C3545"/>
                </a:solidFill>
                <a:latin typeface="Arial"/>
                <a:ea typeface="Arial"/>
                <a:cs typeface="Arial"/>
                <a:sym typeface="Arial"/>
              </a:rPr>
              <a:t>Conclusively, organisational success is impossible without proper recruitment and employee development. Tesco should also make sure that it hires the right people with the right skills and gives them the proper training to contribute towards their career growth. Organisations can use structured recruitment process consisting of job analysis, job description and person specification to select the right candidates. Moreover, the learning and development programs that are based on the theories of behaviourist, cognitivist learning, and experiential learning can help employees to acquire the required skills and knowledge. Through good recruitment and training policies, organisations such as Tesco are able to increase the performance of employees, customer satisfaction and long-term competitiveness in the retailing market.</a:t>
            </a:r>
          </a:p>
        </p:txBody>
      </p:sp>
      <p:sp>
        <p:nvSpPr>
          <p:cNvPr id="3" name="TextBox 3"/>
          <p:cNvSpPr txBox="1"/>
          <p:nvPr/>
        </p:nvSpPr>
        <p:spPr>
          <a:xfrm>
            <a:off x="6803217" y="1427575"/>
            <a:ext cx="3197423" cy="774065"/>
          </a:xfrm>
          <a:prstGeom prst="rect">
            <a:avLst/>
          </a:prstGeom>
        </p:spPr>
        <p:txBody>
          <a:bodyPr lIns="0" tIns="0" rIns="0" bIns="0" rtlCol="0" anchor="t">
            <a:spAutoFit/>
          </a:bodyPr>
          <a:lstStyle/>
          <a:p>
            <a:pPr algn="ctr">
              <a:lnSpc>
                <a:spcPts val="6160"/>
              </a:lnSpc>
              <a:spcBef>
                <a:spcPct val="0"/>
              </a:spcBef>
            </a:pPr>
            <a:r>
              <a:rPr lang="en-US" sz="4400" b="1">
                <a:solidFill>
                  <a:srgbClr val="1C3545"/>
                </a:solidFill>
                <a:latin typeface="Arial Bold"/>
                <a:ea typeface="Arial Bold"/>
                <a:cs typeface="Arial Bold"/>
                <a:sym typeface="Arial Bold"/>
              </a:rPr>
              <a:t>Conclusion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01823" y="1721864"/>
            <a:ext cx="17484354" cy="6987041"/>
          </a:xfrm>
          <a:prstGeom prst="rect">
            <a:avLst/>
          </a:prstGeom>
        </p:spPr>
        <p:txBody>
          <a:bodyPr lIns="0" tIns="0" rIns="0" bIns="0" rtlCol="0" anchor="t">
            <a:spAutoFit/>
          </a:bodyPr>
          <a:lstStyle/>
          <a:p>
            <a:pPr algn="l">
              <a:lnSpc>
                <a:spcPts val="3478"/>
              </a:lnSpc>
            </a:pPr>
            <a:endParaRPr dirty="0"/>
          </a:p>
          <a:p>
            <a:pPr marL="288842" lvl="1" algn="l">
              <a:lnSpc>
                <a:spcPts val="6475"/>
              </a:lnSpc>
            </a:pPr>
            <a:r>
              <a:rPr lang="en-US" sz="2675" dirty="0">
                <a:solidFill>
                  <a:srgbClr val="1C3545"/>
                </a:solidFill>
                <a:latin typeface="Arial"/>
                <a:ea typeface="Arial"/>
                <a:cs typeface="Arial"/>
                <a:sym typeface="Arial"/>
              </a:rPr>
              <a:t>Armstrong, M. and Taylor, S. (2023) Armstrong’s Handbook of Human Resource Management Practice. London: Kogan Page.</a:t>
            </a:r>
          </a:p>
          <a:p>
            <a:pPr marL="288842" lvl="1" algn="l">
              <a:lnSpc>
                <a:spcPts val="6475"/>
              </a:lnSpc>
            </a:pPr>
            <a:r>
              <a:rPr lang="en-US" sz="2675" dirty="0">
                <a:solidFill>
                  <a:srgbClr val="1C3545"/>
                </a:solidFill>
                <a:latin typeface="Arial"/>
                <a:ea typeface="Arial"/>
                <a:cs typeface="Arial"/>
                <a:sym typeface="Arial"/>
              </a:rPr>
              <a:t>Bratton, J. and Gold, J. (2022) Human Resource Management: Theory and Practice. London: Palgrave.</a:t>
            </a:r>
          </a:p>
          <a:p>
            <a:pPr marL="288842" lvl="1" algn="l">
              <a:lnSpc>
                <a:spcPts val="6475"/>
              </a:lnSpc>
            </a:pPr>
            <a:r>
              <a:rPr lang="en-US" sz="2675" dirty="0">
                <a:solidFill>
                  <a:srgbClr val="1C3545"/>
                </a:solidFill>
                <a:latin typeface="Arial"/>
                <a:ea typeface="Arial"/>
                <a:cs typeface="Arial"/>
                <a:sym typeface="Arial"/>
              </a:rPr>
              <a:t>CIPD (2023) Recruitment and Selection Guide. London: Chartered Institute of Personnel and Development.</a:t>
            </a:r>
          </a:p>
          <a:p>
            <a:pPr marL="288842" lvl="1" algn="l">
              <a:lnSpc>
                <a:spcPts val="6475"/>
              </a:lnSpc>
            </a:pPr>
            <a:r>
              <a:rPr lang="en-US" sz="2675" dirty="0">
                <a:solidFill>
                  <a:srgbClr val="1C3545"/>
                </a:solidFill>
                <a:latin typeface="Arial"/>
                <a:ea typeface="Arial"/>
                <a:cs typeface="Arial"/>
                <a:sym typeface="Arial"/>
              </a:rPr>
              <a:t>Kolb, D. (1984) Experiential Learning. New Jersey: Prentice Hall.</a:t>
            </a:r>
          </a:p>
          <a:p>
            <a:pPr marL="288842" lvl="1" algn="l">
              <a:lnSpc>
                <a:spcPts val="6475"/>
              </a:lnSpc>
            </a:pPr>
            <a:r>
              <a:rPr lang="en-US" sz="2675" dirty="0">
                <a:solidFill>
                  <a:srgbClr val="1C3545"/>
                </a:solidFill>
                <a:latin typeface="Arial"/>
                <a:ea typeface="Arial"/>
                <a:cs typeface="Arial"/>
                <a:sym typeface="Arial"/>
              </a:rPr>
              <a:t>Noe, R. (2020) Employee Training and Development. New York: McGraw Hill.</a:t>
            </a:r>
          </a:p>
          <a:p>
            <a:pPr marL="288842" lvl="1" algn="l">
              <a:lnSpc>
                <a:spcPts val="6475"/>
              </a:lnSpc>
            </a:pPr>
            <a:r>
              <a:rPr lang="en-US" sz="2675" dirty="0">
                <a:solidFill>
                  <a:srgbClr val="1C3545"/>
                </a:solidFill>
                <a:latin typeface="Arial"/>
                <a:ea typeface="Arial"/>
                <a:cs typeface="Arial"/>
                <a:sym typeface="Arial"/>
              </a:rPr>
              <a:t>Robbins, S. and Judge, T. (2021) </a:t>
            </a:r>
            <a:r>
              <a:rPr lang="en-US" sz="2675" dirty="0" err="1">
                <a:solidFill>
                  <a:srgbClr val="1C3545"/>
                </a:solidFill>
                <a:latin typeface="Arial"/>
                <a:ea typeface="Arial"/>
                <a:cs typeface="Arial"/>
                <a:sym typeface="Arial"/>
              </a:rPr>
              <a:t>Organisational</a:t>
            </a:r>
            <a:r>
              <a:rPr lang="en-US" sz="2675" dirty="0">
                <a:solidFill>
                  <a:srgbClr val="1C3545"/>
                </a:solidFill>
                <a:latin typeface="Arial"/>
                <a:ea typeface="Arial"/>
                <a:cs typeface="Arial"/>
                <a:sym typeface="Arial"/>
              </a:rPr>
              <a:t> </a:t>
            </a:r>
            <a:r>
              <a:rPr lang="en-US" sz="2675" dirty="0" err="1">
                <a:solidFill>
                  <a:srgbClr val="1C3545"/>
                </a:solidFill>
                <a:latin typeface="Arial"/>
                <a:ea typeface="Arial"/>
                <a:cs typeface="Arial"/>
                <a:sym typeface="Arial"/>
              </a:rPr>
              <a:t>Behaviour</a:t>
            </a:r>
            <a:r>
              <a:rPr lang="en-US" sz="2675" dirty="0">
                <a:solidFill>
                  <a:srgbClr val="1C3545"/>
                </a:solidFill>
                <a:latin typeface="Arial"/>
                <a:ea typeface="Arial"/>
                <a:cs typeface="Arial"/>
                <a:sym typeface="Arial"/>
              </a:rPr>
              <a:t>. London: Pearson.</a:t>
            </a:r>
          </a:p>
          <a:p>
            <a:pPr marL="288842" lvl="1" algn="l">
              <a:lnSpc>
                <a:spcPts val="6475"/>
              </a:lnSpc>
            </a:pPr>
            <a:r>
              <a:rPr lang="en-US" sz="2675" dirty="0">
                <a:solidFill>
                  <a:srgbClr val="1C3545"/>
                </a:solidFill>
                <a:latin typeface="Arial"/>
                <a:ea typeface="Arial"/>
                <a:cs typeface="Arial"/>
                <a:sym typeface="Arial"/>
              </a:rPr>
              <a:t>Tesco PLC (2024) Annual Report. London: Tesco.</a:t>
            </a:r>
          </a:p>
        </p:txBody>
      </p:sp>
      <p:sp>
        <p:nvSpPr>
          <p:cNvPr id="3" name="TextBox 3"/>
          <p:cNvSpPr txBox="1"/>
          <p:nvPr/>
        </p:nvSpPr>
        <p:spPr>
          <a:xfrm>
            <a:off x="815350" y="755728"/>
            <a:ext cx="3168253" cy="774065"/>
          </a:xfrm>
          <a:prstGeom prst="rect">
            <a:avLst/>
          </a:prstGeom>
        </p:spPr>
        <p:txBody>
          <a:bodyPr lIns="0" tIns="0" rIns="0" bIns="0" rtlCol="0" anchor="t">
            <a:spAutoFit/>
          </a:bodyPr>
          <a:lstStyle/>
          <a:p>
            <a:pPr algn="ctr">
              <a:lnSpc>
                <a:spcPts val="6160"/>
              </a:lnSpc>
              <a:spcBef>
                <a:spcPct val="0"/>
              </a:spcBef>
            </a:pPr>
            <a:r>
              <a:rPr lang="en-US" sz="4400" b="1">
                <a:solidFill>
                  <a:srgbClr val="1C3545"/>
                </a:solidFill>
                <a:latin typeface="Arial Bold"/>
                <a:ea typeface="Arial Bold"/>
                <a:cs typeface="Arial Bold"/>
                <a:sym typeface="Arial Bold"/>
              </a:rPr>
              <a:t>References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080947"/>
            <a:ext cx="18288000" cy="4206053"/>
          </a:xfrm>
          <a:custGeom>
            <a:avLst/>
            <a:gdLst/>
            <a:ahLst/>
            <a:cxnLst/>
            <a:rect l="l" t="t" r="r" b="b"/>
            <a:pathLst>
              <a:path w="18288000" h="4206053">
                <a:moveTo>
                  <a:pt x="0" y="0"/>
                </a:moveTo>
                <a:lnTo>
                  <a:pt x="18288000" y="0"/>
                </a:lnTo>
                <a:lnTo>
                  <a:pt x="18288000" y="4206053"/>
                </a:lnTo>
                <a:lnTo>
                  <a:pt x="0" y="4206053"/>
                </a:lnTo>
                <a:lnTo>
                  <a:pt x="0" y="0"/>
                </a:lnTo>
                <a:close/>
              </a:path>
            </a:pathLst>
          </a:custGeom>
          <a:blipFill>
            <a:blip r:embed="rId2"/>
            <a:stretch>
              <a:fillRect t="-94933" b="-94933"/>
            </a:stretch>
          </a:blipFill>
        </p:spPr>
        <p:txBody>
          <a:bodyPr/>
          <a:lstStyle/>
          <a:p>
            <a:endParaRPr lang="en-GB"/>
          </a:p>
        </p:txBody>
      </p:sp>
      <p:grpSp>
        <p:nvGrpSpPr>
          <p:cNvPr id="3" name="Group 3"/>
          <p:cNvGrpSpPr/>
          <p:nvPr/>
        </p:nvGrpSpPr>
        <p:grpSpPr>
          <a:xfrm>
            <a:off x="1245049" y="2727826"/>
            <a:ext cx="6838443" cy="3878187"/>
            <a:chOff x="0" y="0"/>
            <a:chExt cx="1801071" cy="1021415"/>
          </a:xfrm>
        </p:grpSpPr>
        <p:sp>
          <p:nvSpPr>
            <p:cNvPr id="4" name="Freeform 4"/>
            <p:cNvSpPr/>
            <p:nvPr/>
          </p:nvSpPr>
          <p:spPr>
            <a:xfrm>
              <a:off x="0" y="0"/>
              <a:ext cx="1801071" cy="1021415"/>
            </a:xfrm>
            <a:custGeom>
              <a:avLst/>
              <a:gdLst/>
              <a:ahLst/>
              <a:cxnLst/>
              <a:rect l="l" t="t" r="r" b="b"/>
              <a:pathLst>
                <a:path w="1801071" h="1021415">
                  <a:moveTo>
                    <a:pt x="0" y="0"/>
                  </a:moveTo>
                  <a:lnTo>
                    <a:pt x="1801071" y="0"/>
                  </a:lnTo>
                  <a:lnTo>
                    <a:pt x="1801071" y="1021415"/>
                  </a:lnTo>
                  <a:lnTo>
                    <a:pt x="0" y="1021415"/>
                  </a:lnTo>
                  <a:close/>
                </a:path>
              </a:pathLst>
            </a:custGeom>
            <a:solidFill>
              <a:srgbClr val="D5E9F2"/>
            </a:solidFill>
          </p:spPr>
          <p:txBody>
            <a:bodyPr/>
            <a:lstStyle/>
            <a:p>
              <a:endParaRPr lang="en-GB"/>
            </a:p>
          </p:txBody>
        </p:sp>
        <p:sp>
          <p:nvSpPr>
            <p:cNvPr id="5" name="TextBox 5"/>
            <p:cNvSpPr txBox="1"/>
            <p:nvPr/>
          </p:nvSpPr>
          <p:spPr>
            <a:xfrm>
              <a:off x="0" y="-38100"/>
              <a:ext cx="1801071" cy="1059515"/>
            </a:xfrm>
            <a:prstGeom prst="rect">
              <a:avLst/>
            </a:prstGeom>
          </p:spPr>
          <p:txBody>
            <a:bodyPr lIns="50800" tIns="50800" rIns="50800" bIns="50800" rtlCol="0" anchor="ctr"/>
            <a:lstStyle/>
            <a:p>
              <a:pPr algn="ctr">
                <a:lnSpc>
                  <a:spcPts val="2520"/>
                </a:lnSpc>
              </a:pPr>
              <a:endParaRPr/>
            </a:p>
          </p:txBody>
        </p:sp>
      </p:grpSp>
      <p:sp>
        <p:nvSpPr>
          <p:cNvPr id="6" name="Freeform 6"/>
          <p:cNvSpPr/>
          <p:nvPr/>
        </p:nvSpPr>
        <p:spPr>
          <a:xfrm>
            <a:off x="2128525" y="5381581"/>
            <a:ext cx="182608" cy="247986"/>
          </a:xfrm>
          <a:custGeom>
            <a:avLst/>
            <a:gdLst/>
            <a:ahLst/>
            <a:cxnLst/>
            <a:rect l="l" t="t" r="r" b="b"/>
            <a:pathLst>
              <a:path w="182608" h="247986">
                <a:moveTo>
                  <a:pt x="0" y="0"/>
                </a:moveTo>
                <a:lnTo>
                  <a:pt x="182608" y="0"/>
                </a:lnTo>
                <a:lnTo>
                  <a:pt x="182608" y="247986"/>
                </a:lnTo>
                <a:lnTo>
                  <a:pt x="0" y="2479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028700" y="1844809"/>
            <a:ext cx="7241301" cy="4907109"/>
          </a:xfrm>
          <a:custGeom>
            <a:avLst/>
            <a:gdLst/>
            <a:ahLst/>
            <a:cxnLst/>
            <a:rect l="l" t="t" r="r" b="b"/>
            <a:pathLst>
              <a:path w="7241301" h="4907109">
                <a:moveTo>
                  <a:pt x="0" y="0"/>
                </a:moveTo>
                <a:lnTo>
                  <a:pt x="7241301" y="0"/>
                </a:lnTo>
                <a:lnTo>
                  <a:pt x="7241301" y="4907109"/>
                </a:lnTo>
                <a:lnTo>
                  <a:pt x="0" y="4907109"/>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7896832" y="2936781"/>
            <a:ext cx="9074228" cy="1739692"/>
          </a:xfrm>
          <a:prstGeom prst="rect">
            <a:avLst/>
          </a:prstGeom>
        </p:spPr>
        <p:txBody>
          <a:bodyPr lIns="0" tIns="0" rIns="0" bIns="0" rtlCol="0" anchor="t">
            <a:spAutoFit/>
          </a:bodyPr>
          <a:lstStyle/>
          <a:p>
            <a:pPr algn="r">
              <a:lnSpc>
                <a:spcPts val="13836"/>
              </a:lnSpc>
            </a:pPr>
            <a:r>
              <a:rPr lang="en-US" sz="9883" b="1" spc="296">
                <a:solidFill>
                  <a:srgbClr val="3B6C8D"/>
                </a:solidFill>
                <a:latin typeface="Arial Bold"/>
                <a:ea typeface="Arial Bold"/>
                <a:cs typeface="Arial Bold"/>
                <a:sym typeface="Arial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4" ma:contentTypeDescription="Create a new document." ma:contentTypeScope="" ma:versionID="74d83a3e869b4e2af2499eb23744124d">
  <xsd:schema xmlns:xsd="http://www.w3.org/2001/XMLSchema" xmlns:xs="http://www.w3.org/2001/XMLSchema" xmlns:p="http://schemas.microsoft.com/office/2006/metadata/properties" xmlns:ns3="dd86abe3-ec21-467e-8687-9d211c569818" targetNamespace="http://schemas.microsoft.com/office/2006/metadata/properties" ma:root="true" ma:fieldsID="ee33d39a8cfe4b08c7070e03e51e2b0f"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CCE1A3-4381-47A1-8166-8CF48A3504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E3EF64-5B49-4028-AAC0-7E6D2960063D}">
  <ds:schemaRefs>
    <ds:schemaRef ds:uri="http://schemas.microsoft.com/sharepoint/v3/contenttype/forms"/>
  </ds:schemaRefs>
</ds:datastoreItem>
</file>

<file path=customXml/itemProps3.xml><?xml version="1.0" encoding="utf-8"?>
<ds:datastoreItem xmlns:ds="http://schemas.openxmlformats.org/officeDocument/2006/customXml" ds:itemID="{D363DB65-A601-4E0E-9CAD-D8F8185C96BA}">
  <ds:schemaRefs>
    <ds:schemaRef ds:uri="http://schemas.microsoft.com/office/2006/documentManagement/types"/>
    <ds:schemaRef ds:uri="dd86abe3-ec21-467e-8687-9d211c569818"/>
    <ds:schemaRef ds:uri="http://schemas.microsoft.com/office/infopath/2007/PartnerControls"/>
    <ds:schemaRef ds:uri="http://purl.org/dc/elements/1.1/"/>
    <ds:schemaRef ds:uri="http://www.w3.org/XML/1998/namespace"/>
    <ds:schemaRef ds:uri="http://purl.org/dc/terms/"/>
    <ds:schemaRef ds:uri="http://schemas.microsoft.com/office/2006/metadata/propertie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747</Words>
  <Application>Microsoft Office PowerPoint</Application>
  <PresentationFormat>Custom</PresentationFormat>
  <Paragraphs>138</Paragraphs>
  <Slides>16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Quicksand Light</vt:lpstr>
      <vt:lpstr>Calibri</vt:lpstr>
      <vt:lpstr>Quicksand Medium</vt:lpstr>
      <vt:lpstr>Arial Bold</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Recruitment and Employee Development in Tesco PLC Content Recruitment and Learning &amp; Development Strategies Case Study: Tesco PLC Module: Developing and Managing Individuals and Teams (LCLM5002) Student Name: Student Number: Lecturer: Doreen Nyaa</dc:title>
  <cp:lastModifiedBy>Stefania Lakatosz (2427809)</cp:lastModifiedBy>
  <cp:revision>4</cp:revision>
  <dcterms:created xsi:type="dcterms:W3CDTF">2006-08-16T00:00:00Z</dcterms:created>
  <dcterms:modified xsi:type="dcterms:W3CDTF">2026-03-14T12:18:25Z</dcterms:modified>
  <dc:identifier>DAHDW59CRno</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