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4"/>
  </p:sldMasterIdLst>
  <p:notesMasterIdLst>
    <p:notesMasterId r:id="rId15"/>
  </p:notesMasterIdLst>
  <p:sldIdLst>
    <p:sldId id="283" r:id="rId5"/>
    <p:sldId id="257" r:id="rId6"/>
    <p:sldId id="279" r:id="rId7"/>
    <p:sldId id="261" r:id="rId8"/>
    <p:sldId id="281" r:id="rId9"/>
    <p:sldId id="259" r:id="rId10"/>
    <p:sldId id="280" r:id="rId11"/>
    <p:sldId id="277" r:id="rId12"/>
    <p:sldId id="282" r:id="rId13"/>
    <p:sldId id="28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62616F7-CFE4-4817-883F-4E7769A3FFEB}">
          <p14:sldIdLst>
            <p14:sldId id="283"/>
            <p14:sldId id="257"/>
            <p14:sldId id="279"/>
          </p14:sldIdLst>
        </p14:section>
        <p14:section name="Untitled Section" id="{87A35E52-7211-405C-AA42-9333C640623F}">
          <p14:sldIdLst>
            <p14:sldId id="261"/>
            <p14:sldId id="281"/>
            <p14:sldId id="259"/>
            <p14:sldId id="280"/>
            <p14:sldId id="277"/>
            <p14:sldId id="282"/>
            <p14:sldId id="2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580"/>
  </p:normalViewPr>
  <p:slideViewPr>
    <p:cSldViewPr snapToGrid="0" snapToObjects="1">
      <p:cViewPr>
        <p:scale>
          <a:sx n="80" d="100"/>
          <a:sy n="80" d="100"/>
        </p:scale>
        <p:origin x="1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62DEA7-9DCD-4B2E-9DC5-BE121C266AFD}" type="doc">
      <dgm:prSet loTypeId="urn:microsoft.com/office/officeart/2018/5/layout/IconCircle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41CDB9B8-E81E-41E7-AE89-8F6EDFC88D92}">
      <dgm:prSet/>
      <dgm:spPr/>
      <dgm:t>
        <a:bodyPr anchor="ctr"/>
        <a:lstStyle/>
        <a:p>
          <a:pPr>
            <a:lnSpc>
              <a:spcPct val="100000"/>
            </a:lnSpc>
            <a:defRPr cap="all"/>
          </a:pPr>
          <a:r>
            <a:rPr lang="en-US"/>
            <a:t>Professional</a:t>
          </a:r>
        </a:p>
      </dgm:t>
    </dgm:pt>
    <dgm:pt modelId="{5D2FF527-BA77-40BE-9414-16FAE46386BB}" type="parTrans" cxnId="{21EB7847-13AE-4881-9090-909F31360F4E}">
      <dgm:prSet/>
      <dgm:spPr/>
      <dgm:t>
        <a:bodyPr/>
        <a:lstStyle/>
        <a:p>
          <a:endParaRPr lang="en-US"/>
        </a:p>
      </dgm:t>
    </dgm:pt>
    <dgm:pt modelId="{BA791450-8D1E-4A6F-B71D-2984D9E245C4}" type="sibTrans" cxnId="{21EB7847-13AE-4881-9090-909F31360F4E}">
      <dgm:prSet/>
      <dgm:spPr/>
      <dgm:t>
        <a:bodyPr/>
        <a:lstStyle/>
        <a:p>
          <a:pPr>
            <a:lnSpc>
              <a:spcPct val="100000"/>
            </a:lnSpc>
          </a:pPr>
          <a:endParaRPr lang="en-US"/>
        </a:p>
      </dgm:t>
    </dgm:pt>
    <dgm:pt modelId="{4D7D34C7-9466-4514-BF51-7396C17436B5}">
      <dgm:prSet/>
      <dgm:spPr/>
      <dgm:t>
        <a:bodyPr anchor="ctr"/>
        <a:lstStyle/>
        <a:p>
          <a:pPr>
            <a:lnSpc>
              <a:spcPct val="100000"/>
            </a:lnSpc>
            <a:defRPr cap="all"/>
          </a:pPr>
          <a:r>
            <a:rPr lang="en-US" dirty="0"/>
            <a:t>Creative insight</a:t>
          </a:r>
        </a:p>
      </dgm:t>
    </dgm:pt>
    <dgm:pt modelId="{37DD6CE0-C2AA-4EB6-9E7D-14AED2127C40}" type="parTrans" cxnId="{7EEBEB1B-497E-4365-84F9-FBB75D7759E5}">
      <dgm:prSet/>
      <dgm:spPr/>
      <dgm:t>
        <a:bodyPr/>
        <a:lstStyle/>
        <a:p>
          <a:endParaRPr lang="en-US"/>
        </a:p>
      </dgm:t>
    </dgm:pt>
    <dgm:pt modelId="{483498F9-A0C2-4668-85AB-D8E6E254F73B}" type="sibTrans" cxnId="{7EEBEB1B-497E-4365-84F9-FBB75D7759E5}">
      <dgm:prSet/>
      <dgm:spPr/>
      <dgm:t>
        <a:bodyPr/>
        <a:lstStyle/>
        <a:p>
          <a:pPr>
            <a:lnSpc>
              <a:spcPct val="100000"/>
            </a:lnSpc>
          </a:pPr>
          <a:endParaRPr lang="en-US"/>
        </a:p>
      </dgm:t>
    </dgm:pt>
    <dgm:pt modelId="{8E185869-F0D4-43E2-B08A-2F3E83EE98F3}">
      <dgm:prSet/>
      <dgm:spPr/>
      <dgm:t>
        <a:bodyPr anchor="ctr"/>
        <a:lstStyle/>
        <a:p>
          <a:pPr>
            <a:lnSpc>
              <a:spcPct val="100000"/>
            </a:lnSpc>
            <a:defRPr cap="all"/>
          </a:pPr>
          <a:r>
            <a:rPr lang="en-US" dirty="0"/>
            <a:t>teamwork</a:t>
          </a:r>
        </a:p>
      </dgm:t>
    </dgm:pt>
    <dgm:pt modelId="{7EE27099-92EA-4EDF-B176-0E355876D272}" type="parTrans" cxnId="{7F970F62-30E3-4F5B-A242-825013BF84A8}">
      <dgm:prSet/>
      <dgm:spPr/>
      <dgm:t>
        <a:bodyPr/>
        <a:lstStyle/>
        <a:p>
          <a:endParaRPr lang="en-US"/>
        </a:p>
      </dgm:t>
    </dgm:pt>
    <dgm:pt modelId="{77D0876E-2BA2-4E28-ADB5-9885FCB7156A}" type="sibTrans" cxnId="{7F970F62-30E3-4F5B-A242-825013BF84A8}">
      <dgm:prSet/>
      <dgm:spPr/>
      <dgm:t>
        <a:bodyPr/>
        <a:lstStyle/>
        <a:p>
          <a:endParaRPr lang="en-US"/>
        </a:p>
      </dgm:t>
    </dgm:pt>
    <dgm:pt modelId="{87B1B46A-CA1D-4445-8579-F40C78A1880B}" type="pres">
      <dgm:prSet presAssocID="{7B62DEA7-9DCD-4B2E-9DC5-BE121C266AFD}" presName="root" presStyleCnt="0">
        <dgm:presLayoutVars>
          <dgm:dir/>
          <dgm:resizeHandles val="exact"/>
        </dgm:presLayoutVars>
      </dgm:prSet>
      <dgm:spPr/>
    </dgm:pt>
    <dgm:pt modelId="{B78F77A9-D452-4F3F-ADF1-08124CDCB940}" type="pres">
      <dgm:prSet presAssocID="{41CDB9B8-E81E-41E7-AE89-8F6EDFC88D92}" presName="compNode" presStyleCnt="0"/>
      <dgm:spPr/>
    </dgm:pt>
    <dgm:pt modelId="{223CEBFB-B6C0-4518-9E76-B1250D3AEE20}" type="pres">
      <dgm:prSet presAssocID="{41CDB9B8-E81E-41E7-AE89-8F6EDFC88D92}" presName="iconBgRect" presStyleLbl="bgShp" presStyleIdx="0" presStyleCnt="3" custScaleX="154656"/>
      <dgm:spPr>
        <a:prstGeom prst="wedgeRectCallout">
          <a:avLst/>
        </a:prstGeom>
      </dgm:spPr>
    </dgm:pt>
    <dgm:pt modelId="{CEC3BB2D-F9F1-4489-93C4-A156AC3849E7}" type="pres">
      <dgm:prSet presAssocID="{41CDB9B8-E81E-41E7-AE89-8F6EDFC88D92}" presName="iconRect" presStyleLbl="node1" presStyleIdx="0" presStyleCnt="3" custLinFactNeighborY="300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iefcase"/>
        </a:ext>
      </dgm:extLst>
    </dgm:pt>
    <dgm:pt modelId="{99D442A7-5D31-4CD1-A931-5F3D628718C8}" type="pres">
      <dgm:prSet presAssocID="{41CDB9B8-E81E-41E7-AE89-8F6EDFC88D92}" presName="spaceRect" presStyleCnt="0"/>
      <dgm:spPr/>
    </dgm:pt>
    <dgm:pt modelId="{7600CD1A-2D28-4054-8809-838E618A0595}" type="pres">
      <dgm:prSet presAssocID="{41CDB9B8-E81E-41E7-AE89-8F6EDFC88D92}" presName="textRect" presStyleLbl="revTx" presStyleIdx="0" presStyleCnt="3">
        <dgm:presLayoutVars>
          <dgm:chMax val="1"/>
          <dgm:chPref val="1"/>
        </dgm:presLayoutVars>
      </dgm:prSet>
      <dgm:spPr/>
    </dgm:pt>
    <dgm:pt modelId="{9D599636-89FD-41B5-970D-9F8617BA295C}" type="pres">
      <dgm:prSet presAssocID="{BA791450-8D1E-4A6F-B71D-2984D9E245C4}" presName="sibTrans" presStyleCnt="0"/>
      <dgm:spPr/>
    </dgm:pt>
    <dgm:pt modelId="{E765D845-767A-46E9-BD73-B0B0E82FE9B0}" type="pres">
      <dgm:prSet presAssocID="{4D7D34C7-9466-4514-BF51-7396C17436B5}" presName="compNode" presStyleCnt="0"/>
      <dgm:spPr/>
    </dgm:pt>
    <dgm:pt modelId="{F82A6E7C-4234-4816-9EB8-ED399009E25C}" type="pres">
      <dgm:prSet presAssocID="{4D7D34C7-9466-4514-BF51-7396C17436B5}" presName="iconBgRect" presStyleLbl="bgShp" presStyleIdx="1" presStyleCnt="3" custScaleX="154656"/>
      <dgm:spPr>
        <a:prstGeom prst="wedgeRectCallout">
          <a:avLst/>
        </a:prstGeom>
      </dgm:spPr>
    </dgm:pt>
    <dgm:pt modelId="{8BA5F9BB-3E28-4026-A392-7F4C0A3085E2}" type="pres">
      <dgm:prSet presAssocID="{4D7D34C7-9466-4514-BF51-7396C17436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bulb"/>
        </a:ext>
      </dgm:extLst>
    </dgm:pt>
    <dgm:pt modelId="{DC8182C7-C8E0-4DAE-B344-FE508B06E860}" type="pres">
      <dgm:prSet presAssocID="{4D7D34C7-9466-4514-BF51-7396C17436B5}" presName="spaceRect" presStyleCnt="0"/>
      <dgm:spPr/>
    </dgm:pt>
    <dgm:pt modelId="{529F61D3-444E-4541-AC4F-326FDA9BEAF3}" type="pres">
      <dgm:prSet presAssocID="{4D7D34C7-9466-4514-BF51-7396C17436B5}" presName="textRect" presStyleLbl="revTx" presStyleIdx="1" presStyleCnt="3">
        <dgm:presLayoutVars>
          <dgm:chMax val="1"/>
          <dgm:chPref val="1"/>
        </dgm:presLayoutVars>
      </dgm:prSet>
      <dgm:spPr/>
    </dgm:pt>
    <dgm:pt modelId="{A999AABC-CAD9-4E1C-B78B-2BECA8D43C27}" type="pres">
      <dgm:prSet presAssocID="{483498F9-A0C2-4668-85AB-D8E6E254F73B}" presName="sibTrans" presStyleCnt="0"/>
      <dgm:spPr/>
    </dgm:pt>
    <dgm:pt modelId="{DB99A9BB-B1B8-433F-A4FA-6F31B826EE48}" type="pres">
      <dgm:prSet presAssocID="{8E185869-F0D4-43E2-B08A-2F3E83EE98F3}" presName="compNode" presStyleCnt="0"/>
      <dgm:spPr/>
    </dgm:pt>
    <dgm:pt modelId="{CA848760-99D5-488A-AFB3-9EA6BD946B87}" type="pres">
      <dgm:prSet presAssocID="{8E185869-F0D4-43E2-B08A-2F3E83EE98F3}" presName="iconBgRect" presStyleLbl="bgShp" presStyleIdx="2" presStyleCnt="3" custScaleX="154656"/>
      <dgm:spPr>
        <a:prstGeom prst="wedgeRectCallout">
          <a:avLst/>
        </a:prstGeom>
      </dgm:spPr>
    </dgm:pt>
    <dgm:pt modelId="{FD5546ED-1D49-469E-BE29-17C87FAFD7C8}" type="pres">
      <dgm:prSet presAssocID="{8E185869-F0D4-43E2-B08A-2F3E83EE98F3}" presName="iconRect" presStyleLbl="node1" presStyleIdx="2" presStyleCnt="3" custLinFactNeighborX="393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408A0B1B-BC17-40DB-A76F-65541C3B4325}" type="pres">
      <dgm:prSet presAssocID="{8E185869-F0D4-43E2-B08A-2F3E83EE98F3}" presName="spaceRect" presStyleCnt="0"/>
      <dgm:spPr/>
    </dgm:pt>
    <dgm:pt modelId="{3360347C-5C69-4C15-9A6A-3E9A9E20C3DA}" type="pres">
      <dgm:prSet presAssocID="{8E185869-F0D4-43E2-B08A-2F3E83EE98F3}" presName="textRect" presStyleLbl="revTx" presStyleIdx="2" presStyleCnt="3">
        <dgm:presLayoutVars>
          <dgm:chMax val="1"/>
          <dgm:chPref val="1"/>
        </dgm:presLayoutVars>
      </dgm:prSet>
      <dgm:spPr/>
    </dgm:pt>
  </dgm:ptLst>
  <dgm:cxnLst>
    <dgm:cxn modelId="{3291A409-310C-49E0-B60C-5810294BA912}" type="presOf" srcId="{4D7D34C7-9466-4514-BF51-7396C17436B5}" destId="{529F61D3-444E-4541-AC4F-326FDA9BEAF3}" srcOrd="0" destOrd="0" presId="urn:microsoft.com/office/officeart/2018/5/layout/IconCircleLabelList"/>
    <dgm:cxn modelId="{7EEBEB1B-497E-4365-84F9-FBB75D7759E5}" srcId="{7B62DEA7-9DCD-4B2E-9DC5-BE121C266AFD}" destId="{4D7D34C7-9466-4514-BF51-7396C17436B5}" srcOrd="1" destOrd="0" parTransId="{37DD6CE0-C2AA-4EB6-9E7D-14AED2127C40}" sibTransId="{483498F9-A0C2-4668-85AB-D8E6E254F73B}"/>
    <dgm:cxn modelId="{AC1BF740-2232-46D7-BB38-FF7E3FE20B80}" type="presOf" srcId="{7B62DEA7-9DCD-4B2E-9DC5-BE121C266AFD}" destId="{87B1B46A-CA1D-4445-8579-F40C78A1880B}" srcOrd="0" destOrd="0" presId="urn:microsoft.com/office/officeart/2018/5/layout/IconCircleLabelList"/>
    <dgm:cxn modelId="{7F970F62-30E3-4F5B-A242-825013BF84A8}" srcId="{7B62DEA7-9DCD-4B2E-9DC5-BE121C266AFD}" destId="{8E185869-F0D4-43E2-B08A-2F3E83EE98F3}" srcOrd="2" destOrd="0" parTransId="{7EE27099-92EA-4EDF-B176-0E355876D272}" sibTransId="{77D0876E-2BA2-4E28-ADB5-9885FCB7156A}"/>
    <dgm:cxn modelId="{DE161B46-88F8-49B8-9CE9-0A9833EB7E53}" type="presOf" srcId="{41CDB9B8-E81E-41E7-AE89-8F6EDFC88D92}" destId="{7600CD1A-2D28-4054-8809-838E618A0595}" srcOrd="0" destOrd="0" presId="urn:microsoft.com/office/officeart/2018/5/layout/IconCircleLabelList"/>
    <dgm:cxn modelId="{21EB7847-13AE-4881-9090-909F31360F4E}" srcId="{7B62DEA7-9DCD-4B2E-9DC5-BE121C266AFD}" destId="{41CDB9B8-E81E-41E7-AE89-8F6EDFC88D92}" srcOrd="0" destOrd="0" parTransId="{5D2FF527-BA77-40BE-9414-16FAE46386BB}" sibTransId="{BA791450-8D1E-4A6F-B71D-2984D9E245C4}"/>
    <dgm:cxn modelId="{71F4A44F-BE27-4939-A4B4-E1D9A54D7DF2}" type="presOf" srcId="{8E185869-F0D4-43E2-B08A-2F3E83EE98F3}" destId="{3360347C-5C69-4C15-9A6A-3E9A9E20C3DA}" srcOrd="0" destOrd="0" presId="urn:microsoft.com/office/officeart/2018/5/layout/IconCircleLabelList"/>
    <dgm:cxn modelId="{1242334D-5C58-43DF-872B-083EE8D99B1F}" type="presParOf" srcId="{87B1B46A-CA1D-4445-8579-F40C78A1880B}" destId="{B78F77A9-D452-4F3F-ADF1-08124CDCB940}" srcOrd="0" destOrd="0" presId="urn:microsoft.com/office/officeart/2018/5/layout/IconCircleLabelList"/>
    <dgm:cxn modelId="{9F6C9462-B08A-455D-84B1-9EE36B351DCB}" type="presParOf" srcId="{B78F77A9-D452-4F3F-ADF1-08124CDCB940}" destId="{223CEBFB-B6C0-4518-9E76-B1250D3AEE20}" srcOrd="0" destOrd="0" presId="urn:microsoft.com/office/officeart/2018/5/layout/IconCircleLabelList"/>
    <dgm:cxn modelId="{4C244F8E-BABB-40AA-B331-DE232901EEAC}" type="presParOf" srcId="{B78F77A9-D452-4F3F-ADF1-08124CDCB940}" destId="{CEC3BB2D-F9F1-4489-93C4-A156AC3849E7}" srcOrd="1" destOrd="0" presId="urn:microsoft.com/office/officeart/2018/5/layout/IconCircleLabelList"/>
    <dgm:cxn modelId="{A8CCD6E0-DEA6-4192-B9CD-7FF30FEA7CEC}" type="presParOf" srcId="{B78F77A9-D452-4F3F-ADF1-08124CDCB940}" destId="{99D442A7-5D31-4CD1-A931-5F3D628718C8}" srcOrd="2" destOrd="0" presId="urn:microsoft.com/office/officeart/2018/5/layout/IconCircleLabelList"/>
    <dgm:cxn modelId="{03C963C8-D247-405A-9F3C-DEE9A05E4CF4}" type="presParOf" srcId="{B78F77A9-D452-4F3F-ADF1-08124CDCB940}" destId="{7600CD1A-2D28-4054-8809-838E618A0595}" srcOrd="3" destOrd="0" presId="urn:microsoft.com/office/officeart/2018/5/layout/IconCircleLabelList"/>
    <dgm:cxn modelId="{C667BA1C-090B-47E9-B9C3-756EF9A969F0}" type="presParOf" srcId="{87B1B46A-CA1D-4445-8579-F40C78A1880B}" destId="{9D599636-89FD-41B5-970D-9F8617BA295C}" srcOrd="1" destOrd="0" presId="urn:microsoft.com/office/officeart/2018/5/layout/IconCircleLabelList"/>
    <dgm:cxn modelId="{E6C40F1D-2862-4308-A1D0-F26906439CF8}" type="presParOf" srcId="{87B1B46A-CA1D-4445-8579-F40C78A1880B}" destId="{E765D845-767A-46E9-BD73-B0B0E82FE9B0}" srcOrd="2" destOrd="0" presId="urn:microsoft.com/office/officeart/2018/5/layout/IconCircleLabelList"/>
    <dgm:cxn modelId="{092E220E-067B-44BB-91FF-50E149F223BA}" type="presParOf" srcId="{E765D845-767A-46E9-BD73-B0B0E82FE9B0}" destId="{F82A6E7C-4234-4816-9EB8-ED399009E25C}" srcOrd="0" destOrd="0" presId="urn:microsoft.com/office/officeart/2018/5/layout/IconCircleLabelList"/>
    <dgm:cxn modelId="{102E7DF6-BE35-40DB-837C-F70C1653BD35}" type="presParOf" srcId="{E765D845-767A-46E9-BD73-B0B0E82FE9B0}" destId="{8BA5F9BB-3E28-4026-A392-7F4C0A3085E2}" srcOrd="1" destOrd="0" presId="urn:microsoft.com/office/officeart/2018/5/layout/IconCircleLabelList"/>
    <dgm:cxn modelId="{8747FCE9-BB25-4760-9D72-2A10D73A112E}" type="presParOf" srcId="{E765D845-767A-46E9-BD73-B0B0E82FE9B0}" destId="{DC8182C7-C8E0-4DAE-B344-FE508B06E860}" srcOrd="2" destOrd="0" presId="urn:microsoft.com/office/officeart/2018/5/layout/IconCircleLabelList"/>
    <dgm:cxn modelId="{88B40181-DEF3-4859-B808-A9075B358F74}" type="presParOf" srcId="{E765D845-767A-46E9-BD73-B0B0E82FE9B0}" destId="{529F61D3-444E-4541-AC4F-326FDA9BEAF3}" srcOrd="3" destOrd="0" presId="urn:microsoft.com/office/officeart/2018/5/layout/IconCircleLabelList"/>
    <dgm:cxn modelId="{571EF53D-37A7-472E-B153-87B463EC2E6C}" type="presParOf" srcId="{87B1B46A-CA1D-4445-8579-F40C78A1880B}" destId="{A999AABC-CAD9-4E1C-B78B-2BECA8D43C27}" srcOrd="3" destOrd="0" presId="urn:microsoft.com/office/officeart/2018/5/layout/IconCircleLabelList"/>
    <dgm:cxn modelId="{8CE240E0-BFF4-4ABF-9752-B13F43B7FE6E}" type="presParOf" srcId="{87B1B46A-CA1D-4445-8579-F40C78A1880B}" destId="{DB99A9BB-B1B8-433F-A4FA-6F31B826EE48}" srcOrd="4" destOrd="0" presId="urn:microsoft.com/office/officeart/2018/5/layout/IconCircleLabelList"/>
    <dgm:cxn modelId="{674CDD15-206F-4F59-87AE-FCEFB6B6A435}" type="presParOf" srcId="{DB99A9BB-B1B8-433F-A4FA-6F31B826EE48}" destId="{CA848760-99D5-488A-AFB3-9EA6BD946B87}" srcOrd="0" destOrd="0" presId="urn:microsoft.com/office/officeart/2018/5/layout/IconCircleLabelList"/>
    <dgm:cxn modelId="{D3FA9638-7BFE-4932-854C-F579F09AFB10}" type="presParOf" srcId="{DB99A9BB-B1B8-433F-A4FA-6F31B826EE48}" destId="{FD5546ED-1D49-469E-BE29-17C87FAFD7C8}" srcOrd="1" destOrd="0" presId="urn:microsoft.com/office/officeart/2018/5/layout/IconCircleLabelList"/>
    <dgm:cxn modelId="{133FBE96-086B-4082-9A3A-5DCB9061B2EF}" type="presParOf" srcId="{DB99A9BB-B1B8-433F-A4FA-6F31B826EE48}" destId="{408A0B1B-BC17-40DB-A76F-65541C3B4325}" srcOrd="2" destOrd="0" presId="urn:microsoft.com/office/officeart/2018/5/layout/IconCircleLabelList"/>
    <dgm:cxn modelId="{EDADB84F-A314-4B46-B5B2-9FCA3D5415C8}" type="presParOf" srcId="{DB99A9BB-B1B8-433F-A4FA-6F31B826EE48}" destId="{3360347C-5C69-4C15-9A6A-3E9A9E20C3DA}"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992C1A-10E7-46F6-8552-B511766939B4}"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59741589-24C6-4666-A757-D63025FAD6E3}">
      <dgm:prSet custT="1"/>
      <dgm:spPr/>
      <dgm:t>
        <a:bodyPr/>
        <a:lstStyle/>
        <a:p>
          <a:r>
            <a:rPr lang="en-GB" sz="1300" dirty="0"/>
            <a:t>•	</a:t>
          </a:r>
          <a:r>
            <a:rPr lang="en-GB" sz="1600" dirty="0">
              <a:highlight>
                <a:srgbClr val="FF0000"/>
              </a:highlight>
            </a:rPr>
            <a:t>Product </a:t>
          </a:r>
          <a:r>
            <a:rPr lang="en-GB" sz="1600" dirty="0"/>
            <a:t>- The company will provide advertising services to businesses in the university sector (higher education courses) and special services- applying for the courses in this institutions and filling SFE documents. The company will deliver the most effective marketing services, the team has great expertise working in Europe and the United Kingdom and possesses a blend of marketing methods that will land each new client and skyrocket the companies' profits.</a:t>
          </a:r>
          <a:endParaRPr lang="en-US" sz="1600" dirty="0"/>
        </a:p>
      </dgm:t>
    </dgm:pt>
    <dgm:pt modelId="{5F29EA1F-8B41-42F2-8541-BAB0356BC98A}" type="parTrans" cxnId="{90E26241-1827-411F-8DB3-37B3BBCF4D20}">
      <dgm:prSet/>
      <dgm:spPr/>
      <dgm:t>
        <a:bodyPr/>
        <a:lstStyle/>
        <a:p>
          <a:endParaRPr lang="en-US"/>
        </a:p>
      </dgm:t>
    </dgm:pt>
    <dgm:pt modelId="{6C5A70DB-08FA-41D9-BA10-2F43435461A3}" type="sibTrans" cxnId="{90E26241-1827-411F-8DB3-37B3BBCF4D20}">
      <dgm:prSet/>
      <dgm:spPr/>
      <dgm:t>
        <a:bodyPr/>
        <a:lstStyle/>
        <a:p>
          <a:endParaRPr lang="en-US"/>
        </a:p>
      </dgm:t>
    </dgm:pt>
    <dgm:pt modelId="{A8E8BCCA-E41C-42B0-BD8C-EB5F2E56F75F}">
      <dgm:prSet custT="1"/>
      <dgm:spPr/>
      <dgm:t>
        <a:bodyPr/>
        <a:lstStyle/>
        <a:p>
          <a:r>
            <a:rPr lang="en-GB" sz="1300" dirty="0"/>
            <a:t>•	</a:t>
          </a:r>
          <a:r>
            <a:rPr lang="en-GB" sz="1600" dirty="0">
              <a:highlight>
                <a:srgbClr val="FF0000"/>
              </a:highlight>
            </a:rPr>
            <a:t>Price</a:t>
          </a:r>
          <a:r>
            <a:rPr lang="en-GB" sz="1600" dirty="0"/>
            <a:t>- The business will charge a special price for its services. The organization trains service technicians to cross-sell additional services. It will also implement a customer loyalty programme to reward long-term customers with cheaper rates and offer coupons to first-time customers. The price for one student(service) will be 700£.</a:t>
          </a:r>
          <a:endParaRPr lang="en-US" sz="1600" dirty="0"/>
        </a:p>
      </dgm:t>
    </dgm:pt>
    <dgm:pt modelId="{34E60FA6-598A-4F6A-9D4D-D81486BC0BF9}" type="parTrans" cxnId="{301B23B1-2395-47DA-88F1-3BC819DEF817}">
      <dgm:prSet/>
      <dgm:spPr/>
      <dgm:t>
        <a:bodyPr/>
        <a:lstStyle/>
        <a:p>
          <a:endParaRPr lang="en-US"/>
        </a:p>
      </dgm:t>
    </dgm:pt>
    <dgm:pt modelId="{F6A7808D-4C42-4AF6-9461-2E0A52D591C5}" type="sibTrans" cxnId="{301B23B1-2395-47DA-88F1-3BC819DEF817}">
      <dgm:prSet/>
      <dgm:spPr/>
      <dgm:t>
        <a:bodyPr/>
        <a:lstStyle/>
        <a:p>
          <a:endParaRPr lang="en-US"/>
        </a:p>
      </dgm:t>
    </dgm:pt>
    <dgm:pt modelId="{8AE26EBC-520E-440B-93F5-E08DE43781D3}">
      <dgm:prSet custT="1"/>
      <dgm:spPr/>
      <dgm:t>
        <a:bodyPr/>
        <a:lstStyle/>
        <a:p>
          <a:r>
            <a:rPr lang="en-GB" sz="1100" dirty="0"/>
            <a:t>•	</a:t>
          </a:r>
          <a:r>
            <a:rPr lang="en-GB" sz="1600" dirty="0">
              <a:highlight>
                <a:srgbClr val="FF0000"/>
              </a:highlight>
            </a:rPr>
            <a:t>Promotion</a:t>
          </a:r>
          <a:r>
            <a:rPr lang="en-GB" sz="1600" dirty="0"/>
            <a:t>- Most of the new business is generated through the company's website; thus, all marketing efforts should be directed </a:t>
          </a:r>
          <a:r>
            <a:rPr lang="en-GB" sz="1600" dirty="0" err="1"/>
            <a:t>o.n</a:t>
          </a:r>
          <a:r>
            <a:rPr lang="en-GB" sz="1600" dirty="0"/>
            <a:t> increasing its traffic. The promotional mix of the company consists of social media advertising, direct marketing, and digital marketing</a:t>
          </a:r>
          <a:endParaRPr lang="en-US" sz="1600" dirty="0"/>
        </a:p>
      </dgm:t>
    </dgm:pt>
    <dgm:pt modelId="{EA780DA6-A7B4-411C-9DCB-9B70C7AD907E}" type="parTrans" cxnId="{2451483C-CA72-4960-B1E9-EF238CFF9D5A}">
      <dgm:prSet/>
      <dgm:spPr/>
      <dgm:t>
        <a:bodyPr/>
        <a:lstStyle/>
        <a:p>
          <a:endParaRPr lang="en-US"/>
        </a:p>
      </dgm:t>
    </dgm:pt>
    <dgm:pt modelId="{29A3EB2A-38D7-4705-8235-50F7DD2AF8F1}" type="sibTrans" cxnId="{2451483C-CA72-4960-B1E9-EF238CFF9D5A}">
      <dgm:prSet/>
      <dgm:spPr/>
      <dgm:t>
        <a:bodyPr/>
        <a:lstStyle/>
        <a:p>
          <a:endParaRPr lang="en-US"/>
        </a:p>
      </dgm:t>
    </dgm:pt>
    <dgm:pt modelId="{FDFCFF3C-9C4F-4DEB-A4ED-D5632551EFC9}">
      <dgm:prSet custT="1"/>
      <dgm:spPr/>
      <dgm:t>
        <a:bodyPr/>
        <a:lstStyle/>
        <a:p>
          <a:r>
            <a:rPr lang="en-GB" sz="1600" dirty="0"/>
            <a:t>•	</a:t>
          </a:r>
          <a:r>
            <a:rPr lang="en-GB" sz="1600" dirty="0">
              <a:highlight>
                <a:srgbClr val="FF0000"/>
              </a:highlight>
            </a:rPr>
            <a:t>Place</a:t>
          </a:r>
          <a:r>
            <a:rPr lang="en-GB" sz="1600" dirty="0"/>
            <a:t>- The company will have a Virtual Office, based in the heart of Birmingham (Central), where the costumers and other stakeholders can contact the company via email and letters</a:t>
          </a:r>
          <a:r>
            <a:rPr lang="en-GB" sz="1100" dirty="0"/>
            <a:t>.</a:t>
          </a:r>
          <a:endParaRPr lang="en-US" sz="1100" dirty="0"/>
        </a:p>
      </dgm:t>
    </dgm:pt>
    <dgm:pt modelId="{4F2FE9C9-D338-4DCD-9E76-7BC11370912B}" type="parTrans" cxnId="{B5941280-7835-4844-80AA-2C5FF16C057F}">
      <dgm:prSet/>
      <dgm:spPr/>
      <dgm:t>
        <a:bodyPr/>
        <a:lstStyle/>
        <a:p>
          <a:endParaRPr lang="en-US"/>
        </a:p>
      </dgm:t>
    </dgm:pt>
    <dgm:pt modelId="{25F721CE-4790-48A4-852F-F45418827BA1}" type="sibTrans" cxnId="{B5941280-7835-4844-80AA-2C5FF16C057F}">
      <dgm:prSet/>
      <dgm:spPr/>
      <dgm:t>
        <a:bodyPr/>
        <a:lstStyle/>
        <a:p>
          <a:endParaRPr lang="en-US"/>
        </a:p>
      </dgm:t>
    </dgm:pt>
    <dgm:pt modelId="{C7195F41-47CC-4654-8F45-1EF562DEC2E5}" type="pres">
      <dgm:prSet presAssocID="{A6992C1A-10E7-46F6-8552-B511766939B4}" presName="vert0" presStyleCnt="0">
        <dgm:presLayoutVars>
          <dgm:dir/>
          <dgm:animOne val="branch"/>
          <dgm:animLvl val="lvl"/>
        </dgm:presLayoutVars>
      </dgm:prSet>
      <dgm:spPr/>
    </dgm:pt>
    <dgm:pt modelId="{14D72F28-8FA7-4E67-975C-EE99A77C89FE}" type="pres">
      <dgm:prSet presAssocID="{59741589-24C6-4666-A757-D63025FAD6E3}" presName="thickLine" presStyleLbl="alignNode1" presStyleIdx="0" presStyleCnt="4"/>
      <dgm:spPr/>
    </dgm:pt>
    <dgm:pt modelId="{A860655A-9759-4B49-BB7E-5A612B6065E1}" type="pres">
      <dgm:prSet presAssocID="{59741589-24C6-4666-A757-D63025FAD6E3}" presName="horz1" presStyleCnt="0"/>
      <dgm:spPr/>
    </dgm:pt>
    <dgm:pt modelId="{AE141F1D-F05D-4B54-A5DA-75F5F9EC36EC}" type="pres">
      <dgm:prSet presAssocID="{59741589-24C6-4666-A757-D63025FAD6E3}" presName="tx1" presStyleLbl="revTx" presStyleIdx="0" presStyleCnt="4" custScaleY="190378"/>
      <dgm:spPr/>
    </dgm:pt>
    <dgm:pt modelId="{46178D9F-AA42-4B68-868B-618CC3C1504F}" type="pres">
      <dgm:prSet presAssocID="{59741589-24C6-4666-A757-D63025FAD6E3}" presName="vert1" presStyleCnt="0"/>
      <dgm:spPr/>
    </dgm:pt>
    <dgm:pt modelId="{851C7F28-3E84-46B9-9FED-482BC702E785}" type="pres">
      <dgm:prSet presAssocID="{A8E8BCCA-E41C-42B0-BD8C-EB5F2E56F75F}" presName="thickLine" presStyleLbl="alignNode1" presStyleIdx="1" presStyleCnt="4"/>
      <dgm:spPr/>
    </dgm:pt>
    <dgm:pt modelId="{FA44CA58-B46C-4796-A292-D01C607B3AD6}" type="pres">
      <dgm:prSet presAssocID="{A8E8BCCA-E41C-42B0-BD8C-EB5F2E56F75F}" presName="horz1" presStyleCnt="0"/>
      <dgm:spPr/>
    </dgm:pt>
    <dgm:pt modelId="{B726A7B8-BCEF-4638-87CA-AEEE85828F48}" type="pres">
      <dgm:prSet presAssocID="{A8E8BCCA-E41C-42B0-BD8C-EB5F2E56F75F}" presName="tx1" presStyleLbl="revTx" presStyleIdx="1" presStyleCnt="4" custScaleY="147814"/>
      <dgm:spPr/>
    </dgm:pt>
    <dgm:pt modelId="{AE4E0459-CA41-4965-8581-764A06716B8B}" type="pres">
      <dgm:prSet presAssocID="{A8E8BCCA-E41C-42B0-BD8C-EB5F2E56F75F}" presName="vert1" presStyleCnt="0"/>
      <dgm:spPr/>
    </dgm:pt>
    <dgm:pt modelId="{C54C16D3-3A98-47BB-B3D4-69B03C54F4C3}" type="pres">
      <dgm:prSet presAssocID="{8AE26EBC-520E-440B-93F5-E08DE43781D3}" presName="thickLine" presStyleLbl="alignNode1" presStyleIdx="2" presStyleCnt="4"/>
      <dgm:spPr/>
    </dgm:pt>
    <dgm:pt modelId="{103C3F3E-3DC4-4FA2-ACEB-2CAA881B6C85}" type="pres">
      <dgm:prSet presAssocID="{8AE26EBC-520E-440B-93F5-E08DE43781D3}" presName="horz1" presStyleCnt="0"/>
      <dgm:spPr/>
    </dgm:pt>
    <dgm:pt modelId="{88829192-0FB7-489B-B7AF-E1E40723A24B}" type="pres">
      <dgm:prSet presAssocID="{8AE26EBC-520E-440B-93F5-E08DE43781D3}" presName="tx1" presStyleLbl="revTx" presStyleIdx="2" presStyleCnt="4" custScaleY="125228" custLinFactNeighborY="5400"/>
      <dgm:spPr/>
    </dgm:pt>
    <dgm:pt modelId="{7933F723-534C-4653-8216-8E4B154BDFD3}" type="pres">
      <dgm:prSet presAssocID="{8AE26EBC-520E-440B-93F5-E08DE43781D3}" presName="vert1" presStyleCnt="0"/>
      <dgm:spPr/>
    </dgm:pt>
    <dgm:pt modelId="{30684DA6-BC7D-4174-BFF5-A8903AC4DE47}" type="pres">
      <dgm:prSet presAssocID="{FDFCFF3C-9C4F-4DEB-A4ED-D5632551EFC9}" presName="thickLine" presStyleLbl="alignNode1" presStyleIdx="3" presStyleCnt="4"/>
      <dgm:spPr/>
    </dgm:pt>
    <dgm:pt modelId="{DDBEBE5F-95E9-4290-9C37-D808CAADA950}" type="pres">
      <dgm:prSet presAssocID="{FDFCFF3C-9C4F-4DEB-A4ED-D5632551EFC9}" presName="horz1" presStyleCnt="0"/>
      <dgm:spPr/>
    </dgm:pt>
    <dgm:pt modelId="{91202199-053C-47AD-926D-5EE7A3E837BD}" type="pres">
      <dgm:prSet presAssocID="{FDFCFF3C-9C4F-4DEB-A4ED-D5632551EFC9}" presName="tx1" presStyleLbl="revTx" presStyleIdx="3" presStyleCnt="4"/>
      <dgm:spPr/>
    </dgm:pt>
    <dgm:pt modelId="{E33F4175-783D-4367-994E-9ED015464B6C}" type="pres">
      <dgm:prSet presAssocID="{FDFCFF3C-9C4F-4DEB-A4ED-D5632551EFC9}" presName="vert1" presStyleCnt="0"/>
      <dgm:spPr/>
    </dgm:pt>
  </dgm:ptLst>
  <dgm:cxnLst>
    <dgm:cxn modelId="{08A59D1F-F957-4271-88B0-4D8313298496}" type="presOf" srcId="{FDFCFF3C-9C4F-4DEB-A4ED-D5632551EFC9}" destId="{91202199-053C-47AD-926D-5EE7A3E837BD}" srcOrd="0" destOrd="0" presId="urn:microsoft.com/office/officeart/2008/layout/LinedList"/>
    <dgm:cxn modelId="{2451483C-CA72-4960-B1E9-EF238CFF9D5A}" srcId="{A6992C1A-10E7-46F6-8552-B511766939B4}" destId="{8AE26EBC-520E-440B-93F5-E08DE43781D3}" srcOrd="2" destOrd="0" parTransId="{EA780DA6-A7B4-411C-9DCB-9B70C7AD907E}" sibTransId="{29A3EB2A-38D7-4705-8235-50F7DD2AF8F1}"/>
    <dgm:cxn modelId="{90E26241-1827-411F-8DB3-37B3BBCF4D20}" srcId="{A6992C1A-10E7-46F6-8552-B511766939B4}" destId="{59741589-24C6-4666-A757-D63025FAD6E3}" srcOrd="0" destOrd="0" parTransId="{5F29EA1F-8B41-42F2-8541-BAB0356BC98A}" sibTransId="{6C5A70DB-08FA-41D9-BA10-2F43435461A3}"/>
    <dgm:cxn modelId="{7BF2227E-BDA3-4FF6-82D7-511D43090B24}" type="presOf" srcId="{59741589-24C6-4666-A757-D63025FAD6E3}" destId="{AE141F1D-F05D-4B54-A5DA-75F5F9EC36EC}" srcOrd="0" destOrd="0" presId="urn:microsoft.com/office/officeart/2008/layout/LinedList"/>
    <dgm:cxn modelId="{E7D9767E-9D75-4F53-8871-CA364AAF8523}" type="presOf" srcId="{A8E8BCCA-E41C-42B0-BD8C-EB5F2E56F75F}" destId="{B726A7B8-BCEF-4638-87CA-AEEE85828F48}" srcOrd="0" destOrd="0" presId="urn:microsoft.com/office/officeart/2008/layout/LinedList"/>
    <dgm:cxn modelId="{B5941280-7835-4844-80AA-2C5FF16C057F}" srcId="{A6992C1A-10E7-46F6-8552-B511766939B4}" destId="{FDFCFF3C-9C4F-4DEB-A4ED-D5632551EFC9}" srcOrd="3" destOrd="0" parTransId="{4F2FE9C9-D338-4DCD-9E76-7BC11370912B}" sibTransId="{25F721CE-4790-48A4-852F-F45418827BA1}"/>
    <dgm:cxn modelId="{C0CB2F91-943F-44B3-8CF8-1216957C6F8D}" type="presOf" srcId="{A6992C1A-10E7-46F6-8552-B511766939B4}" destId="{C7195F41-47CC-4654-8F45-1EF562DEC2E5}" srcOrd="0" destOrd="0" presId="urn:microsoft.com/office/officeart/2008/layout/LinedList"/>
    <dgm:cxn modelId="{301B23B1-2395-47DA-88F1-3BC819DEF817}" srcId="{A6992C1A-10E7-46F6-8552-B511766939B4}" destId="{A8E8BCCA-E41C-42B0-BD8C-EB5F2E56F75F}" srcOrd="1" destOrd="0" parTransId="{34E60FA6-598A-4F6A-9D4D-D81486BC0BF9}" sibTransId="{F6A7808D-4C42-4AF6-9461-2E0A52D591C5}"/>
    <dgm:cxn modelId="{2E0DE4E5-5713-4EB2-881F-2304B02B8176}" type="presOf" srcId="{8AE26EBC-520E-440B-93F5-E08DE43781D3}" destId="{88829192-0FB7-489B-B7AF-E1E40723A24B}" srcOrd="0" destOrd="0" presId="urn:microsoft.com/office/officeart/2008/layout/LinedList"/>
    <dgm:cxn modelId="{DF80FAFB-AA3E-4C6A-A674-F04AAA8FD223}" type="presParOf" srcId="{C7195F41-47CC-4654-8F45-1EF562DEC2E5}" destId="{14D72F28-8FA7-4E67-975C-EE99A77C89FE}" srcOrd="0" destOrd="0" presId="urn:microsoft.com/office/officeart/2008/layout/LinedList"/>
    <dgm:cxn modelId="{BBA69604-2A13-41FC-971F-700BB584DDA8}" type="presParOf" srcId="{C7195F41-47CC-4654-8F45-1EF562DEC2E5}" destId="{A860655A-9759-4B49-BB7E-5A612B6065E1}" srcOrd="1" destOrd="0" presId="urn:microsoft.com/office/officeart/2008/layout/LinedList"/>
    <dgm:cxn modelId="{D7F06A3D-78BD-44E4-9698-7558647A5C19}" type="presParOf" srcId="{A860655A-9759-4B49-BB7E-5A612B6065E1}" destId="{AE141F1D-F05D-4B54-A5DA-75F5F9EC36EC}" srcOrd="0" destOrd="0" presId="urn:microsoft.com/office/officeart/2008/layout/LinedList"/>
    <dgm:cxn modelId="{67C4C580-AE98-46FF-9F35-B92ABF426A46}" type="presParOf" srcId="{A860655A-9759-4B49-BB7E-5A612B6065E1}" destId="{46178D9F-AA42-4B68-868B-618CC3C1504F}" srcOrd="1" destOrd="0" presId="urn:microsoft.com/office/officeart/2008/layout/LinedList"/>
    <dgm:cxn modelId="{10EE7F24-F08F-443C-8163-4AD9C88CD46E}" type="presParOf" srcId="{C7195F41-47CC-4654-8F45-1EF562DEC2E5}" destId="{851C7F28-3E84-46B9-9FED-482BC702E785}" srcOrd="2" destOrd="0" presId="urn:microsoft.com/office/officeart/2008/layout/LinedList"/>
    <dgm:cxn modelId="{8CEDA7FC-A272-4E60-9155-EA689422CA41}" type="presParOf" srcId="{C7195F41-47CC-4654-8F45-1EF562DEC2E5}" destId="{FA44CA58-B46C-4796-A292-D01C607B3AD6}" srcOrd="3" destOrd="0" presId="urn:microsoft.com/office/officeart/2008/layout/LinedList"/>
    <dgm:cxn modelId="{D8AAB79C-3D30-4D87-AC7C-4DB4289990A0}" type="presParOf" srcId="{FA44CA58-B46C-4796-A292-D01C607B3AD6}" destId="{B726A7B8-BCEF-4638-87CA-AEEE85828F48}" srcOrd="0" destOrd="0" presId="urn:microsoft.com/office/officeart/2008/layout/LinedList"/>
    <dgm:cxn modelId="{A192E55E-255E-49CF-B8D4-33708F820EE1}" type="presParOf" srcId="{FA44CA58-B46C-4796-A292-D01C607B3AD6}" destId="{AE4E0459-CA41-4965-8581-764A06716B8B}" srcOrd="1" destOrd="0" presId="urn:microsoft.com/office/officeart/2008/layout/LinedList"/>
    <dgm:cxn modelId="{1FCD7085-BD52-4342-8471-B0381086B058}" type="presParOf" srcId="{C7195F41-47CC-4654-8F45-1EF562DEC2E5}" destId="{C54C16D3-3A98-47BB-B3D4-69B03C54F4C3}" srcOrd="4" destOrd="0" presId="urn:microsoft.com/office/officeart/2008/layout/LinedList"/>
    <dgm:cxn modelId="{BEC646AD-C3B4-495C-A538-FE726F809013}" type="presParOf" srcId="{C7195F41-47CC-4654-8F45-1EF562DEC2E5}" destId="{103C3F3E-3DC4-4FA2-ACEB-2CAA881B6C85}" srcOrd="5" destOrd="0" presId="urn:microsoft.com/office/officeart/2008/layout/LinedList"/>
    <dgm:cxn modelId="{9A5194A3-49EF-4EFD-BFEB-C213D827BCB4}" type="presParOf" srcId="{103C3F3E-3DC4-4FA2-ACEB-2CAA881B6C85}" destId="{88829192-0FB7-489B-B7AF-E1E40723A24B}" srcOrd="0" destOrd="0" presId="urn:microsoft.com/office/officeart/2008/layout/LinedList"/>
    <dgm:cxn modelId="{D391C62C-059A-42A8-BA6C-401DF5C1C6B4}" type="presParOf" srcId="{103C3F3E-3DC4-4FA2-ACEB-2CAA881B6C85}" destId="{7933F723-534C-4653-8216-8E4B154BDFD3}" srcOrd="1" destOrd="0" presId="urn:microsoft.com/office/officeart/2008/layout/LinedList"/>
    <dgm:cxn modelId="{63B84116-A844-479C-8F41-7FCC869661C3}" type="presParOf" srcId="{C7195F41-47CC-4654-8F45-1EF562DEC2E5}" destId="{30684DA6-BC7D-4174-BFF5-A8903AC4DE47}" srcOrd="6" destOrd="0" presId="urn:microsoft.com/office/officeart/2008/layout/LinedList"/>
    <dgm:cxn modelId="{3D7644F2-918A-4E26-9BBF-688E6E763C87}" type="presParOf" srcId="{C7195F41-47CC-4654-8F45-1EF562DEC2E5}" destId="{DDBEBE5F-95E9-4290-9C37-D808CAADA950}" srcOrd="7" destOrd="0" presId="urn:microsoft.com/office/officeart/2008/layout/LinedList"/>
    <dgm:cxn modelId="{D9A79668-7CBD-47C0-86E6-A02604E19DE0}" type="presParOf" srcId="{DDBEBE5F-95E9-4290-9C37-D808CAADA950}" destId="{91202199-053C-47AD-926D-5EE7A3E837BD}" srcOrd="0" destOrd="0" presId="urn:microsoft.com/office/officeart/2008/layout/LinedList"/>
    <dgm:cxn modelId="{304A1741-81C5-4DEE-9426-ECDA5CB7F2B4}" type="presParOf" srcId="{DDBEBE5F-95E9-4290-9C37-D808CAADA950}" destId="{E33F4175-783D-4367-994E-9ED015464B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62DEA7-9DCD-4B2E-9DC5-BE121C266AFD}" type="doc">
      <dgm:prSet loTypeId="urn:microsoft.com/office/officeart/2008/layout/VerticalCurvedList" loCatId="list" qsTypeId="urn:microsoft.com/office/officeart/2005/8/quickstyle/simple1" qsCatId="simple" csTypeId="urn:microsoft.com/office/officeart/2018/5/colors/Iconchunking_neutralicon_accent1_2" csCatId="accent1" phldr="1"/>
      <dgm:spPr/>
      <dgm:t>
        <a:bodyPr/>
        <a:lstStyle/>
        <a:p>
          <a:endParaRPr lang="en-US"/>
        </a:p>
      </dgm:t>
    </dgm:pt>
    <dgm:pt modelId="{804947E5-9ACC-416F-B12C-5E8D1E342FFC}" type="pres">
      <dgm:prSet presAssocID="{7B62DEA7-9DCD-4B2E-9DC5-BE121C266AFD}" presName="Name0" presStyleCnt="0">
        <dgm:presLayoutVars>
          <dgm:chMax val="7"/>
          <dgm:chPref val="7"/>
          <dgm:dir/>
        </dgm:presLayoutVars>
      </dgm:prSet>
      <dgm:spPr/>
    </dgm:pt>
    <dgm:pt modelId="{587B5E1D-0E75-4F44-854F-4E2FC93D13B0}" type="pres">
      <dgm:prSet presAssocID="{7B62DEA7-9DCD-4B2E-9DC5-BE121C266AFD}" presName="Name1" presStyleCnt="0"/>
      <dgm:spPr/>
    </dgm:pt>
    <dgm:pt modelId="{D7EB821A-9A40-4975-B97C-FB06FBDEF0F0}" type="pres">
      <dgm:prSet presAssocID="{7B62DEA7-9DCD-4B2E-9DC5-BE121C266AFD}" presName="cycle" presStyleCnt="0"/>
      <dgm:spPr/>
    </dgm:pt>
    <dgm:pt modelId="{06FA2FF6-4E84-405E-A36A-F25BE5045074}" type="pres">
      <dgm:prSet presAssocID="{7B62DEA7-9DCD-4B2E-9DC5-BE121C266AFD}" presName="srcNode" presStyleLbl="node1" presStyleIdx="0" presStyleCnt="0"/>
      <dgm:spPr/>
    </dgm:pt>
    <dgm:pt modelId="{88C3B4D0-57A0-407B-87F2-AD9BD85D4DE7}" type="pres">
      <dgm:prSet presAssocID="{7B62DEA7-9DCD-4B2E-9DC5-BE121C266AFD}" presName="conn" presStyleLbl="parChTrans1D2" presStyleIdx="0" presStyleCnt="1"/>
      <dgm:spPr/>
    </dgm:pt>
    <dgm:pt modelId="{0C2817A7-AEAB-4CA5-83F7-47B02788855A}" type="pres">
      <dgm:prSet presAssocID="{7B62DEA7-9DCD-4B2E-9DC5-BE121C266AFD}" presName="extraNode" presStyleLbl="node1" presStyleIdx="0" presStyleCnt="0"/>
      <dgm:spPr/>
    </dgm:pt>
    <dgm:pt modelId="{2585EA8F-E3AC-4656-B2D3-4676B23D9E59}" type="pres">
      <dgm:prSet presAssocID="{7B62DEA7-9DCD-4B2E-9DC5-BE121C266AFD}" presName="dstNode" presStyleLbl="node1" presStyleIdx="0" presStyleCnt="0"/>
      <dgm:spPr/>
    </dgm:pt>
  </dgm:ptLst>
  <dgm:cxnLst>
    <dgm:cxn modelId="{7CF14734-92F4-4254-B7AE-56381B1967C0}" type="presOf" srcId="{7B62DEA7-9DCD-4B2E-9DC5-BE121C266AFD}" destId="{804947E5-9ACC-416F-B12C-5E8D1E342FFC}" srcOrd="0" destOrd="0" presId="urn:microsoft.com/office/officeart/2008/layout/VerticalCurvedList"/>
    <dgm:cxn modelId="{817E59CB-596C-453B-AE46-2F6713C39F08}" type="presParOf" srcId="{804947E5-9ACC-416F-B12C-5E8D1E342FFC}" destId="{587B5E1D-0E75-4F44-854F-4E2FC93D13B0}" srcOrd="0" destOrd="0" presId="urn:microsoft.com/office/officeart/2008/layout/VerticalCurvedList"/>
    <dgm:cxn modelId="{BB334608-C6A6-4D7A-95EC-0E8D4E9E3C3C}" type="presParOf" srcId="{587B5E1D-0E75-4F44-854F-4E2FC93D13B0}" destId="{D7EB821A-9A40-4975-B97C-FB06FBDEF0F0}" srcOrd="0" destOrd="0" presId="urn:microsoft.com/office/officeart/2008/layout/VerticalCurvedList"/>
    <dgm:cxn modelId="{10C283FD-5D6C-4C5B-B309-333030CB4C48}" type="presParOf" srcId="{D7EB821A-9A40-4975-B97C-FB06FBDEF0F0}" destId="{06FA2FF6-4E84-405E-A36A-F25BE5045074}" srcOrd="0" destOrd="0" presId="urn:microsoft.com/office/officeart/2008/layout/VerticalCurvedList"/>
    <dgm:cxn modelId="{9DEC52B7-AB0E-4E73-8D44-CD572A592FB2}" type="presParOf" srcId="{D7EB821A-9A40-4975-B97C-FB06FBDEF0F0}" destId="{88C3B4D0-57A0-407B-87F2-AD9BD85D4DE7}" srcOrd="1" destOrd="0" presId="urn:microsoft.com/office/officeart/2008/layout/VerticalCurvedList"/>
    <dgm:cxn modelId="{9AD49427-F91C-4926-B61A-DA2DB74C4F81}" type="presParOf" srcId="{D7EB821A-9A40-4975-B97C-FB06FBDEF0F0}" destId="{0C2817A7-AEAB-4CA5-83F7-47B02788855A}" srcOrd="2" destOrd="0" presId="urn:microsoft.com/office/officeart/2008/layout/VerticalCurvedList"/>
    <dgm:cxn modelId="{04CF49C1-329E-48B4-8AA6-E340552B441D}" type="presParOf" srcId="{D7EB821A-9A40-4975-B97C-FB06FBDEF0F0}" destId="{2585EA8F-E3AC-4656-B2D3-4676B23D9E59}" srcOrd="3"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EBFB-B6C0-4518-9E76-B1250D3AEE20}">
      <dsp:nvSpPr>
        <dsp:cNvPr id="0" name=""/>
        <dsp:cNvSpPr/>
      </dsp:nvSpPr>
      <dsp:spPr>
        <a:xfrm>
          <a:off x="45544" y="892465"/>
          <a:ext cx="1456007" cy="941449"/>
        </a:xfrm>
        <a:prstGeom prst="wedgeRectCallout">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3BB2D-F9F1-4489-93C4-A156AC3849E7}">
      <dsp:nvSpPr>
        <dsp:cNvPr id="0" name=""/>
        <dsp:cNvSpPr/>
      </dsp:nvSpPr>
      <dsp:spPr>
        <a:xfrm>
          <a:off x="503460" y="1109340"/>
          <a:ext cx="540175" cy="5401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00CD1A-2D28-4054-8809-838E618A0595}">
      <dsp:nvSpPr>
        <dsp:cNvPr id="0" name=""/>
        <dsp:cNvSpPr/>
      </dsp:nvSpPr>
      <dsp:spPr>
        <a:xfrm>
          <a:off x="1869" y="2127153"/>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100000"/>
            </a:lnSpc>
            <a:spcBef>
              <a:spcPct val="0"/>
            </a:spcBef>
            <a:spcAft>
              <a:spcPct val="35000"/>
            </a:spcAft>
            <a:buNone/>
            <a:defRPr cap="all"/>
          </a:pPr>
          <a:r>
            <a:rPr lang="en-US" sz="1700" kern="1200"/>
            <a:t>Professional</a:t>
          </a:r>
        </a:p>
      </dsp:txBody>
      <dsp:txXfrm>
        <a:off x="1869" y="2127153"/>
        <a:ext cx="1543359" cy="617343"/>
      </dsp:txXfrm>
    </dsp:sp>
    <dsp:sp modelId="{F82A6E7C-4234-4816-9EB8-ED399009E25C}">
      <dsp:nvSpPr>
        <dsp:cNvPr id="0" name=""/>
        <dsp:cNvSpPr/>
      </dsp:nvSpPr>
      <dsp:spPr>
        <a:xfrm>
          <a:off x="1858992" y="892465"/>
          <a:ext cx="1456007" cy="941449"/>
        </a:xfrm>
        <a:prstGeom prst="wedgeRectCallout">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5F9BB-3E28-4026-A392-7F4C0A3085E2}">
      <dsp:nvSpPr>
        <dsp:cNvPr id="0" name=""/>
        <dsp:cNvSpPr/>
      </dsp:nvSpPr>
      <dsp:spPr>
        <a:xfrm>
          <a:off x="2316908" y="1093102"/>
          <a:ext cx="540175" cy="5401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9F61D3-444E-4541-AC4F-326FDA9BEAF3}">
      <dsp:nvSpPr>
        <dsp:cNvPr id="0" name=""/>
        <dsp:cNvSpPr/>
      </dsp:nvSpPr>
      <dsp:spPr>
        <a:xfrm>
          <a:off x="1815316" y="2127153"/>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100000"/>
            </a:lnSpc>
            <a:spcBef>
              <a:spcPct val="0"/>
            </a:spcBef>
            <a:spcAft>
              <a:spcPct val="35000"/>
            </a:spcAft>
            <a:buNone/>
            <a:defRPr cap="all"/>
          </a:pPr>
          <a:r>
            <a:rPr lang="en-US" sz="1700" kern="1200" dirty="0"/>
            <a:t>Creative insight</a:t>
          </a:r>
        </a:p>
      </dsp:txBody>
      <dsp:txXfrm>
        <a:off x="1815316" y="2127153"/>
        <a:ext cx="1543359" cy="617343"/>
      </dsp:txXfrm>
    </dsp:sp>
    <dsp:sp modelId="{CA848760-99D5-488A-AFB3-9EA6BD946B87}">
      <dsp:nvSpPr>
        <dsp:cNvPr id="0" name=""/>
        <dsp:cNvSpPr/>
      </dsp:nvSpPr>
      <dsp:spPr>
        <a:xfrm>
          <a:off x="3672439" y="892465"/>
          <a:ext cx="1456007" cy="941449"/>
        </a:xfrm>
        <a:prstGeom prst="wedgeRectCallout">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546ED-1D49-469E-BE29-17C87FAFD7C8}">
      <dsp:nvSpPr>
        <dsp:cNvPr id="0" name=""/>
        <dsp:cNvSpPr/>
      </dsp:nvSpPr>
      <dsp:spPr>
        <a:xfrm>
          <a:off x="4151622" y="1093102"/>
          <a:ext cx="540175" cy="5401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60347C-5C69-4C15-9A6A-3E9A9E20C3DA}">
      <dsp:nvSpPr>
        <dsp:cNvPr id="0" name=""/>
        <dsp:cNvSpPr/>
      </dsp:nvSpPr>
      <dsp:spPr>
        <a:xfrm>
          <a:off x="3628763" y="2127153"/>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100000"/>
            </a:lnSpc>
            <a:spcBef>
              <a:spcPct val="0"/>
            </a:spcBef>
            <a:spcAft>
              <a:spcPct val="35000"/>
            </a:spcAft>
            <a:buNone/>
            <a:defRPr cap="all"/>
          </a:pPr>
          <a:r>
            <a:rPr lang="en-US" sz="1700" kern="1200" dirty="0"/>
            <a:t>teamwork</a:t>
          </a:r>
        </a:p>
      </dsp:txBody>
      <dsp:txXfrm>
        <a:off x="3628763" y="2127153"/>
        <a:ext cx="1543359" cy="6173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72F28-8FA7-4E67-975C-EE99A77C89FE}">
      <dsp:nvSpPr>
        <dsp:cNvPr id="0" name=""/>
        <dsp:cNvSpPr/>
      </dsp:nvSpPr>
      <dsp:spPr>
        <a:xfrm>
          <a:off x="0" y="428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E141F1D-F05D-4B54-A5DA-75F5F9EC36EC}">
      <dsp:nvSpPr>
        <dsp:cNvPr id="0" name=""/>
        <dsp:cNvSpPr/>
      </dsp:nvSpPr>
      <dsp:spPr>
        <a:xfrm>
          <a:off x="0" y="4289"/>
          <a:ext cx="5810919" cy="2128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	</a:t>
          </a:r>
          <a:r>
            <a:rPr lang="en-GB" sz="1600" kern="1200" dirty="0">
              <a:highlight>
                <a:srgbClr val="FF0000"/>
              </a:highlight>
            </a:rPr>
            <a:t>Product </a:t>
          </a:r>
          <a:r>
            <a:rPr lang="en-GB" sz="1600" kern="1200" dirty="0"/>
            <a:t>- The company will provide advertising services to businesses in the university sector (higher education courses) and special services- applying for the courses in this institutions and filling SFE documents. The company will deliver the most effective marketing services, the team has great expertise working in Europe and the United Kingdom and possesses a blend of marketing methods that will land each new client and skyrocket the companies' profits.</a:t>
          </a:r>
          <a:endParaRPr lang="en-US" sz="1600" kern="1200" dirty="0"/>
        </a:p>
      </dsp:txBody>
      <dsp:txXfrm>
        <a:off x="0" y="4289"/>
        <a:ext cx="5810919" cy="2128385"/>
      </dsp:txXfrm>
    </dsp:sp>
    <dsp:sp modelId="{851C7F28-3E84-46B9-9FED-482BC702E785}">
      <dsp:nvSpPr>
        <dsp:cNvPr id="0" name=""/>
        <dsp:cNvSpPr/>
      </dsp:nvSpPr>
      <dsp:spPr>
        <a:xfrm>
          <a:off x="0" y="2132674"/>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726A7B8-BCEF-4638-87CA-AEEE85828F48}">
      <dsp:nvSpPr>
        <dsp:cNvPr id="0" name=""/>
        <dsp:cNvSpPr/>
      </dsp:nvSpPr>
      <dsp:spPr>
        <a:xfrm>
          <a:off x="0" y="2132674"/>
          <a:ext cx="5810919" cy="1652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	</a:t>
          </a:r>
          <a:r>
            <a:rPr lang="en-GB" sz="1600" kern="1200" dirty="0">
              <a:highlight>
                <a:srgbClr val="FF0000"/>
              </a:highlight>
            </a:rPr>
            <a:t>Price</a:t>
          </a:r>
          <a:r>
            <a:rPr lang="en-GB" sz="1600" kern="1200" dirty="0"/>
            <a:t>- The business will charge a special price for its services. The organization trains service technicians to cross-sell additional services. It will also implement a customer loyalty programme to reward long-term customers with cheaper rates and offer coupons to first-time customers. The price for one student(service) will be 700£.</a:t>
          </a:r>
          <a:endParaRPr lang="en-US" sz="1600" kern="1200" dirty="0"/>
        </a:p>
      </dsp:txBody>
      <dsp:txXfrm>
        <a:off x="0" y="2132674"/>
        <a:ext cx="5810919" cy="1652528"/>
      </dsp:txXfrm>
    </dsp:sp>
    <dsp:sp modelId="{C54C16D3-3A98-47BB-B3D4-69B03C54F4C3}">
      <dsp:nvSpPr>
        <dsp:cNvPr id="0" name=""/>
        <dsp:cNvSpPr/>
      </dsp:nvSpPr>
      <dsp:spPr>
        <a:xfrm>
          <a:off x="0" y="3785203"/>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8829192-0FB7-489B-B7AF-E1E40723A24B}">
      <dsp:nvSpPr>
        <dsp:cNvPr id="0" name=""/>
        <dsp:cNvSpPr/>
      </dsp:nvSpPr>
      <dsp:spPr>
        <a:xfrm>
          <a:off x="0" y="3845573"/>
          <a:ext cx="5810919" cy="1400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600" kern="1200" dirty="0">
              <a:highlight>
                <a:srgbClr val="FF0000"/>
              </a:highlight>
            </a:rPr>
            <a:t>Promotion</a:t>
          </a:r>
          <a:r>
            <a:rPr lang="en-GB" sz="1600" kern="1200" dirty="0"/>
            <a:t>- Most of the new business is generated through the company's website; thus, all marketing efforts should be directed </a:t>
          </a:r>
          <a:r>
            <a:rPr lang="en-GB" sz="1600" kern="1200" dirty="0" err="1"/>
            <a:t>o.n</a:t>
          </a:r>
          <a:r>
            <a:rPr lang="en-GB" sz="1600" kern="1200" dirty="0"/>
            <a:t> increasing its traffic. The promotional mix of the company consists of social media advertising, direct marketing, and digital marketing</a:t>
          </a:r>
          <a:endParaRPr lang="en-US" sz="1600" kern="1200" dirty="0"/>
        </a:p>
      </dsp:txBody>
      <dsp:txXfrm>
        <a:off x="0" y="3845573"/>
        <a:ext cx="5810919" cy="1400022"/>
      </dsp:txXfrm>
    </dsp:sp>
    <dsp:sp modelId="{30684DA6-BC7D-4174-BFF5-A8903AC4DE47}">
      <dsp:nvSpPr>
        <dsp:cNvPr id="0" name=""/>
        <dsp:cNvSpPr/>
      </dsp:nvSpPr>
      <dsp:spPr>
        <a:xfrm>
          <a:off x="0" y="518522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1202199-053C-47AD-926D-5EE7A3E837BD}">
      <dsp:nvSpPr>
        <dsp:cNvPr id="0" name=""/>
        <dsp:cNvSpPr/>
      </dsp:nvSpPr>
      <dsp:spPr>
        <a:xfrm>
          <a:off x="0" y="5185225"/>
          <a:ext cx="5816600" cy="1117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	</a:t>
          </a:r>
          <a:r>
            <a:rPr lang="en-GB" sz="1600" kern="1200" dirty="0">
              <a:highlight>
                <a:srgbClr val="FF0000"/>
              </a:highlight>
            </a:rPr>
            <a:t>Place</a:t>
          </a:r>
          <a:r>
            <a:rPr lang="en-GB" sz="1600" kern="1200" dirty="0"/>
            <a:t>- The company will have a Virtual Office, based in the heart of Birmingham (Central), where the costumers and other stakeholders can contact the company via email and letters</a:t>
          </a:r>
          <a:r>
            <a:rPr lang="en-GB" sz="1100" kern="1200" dirty="0"/>
            <a:t>.</a:t>
          </a:r>
          <a:endParaRPr lang="en-US" sz="1100" kern="1200" dirty="0"/>
        </a:p>
      </dsp:txBody>
      <dsp:txXfrm>
        <a:off x="0" y="5185225"/>
        <a:ext cx="5816600" cy="1117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FFBF02-C893-4B1F-A4CB-5FC4B0319BB8}" type="datetimeFigureOut">
              <a:rPr lang="en-GB" smtClean="0"/>
              <a:t>28/07/2022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10B0F6-97F5-4F74-8D4F-0C47F5E63EDC}" type="slidenum">
              <a:rPr lang="en-GB" smtClean="0"/>
              <a:t>‹#›</a:t>
            </a:fld>
            <a:endParaRPr lang="en-GB"/>
          </a:p>
        </p:txBody>
      </p:sp>
    </p:spTree>
    <p:extLst>
      <p:ext uri="{BB962C8B-B14F-4D97-AF65-F5344CB8AC3E}">
        <p14:creationId xmlns:p14="http://schemas.microsoft.com/office/powerpoint/2010/main" val="3864839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Diamond LTD is a marketing agency, created to makes dreams come true with unlimited vision. </a:t>
            </a:r>
          </a:p>
        </p:txBody>
      </p:sp>
      <p:sp>
        <p:nvSpPr>
          <p:cNvPr id="4" name="Slide Number Placeholder 3"/>
          <p:cNvSpPr>
            <a:spLocks noGrp="1"/>
          </p:cNvSpPr>
          <p:nvPr>
            <p:ph type="sldNum" sz="quarter" idx="5"/>
          </p:nvPr>
        </p:nvSpPr>
        <p:spPr/>
        <p:txBody>
          <a:bodyPr/>
          <a:lstStyle/>
          <a:p>
            <a:fld id="{D610B0F6-97F5-4F74-8D4F-0C47F5E63EDC}" type="slidenum">
              <a:rPr lang="en-GB" smtClean="0"/>
              <a:t>1</a:t>
            </a:fld>
            <a:endParaRPr lang="en-GB"/>
          </a:p>
        </p:txBody>
      </p:sp>
    </p:spTree>
    <p:extLst>
      <p:ext uri="{BB962C8B-B14F-4D97-AF65-F5344CB8AC3E}">
        <p14:creationId xmlns:p14="http://schemas.microsoft.com/office/powerpoint/2010/main" val="447356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Nice to see you everyone  and I hope you will enjoy my presentation!</a:t>
            </a:r>
          </a:p>
        </p:txBody>
      </p:sp>
      <p:sp>
        <p:nvSpPr>
          <p:cNvPr id="4" name="Slide Number Placeholder 3"/>
          <p:cNvSpPr>
            <a:spLocks noGrp="1"/>
          </p:cNvSpPr>
          <p:nvPr>
            <p:ph type="sldNum" sz="quarter" idx="5"/>
          </p:nvPr>
        </p:nvSpPr>
        <p:spPr/>
        <p:txBody>
          <a:bodyPr/>
          <a:lstStyle/>
          <a:p>
            <a:fld id="{D610B0F6-97F5-4F74-8D4F-0C47F5E63EDC}" type="slidenum">
              <a:rPr lang="en-GB" smtClean="0"/>
              <a:t>2</a:t>
            </a:fld>
            <a:endParaRPr lang="en-GB"/>
          </a:p>
        </p:txBody>
      </p:sp>
    </p:spTree>
    <p:extLst>
      <p:ext uri="{BB962C8B-B14F-4D97-AF65-F5344CB8AC3E}">
        <p14:creationId xmlns:p14="http://schemas.microsoft.com/office/powerpoint/2010/main" val="557691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firm its in the heart of the marketing, it will provides opportunities to the companies in the education sector to increase their costumers and follow their targets.</a:t>
            </a:r>
          </a:p>
        </p:txBody>
      </p:sp>
      <p:sp>
        <p:nvSpPr>
          <p:cNvPr id="4" name="Slide Number Placeholder 3"/>
          <p:cNvSpPr>
            <a:spLocks noGrp="1"/>
          </p:cNvSpPr>
          <p:nvPr>
            <p:ph type="sldNum" sz="quarter" idx="5"/>
          </p:nvPr>
        </p:nvSpPr>
        <p:spPr/>
        <p:txBody>
          <a:bodyPr/>
          <a:lstStyle/>
          <a:p>
            <a:fld id="{D610B0F6-97F5-4F74-8D4F-0C47F5E63EDC}" type="slidenum">
              <a:rPr lang="en-GB" smtClean="0"/>
              <a:t>3</a:t>
            </a:fld>
            <a:endParaRPr lang="en-GB"/>
          </a:p>
        </p:txBody>
      </p:sp>
    </p:spTree>
    <p:extLst>
      <p:ext uri="{BB962C8B-B14F-4D97-AF65-F5344CB8AC3E}">
        <p14:creationId xmlns:p14="http://schemas.microsoft.com/office/powerpoint/2010/main" val="892649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will distribute few services, such as face to face marketing, social media advertising and also help to the new students for the documents applying for the courses and SFE.</a:t>
            </a:r>
          </a:p>
        </p:txBody>
      </p:sp>
      <p:sp>
        <p:nvSpPr>
          <p:cNvPr id="4" name="Slide Number Placeholder 3"/>
          <p:cNvSpPr>
            <a:spLocks noGrp="1"/>
          </p:cNvSpPr>
          <p:nvPr>
            <p:ph type="sldNum" sz="quarter" idx="5"/>
          </p:nvPr>
        </p:nvSpPr>
        <p:spPr/>
        <p:txBody>
          <a:bodyPr/>
          <a:lstStyle/>
          <a:p>
            <a:fld id="{D610B0F6-97F5-4F74-8D4F-0C47F5E63EDC}" type="slidenum">
              <a:rPr lang="en-GB" smtClean="0"/>
              <a:t>4</a:t>
            </a:fld>
            <a:endParaRPr lang="en-GB"/>
          </a:p>
        </p:txBody>
      </p:sp>
    </p:spTree>
    <p:extLst>
      <p:ext uri="{BB962C8B-B14F-4D97-AF65-F5344CB8AC3E}">
        <p14:creationId xmlns:p14="http://schemas.microsoft.com/office/powerpoint/2010/main" val="1275077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Diamond will hire in the founding team few people, from different areas, such as finance, accounting, marketing and digitals and sales. </a:t>
            </a:r>
          </a:p>
        </p:txBody>
      </p:sp>
      <p:sp>
        <p:nvSpPr>
          <p:cNvPr id="4" name="Slide Number Placeholder 3"/>
          <p:cNvSpPr>
            <a:spLocks noGrp="1"/>
          </p:cNvSpPr>
          <p:nvPr>
            <p:ph type="sldNum" sz="quarter" idx="5"/>
          </p:nvPr>
        </p:nvSpPr>
        <p:spPr/>
        <p:txBody>
          <a:bodyPr/>
          <a:lstStyle/>
          <a:p>
            <a:fld id="{D610B0F6-97F5-4F74-8D4F-0C47F5E63EDC}" type="slidenum">
              <a:rPr lang="en-GB" smtClean="0"/>
              <a:t>5</a:t>
            </a:fld>
            <a:endParaRPr lang="en-GB"/>
          </a:p>
        </p:txBody>
      </p:sp>
    </p:spTree>
    <p:extLst>
      <p:ext uri="{BB962C8B-B14F-4D97-AF65-F5344CB8AC3E}">
        <p14:creationId xmlns:p14="http://schemas.microsoft.com/office/powerpoint/2010/main" val="3922122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significant power in the company are the cheaper prices and that the service can be use online without limiting the geographic aspects. The opportunities which the firm has  is the social media introducing and easy accessibility the organization’s  services.</a:t>
            </a:r>
          </a:p>
        </p:txBody>
      </p:sp>
      <p:sp>
        <p:nvSpPr>
          <p:cNvPr id="4" name="Slide Number Placeholder 3"/>
          <p:cNvSpPr>
            <a:spLocks noGrp="1"/>
          </p:cNvSpPr>
          <p:nvPr>
            <p:ph type="sldNum" sz="quarter" idx="5"/>
          </p:nvPr>
        </p:nvSpPr>
        <p:spPr/>
        <p:txBody>
          <a:bodyPr/>
          <a:lstStyle/>
          <a:p>
            <a:fld id="{D610B0F6-97F5-4F74-8D4F-0C47F5E63EDC}" type="slidenum">
              <a:rPr lang="en-GB" smtClean="0"/>
              <a:t>6</a:t>
            </a:fld>
            <a:endParaRPr lang="en-GB"/>
          </a:p>
        </p:txBody>
      </p:sp>
    </p:spTree>
    <p:extLst>
      <p:ext uri="{BB962C8B-B14F-4D97-AF65-F5344CB8AC3E}">
        <p14:creationId xmlns:p14="http://schemas.microsoft.com/office/powerpoint/2010/main" val="1804744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Marketing Diamond LTD will provide set of services, on cheaper price and with subscription packets. The firm will operate from virtual office based in Birmingham, which make easer corresponding between the stakeholders, shareholders and the company.  </a:t>
            </a:r>
          </a:p>
        </p:txBody>
      </p:sp>
      <p:sp>
        <p:nvSpPr>
          <p:cNvPr id="4" name="Slide Number Placeholder 3"/>
          <p:cNvSpPr>
            <a:spLocks noGrp="1"/>
          </p:cNvSpPr>
          <p:nvPr>
            <p:ph type="sldNum" sz="quarter" idx="5"/>
          </p:nvPr>
        </p:nvSpPr>
        <p:spPr/>
        <p:txBody>
          <a:bodyPr/>
          <a:lstStyle/>
          <a:p>
            <a:fld id="{D610B0F6-97F5-4F74-8D4F-0C47F5E63EDC}" type="slidenum">
              <a:rPr lang="en-GB" smtClean="0"/>
              <a:t>7</a:t>
            </a:fld>
            <a:endParaRPr lang="en-GB"/>
          </a:p>
        </p:txBody>
      </p:sp>
    </p:spTree>
    <p:extLst>
      <p:ext uri="{BB962C8B-B14F-4D97-AF65-F5344CB8AC3E}">
        <p14:creationId xmlns:p14="http://schemas.microsoft.com/office/powerpoint/2010/main" val="1252327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firm’s target costumers are organization, such as universities which need advertising services, to help them grow up in the industry and increase their costumers. </a:t>
            </a:r>
          </a:p>
        </p:txBody>
      </p:sp>
      <p:sp>
        <p:nvSpPr>
          <p:cNvPr id="4" name="Slide Number Placeholder 3"/>
          <p:cNvSpPr>
            <a:spLocks noGrp="1"/>
          </p:cNvSpPr>
          <p:nvPr>
            <p:ph type="sldNum" sz="quarter" idx="5"/>
          </p:nvPr>
        </p:nvSpPr>
        <p:spPr/>
        <p:txBody>
          <a:bodyPr/>
          <a:lstStyle/>
          <a:p>
            <a:fld id="{D610B0F6-97F5-4F74-8D4F-0C47F5E63EDC}" type="slidenum">
              <a:rPr lang="en-GB" smtClean="0"/>
              <a:t>8</a:t>
            </a:fld>
            <a:endParaRPr lang="en-GB"/>
          </a:p>
        </p:txBody>
      </p:sp>
    </p:spTree>
    <p:extLst>
      <p:ext uri="{BB962C8B-B14F-4D97-AF65-F5344CB8AC3E}">
        <p14:creationId xmlns:p14="http://schemas.microsoft.com/office/powerpoint/2010/main" val="2034517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additional information, please follow the links. </a:t>
            </a:r>
          </a:p>
        </p:txBody>
      </p:sp>
      <p:sp>
        <p:nvSpPr>
          <p:cNvPr id="4" name="Slide Number Placeholder 3"/>
          <p:cNvSpPr>
            <a:spLocks noGrp="1"/>
          </p:cNvSpPr>
          <p:nvPr>
            <p:ph type="sldNum" sz="quarter" idx="5"/>
          </p:nvPr>
        </p:nvSpPr>
        <p:spPr/>
        <p:txBody>
          <a:bodyPr/>
          <a:lstStyle/>
          <a:p>
            <a:fld id="{D610B0F6-97F5-4F74-8D4F-0C47F5E63EDC}" type="slidenum">
              <a:rPr lang="en-GB" smtClean="0"/>
              <a:t>9</a:t>
            </a:fld>
            <a:endParaRPr lang="en-GB"/>
          </a:p>
        </p:txBody>
      </p:sp>
    </p:spTree>
    <p:extLst>
      <p:ext uri="{BB962C8B-B14F-4D97-AF65-F5344CB8AC3E}">
        <p14:creationId xmlns:p14="http://schemas.microsoft.com/office/powerpoint/2010/main" val="4155137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time and attention!</a:t>
            </a:r>
          </a:p>
        </p:txBody>
      </p:sp>
      <p:sp>
        <p:nvSpPr>
          <p:cNvPr id="4" name="Slide Number Placeholder 3"/>
          <p:cNvSpPr>
            <a:spLocks noGrp="1"/>
          </p:cNvSpPr>
          <p:nvPr>
            <p:ph type="sldNum" sz="quarter" idx="5"/>
          </p:nvPr>
        </p:nvSpPr>
        <p:spPr/>
        <p:txBody>
          <a:bodyPr/>
          <a:lstStyle/>
          <a:p>
            <a:fld id="{D610B0F6-97F5-4F74-8D4F-0C47F5E63EDC}" type="slidenum">
              <a:rPr lang="en-GB" smtClean="0"/>
              <a:t>10</a:t>
            </a:fld>
            <a:endParaRPr lang="en-GB"/>
          </a:p>
        </p:txBody>
      </p:sp>
    </p:spTree>
    <p:extLst>
      <p:ext uri="{BB962C8B-B14F-4D97-AF65-F5344CB8AC3E}">
        <p14:creationId xmlns:p14="http://schemas.microsoft.com/office/powerpoint/2010/main" val="1172611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smtClean="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6479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9722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6277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7/28/2022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6789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7/28/2022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0486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7/28/2022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0790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7/28/2022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9988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7/28/2022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170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smtClean="0"/>
              <a:pPr/>
              <a:t>7/28/2022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3745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smtClean="0"/>
              <a:pPr/>
              <a:t>7/28/2022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3837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6776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smtClean="0"/>
              <a:pPr/>
              <a:t>7/28/2022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7967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3690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7/28/2022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591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smtClean="0"/>
              <a:pPr/>
              <a:t>7/28/2022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1268597"/>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2.png"/><Relationship Id="rId4" Type="http://schemas.microsoft.com/office/2007/relationships/hdphoto" Target="../media/hdphoto2.wdp"/><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4.gif"/></Relationships>
</file>

<file path=ppt/slides/_rels/slide6.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hyperlink" Target="https://giphy.com/gifs/meeting-BVWRMaLxpMbpm"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9E75D15-CF17-4901-A858-1470ED65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121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0">
            <a:extLst>
              <a:ext uri="{FF2B5EF4-FFF2-40B4-BE49-F238E27FC236}">
                <a16:creationId xmlns:a16="http://schemas.microsoft.com/office/drawing/2014/main" id="{BDF323B8-8C06-4F56-BB4B-B8857128A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9F8D5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hape&#10;&#10;Description automatically generated">
            <a:extLst>
              <a:ext uri="{FF2B5EF4-FFF2-40B4-BE49-F238E27FC236}">
                <a16:creationId xmlns:a16="http://schemas.microsoft.com/office/drawing/2014/main" id="{FA4E2603-A25F-2426-5C98-25953FC5AA5C}"/>
              </a:ext>
            </a:extLst>
          </p:cNvPr>
          <p:cNvPicPr>
            <a:picLocks noChangeAspect="1"/>
          </p:cNvPicPr>
          <p:nvPr/>
        </p:nvPicPr>
        <p:blipFill>
          <a:blip r:embed="rId3"/>
          <a:stretch>
            <a:fillRect/>
          </a:stretch>
        </p:blipFill>
        <p:spPr>
          <a:xfrm>
            <a:off x="3460505" y="786900"/>
            <a:ext cx="5270989" cy="5284201"/>
          </a:xfrm>
          <a:prstGeom prst="rect">
            <a:avLst/>
          </a:prstGeom>
          <a:ln>
            <a:noFill/>
          </a:ln>
          <a:effectLst>
            <a:softEdge rad="112500"/>
          </a:effectLst>
          <a:scene3d>
            <a:camera prst="perspectiveAbove"/>
            <a:lightRig rig="threePt" dir="t"/>
          </a:scene3d>
        </p:spPr>
      </p:pic>
    </p:spTree>
    <p:extLst>
      <p:ext uri="{BB962C8B-B14F-4D97-AF65-F5344CB8AC3E}">
        <p14:creationId xmlns:p14="http://schemas.microsoft.com/office/powerpoint/2010/main" val="37791575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pattFill prst="lgGrid">
          <a:fgClr>
            <a:schemeClr val="bg2"/>
          </a:fgClr>
          <a:bgClr>
            <a:schemeClr val="bg1"/>
          </a:bgClr>
        </a:pattFill>
        <a:effectLst/>
      </p:bgPr>
    </p:bg>
    <p:spTree>
      <p:nvGrpSpPr>
        <p:cNvPr id="1" name=""/>
        <p:cNvGrpSpPr/>
        <p:nvPr/>
      </p:nvGrpSpPr>
      <p:grpSpPr>
        <a:xfrm>
          <a:off x="0" y="0"/>
          <a:ext cx="0" cy="0"/>
          <a:chOff x="0" y="0"/>
          <a:chExt cx="0" cy="0"/>
        </a:xfrm>
      </p:grpSpPr>
      <p:pic>
        <p:nvPicPr>
          <p:cNvPr id="5" name="Picture 4" descr="Group of coworkers collaborating around a table">
            <a:extLst>
              <a:ext uri="{FF2B5EF4-FFF2-40B4-BE49-F238E27FC236}">
                <a16:creationId xmlns:a16="http://schemas.microsoft.com/office/drawing/2014/main" id="{FB5DBD6C-E8A8-B349-AC85-61C44AAEA056}"/>
              </a:ext>
            </a:extLst>
          </p:cNvPr>
          <p:cNvPicPr>
            <a:picLocks noChangeAspect="1"/>
          </p:cNvPicPr>
          <p:nvPr/>
        </p:nvPicPr>
        <p:blipFill rotWithShape="1">
          <a:blip r:embed="rId3" cstate="screen">
            <a:duotone>
              <a:prstClr val="black"/>
              <a:schemeClr val="tx2">
                <a:tint val="45000"/>
                <a:satMod val="400000"/>
              </a:schemeClr>
            </a:duotone>
            <a:alphaModFix/>
            <a:extLst>
              <a:ext uri="{BEBA8EAE-BF5A-486C-A8C5-ECC9F3942E4B}">
                <a14:imgProps xmlns:a14="http://schemas.microsoft.com/office/drawing/2010/main">
                  <a14:imgLayer r:embed="rId4">
                    <a14:imgEffect>
                      <a14:brightnessContrast bright="-46000"/>
                    </a14:imgEffect>
                  </a14:imgLayer>
                </a14:imgProps>
              </a:ext>
              <a:ext uri="{28A0092B-C50C-407E-A947-70E740481C1C}">
                <a14:useLocalDpi xmlns:a14="http://schemas.microsoft.com/office/drawing/2010/main"/>
              </a:ext>
            </a:extLst>
          </a:blip>
          <a:srcRect/>
          <a:stretch/>
        </p:blipFill>
        <p:spPr>
          <a:xfrm>
            <a:off x="171065" y="0"/>
            <a:ext cx="11531088" cy="6029084"/>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489847" y="2226111"/>
            <a:ext cx="10572000" cy="3654571"/>
          </a:xfrm>
        </p:spPr>
        <p:txBody>
          <a:bodyPr>
            <a:noAutofit/>
          </a:bodyPr>
          <a:lstStyle/>
          <a:p>
            <a:pPr algn="ctr">
              <a:lnSpc>
                <a:spcPct val="90000"/>
              </a:lnSpc>
            </a:pPr>
            <a:br>
              <a:rPr lang="en-US" sz="4800" dirty="0"/>
            </a:br>
            <a:br>
              <a:rPr lang="en-US" sz="4800" dirty="0"/>
            </a:br>
            <a:br>
              <a:rPr lang="en-US" sz="4800" dirty="0"/>
            </a:br>
            <a:br>
              <a:rPr lang="en-US" sz="4800" dirty="0"/>
            </a:br>
            <a:br>
              <a:rPr lang="en-US" sz="4800" dirty="0"/>
            </a:br>
            <a:br>
              <a:rPr lang="en-US" sz="4800" dirty="0"/>
            </a:br>
            <a:br>
              <a:rPr lang="en-US" sz="4800" dirty="0"/>
            </a:br>
            <a:r>
              <a:rPr lang="nn-NO" sz="3200" dirty="0"/>
              <a:t>Business Plan</a:t>
            </a:r>
            <a:br>
              <a:rPr lang="nn-NO" sz="3200" dirty="0"/>
            </a:br>
            <a:r>
              <a:rPr lang="nn-NO" sz="3200" dirty="0"/>
              <a:t>Marketing Diamond LTD</a:t>
            </a:r>
            <a:br>
              <a:rPr lang="nn-NO" sz="3200" dirty="0"/>
            </a:br>
            <a:r>
              <a:rPr lang="nn-NO" sz="3200" dirty="0"/>
              <a:t>Svetla Aleksandrova</a:t>
            </a:r>
            <a:br>
              <a:rPr lang="nn-NO" sz="3200" dirty="0"/>
            </a:br>
            <a:r>
              <a:rPr lang="nn-NO" sz="3200" dirty="0"/>
              <a:t>Student ID:2029252</a:t>
            </a:r>
            <a:br>
              <a:rPr lang="en-US" sz="3200" dirty="0"/>
            </a:br>
            <a:r>
              <a:rPr lang="en-US" sz="3200" dirty="0"/>
              <a:t>Module: Entrepreneurship(5001)</a:t>
            </a:r>
            <a:br>
              <a:rPr lang="en-US" sz="3200" dirty="0"/>
            </a:br>
            <a:r>
              <a:rPr lang="en-US" sz="3200" dirty="0"/>
              <a:t>Module leader: Vasilios Tavlaridis</a:t>
            </a:r>
            <a:br>
              <a:rPr lang="en-US" sz="3200" dirty="0"/>
            </a:br>
            <a:br>
              <a:rPr lang="en-US" sz="3200" dirty="0"/>
            </a:br>
            <a:br>
              <a:rPr lang="en-US" sz="4800" dirty="0"/>
            </a:br>
            <a:endParaRPr lang="en-US" sz="4800" dirty="0"/>
          </a:p>
        </p:txBody>
      </p:sp>
    </p:spTree>
    <p:extLst>
      <p:ext uri="{BB962C8B-B14F-4D97-AF65-F5344CB8AC3E}">
        <p14:creationId xmlns:p14="http://schemas.microsoft.com/office/powerpoint/2010/main" val="19840227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5"/>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 calcmode="lin" valueType="num">
                                      <p:cBhvr>
                                        <p:cTn id="13" dur="1000" fill="hold"/>
                                        <p:tgtEl>
                                          <p:spTgt spid="2"/>
                                        </p:tgtEl>
                                        <p:attrNameLst>
                                          <p:attrName>style.rotation</p:attrName>
                                        </p:attrNameLst>
                                      </p:cBhvr>
                                      <p:tavLst>
                                        <p:tav tm="0">
                                          <p:val>
                                            <p:fltVal val="90"/>
                                          </p:val>
                                        </p:tav>
                                        <p:tav tm="100000">
                                          <p:val>
                                            <p:fltVal val="0"/>
                                          </p:val>
                                        </p:tav>
                                      </p:tavLst>
                                    </p:anim>
                                    <p:animEffect transition="in" filter="fade">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1A859C-D651-4EFA-FFE7-5C1C85D98380}"/>
              </a:ext>
            </a:extLst>
          </p:cNvPr>
          <p:cNvSpPr>
            <a:spLocks noGrp="1"/>
          </p:cNvSpPr>
          <p:nvPr>
            <p:ph type="title" orient="vert"/>
          </p:nvPr>
        </p:nvSpPr>
        <p:spPr/>
        <p:txBody>
          <a:bodyPr/>
          <a:lstStyle/>
          <a:p>
            <a:r>
              <a:rPr lang="en-GB" dirty="0"/>
              <a:t>Business/Company Overview </a:t>
            </a:r>
            <a:br>
              <a:rPr lang="en-GB" dirty="0"/>
            </a:br>
            <a:endParaRPr lang="en-GB" dirty="0"/>
          </a:p>
        </p:txBody>
      </p:sp>
      <p:sp>
        <p:nvSpPr>
          <p:cNvPr id="3" name="Vertical Text Placeholder 2">
            <a:extLst>
              <a:ext uri="{FF2B5EF4-FFF2-40B4-BE49-F238E27FC236}">
                <a16:creationId xmlns:a16="http://schemas.microsoft.com/office/drawing/2014/main" id="{8FDF6080-5270-9680-39F6-9AC884D816C2}"/>
              </a:ext>
            </a:extLst>
          </p:cNvPr>
          <p:cNvSpPr>
            <a:spLocks noGrp="1"/>
          </p:cNvSpPr>
          <p:nvPr>
            <p:ph type="body" orient="vert" idx="1"/>
          </p:nvPr>
        </p:nvSpPr>
        <p:spPr>
          <a:xfrm rot="16200000">
            <a:off x="498106" y="-219155"/>
            <a:ext cx="6611540" cy="7274317"/>
          </a:xfrm>
        </p:spPr>
        <p:txBody>
          <a:bodyPr>
            <a:normAutofit/>
          </a:bodyPr>
          <a:lstStyle/>
          <a:p>
            <a:pPr marL="0" indent="0">
              <a:lnSpc>
                <a:spcPct val="150000"/>
              </a:lnSpc>
              <a:buNone/>
            </a:pPr>
            <a:r>
              <a:rPr lang="en-GB" sz="2000" dirty="0">
                <a:latin typeface="Bahnschrift SemiLight" panose="020B0502040204020203" pitchFamily="34" charset="0"/>
              </a:rPr>
              <a:t>The firm’s mission is to assist not only start-ups and small organisations that want to grow more and reach a larger audience and clientele, but also companies that have been on the market for a long term and have a well-known brand. (Morris, 2011, p. 186). The company will provide their services to universities and colleges, in help to find a new students.  </a:t>
            </a:r>
          </a:p>
        </p:txBody>
      </p:sp>
      <p:pic>
        <p:nvPicPr>
          <p:cNvPr id="5" name="Picture 4" descr="Siegel J.,2017">
            <a:extLst>
              <a:ext uri="{FF2B5EF4-FFF2-40B4-BE49-F238E27FC236}">
                <a16:creationId xmlns:a16="http://schemas.microsoft.com/office/drawing/2014/main" id="{726DEC10-10CC-64BD-0F1F-E073D691212E}"/>
              </a:ext>
            </a:extLst>
          </p:cNvPr>
          <p:cNvPicPr>
            <a:picLocks noChangeAspect="1"/>
          </p:cNvPicPr>
          <p:nvPr/>
        </p:nvPicPr>
        <p:blipFill>
          <a:blip r:embed="rId3"/>
          <a:stretch>
            <a:fillRect/>
          </a:stretch>
        </p:blipFill>
        <p:spPr>
          <a:xfrm>
            <a:off x="0" y="3421434"/>
            <a:ext cx="5719665" cy="3436566"/>
          </a:xfrm>
          <a:prstGeom prst="rect">
            <a:avLst/>
          </a:prstGeom>
          <a:ln>
            <a:noFill/>
          </a:ln>
          <a:effectLst>
            <a:softEdge rad="317500"/>
          </a:effectLst>
        </p:spPr>
      </p:pic>
      <p:sp>
        <p:nvSpPr>
          <p:cNvPr id="4" name="TextBox 3">
            <a:extLst>
              <a:ext uri="{FF2B5EF4-FFF2-40B4-BE49-F238E27FC236}">
                <a16:creationId xmlns:a16="http://schemas.microsoft.com/office/drawing/2014/main" id="{56A8172A-9F9B-895D-D143-FA57E5DC667A}"/>
              </a:ext>
            </a:extLst>
          </p:cNvPr>
          <p:cNvSpPr txBox="1"/>
          <p:nvPr/>
        </p:nvSpPr>
        <p:spPr>
          <a:xfrm>
            <a:off x="5420236" y="6477553"/>
            <a:ext cx="1687719" cy="246221"/>
          </a:xfrm>
          <a:prstGeom prst="rect">
            <a:avLst/>
          </a:prstGeom>
          <a:noFill/>
        </p:spPr>
        <p:txBody>
          <a:bodyPr wrap="square" rtlCol="0">
            <a:spAutoFit/>
          </a:bodyPr>
          <a:lstStyle/>
          <a:p>
            <a:r>
              <a:rPr lang="en-GB" sz="1000" dirty="0"/>
              <a:t>Siegel J.,2017</a:t>
            </a:r>
          </a:p>
        </p:txBody>
      </p:sp>
    </p:spTree>
    <p:extLst>
      <p:ext uri="{BB962C8B-B14F-4D97-AF65-F5344CB8AC3E}">
        <p14:creationId xmlns:p14="http://schemas.microsoft.com/office/powerpoint/2010/main" val="295127577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1000" fill="hold"/>
                                        <p:tgtEl>
                                          <p:spTgt spid="5"/>
                                        </p:tgtEl>
                                        <p:attrNameLst>
                                          <p:attrName>ppt_w</p:attrName>
                                        </p:attrNameLst>
                                      </p:cBhvr>
                                      <p:tavLst>
                                        <p:tav tm="0">
                                          <p:val>
                                            <p:fltVal val="0"/>
                                          </p:val>
                                        </p:tav>
                                        <p:tav tm="100000">
                                          <p:val>
                                            <p:strVal val="#ppt_w"/>
                                          </p:val>
                                        </p:tav>
                                      </p:tavLst>
                                    </p:anim>
                                    <p:anim calcmode="lin" valueType="num">
                                      <p:cBhvr>
                                        <p:cTn id="21" dur="1000" fill="hold"/>
                                        <p:tgtEl>
                                          <p:spTgt spid="5"/>
                                        </p:tgtEl>
                                        <p:attrNameLst>
                                          <p:attrName>ppt_h</p:attrName>
                                        </p:attrNameLst>
                                      </p:cBhvr>
                                      <p:tavLst>
                                        <p:tav tm="0">
                                          <p:val>
                                            <p:fltVal val="0"/>
                                          </p:val>
                                        </p:tav>
                                        <p:tav tm="100000">
                                          <p:val>
                                            <p:strVal val="#ppt_h"/>
                                          </p:val>
                                        </p:tav>
                                      </p:tavLst>
                                    </p:anim>
                                    <p:anim calcmode="lin" valueType="num">
                                      <p:cBhvr>
                                        <p:cTn id="22" dur="1000" fill="hold"/>
                                        <p:tgtEl>
                                          <p:spTgt spid="5"/>
                                        </p:tgtEl>
                                        <p:attrNameLst>
                                          <p:attrName>style.rotation</p:attrName>
                                        </p:attrNameLst>
                                      </p:cBhvr>
                                      <p:tavLst>
                                        <p:tav tm="0">
                                          <p:val>
                                            <p:fltVal val="90"/>
                                          </p:val>
                                        </p:tav>
                                        <p:tav tm="100000">
                                          <p:val>
                                            <p:fltVal val="0"/>
                                          </p:val>
                                        </p:tav>
                                      </p:tavLst>
                                    </p:anim>
                                    <p:animEffect transition="in" filter="fade">
                                      <p:cBhvr>
                                        <p:cTn id="23" dur="10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wheel(1)">
                                      <p:cBhvr>
                                        <p:cTn id="28"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duotone>
              <a:prstClr val="black"/>
              <a:schemeClr val="tx2">
                <a:tint val="45000"/>
                <a:satMod val="400000"/>
              </a:schemeClr>
            </a:duotone>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6039726" y="447188"/>
            <a:ext cx="6152273" cy="1559412"/>
          </a:xfrm>
        </p:spPr>
        <p:txBody>
          <a:bodyPr>
            <a:normAutofit/>
          </a:bodyPr>
          <a:lstStyle/>
          <a:p>
            <a:pPr algn="ctr"/>
            <a:r>
              <a:rPr lang="en-US" dirty="0"/>
              <a:t>Service</a:t>
            </a:r>
          </a:p>
        </p:txBody>
      </p:sp>
      <p:graphicFrame>
        <p:nvGraphicFramePr>
          <p:cNvPr id="10" name="Content Placeholder 2" descr="Icon SmartArt">
            <a:extLst>
              <a:ext uri="{FF2B5EF4-FFF2-40B4-BE49-F238E27FC236}">
                <a16:creationId xmlns:a16="http://schemas.microsoft.com/office/drawing/2014/main" id="{C1CB8C9B-BB0F-AD4A-8ACF-2331155C35DF}"/>
              </a:ext>
            </a:extLst>
          </p:cNvPr>
          <p:cNvGraphicFramePr>
            <a:graphicFrameLocks noGrp="1"/>
          </p:cNvGraphicFramePr>
          <p:nvPr>
            <p:ph idx="1"/>
            <p:extLst>
              <p:ext uri="{D42A27DB-BD31-4B8C-83A1-F6EECF244321}">
                <p14:modId xmlns:p14="http://schemas.microsoft.com/office/powerpoint/2010/main" val="1329342437"/>
              </p:ext>
            </p:extLst>
          </p:nvPr>
        </p:nvGraphicFramePr>
        <p:xfrm>
          <a:off x="6519332" y="2222500"/>
          <a:ext cx="5173992" cy="36369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D509A7D0-12FF-E43D-3BF4-87E4396E75C6}"/>
              </a:ext>
            </a:extLst>
          </p:cNvPr>
          <p:cNvSpPr txBox="1"/>
          <p:nvPr/>
        </p:nvSpPr>
        <p:spPr>
          <a:xfrm>
            <a:off x="498676" y="1017886"/>
            <a:ext cx="6152273" cy="1754326"/>
          </a:xfrm>
          <a:prstGeom prst="rect">
            <a:avLst/>
          </a:prstGeom>
          <a:noFill/>
        </p:spPr>
        <p:txBody>
          <a:bodyPr wrap="square" rtlCol="0">
            <a:spAutoFit/>
          </a:bodyPr>
          <a:lstStyle/>
          <a:p>
            <a:r>
              <a:rPr lang="en-GB" dirty="0"/>
              <a:t>The company will provide the services below:</a:t>
            </a:r>
          </a:p>
          <a:p>
            <a:pPr marL="285750" indent="-285750">
              <a:buFont typeface="Wingdings" panose="05000000000000000000" pitchFamily="2" charset="2"/>
              <a:buChar char="q"/>
            </a:pPr>
            <a:r>
              <a:rPr lang="en-GB" dirty="0"/>
              <a:t>direct marketing</a:t>
            </a:r>
          </a:p>
          <a:p>
            <a:pPr marL="285750" indent="-285750">
              <a:buFont typeface="Wingdings" panose="05000000000000000000" pitchFamily="2" charset="2"/>
              <a:buChar char="q"/>
            </a:pPr>
            <a:r>
              <a:rPr lang="en-GB" dirty="0"/>
              <a:t>social media marketing</a:t>
            </a:r>
          </a:p>
          <a:p>
            <a:pPr marL="285750" indent="-285750">
              <a:buFont typeface="Wingdings" panose="05000000000000000000" pitchFamily="2" charset="2"/>
              <a:buChar char="q"/>
            </a:pPr>
            <a:r>
              <a:rPr lang="en-GB" dirty="0"/>
              <a:t> applying for courses </a:t>
            </a:r>
          </a:p>
          <a:p>
            <a:pPr marL="285750" indent="-285750">
              <a:buFont typeface="Wingdings" panose="05000000000000000000" pitchFamily="2" charset="2"/>
              <a:buChar char="q"/>
            </a:pPr>
            <a:r>
              <a:rPr lang="en-GB" dirty="0"/>
              <a:t> help filling SFE documents</a:t>
            </a:r>
          </a:p>
          <a:p>
            <a:endParaRPr lang="en-GB" dirty="0"/>
          </a:p>
        </p:txBody>
      </p:sp>
      <p:pic>
        <p:nvPicPr>
          <p:cNvPr id="5" name="Picture 4" descr="(Dreamstime, 2022)">
            <a:extLst>
              <a:ext uri="{FF2B5EF4-FFF2-40B4-BE49-F238E27FC236}">
                <a16:creationId xmlns:a16="http://schemas.microsoft.com/office/drawing/2014/main" id="{6017129D-E19D-8F3F-9AF6-C97BFF9DD586}"/>
              </a:ext>
            </a:extLst>
          </p:cNvPr>
          <p:cNvPicPr>
            <a:picLocks noChangeAspect="1"/>
          </p:cNvPicPr>
          <p:nvPr/>
        </p:nvPicPr>
        <p:blipFill>
          <a:blip r:embed="rId10"/>
          <a:stretch>
            <a:fillRect/>
          </a:stretch>
        </p:blipFill>
        <p:spPr>
          <a:xfrm>
            <a:off x="746513" y="2982317"/>
            <a:ext cx="3745508" cy="2653373"/>
          </a:xfrm>
          <a:prstGeom prst="rect">
            <a:avLst/>
          </a:prstGeom>
          <a:ln>
            <a:noFill/>
          </a:ln>
          <a:effectLst>
            <a:outerShdw blurRad="292100" dist="139700" dir="2700000" algn="tl" rotWithShape="0">
              <a:srgbClr val="333333">
                <a:alpha val="65000"/>
              </a:srgbClr>
            </a:outerShdw>
            <a:reflection blurRad="6350" stA="50000" endA="300" endPos="55000" dir="5400000" sy="-100000" algn="bl" rotWithShape="0"/>
          </a:effectLst>
        </p:spPr>
      </p:pic>
      <p:sp>
        <p:nvSpPr>
          <p:cNvPr id="3" name="TextBox 2">
            <a:extLst>
              <a:ext uri="{FF2B5EF4-FFF2-40B4-BE49-F238E27FC236}">
                <a16:creationId xmlns:a16="http://schemas.microsoft.com/office/drawing/2014/main" id="{E8C30DE3-7C00-5A88-A423-3D1E8099FBF7}"/>
              </a:ext>
            </a:extLst>
          </p:cNvPr>
          <p:cNvSpPr txBox="1"/>
          <p:nvPr/>
        </p:nvSpPr>
        <p:spPr>
          <a:xfrm>
            <a:off x="4788816" y="6306532"/>
            <a:ext cx="1461155" cy="246221"/>
          </a:xfrm>
          <a:prstGeom prst="rect">
            <a:avLst/>
          </a:prstGeom>
          <a:noFill/>
        </p:spPr>
        <p:txBody>
          <a:bodyPr wrap="square" rtlCol="0">
            <a:spAutoFit/>
          </a:bodyPr>
          <a:lstStyle/>
          <a:p>
            <a:r>
              <a:rPr lang="en-GB" sz="1000" dirty="0"/>
              <a:t>(</a:t>
            </a:r>
            <a:r>
              <a:rPr lang="en-GB" sz="1000" dirty="0" err="1"/>
              <a:t>Dreamstime</a:t>
            </a:r>
            <a:r>
              <a:rPr lang="en-GB" sz="1000" dirty="0"/>
              <a:t>, 2022)</a:t>
            </a:r>
          </a:p>
        </p:txBody>
      </p:sp>
    </p:spTree>
    <p:extLst>
      <p:ext uri="{BB962C8B-B14F-4D97-AF65-F5344CB8AC3E}">
        <p14:creationId xmlns:p14="http://schemas.microsoft.com/office/powerpoint/2010/main" val="3180469327"/>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wipe(down)">
                                      <p:cBhvr>
                                        <p:cTn id="23" dur="580">
                                          <p:stCondLst>
                                            <p:cond delay="0"/>
                                          </p:stCondLst>
                                        </p:cTn>
                                        <p:tgtEl>
                                          <p:spTgt spid="4">
                                            <p:txEl>
                                              <p:pRg st="1" end="1"/>
                                            </p:txEl>
                                          </p:spTgt>
                                        </p:tgtEl>
                                      </p:cBhvr>
                                    </p:animEffect>
                                    <p:anim calcmode="lin" valueType="num">
                                      <p:cBhvr>
                                        <p:cTn id="24"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4">
                                            <p:txEl>
                                              <p:pRg st="1" end="1"/>
                                            </p:txEl>
                                          </p:spTgt>
                                        </p:tgtEl>
                                      </p:cBhvr>
                                      <p:to x="100000" y="60000"/>
                                    </p:animScale>
                                    <p:animScale>
                                      <p:cBhvr>
                                        <p:cTn id="30" dur="166" decel="50000">
                                          <p:stCondLst>
                                            <p:cond delay="676"/>
                                          </p:stCondLst>
                                        </p:cTn>
                                        <p:tgtEl>
                                          <p:spTgt spid="4">
                                            <p:txEl>
                                              <p:pRg st="1" end="1"/>
                                            </p:txEl>
                                          </p:spTgt>
                                        </p:tgtEl>
                                      </p:cBhvr>
                                      <p:to x="100000" y="100000"/>
                                    </p:animScale>
                                    <p:animScale>
                                      <p:cBhvr>
                                        <p:cTn id="31" dur="26">
                                          <p:stCondLst>
                                            <p:cond delay="1312"/>
                                          </p:stCondLst>
                                        </p:cTn>
                                        <p:tgtEl>
                                          <p:spTgt spid="4">
                                            <p:txEl>
                                              <p:pRg st="1" end="1"/>
                                            </p:txEl>
                                          </p:spTgt>
                                        </p:tgtEl>
                                      </p:cBhvr>
                                      <p:to x="100000" y="80000"/>
                                    </p:animScale>
                                    <p:animScale>
                                      <p:cBhvr>
                                        <p:cTn id="32" dur="166" decel="50000">
                                          <p:stCondLst>
                                            <p:cond delay="1338"/>
                                          </p:stCondLst>
                                        </p:cTn>
                                        <p:tgtEl>
                                          <p:spTgt spid="4">
                                            <p:txEl>
                                              <p:pRg st="1" end="1"/>
                                            </p:txEl>
                                          </p:spTgt>
                                        </p:tgtEl>
                                      </p:cBhvr>
                                      <p:to x="100000" y="100000"/>
                                    </p:animScale>
                                    <p:animScale>
                                      <p:cBhvr>
                                        <p:cTn id="33" dur="26">
                                          <p:stCondLst>
                                            <p:cond delay="1642"/>
                                          </p:stCondLst>
                                        </p:cTn>
                                        <p:tgtEl>
                                          <p:spTgt spid="4">
                                            <p:txEl>
                                              <p:pRg st="1" end="1"/>
                                            </p:txEl>
                                          </p:spTgt>
                                        </p:tgtEl>
                                      </p:cBhvr>
                                      <p:to x="100000" y="90000"/>
                                    </p:animScale>
                                    <p:animScale>
                                      <p:cBhvr>
                                        <p:cTn id="34" dur="166" decel="50000">
                                          <p:stCondLst>
                                            <p:cond delay="1668"/>
                                          </p:stCondLst>
                                        </p:cTn>
                                        <p:tgtEl>
                                          <p:spTgt spid="4">
                                            <p:txEl>
                                              <p:pRg st="1" end="1"/>
                                            </p:txEl>
                                          </p:spTgt>
                                        </p:tgtEl>
                                      </p:cBhvr>
                                      <p:to x="100000" y="100000"/>
                                    </p:animScale>
                                    <p:animScale>
                                      <p:cBhvr>
                                        <p:cTn id="35" dur="26">
                                          <p:stCondLst>
                                            <p:cond delay="1808"/>
                                          </p:stCondLst>
                                        </p:cTn>
                                        <p:tgtEl>
                                          <p:spTgt spid="4">
                                            <p:txEl>
                                              <p:pRg st="1" end="1"/>
                                            </p:txEl>
                                          </p:spTgt>
                                        </p:tgtEl>
                                      </p:cBhvr>
                                      <p:to x="100000" y="95000"/>
                                    </p:animScale>
                                    <p:animScale>
                                      <p:cBhvr>
                                        <p:cTn id="36" dur="166" decel="50000">
                                          <p:stCondLst>
                                            <p:cond delay="1834"/>
                                          </p:stCondLst>
                                        </p:cTn>
                                        <p:tgtEl>
                                          <p:spTgt spid="4">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wipe(down)">
                                      <p:cBhvr>
                                        <p:cTn id="39" dur="580">
                                          <p:stCondLst>
                                            <p:cond delay="0"/>
                                          </p:stCondLst>
                                        </p:cTn>
                                        <p:tgtEl>
                                          <p:spTgt spid="4">
                                            <p:txEl>
                                              <p:pRg st="2" end="2"/>
                                            </p:txEl>
                                          </p:spTgt>
                                        </p:tgtEl>
                                      </p:cBhvr>
                                    </p:animEffect>
                                    <p:anim calcmode="lin" valueType="num">
                                      <p:cBhvr>
                                        <p:cTn id="40"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4">
                                            <p:txEl>
                                              <p:pRg st="2" end="2"/>
                                            </p:txEl>
                                          </p:spTgt>
                                        </p:tgtEl>
                                      </p:cBhvr>
                                      <p:to x="100000" y="60000"/>
                                    </p:animScale>
                                    <p:animScale>
                                      <p:cBhvr>
                                        <p:cTn id="46" dur="166" decel="50000">
                                          <p:stCondLst>
                                            <p:cond delay="676"/>
                                          </p:stCondLst>
                                        </p:cTn>
                                        <p:tgtEl>
                                          <p:spTgt spid="4">
                                            <p:txEl>
                                              <p:pRg st="2" end="2"/>
                                            </p:txEl>
                                          </p:spTgt>
                                        </p:tgtEl>
                                      </p:cBhvr>
                                      <p:to x="100000" y="100000"/>
                                    </p:animScale>
                                    <p:animScale>
                                      <p:cBhvr>
                                        <p:cTn id="47" dur="26">
                                          <p:stCondLst>
                                            <p:cond delay="1312"/>
                                          </p:stCondLst>
                                        </p:cTn>
                                        <p:tgtEl>
                                          <p:spTgt spid="4">
                                            <p:txEl>
                                              <p:pRg st="2" end="2"/>
                                            </p:txEl>
                                          </p:spTgt>
                                        </p:tgtEl>
                                      </p:cBhvr>
                                      <p:to x="100000" y="80000"/>
                                    </p:animScale>
                                    <p:animScale>
                                      <p:cBhvr>
                                        <p:cTn id="48" dur="166" decel="50000">
                                          <p:stCondLst>
                                            <p:cond delay="1338"/>
                                          </p:stCondLst>
                                        </p:cTn>
                                        <p:tgtEl>
                                          <p:spTgt spid="4">
                                            <p:txEl>
                                              <p:pRg st="2" end="2"/>
                                            </p:txEl>
                                          </p:spTgt>
                                        </p:tgtEl>
                                      </p:cBhvr>
                                      <p:to x="100000" y="100000"/>
                                    </p:animScale>
                                    <p:animScale>
                                      <p:cBhvr>
                                        <p:cTn id="49" dur="26">
                                          <p:stCondLst>
                                            <p:cond delay="1642"/>
                                          </p:stCondLst>
                                        </p:cTn>
                                        <p:tgtEl>
                                          <p:spTgt spid="4">
                                            <p:txEl>
                                              <p:pRg st="2" end="2"/>
                                            </p:txEl>
                                          </p:spTgt>
                                        </p:tgtEl>
                                      </p:cBhvr>
                                      <p:to x="100000" y="90000"/>
                                    </p:animScale>
                                    <p:animScale>
                                      <p:cBhvr>
                                        <p:cTn id="50" dur="166" decel="50000">
                                          <p:stCondLst>
                                            <p:cond delay="1668"/>
                                          </p:stCondLst>
                                        </p:cTn>
                                        <p:tgtEl>
                                          <p:spTgt spid="4">
                                            <p:txEl>
                                              <p:pRg st="2" end="2"/>
                                            </p:txEl>
                                          </p:spTgt>
                                        </p:tgtEl>
                                      </p:cBhvr>
                                      <p:to x="100000" y="100000"/>
                                    </p:animScale>
                                    <p:animScale>
                                      <p:cBhvr>
                                        <p:cTn id="51" dur="26">
                                          <p:stCondLst>
                                            <p:cond delay="1808"/>
                                          </p:stCondLst>
                                        </p:cTn>
                                        <p:tgtEl>
                                          <p:spTgt spid="4">
                                            <p:txEl>
                                              <p:pRg st="2" end="2"/>
                                            </p:txEl>
                                          </p:spTgt>
                                        </p:tgtEl>
                                      </p:cBhvr>
                                      <p:to x="100000" y="95000"/>
                                    </p:animScale>
                                    <p:animScale>
                                      <p:cBhvr>
                                        <p:cTn id="52" dur="166" decel="50000">
                                          <p:stCondLst>
                                            <p:cond delay="1834"/>
                                          </p:stCondLst>
                                        </p:cTn>
                                        <p:tgtEl>
                                          <p:spTgt spid="4">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Effect transition="in" filter="wipe(down)">
                                      <p:cBhvr>
                                        <p:cTn id="55" dur="580">
                                          <p:stCondLst>
                                            <p:cond delay="0"/>
                                          </p:stCondLst>
                                        </p:cTn>
                                        <p:tgtEl>
                                          <p:spTgt spid="4">
                                            <p:txEl>
                                              <p:pRg st="3" end="3"/>
                                            </p:txEl>
                                          </p:spTgt>
                                        </p:tgtEl>
                                      </p:cBhvr>
                                    </p:animEffect>
                                    <p:anim calcmode="lin" valueType="num">
                                      <p:cBhvr>
                                        <p:cTn id="56" dur="1822" tmFilter="0,0; 0.14,0.36; 0.43,0.73; 0.71,0.91; 1.0,1.0">
                                          <p:stCondLst>
                                            <p:cond delay="0"/>
                                          </p:stCondLst>
                                        </p:cTn>
                                        <p:tgtEl>
                                          <p:spTgt spid="4">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4">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4">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4">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4">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4">
                                            <p:txEl>
                                              <p:pRg st="3" end="3"/>
                                            </p:txEl>
                                          </p:spTgt>
                                        </p:tgtEl>
                                      </p:cBhvr>
                                      <p:to x="100000" y="60000"/>
                                    </p:animScale>
                                    <p:animScale>
                                      <p:cBhvr>
                                        <p:cTn id="62" dur="166" decel="50000">
                                          <p:stCondLst>
                                            <p:cond delay="676"/>
                                          </p:stCondLst>
                                        </p:cTn>
                                        <p:tgtEl>
                                          <p:spTgt spid="4">
                                            <p:txEl>
                                              <p:pRg st="3" end="3"/>
                                            </p:txEl>
                                          </p:spTgt>
                                        </p:tgtEl>
                                      </p:cBhvr>
                                      <p:to x="100000" y="100000"/>
                                    </p:animScale>
                                    <p:animScale>
                                      <p:cBhvr>
                                        <p:cTn id="63" dur="26">
                                          <p:stCondLst>
                                            <p:cond delay="1312"/>
                                          </p:stCondLst>
                                        </p:cTn>
                                        <p:tgtEl>
                                          <p:spTgt spid="4">
                                            <p:txEl>
                                              <p:pRg st="3" end="3"/>
                                            </p:txEl>
                                          </p:spTgt>
                                        </p:tgtEl>
                                      </p:cBhvr>
                                      <p:to x="100000" y="80000"/>
                                    </p:animScale>
                                    <p:animScale>
                                      <p:cBhvr>
                                        <p:cTn id="64" dur="166" decel="50000">
                                          <p:stCondLst>
                                            <p:cond delay="1338"/>
                                          </p:stCondLst>
                                        </p:cTn>
                                        <p:tgtEl>
                                          <p:spTgt spid="4">
                                            <p:txEl>
                                              <p:pRg st="3" end="3"/>
                                            </p:txEl>
                                          </p:spTgt>
                                        </p:tgtEl>
                                      </p:cBhvr>
                                      <p:to x="100000" y="100000"/>
                                    </p:animScale>
                                    <p:animScale>
                                      <p:cBhvr>
                                        <p:cTn id="65" dur="26">
                                          <p:stCondLst>
                                            <p:cond delay="1642"/>
                                          </p:stCondLst>
                                        </p:cTn>
                                        <p:tgtEl>
                                          <p:spTgt spid="4">
                                            <p:txEl>
                                              <p:pRg st="3" end="3"/>
                                            </p:txEl>
                                          </p:spTgt>
                                        </p:tgtEl>
                                      </p:cBhvr>
                                      <p:to x="100000" y="90000"/>
                                    </p:animScale>
                                    <p:animScale>
                                      <p:cBhvr>
                                        <p:cTn id="66" dur="166" decel="50000">
                                          <p:stCondLst>
                                            <p:cond delay="1668"/>
                                          </p:stCondLst>
                                        </p:cTn>
                                        <p:tgtEl>
                                          <p:spTgt spid="4">
                                            <p:txEl>
                                              <p:pRg st="3" end="3"/>
                                            </p:txEl>
                                          </p:spTgt>
                                        </p:tgtEl>
                                      </p:cBhvr>
                                      <p:to x="100000" y="100000"/>
                                    </p:animScale>
                                    <p:animScale>
                                      <p:cBhvr>
                                        <p:cTn id="67" dur="26">
                                          <p:stCondLst>
                                            <p:cond delay="1808"/>
                                          </p:stCondLst>
                                        </p:cTn>
                                        <p:tgtEl>
                                          <p:spTgt spid="4">
                                            <p:txEl>
                                              <p:pRg st="3" end="3"/>
                                            </p:txEl>
                                          </p:spTgt>
                                        </p:tgtEl>
                                      </p:cBhvr>
                                      <p:to x="100000" y="95000"/>
                                    </p:animScale>
                                    <p:animScale>
                                      <p:cBhvr>
                                        <p:cTn id="68" dur="166" decel="50000">
                                          <p:stCondLst>
                                            <p:cond delay="1834"/>
                                          </p:stCondLst>
                                        </p:cTn>
                                        <p:tgtEl>
                                          <p:spTgt spid="4">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4">
                                            <p:txEl>
                                              <p:pRg st="4" end="4"/>
                                            </p:txEl>
                                          </p:spTgt>
                                        </p:tgtEl>
                                        <p:attrNameLst>
                                          <p:attrName>style.visibility</p:attrName>
                                        </p:attrNameLst>
                                      </p:cBhvr>
                                      <p:to>
                                        <p:strVal val="visible"/>
                                      </p:to>
                                    </p:set>
                                    <p:animEffect transition="in" filter="wipe(down)">
                                      <p:cBhvr>
                                        <p:cTn id="71" dur="580">
                                          <p:stCondLst>
                                            <p:cond delay="0"/>
                                          </p:stCondLst>
                                        </p:cTn>
                                        <p:tgtEl>
                                          <p:spTgt spid="4">
                                            <p:txEl>
                                              <p:pRg st="4" end="4"/>
                                            </p:txEl>
                                          </p:spTgt>
                                        </p:tgtEl>
                                      </p:cBhvr>
                                    </p:animEffect>
                                    <p:anim calcmode="lin" valueType="num">
                                      <p:cBhvr>
                                        <p:cTn id="72"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4">
                                            <p:txEl>
                                              <p:pRg st="4" end="4"/>
                                            </p:txEl>
                                          </p:spTgt>
                                        </p:tgtEl>
                                      </p:cBhvr>
                                      <p:to x="100000" y="60000"/>
                                    </p:animScale>
                                    <p:animScale>
                                      <p:cBhvr>
                                        <p:cTn id="78" dur="166" decel="50000">
                                          <p:stCondLst>
                                            <p:cond delay="676"/>
                                          </p:stCondLst>
                                        </p:cTn>
                                        <p:tgtEl>
                                          <p:spTgt spid="4">
                                            <p:txEl>
                                              <p:pRg st="4" end="4"/>
                                            </p:txEl>
                                          </p:spTgt>
                                        </p:tgtEl>
                                      </p:cBhvr>
                                      <p:to x="100000" y="100000"/>
                                    </p:animScale>
                                    <p:animScale>
                                      <p:cBhvr>
                                        <p:cTn id="79" dur="26">
                                          <p:stCondLst>
                                            <p:cond delay="1312"/>
                                          </p:stCondLst>
                                        </p:cTn>
                                        <p:tgtEl>
                                          <p:spTgt spid="4">
                                            <p:txEl>
                                              <p:pRg st="4" end="4"/>
                                            </p:txEl>
                                          </p:spTgt>
                                        </p:tgtEl>
                                      </p:cBhvr>
                                      <p:to x="100000" y="80000"/>
                                    </p:animScale>
                                    <p:animScale>
                                      <p:cBhvr>
                                        <p:cTn id="80" dur="166" decel="50000">
                                          <p:stCondLst>
                                            <p:cond delay="1338"/>
                                          </p:stCondLst>
                                        </p:cTn>
                                        <p:tgtEl>
                                          <p:spTgt spid="4">
                                            <p:txEl>
                                              <p:pRg st="4" end="4"/>
                                            </p:txEl>
                                          </p:spTgt>
                                        </p:tgtEl>
                                      </p:cBhvr>
                                      <p:to x="100000" y="100000"/>
                                    </p:animScale>
                                    <p:animScale>
                                      <p:cBhvr>
                                        <p:cTn id="81" dur="26">
                                          <p:stCondLst>
                                            <p:cond delay="1642"/>
                                          </p:stCondLst>
                                        </p:cTn>
                                        <p:tgtEl>
                                          <p:spTgt spid="4">
                                            <p:txEl>
                                              <p:pRg st="4" end="4"/>
                                            </p:txEl>
                                          </p:spTgt>
                                        </p:tgtEl>
                                      </p:cBhvr>
                                      <p:to x="100000" y="90000"/>
                                    </p:animScale>
                                    <p:animScale>
                                      <p:cBhvr>
                                        <p:cTn id="82" dur="166" decel="50000">
                                          <p:stCondLst>
                                            <p:cond delay="1668"/>
                                          </p:stCondLst>
                                        </p:cTn>
                                        <p:tgtEl>
                                          <p:spTgt spid="4">
                                            <p:txEl>
                                              <p:pRg st="4" end="4"/>
                                            </p:txEl>
                                          </p:spTgt>
                                        </p:tgtEl>
                                      </p:cBhvr>
                                      <p:to x="100000" y="100000"/>
                                    </p:animScale>
                                    <p:animScale>
                                      <p:cBhvr>
                                        <p:cTn id="83" dur="26">
                                          <p:stCondLst>
                                            <p:cond delay="1808"/>
                                          </p:stCondLst>
                                        </p:cTn>
                                        <p:tgtEl>
                                          <p:spTgt spid="4">
                                            <p:txEl>
                                              <p:pRg st="4" end="4"/>
                                            </p:txEl>
                                          </p:spTgt>
                                        </p:tgtEl>
                                      </p:cBhvr>
                                      <p:to x="100000" y="95000"/>
                                    </p:animScale>
                                    <p:animScale>
                                      <p:cBhvr>
                                        <p:cTn id="84" dur="166" decel="50000">
                                          <p:stCondLst>
                                            <p:cond delay="1834"/>
                                          </p:stCondLst>
                                        </p:cTn>
                                        <p:tgtEl>
                                          <p:spTgt spid="4">
                                            <p:txEl>
                                              <p:pRg st="4" end="4"/>
                                            </p:txEl>
                                          </p:spTgt>
                                        </p:tgtEl>
                                      </p:cBhvr>
                                      <p:to x="100000" y="100000"/>
                                    </p:animScale>
                                  </p:childTnLst>
                                </p:cTn>
                              </p:par>
                            </p:childTnLst>
                          </p:cTn>
                        </p:par>
                      </p:childTnLst>
                    </p:cTn>
                  </p:par>
                  <p:par>
                    <p:cTn id="85" fill="hold">
                      <p:stCondLst>
                        <p:cond delay="indefinite"/>
                      </p:stCondLst>
                      <p:childTnLst>
                        <p:par>
                          <p:cTn id="86" fill="hold">
                            <p:stCondLst>
                              <p:cond delay="0"/>
                            </p:stCondLst>
                            <p:childTnLst>
                              <p:par>
                                <p:cTn id="87" presetID="32" presetClass="emph" presetSubtype="0" fill="hold" grpId="0" nodeType="clickEffect">
                                  <p:stCondLst>
                                    <p:cond delay="0"/>
                                  </p:stCondLst>
                                  <p:childTnLst>
                                    <p:animRot by="120000">
                                      <p:cBhvr>
                                        <p:cTn id="88" dur="100" fill="hold">
                                          <p:stCondLst>
                                            <p:cond delay="0"/>
                                          </p:stCondLst>
                                        </p:cTn>
                                        <p:tgtEl>
                                          <p:spTgt spid="10"/>
                                        </p:tgtEl>
                                        <p:attrNameLst>
                                          <p:attrName>r</p:attrName>
                                        </p:attrNameLst>
                                      </p:cBhvr>
                                    </p:animRot>
                                    <p:animRot by="-240000">
                                      <p:cBhvr>
                                        <p:cTn id="89" dur="200" fill="hold">
                                          <p:stCondLst>
                                            <p:cond delay="200"/>
                                          </p:stCondLst>
                                        </p:cTn>
                                        <p:tgtEl>
                                          <p:spTgt spid="10"/>
                                        </p:tgtEl>
                                        <p:attrNameLst>
                                          <p:attrName>r</p:attrName>
                                        </p:attrNameLst>
                                      </p:cBhvr>
                                    </p:animRot>
                                    <p:animRot by="240000">
                                      <p:cBhvr>
                                        <p:cTn id="90" dur="200" fill="hold">
                                          <p:stCondLst>
                                            <p:cond delay="400"/>
                                          </p:stCondLst>
                                        </p:cTn>
                                        <p:tgtEl>
                                          <p:spTgt spid="10"/>
                                        </p:tgtEl>
                                        <p:attrNameLst>
                                          <p:attrName>r</p:attrName>
                                        </p:attrNameLst>
                                      </p:cBhvr>
                                    </p:animRot>
                                    <p:animRot by="-240000">
                                      <p:cBhvr>
                                        <p:cTn id="91" dur="200" fill="hold">
                                          <p:stCondLst>
                                            <p:cond delay="600"/>
                                          </p:stCondLst>
                                        </p:cTn>
                                        <p:tgtEl>
                                          <p:spTgt spid="10"/>
                                        </p:tgtEl>
                                        <p:attrNameLst>
                                          <p:attrName>r</p:attrName>
                                        </p:attrNameLst>
                                      </p:cBhvr>
                                    </p:animRot>
                                    <p:animRot by="120000">
                                      <p:cBhvr>
                                        <p:cTn id="92" dur="200" fill="hold">
                                          <p:stCondLst>
                                            <p:cond delay="800"/>
                                          </p:stCondLst>
                                        </p:cTn>
                                        <p:tgtEl>
                                          <p:spTgt spid="10"/>
                                        </p:tgtEl>
                                        <p:attrNameLst>
                                          <p:attrName>r</p:attrName>
                                        </p:attrNameLst>
                                      </p:cBhvr>
                                    </p:animRot>
                                  </p:childTnLst>
                                </p:cTn>
                              </p:par>
                            </p:childTnLst>
                          </p:cTn>
                        </p:par>
                      </p:childTnLst>
                    </p:cTn>
                  </p:par>
                  <p:par>
                    <p:cTn id="93" fill="hold">
                      <p:stCondLst>
                        <p:cond delay="indefinite"/>
                      </p:stCondLst>
                      <p:childTnLst>
                        <p:par>
                          <p:cTn id="94" fill="hold">
                            <p:stCondLst>
                              <p:cond delay="0"/>
                            </p:stCondLst>
                            <p:childTnLst>
                              <p:par>
                                <p:cTn id="95" presetID="8" presetClass="emph" presetSubtype="0" fill="hold" nodeType="clickEffect">
                                  <p:stCondLst>
                                    <p:cond delay="0"/>
                                  </p:stCondLst>
                                  <p:childTnLst>
                                    <p:animRot by="21600000">
                                      <p:cBhvr>
                                        <p:cTn id="96" dur="2000" fill="hold"/>
                                        <p:tgtEl>
                                          <p:spTgt spid="7"/>
                                        </p:tgtEl>
                                        <p:attrNameLst>
                                          <p:attrName>r</p:attrName>
                                        </p:attrNameLst>
                                      </p:cBhvr>
                                    </p:animRot>
                                  </p:childTnLst>
                                </p:cTn>
                              </p:par>
                            </p:childTnLst>
                          </p:cTn>
                        </p:par>
                      </p:childTnLst>
                    </p:cTn>
                  </p:par>
                  <p:par>
                    <p:cTn id="97" fill="hold">
                      <p:stCondLst>
                        <p:cond delay="indefinite"/>
                      </p:stCondLst>
                      <p:childTnLst>
                        <p:par>
                          <p:cTn id="98" fill="hold">
                            <p:stCondLst>
                              <p:cond delay="0"/>
                            </p:stCondLst>
                            <p:childTnLst>
                              <p:par>
                                <p:cTn id="99" presetID="53" presetClass="entr" presetSubtype="16" fill="hold" nodeType="clickEffect">
                                  <p:stCondLst>
                                    <p:cond delay="0"/>
                                  </p:stCondLst>
                                  <p:childTnLst>
                                    <p:set>
                                      <p:cBhvr>
                                        <p:cTn id="100" dur="1" fill="hold">
                                          <p:stCondLst>
                                            <p:cond delay="0"/>
                                          </p:stCondLst>
                                        </p:cTn>
                                        <p:tgtEl>
                                          <p:spTgt spid="5"/>
                                        </p:tgtEl>
                                        <p:attrNameLst>
                                          <p:attrName>style.visibility</p:attrName>
                                        </p:attrNameLst>
                                      </p:cBhvr>
                                      <p:to>
                                        <p:strVal val="visible"/>
                                      </p:to>
                                    </p:set>
                                    <p:anim calcmode="lin" valueType="num">
                                      <p:cBhvr>
                                        <p:cTn id="101" dur="500" fill="hold"/>
                                        <p:tgtEl>
                                          <p:spTgt spid="5"/>
                                        </p:tgtEl>
                                        <p:attrNameLst>
                                          <p:attrName>ppt_w</p:attrName>
                                        </p:attrNameLst>
                                      </p:cBhvr>
                                      <p:tavLst>
                                        <p:tav tm="0">
                                          <p:val>
                                            <p:fltVal val="0"/>
                                          </p:val>
                                        </p:tav>
                                        <p:tav tm="100000">
                                          <p:val>
                                            <p:strVal val="#ppt_w"/>
                                          </p:val>
                                        </p:tav>
                                      </p:tavLst>
                                    </p:anim>
                                    <p:anim calcmode="lin" valueType="num">
                                      <p:cBhvr>
                                        <p:cTn id="102" dur="500" fill="hold"/>
                                        <p:tgtEl>
                                          <p:spTgt spid="5"/>
                                        </p:tgtEl>
                                        <p:attrNameLst>
                                          <p:attrName>ppt_h</p:attrName>
                                        </p:attrNameLst>
                                      </p:cBhvr>
                                      <p:tavLst>
                                        <p:tav tm="0">
                                          <p:val>
                                            <p:fltVal val="0"/>
                                          </p:val>
                                        </p:tav>
                                        <p:tav tm="100000">
                                          <p:val>
                                            <p:strVal val="#ppt_h"/>
                                          </p:val>
                                        </p:tav>
                                      </p:tavLst>
                                    </p:anim>
                                    <p:animEffect transition="in" filter="fade">
                                      <p:cBhvr>
                                        <p:cTn id="103" dur="500"/>
                                        <p:tgtEl>
                                          <p:spTgt spid="5"/>
                                        </p:tgtEl>
                                      </p:cBhvr>
                                    </p:animEffect>
                                  </p:childTnLst>
                                </p:cTn>
                              </p:par>
                            </p:childTnLst>
                          </p:cTn>
                        </p:par>
                      </p:childTnLst>
                    </p:cTn>
                  </p:par>
                  <p:par>
                    <p:cTn id="104" fill="hold">
                      <p:stCondLst>
                        <p:cond delay="indefinite"/>
                      </p:stCondLst>
                      <p:childTnLst>
                        <p:par>
                          <p:cTn id="105" fill="hold">
                            <p:stCondLst>
                              <p:cond delay="0"/>
                            </p:stCondLst>
                            <p:childTnLst>
                              <p:par>
                                <p:cTn id="106" presetID="14" presetClass="entr" presetSubtype="10" fill="hold" grpId="0" nodeType="clickEffect">
                                  <p:stCondLst>
                                    <p:cond delay="0"/>
                                  </p:stCondLst>
                                  <p:childTnLst>
                                    <p:set>
                                      <p:cBhvr>
                                        <p:cTn id="107" dur="1" fill="hold">
                                          <p:stCondLst>
                                            <p:cond delay="0"/>
                                          </p:stCondLst>
                                        </p:cTn>
                                        <p:tgtEl>
                                          <p:spTgt spid="3"/>
                                        </p:tgtEl>
                                        <p:attrNameLst>
                                          <p:attrName>style.visibility</p:attrName>
                                        </p:attrNameLst>
                                      </p:cBhvr>
                                      <p:to>
                                        <p:strVal val="visible"/>
                                      </p:to>
                                    </p:set>
                                    <p:animEffect transition="in" filter="randombar(horizontal)">
                                      <p:cBhvr>
                                        <p:cTn id="10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B2518-21B6-DD6E-8F15-940835CD43F4}"/>
              </a:ext>
            </a:extLst>
          </p:cNvPr>
          <p:cNvSpPr>
            <a:spLocks noGrp="1"/>
          </p:cNvSpPr>
          <p:nvPr>
            <p:ph type="title"/>
          </p:nvPr>
        </p:nvSpPr>
        <p:spPr/>
        <p:txBody>
          <a:bodyPr/>
          <a:lstStyle/>
          <a:p>
            <a:r>
              <a:rPr lang="en-GB" dirty="0"/>
              <a:t>Ownership, Legal format and Management</a:t>
            </a:r>
          </a:p>
        </p:txBody>
      </p:sp>
      <p:sp>
        <p:nvSpPr>
          <p:cNvPr id="6" name="TextBox 5">
            <a:extLst>
              <a:ext uri="{FF2B5EF4-FFF2-40B4-BE49-F238E27FC236}">
                <a16:creationId xmlns:a16="http://schemas.microsoft.com/office/drawing/2014/main" id="{2BC4B05E-F31D-BA72-CB0E-7C63DD705CB7}"/>
              </a:ext>
            </a:extLst>
          </p:cNvPr>
          <p:cNvSpPr txBox="1"/>
          <p:nvPr/>
        </p:nvSpPr>
        <p:spPr>
          <a:xfrm>
            <a:off x="326135" y="4549350"/>
            <a:ext cx="5769864" cy="1754326"/>
          </a:xfrm>
          <a:prstGeom prst="rect">
            <a:avLst/>
          </a:prstGeom>
          <a:noFill/>
        </p:spPr>
        <p:txBody>
          <a:bodyPr wrap="square" rtlCol="0">
            <a:spAutoFit/>
          </a:bodyPr>
          <a:lstStyle/>
          <a:p>
            <a:r>
              <a:rPr lang="en-GB" dirty="0"/>
              <a:t>The firm’s founding team will consist :</a:t>
            </a:r>
          </a:p>
          <a:p>
            <a:pPr marL="285750" indent="-285750">
              <a:buFont typeface="Wingdings" panose="05000000000000000000" pitchFamily="2" charset="2"/>
              <a:buChar char="Ø"/>
            </a:pPr>
            <a:r>
              <a:rPr lang="en-GB" dirty="0"/>
              <a:t>Finance specialist</a:t>
            </a:r>
          </a:p>
          <a:p>
            <a:pPr marL="285750" indent="-285750">
              <a:buFont typeface="Wingdings" panose="05000000000000000000" pitchFamily="2" charset="2"/>
              <a:buChar char="Ø"/>
            </a:pPr>
            <a:r>
              <a:rPr lang="en-GB" dirty="0"/>
              <a:t>Accountant</a:t>
            </a:r>
          </a:p>
          <a:p>
            <a:pPr marL="285750" indent="-285750">
              <a:buFont typeface="Wingdings" panose="05000000000000000000" pitchFamily="2" charset="2"/>
              <a:buChar char="Ø"/>
            </a:pPr>
            <a:r>
              <a:rPr lang="en-GB" dirty="0"/>
              <a:t>Marketing executive</a:t>
            </a:r>
          </a:p>
          <a:p>
            <a:pPr marL="285750" indent="-285750">
              <a:buFont typeface="Wingdings" panose="05000000000000000000" pitchFamily="2" charset="2"/>
              <a:buChar char="Ø"/>
            </a:pPr>
            <a:r>
              <a:rPr lang="en-GB" dirty="0"/>
              <a:t> Digital and marketing officer</a:t>
            </a:r>
          </a:p>
          <a:p>
            <a:pPr marL="285750" indent="-285750">
              <a:buFont typeface="Wingdings" panose="05000000000000000000" pitchFamily="2" charset="2"/>
              <a:buChar char="Ø"/>
            </a:pPr>
            <a:r>
              <a:rPr lang="en-GB" dirty="0"/>
              <a:t> Sales and marketing assistant.</a:t>
            </a:r>
          </a:p>
        </p:txBody>
      </p:sp>
      <p:sp>
        <p:nvSpPr>
          <p:cNvPr id="3" name="TextBox 2">
            <a:extLst>
              <a:ext uri="{FF2B5EF4-FFF2-40B4-BE49-F238E27FC236}">
                <a16:creationId xmlns:a16="http://schemas.microsoft.com/office/drawing/2014/main" id="{CA1C7D27-DE90-10E1-7FEC-06771B0E4DB4}"/>
              </a:ext>
            </a:extLst>
          </p:cNvPr>
          <p:cNvSpPr txBox="1"/>
          <p:nvPr/>
        </p:nvSpPr>
        <p:spPr>
          <a:xfrm>
            <a:off x="3615655" y="2285810"/>
            <a:ext cx="4278386" cy="646331"/>
          </a:xfrm>
          <a:prstGeom prst="rect">
            <a:avLst/>
          </a:prstGeom>
          <a:noFill/>
        </p:spPr>
        <p:txBody>
          <a:bodyPr wrap="square" rtlCol="0">
            <a:spAutoFit/>
          </a:bodyPr>
          <a:lstStyle/>
          <a:p>
            <a:r>
              <a:rPr lang="en-GB" dirty="0"/>
              <a:t>The Marketing Agency will be a limited liability business.</a:t>
            </a:r>
          </a:p>
        </p:txBody>
      </p:sp>
      <p:pic>
        <p:nvPicPr>
          <p:cNvPr id="4" name="Picture 3" descr="(RM Media Ltd,2022)">
            <a:extLst>
              <a:ext uri="{FF2B5EF4-FFF2-40B4-BE49-F238E27FC236}">
                <a16:creationId xmlns:a16="http://schemas.microsoft.com/office/drawing/2014/main" id="{21F1A928-8A59-CFD4-AEC6-603DCB13B5BC}"/>
              </a:ext>
            </a:extLst>
          </p:cNvPr>
          <p:cNvPicPr>
            <a:picLocks noChangeAspect="1"/>
          </p:cNvPicPr>
          <p:nvPr/>
        </p:nvPicPr>
        <p:blipFill>
          <a:blip r:embed="rId3"/>
          <a:stretch>
            <a:fillRect/>
          </a:stretch>
        </p:blipFill>
        <p:spPr>
          <a:xfrm>
            <a:off x="307127" y="2171844"/>
            <a:ext cx="3037753" cy="202516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9" name="Picture 8" descr="https://giphy.com/gifs/meeting-BVWRMaLxpMbpm">
            <a:extLst>
              <a:ext uri="{FF2B5EF4-FFF2-40B4-BE49-F238E27FC236}">
                <a16:creationId xmlns:a16="http://schemas.microsoft.com/office/drawing/2014/main" id="{C3DA386E-5831-37EE-D25F-B039109DB67C}"/>
              </a:ext>
            </a:extLst>
          </p:cNvPr>
          <p:cNvPicPr>
            <a:picLocks noChangeAspect="1"/>
          </p:cNvPicPr>
          <p:nvPr/>
        </p:nvPicPr>
        <p:blipFill>
          <a:blip r:embed="rId4"/>
          <a:stretch>
            <a:fillRect/>
          </a:stretch>
        </p:blipFill>
        <p:spPr>
          <a:xfrm rot="979531">
            <a:off x="7504176" y="2889905"/>
            <a:ext cx="2883408" cy="2877401"/>
          </a:xfrm>
          <a:prstGeom prst="rect">
            <a:avLst/>
          </a:prstGeom>
          <a:ln>
            <a:noFill/>
          </a:ln>
          <a:effectLst>
            <a:softEdge rad="112500"/>
          </a:effectLst>
        </p:spPr>
      </p:pic>
      <p:sp>
        <p:nvSpPr>
          <p:cNvPr id="10" name="TextBox 9">
            <a:extLst>
              <a:ext uri="{FF2B5EF4-FFF2-40B4-BE49-F238E27FC236}">
                <a16:creationId xmlns:a16="http://schemas.microsoft.com/office/drawing/2014/main" id="{BEE8CBE8-5896-F911-4894-BAB6109C93C9}"/>
              </a:ext>
            </a:extLst>
          </p:cNvPr>
          <p:cNvSpPr txBox="1"/>
          <p:nvPr/>
        </p:nvSpPr>
        <p:spPr>
          <a:xfrm>
            <a:off x="3615655" y="4123237"/>
            <a:ext cx="1418452" cy="400110"/>
          </a:xfrm>
          <a:prstGeom prst="rect">
            <a:avLst/>
          </a:prstGeom>
          <a:noFill/>
        </p:spPr>
        <p:txBody>
          <a:bodyPr wrap="square" rtlCol="0">
            <a:spAutoFit/>
          </a:bodyPr>
          <a:lstStyle/>
          <a:p>
            <a:r>
              <a:rPr lang="en-GB" sz="1000" dirty="0"/>
              <a:t>(RM Media Ltd,2022)</a:t>
            </a:r>
          </a:p>
        </p:txBody>
      </p:sp>
      <p:sp>
        <p:nvSpPr>
          <p:cNvPr id="11" name="TextBox 10">
            <a:extLst>
              <a:ext uri="{FF2B5EF4-FFF2-40B4-BE49-F238E27FC236}">
                <a16:creationId xmlns:a16="http://schemas.microsoft.com/office/drawing/2014/main" id="{7BACA968-4841-846E-59C1-B6A3F287E826}"/>
              </a:ext>
            </a:extLst>
          </p:cNvPr>
          <p:cNvSpPr txBox="1"/>
          <p:nvPr/>
        </p:nvSpPr>
        <p:spPr>
          <a:xfrm>
            <a:off x="10229532" y="5835192"/>
            <a:ext cx="1008668" cy="584775"/>
          </a:xfrm>
          <a:prstGeom prst="rect">
            <a:avLst/>
          </a:prstGeom>
          <a:noFill/>
        </p:spPr>
        <p:txBody>
          <a:bodyPr wrap="square" rtlCol="0">
            <a:spAutoFit/>
          </a:bodyPr>
          <a:lstStyle/>
          <a:p>
            <a:r>
              <a:rPr lang="en-GB" sz="800" dirty="0"/>
              <a:t>https://giphy.com/gifs/meeting-BVWRMaLxpMbpm</a:t>
            </a:r>
          </a:p>
        </p:txBody>
      </p:sp>
    </p:spTree>
    <p:extLst>
      <p:ext uri="{BB962C8B-B14F-4D97-AF65-F5344CB8AC3E}">
        <p14:creationId xmlns:p14="http://schemas.microsoft.com/office/powerpoint/2010/main" val="27956003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000"/>
                                        <p:tgtEl>
                                          <p:spTgt spid="6"/>
                                        </p:tgtEl>
                                      </p:cBhvr>
                                    </p:animEffect>
                                    <p:anim calcmode="lin" valueType="num">
                                      <p:cBhvr>
                                        <p:cTn id="13" dur="2000" fill="hold"/>
                                        <p:tgtEl>
                                          <p:spTgt spid="6"/>
                                        </p:tgtEl>
                                        <p:attrNameLst>
                                          <p:attrName>ppt_w</p:attrName>
                                        </p:attrNameLst>
                                      </p:cBhvr>
                                      <p:tavLst>
                                        <p:tav tm="0" fmla="#ppt_w*sin(2.5*pi*$)">
                                          <p:val>
                                            <p:fltVal val="0"/>
                                          </p:val>
                                        </p:tav>
                                        <p:tav tm="100000">
                                          <p:val>
                                            <p:fltVal val="1"/>
                                          </p:val>
                                        </p:tav>
                                      </p:tavLst>
                                    </p:anim>
                                    <p:anim calcmode="lin" valueType="num">
                                      <p:cBhvr>
                                        <p:cTn id="14"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1000" fill="hold"/>
                                        <p:tgtEl>
                                          <p:spTgt spid="9"/>
                                        </p:tgtEl>
                                        <p:attrNameLst>
                                          <p:attrName>ppt_w</p:attrName>
                                        </p:attrNameLst>
                                      </p:cBhvr>
                                      <p:tavLst>
                                        <p:tav tm="0">
                                          <p:val>
                                            <p:fltVal val="0"/>
                                          </p:val>
                                        </p:tav>
                                        <p:tav tm="100000">
                                          <p:val>
                                            <p:strVal val="#ppt_w"/>
                                          </p:val>
                                        </p:tav>
                                      </p:tavLst>
                                    </p:anim>
                                    <p:anim calcmode="lin" valueType="num">
                                      <p:cBhvr>
                                        <p:cTn id="20" dur="1000" fill="hold"/>
                                        <p:tgtEl>
                                          <p:spTgt spid="9"/>
                                        </p:tgtEl>
                                        <p:attrNameLst>
                                          <p:attrName>ppt_h</p:attrName>
                                        </p:attrNameLst>
                                      </p:cBhvr>
                                      <p:tavLst>
                                        <p:tav tm="0">
                                          <p:val>
                                            <p:fltVal val="0"/>
                                          </p:val>
                                        </p:tav>
                                        <p:tav tm="100000">
                                          <p:val>
                                            <p:strVal val="#ppt_h"/>
                                          </p:val>
                                        </p:tav>
                                      </p:tavLst>
                                    </p:anim>
                                    <p:anim calcmode="lin" valueType="num">
                                      <p:cBhvr>
                                        <p:cTn id="21" dur="1000" fill="hold"/>
                                        <p:tgtEl>
                                          <p:spTgt spid="9"/>
                                        </p:tgtEl>
                                        <p:attrNameLst>
                                          <p:attrName>style.rotation</p:attrName>
                                        </p:attrNameLst>
                                      </p:cBhvr>
                                      <p:tavLst>
                                        <p:tav tm="0">
                                          <p:val>
                                            <p:fltVal val="90"/>
                                          </p:val>
                                        </p:tav>
                                        <p:tav tm="100000">
                                          <p:val>
                                            <p:fltVal val="0"/>
                                          </p:val>
                                        </p:tav>
                                      </p:tavLst>
                                    </p:anim>
                                    <p:animEffect transition="in" filter="fade">
                                      <p:cBhvr>
                                        <p:cTn id="22" dur="10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p:cTn id="27" dur="1000" fill="hold"/>
                                        <p:tgtEl>
                                          <p:spTgt spid="4"/>
                                        </p:tgtEl>
                                        <p:attrNameLst>
                                          <p:attrName>ppt_w</p:attrName>
                                        </p:attrNameLst>
                                      </p:cBhvr>
                                      <p:tavLst>
                                        <p:tav tm="0">
                                          <p:val>
                                            <p:fltVal val="0"/>
                                          </p:val>
                                        </p:tav>
                                        <p:tav tm="100000">
                                          <p:val>
                                            <p:strVal val="#ppt_w"/>
                                          </p:val>
                                        </p:tav>
                                      </p:tavLst>
                                    </p:anim>
                                    <p:anim calcmode="lin" valueType="num">
                                      <p:cBhvr>
                                        <p:cTn id="28" dur="1000" fill="hold"/>
                                        <p:tgtEl>
                                          <p:spTgt spid="4"/>
                                        </p:tgtEl>
                                        <p:attrNameLst>
                                          <p:attrName>ppt_h</p:attrName>
                                        </p:attrNameLst>
                                      </p:cBhvr>
                                      <p:tavLst>
                                        <p:tav tm="0">
                                          <p:val>
                                            <p:fltVal val="0"/>
                                          </p:val>
                                        </p:tav>
                                        <p:tav tm="100000">
                                          <p:val>
                                            <p:strVal val="#ppt_h"/>
                                          </p:val>
                                        </p:tav>
                                      </p:tavLst>
                                    </p:anim>
                                    <p:anim calcmode="lin" valueType="num">
                                      <p:cBhvr>
                                        <p:cTn id="29" dur="1000" fill="hold"/>
                                        <p:tgtEl>
                                          <p:spTgt spid="4"/>
                                        </p:tgtEl>
                                        <p:attrNameLst>
                                          <p:attrName>style.rotation</p:attrName>
                                        </p:attrNameLst>
                                      </p:cBhvr>
                                      <p:tavLst>
                                        <p:tav tm="0">
                                          <p:val>
                                            <p:fltVal val="90"/>
                                          </p:val>
                                        </p:tav>
                                        <p:tav tm="100000">
                                          <p:val>
                                            <p:fltVal val="0"/>
                                          </p:val>
                                        </p:tav>
                                      </p:tavLst>
                                    </p:anim>
                                    <p:animEffect transition="in" filter="fade">
                                      <p:cBhvr>
                                        <p:cTn id="30" dur="10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1000" fill="hold"/>
                                        <p:tgtEl>
                                          <p:spTgt spid="10"/>
                                        </p:tgtEl>
                                        <p:attrNameLst>
                                          <p:attrName>ppt_w</p:attrName>
                                        </p:attrNameLst>
                                      </p:cBhvr>
                                      <p:tavLst>
                                        <p:tav tm="0">
                                          <p:val>
                                            <p:fltVal val="0"/>
                                          </p:val>
                                        </p:tav>
                                        <p:tav tm="100000">
                                          <p:val>
                                            <p:strVal val="#ppt_w"/>
                                          </p:val>
                                        </p:tav>
                                      </p:tavLst>
                                    </p:anim>
                                    <p:anim calcmode="lin" valueType="num">
                                      <p:cBhvr>
                                        <p:cTn id="36" dur="1000" fill="hold"/>
                                        <p:tgtEl>
                                          <p:spTgt spid="10"/>
                                        </p:tgtEl>
                                        <p:attrNameLst>
                                          <p:attrName>ppt_h</p:attrName>
                                        </p:attrNameLst>
                                      </p:cBhvr>
                                      <p:tavLst>
                                        <p:tav tm="0">
                                          <p:val>
                                            <p:fltVal val="0"/>
                                          </p:val>
                                        </p:tav>
                                        <p:tav tm="100000">
                                          <p:val>
                                            <p:strVal val="#ppt_h"/>
                                          </p:val>
                                        </p:tav>
                                      </p:tavLst>
                                    </p:anim>
                                    <p:anim calcmode="lin" valueType="num">
                                      <p:cBhvr>
                                        <p:cTn id="37" dur="1000" fill="hold"/>
                                        <p:tgtEl>
                                          <p:spTgt spid="10"/>
                                        </p:tgtEl>
                                        <p:attrNameLst>
                                          <p:attrName>style.rotation</p:attrName>
                                        </p:attrNameLst>
                                      </p:cBhvr>
                                      <p:tavLst>
                                        <p:tav tm="0">
                                          <p:val>
                                            <p:fltVal val="90"/>
                                          </p:val>
                                        </p:tav>
                                        <p:tav tm="100000">
                                          <p:val>
                                            <p:fltVal val="0"/>
                                          </p:val>
                                        </p:tav>
                                      </p:tavLst>
                                    </p:anim>
                                    <p:animEffect transition="in" filter="fade">
                                      <p:cBhvr>
                                        <p:cTn id="38" dur="10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animEffect transition="in" filter="randombar(horizontal)">
                                      <p:cBhvr>
                                        <p:cTn id="43" dur="500"/>
                                        <p:tgtEl>
                                          <p:spTgt spid="11">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45" presetClass="entr" presetSubtype="0" fill="hold" grpId="0" nodeType="click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fade">
                                      <p:cBhvr>
                                        <p:cTn id="48" dur="2000"/>
                                        <p:tgtEl>
                                          <p:spTgt spid="2"/>
                                        </p:tgtEl>
                                      </p:cBhvr>
                                    </p:animEffect>
                                    <p:anim calcmode="lin" valueType="num">
                                      <p:cBhvr>
                                        <p:cTn id="49" dur="2000" fill="hold"/>
                                        <p:tgtEl>
                                          <p:spTgt spid="2"/>
                                        </p:tgtEl>
                                        <p:attrNameLst>
                                          <p:attrName>ppt_w</p:attrName>
                                        </p:attrNameLst>
                                      </p:cBhvr>
                                      <p:tavLst>
                                        <p:tav tm="0" fmla="#ppt_w*sin(2.5*pi*$)">
                                          <p:val>
                                            <p:fltVal val="0"/>
                                          </p:val>
                                        </p:tav>
                                        <p:tav tm="100000">
                                          <p:val>
                                            <p:fltVal val="1"/>
                                          </p:val>
                                        </p:tav>
                                      </p:tavLst>
                                    </p:anim>
                                    <p:anim calcmode="lin" valueType="num">
                                      <p:cBhvr>
                                        <p:cTn id="50"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3"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416E3E5-5186-46A4-AFBD-337387D31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3">
            <a:extLst>
              <a:ext uri="{FF2B5EF4-FFF2-40B4-BE49-F238E27FC236}">
                <a16:creationId xmlns:a16="http://schemas.microsoft.com/office/drawing/2014/main" id="{7B8FAACC-353E-4F84-BA62-A5514185D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7554995"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8164749" y="457201"/>
            <a:ext cx="3575737" cy="1332688"/>
          </a:xfrm>
        </p:spPr>
        <p:txBody>
          <a:bodyPr anchor="b">
            <a:normAutofit/>
          </a:bodyPr>
          <a:lstStyle/>
          <a:p>
            <a:pPr algn="ctr"/>
            <a:r>
              <a:rPr lang="en-US" sz="3200" dirty="0">
                <a:solidFill>
                  <a:srgbClr val="00B0F0"/>
                </a:solidFill>
              </a:rPr>
              <a:t>S</a:t>
            </a:r>
            <a:r>
              <a:rPr lang="en-US" sz="3200" dirty="0">
                <a:solidFill>
                  <a:schemeClr val="accent1">
                    <a:lumMod val="60000"/>
                    <a:lumOff val="40000"/>
                  </a:schemeClr>
                </a:solidFill>
              </a:rPr>
              <a:t>W</a:t>
            </a:r>
            <a:r>
              <a:rPr lang="en-US" sz="3200" dirty="0">
                <a:solidFill>
                  <a:srgbClr val="00B0F0"/>
                </a:solidFill>
              </a:rPr>
              <a:t>O</a:t>
            </a:r>
            <a:r>
              <a:rPr lang="en-US" sz="3200" dirty="0">
                <a:solidFill>
                  <a:schemeClr val="accent1">
                    <a:lumMod val="60000"/>
                    <a:lumOff val="40000"/>
                  </a:schemeClr>
                </a:solidFill>
              </a:rPr>
              <a:t>T </a:t>
            </a:r>
            <a:r>
              <a:rPr lang="en-US" sz="3200" dirty="0">
                <a:solidFill>
                  <a:srgbClr val="00B0F0"/>
                </a:solidFill>
              </a:rPr>
              <a:t>A</a:t>
            </a:r>
            <a:r>
              <a:rPr lang="en-US" sz="3200" dirty="0">
                <a:solidFill>
                  <a:schemeClr val="accent1">
                    <a:lumMod val="60000"/>
                    <a:lumOff val="40000"/>
                  </a:schemeClr>
                </a:solidFill>
              </a:rPr>
              <a:t>N</a:t>
            </a:r>
            <a:r>
              <a:rPr lang="en-US" sz="3200" dirty="0">
                <a:solidFill>
                  <a:srgbClr val="00B0F0"/>
                </a:solidFill>
              </a:rPr>
              <a:t>A</a:t>
            </a:r>
            <a:r>
              <a:rPr lang="en-US" sz="3200" dirty="0">
                <a:solidFill>
                  <a:schemeClr val="accent1">
                    <a:lumMod val="60000"/>
                    <a:lumOff val="40000"/>
                  </a:schemeClr>
                </a:solidFill>
              </a:rPr>
              <a:t>L</a:t>
            </a:r>
            <a:r>
              <a:rPr lang="en-US" sz="3200" dirty="0">
                <a:solidFill>
                  <a:srgbClr val="00B0F0"/>
                </a:solidFill>
              </a:rPr>
              <a:t>Y</a:t>
            </a:r>
            <a:r>
              <a:rPr lang="en-US" sz="3200" dirty="0">
                <a:solidFill>
                  <a:schemeClr val="accent1">
                    <a:lumMod val="60000"/>
                    <a:lumOff val="40000"/>
                  </a:schemeClr>
                </a:solidFill>
              </a:rPr>
              <a:t>SI</a:t>
            </a:r>
            <a:r>
              <a:rPr lang="en-US" sz="3200" dirty="0">
                <a:solidFill>
                  <a:srgbClr val="00B0F0"/>
                </a:solidFill>
              </a:rPr>
              <a:t>S</a:t>
            </a:r>
          </a:p>
        </p:txBody>
      </p:sp>
      <p:graphicFrame>
        <p:nvGraphicFramePr>
          <p:cNvPr id="9" name="Table 8">
            <a:extLst>
              <a:ext uri="{FF2B5EF4-FFF2-40B4-BE49-F238E27FC236}">
                <a16:creationId xmlns:a16="http://schemas.microsoft.com/office/drawing/2014/main" id="{E4F913E9-949F-897C-EEC1-1C2124AFB284}"/>
              </a:ext>
            </a:extLst>
          </p:cNvPr>
          <p:cNvGraphicFramePr>
            <a:graphicFrameLocks noGrp="1"/>
          </p:cNvGraphicFramePr>
          <p:nvPr>
            <p:extLst>
              <p:ext uri="{D42A27DB-BD31-4B8C-83A1-F6EECF244321}">
                <p14:modId xmlns:p14="http://schemas.microsoft.com/office/powerpoint/2010/main" val="3691969780"/>
              </p:ext>
            </p:extLst>
          </p:nvPr>
        </p:nvGraphicFramePr>
        <p:xfrm>
          <a:off x="125835" y="352338"/>
          <a:ext cx="7264866" cy="6375176"/>
        </p:xfrm>
        <a:graphic>
          <a:graphicData uri="http://schemas.openxmlformats.org/drawingml/2006/table">
            <a:tbl>
              <a:tblPr firstRow="1" firstCol="1" bandRow="1">
                <a:tableStyleId>{5C22544A-7EE6-4342-B048-85BDC9FD1C3A}</a:tableStyleId>
              </a:tblPr>
              <a:tblGrid>
                <a:gridCol w="3785026">
                  <a:extLst>
                    <a:ext uri="{9D8B030D-6E8A-4147-A177-3AD203B41FA5}">
                      <a16:colId xmlns:a16="http://schemas.microsoft.com/office/drawing/2014/main" val="3339420261"/>
                    </a:ext>
                  </a:extLst>
                </a:gridCol>
                <a:gridCol w="3479840">
                  <a:extLst>
                    <a:ext uri="{9D8B030D-6E8A-4147-A177-3AD203B41FA5}">
                      <a16:colId xmlns:a16="http://schemas.microsoft.com/office/drawing/2014/main" val="1589849647"/>
                    </a:ext>
                  </a:extLst>
                </a:gridCol>
              </a:tblGrid>
              <a:tr h="3632432">
                <a:tc>
                  <a:txBody>
                    <a:bodyPr/>
                    <a:lstStyle/>
                    <a:p>
                      <a:pPr>
                        <a:lnSpc>
                          <a:spcPct val="115000"/>
                        </a:lnSpc>
                        <a:spcAft>
                          <a:spcPts val="800"/>
                        </a:spcAft>
                        <a:tabLst>
                          <a:tab pos="962025" algn="l"/>
                        </a:tabLst>
                      </a:pPr>
                      <a:r>
                        <a:rPr lang="en-GB" sz="1050" dirty="0">
                          <a:effectLst/>
                        </a:rPr>
                        <a:t>STRENGHTS	</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The price will be cheaper from the other firms, and it also include a packet with full service.</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Experience with the advertising, experience with costumer services</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Passion for the marketing </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Geographical advantages- the service can be provided online </a:t>
                      </a:r>
                    </a:p>
                    <a:p>
                      <a:pPr>
                        <a:lnSpc>
                          <a:spcPct val="115000"/>
                        </a:lnSpc>
                        <a:spcAft>
                          <a:spcPts val="800"/>
                        </a:spcAft>
                      </a:pPr>
                      <a:r>
                        <a:rPr lang="en-GB" sz="1050" dirty="0">
                          <a:effectLst/>
                        </a:rPr>
                        <a:t> </a:t>
                      </a:r>
                    </a:p>
                    <a:p>
                      <a:pPr>
                        <a:lnSpc>
                          <a:spcPct val="115000"/>
                        </a:lnSpc>
                        <a:spcAft>
                          <a:spcPts val="800"/>
                        </a:spcAft>
                      </a:pPr>
                      <a:r>
                        <a:rPr lang="en-GB" sz="1050" dirty="0">
                          <a:effectLst/>
                        </a:rPr>
                        <a:t>(Kenton,2021)</a:t>
                      </a:r>
                    </a:p>
                    <a:p>
                      <a:pPr>
                        <a:lnSpc>
                          <a:spcPct val="115000"/>
                        </a:lnSpc>
                        <a:spcAft>
                          <a:spcPts val="800"/>
                        </a:spcAft>
                      </a:pPr>
                      <a:r>
                        <a:rPr lang="en-GB" sz="800" dirty="0">
                          <a:effectLst/>
                        </a:rPr>
                        <a:t> </a:t>
                      </a:r>
                      <a:endParaRPr lang="en-GB" sz="800" dirty="0">
                        <a:effectLst/>
                        <a:latin typeface="Calibri" panose="020F0502020204030204" pitchFamily="34" charset="0"/>
                        <a:ea typeface="DengXian" panose="02010600030101010101" pitchFamily="2" charset="-122"/>
                        <a:cs typeface="Times New Roman" panose="02020603050405020304" pitchFamily="18" charset="0"/>
                      </a:endParaRPr>
                    </a:p>
                  </a:txBody>
                  <a:tcPr marL="29958" marR="29958" marT="0" marB="0"/>
                </a:tc>
                <a:tc>
                  <a:txBody>
                    <a:bodyPr/>
                    <a:lstStyle/>
                    <a:p>
                      <a:pPr>
                        <a:lnSpc>
                          <a:spcPct val="115000"/>
                        </a:lnSpc>
                        <a:spcAft>
                          <a:spcPts val="800"/>
                        </a:spcAft>
                      </a:pPr>
                      <a:r>
                        <a:rPr lang="en-GB" sz="1050" dirty="0">
                          <a:effectLst/>
                        </a:rPr>
                        <a:t>WEAKNESES </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The marketing agency is new and not establish </a:t>
                      </a:r>
                    </a:p>
                    <a:p>
                      <a:pPr>
                        <a:lnSpc>
                          <a:spcPct val="115000"/>
                        </a:lnSpc>
                        <a:spcAft>
                          <a:spcPts val="800"/>
                        </a:spcAft>
                      </a:pPr>
                      <a:r>
                        <a:rPr lang="en-GB" sz="1050" dirty="0">
                          <a:effectLst/>
                        </a:rPr>
                        <a:t> </a:t>
                      </a:r>
                    </a:p>
                    <a:p>
                      <a:pPr marL="342900" lvl="0" indent="-342900">
                        <a:lnSpc>
                          <a:spcPct val="115000"/>
                        </a:lnSpc>
                        <a:buFont typeface="Symbol" panose="05050102010706020507" pitchFamily="18" charset="2"/>
                        <a:buChar char=""/>
                      </a:pPr>
                      <a:r>
                        <a:rPr lang="en-GB" sz="1050" dirty="0">
                          <a:effectLst/>
                        </a:rPr>
                        <a:t>The advertising, web design, graphic design, social media marketing, branding and well known on the market and are used from the competitors </a:t>
                      </a:r>
                    </a:p>
                    <a:p>
                      <a:pPr marL="342900" lvl="0" indent="-342900">
                        <a:lnSpc>
                          <a:spcPct val="115000"/>
                        </a:lnSpc>
                        <a:spcAft>
                          <a:spcPts val="800"/>
                        </a:spcAft>
                        <a:buFont typeface="Symbol" panose="05050102010706020507" pitchFamily="18" charset="2"/>
                        <a:buChar char=""/>
                      </a:pPr>
                      <a:r>
                        <a:rPr lang="en-GB" sz="1050" dirty="0">
                          <a:effectLst/>
                        </a:rPr>
                        <a:t>Not enough capital</a:t>
                      </a:r>
                    </a:p>
                    <a:p>
                      <a:pPr>
                        <a:lnSpc>
                          <a:spcPct val="115000"/>
                        </a:lnSpc>
                        <a:spcAft>
                          <a:spcPts val="800"/>
                        </a:spcAft>
                      </a:pPr>
                      <a:r>
                        <a:rPr lang="en-GB" sz="1050" dirty="0">
                          <a:effectLst/>
                        </a:rPr>
                        <a:t> </a:t>
                      </a:r>
                    </a:p>
                    <a:p>
                      <a:pPr>
                        <a:lnSpc>
                          <a:spcPct val="115000"/>
                        </a:lnSpc>
                        <a:spcAft>
                          <a:spcPts val="800"/>
                        </a:spcAft>
                      </a:pPr>
                      <a:r>
                        <a:rPr lang="en-GB" sz="1050" dirty="0">
                          <a:effectLst/>
                        </a:rPr>
                        <a:t> </a:t>
                      </a:r>
                    </a:p>
                    <a:p>
                      <a:pPr>
                        <a:lnSpc>
                          <a:spcPct val="115000"/>
                        </a:lnSpc>
                        <a:spcAft>
                          <a:spcPts val="800"/>
                        </a:spcAft>
                      </a:pPr>
                      <a:r>
                        <a:rPr lang="en-GB" sz="1050" dirty="0">
                          <a:effectLst/>
                        </a:rPr>
                        <a:t> </a:t>
                      </a:r>
                    </a:p>
                    <a:p>
                      <a:pPr>
                        <a:lnSpc>
                          <a:spcPct val="115000"/>
                        </a:lnSpc>
                        <a:spcAft>
                          <a:spcPts val="800"/>
                        </a:spcAft>
                      </a:pPr>
                      <a:r>
                        <a:rPr lang="en-GB" sz="1050" dirty="0">
                          <a:effectLst/>
                        </a:rPr>
                        <a:t>(Kenton,2021)</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29958" marR="29958" marT="0" marB="0"/>
                </a:tc>
                <a:extLst>
                  <a:ext uri="{0D108BD9-81ED-4DB2-BD59-A6C34878D82A}">
                    <a16:rowId xmlns:a16="http://schemas.microsoft.com/office/drawing/2014/main" val="2853635410"/>
                  </a:ext>
                </a:extLst>
              </a:tr>
              <a:tr h="2550253">
                <a:tc>
                  <a:txBody>
                    <a:bodyPr/>
                    <a:lstStyle/>
                    <a:p>
                      <a:pPr>
                        <a:lnSpc>
                          <a:spcPct val="115000"/>
                        </a:lnSpc>
                        <a:spcAft>
                          <a:spcPts val="800"/>
                        </a:spcAft>
                      </a:pPr>
                      <a:r>
                        <a:rPr lang="en-GB" sz="1050" dirty="0">
                          <a:effectLst/>
                        </a:rPr>
                        <a:t>OPPURTUNITIES </a:t>
                      </a:r>
                    </a:p>
                    <a:p>
                      <a:pPr marL="342900" lvl="0" indent="-342900">
                        <a:lnSpc>
                          <a:spcPct val="115000"/>
                        </a:lnSpc>
                        <a:spcAft>
                          <a:spcPts val="800"/>
                        </a:spcAft>
                        <a:buFont typeface="Symbol" panose="05050102010706020507" pitchFamily="18" charset="2"/>
                        <a:buChar char=""/>
                      </a:pPr>
                      <a:r>
                        <a:rPr lang="en-GB" sz="1050" dirty="0">
                          <a:effectLst/>
                        </a:rPr>
                        <a:t>The costumer’s service is operated online and that give an opportunity to expand the demand </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Easy accessibility, work from virtual office -which saves money and time </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The firm can introduce in the social medias</a:t>
                      </a:r>
                    </a:p>
                    <a:p>
                      <a:pPr>
                        <a:lnSpc>
                          <a:spcPct val="115000"/>
                        </a:lnSpc>
                        <a:spcAft>
                          <a:spcPts val="800"/>
                        </a:spcAft>
                      </a:pPr>
                      <a:r>
                        <a:rPr lang="en-GB" sz="1050" dirty="0">
                          <a:effectLst/>
                        </a:rPr>
                        <a:t> </a:t>
                      </a:r>
                    </a:p>
                    <a:p>
                      <a:pPr>
                        <a:lnSpc>
                          <a:spcPct val="115000"/>
                        </a:lnSpc>
                        <a:spcAft>
                          <a:spcPts val="800"/>
                        </a:spcAft>
                      </a:pPr>
                      <a:r>
                        <a:rPr lang="en-GB" sz="1050" dirty="0">
                          <a:effectLst/>
                        </a:rPr>
                        <a:t>(Kenton,2021)</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29958" marR="29958" marT="0" marB="0"/>
                </a:tc>
                <a:tc>
                  <a:txBody>
                    <a:bodyPr/>
                    <a:lstStyle/>
                    <a:p>
                      <a:pPr>
                        <a:lnSpc>
                          <a:spcPct val="115000"/>
                        </a:lnSpc>
                        <a:spcAft>
                          <a:spcPts val="800"/>
                        </a:spcAft>
                      </a:pPr>
                      <a:r>
                        <a:rPr lang="en-GB" sz="1050" dirty="0">
                          <a:effectLst/>
                        </a:rPr>
                        <a:t>THREATS</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Licences to start-up the businesses</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High level of competitors on the market </a:t>
                      </a:r>
                    </a:p>
                    <a:p>
                      <a:pPr>
                        <a:lnSpc>
                          <a:spcPct val="115000"/>
                        </a:lnSpc>
                        <a:spcAft>
                          <a:spcPts val="800"/>
                        </a:spcAft>
                      </a:pPr>
                      <a:r>
                        <a:rPr lang="en-GB" sz="1050" dirty="0">
                          <a:effectLst/>
                        </a:rPr>
                        <a:t> </a:t>
                      </a:r>
                    </a:p>
                    <a:p>
                      <a:pPr marL="342900" lvl="0" indent="-342900">
                        <a:lnSpc>
                          <a:spcPct val="115000"/>
                        </a:lnSpc>
                        <a:spcAft>
                          <a:spcPts val="800"/>
                        </a:spcAft>
                        <a:buFont typeface="Symbol" panose="05050102010706020507" pitchFamily="18" charset="2"/>
                        <a:buChar char=""/>
                      </a:pPr>
                      <a:r>
                        <a:rPr lang="en-GB" sz="1050" dirty="0">
                          <a:effectLst/>
                        </a:rPr>
                        <a:t>Increasing taxis</a:t>
                      </a:r>
                    </a:p>
                    <a:p>
                      <a:pPr>
                        <a:lnSpc>
                          <a:spcPct val="115000"/>
                        </a:lnSpc>
                        <a:spcAft>
                          <a:spcPts val="800"/>
                        </a:spcAft>
                      </a:pPr>
                      <a:r>
                        <a:rPr lang="en-GB" sz="1050" dirty="0">
                          <a:effectLst/>
                        </a:rPr>
                        <a:t> </a:t>
                      </a:r>
                    </a:p>
                    <a:p>
                      <a:pPr>
                        <a:lnSpc>
                          <a:spcPct val="115000"/>
                        </a:lnSpc>
                        <a:spcAft>
                          <a:spcPts val="800"/>
                        </a:spcAft>
                      </a:pPr>
                      <a:r>
                        <a:rPr lang="en-GB" sz="1050" dirty="0">
                          <a:effectLst/>
                        </a:rPr>
                        <a:t>(Kenton,2021)</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29958" marR="29958" marT="0" marB="0"/>
                </a:tc>
                <a:extLst>
                  <a:ext uri="{0D108BD9-81ED-4DB2-BD59-A6C34878D82A}">
                    <a16:rowId xmlns:a16="http://schemas.microsoft.com/office/drawing/2014/main" val="3627260889"/>
                  </a:ext>
                </a:extLst>
              </a:tr>
            </a:tbl>
          </a:graphicData>
        </a:graphic>
      </p:graphicFrame>
      <p:pic>
        <p:nvPicPr>
          <p:cNvPr id="15" name="Picture 14" descr="hariwebinfotech,2022">
            <a:extLst>
              <a:ext uri="{FF2B5EF4-FFF2-40B4-BE49-F238E27FC236}">
                <a16:creationId xmlns:a16="http://schemas.microsoft.com/office/drawing/2014/main" id="{1236A47A-410E-9C96-FF0C-DA6EEA84D17D}"/>
              </a:ext>
            </a:extLst>
          </p:cNvPr>
          <p:cNvPicPr>
            <a:picLocks noChangeAspect="1"/>
          </p:cNvPicPr>
          <p:nvPr/>
        </p:nvPicPr>
        <p:blipFill>
          <a:blip r:embed="rId3"/>
          <a:stretch>
            <a:fillRect/>
          </a:stretch>
        </p:blipFill>
        <p:spPr>
          <a:xfrm>
            <a:off x="7676801" y="2059225"/>
            <a:ext cx="3900382" cy="2961401"/>
          </a:xfrm>
          <a:prstGeom prst="rect">
            <a:avLst/>
          </a:prstGeom>
        </p:spPr>
      </p:pic>
      <p:sp>
        <p:nvSpPr>
          <p:cNvPr id="3" name="TextBox 2">
            <a:extLst>
              <a:ext uri="{FF2B5EF4-FFF2-40B4-BE49-F238E27FC236}">
                <a16:creationId xmlns:a16="http://schemas.microsoft.com/office/drawing/2014/main" id="{5377B467-E87B-7D96-87E1-9D6B7FA6ED28}"/>
              </a:ext>
            </a:extLst>
          </p:cNvPr>
          <p:cNvSpPr txBox="1"/>
          <p:nvPr/>
        </p:nvSpPr>
        <p:spPr>
          <a:xfrm>
            <a:off x="10276801" y="5262378"/>
            <a:ext cx="1997346" cy="246221"/>
          </a:xfrm>
          <a:prstGeom prst="rect">
            <a:avLst/>
          </a:prstGeom>
          <a:noFill/>
        </p:spPr>
        <p:txBody>
          <a:bodyPr wrap="square" rtlCol="0">
            <a:spAutoFit/>
          </a:bodyPr>
          <a:lstStyle/>
          <a:p>
            <a:r>
              <a:rPr lang="en-GB" sz="1000" dirty="0">
                <a:solidFill>
                  <a:schemeClr val="bg1"/>
                </a:solidFill>
              </a:rPr>
              <a:t>hariwebinfotech,2022</a:t>
            </a:r>
          </a:p>
        </p:txBody>
      </p:sp>
    </p:spTree>
    <p:extLst>
      <p:ext uri="{BB962C8B-B14F-4D97-AF65-F5344CB8AC3E}">
        <p14:creationId xmlns:p14="http://schemas.microsoft.com/office/powerpoint/2010/main" val="1993708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1000" fill="hold"/>
                                        <p:tgtEl>
                                          <p:spTgt spid="9"/>
                                        </p:tgtEl>
                                        <p:attrNameLst>
                                          <p:attrName>ppt_w</p:attrName>
                                        </p:attrNameLst>
                                      </p:cBhvr>
                                      <p:tavLst>
                                        <p:tav tm="0">
                                          <p:val>
                                            <p:fltVal val="0"/>
                                          </p:val>
                                        </p:tav>
                                        <p:tav tm="100000">
                                          <p:val>
                                            <p:strVal val="#ppt_w"/>
                                          </p:val>
                                        </p:tav>
                                      </p:tavLst>
                                    </p:anim>
                                    <p:anim calcmode="lin" valueType="num">
                                      <p:cBhvr>
                                        <p:cTn id="15" dur="1000" fill="hold"/>
                                        <p:tgtEl>
                                          <p:spTgt spid="9"/>
                                        </p:tgtEl>
                                        <p:attrNameLst>
                                          <p:attrName>ppt_h</p:attrName>
                                        </p:attrNameLst>
                                      </p:cBhvr>
                                      <p:tavLst>
                                        <p:tav tm="0">
                                          <p:val>
                                            <p:fltVal val="0"/>
                                          </p:val>
                                        </p:tav>
                                        <p:tav tm="100000">
                                          <p:val>
                                            <p:strVal val="#ppt_h"/>
                                          </p:val>
                                        </p:tav>
                                      </p:tavLst>
                                    </p:anim>
                                    <p:anim calcmode="lin" valueType="num">
                                      <p:cBhvr>
                                        <p:cTn id="16" dur="1000" fill="hold"/>
                                        <p:tgtEl>
                                          <p:spTgt spid="9"/>
                                        </p:tgtEl>
                                        <p:attrNameLst>
                                          <p:attrName>style.rotation</p:attrName>
                                        </p:attrNameLst>
                                      </p:cBhvr>
                                      <p:tavLst>
                                        <p:tav tm="0">
                                          <p:val>
                                            <p:fltVal val="90"/>
                                          </p:val>
                                        </p:tav>
                                        <p:tav tm="100000">
                                          <p:val>
                                            <p:fltVal val="0"/>
                                          </p:val>
                                        </p:tav>
                                      </p:tavLst>
                                    </p:anim>
                                    <p:animEffect transition="in" filter="fade">
                                      <p:cBhvr>
                                        <p:cTn id="17" dur="10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1000"/>
                                        <p:tgtEl>
                                          <p:spTgt spid="15"/>
                                        </p:tgtEl>
                                      </p:cBhvr>
                                    </p:animEffect>
                                    <p:anim calcmode="lin" valueType="num">
                                      <p:cBhvr>
                                        <p:cTn id="23" dur="1000" fill="hold"/>
                                        <p:tgtEl>
                                          <p:spTgt spid="15"/>
                                        </p:tgtEl>
                                        <p:attrNameLst>
                                          <p:attrName>ppt_x</p:attrName>
                                        </p:attrNameLst>
                                      </p:cBhvr>
                                      <p:tavLst>
                                        <p:tav tm="0">
                                          <p:val>
                                            <p:strVal val="#ppt_x"/>
                                          </p:val>
                                        </p:tav>
                                        <p:tav tm="100000">
                                          <p:val>
                                            <p:strVal val="#ppt_x"/>
                                          </p:val>
                                        </p:tav>
                                      </p:tavLst>
                                    </p:anim>
                                    <p:anim calcmode="lin" valueType="num">
                                      <p:cBhvr>
                                        <p:cTn id="2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barn(inVertical)">
                                      <p:cBhvr>
                                        <p:cTn id="2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B9D93730-8C7D-423D-9137-597B5FA6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8" name="Rectangle 19">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5BA775D-FBF2-4D85-E18C-51BC09C7B69B}"/>
              </a:ext>
            </a:extLst>
          </p:cNvPr>
          <p:cNvSpPr>
            <a:spLocks noGrp="1"/>
          </p:cNvSpPr>
          <p:nvPr>
            <p:ph type="title"/>
          </p:nvPr>
        </p:nvSpPr>
        <p:spPr>
          <a:xfrm>
            <a:off x="641754" y="1918252"/>
            <a:ext cx="3365439" cy="3997635"/>
          </a:xfrm>
        </p:spPr>
        <p:txBody>
          <a:bodyPr vert="horz" lIns="91440" tIns="45720" rIns="91440" bIns="45720" rtlCol="0" anchor="t">
            <a:normAutofit/>
          </a:bodyPr>
          <a:lstStyle/>
          <a:p>
            <a:r>
              <a:rPr lang="en-US" sz="4400" dirty="0"/>
              <a:t>4Ps of marketing mix.</a:t>
            </a:r>
          </a:p>
        </p:txBody>
      </p:sp>
      <p:graphicFrame>
        <p:nvGraphicFramePr>
          <p:cNvPr id="5" name="Vertical Text Placeholder 2">
            <a:extLst>
              <a:ext uri="{FF2B5EF4-FFF2-40B4-BE49-F238E27FC236}">
                <a16:creationId xmlns:a16="http://schemas.microsoft.com/office/drawing/2014/main" id="{E4F2C966-0DF5-A5BD-BD5C-A61AA9F27BE3}"/>
              </a:ext>
            </a:extLst>
          </p:cNvPr>
          <p:cNvGraphicFramePr/>
          <p:nvPr>
            <p:extLst>
              <p:ext uri="{D42A27DB-BD31-4B8C-83A1-F6EECF244321}">
                <p14:modId xmlns:p14="http://schemas.microsoft.com/office/powerpoint/2010/main" val="441701846"/>
              </p:ext>
            </p:extLst>
          </p:nvPr>
        </p:nvGraphicFramePr>
        <p:xfrm>
          <a:off x="5556250" y="186612"/>
          <a:ext cx="5816600" cy="63074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56832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80">
                                          <p:stCondLst>
                                            <p:cond delay="0"/>
                                          </p:stCondLst>
                                        </p:cTn>
                                        <p:tgtEl>
                                          <p:spTgt spid="5"/>
                                        </p:tgtEl>
                                      </p:cBhvr>
                                    </p:animEffect>
                                    <p:anim calcmode="lin" valueType="num">
                                      <p:cBhvr>
                                        <p:cTn id="1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1" dur="26">
                                          <p:stCondLst>
                                            <p:cond delay="650"/>
                                          </p:stCondLst>
                                        </p:cTn>
                                        <p:tgtEl>
                                          <p:spTgt spid="5"/>
                                        </p:tgtEl>
                                      </p:cBhvr>
                                      <p:to x="100000" y="60000"/>
                                    </p:animScale>
                                    <p:animScale>
                                      <p:cBhvr>
                                        <p:cTn id="22" dur="166" decel="50000">
                                          <p:stCondLst>
                                            <p:cond delay="676"/>
                                          </p:stCondLst>
                                        </p:cTn>
                                        <p:tgtEl>
                                          <p:spTgt spid="5"/>
                                        </p:tgtEl>
                                      </p:cBhvr>
                                      <p:to x="100000" y="100000"/>
                                    </p:animScale>
                                    <p:animScale>
                                      <p:cBhvr>
                                        <p:cTn id="23" dur="26">
                                          <p:stCondLst>
                                            <p:cond delay="1312"/>
                                          </p:stCondLst>
                                        </p:cTn>
                                        <p:tgtEl>
                                          <p:spTgt spid="5"/>
                                        </p:tgtEl>
                                      </p:cBhvr>
                                      <p:to x="100000" y="80000"/>
                                    </p:animScale>
                                    <p:animScale>
                                      <p:cBhvr>
                                        <p:cTn id="24" dur="166" decel="50000">
                                          <p:stCondLst>
                                            <p:cond delay="1338"/>
                                          </p:stCondLst>
                                        </p:cTn>
                                        <p:tgtEl>
                                          <p:spTgt spid="5"/>
                                        </p:tgtEl>
                                      </p:cBhvr>
                                      <p:to x="100000" y="100000"/>
                                    </p:animScale>
                                    <p:animScale>
                                      <p:cBhvr>
                                        <p:cTn id="25" dur="26">
                                          <p:stCondLst>
                                            <p:cond delay="1642"/>
                                          </p:stCondLst>
                                        </p:cTn>
                                        <p:tgtEl>
                                          <p:spTgt spid="5"/>
                                        </p:tgtEl>
                                      </p:cBhvr>
                                      <p:to x="100000" y="90000"/>
                                    </p:animScale>
                                    <p:animScale>
                                      <p:cBhvr>
                                        <p:cTn id="26" dur="166" decel="50000">
                                          <p:stCondLst>
                                            <p:cond delay="1668"/>
                                          </p:stCondLst>
                                        </p:cTn>
                                        <p:tgtEl>
                                          <p:spTgt spid="5"/>
                                        </p:tgtEl>
                                      </p:cBhvr>
                                      <p:to x="100000" y="100000"/>
                                    </p:animScale>
                                    <p:animScale>
                                      <p:cBhvr>
                                        <p:cTn id="27" dur="26">
                                          <p:stCondLst>
                                            <p:cond delay="1808"/>
                                          </p:stCondLst>
                                        </p:cTn>
                                        <p:tgtEl>
                                          <p:spTgt spid="5"/>
                                        </p:tgtEl>
                                      </p:cBhvr>
                                      <p:to x="100000" y="95000"/>
                                    </p:animScale>
                                    <p:animScale>
                                      <p:cBhvr>
                                        <p:cTn id="2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Buildings in a downtown area">
            <a:extLst>
              <a:ext uri="{FF2B5EF4-FFF2-40B4-BE49-F238E27FC236}">
                <a16:creationId xmlns:a16="http://schemas.microsoft.com/office/drawing/2014/main" id="{E6409136-4F48-5248-8F4D-72F32D4315BB}"/>
              </a:ext>
            </a:extLst>
          </p:cNvPr>
          <p:cNvPicPr>
            <a:picLocks noChangeAspect="1"/>
          </p:cNvPicPr>
          <p:nvPr/>
        </p:nvPicPr>
        <p:blipFill rotWithShape="1">
          <a:blip r:embed="rId3" cstate="screen">
            <a:duotone>
              <a:prstClr val="black"/>
              <a:schemeClr val="tx2">
                <a:tint val="45000"/>
                <a:satMod val="400000"/>
              </a:schemeClr>
            </a:duotone>
            <a:extLs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idx="4294967295"/>
          </p:nvPr>
        </p:nvSpPr>
        <p:spPr>
          <a:xfrm>
            <a:off x="6040438" y="447675"/>
            <a:ext cx="6151562" cy="1558925"/>
          </a:xfrm>
        </p:spPr>
        <p:txBody>
          <a:bodyPr vert="horz" lIns="91440" tIns="45720" rIns="91440" bIns="45720" rtlCol="0" anchor="b">
            <a:normAutofit/>
          </a:bodyPr>
          <a:lstStyle/>
          <a:p>
            <a:pPr algn="ctr"/>
            <a:r>
              <a:rPr lang="en-US" dirty="0"/>
              <a:t>Target market and marketing strategies </a:t>
            </a:r>
          </a:p>
        </p:txBody>
      </p:sp>
      <p:graphicFrame>
        <p:nvGraphicFramePr>
          <p:cNvPr id="11" name="Content Placeholder 2" descr="Icon SmartArt">
            <a:extLst>
              <a:ext uri="{FF2B5EF4-FFF2-40B4-BE49-F238E27FC236}">
                <a16:creationId xmlns:a16="http://schemas.microsoft.com/office/drawing/2014/main" id="{E3ED3676-AF55-5243-80AF-E4C3CB787FAB}"/>
              </a:ext>
            </a:extLst>
          </p:cNvPr>
          <p:cNvGraphicFramePr>
            <a:graphicFrameLocks/>
          </p:cNvGraphicFramePr>
          <p:nvPr>
            <p:extLst>
              <p:ext uri="{D42A27DB-BD31-4B8C-83A1-F6EECF244321}">
                <p14:modId xmlns:p14="http://schemas.microsoft.com/office/powerpoint/2010/main" val="1089307614"/>
              </p:ext>
            </p:extLst>
          </p:nvPr>
        </p:nvGraphicFramePr>
        <p:xfrm>
          <a:off x="6519333" y="2413000"/>
          <a:ext cx="5223934"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CE233BDB-CA70-C930-2409-6C3240087F32}"/>
              </a:ext>
            </a:extLst>
          </p:cNvPr>
          <p:cNvSpPr txBox="1"/>
          <p:nvPr/>
        </p:nvSpPr>
        <p:spPr>
          <a:xfrm>
            <a:off x="786881" y="2537928"/>
            <a:ext cx="5931160" cy="2585323"/>
          </a:xfrm>
          <a:prstGeom prst="rect">
            <a:avLst/>
          </a:prstGeom>
          <a:noFill/>
        </p:spPr>
        <p:txBody>
          <a:bodyPr wrap="square" rtlCol="0">
            <a:spAutoFit/>
          </a:bodyPr>
          <a:lstStyle/>
          <a:p>
            <a:r>
              <a:rPr lang="en-GB" dirty="0"/>
              <a:t>The company's potential clients will be private organisations that provide adult higher education courses. There are sixteen universities in Birmingham, where the company provides its services. Birmingham is a popular destination for international students considering where to study in the United Kingdom. (University of Guro,2022)</a:t>
            </a:r>
          </a:p>
          <a:p>
            <a:r>
              <a:rPr lang="en-GB" dirty="0"/>
              <a:t>Many universities operate online, which provides opportunities to expand service locations.</a:t>
            </a:r>
          </a:p>
        </p:txBody>
      </p:sp>
    </p:spTree>
    <p:extLst>
      <p:ext uri="{BB962C8B-B14F-4D97-AF65-F5344CB8AC3E}">
        <p14:creationId xmlns:p14="http://schemas.microsoft.com/office/powerpoint/2010/main" val="9485580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arn(inVertical)">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46102-DF8F-25CE-C5D3-A688918B516B}"/>
              </a:ext>
            </a:extLst>
          </p:cNvPr>
          <p:cNvSpPr>
            <a:spLocks noGrp="1"/>
          </p:cNvSpPr>
          <p:nvPr>
            <p:ph type="title"/>
          </p:nvPr>
        </p:nvSpPr>
        <p:spPr>
          <a:xfrm>
            <a:off x="503673" y="2172339"/>
            <a:ext cx="10561418" cy="4716142"/>
          </a:xfrm>
        </p:spPr>
        <p:txBody>
          <a:bodyPr/>
          <a:lstStyle/>
          <a:p>
            <a:pPr algn="l"/>
            <a:r>
              <a:rPr lang="en-GB" sz="3200" dirty="0"/>
              <a:t>Reference list:</a:t>
            </a:r>
            <a:br>
              <a:rPr lang="en-GB" dirty="0"/>
            </a:br>
            <a:r>
              <a:rPr lang="en-GB" sz="1400" dirty="0"/>
              <a:t>1. 31.	Morris M., (2011),</a:t>
            </a:r>
            <a:r>
              <a:rPr lang="en-GB" sz="1400" i="1" dirty="0"/>
              <a:t> Starting a Successful Business, 7th edition, Kogan Page</a:t>
            </a:r>
            <a:br>
              <a:rPr lang="en-GB" sz="1400" dirty="0"/>
            </a:br>
            <a:r>
              <a:rPr lang="en-GB" sz="1400" dirty="0"/>
              <a:t>2. Siegel J.(2017), </a:t>
            </a:r>
            <a:r>
              <a:rPr lang="en-GB" sz="1400" i="1" dirty="0"/>
              <a:t>5 Things Top Branding Agencies Consider When Rebranding a Company Pt 1, 25</a:t>
            </a:r>
            <a:r>
              <a:rPr lang="en-GB" sz="1400" i="1" baseline="30000" dirty="0"/>
              <a:t>th</a:t>
            </a:r>
            <a:r>
              <a:rPr lang="en-GB" sz="1400" i="1" dirty="0"/>
              <a:t> August, </a:t>
            </a:r>
            <a:r>
              <a:rPr lang="en-GB" sz="1400" i="1" dirty="0" err="1"/>
              <a:t>Avaiable</a:t>
            </a:r>
            <a:r>
              <a:rPr lang="en-GB" sz="1400" i="1" dirty="0"/>
              <a:t> </a:t>
            </a:r>
            <a:r>
              <a:rPr lang="en-GB" sz="1400" i="1" dirty="0" err="1"/>
              <a:t>at:https</a:t>
            </a:r>
            <a:r>
              <a:rPr lang="en-GB" sz="1400" i="1" dirty="0"/>
              <a:t>://www.bluetext.com/5-things-rebranding-pt-1/ (Accessed:24/07/2022) </a:t>
            </a:r>
            <a:br>
              <a:rPr lang="en-GB" sz="1400" i="1" dirty="0"/>
            </a:br>
            <a:r>
              <a:rPr lang="en-GB" sz="1400" i="1" dirty="0"/>
              <a:t>3. 25.	Kenton W., (2021), Strength, Weakness, Opportunity, and Threat (SWOT) Analysis, C. Murry, 11th November, Available: https://www.investopedia.com/terms/s/swot.asp  (Accessed:28/06/2022)</a:t>
            </a:r>
            <a:br>
              <a:rPr lang="en-GB" sz="1400" i="1" dirty="0"/>
            </a:br>
            <a:r>
              <a:rPr lang="en-GB" sz="1400" i="1" dirty="0"/>
              <a:t>4. Best Website Company In India(2022), Available </a:t>
            </a:r>
            <a:r>
              <a:rPr lang="en-GB" sz="1400" i="1" dirty="0" err="1"/>
              <a:t>at:https</a:t>
            </a:r>
            <a:r>
              <a:rPr lang="en-GB" sz="1400" i="1" dirty="0"/>
              <a:t>://www.pinterest.co.uk/pin/663647695084415276/ (Accessed:24/07/2022)</a:t>
            </a:r>
            <a:br>
              <a:rPr lang="en-GB" sz="1400" i="1" dirty="0"/>
            </a:br>
            <a:r>
              <a:rPr lang="en-GB" sz="1400" i="1" dirty="0"/>
              <a:t>5. Available at: https://www.dreamstime.com/photos-images/marketing-people.html (Accessed:24/07/2022)</a:t>
            </a:r>
            <a:br>
              <a:rPr lang="en-GB" sz="1400" i="1" dirty="0"/>
            </a:br>
            <a:r>
              <a:rPr lang="en-GB" sz="1400" i="1" dirty="0"/>
              <a:t>6. RM Media Ltd(2022), Available </a:t>
            </a:r>
            <a:r>
              <a:rPr lang="en-GB" sz="1400" i="1" dirty="0" err="1"/>
              <a:t>at:https</a:t>
            </a:r>
            <a:r>
              <a:rPr lang="en-GB" sz="1400" i="1" dirty="0"/>
              <a:t>://www.thebluediamondgallery.com/tablet/l/limited-company.html (Accessed:24/07/2022)</a:t>
            </a:r>
            <a:br>
              <a:rPr lang="en-GB" sz="1400" i="1" dirty="0"/>
            </a:br>
            <a:r>
              <a:rPr lang="en-GB" sz="1400" i="1" dirty="0"/>
              <a:t>7. </a:t>
            </a:r>
            <a:r>
              <a:rPr lang="en-GB" sz="1400" b="0" i="1" dirty="0">
                <a:hlinkClick r:id="rId3"/>
              </a:rPr>
              <a:t>https://giphy.com/gifs/meeting-BVWRMaLxpMbpm</a:t>
            </a:r>
            <a:r>
              <a:rPr lang="en-GB" sz="1400" b="0" i="1" dirty="0"/>
              <a:t> </a:t>
            </a:r>
            <a:r>
              <a:rPr lang="en-GB" sz="1400" i="1" dirty="0"/>
              <a:t>(Accessed:24/07/2022)</a:t>
            </a:r>
            <a:br>
              <a:rPr lang="en-GB" sz="1400" i="1" dirty="0"/>
            </a:br>
            <a:r>
              <a:rPr lang="en-GB" sz="1400" i="1" dirty="0"/>
              <a:t>8. Logitech UE Boom(2016), Available </a:t>
            </a:r>
            <a:r>
              <a:rPr lang="en-GB" sz="1400" i="1" dirty="0" err="1"/>
              <a:t>at:https</a:t>
            </a:r>
            <a:r>
              <a:rPr lang="en-GB" sz="1400" i="1" dirty="0"/>
              <a:t>://www.slideshare.net/KrystenGarcia/logitech-ue-boom (Accessed:24/07/2022)</a:t>
            </a:r>
            <a:br>
              <a:rPr lang="en-GB" sz="1400" dirty="0"/>
            </a:br>
            <a:br>
              <a:rPr lang="en-GB" dirty="0"/>
            </a:br>
            <a:br>
              <a:rPr lang="en-GB" dirty="0"/>
            </a:br>
            <a:br>
              <a:rPr lang="en-GB" dirty="0"/>
            </a:br>
            <a:endParaRPr lang="en-GB" dirty="0"/>
          </a:p>
        </p:txBody>
      </p:sp>
      <p:sp>
        <p:nvSpPr>
          <p:cNvPr id="3" name="Text Placeholder 2">
            <a:extLst>
              <a:ext uri="{FF2B5EF4-FFF2-40B4-BE49-F238E27FC236}">
                <a16:creationId xmlns:a16="http://schemas.microsoft.com/office/drawing/2014/main" id="{F3D9BA17-6266-E978-526B-D7CD75BADF2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75768060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3" descr="Logitech UE Boom,2016">
            <a:extLst>
              <a:ext uri="{FF2B5EF4-FFF2-40B4-BE49-F238E27FC236}">
                <a16:creationId xmlns:a16="http://schemas.microsoft.com/office/drawing/2014/main" id="{E9F7ADB9-6D98-77F5-FB97-8BC7ABC29784}"/>
              </a:ext>
            </a:extLst>
          </p:cNvPr>
          <p:cNvPicPr>
            <a:picLocks noChangeAspect="1"/>
          </p:cNvPicPr>
          <p:nvPr/>
        </p:nvPicPr>
        <p:blipFill>
          <a:blip r:embed="rId3"/>
          <a:stretch>
            <a:fillRect/>
          </a:stretch>
        </p:blipFill>
        <p:spPr>
          <a:xfrm>
            <a:off x="1447067" y="321733"/>
            <a:ext cx="9297866" cy="5230049"/>
          </a:xfrm>
          <a:prstGeom prst="rect">
            <a:avLst/>
          </a:prstGeom>
          <a:ln>
            <a:noFill/>
          </a:ln>
          <a:effectLst>
            <a:softEdge rad="112500"/>
          </a:effectLst>
          <a:scene3d>
            <a:camera prst="perspectiveAbove"/>
            <a:lightRig rig="threePt" dir="t"/>
          </a:scene3d>
        </p:spPr>
      </p:pic>
      <p:sp>
        <p:nvSpPr>
          <p:cNvPr id="5" name="TextBox 4">
            <a:extLst>
              <a:ext uri="{FF2B5EF4-FFF2-40B4-BE49-F238E27FC236}">
                <a16:creationId xmlns:a16="http://schemas.microsoft.com/office/drawing/2014/main" id="{B51F7840-C705-E4EE-09AF-C4033666E5BC}"/>
              </a:ext>
            </a:extLst>
          </p:cNvPr>
          <p:cNvSpPr txBox="1"/>
          <p:nvPr/>
        </p:nvSpPr>
        <p:spPr>
          <a:xfrm>
            <a:off x="9068584" y="5465780"/>
            <a:ext cx="1951349" cy="230832"/>
          </a:xfrm>
          <a:prstGeom prst="rect">
            <a:avLst/>
          </a:prstGeom>
          <a:noFill/>
        </p:spPr>
        <p:txBody>
          <a:bodyPr wrap="square" rtlCol="0">
            <a:spAutoFit/>
          </a:bodyPr>
          <a:lstStyle/>
          <a:p>
            <a:r>
              <a:rPr lang="en-GB" sz="900" dirty="0">
                <a:solidFill>
                  <a:schemeClr val="bg1"/>
                </a:solidFill>
              </a:rPr>
              <a:t>Logitech UE Boom,2016</a:t>
            </a:r>
          </a:p>
        </p:txBody>
      </p:sp>
    </p:spTree>
    <p:extLst>
      <p:ext uri="{BB962C8B-B14F-4D97-AF65-F5344CB8AC3E}">
        <p14:creationId xmlns:p14="http://schemas.microsoft.com/office/powerpoint/2010/main" val="4565607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randombar(horizontal)">
                                      <p:cBhvr>
                                        <p:cTn id="14"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8ecffad1-7cd6-4418-bee0-2d8591d139c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1" ma:contentTypeDescription="Create a new document." ma:contentTypeScope="" ma:versionID="d7677f708a2a3f7cecb59180abf749d5">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e1fa86a1ea16c144e225a56bf488fedb"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1812AF-5C4C-4B75-9015-C90088D3D4BF}">
  <ds:schemaRefs>
    <ds:schemaRef ds:uri="http://schemas.microsoft.com/sharepoint/v3/contenttype/forms"/>
  </ds:schemaRefs>
</ds:datastoreItem>
</file>

<file path=customXml/itemProps2.xml><?xml version="1.0" encoding="utf-8"?>
<ds:datastoreItem xmlns:ds="http://schemas.openxmlformats.org/officeDocument/2006/customXml" ds:itemID="{5E15C130-17B0-43C9-B99C-584294C40B51}">
  <ds:schemaRefs>
    <ds:schemaRef ds:uri="http://schemas.microsoft.com/office/2006/documentManagement/types"/>
    <ds:schemaRef ds:uri="http://schemas.microsoft.com/office/2006/metadata/properties"/>
    <ds:schemaRef ds:uri="http://schemas.microsoft.com/office/infopath/2007/PartnerControls"/>
    <ds:schemaRef ds:uri="http://purl.org/dc/elements/1.1/"/>
    <ds:schemaRef ds:uri="ac030f0c-32f4-4761-8968-de7f208a415f"/>
    <ds:schemaRef ds:uri="http://purl.org/dc/dcmitype/"/>
    <ds:schemaRef ds:uri="8ecffad1-7cd6-4418-bee0-2d8591d139cb"/>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D94674C0-2881-49B1-8022-FE0B771B11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Agency design</Template>
  <TotalTime>434</TotalTime>
  <Words>1201</Words>
  <Application>Microsoft Office PowerPoint</Application>
  <PresentationFormat>Widescreen</PresentationFormat>
  <Paragraphs>95</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Bahnschrift SemiLight</vt:lpstr>
      <vt:lpstr>Calibri</vt:lpstr>
      <vt:lpstr>Century Gothic</vt:lpstr>
      <vt:lpstr>Symbol</vt:lpstr>
      <vt:lpstr>Wingdings</vt:lpstr>
      <vt:lpstr>Wingdings 2</vt:lpstr>
      <vt:lpstr>Quotable</vt:lpstr>
      <vt:lpstr>PowerPoint Presentation</vt:lpstr>
      <vt:lpstr>       Business Plan Marketing Diamond LTD Svetla Aleksandrova Student ID:2029252 Module: Entrepreneurship(5001) Module leader: Vasilios Tavlaridis   </vt:lpstr>
      <vt:lpstr>Business/Company Overview  </vt:lpstr>
      <vt:lpstr>Service</vt:lpstr>
      <vt:lpstr>Ownership, Legal format and Management</vt:lpstr>
      <vt:lpstr>SWOT ANALYSIS</vt:lpstr>
      <vt:lpstr>4Ps of marketing mix.</vt:lpstr>
      <vt:lpstr>Target market and marketing strategies </vt:lpstr>
      <vt:lpstr>Reference list: 1. 31. Morris M., (2011), Starting a Successful Business, 7th edition, Kogan Page 2. Siegel J.(2017), 5 Things Top Branding Agencies Consider When Rebranding a Company Pt 1, 25th August, Avaiable at:https://www.bluetext.com/5-things-rebranding-pt-1/ (Accessed:24/07/2022)  3. 25. Kenton W., (2021), Strength, Weakness, Opportunity, and Threat (SWOT) Analysis, C. Murry, 11th November, Available: https://www.investopedia.com/terms/s/swot.asp  (Accessed:28/06/2022) 4. Best Website Company In India(2022), Available at:https://www.pinterest.co.uk/pin/663647695084415276/ (Accessed:24/07/2022) 5. Available at: https://www.dreamstime.com/photos-images/marketing-people.html (Accessed:24/07/2022) 6. RM Media Ltd(2022), Available at:https://www.thebluediamondgallery.com/tablet/l/limited-company.html (Accessed:24/07/2022) 7. https://giphy.com/gifs/meeting-BVWRMaLxpMbpm (Accessed:24/07/2022) 8. Logitech UE Boom(2016), Available at:https://www.slideshare.net/KrystenGarcia/logitech-ue-boom (Accessed:24/07/2022)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Business Plan  Svetla Aleksandrova Student ID:2029252 Module: Entrepreneurship(5001) Module leader: Vasilios Tavlaridis   </dc:title>
  <dc:creator>Svetla Aleksandrova</dc:creator>
  <cp:lastModifiedBy>Svetla</cp:lastModifiedBy>
  <cp:revision>5</cp:revision>
  <dcterms:created xsi:type="dcterms:W3CDTF">2022-07-23T13:45:59Z</dcterms:created>
  <dcterms:modified xsi:type="dcterms:W3CDTF">2022-07-28T11:38:59Z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