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6"/>
  </p:notesMasterIdLst>
  <p:sldIdLst>
    <p:sldId id="329" r:id="rId2"/>
    <p:sldId id="357" r:id="rId3"/>
    <p:sldId id="330" r:id="rId4"/>
    <p:sldId id="334" r:id="rId5"/>
    <p:sldId id="302" r:id="rId6"/>
    <p:sldId id="303" r:id="rId7"/>
    <p:sldId id="359" r:id="rId8"/>
    <p:sldId id="360" r:id="rId9"/>
    <p:sldId id="361" r:id="rId10"/>
    <p:sldId id="266" r:id="rId11"/>
    <p:sldId id="267" r:id="rId12"/>
    <p:sldId id="257" r:id="rId13"/>
    <p:sldId id="258" r:id="rId14"/>
    <p:sldId id="336" r:id="rId15"/>
    <p:sldId id="326" r:id="rId16"/>
    <p:sldId id="335" r:id="rId17"/>
    <p:sldId id="332" r:id="rId18"/>
    <p:sldId id="327" r:id="rId19"/>
    <p:sldId id="328" r:id="rId20"/>
    <p:sldId id="333" r:id="rId21"/>
    <p:sldId id="321" r:id="rId22"/>
    <p:sldId id="322" r:id="rId23"/>
    <p:sldId id="323" r:id="rId24"/>
    <p:sldId id="260" r:id="rId25"/>
    <p:sldId id="310" r:id="rId26"/>
    <p:sldId id="271" r:id="rId27"/>
    <p:sldId id="280" r:id="rId28"/>
    <p:sldId id="311" r:id="rId29"/>
    <p:sldId id="261" r:id="rId30"/>
    <p:sldId id="298" r:id="rId31"/>
    <p:sldId id="264" r:id="rId32"/>
    <p:sldId id="305" r:id="rId33"/>
    <p:sldId id="320" r:id="rId34"/>
    <p:sldId id="263" r:id="rId35"/>
    <p:sldId id="306" r:id="rId36"/>
    <p:sldId id="307" r:id="rId37"/>
    <p:sldId id="269" r:id="rId38"/>
    <p:sldId id="338" r:id="rId39"/>
    <p:sldId id="339" r:id="rId40"/>
    <p:sldId id="308" r:id="rId41"/>
    <p:sldId id="314" r:id="rId42"/>
    <p:sldId id="299" r:id="rId43"/>
    <p:sldId id="292" r:id="rId44"/>
    <p:sldId id="316" r:id="rId45"/>
    <p:sldId id="268" r:id="rId46"/>
    <p:sldId id="274" r:id="rId47"/>
    <p:sldId id="287" r:id="rId48"/>
    <p:sldId id="291" r:id="rId49"/>
    <p:sldId id="317" r:id="rId50"/>
    <p:sldId id="319" r:id="rId51"/>
    <p:sldId id="318" r:id="rId52"/>
    <p:sldId id="325" r:id="rId53"/>
    <p:sldId id="331" r:id="rId54"/>
    <p:sldId id="270" r:id="rId55"/>
  </p:sldIdLst>
  <p:sldSz cx="9144000" cy="6858000" type="screen4x3"/>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326719-2D70-4E6F-AB57-772D97507361}" v="42" dt="2022-10-10T18:57:23.99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4440" autoAdjust="0"/>
    <p:restoredTop sz="93416" autoAdjust="0"/>
  </p:normalViewPr>
  <p:slideViewPr>
    <p:cSldViewPr>
      <p:cViewPr varScale="1">
        <p:scale>
          <a:sx n="106" d="100"/>
          <a:sy n="106" d="100"/>
        </p:scale>
        <p:origin x="468" y="14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459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orah Jenkins" userId="3cd02ba5-e528-4585-978d-4fde2b47730a" providerId="ADAL" clId="{66326719-2D70-4E6F-AB57-772D97507361}"/>
    <pc:docChg chg="undo custSel delSld modSld">
      <pc:chgData name="Deborah Jenkins" userId="3cd02ba5-e528-4585-978d-4fde2b47730a" providerId="ADAL" clId="{66326719-2D70-4E6F-AB57-772D97507361}" dt="2022-10-10T18:58:52.619" v="93" actId="47"/>
      <pc:docMkLst>
        <pc:docMk/>
      </pc:docMkLst>
      <pc:sldChg chg="modSp mod">
        <pc:chgData name="Deborah Jenkins" userId="3cd02ba5-e528-4585-978d-4fde2b47730a" providerId="ADAL" clId="{66326719-2D70-4E6F-AB57-772D97507361}" dt="2022-10-10T18:53:51.128" v="72" actId="1076"/>
        <pc:sldMkLst>
          <pc:docMk/>
          <pc:sldMk cId="817435417" sldId="257"/>
        </pc:sldMkLst>
        <pc:spChg chg="mod">
          <ac:chgData name="Deborah Jenkins" userId="3cd02ba5-e528-4585-978d-4fde2b47730a" providerId="ADAL" clId="{66326719-2D70-4E6F-AB57-772D97507361}" dt="2022-10-10T18:53:51.128" v="72" actId="1076"/>
          <ac:spMkLst>
            <pc:docMk/>
            <pc:sldMk cId="817435417" sldId="257"/>
            <ac:spMk id="11266" creationId="{00000000-0000-0000-0000-000000000000}"/>
          </ac:spMkLst>
        </pc:spChg>
      </pc:sldChg>
      <pc:sldChg chg="modSp mod">
        <pc:chgData name="Deborah Jenkins" userId="3cd02ba5-e528-4585-978d-4fde2b47730a" providerId="ADAL" clId="{66326719-2D70-4E6F-AB57-772D97507361}" dt="2022-10-10T18:52:59.352" v="50" actId="1076"/>
        <pc:sldMkLst>
          <pc:docMk/>
          <pc:sldMk cId="847086755" sldId="266"/>
        </pc:sldMkLst>
        <pc:spChg chg="mod">
          <ac:chgData name="Deborah Jenkins" userId="3cd02ba5-e528-4585-978d-4fde2b47730a" providerId="ADAL" clId="{66326719-2D70-4E6F-AB57-772D97507361}" dt="2022-10-10T18:52:59.352" v="50" actId="1076"/>
          <ac:spMkLst>
            <pc:docMk/>
            <pc:sldMk cId="847086755" sldId="266"/>
            <ac:spMk id="11266" creationId="{00000000-0000-0000-0000-000000000000}"/>
          </ac:spMkLst>
        </pc:spChg>
      </pc:sldChg>
      <pc:sldChg chg="modSp modAnim">
        <pc:chgData name="Deborah Jenkins" userId="3cd02ba5-e528-4585-978d-4fde2b47730a" providerId="ADAL" clId="{66326719-2D70-4E6F-AB57-772D97507361}" dt="2022-10-10T18:53:25.022" v="71" actId="20577"/>
        <pc:sldMkLst>
          <pc:docMk/>
          <pc:sldMk cId="3567165066" sldId="267"/>
        </pc:sldMkLst>
        <pc:spChg chg="mod">
          <ac:chgData name="Deborah Jenkins" userId="3cd02ba5-e528-4585-978d-4fde2b47730a" providerId="ADAL" clId="{66326719-2D70-4E6F-AB57-772D97507361}" dt="2022-10-10T18:53:25.022" v="71" actId="20577"/>
          <ac:spMkLst>
            <pc:docMk/>
            <pc:sldMk cId="3567165066" sldId="267"/>
            <ac:spMk id="3" creationId="{00000000-0000-0000-0000-000000000000}"/>
          </ac:spMkLst>
        </pc:spChg>
      </pc:sldChg>
      <pc:sldChg chg="modSp mod">
        <pc:chgData name="Deborah Jenkins" userId="3cd02ba5-e528-4585-978d-4fde2b47730a" providerId="ADAL" clId="{66326719-2D70-4E6F-AB57-772D97507361}" dt="2022-10-10T18:50:26.655" v="7" actId="2710"/>
        <pc:sldMkLst>
          <pc:docMk/>
          <pc:sldMk cId="0" sldId="303"/>
        </pc:sldMkLst>
        <pc:spChg chg="mod">
          <ac:chgData name="Deborah Jenkins" userId="3cd02ba5-e528-4585-978d-4fde2b47730a" providerId="ADAL" clId="{66326719-2D70-4E6F-AB57-772D97507361}" dt="2022-10-10T18:50:26.655" v="7" actId="2710"/>
          <ac:spMkLst>
            <pc:docMk/>
            <pc:sldMk cId="0" sldId="303"/>
            <ac:spMk id="5123" creationId="{CB537982-EB60-94AB-D30C-A54641F56849}"/>
          </ac:spMkLst>
        </pc:spChg>
      </pc:sldChg>
      <pc:sldChg chg="addSp modSp mod">
        <pc:chgData name="Deborah Jenkins" userId="3cd02ba5-e528-4585-978d-4fde2b47730a" providerId="ADAL" clId="{66326719-2D70-4E6F-AB57-772D97507361}" dt="2022-10-10T18:55:39.551" v="82" actId="113"/>
        <pc:sldMkLst>
          <pc:docMk/>
          <pc:sldMk cId="855216680" sldId="326"/>
        </pc:sldMkLst>
        <pc:spChg chg="mod">
          <ac:chgData name="Deborah Jenkins" userId="3cd02ba5-e528-4585-978d-4fde2b47730a" providerId="ADAL" clId="{66326719-2D70-4E6F-AB57-772D97507361}" dt="2022-10-10T18:55:15.749" v="79" actId="1076"/>
          <ac:spMkLst>
            <pc:docMk/>
            <pc:sldMk cId="855216680" sldId="326"/>
            <ac:spMk id="3" creationId="{6B6B989A-6742-A5D2-3EEC-AB9EF859C177}"/>
          </ac:spMkLst>
        </pc:spChg>
        <pc:spChg chg="mod">
          <ac:chgData name="Deborah Jenkins" userId="3cd02ba5-e528-4585-978d-4fde2b47730a" providerId="ADAL" clId="{66326719-2D70-4E6F-AB57-772D97507361}" dt="2022-10-10T18:54:10.066" v="73" actId="1076"/>
          <ac:spMkLst>
            <pc:docMk/>
            <pc:sldMk cId="855216680" sldId="326"/>
            <ac:spMk id="13314" creationId="{00000000-0000-0000-0000-000000000000}"/>
          </ac:spMkLst>
        </pc:spChg>
        <pc:spChg chg="mod">
          <ac:chgData name="Deborah Jenkins" userId="3cd02ba5-e528-4585-978d-4fde2b47730a" providerId="ADAL" clId="{66326719-2D70-4E6F-AB57-772D97507361}" dt="2022-10-10T18:55:39.551" v="82" actId="113"/>
          <ac:spMkLst>
            <pc:docMk/>
            <pc:sldMk cId="855216680" sldId="326"/>
            <ac:spMk id="13315" creationId="{00000000-0000-0000-0000-000000000000}"/>
          </ac:spMkLst>
        </pc:spChg>
        <pc:picChg chg="add mod ord">
          <ac:chgData name="Deborah Jenkins" userId="3cd02ba5-e528-4585-978d-4fde2b47730a" providerId="ADAL" clId="{66326719-2D70-4E6F-AB57-772D97507361}" dt="2022-10-10T18:55:27.110" v="81" actId="1076"/>
          <ac:picMkLst>
            <pc:docMk/>
            <pc:sldMk cId="855216680" sldId="326"/>
            <ac:picMk id="2" creationId="{1AD25B0D-B68E-D121-679D-9417E4E36797}"/>
          </ac:picMkLst>
        </pc:picChg>
      </pc:sldChg>
      <pc:sldChg chg="addSp modSp mod">
        <pc:chgData name="Deborah Jenkins" userId="3cd02ba5-e528-4585-978d-4fde2b47730a" providerId="ADAL" clId="{66326719-2D70-4E6F-AB57-772D97507361}" dt="2022-10-10T18:57:29.206" v="92" actId="1076"/>
        <pc:sldMkLst>
          <pc:docMk/>
          <pc:sldMk cId="611214762" sldId="327"/>
        </pc:sldMkLst>
        <pc:picChg chg="add mod">
          <ac:chgData name="Deborah Jenkins" userId="3cd02ba5-e528-4585-978d-4fde2b47730a" providerId="ADAL" clId="{66326719-2D70-4E6F-AB57-772D97507361}" dt="2022-10-10T18:57:29.206" v="92" actId="1076"/>
          <ac:picMkLst>
            <pc:docMk/>
            <pc:sldMk cId="611214762" sldId="327"/>
            <ac:picMk id="4" creationId="{B9866D63-4326-E7B2-3CE4-A6DC53F12616}"/>
          </ac:picMkLst>
        </pc:picChg>
      </pc:sldChg>
      <pc:sldChg chg="modSp mod">
        <pc:chgData name="Deborah Jenkins" userId="3cd02ba5-e528-4585-978d-4fde2b47730a" providerId="ADAL" clId="{66326719-2D70-4E6F-AB57-772D97507361}" dt="2022-10-10T18:56:01.875" v="87" actId="14100"/>
        <pc:sldMkLst>
          <pc:docMk/>
          <pc:sldMk cId="4213188633" sldId="332"/>
        </pc:sldMkLst>
        <pc:spChg chg="mod">
          <ac:chgData name="Deborah Jenkins" userId="3cd02ba5-e528-4585-978d-4fde2b47730a" providerId="ADAL" clId="{66326719-2D70-4E6F-AB57-772D97507361}" dt="2022-10-10T18:55:54.890" v="85" actId="14100"/>
          <ac:spMkLst>
            <pc:docMk/>
            <pc:sldMk cId="4213188633" sldId="332"/>
            <ac:spMk id="14338" creationId="{00000000-0000-0000-0000-000000000000}"/>
          </ac:spMkLst>
        </pc:spChg>
        <pc:spChg chg="mod">
          <ac:chgData name="Deborah Jenkins" userId="3cd02ba5-e528-4585-978d-4fde2b47730a" providerId="ADAL" clId="{66326719-2D70-4E6F-AB57-772D97507361}" dt="2022-10-10T18:56:01.875" v="87" actId="14100"/>
          <ac:spMkLst>
            <pc:docMk/>
            <pc:sldMk cId="4213188633" sldId="332"/>
            <ac:spMk id="14339" creationId="{00000000-0000-0000-0000-000000000000}"/>
          </ac:spMkLst>
        </pc:spChg>
      </pc:sldChg>
      <pc:sldChg chg="del">
        <pc:chgData name="Deborah Jenkins" userId="3cd02ba5-e528-4585-978d-4fde2b47730a" providerId="ADAL" clId="{66326719-2D70-4E6F-AB57-772D97507361}" dt="2022-10-10T18:58:52.619" v="93" actId="47"/>
        <pc:sldMkLst>
          <pc:docMk/>
          <pc:sldMk cId="1511080778" sldId="337"/>
        </pc:sldMkLst>
      </pc:sldChg>
      <pc:sldChg chg="del">
        <pc:chgData name="Deborah Jenkins" userId="3cd02ba5-e528-4585-978d-4fde2b47730a" providerId="ADAL" clId="{66326719-2D70-4E6F-AB57-772D97507361}" dt="2022-10-10T18:52:53.604" v="49" actId="47"/>
        <pc:sldMkLst>
          <pc:docMk/>
          <pc:sldMk cId="2916411621" sldId="358"/>
        </pc:sldMkLst>
      </pc:sldChg>
      <pc:sldChg chg="addSp modSp mod setBg">
        <pc:chgData name="Deborah Jenkins" userId="3cd02ba5-e528-4585-978d-4fde2b47730a" providerId="ADAL" clId="{66326719-2D70-4E6F-AB57-772D97507361}" dt="2022-10-10T18:52:41.383" v="48" actId="14100"/>
        <pc:sldMkLst>
          <pc:docMk/>
          <pc:sldMk cId="3577086173" sldId="359"/>
        </pc:sldMkLst>
        <pc:spChg chg="mod ord">
          <ac:chgData name="Deborah Jenkins" userId="3cd02ba5-e528-4585-978d-4fde2b47730a" providerId="ADAL" clId="{66326719-2D70-4E6F-AB57-772D97507361}" dt="2022-10-10T18:52:41.383" v="48" actId="14100"/>
          <ac:spMkLst>
            <pc:docMk/>
            <pc:sldMk cId="3577086173" sldId="359"/>
            <ac:spMk id="3" creationId="{829B3CF0-A8FA-1ED2-29EC-251CD070D550}"/>
          </ac:spMkLst>
        </pc:spChg>
        <pc:spChg chg="add mod">
          <ac:chgData name="Deborah Jenkins" userId="3cd02ba5-e528-4585-978d-4fde2b47730a" providerId="ADAL" clId="{66326719-2D70-4E6F-AB57-772D97507361}" dt="2022-10-10T18:52:18.640" v="44" actId="27636"/>
          <ac:spMkLst>
            <pc:docMk/>
            <pc:sldMk cId="3577086173" sldId="359"/>
            <ac:spMk id="5" creationId="{6F90C41D-87AB-9C37-D75F-E884FB2B60A2}"/>
          </ac:spMkLst>
        </pc:spChg>
        <pc:spChg chg="add">
          <ac:chgData name="Deborah Jenkins" userId="3cd02ba5-e528-4585-978d-4fde2b47730a" providerId="ADAL" clId="{66326719-2D70-4E6F-AB57-772D97507361}" dt="2022-10-10T18:51:44.865" v="29" actId="26606"/>
          <ac:spMkLst>
            <pc:docMk/>
            <pc:sldMk cId="3577086173" sldId="359"/>
            <ac:spMk id="11" creationId="{311973C2-EB8B-452A-A698-4A252FD3AE28}"/>
          </ac:spMkLst>
        </pc:spChg>
        <pc:spChg chg="add">
          <ac:chgData name="Deborah Jenkins" userId="3cd02ba5-e528-4585-978d-4fde2b47730a" providerId="ADAL" clId="{66326719-2D70-4E6F-AB57-772D97507361}" dt="2022-10-10T18:51:44.865" v="29" actId="26606"/>
          <ac:spMkLst>
            <pc:docMk/>
            <pc:sldMk cId="3577086173" sldId="359"/>
            <ac:spMk id="13" creationId="{10162E77-11AD-44A7-84EC-40C59EEFBD2E}"/>
          </ac:spMkLst>
        </pc:spChg>
        <pc:picChg chg="add mod">
          <ac:chgData name="Deborah Jenkins" userId="3cd02ba5-e528-4585-978d-4fde2b47730a" providerId="ADAL" clId="{66326719-2D70-4E6F-AB57-772D97507361}" dt="2022-10-10T18:51:44.865" v="29" actId="26606"/>
          <ac:picMkLst>
            <pc:docMk/>
            <pc:sldMk cId="3577086173" sldId="359"/>
            <ac:picMk id="6" creationId="{66A3354C-79A8-90AC-5A57-48E5087BCFA2}"/>
          </ac:picMkLst>
        </pc:picChg>
        <pc:cxnChg chg="add">
          <ac:chgData name="Deborah Jenkins" userId="3cd02ba5-e528-4585-978d-4fde2b47730a" providerId="ADAL" clId="{66326719-2D70-4E6F-AB57-772D97507361}" dt="2022-10-10T18:51:44.865" v="29" actId="26606"/>
          <ac:cxnSpMkLst>
            <pc:docMk/>
            <pc:sldMk cId="3577086173" sldId="359"/>
            <ac:cxnSpMk id="15" creationId="{5AB158E9-1B40-4CD6-95F0-95CA11DF7B7A}"/>
          </ac:cxnSpMkLst>
        </pc:cxn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75B18A-D7D7-4831-B03F-B197DB8E78FD}"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AU"/>
        </a:p>
      </dgm:t>
    </dgm:pt>
    <dgm:pt modelId="{1294993F-CD19-4A76-90D7-034B0CC97CF9}">
      <dgm:prSet phldrT="[Text]"/>
      <dgm:spPr/>
      <dgm:t>
        <a:bodyPr/>
        <a:lstStyle/>
        <a:p>
          <a:r>
            <a:rPr lang="en-AU" dirty="0">
              <a:solidFill>
                <a:schemeClr val="bg1"/>
              </a:solidFill>
            </a:rPr>
            <a:t>POSITIVE</a:t>
          </a:r>
        </a:p>
      </dgm:t>
    </dgm:pt>
    <dgm:pt modelId="{F9EA386D-2B3D-4675-B0AB-648E77CE1DD7}" type="parTrans" cxnId="{A79F4218-6046-4703-86DA-81D9B29D8138}">
      <dgm:prSet/>
      <dgm:spPr/>
      <dgm:t>
        <a:bodyPr/>
        <a:lstStyle/>
        <a:p>
          <a:endParaRPr lang="en-AU"/>
        </a:p>
      </dgm:t>
    </dgm:pt>
    <dgm:pt modelId="{C1FF0EDD-C3CA-4F07-B16B-3C083CD17E4B}" type="sibTrans" cxnId="{A79F4218-6046-4703-86DA-81D9B29D8138}">
      <dgm:prSet/>
      <dgm:spPr/>
      <dgm:t>
        <a:bodyPr/>
        <a:lstStyle/>
        <a:p>
          <a:endParaRPr lang="en-AU"/>
        </a:p>
      </dgm:t>
    </dgm:pt>
    <dgm:pt modelId="{C0307A4B-8B62-4D5F-BF94-A055866CEA65}">
      <dgm:prSet phldrT="[Text]"/>
      <dgm:spPr/>
      <dgm:t>
        <a:bodyPr/>
        <a:lstStyle/>
        <a:p>
          <a:r>
            <a:rPr lang="en-US" dirty="0"/>
            <a:t>Shared experience</a:t>
          </a:r>
          <a:endParaRPr lang="en-AU" dirty="0"/>
        </a:p>
      </dgm:t>
    </dgm:pt>
    <dgm:pt modelId="{C3E9A16D-A924-4B81-8DC9-1F10EBF38804}" type="parTrans" cxnId="{99D0DBBD-5B21-4FD1-86D9-757B86B14043}">
      <dgm:prSet/>
      <dgm:spPr/>
      <dgm:t>
        <a:bodyPr/>
        <a:lstStyle/>
        <a:p>
          <a:endParaRPr lang="en-AU"/>
        </a:p>
      </dgm:t>
    </dgm:pt>
    <dgm:pt modelId="{B4F27987-23B8-44DF-8208-4480507B6573}" type="sibTrans" cxnId="{99D0DBBD-5B21-4FD1-86D9-757B86B14043}">
      <dgm:prSet/>
      <dgm:spPr/>
      <dgm:t>
        <a:bodyPr/>
        <a:lstStyle/>
        <a:p>
          <a:endParaRPr lang="en-AU"/>
        </a:p>
      </dgm:t>
    </dgm:pt>
    <dgm:pt modelId="{238887C1-FF1A-4053-BC29-6621605D7AC6}">
      <dgm:prSet phldrT="[Text]"/>
      <dgm:spPr/>
      <dgm:t>
        <a:bodyPr/>
        <a:lstStyle/>
        <a:p>
          <a:r>
            <a:rPr lang="en-US" dirty="0"/>
            <a:t>Revitalising traditions</a:t>
          </a:r>
          <a:endParaRPr lang="en-AU" dirty="0"/>
        </a:p>
      </dgm:t>
    </dgm:pt>
    <dgm:pt modelId="{739ED3CC-EB23-4CEA-BAFB-1A535F2C4F38}" type="parTrans" cxnId="{F0ABC692-5054-4DA8-B2D0-02513B2CF5F0}">
      <dgm:prSet/>
      <dgm:spPr/>
      <dgm:t>
        <a:bodyPr/>
        <a:lstStyle/>
        <a:p>
          <a:endParaRPr lang="en-AU"/>
        </a:p>
      </dgm:t>
    </dgm:pt>
    <dgm:pt modelId="{2AFFA8B7-5251-4649-ACAA-EA13D6F68D8E}" type="sibTrans" cxnId="{F0ABC692-5054-4DA8-B2D0-02513B2CF5F0}">
      <dgm:prSet/>
      <dgm:spPr/>
      <dgm:t>
        <a:bodyPr/>
        <a:lstStyle/>
        <a:p>
          <a:endParaRPr lang="en-AU"/>
        </a:p>
      </dgm:t>
    </dgm:pt>
    <dgm:pt modelId="{E1E2E814-EE54-46DA-8B86-D2CC1D977DDE}">
      <dgm:prSet phldrT="[Text]"/>
      <dgm:spPr/>
      <dgm:t>
        <a:bodyPr/>
        <a:lstStyle/>
        <a:p>
          <a:r>
            <a:rPr lang="en-AU" dirty="0">
              <a:solidFill>
                <a:schemeClr val="bg1"/>
              </a:solidFill>
            </a:rPr>
            <a:t>NEGATIVE</a:t>
          </a:r>
        </a:p>
      </dgm:t>
    </dgm:pt>
    <dgm:pt modelId="{59E60608-9CCD-4B8D-8280-097D0B04B97A}" type="parTrans" cxnId="{B4E381DF-5DE2-4A91-929F-FA123CC5382C}">
      <dgm:prSet/>
      <dgm:spPr/>
      <dgm:t>
        <a:bodyPr/>
        <a:lstStyle/>
        <a:p>
          <a:endParaRPr lang="en-AU"/>
        </a:p>
      </dgm:t>
    </dgm:pt>
    <dgm:pt modelId="{03E6F35D-DC46-43E3-9656-AF35F0E5CC4E}" type="sibTrans" cxnId="{B4E381DF-5DE2-4A91-929F-FA123CC5382C}">
      <dgm:prSet/>
      <dgm:spPr/>
      <dgm:t>
        <a:bodyPr/>
        <a:lstStyle/>
        <a:p>
          <a:endParaRPr lang="en-AU"/>
        </a:p>
      </dgm:t>
    </dgm:pt>
    <dgm:pt modelId="{EA710B7C-4D12-4423-9CAA-55C78A7C8E9F}">
      <dgm:prSet phldrT="[Text]"/>
      <dgm:spPr/>
      <dgm:t>
        <a:bodyPr/>
        <a:lstStyle/>
        <a:p>
          <a:r>
            <a:rPr lang="en-US" dirty="0"/>
            <a:t>Community alienation</a:t>
          </a:r>
          <a:endParaRPr lang="en-AU" dirty="0"/>
        </a:p>
      </dgm:t>
    </dgm:pt>
    <dgm:pt modelId="{F5CDB72F-3B5B-447E-8B22-5230F67A3CBB}" type="parTrans" cxnId="{A8F6C91A-15F8-4498-8FF7-7299692A3DF0}">
      <dgm:prSet/>
      <dgm:spPr/>
      <dgm:t>
        <a:bodyPr/>
        <a:lstStyle/>
        <a:p>
          <a:endParaRPr lang="en-AU"/>
        </a:p>
      </dgm:t>
    </dgm:pt>
    <dgm:pt modelId="{51421741-B319-4A3B-B219-392B77B7D223}" type="sibTrans" cxnId="{A8F6C91A-15F8-4498-8FF7-7299692A3DF0}">
      <dgm:prSet/>
      <dgm:spPr/>
      <dgm:t>
        <a:bodyPr/>
        <a:lstStyle/>
        <a:p>
          <a:endParaRPr lang="en-AU"/>
        </a:p>
      </dgm:t>
    </dgm:pt>
    <dgm:pt modelId="{57F2C4F3-D164-4FCD-BB28-184DFD944AF3}">
      <dgm:prSet phldrT="[Text]"/>
      <dgm:spPr/>
      <dgm:t>
        <a:bodyPr/>
        <a:lstStyle/>
        <a:p>
          <a:r>
            <a:rPr lang="en-US" dirty="0"/>
            <a:t>Manipulation of community</a:t>
          </a:r>
          <a:endParaRPr lang="en-AU" dirty="0"/>
        </a:p>
      </dgm:t>
    </dgm:pt>
    <dgm:pt modelId="{A933B0E7-B875-4DCF-96F6-443B657FEBDD}" type="parTrans" cxnId="{E91FFAFF-AB29-4DA0-9D28-8AE53CB7321A}">
      <dgm:prSet/>
      <dgm:spPr/>
      <dgm:t>
        <a:bodyPr/>
        <a:lstStyle/>
        <a:p>
          <a:endParaRPr lang="en-AU"/>
        </a:p>
      </dgm:t>
    </dgm:pt>
    <dgm:pt modelId="{8EF3ABA5-29E1-4356-902B-4D9B996EAE94}" type="sibTrans" cxnId="{E91FFAFF-AB29-4DA0-9D28-8AE53CB7321A}">
      <dgm:prSet/>
      <dgm:spPr/>
      <dgm:t>
        <a:bodyPr/>
        <a:lstStyle/>
        <a:p>
          <a:endParaRPr lang="en-AU"/>
        </a:p>
      </dgm:t>
    </dgm:pt>
    <dgm:pt modelId="{D7694F38-4B72-4631-AF03-93DAE8E72334}">
      <dgm:prSet phldrT="[Text]"/>
      <dgm:spPr/>
      <dgm:t>
        <a:bodyPr/>
        <a:lstStyle/>
        <a:p>
          <a:r>
            <a:rPr lang="en-US" dirty="0"/>
            <a:t>Building pride</a:t>
          </a:r>
          <a:endParaRPr lang="en-AU" dirty="0"/>
        </a:p>
      </dgm:t>
    </dgm:pt>
    <dgm:pt modelId="{326F153F-FEB9-4DC5-A0F6-37CC09CF55CB}" type="parTrans" cxnId="{5F444627-E704-49C7-92F2-008CF0680316}">
      <dgm:prSet/>
      <dgm:spPr/>
      <dgm:t>
        <a:bodyPr/>
        <a:lstStyle/>
        <a:p>
          <a:endParaRPr lang="en-AU"/>
        </a:p>
      </dgm:t>
    </dgm:pt>
    <dgm:pt modelId="{63660EEC-F315-4043-B6E0-294BD4B72856}" type="sibTrans" cxnId="{5F444627-E704-49C7-92F2-008CF0680316}">
      <dgm:prSet/>
      <dgm:spPr/>
      <dgm:t>
        <a:bodyPr/>
        <a:lstStyle/>
        <a:p>
          <a:endParaRPr lang="en-AU"/>
        </a:p>
      </dgm:t>
    </dgm:pt>
    <dgm:pt modelId="{21910116-B225-4AC3-AAFF-ABA8669E5245}">
      <dgm:prSet phldrT="[Text]"/>
      <dgm:spPr/>
      <dgm:t>
        <a:bodyPr/>
        <a:lstStyle/>
        <a:p>
          <a:r>
            <a:rPr lang="en-US" dirty="0"/>
            <a:t>Validation of community groups</a:t>
          </a:r>
          <a:endParaRPr lang="en-AU" dirty="0"/>
        </a:p>
      </dgm:t>
    </dgm:pt>
    <dgm:pt modelId="{6CA06B02-E01B-44A4-B074-FF1B72D18664}" type="parTrans" cxnId="{5F6E6912-5CE5-45A6-AA09-1831588DDB0B}">
      <dgm:prSet/>
      <dgm:spPr/>
      <dgm:t>
        <a:bodyPr/>
        <a:lstStyle/>
        <a:p>
          <a:endParaRPr lang="en-AU"/>
        </a:p>
      </dgm:t>
    </dgm:pt>
    <dgm:pt modelId="{C1E7B126-3386-49CF-91DA-07CE5E22B441}" type="sibTrans" cxnId="{5F6E6912-5CE5-45A6-AA09-1831588DDB0B}">
      <dgm:prSet/>
      <dgm:spPr/>
      <dgm:t>
        <a:bodyPr/>
        <a:lstStyle/>
        <a:p>
          <a:endParaRPr lang="en-AU"/>
        </a:p>
      </dgm:t>
    </dgm:pt>
    <dgm:pt modelId="{4DC12A37-144F-4D78-98A0-F25187E52101}">
      <dgm:prSet phldrT="[Text]"/>
      <dgm:spPr/>
      <dgm:t>
        <a:bodyPr/>
        <a:lstStyle/>
        <a:p>
          <a:r>
            <a:rPr lang="en-US" dirty="0"/>
            <a:t>Increased participation</a:t>
          </a:r>
          <a:endParaRPr lang="en-AU" dirty="0"/>
        </a:p>
      </dgm:t>
    </dgm:pt>
    <dgm:pt modelId="{843F9A29-B196-4605-8347-9591BDB4987C}" type="parTrans" cxnId="{9097E177-9F5E-42D9-8A0F-61B92F542EC8}">
      <dgm:prSet/>
      <dgm:spPr/>
      <dgm:t>
        <a:bodyPr/>
        <a:lstStyle/>
        <a:p>
          <a:endParaRPr lang="en-AU"/>
        </a:p>
      </dgm:t>
    </dgm:pt>
    <dgm:pt modelId="{E50313B8-65E3-45B9-8C9F-8126DAD2E8B8}" type="sibTrans" cxnId="{9097E177-9F5E-42D9-8A0F-61B92F542EC8}">
      <dgm:prSet/>
      <dgm:spPr/>
      <dgm:t>
        <a:bodyPr/>
        <a:lstStyle/>
        <a:p>
          <a:endParaRPr lang="en-AU"/>
        </a:p>
      </dgm:t>
    </dgm:pt>
    <dgm:pt modelId="{144ECB71-543D-409F-9817-E85624242630}">
      <dgm:prSet phldrT="[Text]"/>
      <dgm:spPr/>
      <dgm:t>
        <a:bodyPr/>
        <a:lstStyle/>
        <a:p>
          <a:r>
            <a:rPr lang="en-US" dirty="0"/>
            <a:t>Introducing new ideas</a:t>
          </a:r>
          <a:endParaRPr lang="en-AU" dirty="0"/>
        </a:p>
      </dgm:t>
    </dgm:pt>
    <dgm:pt modelId="{A0294F26-EFD1-4264-BFF5-B6018822F677}" type="parTrans" cxnId="{46D859FC-EA3D-417B-B067-C4268D3020A3}">
      <dgm:prSet/>
      <dgm:spPr/>
      <dgm:t>
        <a:bodyPr/>
        <a:lstStyle/>
        <a:p>
          <a:endParaRPr lang="en-AU"/>
        </a:p>
      </dgm:t>
    </dgm:pt>
    <dgm:pt modelId="{0D5B57E1-057E-41FA-88BE-EA38DB494E0C}" type="sibTrans" cxnId="{46D859FC-EA3D-417B-B067-C4268D3020A3}">
      <dgm:prSet/>
      <dgm:spPr/>
      <dgm:t>
        <a:bodyPr/>
        <a:lstStyle/>
        <a:p>
          <a:endParaRPr lang="en-AU"/>
        </a:p>
      </dgm:t>
    </dgm:pt>
    <dgm:pt modelId="{C21C45C0-A411-4437-9F25-6BA21F938A6E}">
      <dgm:prSet phldrT="[Text]"/>
      <dgm:spPr/>
      <dgm:t>
        <a:bodyPr/>
        <a:lstStyle/>
        <a:p>
          <a:r>
            <a:rPr lang="en-US" dirty="0"/>
            <a:t>Expanding perspectives</a:t>
          </a:r>
          <a:endParaRPr lang="en-AU" dirty="0"/>
        </a:p>
      </dgm:t>
    </dgm:pt>
    <dgm:pt modelId="{9C56F4AD-6752-4353-9B52-E2A86AAD0770}" type="parTrans" cxnId="{01A0B4FF-A68B-44CB-AE5C-C3B03219B769}">
      <dgm:prSet/>
      <dgm:spPr/>
      <dgm:t>
        <a:bodyPr/>
        <a:lstStyle/>
        <a:p>
          <a:endParaRPr lang="en-AU"/>
        </a:p>
      </dgm:t>
    </dgm:pt>
    <dgm:pt modelId="{3CC5C4EB-7943-4884-90F6-36ED5CF607F8}" type="sibTrans" cxnId="{01A0B4FF-A68B-44CB-AE5C-C3B03219B769}">
      <dgm:prSet/>
      <dgm:spPr/>
      <dgm:t>
        <a:bodyPr/>
        <a:lstStyle/>
        <a:p>
          <a:endParaRPr lang="en-AU"/>
        </a:p>
      </dgm:t>
    </dgm:pt>
    <dgm:pt modelId="{CC0D2125-4B75-4704-84A1-2A39CD14A665}">
      <dgm:prSet phldrT="[Text]"/>
      <dgm:spPr/>
      <dgm:t>
        <a:bodyPr/>
        <a:lstStyle/>
        <a:p>
          <a:r>
            <a:rPr lang="en-US" dirty="0"/>
            <a:t>Negative image</a:t>
          </a:r>
          <a:endParaRPr lang="en-AU" dirty="0"/>
        </a:p>
      </dgm:t>
    </dgm:pt>
    <dgm:pt modelId="{F2A09C69-6651-40FD-808E-5B81BDA24F07}" type="parTrans" cxnId="{D80D587B-402C-42F4-B761-E0B9CB6485DF}">
      <dgm:prSet/>
      <dgm:spPr/>
      <dgm:t>
        <a:bodyPr/>
        <a:lstStyle/>
        <a:p>
          <a:endParaRPr lang="en-AU"/>
        </a:p>
      </dgm:t>
    </dgm:pt>
    <dgm:pt modelId="{F493C5D5-1D92-4285-8685-9F26B4D6F360}" type="sibTrans" cxnId="{D80D587B-402C-42F4-B761-E0B9CB6485DF}">
      <dgm:prSet/>
      <dgm:spPr/>
      <dgm:t>
        <a:bodyPr/>
        <a:lstStyle/>
        <a:p>
          <a:endParaRPr lang="en-AU"/>
        </a:p>
      </dgm:t>
    </dgm:pt>
    <dgm:pt modelId="{1E334A70-E746-4920-967E-70166DF9019C}">
      <dgm:prSet phldrT="[Text]"/>
      <dgm:spPr/>
      <dgm:t>
        <a:bodyPr/>
        <a:lstStyle/>
        <a:p>
          <a:r>
            <a:rPr lang="en-US" dirty="0"/>
            <a:t>Bad behaviour</a:t>
          </a:r>
          <a:endParaRPr lang="en-AU" dirty="0"/>
        </a:p>
      </dgm:t>
    </dgm:pt>
    <dgm:pt modelId="{93C80234-B103-4876-A4DF-29E3309DA23B}" type="parTrans" cxnId="{2BCD66F8-9E15-4CFD-9568-FB5C52C0A5D7}">
      <dgm:prSet/>
      <dgm:spPr/>
      <dgm:t>
        <a:bodyPr/>
        <a:lstStyle/>
        <a:p>
          <a:endParaRPr lang="en-AU"/>
        </a:p>
      </dgm:t>
    </dgm:pt>
    <dgm:pt modelId="{3C8E42AE-0A59-4761-A009-D3A42A215572}" type="sibTrans" cxnId="{2BCD66F8-9E15-4CFD-9568-FB5C52C0A5D7}">
      <dgm:prSet/>
      <dgm:spPr/>
      <dgm:t>
        <a:bodyPr/>
        <a:lstStyle/>
        <a:p>
          <a:endParaRPr lang="en-AU"/>
        </a:p>
      </dgm:t>
    </dgm:pt>
    <dgm:pt modelId="{9C103FE4-8693-41C7-99F6-5893046A6AA0}">
      <dgm:prSet phldrT="[Text]"/>
      <dgm:spPr/>
      <dgm:t>
        <a:bodyPr/>
        <a:lstStyle/>
        <a:p>
          <a:r>
            <a:rPr lang="en-US" dirty="0"/>
            <a:t>Substance abuse</a:t>
          </a:r>
          <a:endParaRPr lang="en-AU" dirty="0"/>
        </a:p>
      </dgm:t>
    </dgm:pt>
    <dgm:pt modelId="{1AA6C863-F3BF-4CF1-84D1-2DFF7FB2289F}" type="parTrans" cxnId="{E8BBD424-9322-4ECB-9A78-C976E682E754}">
      <dgm:prSet/>
      <dgm:spPr/>
      <dgm:t>
        <a:bodyPr/>
        <a:lstStyle/>
        <a:p>
          <a:endParaRPr lang="en-AU"/>
        </a:p>
      </dgm:t>
    </dgm:pt>
    <dgm:pt modelId="{AF8D4402-A3C5-440D-9B25-627BFCD8F5EF}" type="sibTrans" cxnId="{E8BBD424-9322-4ECB-9A78-C976E682E754}">
      <dgm:prSet/>
      <dgm:spPr/>
      <dgm:t>
        <a:bodyPr/>
        <a:lstStyle/>
        <a:p>
          <a:endParaRPr lang="en-AU"/>
        </a:p>
      </dgm:t>
    </dgm:pt>
    <dgm:pt modelId="{196701D6-45EE-40C2-972C-56BCA7CC8EE5}">
      <dgm:prSet phldrT="[Text]"/>
      <dgm:spPr/>
      <dgm:t>
        <a:bodyPr/>
        <a:lstStyle/>
        <a:p>
          <a:r>
            <a:rPr lang="en-US" dirty="0"/>
            <a:t>Social dislocation</a:t>
          </a:r>
          <a:endParaRPr lang="en-AU" dirty="0"/>
        </a:p>
      </dgm:t>
    </dgm:pt>
    <dgm:pt modelId="{D02E992A-9DC2-4180-80A7-EE807B245381}" type="parTrans" cxnId="{C8BF4075-59A5-4005-A320-1B09A0007396}">
      <dgm:prSet/>
      <dgm:spPr/>
      <dgm:t>
        <a:bodyPr/>
        <a:lstStyle/>
        <a:p>
          <a:endParaRPr lang="en-AU"/>
        </a:p>
      </dgm:t>
    </dgm:pt>
    <dgm:pt modelId="{7C5424F4-0B8D-4A59-A4E4-386F5F2ED8EE}" type="sibTrans" cxnId="{C8BF4075-59A5-4005-A320-1B09A0007396}">
      <dgm:prSet/>
      <dgm:spPr/>
      <dgm:t>
        <a:bodyPr/>
        <a:lstStyle/>
        <a:p>
          <a:endParaRPr lang="en-AU"/>
        </a:p>
      </dgm:t>
    </dgm:pt>
    <dgm:pt modelId="{BD85F6F6-9236-4679-9597-2EBF040A70A7}">
      <dgm:prSet phldrT="[Text]"/>
      <dgm:spPr/>
      <dgm:t>
        <a:bodyPr/>
        <a:lstStyle/>
        <a:p>
          <a:r>
            <a:rPr lang="en-US" dirty="0"/>
            <a:t>Loss of amenity</a:t>
          </a:r>
          <a:endParaRPr lang="en-AU" dirty="0"/>
        </a:p>
      </dgm:t>
    </dgm:pt>
    <dgm:pt modelId="{876A17F8-7FCA-4AA8-A854-3F02A06B6E0B}" type="parTrans" cxnId="{CF2FDF6F-E2D1-49AB-B308-8047F3B82474}">
      <dgm:prSet/>
      <dgm:spPr/>
      <dgm:t>
        <a:bodyPr/>
        <a:lstStyle/>
        <a:p>
          <a:endParaRPr lang="en-AU"/>
        </a:p>
      </dgm:t>
    </dgm:pt>
    <dgm:pt modelId="{4A41CA86-0441-41A3-AF9A-16F036984272}" type="sibTrans" cxnId="{CF2FDF6F-E2D1-49AB-B308-8047F3B82474}">
      <dgm:prSet/>
      <dgm:spPr/>
      <dgm:t>
        <a:bodyPr/>
        <a:lstStyle/>
        <a:p>
          <a:endParaRPr lang="en-AU"/>
        </a:p>
      </dgm:t>
    </dgm:pt>
    <dgm:pt modelId="{C2BF6544-26BD-4377-9807-DA06D4B45D14}" type="pres">
      <dgm:prSet presAssocID="{4775B18A-D7D7-4831-B03F-B197DB8E78FD}" presName="Name0" presStyleCnt="0">
        <dgm:presLayoutVars>
          <dgm:dir/>
          <dgm:animLvl val="lvl"/>
          <dgm:resizeHandles val="exact"/>
        </dgm:presLayoutVars>
      </dgm:prSet>
      <dgm:spPr/>
    </dgm:pt>
    <dgm:pt modelId="{FD3095AC-9A22-405F-98F6-0CAFD23A5E04}" type="pres">
      <dgm:prSet presAssocID="{1294993F-CD19-4A76-90D7-034B0CC97CF9}" presName="composite" presStyleCnt="0"/>
      <dgm:spPr/>
    </dgm:pt>
    <dgm:pt modelId="{EB85FDDF-0604-4B5A-AB41-31625DB67E6C}" type="pres">
      <dgm:prSet presAssocID="{1294993F-CD19-4A76-90D7-034B0CC97CF9}" presName="parTx" presStyleLbl="alignNode1" presStyleIdx="0" presStyleCnt="2" custLinFactNeighborX="40" custLinFactNeighborY="24079">
        <dgm:presLayoutVars>
          <dgm:chMax val="0"/>
          <dgm:chPref val="0"/>
          <dgm:bulletEnabled val="1"/>
        </dgm:presLayoutVars>
      </dgm:prSet>
      <dgm:spPr/>
    </dgm:pt>
    <dgm:pt modelId="{2948C4C0-7D9C-4DBC-830D-0F08ED5253D1}" type="pres">
      <dgm:prSet presAssocID="{1294993F-CD19-4A76-90D7-034B0CC97CF9}" presName="desTx" presStyleLbl="alignAccFollowNode1" presStyleIdx="0" presStyleCnt="2" custLinFactNeighborX="709" custLinFactNeighborY="8788">
        <dgm:presLayoutVars>
          <dgm:bulletEnabled val="1"/>
        </dgm:presLayoutVars>
      </dgm:prSet>
      <dgm:spPr/>
    </dgm:pt>
    <dgm:pt modelId="{00948DA1-9884-42D1-A60A-A26A5824EB62}" type="pres">
      <dgm:prSet presAssocID="{C1FF0EDD-C3CA-4F07-B16B-3C083CD17E4B}" presName="space" presStyleCnt="0"/>
      <dgm:spPr/>
    </dgm:pt>
    <dgm:pt modelId="{D2A5E1EE-5569-4716-B8D8-887C21BDA280}" type="pres">
      <dgm:prSet presAssocID="{E1E2E814-EE54-46DA-8B86-D2CC1D977DDE}" presName="composite" presStyleCnt="0"/>
      <dgm:spPr/>
    </dgm:pt>
    <dgm:pt modelId="{EEE683EF-2AE0-4CA0-9148-D96489874E3E}" type="pres">
      <dgm:prSet presAssocID="{E1E2E814-EE54-46DA-8B86-D2CC1D977DDE}" presName="parTx" presStyleLbl="alignNode1" presStyleIdx="1" presStyleCnt="2" custLinFactNeighborX="-2244" custLinFactNeighborY="22450">
        <dgm:presLayoutVars>
          <dgm:chMax val="0"/>
          <dgm:chPref val="0"/>
          <dgm:bulletEnabled val="1"/>
        </dgm:presLayoutVars>
      </dgm:prSet>
      <dgm:spPr/>
    </dgm:pt>
    <dgm:pt modelId="{530B339D-4259-4AEC-90D1-053773E1B134}" type="pres">
      <dgm:prSet presAssocID="{E1E2E814-EE54-46DA-8B86-D2CC1D977DDE}" presName="desTx" presStyleLbl="alignAccFollowNode1" presStyleIdx="1" presStyleCnt="2" custLinFactNeighborX="133" custLinFactNeighborY="6313">
        <dgm:presLayoutVars>
          <dgm:bulletEnabled val="1"/>
        </dgm:presLayoutVars>
      </dgm:prSet>
      <dgm:spPr/>
    </dgm:pt>
  </dgm:ptLst>
  <dgm:cxnLst>
    <dgm:cxn modelId="{5F6E6912-5CE5-45A6-AA09-1831588DDB0B}" srcId="{1294993F-CD19-4A76-90D7-034B0CC97CF9}" destId="{21910116-B225-4AC3-AAFF-ABA8669E5245}" srcOrd="3" destOrd="0" parTransId="{6CA06B02-E01B-44A4-B074-FF1B72D18664}" sibTransId="{C1E7B126-3386-49CF-91DA-07CE5E22B441}"/>
    <dgm:cxn modelId="{A79F4218-6046-4703-86DA-81D9B29D8138}" srcId="{4775B18A-D7D7-4831-B03F-B197DB8E78FD}" destId="{1294993F-CD19-4A76-90D7-034B0CC97CF9}" srcOrd="0" destOrd="0" parTransId="{F9EA386D-2B3D-4675-B0AB-648E77CE1DD7}" sibTransId="{C1FF0EDD-C3CA-4F07-B16B-3C083CD17E4B}"/>
    <dgm:cxn modelId="{A8F6C91A-15F8-4498-8FF7-7299692A3DF0}" srcId="{E1E2E814-EE54-46DA-8B86-D2CC1D977DDE}" destId="{EA710B7C-4D12-4423-9CAA-55C78A7C8E9F}" srcOrd="0" destOrd="0" parTransId="{F5CDB72F-3B5B-447E-8B22-5230F67A3CBB}" sibTransId="{51421741-B319-4A3B-B219-392B77B7D223}"/>
    <dgm:cxn modelId="{280ADD1E-4FC4-41A9-8E1C-3C7DF8653CE1}" type="presOf" srcId="{E1E2E814-EE54-46DA-8B86-D2CC1D977DDE}" destId="{EEE683EF-2AE0-4CA0-9148-D96489874E3E}" srcOrd="0" destOrd="0" presId="urn:microsoft.com/office/officeart/2005/8/layout/hList1"/>
    <dgm:cxn modelId="{E8BBD424-9322-4ECB-9A78-C976E682E754}" srcId="{E1E2E814-EE54-46DA-8B86-D2CC1D977DDE}" destId="{9C103FE4-8693-41C7-99F6-5893046A6AA0}" srcOrd="4" destOrd="0" parTransId="{1AA6C863-F3BF-4CF1-84D1-2DFF7FB2289F}" sibTransId="{AF8D4402-A3C5-440D-9B25-627BFCD8F5EF}"/>
    <dgm:cxn modelId="{5F444627-E704-49C7-92F2-008CF0680316}" srcId="{1294993F-CD19-4A76-90D7-034B0CC97CF9}" destId="{D7694F38-4B72-4631-AF03-93DAE8E72334}" srcOrd="2" destOrd="0" parTransId="{326F153F-FEB9-4DC5-A0F6-37CC09CF55CB}" sibTransId="{63660EEC-F315-4043-B6E0-294BD4B72856}"/>
    <dgm:cxn modelId="{3E5E122B-7BC9-4DA8-89F9-FAFDCA1238EB}" type="presOf" srcId="{CC0D2125-4B75-4704-84A1-2A39CD14A665}" destId="{530B339D-4259-4AEC-90D1-053773E1B134}" srcOrd="0" destOrd="2" presId="urn:microsoft.com/office/officeart/2005/8/layout/hList1"/>
    <dgm:cxn modelId="{B0084E31-FB1C-43D3-ABCF-ADE207406ADB}" type="presOf" srcId="{238887C1-FF1A-4053-BC29-6621605D7AC6}" destId="{2948C4C0-7D9C-4DBC-830D-0F08ED5253D1}" srcOrd="0" destOrd="1" presId="urn:microsoft.com/office/officeart/2005/8/layout/hList1"/>
    <dgm:cxn modelId="{ED33813F-6F1B-4B42-AFC6-F86C347601A7}" type="presOf" srcId="{BD85F6F6-9236-4679-9597-2EBF040A70A7}" destId="{530B339D-4259-4AEC-90D1-053773E1B134}" srcOrd="0" destOrd="6" presId="urn:microsoft.com/office/officeart/2005/8/layout/hList1"/>
    <dgm:cxn modelId="{D06FE461-5C9E-4C9A-8A35-34ECFFB3C536}" type="presOf" srcId="{9C103FE4-8693-41C7-99F6-5893046A6AA0}" destId="{530B339D-4259-4AEC-90D1-053773E1B134}" srcOrd="0" destOrd="4" presId="urn:microsoft.com/office/officeart/2005/8/layout/hList1"/>
    <dgm:cxn modelId="{BB2E574A-C441-4912-9EC6-0A0453E45292}" type="presOf" srcId="{1E334A70-E746-4920-967E-70166DF9019C}" destId="{530B339D-4259-4AEC-90D1-053773E1B134}" srcOrd="0" destOrd="3" presId="urn:microsoft.com/office/officeart/2005/8/layout/hList1"/>
    <dgm:cxn modelId="{CD76086F-BD60-4DB1-9B0D-7C6991913F95}" type="presOf" srcId="{4775B18A-D7D7-4831-B03F-B197DB8E78FD}" destId="{C2BF6544-26BD-4377-9807-DA06D4B45D14}" srcOrd="0" destOrd="0" presId="urn:microsoft.com/office/officeart/2005/8/layout/hList1"/>
    <dgm:cxn modelId="{CF2FDF6F-E2D1-49AB-B308-8047F3B82474}" srcId="{E1E2E814-EE54-46DA-8B86-D2CC1D977DDE}" destId="{BD85F6F6-9236-4679-9597-2EBF040A70A7}" srcOrd="6" destOrd="0" parTransId="{876A17F8-7FCA-4AA8-A854-3F02A06B6E0B}" sibTransId="{4A41CA86-0441-41A3-AF9A-16F036984272}"/>
    <dgm:cxn modelId="{C8BF4075-59A5-4005-A320-1B09A0007396}" srcId="{E1E2E814-EE54-46DA-8B86-D2CC1D977DDE}" destId="{196701D6-45EE-40C2-972C-56BCA7CC8EE5}" srcOrd="5" destOrd="0" parTransId="{D02E992A-9DC2-4180-80A7-EE807B245381}" sibTransId="{7C5424F4-0B8D-4A59-A4E4-386F5F2ED8EE}"/>
    <dgm:cxn modelId="{9097E177-9F5E-42D9-8A0F-61B92F542EC8}" srcId="{1294993F-CD19-4A76-90D7-034B0CC97CF9}" destId="{4DC12A37-144F-4D78-98A0-F25187E52101}" srcOrd="4" destOrd="0" parTransId="{843F9A29-B196-4605-8347-9591BDB4987C}" sibTransId="{E50313B8-65E3-45B9-8C9F-8126DAD2E8B8}"/>
    <dgm:cxn modelId="{D80D587B-402C-42F4-B761-E0B9CB6485DF}" srcId="{E1E2E814-EE54-46DA-8B86-D2CC1D977DDE}" destId="{CC0D2125-4B75-4704-84A1-2A39CD14A665}" srcOrd="2" destOrd="0" parTransId="{F2A09C69-6651-40FD-808E-5B81BDA24F07}" sibTransId="{F493C5D5-1D92-4285-8685-9F26B4D6F360}"/>
    <dgm:cxn modelId="{89BDB281-D007-4B23-8FCA-660D91EEB485}" type="presOf" srcId="{1294993F-CD19-4A76-90D7-034B0CC97CF9}" destId="{EB85FDDF-0604-4B5A-AB41-31625DB67E6C}" srcOrd="0" destOrd="0" presId="urn:microsoft.com/office/officeart/2005/8/layout/hList1"/>
    <dgm:cxn modelId="{F0ABC692-5054-4DA8-B2D0-02513B2CF5F0}" srcId="{1294993F-CD19-4A76-90D7-034B0CC97CF9}" destId="{238887C1-FF1A-4053-BC29-6621605D7AC6}" srcOrd="1" destOrd="0" parTransId="{739ED3CC-EB23-4CEA-BAFB-1A535F2C4F38}" sibTransId="{2AFFA8B7-5251-4649-ACAA-EA13D6F68D8E}"/>
    <dgm:cxn modelId="{17962DA3-F636-411E-8E4D-02443B21F3F2}" type="presOf" srcId="{C21C45C0-A411-4437-9F25-6BA21F938A6E}" destId="{2948C4C0-7D9C-4DBC-830D-0F08ED5253D1}" srcOrd="0" destOrd="6" presId="urn:microsoft.com/office/officeart/2005/8/layout/hList1"/>
    <dgm:cxn modelId="{47F8ADB7-1399-4E0B-AC2C-2DFFDCAB1BE7}" type="presOf" srcId="{57F2C4F3-D164-4FCD-BB28-184DFD944AF3}" destId="{530B339D-4259-4AEC-90D1-053773E1B134}" srcOrd="0" destOrd="1" presId="urn:microsoft.com/office/officeart/2005/8/layout/hList1"/>
    <dgm:cxn modelId="{82AA47B9-4D31-494C-9B42-04891C2E7310}" type="presOf" srcId="{4DC12A37-144F-4D78-98A0-F25187E52101}" destId="{2948C4C0-7D9C-4DBC-830D-0F08ED5253D1}" srcOrd="0" destOrd="4" presId="urn:microsoft.com/office/officeart/2005/8/layout/hList1"/>
    <dgm:cxn modelId="{730AA6BB-961C-47BE-B146-A580A3F2F9A1}" type="presOf" srcId="{EA710B7C-4D12-4423-9CAA-55C78A7C8E9F}" destId="{530B339D-4259-4AEC-90D1-053773E1B134}" srcOrd="0" destOrd="0" presId="urn:microsoft.com/office/officeart/2005/8/layout/hList1"/>
    <dgm:cxn modelId="{99D0DBBD-5B21-4FD1-86D9-757B86B14043}" srcId="{1294993F-CD19-4A76-90D7-034B0CC97CF9}" destId="{C0307A4B-8B62-4D5F-BF94-A055866CEA65}" srcOrd="0" destOrd="0" parTransId="{C3E9A16D-A924-4B81-8DC9-1F10EBF38804}" sibTransId="{B4F27987-23B8-44DF-8208-4480507B6573}"/>
    <dgm:cxn modelId="{D8B3ACCB-FBBB-4356-BE5C-624611145C1C}" type="presOf" srcId="{D7694F38-4B72-4631-AF03-93DAE8E72334}" destId="{2948C4C0-7D9C-4DBC-830D-0F08ED5253D1}" srcOrd="0" destOrd="2" presId="urn:microsoft.com/office/officeart/2005/8/layout/hList1"/>
    <dgm:cxn modelId="{8B589AD4-A7FC-4AB1-83F0-340791A76D5F}" type="presOf" srcId="{C0307A4B-8B62-4D5F-BF94-A055866CEA65}" destId="{2948C4C0-7D9C-4DBC-830D-0F08ED5253D1}" srcOrd="0" destOrd="0" presId="urn:microsoft.com/office/officeart/2005/8/layout/hList1"/>
    <dgm:cxn modelId="{B4E381DF-5DE2-4A91-929F-FA123CC5382C}" srcId="{4775B18A-D7D7-4831-B03F-B197DB8E78FD}" destId="{E1E2E814-EE54-46DA-8B86-D2CC1D977DDE}" srcOrd="1" destOrd="0" parTransId="{59E60608-9CCD-4B8D-8280-097D0B04B97A}" sibTransId="{03E6F35D-DC46-43E3-9656-AF35F0E5CC4E}"/>
    <dgm:cxn modelId="{4BBBA1E5-888E-436A-853A-9388EDD49C69}" type="presOf" srcId="{21910116-B225-4AC3-AAFF-ABA8669E5245}" destId="{2948C4C0-7D9C-4DBC-830D-0F08ED5253D1}" srcOrd="0" destOrd="3" presId="urn:microsoft.com/office/officeart/2005/8/layout/hList1"/>
    <dgm:cxn modelId="{DF8110E9-6503-4BBF-9B5F-38833177B25A}" type="presOf" srcId="{144ECB71-543D-409F-9817-E85624242630}" destId="{2948C4C0-7D9C-4DBC-830D-0F08ED5253D1}" srcOrd="0" destOrd="5" presId="urn:microsoft.com/office/officeart/2005/8/layout/hList1"/>
    <dgm:cxn modelId="{CA3B03F1-C4E0-4D23-938A-D9AF9C9AFA4E}" type="presOf" srcId="{196701D6-45EE-40C2-972C-56BCA7CC8EE5}" destId="{530B339D-4259-4AEC-90D1-053773E1B134}" srcOrd="0" destOrd="5" presId="urn:microsoft.com/office/officeart/2005/8/layout/hList1"/>
    <dgm:cxn modelId="{2BCD66F8-9E15-4CFD-9568-FB5C52C0A5D7}" srcId="{E1E2E814-EE54-46DA-8B86-D2CC1D977DDE}" destId="{1E334A70-E746-4920-967E-70166DF9019C}" srcOrd="3" destOrd="0" parTransId="{93C80234-B103-4876-A4DF-29E3309DA23B}" sibTransId="{3C8E42AE-0A59-4761-A009-D3A42A215572}"/>
    <dgm:cxn modelId="{46D859FC-EA3D-417B-B067-C4268D3020A3}" srcId="{1294993F-CD19-4A76-90D7-034B0CC97CF9}" destId="{144ECB71-543D-409F-9817-E85624242630}" srcOrd="5" destOrd="0" parTransId="{A0294F26-EFD1-4264-BFF5-B6018822F677}" sibTransId="{0D5B57E1-057E-41FA-88BE-EA38DB494E0C}"/>
    <dgm:cxn modelId="{01A0B4FF-A68B-44CB-AE5C-C3B03219B769}" srcId="{1294993F-CD19-4A76-90D7-034B0CC97CF9}" destId="{C21C45C0-A411-4437-9F25-6BA21F938A6E}" srcOrd="6" destOrd="0" parTransId="{9C56F4AD-6752-4353-9B52-E2A86AAD0770}" sibTransId="{3CC5C4EB-7943-4884-90F6-36ED5CF607F8}"/>
    <dgm:cxn modelId="{E91FFAFF-AB29-4DA0-9D28-8AE53CB7321A}" srcId="{E1E2E814-EE54-46DA-8B86-D2CC1D977DDE}" destId="{57F2C4F3-D164-4FCD-BB28-184DFD944AF3}" srcOrd="1" destOrd="0" parTransId="{A933B0E7-B875-4DCF-96F6-443B657FEBDD}" sibTransId="{8EF3ABA5-29E1-4356-902B-4D9B996EAE94}"/>
    <dgm:cxn modelId="{D04200AC-E0B9-4F5A-8769-EE58AF267825}" type="presParOf" srcId="{C2BF6544-26BD-4377-9807-DA06D4B45D14}" destId="{FD3095AC-9A22-405F-98F6-0CAFD23A5E04}" srcOrd="0" destOrd="0" presId="urn:microsoft.com/office/officeart/2005/8/layout/hList1"/>
    <dgm:cxn modelId="{1BCB7BCE-7226-460B-9D25-2EED0D216509}" type="presParOf" srcId="{FD3095AC-9A22-405F-98F6-0CAFD23A5E04}" destId="{EB85FDDF-0604-4B5A-AB41-31625DB67E6C}" srcOrd="0" destOrd="0" presId="urn:microsoft.com/office/officeart/2005/8/layout/hList1"/>
    <dgm:cxn modelId="{521FD15B-DF1B-40FB-A3FA-AD29183B1A61}" type="presParOf" srcId="{FD3095AC-9A22-405F-98F6-0CAFD23A5E04}" destId="{2948C4C0-7D9C-4DBC-830D-0F08ED5253D1}" srcOrd="1" destOrd="0" presId="urn:microsoft.com/office/officeart/2005/8/layout/hList1"/>
    <dgm:cxn modelId="{A7F09F73-D2A9-4D58-A476-79ABA9F5074D}" type="presParOf" srcId="{C2BF6544-26BD-4377-9807-DA06D4B45D14}" destId="{00948DA1-9884-42D1-A60A-A26A5824EB62}" srcOrd="1" destOrd="0" presId="urn:microsoft.com/office/officeart/2005/8/layout/hList1"/>
    <dgm:cxn modelId="{F4FBD00F-E7E9-484F-A048-78A8D1C70CEE}" type="presParOf" srcId="{C2BF6544-26BD-4377-9807-DA06D4B45D14}" destId="{D2A5E1EE-5569-4716-B8D8-887C21BDA280}" srcOrd="2" destOrd="0" presId="urn:microsoft.com/office/officeart/2005/8/layout/hList1"/>
    <dgm:cxn modelId="{75A9C408-D257-4B92-A0C3-27612ED27C21}" type="presParOf" srcId="{D2A5E1EE-5569-4716-B8D8-887C21BDA280}" destId="{EEE683EF-2AE0-4CA0-9148-D96489874E3E}" srcOrd="0" destOrd="0" presId="urn:microsoft.com/office/officeart/2005/8/layout/hList1"/>
    <dgm:cxn modelId="{47004D7D-318D-47B7-858F-47142B69669E}" type="presParOf" srcId="{D2A5E1EE-5569-4716-B8D8-887C21BDA280}" destId="{530B339D-4259-4AEC-90D1-053773E1B134}"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775B18A-D7D7-4831-B03F-B197DB8E78FD}"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AU"/>
        </a:p>
      </dgm:t>
    </dgm:pt>
    <dgm:pt modelId="{1294993F-CD19-4A76-90D7-034B0CC97CF9}">
      <dgm:prSet phldrT="[Text]"/>
      <dgm:spPr/>
      <dgm:t>
        <a:bodyPr/>
        <a:lstStyle/>
        <a:p>
          <a:r>
            <a:rPr lang="en-AU" dirty="0">
              <a:solidFill>
                <a:schemeClr val="bg1"/>
              </a:solidFill>
            </a:rPr>
            <a:t>POSITIVE</a:t>
          </a:r>
        </a:p>
      </dgm:t>
    </dgm:pt>
    <dgm:pt modelId="{F9EA386D-2B3D-4675-B0AB-648E77CE1DD7}" type="parTrans" cxnId="{A79F4218-6046-4703-86DA-81D9B29D8138}">
      <dgm:prSet/>
      <dgm:spPr/>
      <dgm:t>
        <a:bodyPr/>
        <a:lstStyle/>
        <a:p>
          <a:endParaRPr lang="en-AU"/>
        </a:p>
      </dgm:t>
    </dgm:pt>
    <dgm:pt modelId="{C1FF0EDD-C3CA-4F07-B16B-3C083CD17E4B}" type="sibTrans" cxnId="{A79F4218-6046-4703-86DA-81D9B29D8138}">
      <dgm:prSet/>
      <dgm:spPr/>
      <dgm:t>
        <a:bodyPr/>
        <a:lstStyle/>
        <a:p>
          <a:endParaRPr lang="en-AU"/>
        </a:p>
      </dgm:t>
    </dgm:pt>
    <dgm:pt modelId="{C0307A4B-8B62-4D5F-BF94-A055866CEA65}">
      <dgm:prSet phldrT="[Text]"/>
      <dgm:spPr/>
      <dgm:t>
        <a:bodyPr/>
        <a:lstStyle/>
        <a:p>
          <a:r>
            <a:rPr lang="en-US" dirty="0">
              <a:solidFill>
                <a:srgbClr val="000000"/>
              </a:solidFill>
            </a:rPr>
            <a:t>Showcasing of the environment</a:t>
          </a:r>
          <a:endParaRPr lang="en-AU" dirty="0"/>
        </a:p>
      </dgm:t>
    </dgm:pt>
    <dgm:pt modelId="{C3E9A16D-A924-4B81-8DC9-1F10EBF38804}" type="parTrans" cxnId="{99D0DBBD-5B21-4FD1-86D9-757B86B14043}">
      <dgm:prSet/>
      <dgm:spPr/>
      <dgm:t>
        <a:bodyPr/>
        <a:lstStyle/>
        <a:p>
          <a:endParaRPr lang="en-AU"/>
        </a:p>
      </dgm:t>
    </dgm:pt>
    <dgm:pt modelId="{B4F27987-23B8-44DF-8208-4480507B6573}" type="sibTrans" cxnId="{99D0DBBD-5B21-4FD1-86D9-757B86B14043}">
      <dgm:prSet/>
      <dgm:spPr/>
      <dgm:t>
        <a:bodyPr/>
        <a:lstStyle/>
        <a:p>
          <a:endParaRPr lang="en-AU"/>
        </a:p>
      </dgm:t>
    </dgm:pt>
    <dgm:pt modelId="{E1E2E814-EE54-46DA-8B86-D2CC1D977DDE}">
      <dgm:prSet phldrT="[Text]"/>
      <dgm:spPr/>
      <dgm:t>
        <a:bodyPr/>
        <a:lstStyle/>
        <a:p>
          <a:r>
            <a:rPr lang="en-AU" dirty="0">
              <a:solidFill>
                <a:schemeClr val="bg1"/>
              </a:solidFill>
            </a:rPr>
            <a:t>NEGATIVE</a:t>
          </a:r>
        </a:p>
      </dgm:t>
    </dgm:pt>
    <dgm:pt modelId="{59E60608-9CCD-4B8D-8280-097D0B04B97A}" type="parTrans" cxnId="{B4E381DF-5DE2-4A91-929F-FA123CC5382C}">
      <dgm:prSet/>
      <dgm:spPr/>
      <dgm:t>
        <a:bodyPr/>
        <a:lstStyle/>
        <a:p>
          <a:endParaRPr lang="en-AU"/>
        </a:p>
      </dgm:t>
    </dgm:pt>
    <dgm:pt modelId="{03E6F35D-DC46-43E3-9656-AF35F0E5CC4E}" type="sibTrans" cxnId="{B4E381DF-5DE2-4A91-929F-FA123CC5382C}">
      <dgm:prSet/>
      <dgm:spPr/>
      <dgm:t>
        <a:bodyPr/>
        <a:lstStyle/>
        <a:p>
          <a:endParaRPr lang="en-AU"/>
        </a:p>
      </dgm:t>
    </dgm:pt>
    <dgm:pt modelId="{EA710B7C-4D12-4423-9CAA-55C78A7C8E9F}">
      <dgm:prSet phldrT="[Text]"/>
      <dgm:spPr/>
      <dgm:t>
        <a:bodyPr/>
        <a:lstStyle/>
        <a:p>
          <a:r>
            <a:rPr lang="en-US" dirty="0">
              <a:solidFill>
                <a:srgbClr val="000000"/>
              </a:solidFill>
            </a:rPr>
            <a:t>Environmental damage</a:t>
          </a:r>
          <a:endParaRPr lang="en-AU" dirty="0"/>
        </a:p>
      </dgm:t>
    </dgm:pt>
    <dgm:pt modelId="{F5CDB72F-3B5B-447E-8B22-5230F67A3CBB}" type="parTrans" cxnId="{A8F6C91A-15F8-4498-8FF7-7299692A3DF0}">
      <dgm:prSet/>
      <dgm:spPr/>
      <dgm:t>
        <a:bodyPr/>
        <a:lstStyle/>
        <a:p>
          <a:endParaRPr lang="en-AU"/>
        </a:p>
      </dgm:t>
    </dgm:pt>
    <dgm:pt modelId="{51421741-B319-4A3B-B219-392B77B7D223}" type="sibTrans" cxnId="{A8F6C91A-15F8-4498-8FF7-7299692A3DF0}">
      <dgm:prSet/>
      <dgm:spPr/>
      <dgm:t>
        <a:bodyPr/>
        <a:lstStyle/>
        <a:p>
          <a:endParaRPr lang="en-AU"/>
        </a:p>
      </dgm:t>
    </dgm:pt>
    <dgm:pt modelId="{CDD903E6-DDA1-45EB-9D72-5AAA6D8C7209}">
      <dgm:prSet/>
      <dgm:spPr/>
      <dgm:t>
        <a:bodyPr/>
        <a:lstStyle/>
        <a:p>
          <a:r>
            <a:rPr lang="en-US" dirty="0">
              <a:solidFill>
                <a:srgbClr val="000000"/>
              </a:solidFill>
            </a:rPr>
            <a:t>Providing best practice models</a:t>
          </a:r>
        </a:p>
      </dgm:t>
    </dgm:pt>
    <dgm:pt modelId="{0D8CA095-7547-4237-9AC9-2B777C0C1E23}" type="parTrans" cxnId="{8CA8C67E-3544-49EE-9532-2F3E514494E7}">
      <dgm:prSet/>
      <dgm:spPr/>
      <dgm:t>
        <a:bodyPr/>
        <a:lstStyle/>
        <a:p>
          <a:endParaRPr lang="en-AU"/>
        </a:p>
      </dgm:t>
    </dgm:pt>
    <dgm:pt modelId="{D97C31B0-1125-4E28-B7E9-D4E8DC59FB68}" type="sibTrans" cxnId="{8CA8C67E-3544-49EE-9532-2F3E514494E7}">
      <dgm:prSet/>
      <dgm:spPr/>
      <dgm:t>
        <a:bodyPr/>
        <a:lstStyle/>
        <a:p>
          <a:endParaRPr lang="en-AU"/>
        </a:p>
      </dgm:t>
    </dgm:pt>
    <dgm:pt modelId="{B91C8219-2DAA-4200-9486-B8F7462B8426}">
      <dgm:prSet/>
      <dgm:spPr/>
      <dgm:t>
        <a:bodyPr/>
        <a:lstStyle/>
        <a:p>
          <a:r>
            <a:rPr lang="en-US" dirty="0">
              <a:solidFill>
                <a:srgbClr val="000000"/>
              </a:solidFill>
            </a:rPr>
            <a:t>Increasing awareness</a:t>
          </a:r>
        </a:p>
      </dgm:t>
    </dgm:pt>
    <dgm:pt modelId="{6F7E3C56-C723-481D-8594-EB37E482157F}" type="parTrans" cxnId="{8FD9C540-CCC1-40D4-A6B9-7FB50452AC1E}">
      <dgm:prSet/>
      <dgm:spPr/>
      <dgm:t>
        <a:bodyPr/>
        <a:lstStyle/>
        <a:p>
          <a:endParaRPr lang="en-AU"/>
        </a:p>
      </dgm:t>
    </dgm:pt>
    <dgm:pt modelId="{4E37F3DC-31DF-4B44-8860-3DB5DC8431A8}" type="sibTrans" cxnId="{8FD9C540-CCC1-40D4-A6B9-7FB50452AC1E}">
      <dgm:prSet/>
      <dgm:spPr/>
      <dgm:t>
        <a:bodyPr/>
        <a:lstStyle/>
        <a:p>
          <a:endParaRPr lang="en-AU"/>
        </a:p>
      </dgm:t>
    </dgm:pt>
    <dgm:pt modelId="{B772E9B4-8AD0-4024-81D2-C3A5BB5B2281}">
      <dgm:prSet/>
      <dgm:spPr/>
      <dgm:t>
        <a:bodyPr/>
        <a:lstStyle/>
        <a:p>
          <a:r>
            <a:rPr lang="en-US" dirty="0">
              <a:solidFill>
                <a:srgbClr val="000000"/>
              </a:solidFill>
            </a:rPr>
            <a:t>Infrastructure legacy</a:t>
          </a:r>
        </a:p>
      </dgm:t>
    </dgm:pt>
    <dgm:pt modelId="{2EC53B0F-49EC-4CA8-AD7D-82F4D563815D}" type="parTrans" cxnId="{252D4127-A1E1-4F1C-A2AC-D29AC4C6CC11}">
      <dgm:prSet/>
      <dgm:spPr/>
      <dgm:t>
        <a:bodyPr/>
        <a:lstStyle/>
        <a:p>
          <a:endParaRPr lang="en-AU"/>
        </a:p>
      </dgm:t>
    </dgm:pt>
    <dgm:pt modelId="{D4BBD25F-5A78-47EF-AB1E-0944003B6F01}" type="sibTrans" cxnId="{252D4127-A1E1-4F1C-A2AC-D29AC4C6CC11}">
      <dgm:prSet/>
      <dgm:spPr/>
      <dgm:t>
        <a:bodyPr/>
        <a:lstStyle/>
        <a:p>
          <a:endParaRPr lang="en-AU"/>
        </a:p>
      </dgm:t>
    </dgm:pt>
    <dgm:pt modelId="{C3F5CCEF-0747-4C51-8634-3FB3A09FB7B6}">
      <dgm:prSet/>
      <dgm:spPr/>
      <dgm:t>
        <a:bodyPr/>
        <a:lstStyle/>
        <a:p>
          <a:r>
            <a:rPr lang="en-US" dirty="0">
              <a:solidFill>
                <a:srgbClr val="000000"/>
              </a:solidFill>
            </a:rPr>
            <a:t>Improved transport and communication</a:t>
          </a:r>
        </a:p>
      </dgm:t>
    </dgm:pt>
    <dgm:pt modelId="{7BB04FCB-DDDD-4384-B6C2-8FEFABC4FE37}" type="parTrans" cxnId="{DFF841D6-6F17-42FC-89E7-29A26A5A254E}">
      <dgm:prSet/>
      <dgm:spPr/>
      <dgm:t>
        <a:bodyPr/>
        <a:lstStyle/>
        <a:p>
          <a:endParaRPr lang="en-AU"/>
        </a:p>
      </dgm:t>
    </dgm:pt>
    <dgm:pt modelId="{7D499BC5-AD74-4143-B3BE-89078C8F0188}" type="sibTrans" cxnId="{DFF841D6-6F17-42FC-89E7-29A26A5A254E}">
      <dgm:prSet/>
      <dgm:spPr/>
      <dgm:t>
        <a:bodyPr/>
        <a:lstStyle/>
        <a:p>
          <a:endParaRPr lang="en-AU"/>
        </a:p>
      </dgm:t>
    </dgm:pt>
    <dgm:pt modelId="{632497E0-6AAE-4A46-950E-75083BA2A2B0}">
      <dgm:prSet/>
      <dgm:spPr/>
      <dgm:t>
        <a:bodyPr/>
        <a:lstStyle/>
        <a:p>
          <a:r>
            <a:rPr lang="en-US" dirty="0">
              <a:solidFill>
                <a:srgbClr val="000000"/>
              </a:solidFill>
            </a:rPr>
            <a:t>Urban renewal</a:t>
          </a:r>
        </a:p>
      </dgm:t>
    </dgm:pt>
    <dgm:pt modelId="{9A69D9D8-966A-4E43-A9C2-394A6344B689}" type="parTrans" cxnId="{0D459F83-4343-46B2-8B2F-43C6C97FE734}">
      <dgm:prSet/>
      <dgm:spPr/>
      <dgm:t>
        <a:bodyPr/>
        <a:lstStyle/>
        <a:p>
          <a:endParaRPr lang="en-AU"/>
        </a:p>
      </dgm:t>
    </dgm:pt>
    <dgm:pt modelId="{D39FC6BC-6312-410B-9591-42C46EB7FE25}" type="sibTrans" cxnId="{0D459F83-4343-46B2-8B2F-43C6C97FE734}">
      <dgm:prSet/>
      <dgm:spPr/>
      <dgm:t>
        <a:bodyPr/>
        <a:lstStyle/>
        <a:p>
          <a:endParaRPr lang="en-AU"/>
        </a:p>
      </dgm:t>
    </dgm:pt>
    <dgm:pt modelId="{DFA8CFED-962A-4D7F-B905-B4AE3385779C}">
      <dgm:prSet/>
      <dgm:spPr/>
      <dgm:t>
        <a:bodyPr/>
        <a:lstStyle/>
        <a:p>
          <a:r>
            <a:rPr lang="en-US" dirty="0">
              <a:solidFill>
                <a:srgbClr val="000000"/>
              </a:solidFill>
            </a:rPr>
            <a:t>Pollution</a:t>
          </a:r>
        </a:p>
      </dgm:t>
    </dgm:pt>
    <dgm:pt modelId="{778C6302-2897-4AEF-AC4E-604391A9A1D1}" type="parTrans" cxnId="{3B282784-5472-4187-8D6A-E1B093A0831C}">
      <dgm:prSet/>
      <dgm:spPr/>
      <dgm:t>
        <a:bodyPr/>
        <a:lstStyle/>
        <a:p>
          <a:endParaRPr lang="en-AU"/>
        </a:p>
      </dgm:t>
    </dgm:pt>
    <dgm:pt modelId="{D09A8F16-CDF8-4861-B900-7F1D5DFEDC0A}" type="sibTrans" cxnId="{3B282784-5472-4187-8D6A-E1B093A0831C}">
      <dgm:prSet/>
      <dgm:spPr/>
      <dgm:t>
        <a:bodyPr/>
        <a:lstStyle/>
        <a:p>
          <a:endParaRPr lang="en-AU"/>
        </a:p>
      </dgm:t>
    </dgm:pt>
    <dgm:pt modelId="{E625A7BB-5E4D-4B59-A5C0-9E6CB972D93A}">
      <dgm:prSet/>
      <dgm:spPr/>
      <dgm:t>
        <a:bodyPr/>
        <a:lstStyle/>
        <a:p>
          <a:r>
            <a:rPr lang="en-US" dirty="0">
              <a:solidFill>
                <a:srgbClr val="000000"/>
              </a:solidFill>
            </a:rPr>
            <a:t>Destruction of heritage</a:t>
          </a:r>
        </a:p>
      </dgm:t>
    </dgm:pt>
    <dgm:pt modelId="{995597CE-F43D-423B-B00D-B79C44C54DC2}" type="parTrans" cxnId="{B1A32519-BE30-4BAF-B626-A957FD384191}">
      <dgm:prSet/>
      <dgm:spPr/>
      <dgm:t>
        <a:bodyPr/>
        <a:lstStyle/>
        <a:p>
          <a:endParaRPr lang="en-AU"/>
        </a:p>
      </dgm:t>
    </dgm:pt>
    <dgm:pt modelId="{05D337DE-FD1D-4203-83ED-BB8863BF7828}" type="sibTrans" cxnId="{B1A32519-BE30-4BAF-B626-A957FD384191}">
      <dgm:prSet/>
      <dgm:spPr/>
      <dgm:t>
        <a:bodyPr/>
        <a:lstStyle/>
        <a:p>
          <a:endParaRPr lang="en-AU"/>
        </a:p>
      </dgm:t>
    </dgm:pt>
    <dgm:pt modelId="{682CBACF-60D0-4F0C-B0E6-C7E5221C3E16}">
      <dgm:prSet/>
      <dgm:spPr/>
      <dgm:t>
        <a:bodyPr/>
        <a:lstStyle/>
        <a:p>
          <a:r>
            <a:rPr lang="en-US" dirty="0">
              <a:solidFill>
                <a:srgbClr val="000000"/>
              </a:solidFill>
            </a:rPr>
            <a:t>Noise disturbance</a:t>
          </a:r>
        </a:p>
      </dgm:t>
    </dgm:pt>
    <dgm:pt modelId="{25709CC6-D20C-48A9-A2DF-FED8E27D6064}" type="parTrans" cxnId="{EDAFE3BE-57CF-4A1C-A0FF-0AB3D1887D9F}">
      <dgm:prSet/>
      <dgm:spPr/>
      <dgm:t>
        <a:bodyPr/>
        <a:lstStyle/>
        <a:p>
          <a:endParaRPr lang="en-AU"/>
        </a:p>
      </dgm:t>
    </dgm:pt>
    <dgm:pt modelId="{80E27F1A-14EC-40E2-8E61-E2BA31FC9641}" type="sibTrans" cxnId="{EDAFE3BE-57CF-4A1C-A0FF-0AB3D1887D9F}">
      <dgm:prSet/>
      <dgm:spPr/>
      <dgm:t>
        <a:bodyPr/>
        <a:lstStyle/>
        <a:p>
          <a:endParaRPr lang="en-AU"/>
        </a:p>
      </dgm:t>
    </dgm:pt>
    <dgm:pt modelId="{405D1936-ABBD-4326-ABF0-291C88F14737}">
      <dgm:prSet/>
      <dgm:spPr/>
      <dgm:t>
        <a:bodyPr/>
        <a:lstStyle/>
        <a:p>
          <a:r>
            <a:rPr lang="en-US" dirty="0">
              <a:solidFill>
                <a:srgbClr val="000000"/>
              </a:solidFill>
            </a:rPr>
            <a:t>Traffic congestion</a:t>
          </a:r>
        </a:p>
      </dgm:t>
    </dgm:pt>
    <dgm:pt modelId="{35220976-789C-4D68-9D11-382F55A04C20}" type="parTrans" cxnId="{BB1628EC-797A-4892-A731-666FC142657C}">
      <dgm:prSet/>
      <dgm:spPr/>
      <dgm:t>
        <a:bodyPr/>
        <a:lstStyle/>
        <a:p>
          <a:endParaRPr lang="en-AU"/>
        </a:p>
      </dgm:t>
    </dgm:pt>
    <dgm:pt modelId="{D295A027-7B77-4CBA-A914-6494A0F5D06E}" type="sibTrans" cxnId="{BB1628EC-797A-4892-A731-666FC142657C}">
      <dgm:prSet/>
      <dgm:spPr/>
      <dgm:t>
        <a:bodyPr/>
        <a:lstStyle/>
        <a:p>
          <a:endParaRPr lang="en-AU"/>
        </a:p>
      </dgm:t>
    </dgm:pt>
    <dgm:pt modelId="{C2BF6544-26BD-4377-9807-DA06D4B45D14}" type="pres">
      <dgm:prSet presAssocID="{4775B18A-D7D7-4831-B03F-B197DB8E78FD}" presName="Name0" presStyleCnt="0">
        <dgm:presLayoutVars>
          <dgm:dir/>
          <dgm:animLvl val="lvl"/>
          <dgm:resizeHandles val="exact"/>
        </dgm:presLayoutVars>
      </dgm:prSet>
      <dgm:spPr/>
    </dgm:pt>
    <dgm:pt modelId="{FD3095AC-9A22-405F-98F6-0CAFD23A5E04}" type="pres">
      <dgm:prSet presAssocID="{1294993F-CD19-4A76-90D7-034B0CC97CF9}" presName="composite" presStyleCnt="0"/>
      <dgm:spPr/>
    </dgm:pt>
    <dgm:pt modelId="{EB85FDDF-0604-4B5A-AB41-31625DB67E6C}" type="pres">
      <dgm:prSet presAssocID="{1294993F-CD19-4A76-90D7-034B0CC97CF9}" presName="parTx" presStyleLbl="alignNode1" presStyleIdx="0" presStyleCnt="2">
        <dgm:presLayoutVars>
          <dgm:chMax val="0"/>
          <dgm:chPref val="0"/>
          <dgm:bulletEnabled val="1"/>
        </dgm:presLayoutVars>
      </dgm:prSet>
      <dgm:spPr/>
    </dgm:pt>
    <dgm:pt modelId="{2948C4C0-7D9C-4DBC-830D-0F08ED5253D1}" type="pres">
      <dgm:prSet presAssocID="{1294993F-CD19-4A76-90D7-034B0CC97CF9}" presName="desTx" presStyleLbl="alignAccFollowNode1" presStyleIdx="0" presStyleCnt="2">
        <dgm:presLayoutVars>
          <dgm:bulletEnabled val="1"/>
        </dgm:presLayoutVars>
      </dgm:prSet>
      <dgm:spPr/>
    </dgm:pt>
    <dgm:pt modelId="{00948DA1-9884-42D1-A60A-A26A5824EB62}" type="pres">
      <dgm:prSet presAssocID="{C1FF0EDD-C3CA-4F07-B16B-3C083CD17E4B}" presName="space" presStyleCnt="0"/>
      <dgm:spPr/>
    </dgm:pt>
    <dgm:pt modelId="{D2A5E1EE-5569-4716-B8D8-887C21BDA280}" type="pres">
      <dgm:prSet presAssocID="{E1E2E814-EE54-46DA-8B86-D2CC1D977DDE}" presName="composite" presStyleCnt="0"/>
      <dgm:spPr/>
    </dgm:pt>
    <dgm:pt modelId="{EEE683EF-2AE0-4CA0-9148-D96489874E3E}" type="pres">
      <dgm:prSet presAssocID="{E1E2E814-EE54-46DA-8B86-D2CC1D977DDE}" presName="parTx" presStyleLbl="alignNode1" presStyleIdx="1" presStyleCnt="2">
        <dgm:presLayoutVars>
          <dgm:chMax val="0"/>
          <dgm:chPref val="0"/>
          <dgm:bulletEnabled val="1"/>
        </dgm:presLayoutVars>
      </dgm:prSet>
      <dgm:spPr/>
    </dgm:pt>
    <dgm:pt modelId="{530B339D-4259-4AEC-90D1-053773E1B134}" type="pres">
      <dgm:prSet presAssocID="{E1E2E814-EE54-46DA-8B86-D2CC1D977DDE}" presName="desTx" presStyleLbl="alignAccFollowNode1" presStyleIdx="1" presStyleCnt="2">
        <dgm:presLayoutVars>
          <dgm:bulletEnabled val="1"/>
        </dgm:presLayoutVars>
      </dgm:prSet>
      <dgm:spPr/>
    </dgm:pt>
  </dgm:ptLst>
  <dgm:cxnLst>
    <dgm:cxn modelId="{A79F4218-6046-4703-86DA-81D9B29D8138}" srcId="{4775B18A-D7D7-4831-B03F-B197DB8E78FD}" destId="{1294993F-CD19-4A76-90D7-034B0CC97CF9}" srcOrd="0" destOrd="0" parTransId="{F9EA386D-2B3D-4675-B0AB-648E77CE1DD7}" sibTransId="{C1FF0EDD-C3CA-4F07-B16B-3C083CD17E4B}"/>
    <dgm:cxn modelId="{B1A32519-BE30-4BAF-B626-A957FD384191}" srcId="{E1E2E814-EE54-46DA-8B86-D2CC1D977DDE}" destId="{E625A7BB-5E4D-4B59-A5C0-9E6CB972D93A}" srcOrd="2" destOrd="0" parTransId="{995597CE-F43D-423B-B00D-B79C44C54DC2}" sibTransId="{05D337DE-FD1D-4203-83ED-BB8863BF7828}"/>
    <dgm:cxn modelId="{A8F6C91A-15F8-4498-8FF7-7299692A3DF0}" srcId="{E1E2E814-EE54-46DA-8B86-D2CC1D977DDE}" destId="{EA710B7C-4D12-4423-9CAA-55C78A7C8E9F}" srcOrd="0" destOrd="0" parTransId="{F5CDB72F-3B5B-447E-8B22-5230F67A3CBB}" sibTransId="{51421741-B319-4A3B-B219-392B77B7D223}"/>
    <dgm:cxn modelId="{252D4127-A1E1-4F1C-A2AC-D29AC4C6CC11}" srcId="{1294993F-CD19-4A76-90D7-034B0CC97CF9}" destId="{B772E9B4-8AD0-4024-81D2-C3A5BB5B2281}" srcOrd="3" destOrd="0" parTransId="{2EC53B0F-49EC-4CA8-AD7D-82F4D563815D}" sibTransId="{D4BBD25F-5A78-47EF-AB1E-0944003B6F01}"/>
    <dgm:cxn modelId="{8FD9C540-CCC1-40D4-A6B9-7FB50452AC1E}" srcId="{1294993F-CD19-4A76-90D7-034B0CC97CF9}" destId="{B91C8219-2DAA-4200-9486-B8F7462B8426}" srcOrd="2" destOrd="0" parTransId="{6F7E3C56-C723-481D-8594-EB37E482157F}" sibTransId="{4E37F3DC-31DF-4B44-8860-3DB5DC8431A8}"/>
    <dgm:cxn modelId="{F117EC64-B02F-4597-94F6-53D2EE17393B}" type="presOf" srcId="{B772E9B4-8AD0-4024-81D2-C3A5BB5B2281}" destId="{2948C4C0-7D9C-4DBC-830D-0F08ED5253D1}" srcOrd="0" destOrd="3" presId="urn:microsoft.com/office/officeart/2005/8/layout/hList1"/>
    <dgm:cxn modelId="{623ABB6A-8735-4AD0-A8C9-11F106146972}" type="presOf" srcId="{C0307A4B-8B62-4D5F-BF94-A055866CEA65}" destId="{2948C4C0-7D9C-4DBC-830D-0F08ED5253D1}" srcOrd="0" destOrd="0" presId="urn:microsoft.com/office/officeart/2005/8/layout/hList1"/>
    <dgm:cxn modelId="{03FC646B-A8F6-4542-B5ED-9A2E2680E883}" type="presOf" srcId="{E625A7BB-5E4D-4B59-A5C0-9E6CB972D93A}" destId="{530B339D-4259-4AEC-90D1-053773E1B134}" srcOrd="0" destOrd="2" presId="urn:microsoft.com/office/officeart/2005/8/layout/hList1"/>
    <dgm:cxn modelId="{E097A479-0799-4EA2-989F-66BAC4D1078E}" type="presOf" srcId="{E1E2E814-EE54-46DA-8B86-D2CC1D977DDE}" destId="{EEE683EF-2AE0-4CA0-9148-D96489874E3E}" srcOrd="0" destOrd="0" presId="urn:microsoft.com/office/officeart/2005/8/layout/hList1"/>
    <dgm:cxn modelId="{8CA8C67E-3544-49EE-9532-2F3E514494E7}" srcId="{1294993F-CD19-4A76-90D7-034B0CC97CF9}" destId="{CDD903E6-DDA1-45EB-9D72-5AAA6D8C7209}" srcOrd="1" destOrd="0" parTransId="{0D8CA095-7547-4237-9AC9-2B777C0C1E23}" sibTransId="{D97C31B0-1125-4E28-B7E9-D4E8DC59FB68}"/>
    <dgm:cxn modelId="{0D459F83-4343-46B2-8B2F-43C6C97FE734}" srcId="{1294993F-CD19-4A76-90D7-034B0CC97CF9}" destId="{632497E0-6AAE-4A46-950E-75083BA2A2B0}" srcOrd="5" destOrd="0" parTransId="{9A69D9D8-966A-4E43-A9C2-394A6344B689}" sibTransId="{D39FC6BC-6312-410B-9591-42C46EB7FE25}"/>
    <dgm:cxn modelId="{3B282784-5472-4187-8D6A-E1B093A0831C}" srcId="{E1E2E814-EE54-46DA-8B86-D2CC1D977DDE}" destId="{DFA8CFED-962A-4D7F-B905-B4AE3385779C}" srcOrd="1" destOrd="0" parTransId="{778C6302-2897-4AEF-AC4E-604391A9A1D1}" sibTransId="{D09A8F16-CDF8-4861-B900-7F1D5DFEDC0A}"/>
    <dgm:cxn modelId="{FF349D8A-A7AD-44CD-BD55-B0FBD8283896}" type="presOf" srcId="{405D1936-ABBD-4326-ABF0-291C88F14737}" destId="{530B339D-4259-4AEC-90D1-053773E1B134}" srcOrd="0" destOrd="4" presId="urn:microsoft.com/office/officeart/2005/8/layout/hList1"/>
    <dgm:cxn modelId="{3A2FFB8E-59A9-453A-AA15-A49A5176E5B1}" type="presOf" srcId="{CDD903E6-DDA1-45EB-9D72-5AAA6D8C7209}" destId="{2948C4C0-7D9C-4DBC-830D-0F08ED5253D1}" srcOrd="0" destOrd="1" presId="urn:microsoft.com/office/officeart/2005/8/layout/hList1"/>
    <dgm:cxn modelId="{EFB0779E-E31C-4EDB-AAF2-A09133B11827}" type="presOf" srcId="{682CBACF-60D0-4F0C-B0E6-C7E5221C3E16}" destId="{530B339D-4259-4AEC-90D1-053773E1B134}" srcOrd="0" destOrd="3" presId="urn:microsoft.com/office/officeart/2005/8/layout/hList1"/>
    <dgm:cxn modelId="{C9BA1CBC-351A-43DA-9BF6-1284EA30F764}" type="presOf" srcId="{DFA8CFED-962A-4D7F-B905-B4AE3385779C}" destId="{530B339D-4259-4AEC-90D1-053773E1B134}" srcOrd="0" destOrd="1" presId="urn:microsoft.com/office/officeart/2005/8/layout/hList1"/>
    <dgm:cxn modelId="{99D0DBBD-5B21-4FD1-86D9-757B86B14043}" srcId="{1294993F-CD19-4A76-90D7-034B0CC97CF9}" destId="{C0307A4B-8B62-4D5F-BF94-A055866CEA65}" srcOrd="0" destOrd="0" parTransId="{C3E9A16D-A924-4B81-8DC9-1F10EBF38804}" sibTransId="{B4F27987-23B8-44DF-8208-4480507B6573}"/>
    <dgm:cxn modelId="{EDAFE3BE-57CF-4A1C-A0FF-0AB3D1887D9F}" srcId="{E1E2E814-EE54-46DA-8B86-D2CC1D977DDE}" destId="{682CBACF-60D0-4F0C-B0E6-C7E5221C3E16}" srcOrd="3" destOrd="0" parTransId="{25709CC6-D20C-48A9-A2DF-FED8E27D6064}" sibTransId="{80E27F1A-14EC-40E2-8E61-E2BA31FC9641}"/>
    <dgm:cxn modelId="{5B5074D5-55A3-4707-B990-514FF83B5E12}" type="presOf" srcId="{B91C8219-2DAA-4200-9486-B8F7462B8426}" destId="{2948C4C0-7D9C-4DBC-830D-0F08ED5253D1}" srcOrd="0" destOrd="2" presId="urn:microsoft.com/office/officeart/2005/8/layout/hList1"/>
    <dgm:cxn modelId="{DFF841D6-6F17-42FC-89E7-29A26A5A254E}" srcId="{1294993F-CD19-4A76-90D7-034B0CC97CF9}" destId="{C3F5CCEF-0747-4C51-8634-3FB3A09FB7B6}" srcOrd="4" destOrd="0" parTransId="{7BB04FCB-DDDD-4384-B6C2-8FEFABC4FE37}" sibTransId="{7D499BC5-AD74-4143-B3BE-89078C8F0188}"/>
    <dgm:cxn modelId="{B4E381DF-5DE2-4A91-929F-FA123CC5382C}" srcId="{4775B18A-D7D7-4831-B03F-B197DB8E78FD}" destId="{E1E2E814-EE54-46DA-8B86-D2CC1D977DDE}" srcOrd="1" destOrd="0" parTransId="{59E60608-9CCD-4B8D-8280-097D0B04B97A}" sibTransId="{03E6F35D-DC46-43E3-9656-AF35F0E5CC4E}"/>
    <dgm:cxn modelId="{C5B6E6E1-7C76-4AC3-97C7-1090A2B5C1D7}" type="presOf" srcId="{4775B18A-D7D7-4831-B03F-B197DB8E78FD}" destId="{C2BF6544-26BD-4377-9807-DA06D4B45D14}" srcOrd="0" destOrd="0" presId="urn:microsoft.com/office/officeart/2005/8/layout/hList1"/>
    <dgm:cxn modelId="{BB1628EC-797A-4892-A731-666FC142657C}" srcId="{E1E2E814-EE54-46DA-8B86-D2CC1D977DDE}" destId="{405D1936-ABBD-4326-ABF0-291C88F14737}" srcOrd="4" destOrd="0" parTransId="{35220976-789C-4D68-9D11-382F55A04C20}" sibTransId="{D295A027-7B77-4CBA-A914-6494A0F5D06E}"/>
    <dgm:cxn modelId="{513EEAF4-B6CF-4221-9FBE-BBE11D9A4A40}" type="presOf" srcId="{1294993F-CD19-4A76-90D7-034B0CC97CF9}" destId="{EB85FDDF-0604-4B5A-AB41-31625DB67E6C}" srcOrd="0" destOrd="0" presId="urn:microsoft.com/office/officeart/2005/8/layout/hList1"/>
    <dgm:cxn modelId="{477E7AF7-1A7B-4B30-8267-450298094E32}" type="presOf" srcId="{C3F5CCEF-0747-4C51-8634-3FB3A09FB7B6}" destId="{2948C4C0-7D9C-4DBC-830D-0F08ED5253D1}" srcOrd="0" destOrd="4" presId="urn:microsoft.com/office/officeart/2005/8/layout/hList1"/>
    <dgm:cxn modelId="{4A1C81F7-840E-4C4C-BCCD-C6F03E74C024}" type="presOf" srcId="{EA710B7C-4D12-4423-9CAA-55C78A7C8E9F}" destId="{530B339D-4259-4AEC-90D1-053773E1B134}" srcOrd="0" destOrd="0" presId="urn:microsoft.com/office/officeart/2005/8/layout/hList1"/>
    <dgm:cxn modelId="{21C1A7FD-8CC0-4822-86C6-DDBAE2328124}" type="presOf" srcId="{632497E0-6AAE-4A46-950E-75083BA2A2B0}" destId="{2948C4C0-7D9C-4DBC-830D-0F08ED5253D1}" srcOrd="0" destOrd="5" presId="urn:microsoft.com/office/officeart/2005/8/layout/hList1"/>
    <dgm:cxn modelId="{599A87A8-1B95-408E-921F-0009C7451644}" type="presParOf" srcId="{C2BF6544-26BD-4377-9807-DA06D4B45D14}" destId="{FD3095AC-9A22-405F-98F6-0CAFD23A5E04}" srcOrd="0" destOrd="0" presId="urn:microsoft.com/office/officeart/2005/8/layout/hList1"/>
    <dgm:cxn modelId="{8EFBF52F-E5B3-43B2-A55D-316967D022CA}" type="presParOf" srcId="{FD3095AC-9A22-405F-98F6-0CAFD23A5E04}" destId="{EB85FDDF-0604-4B5A-AB41-31625DB67E6C}" srcOrd="0" destOrd="0" presId="urn:microsoft.com/office/officeart/2005/8/layout/hList1"/>
    <dgm:cxn modelId="{6170A8B5-8AE0-4971-A717-9352326DCAB5}" type="presParOf" srcId="{FD3095AC-9A22-405F-98F6-0CAFD23A5E04}" destId="{2948C4C0-7D9C-4DBC-830D-0F08ED5253D1}" srcOrd="1" destOrd="0" presId="urn:microsoft.com/office/officeart/2005/8/layout/hList1"/>
    <dgm:cxn modelId="{AC715D71-0D4A-4361-9E17-F1F84252613B}" type="presParOf" srcId="{C2BF6544-26BD-4377-9807-DA06D4B45D14}" destId="{00948DA1-9884-42D1-A60A-A26A5824EB62}" srcOrd="1" destOrd="0" presId="urn:microsoft.com/office/officeart/2005/8/layout/hList1"/>
    <dgm:cxn modelId="{1C6720C3-229D-43CB-B80E-BEA697F132C6}" type="presParOf" srcId="{C2BF6544-26BD-4377-9807-DA06D4B45D14}" destId="{D2A5E1EE-5569-4716-B8D8-887C21BDA280}" srcOrd="2" destOrd="0" presId="urn:microsoft.com/office/officeart/2005/8/layout/hList1"/>
    <dgm:cxn modelId="{B23ECEAD-6807-42F4-83F2-DCF767B451BA}" type="presParOf" srcId="{D2A5E1EE-5569-4716-B8D8-887C21BDA280}" destId="{EEE683EF-2AE0-4CA0-9148-D96489874E3E}" srcOrd="0" destOrd="0" presId="urn:microsoft.com/office/officeart/2005/8/layout/hList1"/>
    <dgm:cxn modelId="{C9B0A68C-CED3-41A7-BD7F-39F45078D26F}" type="presParOf" srcId="{D2A5E1EE-5569-4716-B8D8-887C21BDA280}" destId="{530B339D-4259-4AEC-90D1-053773E1B134}"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775B18A-D7D7-4831-B03F-B197DB8E78FD}" type="doc">
      <dgm:prSet loTypeId="urn:microsoft.com/office/officeart/2005/8/layout/hList1" loCatId="list" qsTypeId="urn:microsoft.com/office/officeart/2005/8/quickstyle/simple1" qsCatId="simple" csTypeId="urn:microsoft.com/office/officeart/2005/8/colors/accent2_2" csCatId="accent2" phldr="1"/>
      <dgm:spPr/>
      <dgm:t>
        <a:bodyPr/>
        <a:lstStyle/>
        <a:p>
          <a:endParaRPr lang="en-AU"/>
        </a:p>
      </dgm:t>
    </dgm:pt>
    <dgm:pt modelId="{1294993F-CD19-4A76-90D7-034B0CC97CF9}">
      <dgm:prSet phldrT="[Text]"/>
      <dgm:spPr/>
      <dgm:t>
        <a:bodyPr/>
        <a:lstStyle/>
        <a:p>
          <a:r>
            <a:rPr lang="en-AU" dirty="0">
              <a:solidFill>
                <a:schemeClr val="bg1"/>
              </a:solidFill>
            </a:rPr>
            <a:t>POSITIVE</a:t>
          </a:r>
        </a:p>
      </dgm:t>
    </dgm:pt>
    <dgm:pt modelId="{F9EA386D-2B3D-4675-B0AB-648E77CE1DD7}" type="parTrans" cxnId="{A79F4218-6046-4703-86DA-81D9B29D8138}">
      <dgm:prSet/>
      <dgm:spPr/>
      <dgm:t>
        <a:bodyPr/>
        <a:lstStyle/>
        <a:p>
          <a:endParaRPr lang="en-AU"/>
        </a:p>
      </dgm:t>
    </dgm:pt>
    <dgm:pt modelId="{C1FF0EDD-C3CA-4F07-B16B-3C083CD17E4B}" type="sibTrans" cxnId="{A79F4218-6046-4703-86DA-81D9B29D8138}">
      <dgm:prSet/>
      <dgm:spPr/>
      <dgm:t>
        <a:bodyPr/>
        <a:lstStyle/>
        <a:p>
          <a:endParaRPr lang="en-AU"/>
        </a:p>
      </dgm:t>
    </dgm:pt>
    <dgm:pt modelId="{C0307A4B-8B62-4D5F-BF94-A055866CEA65}">
      <dgm:prSet phldrT="[Text]"/>
      <dgm:spPr/>
      <dgm:t>
        <a:bodyPr/>
        <a:lstStyle/>
        <a:p>
          <a:r>
            <a:rPr lang="en-US" dirty="0">
              <a:solidFill>
                <a:srgbClr val="000000"/>
              </a:solidFill>
            </a:rPr>
            <a:t>Destination promotion and increased tourist visits</a:t>
          </a:r>
          <a:endParaRPr lang="en-AU" dirty="0"/>
        </a:p>
      </dgm:t>
    </dgm:pt>
    <dgm:pt modelId="{C3E9A16D-A924-4B81-8DC9-1F10EBF38804}" type="parTrans" cxnId="{99D0DBBD-5B21-4FD1-86D9-757B86B14043}">
      <dgm:prSet/>
      <dgm:spPr/>
      <dgm:t>
        <a:bodyPr/>
        <a:lstStyle/>
        <a:p>
          <a:endParaRPr lang="en-AU"/>
        </a:p>
      </dgm:t>
    </dgm:pt>
    <dgm:pt modelId="{B4F27987-23B8-44DF-8208-4480507B6573}" type="sibTrans" cxnId="{99D0DBBD-5B21-4FD1-86D9-757B86B14043}">
      <dgm:prSet/>
      <dgm:spPr/>
      <dgm:t>
        <a:bodyPr/>
        <a:lstStyle/>
        <a:p>
          <a:endParaRPr lang="en-AU"/>
        </a:p>
      </dgm:t>
    </dgm:pt>
    <dgm:pt modelId="{E1E2E814-EE54-46DA-8B86-D2CC1D977DDE}">
      <dgm:prSet phldrT="[Text]"/>
      <dgm:spPr/>
      <dgm:t>
        <a:bodyPr/>
        <a:lstStyle/>
        <a:p>
          <a:r>
            <a:rPr lang="en-AU" dirty="0">
              <a:solidFill>
                <a:schemeClr val="bg1"/>
              </a:solidFill>
            </a:rPr>
            <a:t>NEGATIVE</a:t>
          </a:r>
        </a:p>
      </dgm:t>
    </dgm:pt>
    <dgm:pt modelId="{59E60608-9CCD-4B8D-8280-097D0B04B97A}" type="parTrans" cxnId="{B4E381DF-5DE2-4A91-929F-FA123CC5382C}">
      <dgm:prSet/>
      <dgm:spPr/>
      <dgm:t>
        <a:bodyPr/>
        <a:lstStyle/>
        <a:p>
          <a:endParaRPr lang="en-AU"/>
        </a:p>
      </dgm:t>
    </dgm:pt>
    <dgm:pt modelId="{03E6F35D-DC46-43E3-9656-AF35F0E5CC4E}" type="sibTrans" cxnId="{B4E381DF-5DE2-4A91-929F-FA123CC5382C}">
      <dgm:prSet/>
      <dgm:spPr/>
      <dgm:t>
        <a:bodyPr/>
        <a:lstStyle/>
        <a:p>
          <a:endParaRPr lang="en-AU"/>
        </a:p>
      </dgm:t>
    </dgm:pt>
    <dgm:pt modelId="{EA710B7C-4D12-4423-9CAA-55C78A7C8E9F}">
      <dgm:prSet phldrT="[Text]"/>
      <dgm:spPr/>
      <dgm:t>
        <a:bodyPr/>
        <a:lstStyle/>
        <a:p>
          <a:r>
            <a:rPr lang="en-US" dirty="0">
              <a:solidFill>
                <a:srgbClr val="000000"/>
              </a:solidFill>
            </a:rPr>
            <a:t>Community resistance to tourism</a:t>
          </a:r>
          <a:endParaRPr lang="en-AU" dirty="0"/>
        </a:p>
      </dgm:t>
    </dgm:pt>
    <dgm:pt modelId="{F5CDB72F-3B5B-447E-8B22-5230F67A3CBB}" type="parTrans" cxnId="{A8F6C91A-15F8-4498-8FF7-7299692A3DF0}">
      <dgm:prSet/>
      <dgm:spPr/>
      <dgm:t>
        <a:bodyPr/>
        <a:lstStyle/>
        <a:p>
          <a:endParaRPr lang="en-AU"/>
        </a:p>
      </dgm:t>
    </dgm:pt>
    <dgm:pt modelId="{51421741-B319-4A3B-B219-392B77B7D223}" type="sibTrans" cxnId="{A8F6C91A-15F8-4498-8FF7-7299692A3DF0}">
      <dgm:prSet/>
      <dgm:spPr/>
      <dgm:t>
        <a:bodyPr/>
        <a:lstStyle/>
        <a:p>
          <a:endParaRPr lang="en-AU"/>
        </a:p>
      </dgm:t>
    </dgm:pt>
    <dgm:pt modelId="{3D472AC8-3F8F-453D-9556-82FCE2B19B40}">
      <dgm:prSet/>
      <dgm:spPr/>
      <dgm:t>
        <a:bodyPr/>
        <a:lstStyle/>
        <a:p>
          <a:r>
            <a:rPr lang="en-US" dirty="0">
              <a:solidFill>
                <a:srgbClr val="000000"/>
              </a:solidFill>
            </a:rPr>
            <a:t>Extended length of stay</a:t>
          </a:r>
        </a:p>
      </dgm:t>
    </dgm:pt>
    <dgm:pt modelId="{1B61F033-6BDC-48F7-868D-314D0D38585A}" type="parTrans" cxnId="{08CE678D-95E3-47D8-934B-BE14798F93C1}">
      <dgm:prSet/>
      <dgm:spPr/>
      <dgm:t>
        <a:bodyPr/>
        <a:lstStyle/>
        <a:p>
          <a:endParaRPr lang="en-AU"/>
        </a:p>
      </dgm:t>
    </dgm:pt>
    <dgm:pt modelId="{EC63C492-40EB-4C55-B530-4305532E60F9}" type="sibTrans" cxnId="{08CE678D-95E3-47D8-934B-BE14798F93C1}">
      <dgm:prSet/>
      <dgm:spPr/>
      <dgm:t>
        <a:bodyPr/>
        <a:lstStyle/>
        <a:p>
          <a:endParaRPr lang="en-AU"/>
        </a:p>
      </dgm:t>
    </dgm:pt>
    <dgm:pt modelId="{5D63D4AB-D639-4A78-A029-8A5B6CFAEF26}">
      <dgm:prSet/>
      <dgm:spPr/>
      <dgm:t>
        <a:bodyPr/>
        <a:lstStyle/>
        <a:p>
          <a:r>
            <a:rPr lang="en-US" dirty="0">
              <a:solidFill>
                <a:srgbClr val="000000"/>
              </a:solidFill>
            </a:rPr>
            <a:t>Higher yield</a:t>
          </a:r>
        </a:p>
      </dgm:t>
    </dgm:pt>
    <dgm:pt modelId="{F60568F4-2FF3-4E3B-B407-0CA197ECBCD1}" type="parTrans" cxnId="{4186F721-698C-426E-89DC-611D70286E00}">
      <dgm:prSet/>
      <dgm:spPr/>
      <dgm:t>
        <a:bodyPr/>
        <a:lstStyle/>
        <a:p>
          <a:endParaRPr lang="en-AU"/>
        </a:p>
      </dgm:t>
    </dgm:pt>
    <dgm:pt modelId="{FFD213C4-D368-4FFD-AEA4-031F942F0D8C}" type="sibTrans" cxnId="{4186F721-698C-426E-89DC-611D70286E00}">
      <dgm:prSet/>
      <dgm:spPr/>
      <dgm:t>
        <a:bodyPr/>
        <a:lstStyle/>
        <a:p>
          <a:endParaRPr lang="en-AU"/>
        </a:p>
      </dgm:t>
    </dgm:pt>
    <dgm:pt modelId="{79E3678B-4A75-46B8-8319-5F368BEFFD82}">
      <dgm:prSet/>
      <dgm:spPr/>
      <dgm:t>
        <a:bodyPr/>
        <a:lstStyle/>
        <a:p>
          <a:r>
            <a:rPr lang="en-US" dirty="0">
              <a:solidFill>
                <a:srgbClr val="000000"/>
              </a:solidFill>
            </a:rPr>
            <a:t>Increased tax revenue</a:t>
          </a:r>
        </a:p>
      </dgm:t>
    </dgm:pt>
    <dgm:pt modelId="{10CF5E4D-067A-4D8D-8874-3CF3E13D50E8}" type="parTrans" cxnId="{94BFBBD1-99FC-4DE6-84E7-CED3B495840D}">
      <dgm:prSet/>
      <dgm:spPr/>
      <dgm:t>
        <a:bodyPr/>
        <a:lstStyle/>
        <a:p>
          <a:endParaRPr lang="en-AU"/>
        </a:p>
      </dgm:t>
    </dgm:pt>
    <dgm:pt modelId="{6BCAC603-9063-41C8-9F83-A2ABA0741A78}" type="sibTrans" cxnId="{94BFBBD1-99FC-4DE6-84E7-CED3B495840D}">
      <dgm:prSet/>
      <dgm:spPr/>
      <dgm:t>
        <a:bodyPr/>
        <a:lstStyle/>
        <a:p>
          <a:endParaRPr lang="en-AU"/>
        </a:p>
      </dgm:t>
    </dgm:pt>
    <dgm:pt modelId="{CC5DFE85-5047-4492-B546-92B15A89DECA}">
      <dgm:prSet/>
      <dgm:spPr/>
      <dgm:t>
        <a:bodyPr/>
        <a:lstStyle/>
        <a:p>
          <a:r>
            <a:rPr lang="en-US" dirty="0">
              <a:solidFill>
                <a:srgbClr val="000000"/>
              </a:solidFill>
            </a:rPr>
            <a:t>Business opportunities</a:t>
          </a:r>
        </a:p>
      </dgm:t>
    </dgm:pt>
    <dgm:pt modelId="{24CE1244-EB84-49FF-BA17-30DFF340C768}" type="parTrans" cxnId="{356F953B-1D3B-49D4-953B-7EDDEFB84C88}">
      <dgm:prSet/>
      <dgm:spPr/>
      <dgm:t>
        <a:bodyPr/>
        <a:lstStyle/>
        <a:p>
          <a:endParaRPr lang="en-AU"/>
        </a:p>
      </dgm:t>
    </dgm:pt>
    <dgm:pt modelId="{4ED3BDE9-099F-4F33-8B96-B3AF206511DC}" type="sibTrans" cxnId="{356F953B-1D3B-49D4-953B-7EDDEFB84C88}">
      <dgm:prSet/>
      <dgm:spPr/>
      <dgm:t>
        <a:bodyPr/>
        <a:lstStyle/>
        <a:p>
          <a:endParaRPr lang="en-AU"/>
        </a:p>
      </dgm:t>
    </dgm:pt>
    <dgm:pt modelId="{9CE18539-AC42-43DE-878A-F8D2312133A4}">
      <dgm:prSet/>
      <dgm:spPr/>
      <dgm:t>
        <a:bodyPr/>
        <a:lstStyle/>
        <a:p>
          <a:r>
            <a:rPr lang="en-US" dirty="0">
              <a:solidFill>
                <a:srgbClr val="000000"/>
              </a:solidFill>
            </a:rPr>
            <a:t>Commercial activity</a:t>
          </a:r>
        </a:p>
      </dgm:t>
    </dgm:pt>
    <dgm:pt modelId="{2A0AB247-C835-48AE-8376-C68FA2CF7B47}" type="parTrans" cxnId="{56958264-46BC-418B-8644-DE1D072C434E}">
      <dgm:prSet/>
      <dgm:spPr/>
      <dgm:t>
        <a:bodyPr/>
        <a:lstStyle/>
        <a:p>
          <a:endParaRPr lang="en-AU"/>
        </a:p>
      </dgm:t>
    </dgm:pt>
    <dgm:pt modelId="{7F3EE9D5-D917-4C56-B69E-0EB79216FB27}" type="sibTrans" cxnId="{56958264-46BC-418B-8644-DE1D072C434E}">
      <dgm:prSet/>
      <dgm:spPr/>
      <dgm:t>
        <a:bodyPr/>
        <a:lstStyle/>
        <a:p>
          <a:endParaRPr lang="en-AU"/>
        </a:p>
      </dgm:t>
    </dgm:pt>
    <dgm:pt modelId="{0619B53C-1929-4099-875E-7DB0C4C47C76}">
      <dgm:prSet/>
      <dgm:spPr/>
      <dgm:t>
        <a:bodyPr/>
        <a:lstStyle/>
        <a:p>
          <a:r>
            <a:rPr lang="en-US" dirty="0">
              <a:solidFill>
                <a:srgbClr val="000000"/>
              </a:solidFill>
            </a:rPr>
            <a:t>Job creation</a:t>
          </a:r>
        </a:p>
      </dgm:t>
    </dgm:pt>
    <dgm:pt modelId="{9A91F4BA-8E54-4436-A3DB-308BDFC736CC}" type="parTrans" cxnId="{0760128E-9245-4C5C-82F8-64B116CE4646}">
      <dgm:prSet/>
      <dgm:spPr/>
      <dgm:t>
        <a:bodyPr/>
        <a:lstStyle/>
        <a:p>
          <a:endParaRPr lang="en-AU"/>
        </a:p>
      </dgm:t>
    </dgm:pt>
    <dgm:pt modelId="{D3946146-B13E-42E1-9AA6-AEACCAE48FE6}" type="sibTrans" cxnId="{0760128E-9245-4C5C-82F8-64B116CE4646}">
      <dgm:prSet/>
      <dgm:spPr/>
      <dgm:t>
        <a:bodyPr/>
        <a:lstStyle/>
        <a:p>
          <a:endParaRPr lang="en-AU"/>
        </a:p>
      </dgm:t>
    </dgm:pt>
    <dgm:pt modelId="{DA416761-A5EC-4D1D-B03D-99C07DCA53D7}">
      <dgm:prSet/>
      <dgm:spPr/>
      <dgm:t>
        <a:bodyPr/>
        <a:lstStyle/>
        <a:p>
          <a:r>
            <a:rPr lang="en-US" dirty="0">
              <a:solidFill>
                <a:srgbClr val="000000"/>
              </a:solidFill>
            </a:rPr>
            <a:t>Loss of authenticity</a:t>
          </a:r>
        </a:p>
      </dgm:t>
    </dgm:pt>
    <dgm:pt modelId="{EBA11452-6A89-47AF-94B2-5917AC242D72}" type="parTrans" cxnId="{2C4DD5EC-3C16-4EA2-A8B7-6B6EF4969007}">
      <dgm:prSet/>
      <dgm:spPr/>
      <dgm:t>
        <a:bodyPr/>
        <a:lstStyle/>
        <a:p>
          <a:endParaRPr lang="en-AU"/>
        </a:p>
      </dgm:t>
    </dgm:pt>
    <dgm:pt modelId="{3EB3699F-16BF-4D84-B530-2AC4C3BF4C53}" type="sibTrans" cxnId="{2C4DD5EC-3C16-4EA2-A8B7-6B6EF4969007}">
      <dgm:prSet/>
      <dgm:spPr/>
      <dgm:t>
        <a:bodyPr/>
        <a:lstStyle/>
        <a:p>
          <a:endParaRPr lang="en-AU"/>
        </a:p>
      </dgm:t>
    </dgm:pt>
    <dgm:pt modelId="{372ED325-B86B-4515-961D-00669AAA2312}">
      <dgm:prSet/>
      <dgm:spPr/>
      <dgm:t>
        <a:bodyPr/>
        <a:lstStyle/>
        <a:p>
          <a:r>
            <a:rPr lang="en-US" dirty="0">
              <a:solidFill>
                <a:srgbClr val="000000"/>
              </a:solidFill>
            </a:rPr>
            <a:t>Damage to reputation</a:t>
          </a:r>
        </a:p>
      </dgm:t>
    </dgm:pt>
    <dgm:pt modelId="{A894E05D-D27E-4C03-8068-8DE1068A2AA0}" type="parTrans" cxnId="{364BD064-DAC0-438F-A0BF-A7D2A3C0EC42}">
      <dgm:prSet/>
      <dgm:spPr/>
      <dgm:t>
        <a:bodyPr/>
        <a:lstStyle/>
        <a:p>
          <a:endParaRPr lang="en-AU"/>
        </a:p>
      </dgm:t>
    </dgm:pt>
    <dgm:pt modelId="{1254302A-8BF4-4CEB-B67E-54EEE2FDB743}" type="sibTrans" cxnId="{364BD064-DAC0-438F-A0BF-A7D2A3C0EC42}">
      <dgm:prSet/>
      <dgm:spPr/>
      <dgm:t>
        <a:bodyPr/>
        <a:lstStyle/>
        <a:p>
          <a:endParaRPr lang="en-AU"/>
        </a:p>
      </dgm:t>
    </dgm:pt>
    <dgm:pt modelId="{A374729C-6A4B-44C4-8D89-1504F986C344}">
      <dgm:prSet/>
      <dgm:spPr/>
      <dgm:t>
        <a:bodyPr/>
        <a:lstStyle/>
        <a:p>
          <a:r>
            <a:rPr lang="en-US" dirty="0">
              <a:solidFill>
                <a:srgbClr val="000000"/>
              </a:solidFill>
            </a:rPr>
            <a:t>Exploitation</a:t>
          </a:r>
        </a:p>
      </dgm:t>
    </dgm:pt>
    <dgm:pt modelId="{6D88A8A8-7B3F-4E01-AB3C-667BF0A7FF6E}" type="parTrans" cxnId="{BC7D828E-E488-4990-B965-86A08A04E60E}">
      <dgm:prSet/>
      <dgm:spPr/>
      <dgm:t>
        <a:bodyPr/>
        <a:lstStyle/>
        <a:p>
          <a:endParaRPr lang="en-AU"/>
        </a:p>
      </dgm:t>
    </dgm:pt>
    <dgm:pt modelId="{28745DE4-D133-47CB-A056-90AF603965A1}" type="sibTrans" cxnId="{BC7D828E-E488-4990-B965-86A08A04E60E}">
      <dgm:prSet/>
      <dgm:spPr/>
      <dgm:t>
        <a:bodyPr/>
        <a:lstStyle/>
        <a:p>
          <a:endParaRPr lang="en-AU"/>
        </a:p>
      </dgm:t>
    </dgm:pt>
    <dgm:pt modelId="{57524904-23A6-4FD4-AD53-A2604664B3F2}">
      <dgm:prSet/>
      <dgm:spPr/>
      <dgm:t>
        <a:bodyPr/>
        <a:lstStyle/>
        <a:p>
          <a:r>
            <a:rPr lang="en-US" dirty="0">
              <a:solidFill>
                <a:srgbClr val="000000"/>
              </a:solidFill>
            </a:rPr>
            <a:t>Inflated prices</a:t>
          </a:r>
        </a:p>
      </dgm:t>
    </dgm:pt>
    <dgm:pt modelId="{E6284775-CBAD-4752-819D-00D2B34060D6}" type="parTrans" cxnId="{649AC690-2784-4728-8E85-936A13CE8F87}">
      <dgm:prSet/>
      <dgm:spPr/>
      <dgm:t>
        <a:bodyPr/>
        <a:lstStyle/>
        <a:p>
          <a:endParaRPr lang="en-AU"/>
        </a:p>
      </dgm:t>
    </dgm:pt>
    <dgm:pt modelId="{7621E3A8-3C1B-4F03-9264-BAB1DA190A81}" type="sibTrans" cxnId="{649AC690-2784-4728-8E85-936A13CE8F87}">
      <dgm:prSet/>
      <dgm:spPr/>
      <dgm:t>
        <a:bodyPr/>
        <a:lstStyle/>
        <a:p>
          <a:endParaRPr lang="en-AU"/>
        </a:p>
      </dgm:t>
    </dgm:pt>
    <dgm:pt modelId="{3883892C-5F82-43ED-A6C8-0C53793E0639}">
      <dgm:prSet/>
      <dgm:spPr/>
      <dgm:t>
        <a:bodyPr/>
        <a:lstStyle/>
        <a:p>
          <a:r>
            <a:rPr lang="en-US" dirty="0">
              <a:solidFill>
                <a:srgbClr val="000000"/>
              </a:solidFill>
            </a:rPr>
            <a:t>Opportunity costs</a:t>
          </a:r>
        </a:p>
      </dgm:t>
    </dgm:pt>
    <dgm:pt modelId="{065E740B-6938-4C37-8A69-8B0154A4F57C}" type="parTrans" cxnId="{B7ABFC77-A2A6-4DD5-9D51-2BBB5A43770B}">
      <dgm:prSet/>
      <dgm:spPr/>
      <dgm:t>
        <a:bodyPr/>
        <a:lstStyle/>
        <a:p>
          <a:endParaRPr lang="en-AU"/>
        </a:p>
      </dgm:t>
    </dgm:pt>
    <dgm:pt modelId="{808018C6-DE4F-4D77-9E89-6B4811EC0ABB}" type="sibTrans" cxnId="{B7ABFC77-A2A6-4DD5-9D51-2BBB5A43770B}">
      <dgm:prSet/>
      <dgm:spPr/>
      <dgm:t>
        <a:bodyPr/>
        <a:lstStyle/>
        <a:p>
          <a:endParaRPr lang="en-AU"/>
        </a:p>
      </dgm:t>
    </dgm:pt>
    <dgm:pt modelId="{B527E2EC-3552-478D-9F0C-6EDF9AC1D073}">
      <dgm:prSet/>
      <dgm:spPr/>
      <dgm:t>
        <a:bodyPr/>
        <a:lstStyle/>
        <a:p>
          <a:r>
            <a:rPr lang="en-US" dirty="0">
              <a:solidFill>
                <a:srgbClr val="000000"/>
              </a:solidFill>
            </a:rPr>
            <a:t>Financial mismanagement and loss</a:t>
          </a:r>
        </a:p>
      </dgm:t>
    </dgm:pt>
    <dgm:pt modelId="{59238552-7A8F-40CC-BD07-4D48E74EDBAC}" type="parTrans" cxnId="{CC8EFACE-4B56-492E-9822-5CC90FCACEBA}">
      <dgm:prSet/>
      <dgm:spPr/>
      <dgm:t>
        <a:bodyPr/>
        <a:lstStyle/>
        <a:p>
          <a:endParaRPr lang="en-AU"/>
        </a:p>
      </dgm:t>
    </dgm:pt>
    <dgm:pt modelId="{7216880B-E93B-4092-88A3-B7BFA5249011}" type="sibTrans" cxnId="{CC8EFACE-4B56-492E-9822-5CC90FCACEBA}">
      <dgm:prSet/>
      <dgm:spPr/>
      <dgm:t>
        <a:bodyPr/>
        <a:lstStyle/>
        <a:p>
          <a:endParaRPr lang="en-AU"/>
        </a:p>
      </dgm:t>
    </dgm:pt>
    <dgm:pt modelId="{C2BF6544-26BD-4377-9807-DA06D4B45D14}" type="pres">
      <dgm:prSet presAssocID="{4775B18A-D7D7-4831-B03F-B197DB8E78FD}" presName="Name0" presStyleCnt="0">
        <dgm:presLayoutVars>
          <dgm:dir/>
          <dgm:animLvl val="lvl"/>
          <dgm:resizeHandles val="exact"/>
        </dgm:presLayoutVars>
      </dgm:prSet>
      <dgm:spPr/>
    </dgm:pt>
    <dgm:pt modelId="{FD3095AC-9A22-405F-98F6-0CAFD23A5E04}" type="pres">
      <dgm:prSet presAssocID="{1294993F-CD19-4A76-90D7-034B0CC97CF9}" presName="composite" presStyleCnt="0"/>
      <dgm:spPr/>
    </dgm:pt>
    <dgm:pt modelId="{EB85FDDF-0604-4B5A-AB41-31625DB67E6C}" type="pres">
      <dgm:prSet presAssocID="{1294993F-CD19-4A76-90D7-034B0CC97CF9}" presName="parTx" presStyleLbl="alignNode1" presStyleIdx="0" presStyleCnt="2">
        <dgm:presLayoutVars>
          <dgm:chMax val="0"/>
          <dgm:chPref val="0"/>
          <dgm:bulletEnabled val="1"/>
        </dgm:presLayoutVars>
      </dgm:prSet>
      <dgm:spPr/>
    </dgm:pt>
    <dgm:pt modelId="{2948C4C0-7D9C-4DBC-830D-0F08ED5253D1}" type="pres">
      <dgm:prSet presAssocID="{1294993F-CD19-4A76-90D7-034B0CC97CF9}" presName="desTx" presStyleLbl="alignAccFollowNode1" presStyleIdx="0" presStyleCnt="2">
        <dgm:presLayoutVars>
          <dgm:bulletEnabled val="1"/>
        </dgm:presLayoutVars>
      </dgm:prSet>
      <dgm:spPr/>
    </dgm:pt>
    <dgm:pt modelId="{00948DA1-9884-42D1-A60A-A26A5824EB62}" type="pres">
      <dgm:prSet presAssocID="{C1FF0EDD-C3CA-4F07-B16B-3C083CD17E4B}" presName="space" presStyleCnt="0"/>
      <dgm:spPr/>
    </dgm:pt>
    <dgm:pt modelId="{D2A5E1EE-5569-4716-B8D8-887C21BDA280}" type="pres">
      <dgm:prSet presAssocID="{E1E2E814-EE54-46DA-8B86-D2CC1D977DDE}" presName="composite" presStyleCnt="0"/>
      <dgm:spPr/>
    </dgm:pt>
    <dgm:pt modelId="{EEE683EF-2AE0-4CA0-9148-D96489874E3E}" type="pres">
      <dgm:prSet presAssocID="{E1E2E814-EE54-46DA-8B86-D2CC1D977DDE}" presName="parTx" presStyleLbl="alignNode1" presStyleIdx="1" presStyleCnt="2">
        <dgm:presLayoutVars>
          <dgm:chMax val="0"/>
          <dgm:chPref val="0"/>
          <dgm:bulletEnabled val="1"/>
        </dgm:presLayoutVars>
      </dgm:prSet>
      <dgm:spPr/>
    </dgm:pt>
    <dgm:pt modelId="{530B339D-4259-4AEC-90D1-053773E1B134}" type="pres">
      <dgm:prSet presAssocID="{E1E2E814-EE54-46DA-8B86-D2CC1D977DDE}" presName="desTx" presStyleLbl="alignAccFollowNode1" presStyleIdx="1" presStyleCnt="2">
        <dgm:presLayoutVars>
          <dgm:bulletEnabled val="1"/>
        </dgm:presLayoutVars>
      </dgm:prSet>
      <dgm:spPr/>
    </dgm:pt>
  </dgm:ptLst>
  <dgm:cxnLst>
    <dgm:cxn modelId="{E162B717-76D5-4D33-BFA1-101CAE761828}" type="presOf" srcId="{1294993F-CD19-4A76-90D7-034B0CC97CF9}" destId="{EB85FDDF-0604-4B5A-AB41-31625DB67E6C}" srcOrd="0" destOrd="0" presId="urn:microsoft.com/office/officeart/2005/8/layout/hList1"/>
    <dgm:cxn modelId="{A79F4218-6046-4703-86DA-81D9B29D8138}" srcId="{4775B18A-D7D7-4831-B03F-B197DB8E78FD}" destId="{1294993F-CD19-4A76-90D7-034B0CC97CF9}" srcOrd="0" destOrd="0" parTransId="{F9EA386D-2B3D-4675-B0AB-648E77CE1DD7}" sibTransId="{C1FF0EDD-C3CA-4F07-B16B-3C083CD17E4B}"/>
    <dgm:cxn modelId="{A5DDD918-3391-402C-B380-6E6A8F24D0F3}" type="presOf" srcId="{5D63D4AB-D639-4A78-A029-8A5B6CFAEF26}" destId="{2948C4C0-7D9C-4DBC-830D-0F08ED5253D1}" srcOrd="0" destOrd="2" presId="urn:microsoft.com/office/officeart/2005/8/layout/hList1"/>
    <dgm:cxn modelId="{A8F6C91A-15F8-4498-8FF7-7299692A3DF0}" srcId="{E1E2E814-EE54-46DA-8B86-D2CC1D977DDE}" destId="{EA710B7C-4D12-4423-9CAA-55C78A7C8E9F}" srcOrd="0" destOrd="0" parTransId="{F5CDB72F-3B5B-447E-8B22-5230F67A3CBB}" sibTransId="{51421741-B319-4A3B-B219-392B77B7D223}"/>
    <dgm:cxn modelId="{4186F721-698C-426E-89DC-611D70286E00}" srcId="{1294993F-CD19-4A76-90D7-034B0CC97CF9}" destId="{5D63D4AB-D639-4A78-A029-8A5B6CFAEF26}" srcOrd="2" destOrd="0" parTransId="{F60568F4-2FF3-4E3B-B407-0CA197ECBCD1}" sibTransId="{FFD213C4-D368-4FFD-AEA4-031F942F0D8C}"/>
    <dgm:cxn modelId="{CF12702D-1C1A-4085-8F6E-6C58A868FA2B}" type="presOf" srcId="{372ED325-B86B-4515-961D-00669AAA2312}" destId="{530B339D-4259-4AEC-90D1-053773E1B134}" srcOrd="0" destOrd="2" presId="urn:microsoft.com/office/officeart/2005/8/layout/hList1"/>
    <dgm:cxn modelId="{3FCBF333-9847-48EE-99D4-3F23F2A0D7BB}" type="presOf" srcId="{E1E2E814-EE54-46DA-8B86-D2CC1D977DDE}" destId="{EEE683EF-2AE0-4CA0-9148-D96489874E3E}" srcOrd="0" destOrd="0" presId="urn:microsoft.com/office/officeart/2005/8/layout/hList1"/>
    <dgm:cxn modelId="{356F953B-1D3B-49D4-953B-7EDDEFB84C88}" srcId="{1294993F-CD19-4A76-90D7-034B0CC97CF9}" destId="{CC5DFE85-5047-4492-B546-92B15A89DECA}" srcOrd="4" destOrd="0" parTransId="{24CE1244-EB84-49FF-BA17-30DFF340C768}" sibTransId="{4ED3BDE9-099F-4F33-8B96-B3AF206511DC}"/>
    <dgm:cxn modelId="{D0D63B41-F9CF-4257-81B0-507324488422}" type="presOf" srcId="{B527E2EC-3552-478D-9F0C-6EDF9AC1D073}" destId="{530B339D-4259-4AEC-90D1-053773E1B134}" srcOrd="0" destOrd="6" presId="urn:microsoft.com/office/officeart/2005/8/layout/hList1"/>
    <dgm:cxn modelId="{21AC7E43-ED44-48D8-84BA-A10B940EDB06}" type="presOf" srcId="{0619B53C-1929-4099-875E-7DB0C4C47C76}" destId="{2948C4C0-7D9C-4DBC-830D-0F08ED5253D1}" srcOrd="0" destOrd="6" presId="urn:microsoft.com/office/officeart/2005/8/layout/hList1"/>
    <dgm:cxn modelId="{56958264-46BC-418B-8644-DE1D072C434E}" srcId="{1294993F-CD19-4A76-90D7-034B0CC97CF9}" destId="{9CE18539-AC42-43DE-878A-F8D2312133A4}" srcOrd="5" destOrd="0" parTransId="{2A0AB247-C835-48AE-8376-C68FA2CF7B47}" sibTransId="{7F3EE9D5-D917-4C56-B69E-0EB79216FB27}"/>
    <dgm:cxn modelId="{364BD064-DAC0-438F-A0BF-A7D2A3C0EC42}" srcId="{E1E2E814-EE54-46DA-8B86-D2CC1D977DDE}" destId="{372ED325-B86B-4515-961D-00669AAA2312}" srcOrd="2" destOrd="0" parTransId="{A894E05D-D27E-4C03-8068-8DE1068A2AA0}" sibTransId="{1254302A-8BF4-4CEB-B67E-54EEE2FDB743}"/>
    <dgm:cxn modelId="{B7ABFC77-A2A6-4DD5-9D51-2BBB5A43770B}" srcId="{E1E2E814-EE54-46DA-8B86-D2CC1D977DDE}" destId="{3883892C-5F82-43ED-A6C8-0C53793E0639}" srcOrd="5" destOrd="0" parTransId="{065E740B-6938-4C37-8A69-8B0154A4F57C}" sibTransId="{808018C6-DE4F-4D77-9E89-6B4811EC0ABB}"/>
    <dgm:cxn modelId="{69D35E81-C7FE-422E-94BA-226946648097}" type="presOf" srcId="{57524904-23A6-4FD4-AD53-A2604664B3F2}" destId="{530B339D-4259-4AEC-90D1-053773E1B134}" srcOrd="0" destOrd="4" presId="urn:microsoft.com/office/officeart/2005/8/layout/hList1"/>
    <dgm:cxn modelId="{7E4EA483-AF7D-4C16-B8A7-6BB5257F616B}" type="presOf" srcId="{3883892C-5F82-43ED-A6C8-0C53793E0639}" destId="{530B339D-4259-4AEC-90D1-053773E1B134}" srcOrd="0" destOrd="5" presId="urn:microsoft.com/office/officeart/2005/8/layout/hList1"/>
    <dgm:cxn modelId="{8C61C086-B731-4114-B48B-173D8EC0AD43}" type="presOf" srcId="{C0307A4B-8B62-4D5F-BF94-A055866CEA65}" destId="{2948C4C0-7D9C-4DBC-830D-0F08ED5253D1}" srcOrd="0" destOrd="0" presId="urn:microsoft.com/office/officeart/2005/8/layout/hList1"/>
    <dgm:cxn modelId="{450CC587-B026-46D8-BE95-271EDDEBB5E6}" type="presOf" srcId="{9CE18539-AC42-43DE-878A-F8D2312133A4}" destId="{2948C4C0-7D9C-4DBC-830D-0F08ED5253D1}" srcOrd="0" destOrd="5" presId="urn:microsoft.com/office/officeart/2005/8/layout/hList1"/>
    <dgm:cxn modelId="{08CE678D-95E3-47D8-934B-BE14798F93C1}" srcId="{1294993F-CD19-4A76-90D7-034B0CC97CF9}" destId="{3D472AC8-3F8F-453D-9556-82FCE2B19B40}" srcOrd="1" destOrd="0" parTransId="{1B61F033-6BDC-48F7-868D-314D0D38585A}" sibTransId="{EC63C492-40EB-4C55-B530-4305532E60F9}"/>
    <dgm:cxn modelId="{0760128E-9245-4C5C-82F8-64B116CE4646}" srcId="{1294993F-CD19-4A76-90D7-034B0CC97CF9}" destId="{0619B53C-1929-4099-875E-7DB0C4C47C76}" srcOrd="6" destOrd="0" parTransId="{9A91F4BA-8E54-4436-A3DB-308BDFC736CC}" sibTransId="{D3946146-B13E-42E1-9AA6-AEACCAE48FE6}"/>
    <dgm:cxn modelId="{BC7D828E-E488-4990-B965-86A08A04E60E}" srcId="{E1E2E814-EE54-46DA-8B86-D2CC1D977DDE}" destId="{A374729C-6A4B-44C4-8D89-1504F986C344}" srcOrd="3" destOrd="0" parTransId="{6D88A8A8-7B3F-4E01-AB3C-667BF0A7FF6E}" sibTransId="{28745DE4-D133-47CB-A056-90AF603965A1}"/>
    <dgm:cxn modelId="{649AC690-2784-4728-8E85-936A13CE8F87}" srcId="{E1E2E814-EE54-46DA-8B86-D2CC1D977DDE}" destId="{57524904-23A6-4FD4-AD53-A2604664B3F2}" srcOrd="4" destOrd="0" parTransId="{E6284775-CBAD-4752-819D-00D2B34060D6}" sibTransId="{7621E3A8-3C1B-4F03-9264-BAB1DA190A81}"/>
    <dgm:cxn modelId="{C0A31D98-FAA9-41B6-909D-4CD33EDBA2D2}" type="presOf" srcId="{3D472AC8-3F8F-453D-9556-82FCE2B19B40}" destId="{2948C4C0-7D9C-4DBC-830D-0F08ED5253D1}" srcOrd="0" destOrd="1" presId="urn:microsoft.com/office/officeart/2005/8/layout/hList1"/>
    <dgm:cxn modelId="{0C52819F-E133-4B39-B173-5964433B8007}" type="presOf" srcId="{79E3678B-4A75-46B8-8319-5F368BEFFD82}" destId="{2948C4C0-7D9C-4DBC-830D-0F08ED5253D1}" srcOrd="0" destOrd="3" presId="urn:microsoft.com/office/officeart/2005/8/layout/hList1"/>
    <dgm:cxn modelId="{C92440AD-344C-43ED-8FAE-07A9094115FB}" type="presOf" srcId="{DA416761-A5EC-4D1D-B03D-99C07DCA53D7}" destId="{530B339D-4259-4AEC-90D1-053773E1B134}" srcOrd="0" destOrd="1" presId="urn:microsoft.com/office/officeart/2005/8/layout/hList1"/>
    <dgm:cxn modelId="{770E77AF-5196-48EE-B506-6ED53162E2EE}" type="presOf" srcId="{CC5DFE85-5047-4492-B546-92B15A89DECA}" destId="{2948C4C0-7D9C-4DBC-830D-0F08ED5253D1}" srcOrd="0" destOrd="4" presId="urn:microsoft.com/office/officeart/2005/8/layout/hList1"/>
    <dgm:cxn modelId="{B5BEF7AF-7B3C-4B39-B232-FEEEBF45094E}" type="presOf" srcId="{EA710B7C-4D12-4423-9CAA-55C78A7C8E9F}" destId="{530B339D-4259-4AEC-90D1-053773E1B134}" srcOrd="0" destOrd="0" presId="urn:microsoft.com/office/officeart/2005/8/layout/hList1"/>
    <dgm:cxn modelId="{CAA3EFBB-FA5D-481E-B581-BDF856F02BA8}" type="presOf" srcId="{4775B18A-D7D7-4831-B03F-B197DB8E78FD}" destId="{C2BF6544-26BD-4377-9807-DA06D4B45D14}" srcOrd="0" destOrd="0" presId="urn:microsoft.com/office/officeart/2005/8/layout/hList1"/>
    <dgm:cxn modelId="{99D0DBBD-5B21-4FD1-86D9-757B86B14043}" srcId="{1294993F-CD19-4A76-90D7-034B0CC97CF9}" destId="{C0307A4B-8B62-4D5F-BF94-A055866CEA65}" srcOrd="0" destOrd="0" parTransId="{C3E9A16D-A924-4B81-8DC9-1F10EBF38804}" sibTransId="{B4F27987-23B8-44DF-8208-4480507B6573}"/>
    <dgm:cxn modelId="{CC8EFACE-4B56-492E-9822-5CC90FCACEBA}" srcId="{E1E2E814-EE54-46DA-8B86-D2CC1D977DDE}" destId="{B527E2EC-3552-478D-9F0C-6EDF9AC1D073}" srcOrd="6" destOrd="0" parTransId="{59238552-7A8F-40CC-BD07-4D48E74EDBAC}" sibTransId="{7216880B-E93B-4092-88A3-B7BFA5249011}"/>
    <dgm:cxn modelId="{94BFBBD1-99FC-4DE6-84E7-CED3B495840D}" srcId="{1294993F-CD19-4A76-90D7-034B0CC97CF9}" destId="{79E3678B-4A75-46B8-8319-5F368BEFFD82}" srcOrd="3" destOrd="0" parTransId="{10CF5E4D-067A-4D8D-8874-3CF3E13D50E8}" sibTransId="{6BCAC603-9063-41C8-9F83-A2ABA0741A78}"/>
    <dgm:cxn modelId="{B4E381DF-5DE2-4A91-929F-FA123CC5382C}" srcId="{4775B18A-D7D7-4831-B03F-B197DB8E78FD}" destId="{E1E2E814-EE54-46DA-8B86-D2CC1D977DDE}" srcOrd="1" destOrd="0" parTransId="{59E60608-9CCD-4B8D-8280-097D0B04B97A}" sibTransId="{03E6F35D-DC46-43E3-9656-AF35F0E5CC4E}"/>
    <dgm:cxn modelId="{2C4DD5EC-3C16-4EA2-A8B7-6B6EF4969007}" srcId="{E1E2E814-EE54-46DA-8B86-D2CC1D977DDE}" destId="{DA416761-A5EC-4D1D-B03D-99C07DCA53D7}" srcOrd="1" destOrd="0" parTransId="{EBA11452-6A89-47AF-94B2-5917AC242D72}" sibTransId="{3EB3699F-16BF-4D84-B530-2AC4C3BF4C53}"/>
    <dgm:cxn modelId="{654C7EFF-EF08-4FEB-BD40-465E6BD0C831}" type="presOf" srcId="{A374729C-6A4B-44C4-8D89-1504F986C344}" destId="{530B339D-4259-4AEC-90D1-053773E1B134}" srcOrd="0" destOrd="3" presId="urn:microsoft.com/office/officeart/2005/8/layout/hList1"/>
    <dgm:cxn modelId="{996B1D11-40DB-4C3B-BF92-75CB2C4F238B}" type="presParOf" srcId="{C2BF6544-26BD-4377-9807-DA06D4B45D14}" destId="{FD3095AC-9A22-405F-98F6-0CAFD23A5E04}" srcOrd="0" destOrd="0" presId="urn:microsoft.com/office/officeart/2005/8/layout/hList1"/>
    <dgm:cxn modelId="{60041BF0-7453-4C0C-9801-A58A84E4DDD8}" type="presParOf" srcId="{FD3095AC-9A22-405F-98F6-0CAFD23A5E04}" destId="{EB85FDDF-0604-4B5A-AB41-31625DB67E6C}" srcOrd="0" destOrd="0" presId="urn:microsoft.com/office/officeart/2005/8/layout/hList1"/>
    <dgm:cxn modelId="{58705A6B-2707-4574-96C7-4C47051DCF52}" type="presParOf" srcId="{FD3095AC-9A22-405F-98F6-0CAFD23A5E04}" destId="{2948C4C0-7D9C-4DBC-830D-0F08ED5253D1}" srcOrd="1" destOrd="0" presId="urn:microsoft.com/office/officeart/2005/8/layout/hList1"/>
    <dgm:cxn modelId="{C644F4F7-02D9-4A98-A9A5-0DA2709EA689}" type="presParOf" srcId="{C2BF6544-26BD-4377-9807-DA06D4B45D14}" destId="{00948DA1-9884-42D1-A60A-A26A5824EB62}" srcOrd="1" destOrd="0" presId="urn:microsoft.com/office/officeart/2005/8/layout/hList1"/>
    <dgm:cxn modelId="{F0BD4ACF-4E32-47B3-8B9A-638B62A5E399}" type="presParOf" srcId="{C2BF6544-26BD-4377-9807-DA06D4B45D14}" destId="{D2A5E1EE-5569-4716-B8D8-887C21BDA280}" srcOrd="2" destOrd="0" presId="urn:microsoft.com/office/officeart/2005/8/layout/hList1"/>
    <dgm:cxn modelId="{BA3C5D32-947D-4B8D-804C-9962EDB80831}" type="presParOf" srcId="{D2A5E1EE-5569-4716-B8D8-887C21BDA280}" destId="{EEE683EF-2AE0-4CA0-9148-D96489874E3E}" srcOrd="0" destOrd="0" presId="urn:microsoft.com/office/officeart/2005/8/layout/hList1"/>
    <dgm:cxn modelId="{51C5BDF6-7CC8-4397-8004-BC4D610D4BCF}" type="presParOf" srcId="{D2A5E1EE-5569-4716-B8D8-887C21BDA280}" destId="{530B339D-4259-4AEC-90D1-053773E1B134}"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73F990-E730-486A-AFBD-F95D466C6419}"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GB"/>
        </a:p>
      </dgm:t>
    </dgm:pt>
    <dgm:pt modelId="{7DC0E8E1-3FC9-47E0-AA49-ACEC27C57973}">
      <dgm:prSet phldrT="[Text]"/>
      <dgm:spPr/>
      <dgm:t>
        <a:bodyPr/>
        <a:lstStyle/>
        <a:p>
          <a:r>
            <a:rPr lang="en-GB" dirty="0"/>
            <a:t>Effects of the multiplier</a:t>
          </a:r>
        </a:p>
      </dgm:t>
    </dgm:pt>
    <dgm:pt modelId="{BF382C3D-551D-4248-B137-EB79DFEB6CAB}" type="parTrans" cxnId="{65C22A85-449B-41C5-8D5B-5FAF1AB9B00B}">
      <dgm:prSet/>
      <dgm:spPr/>
      <dgm:t>
        <a:bodyPr/>
        <a:lstStyle/>
        <a:p>
          <a:endParaRPr lang="en-GB"/>
        </a:p>
      </dgm:t>
    </dgm:pt>
    <dgm:pt modelId="{9D5C23B9-FDBF-4E2C-8519-F445929B4CD5}" type="sibTrans" cxnId="{65C22A85-449B-41C5-8D5B-5FAF1AB9B00B}">
      <dgm:prSet/>
      <dgm:spPr/>
      <dgm:t>
        <a:bodyPr/>
        <a:lstStyle/>
        <a:p>
          <a:endParaRPr lang="en-GB"/>
        </a:p>
      </dgm:t>
    </dgm:pt>
    <dgm:pt modelId="{29E4EF8B-69BE-4C0B-8A60-D1D14F99BD2F}">
      <dgm:prSet phldrT="[Text]" custT="1"/>
      <dgm:spPr/>
      <dgm:t>
        <a:bodyPr/>
        <a:lstStyle/>
        <a:p>
          <a:r>
            <a:rPr lang="en-GB" sz="3200" dirty="0"/>
            <a:t>Direct/Core </a:t>
          </a:r>
        </a:p>
        <a:p>
          <a:r>
            <a:rPr lang="en-GB" sz="2400" dirty="0"/>
            <a:t>(First round of expenditure)</a:t>
          </a:r>
        </a:p>
        <a:p>
          <a:r>
            <a:rPr lang="en-GB" sz="1800" dirty="0"/>
            <a:t>e.g. Fan at an away game spends £200 (ticket, transport, accommodation, food)</a:t>
          </a:r>
        </a:p>
      </dgm:t>
    </dgm:pt>
    <dgm:pt modelId="{41085CF3-C9B4-45B5-AEDD-0189446E73F9}" type="parTrans" cxnId="{A1C16597-F24F-4930-821E-B3398076683E}">
      <dgm:prSet/>
      <dgm:spPr/>
      <dgm:t>
        <a:bodyPr/>
        <a:lstStyle/>
        <a:p>
          <a:endParaRPr lang="en-GB"/>
        </a:p>
      </dgm:t>
    </dgm:pt>
    <dgm:pt modelId="{B6CBD9E2-D84F-4564-97E4-B3E9F78613F9}" type="sibTrans" cxnId="{A1C16597-F24F-4930-821E-B3398076683E}">
      <dgm:prSet/>
      <dgm:spPr/>
      <dgm:t>
        <a:bodyPr/>
        <a:lstStyle/>
        <a:p>
          <a:endParaRPr lang="en-GB"/>
        </a:p>
      </dgm:t>
    </dgm:pt>
    <dgm:pt modelId="{C0292D51-2EE8-4BBA-9E9B-72461F8845D2}">
      <dgm:prSet phldrT="[Text]" custT="1"/>
      <dgm:spPr/>
      <dgm:t>
        <a:bodyPr/>
        <a:lstStyle/>
        <a:p>
          <a:r>
            <a:rPr lang="en-GB" sz="2800" dirty="0"/>
            <a:t>Indirect </a:t>
          </a:r>
        </a:p>
        <a:p>
          <a:r>
            <a:rPr lang="en-GB" sz="2400" dirty="0"/>
            <a:t>(second round that initial money is spent)</a:t>
          </a:r>
        </a:p>
        <a:p>
          <a:r>
            <a:rPr lang="en-GB" sz="1800" dirty="0"/>
            <a:t>e.g. £110 is re-spent by businesses to purchase goods/supplies</a:t>
          </a:r>
        </a:p>
      </dgm:t>
    </dgm:pt>
    <dgm:pt modelId="{8A6F1EFC-22BF-4F75-87D7-F88CA944C62D}" type="parTrans" cxnId="{1DB19C5E-919B-4E47-A5BB-9EB4EA8D001E}">
      <dgm:prSet/>
      <dgm:spPr/>
      <dgm:t>
        <a:bodyPr/>
        <a:lstStyle/>
        <a:p>
          <a:endParaRPr lang="en-GB"/>
        </a:p>
      </dgm:t>
    </dgm:pt>
    <dgm:pt modelId="{6C5C9DC1-FF54-45C5-BD1A-B81AA832D151}" type="sibTrans" cxnId="{1DB19C5E-919B-4E47-A5BB-9EB4EA8D001E}">
      <dgm:prSet/>
      <dgm:spPr/>
      <dgm:t>
        <a:bodyPr/>
        <a:lstStyle/>
        <a:p>
          <a:endParaRPr lang="en-GB"/>
        </a:p>
      </dgm:t>
    </dgm:pt>
    <dgm:pt modelId="{83917E37-905A-4A31-A658-41F55C82E80B}">
      <dgm:prSet phldrT="[Text]" custT="1"/>
      <dgm:spPr/>
      <dgm:t>
        <a:bodyPr/>
        <a:lstStyle/>
        <a:p>
          <a:r>
            <a:rPr lang="en-GB" sz="3400" dirty="0"/>
            <a:t>Induced </a:t>
          </a:r>
          <a:r>
            <a:rPr lang="en-GB" sz="2400" dirty="0"/>
            <a:t>(subsequent rounds of expenditure)</a:t>
          </a:r>
        </a:p>
        <a:p>
          <a:r>
            <a:rPr lang="en-GB" sz="1800" dirty="0"/>
            <a:t>e.g. £ 50 is re-spent by retail staff in local economy</a:t>
          </a:r>
        </a:p>
        <a:p>
          <a:endParaRPr lang="en-GB" sz="3400" dirty="0"/>
        </a:p>
      </dgm:t>
    </dgm:pt>
    <dgm:pt modelId="{D6D680D4-DF36-434E-90FC-417CD7863362}" type="parTrans" cxnId="{14E5C86D-28E4-4979-A6B7-71E75F7C5694}">
      <dgm:prSet/>
      <dgm:spPr/>
      <dgm:t>
        <a:bodyPr/>
        <a:lstStyle/>
        <a:p>
          <a:endParaRPr lang="en-GB"/>
        </a:p>
      </dgm:t>
    </dgm:pt>
    <dgm:pt modelId="{9B8E2B16-6573-4CCA-8583-E5BA0B313E5B}" type="sibTrans" cxnId="{14E5C86D-28E4-4979-A6B7-71E75F7C5694}">
      <dgm:prSet/>
      <dgm:spPr/>
      <dgm:t>
        <a:bodyPr/>
        <a:lstStyle/>
        <a:p>
          <a:endParaRPr lang="en-GB"/>
        </a:p>
      </dgm:t>
    </dgm:pt>
    <dgm:pt modelId="{EF9427CA-4377-417A-8EE3-73213F127228}" type="pres">
      <dgm:prSet presAssocID="{8773F990-E730-486A-AFBD-F95D466C6419}" presName="composite" presStyleCnt="0">
        <dgm:presLayoutVars>
          <dgm:chMax val="1"/>
          <dgm:dir/>
          <dgm:resizeHandles val="exact"/>
        </dgm:presLayoutVars>
      </dgm:prSet>
      <dgm:spPr/>
    </dgm:pt>
    <dgm:pt modelId="{E62010F7-37AE-464D-9C5F-C3F2020438EC}" type="pres">
      <dgm:prSet presAssocID="{7DC0E8E1-3FC9-47E0-AA49-ACEC27C57973}" presName="roof" presStyleLbl="dkBgShp" presStyleIdx="0" presStyleCnt="2"/>
      <dgm:spPr/>
    </dgm:pt>
    <dgm:pt modelId="{EB27A506-C882-4D4A-B6EA-108E0E238877}" type="pres">
      <dgm:prSet presAssocID="{7DC0E8E1-3FC9-47E0-AA49-ACEC27C57973}" presName="pillars" presStyleCnt="0"/>
      <dgm:spPr/>
    </dgm:pt>
    <dgm:pt modelId="{2797591A-70B0-40E7-B39C-7D13C4C5CEEC}" type="pres">
      <dgm:prSet presAssocID="{7DC0E8E1-3FC9-47E0-AA49-ACEC27C57973}" presName="pillar1" presStyleLbl="node1" presStyleIdx="0" presStyleCnt="3">
        <dgm:presLayoutVars>
          <dgm:bulletEnabled val="1"/>
        </dgm:presLayoutVars>
      </dgm:prSet>
      <dgm:spPr/>
    </dgm:pt>
    <dgm:pt modelId="{09451195-A452-4C70-81BE-BB510E8CA368}" type="pres">
      <dgm:prSet presAssocID="{C0292D51-2EE8-4BBA-9E9B-72461F8845D2}" presName="pillarX" presStyleLbl="node1" presStyleIdx="1" presStyleCnt="3" custLinFactNeighborX="1953" custLinFactNeighborY="252">
        <dgm:presLayoutVars>
          <dgm:bulletEnabled val="1"/>
        </dgm:presLayoutVars>
      </dgm:prSet>
      <dgm:spPr/>
    </dgm:pt>
    <dgm:pt modelId="{EA98F4DA-4D5C-4D72-96FD-F08BE5C26C09}" type="pres">
      <dgm:prSet presAssocID="{83917E37-905A-4A31-A658-41F55C82E80B}" presName="pillarX" presStyleLbl="node1" presStyleIdx="2" presStyleCnt="3">
        <dgm:presLayoutVars>
          <dgm:bulletEnabled val="1"/>
        </dgm:presLayoutVars>
      </dgm:prSet>
      <dgm:spPr/>
    </dgm:pt>
    <dgm:pt modelId="{DF4AACA4-EAA7-4C79-B7B5-E235699D7510}" type="pres">
      <dgm:prSet presAssocID="{7DC0E8E1-3FC9-47E0-AA49-ACEC27C57973}" presName="base" presStyleLbl="dkBgShp" presStyleIdx="1" presStyleCnt="2"/>
      <dgm:spPr/>
    </dgm:pt>
  </dgm:ptLst>
  <dgm:cxnLst>
    <dgm:cxn modelId="{E9E53434-FC25-4142-9867-352D31A7A0FF}" type="presOf" srcId="{C0292D51-2EE8-4BBA-9E9B-72461F8845D2}" destId="{09451195-A452-4C70-81BE-BB510E8CA368}" srcOrd="0" destOrd="0" presId="urn:microsoft.com/office/officeart/2005/8/layout/hList3"/>
    <dgm:cxn modelId="{1DB19C5E-919B-4E47-A5BB-9EB4EA8D001E}" srcId="{7DC0E8E1-3FC9-47E0-AA49-ACEC27C57973}" destId="{C0292D51-2EE8-4BBA-9E9B-72461F8845D2}" srcOrd="1" destOrd="0" parTransId="{8A6F1EFC-22BF-4F75-87D7-F88CA944C62D}" sibTransId="{6C5C9DC1-FF54-45C5-BD1A-B81AA832D151}"/>
    <dgm:cxn modelId="{66592347-F657-495C-9009-8804B41B541E}" type="presOf" srcId="{83917E37-905A-4A31-A658-41F55C82E80B}" destId="{EA98F4DA-4D5C-4D72-96FD-F08BE5C26C09}" srcOrd="0" destOrd="0" presId="urn:microsoft.com/office/officeart/2005/8/layout/hList3"/>
    <dgm:cxn modelId="{CB1EB668-3018-4D06-BF52-A46F4CB19876}" type="presOf" srcId="{29E4EF8B-69BE-4C0B-8A60-D1D14F99BD2F}" destId="{2797591A-70B0-40E7-B39C-7D13C4C5CEEC}" srcOrd="0" destOrd="0" presId="urn:microsoft.com/office/officeart/2005/8/layout/hList3"/>
    <dgm:cxn modelId="{14E5C86D-28E4-4979-A6B7-71E75F7C5694}" srcId="{7DC0E8E1-3FC9-47E0-AA49-ACEC27C57973}" destId="{83917E37-905A-4A31-A658-41F55C82E80B}" srcOrd="2" destOrd="0" parTransId="{D6D680D4-DF36-434E-90FC-417CD7863362}" sibTransId="{9B8E2B16-6573-4CCA-8583-E5BA0B313E5B}"/>
    <dgm:cxn modelId="{65C22A85-449B-41C5-8D5B-5FAF1AB9B00B}" srcId="{8773F990-E730-486A-AFBD-F95D466C6419}" destId="{7DC0E8E1-3FC9-47E0-AA49-ACEC27C57973}" srcOrd="0" destOrd="0" parTransId="{BF382C3D-551D-4248-B137-EB79DFEB6CAB}" sibTransId="{9D5C23B9-FDBF-4E2C-8519-F445929B4CD5}"/>
    <dgm:cxn modelId="{A1C16597-F24F-4930-821E-B3398076683E}" srcId="{7DC0E8E1-3FC9-47E0-AA49-ACEC27C57973}" destId="{29E4EF8B-69BE-4C0B-8A60-D1D14F99BD2F}" srcOrd="0" destOrd="0" parTransId="{41085CF3-C9B4-45B5-AEDD-0189446E73F9}" sibTransId="{B6CBD9E2-D84F-4564-97E4-B3E9F78613F9}"/>
    <dgm:cxn modelId="{1CEADFC1-9579-41E2-A11F-724917CB906C}" type="presOf" srcId="{8773F990-E730-486A-AFBD-F95D466C6419}" destId="{EF9427CA-4377-417A-8EE3-73213F127228}" srcOrd="0" destOrd="0" presId="urn:microsoft.com/office/officeart/2005/8/layout/hList3"/>
    <dgm:cxn modelId="{26FE56FC-A075-42B5-9A0C-C2ADEB846077}" type="presOf" srcId="{7DC0E8E1-3FC9-47E0-AA49-ACEC27C57973}" destId="{E62010F7-37AE-464D-9C5F-C3F2020438EC}" srcOrd="0" destOrd="0" presId="urn:microsoft.com/office/officeart/2005/8/layout/hList3"/>
    <dgm:cxn modelId="{FE3799E6-D744-48A0-827A-7E12406B149C}" type="presParOf" srcId="{EF9427CA-4377-417A-8EE3-73213F127228}" destId="{E62010F7-37AE-464D-9C5F-C3F2020438EC}" srcOrd="0" destOrd="0" presId="urn:microsoft.com/office/officeart/2005/8/layout/hList3"/>
    <dgm:cxn modelId="{C1FBA48D-5223-4E11-AE0F-A67BB0A26600}" type="presParOf" srcId="{EF9427CA-4377-417A-8EE3-73213F127228}" destId="{EB27A506-C882-4D4A-B6EA-108E0E238877}" srcOrd="1" destOrd="0" presId="urn:microsoft.com/office/officeart/2005/8/layout/hList3"/>
    <dgm:cxn modelId="{F9612C64-D272-4300-B9F4-0321CB9D9338}" type="presParOf" srcId="{EB27A506-C882-4D4A-B6EA-108E0E238877}" destId="{2797591A-70B0-40E7-B39C-7D13C4C5CEEC}" srcOrd="0" destOrd="0" presId="urn:microsoft.com/office/officeart/2005/8/layout/hList3"/>
    <dgm:cxn modelId="{BA53A3DC-83C6-4329-9FC4-08A60D7F99AB}" type="presParOf" srcId="{EB27A506-C882-4D4A-B6EA-108E0E238877}" destId="{09451195-A452-4C70-81BE-BB510E8CA368}" srcOrd="1" destOrd="0" presId="urn:microsoft.com/office/officeart/2005/8/layout/hList3"/>
    <dgm:cxn modelId="{130A6309-8B6F-41BF-AF69-8BABE83E2C9F}" type="presParOf" srcId="{EB27A506-C882-4D4A-B6EA-108E0E238877}" destId="{EA98F4DA-4D5C-4D72-96FD-F08BE5C26C09}" srcOrd="2" destOrd="0" presId="urn:microsoft.com/office/officeart/2005/8/layout/hList3"/>
    <dgm:cxn modelId="{3CAE50B4-15D1-4018-BB7D-042C34CA0570}" type="presParOf" srcId="{EF9427CA-4377-417A-8EE3-73213F127228}" destId="{DF4AACA4-EAA7-4C79-B7B5-E235699D7510}"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85FDDF-0604-4B5A-AB41-31625DB67E6C}">
      <dsp:nvSpPr>
        <dsp:cNvPr id="0" name=""/>
        <dsp:cNvSpPr/>
      </dsp:nvSpPr>
      <dsp:spPr>
        <a:xfrm>
          <a:off x="1315" y="467519"/>
          <a:ext cx="3204641" cy="633600"/>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AU" sz="2200" kern="1200" dirty="0">
              <a:solidFill>
                <a:schemeClr val="bg1"/>
              </a:solidFill>
            </a:rPr>
            <a:t>POSITIVE</a:t>
          </a:r>
        </a:p>
      </dsp:txBody>
      <dsp:txXfrm>
        <a:off x="1315" y="467519"/>
        <a:ext cx="3204641" cy="633600"/>
      </dsp:txXfrm>
    </dsp:sp>
    <dsp:sp modelId="{2948C4C0-7D9C-4DBC-830D-0F08ED5253D1}">
      <dsp:nvSpPr>
        <dsp:cNvPr id="0" name=""/>
        <dsp:cNvSpPr/>
      </dsp:nvSpPr>
      <dsp:spPr>
        <a:xfrm>
          <a:off x="22754" y="1219215"/>
          <a:ext cx="3204641" cy="3079890"/>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US" sz="2200" kern="1200" dirty="0"/>
            <a:t>Shared experience</a:t>
          </a:r>
          <a:endParaRPr lang="en-AU" sz="2200" kern="1200" dirty="0"/>
        </a:p>
        <a:p>
          <a:pPr marL="228600" lvl="1" indent="-228600" algn="l" defTabSz="977900">
            <a:lnSpc>
              <a:spcPct val="90000"/>
            </a:lnSpc>
            <a:spcBef>
              <a:spcPct val="0"/>
            </a:spcBef>
            <a:spcAft>
              <a:spcPct val="15000"/>
            </a:spcAft>
            <a:buChar char="•"/>
          </a:pPr>
          <a:r>
            <a:rPr lang="en-US" sz="2200" kern="1200" dirty="0"/>
            <a:t>Revitalising traditions</a:t>
          </a:r>
          <a:endParaRPr lang="en-AU" sz="2200" kern="1200" dirty="0"/>
        </a:p>
        <a:p>
          <a:pPr marL="228600" lvl="1" indent="-228600" algn="l" defTabSz="977900">
            <a:lnSpc>
              <a:spcPct val="90000"/>
            </a:lnSpc>
            <a:spcBef>
              <a:spcPct val="0"/>
            </a:spcBef>
            <a:spcAft>
              <a:spcPct val="15000"/>
            </a:spcAft>
            <a:buChar char="•"/>
          </a:pPr>
          <a:r>
            <a:rPr lang="en-US" sz="2200" kern="1200" dirty="0"/>
            <a:t>Building pride</a:t>
          </a:r>
          <a:endParaRPr lang="en-AU" sz="2200" kern="1200" dirty="0"/>
        </a:p>
        <a:p>
          <a:pPr marL="228600" lvl="1" indent="-228600" algn="l" defTabSz="977900">
            <a:lnSpc>
              <a:spcPct val="90000"/>
            </a:lnSpc>
            <a:spcBef>
              <a:spcPct val="0"/>
            </a:spcBef>
            <a:spcAft>
              <a:spcPct val="15000"/>
            </a:spcAft>
            <a:buChar char="•"/>
          </a:pPr>
          <a:r>
            <a:rPr lang="en-US" sz="2200" kern="1200" dirty="0"/>
            <a:t>Validation of community groups</a:t>
          </a:r>
          <a:endParaRPr lang="en-AU" sz="2200" kern="1200" dirty="0"/>
        </a:p>
        <a:p>
          <a:pPr marL="228600" lvl="1" indent="-228600" algn="l" defTabSz="977900">
            <a:lnSpc>
              <a:spcPct val="90000"/>
            </a:lnSpc>
            <a:spcBef>
              <a:spcPct val="0"/>
            </a:spcBef>
            <a:spcAft>
              <a:spcPct val="15000"/>
            </a:spcAft>
            <a:buChar char="•"/>
          </a:pPr>
          <a:r>
            <a:rPr lang="en-US" sz="2200" kern="1200" dirty="0"/>
            <a:t>Increased participation</a:t>
          </a:r>
          <a:endParaRPr lang="en-AU" sz="2200" kern="1200" dirty="0"/>
        </a:p>
        <a:p>
          <a:pPr marL="228600" lvl="1" indent="-228600" algn="l" defTabSz="977900">
            <a:lnSpc>
              <a:spcPct val="90000"/>
            </a:lnSpc>
            <a:spcBef>
              <a:spcPct val="0"/>
            </a:spcBef>
            <a:spcAft>
              <a:spcPct val="15000"/>
            </a:spcAft>
            <a:buChar char="•"/>
          </a:pPr>
          <a:r>
            <a:rPr lang="en-US" sz="2200" kern="1200" dirty="0"/>
            <a:t>Introducing new ideas</a:t>
          </a:r>
          <a:endParaRPr lang="en-AU" sz="2200" kern="1200" dirty="0"/>
        </a:p>
        <a:p>
          <a:pPr marL="228600" lvl="1" indent="-228600" algn="l" defTabSz="977900">
            <a:lnSpc>
              <a:spcPct val="90000"/>
            </a:lnSpc>
            <a:spcBef>
              <a:spcPct val="0"/>
            </a:spcBef>
            <a:spcAft>
              <a:spcPct val="15000"/>
            </a:spcAft>
            <a:buChar char="•"/>
          </a:pPr>
          <a:r>
            <a:rPr lang="en-US" sz="2200" kern="1200" dirty="0"/>
            <a:t>Expanding perspectives</a:t>
          </a:r>
          <a:endParaRPr lang="en-AU" sz="2200" kern="1200" dirty="0"/>
        </a:p>
      </dsp:txBody>
      <dsp:txXfrm>
        <a:off x="22754" y="1219215"/>
        <a:ext cx="3204641" cy="3079890"/>
      </dsp:txXfrm>
    </dsp:sp>
    <dsp:sp modelId="{EEE683EF-2AE0-4CA0-9148-D96489874E3E}">
      <dsp:nvSpPr>
        <dsp:cNvPr id="0" name=""/>
        <dsp:cNvSpPr/>
      </dsp:nvSpPr>
      <dsp:spPr>
        <a:xfrm>
          <a:off x="3581412" y="457198"/>
          <a:ext cx="3204641" cy="633600"/>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AU" sz="2200" kern="1200" dirty="0">
              <a:solidFill>
                <a:schemeClr val="bg1"/>
              </a:solidFill>
            </a:rPr>
            <a:t>NEGATIVE</a:t>
          </a:r>
        </a:p>
      </dsp:txBody>
      <dsp:txXfrm>
        <a:off x="3581412" y="457198"/>
        <a:ext cx="3204641" cy="633600"/>
      </dsp:txXfrm>
    </dsp:sp>
    <dsp:sp modelId="{530B339D-4259-4AEC-90D1-053773E1B134}">
      <dsp:nvSpPr>
        <dsp:cNvPr id="0" name=""/>
        <dsp:cNvSpPr/>
      </dsp:nvSpPr>
      <dsp:spPr>
        <a:xfrm>
          <a:off x="3653358" y="1142988"/>
          <a:ext cx="3204641" cy="3079890"/>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US" sz="2200" kern="1200" dirty="0"/>
            <a:t>Community alienation</a:t>
          </a:r>
          <a:endParaRPr lang="en-AU" sz="2200" kern="1200" dirty="0"/>
        </a:p>
        <a:p>
          <a:pPr marL="228600" lvl="1" indent="-228600" algn="l" defTabSz="977900">
            <a:lnSpc>
              <a:spcPct val="90000"/>
            </a:lnSpc>
            <a:spcBef>
              <a:spcPct val="0"/>
            </a:spcBef>
            <a:spcAft>
              <a:spcPct val="15000"/>
            </a:spcAft>
            <a:buChar char="•"/>
          </a:pPr>
          <a:r>
            <a:rPr lang="en-US" sz="2200" kern="1200" dirty="0"/>
            <a:t>Manipulation of community</a:t>
          </a:r>
          <a:endParaRPr lang="en-AU" sz="2200" kern="1200" dirty="0"/>
        </a:p>
        <a:p>
          <a:pPr marL="228600" lvl="1" indent="-228600" algn="l" defTabSz="977900">
            <a:lnSpc>
              <a:spcPct val="90000"/>
            </a:lnSpc>
            <a:spcBef>
              <a:spcPct val="0"/>
            </a:spcBef>
            <a:spcAft>
              <a:spcPct val="15000"/>
            </a:spcAft>
            <a:buChar char="•"/>
          </a:pPr>
          <a:r>
            <a:rPr lang="en-US" sz="2200" kern="1200" dirty="0"/>
            <a:t>Negative image</a:t>
          </a:r>
          <a:endParaRPr lang="en-AU" sz="2200" kern="1200" dirty="0"/>
        </a:p>
        <a:p>
          <a:pPr marL="228600" lvl="1" indent="-228600" algn="l" defTabSz="977900">
            <a:lnSpc>
              <a:spcPct val="90000"/>
            </a:lnSpc>
            <a:spcBef>
              <a:spcPct val="0"/>
            </a:spcBef>
            <a:spcAft>
              <a:spcPct val="15000"/>
            </a:spcAft>
            <a:buChar char="•"/>
          </a:pPr>
          <a:r>
            <a:rPr lang="en-US" sz="2200" kern="1200" dirty="0"/>
            <a:t>Bad behaviour</a:t>
          </a:r>
          <a:endParaRPr lang="en-AU" sz="2200" kern="1200" dirty="0"/>
        </a:p>
        <a:p>
          <a:pPr marL="228600" lvl="1" indent="-228600" algn="l" defTabSz="977900">
            <a:lnSpc>
              <a:spcPct val="90000"/>
            </a:lnSpc>
            <a:spcBef>
              <a:spcPct val="0"/>
            </a:spcBef>
            <a:spcAft>
              <a:spcPct val="15000"/>
            </a:spcAft>
            <a:buChar char="•"/>
          </a:pPr>
          <a:r>
            <a:rPr lang="en-US" sz="2200" kern="1200" dirty="0"/>
            <a:t>Substance abuse</a:t>
          </a:r>
          <a:endParaRPr lang="en-AU" sz="2200" kern="1200" dirty="0"/>
        </a:p>
        <a:p>
          <a:pPr marL="228600" lvl="1" indent="-228600" algn="l" defTabSz="977900">
            <a:lnSpc>
              <a:spcPct val="90000"/>
            </a:lnSpc>
            <a:spcBef>
              <a:spcPct val="0"/>
            </a:spcBef>
            <a:spcAft>
              <a:spcPct val="15000"/>
            </a:spcAft>
            <a:buChar char="•"/>
          </a:pPr>
          <a:r>
            <a:rPr lang="en-US" sz="2200" kern="1200" dirty="0"/>
            <a:t>Social dislocation</a:t>
          </a:r>
          <a:endParaRPr lang="en-AU" sz="2200" kern="1200" dirty="0"/>
        </a:p>
        <a:p>
          <a:pPr marL="228600" lvl="1" indent="-228600" algn="l" defTabSz="977900">
            <a:lnSpc>
              <a:spcPct val="90000"/>
            </a:lnSpc>
            <a:spcBef>
              <a:spcPct val="0"/>
            </a:spcBef>
            <a:spcAft>
              <a:spcPct val="15000"/>
            </a:spcAft>
            <a:buChar char="•"/>
          </a:pPr>
          <a:r>
            <a:rPr lang="en-US" sz="2200" kern="1200" dirty="0"/>
            <a:t>Loss of amenity</a:t>
          </a:r>
          <a:endParaRPr lang="en-AU" sz="2200" kern="1200" dirty="0"/>
        </a:p>
      </dsp:txBody>
      <dsp:txXfrm>
        <a:off x="3653358" y="1142988"/>
        <a:ext cx="3204641" cy="30798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85FDDF-0604-4B5A-AB41-31625DB67E6C}">
      <dsp:nvSpPr>
        <dsp:cNvPr id="0" name=""/>
        <dsp:cNvSpPr/>
      </dsp:nvSpPr>
      <dsp:spPr>
        <a:xfrm>
          <a:off x="32" y="142387"/>
          <a:ext cx="3097820" cy="662400"/>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AU" sz="2300" kern="1200" dirty="0">
              <a:solidFill>
                <a:schemeClr val="bg1"/>
              </a:solidFill>
            </a:rPr>
            <a:t>POSITIVE</a:t>
          </a:r>
        </a:p>
      </dsp:txBody>
      <dsp:txXfrm>
        <a:off x="32" y="142387"/>
        <a:ext cx="3097820" cy="662400"/>
      </dsp:txXfrm>
    </dsp:sp>
    <dsp:sp modelId="{2948C4C0-7D9C-4DBC-830D-0F08ED5253D1}">
      <dsp:nvSpPr>
        <dsp:cNvPr id="0" name=""/>
        <dsp:cNvSpPr/>
      </dsp:nvSpPr>
      <dsp:spPr>
        <a:xfrm>
          <a:off x="32" y="804787"/>
          <a:ext cx="3097820" cy="3472424"/>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US" sz="2300" kern="1200" dirty="0">
              <a:solidFill>
                <a:srgbClr val="000000"/>
              </a:solidFill>
            </a:rPr>
            <a:t>Showcasing of the environment</a:t>
          </a:r>
          <a:endParaRPr lang="en-AU" sz="2300" kern="1200" dirty="0"/>
        </a:p>
        <a:p>
          <a:pPr marL="228600" lvl="1" indent="-228600" algn="l" defTabSz="1022350">
            <a:lnSpc>
              <a:spcPct val="90000"/>
            </a:lnSpc>
            <a:spcBef>
              <a:spcPct val="0"/>
            </a:spcBef>
            <a:spcAft>
              <a:spcPct val="15000"/>
            </a:spcAft>
            <a:buChar char="•"/>
          </a:pPr>
          <a:r>
            <a:rPr lang="en-US" sz="2300" kern="1200" dirty="0">
              <a:solidFill>
                <a:srgbClr val="000000"/>
              </a:solidFill>
            </a:rPr>
            <a:t>Providing best practice models</a:t>
          </a:r>
        </a:p>
        <a:p>
          <a:pPr marL="228600" lvl="1" indent="-228600" algn="l" defTabSz="1022350">
            <a:lnSpc>
              <a:spcPct val="90000"/>
            </a:lnSpc>
            <a:spcBef>
              <a:spcPct val="0"/>
            </a:spcBef>
            <a:spcAft>
              <a:spcPct val="15000"/>
            </a:spcAft>
            <a:buChar char="•"/>
          </a:pPr>
          <a:r>
            <a:rPr lang="en-US" sz="2300" kern="1200" dirty="0">
              <a:solidFill>
                <a:srgbClr val="000000"/>
              </a:solidFill>
            </a:rPr>
            <a:t>Increasing awareness</a:t>
          </a:r>
        </a:p>
        <a:p>
          <a:pPr marL="228600" lvl="1" indent="-228600" algn="l" defTabSz="1022350">
            <a:lnSpc>
              <a:spcPct val="90000"/>
            </a:lnSpc>
            <a:spcBef>
              <a:spcPct val="0"/>
            </a:spcBef>
            <a:spcAft>
              <a:spcPct val="15000"/>
            </a:spcAft>
            <a:buChar char="•"/>
          </a:pPr>
          <a:r>
            <a:rPr lang="en-US" sz="2300" kern="1200" dirty="0">
              <a:solidFill>
                <a:srgbClr val="000000"/>
              </a:solidFill>
            </a:rPr>
            <a:t>Infrastructure legacy</a:t>
          </a:r>
        </a:p>
        <a:p>
          <a:pPr marL="228600" lvl="1" indent="-228600" algn="l" defTabSz="1022350">
            <a:lnSpc>
              <a:spcPct val="90000"/>
            </a:lnSpc>
            <a:spcBef>
              <a:spcPct val="0"/>
            </a:spcBef>
            <a:spcAft>
              <a:spcPct val="15000"/>
            </a:spcAft>
            <a:buChar char="•"/>
          </a:pPr>
          <a:r>
            <a:rPr lang="en-US" sz="2300" kern="1200" dirty="0">
              <a:solidFill>
                <a:srgbClr val="000000"/>
              </a:solidFill>
            </a:rPr>
            <a:t>Improved transport and communication</a:t>
          </a:r>
        </a:p>
        <a:p>
          <a:pPr marL="228600" lvl="1" indent="-228600" algn="l" defTabSz="1022350">
            <a:lnSpc>
              <a:spcPct val="90000"/>
            </a:lnSpc>
            <a:spcBef>
              <a:spcPct val="0"/>
            </a:spcBef>
            <a:spcAft>
              <a:spcPct val="15000"/>
            </a:spcAft>
            <a:buChar char="•"/>
          </a:pPr>
          <a:r>
            <a:rPr lang="en-US" sz="2300" kern="1200" dirty="0">
              <a:solidFill>
                <a:srgbClr val="000000"/>
              </a:solidFill>
            </a:rPr>
            <a:t>Urban renewal</a:t>
          </a:r>
        </a:p>
      </dsp:txBody>
      <dsp:txXfrm>
        <a:off x="32" y="804787"/>
        <a:ext cx="3097820" cy="3472424"/>
      </dsp:txXfrm>
    </dsp:sp>
    <dsp:sp modelId="{EEE683EF-2AE0-4CA0-9148-D96489874E3E}">
      <dsp:nvSpPr>
        <dsp:cNvPr id="0" name=""/>
        <dsp:cNvSpPr/>
      </dsp:nvSpPr>
      <dsp:spPr>
        <a:xfrm>
          <a:off x="3531547" y="142387"/>
          <a:ext cx="3097820" cy="662400"/>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en-AU" sz="2300" kern="1200" dirty="0">
              <a:solidFill>
                <a:schemeClr val="bg1"/>
              </a:solidFill>
            </a:rPr>
            <a:t>NEGATIVE</a:t>
          </a:r>
        </a:p>
      </dsp:txBody>
      <dsp:txXfrm>
        <a:off x="3531547" y="142387"/>
        <a:ext cx="3097820" cy="662400"/>
      </dsp:txXfrm>
    </dsp:sp>
    <dsp:sp modelId="{530B339D-4259-4AEC-90D1-053773E1B134}">
      <dsp:nvSpPr>
        <dsp:cNvPr id="0" name=""/>
        <dsp:cNvSpPr/>
      </dsp:nvSpPr>
      <dsp:spPr>
        <a:xfrm>
          <a:off x="3531547" y="804787"/>
          <a:ext cx="3097820" cy="3472424"/>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US" sz="2300" kern="1200" dirty="0">
              <a:solidFill>
                <a:srgbClr val="000000"/>
              </a:solidFill>
            </a:rPr>
            <a:t>Environmental damage</a:t>
          </a:r>
          <a:endParaRPr lang="en-AU" sz="2300" kern="1200" dirty="0"/>
        </a:p>
        <a:p>
          <a:pPr marL="228600" lvl="1" indent="-228600" algn="l" defTabSz="1022350">
            <a:lnSpc>
              <a:spcPct val="90000"/>
            </a:lnSpc>
            <a:spcBef>
              <a:spcPct val="0"/>
            </a:spcBef>
            <a:spcAft>
              <a:spcPct val="15000"/>
            </a:spcAft>
            <a:buChar char="•"/>
          </a:pPr>
          <a:r>
            <a:rPr lang="en-US" sz="2300" kern="1200" dirty="0">
              <a:solidFill>
                <a:srgbClr val="000000"/>
              </a:solidFill>
            </a:rPr>
            <a:t>Pollution</a:t>
          </a:r>
        </a:p>
        <a:p>
          <a:pPr marL="228600" lvl="1" indent="-228600" algn="l" defTabSz="1022350">
            <a:lnSpc>
              <a:spcPct val="90000"/>
            </a:lnSpc>
            <a:spcBef>
              <a:spcPct val="0"/>
            </a:spcBef>
            <a:spcAft>
              <a:spcPct val="15000"/>
            </a:spcAft>
            <a:buChar char="•"/>
          </a:pPr>
          <a:r>
            <a:rPr lang="en-US" sz="2300" kern="1200" dirty="0">
              <a:solidFill>
                <a:srgbClr val="000000"/>
              </a:solidFill>
            </a:rPr>
            <a:t>Destruction of heritage</a:t>
          </a:r>
        </a:p>
        <a:p>
          <a:pPr marL="228600" lvl="1" indent="-228600" algn="l" defTabSz="1022350">
            <a:lnSpc>
              <a:spcPct val="90000"/>
            </a:lnSpc>
            <a:spcBef>
              <a:spcPct val="0"/>
            </a:spcBef>
            <a:spcAft>
              <a:spcPct val="15000"/>
            </a:spcAft>
            <a:buChar char="•"/>
          </a:pPr>
          <a:r>
            <a:rPr lang="en-US" sz="2300" kern="1200" dirty="0">
              <a:solidFill>
                <a:srgbClr val="000000"/>
              </a:solidFill>
            </a:rPr>
            <a:t>Noise disturbance</a:t>
          </a:r>
        </a:p>
        <a:p>
          <a:pPr marL="228600" lvl="1" indent="-228600" algn="l" defTabSz="1022350">
            <a:lnSpc>
              <a:spcPct val="90000"/>
            </a:lnSpc>
            <a:spcBef>
              <a:spcPct val="0"/>
            </a:spcBef>
            <a:spcAft>
              <a:spcPct val="15000"/>
            </a:spcAft>
            <a:buChar char="•"/>
          </a:pPr>
          <a:r>
            <a:rPr lang="en-US" sz="2300" kern="1200" dirty="0">
              <a:solidFill>
                <a:srgbClr val="000000"/>
              </a:solidFill>
            </a:rPr>
            <a:t>Traffic congestion</a:t>
          </a:r>
        </a:p>
      </dsp:txBody>
      <dsp:txXfrm>
        <a:off x="3531547" y="804787"/>
        <a:ext cx="3097820" cy="34724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85FDDF-0604-4B5A-AB41-31625DB67E6C}">
      <dsp:nvSpPr>
        <dsp:cNvPr id="0" name=""/>
        <dsp:cNvSpPr/>
      </dsp:nvSpPr>
      <dsp:spPr>
        <a:xfrm>
          <a:off x="34" y="5456"/>
          <a:ext cx="3258052" cy="633600"/>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AU" sz="2200" kern="1200" dirty="0">
              <a:solidFill>
                <a:schemeClr val="bg1"/>
              </a:solidFill>
            </a:rPr>
            <a:t>POSITIVE</a:t>
          </a:r>
        </a:p>
      </dsp:txBody>
      <dsp:txXfrm>
        <a:off x="34" y="5456"/>
        <a:ext cx="3258052" cy="633600"/>
      </dsp:txXfrm>
    </dsp:sp>
    <dsp:sp modelId="{2948C4C0-7D9C-4DBC-830D-0F08ED5253D1}">
      <dsp:nvSpPr>
        <dsp:cNvPr id="0" name=""/>
        <dsp:cNvSpPr/>
      </dsp:nvSpPr>
      <dsp:spPr>
        <a:xfrm>
          <a:off x="34" y="639056"/>
          <a:ext cx="3258052" cy="3698887"/>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US" sz="2200" kern="1200" dirty="0">
              <a:solidFill>
                <a:srgbClr val="000000"/>
              </a:solidFill>
            </a:rPr>
            <a:t>Destination promotion and increased tourist visits</a:t>
          </a:r>
          <a:endParaRPr lang="en-AU" sz="2200" kern="1200" dirty="0"/>
        </a:p>
        <a:p>
          <a:pPr marL="228600" lvl="1" indent="-228600" algn="l" defTabSz="977900">
            <a:lnSpc>
              <a:spcPct val="90000"/>
            </a:lnSpc>
            <a:spcBef>
              <a:spcPct val="0"/>
            </a:spcBef>
            <a:spcAft>
              <a:spcPct val="15000"/>
            </a:spcAft>
            <a:buChar char="•"/>
          </a:pPr>
          <a:r>
            <a:rPr lang="en-US" sz="2200" kern="1200" dirty="0">
              <a:solidFill>
                <a:srgbClr val="000000"/>
              </a:solidFill>
            </a:rPr>
            <a:t>Extended length of stay</a:t>
          </a:r>
        </a:p>
        <a:p>
          <a:pPr marL="228600" lvl="1" indent="-228600" algn="l" defTabSz="977900">
            <a:lnSpc>
              <a:spcPct val="90000"/>
            </a:lnSpc>
            <a:spcBef>
              <a:spcPct val="0"/>
            </a:spcBef>
            <a:spcAft>
              <a:spcPct val="15000"/>
            </a:spcAft>
            <a:buChar char="•"/>
          </a:pPr>
          <a:r>
            <a:rPr lang="en-US" sz="2200" kern="1200" dirty="0">
              <a:solidFill>
                <a:srgbClr val="000000"/>
              </a:solidFill>
            </a:rPr>
            <a:t>Higher yield</a:t>
          </a:r>
        </a:p>
        <a:p>
          <a:pPr marL="228600" lvl="1" indent="-228600" algn="l" defTabSz="977900">
            <a:lnSpc>
              <a:spcPct val="90000"/>
            </a:lnSpc>
            <a:spcBef>
              <a:spcPct val="0"/>
            </a:spcBef>
            <a:spcAft>
              <a:spcPct val="15000"/>
            </a:spcAft>
            <a:buChar char="•"/>
          </a:pPr>
          <a:r>
            <a:rPr lang="en-US" sz="2200" kern="1200" dirty="0">
              <a:solidFill>
                <a:srgbClr val="000000"/>
              </a:solidFill>
            </a:rPr>
            <a:t>Increased tax revenue</a:t>
          </a:r>
        </a:p>
        <a:p>
          <a:pPr marL="228600" lvl="1" indent="-228600" algn="l" defTabSz="977900">
            <a:lnSpc>
              <a:spcPct val="90000"/>
            </a:lnSpc>
            <a:spcBef>
              <a:spcPct val="0"/>
            </a:spcBef>
            <a:spcAft>
              <a:spcPct val="15000"/>
            </a:spcAft>
            <a:buChar char="•"/>
          </a:pPr>
          <a:r>
            <a:rPr lang="en-US" sz="2200" kern="1200" dirty="0">
              <a:solidFill>
                <a:srgbClr val="000000"/>
              </a:solidFill>
            </a:rPr>
            <a:t>Business opportunities</a:t>
          </a:r>
        </a:p>
        <a:p>
          <a:pPr marL="228600" lvl="1" indent="-228600" algn="l" defTabSz="977900">
            <a:lnSpc>
              <a:spcPct val="90000"/>
            </a:lnSpc>
            <a:spcBef>
              <a:spcPct val="0"/>
            </a:spcBef>
            <a:spcAft>
              <a:spcPct val="15000"/>
            </a:spcAft>
            <a:buChar char="•"/>
          </a:pPr>
          <a:r>
            <a:rPr lang="en-US" sz="2200" kern="1200" dirty="0">
              <a:solidFill>
                <a:srgbClr val="000000"/>
              </a:solidFill>
            </a:rPr>
            <a:t>Commercial activity</a:t>
          </a:r>
        </a:p>
        <a:p>
          <a:pPr marL="228600" lvl="1" indent="-228600" algn="l" defTabSz="977900">
            <a:lnSpc>
              <a:spcPct val="90000"/>
            </a:lnSpc>
            <a:spcBef>
              <a:spcPct val="0"/>
            </a:spcBef>
            <a:spcAft>
              <a:spcPct val="15000"/>
            </a:spcAft>
            <a:buChar char="•"/>
          </a:pPr>
          <a:r>
            <a:rPr lang="en-US" sz="2200" kern="1200" dirty="0">
              <a:solidFill>
                <a:srgbClr val="000000"/>
              </a:solidFill>
            </a:rPr>
            <a:t>Job creation</a:t>
          </a:r>
        </a:p>
      </dsp:txBody>
      <dsp:txXfrm>
        <a:off x="34" y="639056"/>
        <a:ext cx="3258052" cy="3698887"/>
      </dsp:txXfrm>
    </dsp:sp>
    <dsp:sp modelId="{EEE683EF-2AE0-4CA0-9148-D96489874E3E}">
      <dsp:nvSpPr>
        <dsp:cNvPr id="0" name=""/>
        <dsp:cNvSpPr/>
      </dsp:nvSpPr>
      <dsp:spPr>
        <a:xfrm>
          <a:off x="3714213" y="5456"/>
          <a:ext cx="3258052" cy="633600"/>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AU" sz="2200" kern="1200" dirty="0">
              <a:solidFill>
                <a:schemeClr val="bg1"/>
              </a:solidFill>
            </a:rPr>
            <a:t>NEGATIVE</a:t>
          </a:r>
        </a:p>
      </dsp:txBody>
      <dsp:txXfrm>
        <a:off x="3714213" y="5456"/>
        <a:ext cx="3258052" cy="633600"/>
      </dsp:txXfrm>
    </dsp:sp>
    <dsp:sp modelId="{530B339D-4259-4AEC-90D1-053773E1B134}">
      <dsp:nvSpPr>
        <dsp:cNvPr id="0" name=""/>
        <dsp:cNvSpPr/>
      </dsp:nvSpPr>
      <dsp:spPr>
        <a:xfrm>
          <a:off x="3714213" y="639056"/>
          <a:ext cx="3258052" cy="3698887"/>
        </a:xfrm>
        <a:prstGeom prst="rect">
          <a:avLst/>
        </a:prstGeom>
        <a:solidFill>
          <a:schemeClr val="accent2">
            <a:alpha val="90000"/>
            <a:tint val="40000"/>
            <a:hueOff val="0"/>
            <a:satOff val="0"/>
            <a:lumOff val="0"/>
            <a:alphaOff val="0"/>
          </a:schemeClr>
        </a:solidFill>
        <a:ln w="15875"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Char char="•"/>
          </a:pPr>
          <a:r>
            <a:rPr lang="en-US" sz="2200" kern="1200" dirty="0">
              <a:solidFill>
                <a:srgbClr val="000000"/>
              </a:solidFill>
            </a:rPr>
            <a:t>Community resistance to tourism</a:t>
          </a:r>
          <a:endParaRPr lang="en-AU" sz="2200" kern="1200" dirty="0"/>
        </a:p>
        <a:p>
          <a:pPr marL="228600" lvl="1" indent="-228600" algn="l" defTabSz="977900">
            <a:lnSpc>
              <a:spcPct val="90000"/>
            </a:lnSpc>
            <a:spcBef>
              <a:spcPct val="0"/>
            </a:spcBef>
            <a:spcAft>
              <a:spcPct val="15000"/>
            </a:spcAft>
            <a:buChar char="•"/>
          </a:pPr>
          <a:r>
            <a:rPr lang="en-US" sz="2200" kern="1200" dirty="0">
              <a:solidFill>
                <a:srgbClr val="000000"/>
              </a:solidFill>
            </a:rPr>
            <a:t>Loss of authenticity</a:t>
          </a:r>
        </a:p>
        <a:p>
          <a:pPr marL="228600" lvl="1" indent="-228600" algn="l" defTabSz="977900">
            <a:lnSpc>
              <a:spcPct val="90000"/>
            </a:lnSpc>
            <a:spcBef>
              <a:spcPct val="0"/>
            </a:spcBef>
            <a:spcAft>
              <a:spcPct val="15000"/>
            </a:spcAft>
            <a:buChar char="•"/>
          </a:pPr>
          <a:r>
            <a:rPr lang="en-US" sz="2200" kern="1200" dirty="0">
              <a:solidFill>
                <a:srgbClr val="000000"/>
              </a:solidFill>
            </a:rPr>
            <a:t>Damage to reputation</a:t>
          </a:r>
        </a:p>
        <a:p>
          <a:pPr marL="228600" lvl="1" indent="-228600" algn="l" defTabSz="977900">
            <a:lnSpc>
              <a:spcPct val="90000"/>
            </a:lnSpc>
            <a:spcBef>
              <a:spcPct val="0"/>
            </a:spcBef>
            <a:spcAft>
              <a:spcPct val="15000"/>
            </a:spcAft>
            <a:buChar char="•"/>
          </a:pPr>
          <a:r>
            <a:rPr lang="en-US" sz="2200" kern="1200" dirty="0">
              <a:solidFill>
                <a:srgbClr val="000000"/>
              </a:solidFill>
            </a:rPr>
            <a:t>Exploitation</a:t>
          </a:r>
        </a:p>
        <a:p>
          <a:pPr marL="228600" lvl="1" indent="-228600" algn="l" defTabSz="977900">
            <a:lnSpc>
              <a:spcPct val="90000"/>
            </a:lnSpc>
            <a:spcBef>
              <a:spcPct val="0"/>
            </a:spcBef>
            <a:spcAft>
              <a:spcPct val="15000"/>
            </a:spcAft>
            <a:buChar char="•"/>
          </a:pPr>
          <a:r>
            <a:rPr lang="en-US" sz="2200" kern="1200" dirty="0">
              <a:solidFill>
                <a:srgbClr val="000000"/>
              </a:solidFill>
            </a:rPr>
            <a:t>Inflated prices</a:t>
          </a:r>
        </a:p>
        <a:p>
          <a:pPr marL="228600" lvl="1" indent="-228600" algn="l" defTabSz="977900">
            <a:lnSpc>
              <a:spcPct val="90000"/>
            </a:lnSpc>
            <a:spcBef>
              <a:spcPct val="0"/>
            </a:spcBef>
            <a:spcAft>
              <a:spcPct val="15000"/>
            </a:spcAft>
            <a:buChar char="•"/>
          </a:pPr>
          <a:r>
            <a:rPr lang="en-US" sz="2200" kern="1200" dirty="0">
              <a:solidFill>
                <a:srgbClr val="000000"/>
              </a:solidFill>
            </a:rPr>
            <a:t>Opportunity costs</a:t>
          </a:r>
        </a:p>
        <a:p>
          <a:pPr marL="228600" lvl="1" indent="-228600" algn="l" defTabSz="977900">
            <a:lnSpc>
              <a:spcPct val="90000"/>
            </a:lnSpc>
            <a:spcBef>
              <a:spcPct val="0"/>
            </a:spcBef>
            <a:spcAft>
              <a:spcPct val="15000"/>
            </a:spcAft>
            <a:buChar char="•"/>
          </a:pPr>
          <a:r>
            <a:rPr lang="en-US" sz="2200" kern="1200" dirty="0">
              <a:solidFill>
                <a:srgbClr val="000000"/>
              </a:solidFill>
            </a:rPr>
            <a:t>Financial mismanagement and loss</a:t>
          </a:r>
        </a:p>
      </dsp:txBody>
      <dsp:txXfrm>
        <a:off x="3714213" y="639056"/>
        <a:ext cx="3258052" cy="369888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2010F7-37AE-464D-9C5F-C3F2020438EC}">
      <dsp:nvSpPr>
        <dsp:cNvPr id="0" name=""/>
        <dsp:cNvSpPr/>
      </dsp:nvSpPr>
      <dsp:spPr>
        <a:xfrm>
          <a:off x="0" y="0"/>
          <a:ext cx="7543800" cy="1206817"/>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09550" tIns="209550" rIns="209550" bIns="209550" numCol="1" spcCol="1270" anchor="ctr" anchorCtr="0">
          <a:noAutofit/>
        </a:bodyPr>
        <a:lstStyle/>
        <a:p>
          <a:pPr marL="0" lvl="0" indent="0" algn="ctr" defTabSz="2444750">
            <a:lnSpc>
              <a:spcPct val="90000"/>
            </a:lnSpc>
            <a:spcBef>
              <a:spcPct val="0"/>
            </a:spcBef>
            <a:spcAft>
              <a:spcPct val="35000"/>
            </a:spcAft>
            <a:buNone/>
          </a:pPr>
          <a:r>
            <a:rPr lang="en-GB" sz="5500" kern="1200" dirty="0"/>
            <a:t>Effects of the multiplier</a:t>
          </a:r>
        </a:p>
      </dsp:txBody>
      <dsp:txXfrm>
        <a:off x="0" y="0"/>
        <a:ext cx="7543800" cy="1206817"/>
      </dsp:txXfrm>
    </dsp:sp>
    <dsp:sp modelId="{2797591A-70B0-40E7-B39C-7D13C4C5CEEC}">
      <dsp:nvSpPr>
        <dsp:cNvPr id="0" name=""/>
        <dsp:cNvSpPr/>
      </dsp:nvSpPr>
      <dsp:spPr>
        <a:xfrm>
          <a:off x="3683" y="1206817"/>
          <a:ext cx="2512144" cy="253431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Direct/Core </a:t>
          </a:r>
        </a:p>
        <a:p>
          <a:pPr marL="0" lvl="0" indent="0" algn="ctr" defTabSz="1422400">
            <a:lnSpc>
              <a:spcPct val="90000"/>
            </a:lnSpc>
            <a:spcBef>
              <a:spcPct val="0"/>
            </a:spcBef>
            <a:spcAft>
              <a:spcPct val="35000"/>
            </a:spcAft>
            <a:buNone/>
          </a:pPr>
          <a:r>
            <a:rPr lang="en-GB" sz="2400" kern="1200" dirty="0"/>
            <a:t>(First round of expenditure)</a:t>
          </a:r>
        </a:p>
        <a:p>
          <a:pPr marL="0" lvl="0" indent="0" algn="ctr" defTabSz="1422400">
            <a:lnSpc>
              <a:spcPct val="90000"/>
            </a:lnSpc>
            <a:spcBef>
              <a:spcPct val="0"/>
            </a:spcBef>
            <a:spcAft>
              <a:spcPct val="35000"/>
            </a:spcAft>
            <a:buNone/>
          </a:pPr>
          <a:r>
            <a:rPr lang="en-GB" sz="1800" kern="1200" dirty="0"/>
            <a:t>e.g. Fan at an away game spends £200 (ticket, transport, accommodation, food)</a:t>
          </a:r>
        </a:p>
      </dsp:txBody>
      <dsp:txXfrm>
        <a:off x="3683" y="1206817"/>
        <a:ext cx="2512144" cy="2534316"/>
      </dsp:txXfrm>
    </dsp:sp>
    <dsp:sp modelId="{09451195-A452-4C70-81BE-BB510E8CA368}">
      <dsp:nvSpPr>
        <dsp:cNvPr id="0" name=""/>
        <dsp:cNvSpPr/>
      </dsp:nvSpPr>
      <dsp:spPr>
        <a:xfrm>
          <a:off x="2564890" y="1213203"/>
          <a:ext cx="2512144" cy="253431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Indirect </a:t>
          </a:r>
        </a:p>
        <a:p>
          <a:pPr marL="0" lvl="0" indent="0" algn="ctr" defTabSz="1244600">
            <a:lnSpc>
              <a:spcPct val="90000"/>
            </a:lnSpc>
            <a:spcBef>
              <a:spcPct val="0"/>
            </a:spcBef>
            <a:spcAft>
              <a:spcPct val="35000"/>
            </a:spcAft>
            <a:buNone/>
          </a:pPr>
          <a:r>
            <a:rPr lang="en-GB" sz="2400" kern="1200" dirty="0"/>
            <a:t>(second round that initial money is spent)</a:t>
          </a:r>
        </a:p>
        <a:p>
          <a:pPr marL="0" lvl="0" indent="0" algn="ctr" defTabSz="1244600">
            <a:lnSpc>
              <a:spcPct val="90000"/>
            </a:lnSpc>
            <a:spcBef>
              <a:spcPct val="0"/>
            </a:spcBef>
            <a:spcAft>
              <a:spcPct val="35000"/>
            </a:spcAft>
            <a:buNone/>
          </a:pPr>
          <a:r>
            <a:rPr lang="en-GB" sz="1800" kern="1200" dirty="0"/>
            <a:t>e.g. £110 is re-spent by businesses to purchase goods/supplies</a:t>
          </a:r>
        </a:p>
      </dsp:txBody>
      <dsp:txXfrm>
        <a:off x="2564890" y="1213203"/>
        <a:ext cx="2512144" cy="2534316"/>
      </dsp:txXfrm>
    </dsp:sp>
    <dsp:sp modelId="{EA98F4DA-4D5C-4D72-96FD-F08BE5C26C09}">
      <dsp:nvSpPr>
        <dsp:cNvPr id="0" name=""/>
        <dsp:cNvSpPr/>
      </dsp:nvSpPr>
      <dsp:spPr>
        <a:xfrm>
          <a:off x="5027972" y="1206817"/>
          <a:ext cx="2512144" cy="253431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dirty="0"/>
            <a:t>Induced </a:t>
          </a:r>
          <a:r>
            <a:rPr lang="en-GB" sz="2400" kern="1200" dirty="0"/>
            <a:t>(subsequent rounds of expenditure)</a:t>
          </a:r>
        </a:p>
        <a:p>
          <a:pPr marL="0" lvl="0" indent="0" algn="ctr" defTabSz="1511300">
            <a:lnSpc>
              <a:spcPct val="90000"/>
            </a:lnSpc>
            <a:spcBef>
              <a:spcPct val="0"/>
            </a:spcBef>
            <a:spcAft>
              <a:spcPct val="35000"/>
            </a:spcAft>
            <a:buNone/>
          </a:pPr>
          <a:r>
            <a:rPr lang="en-GB" sz="1800" kern="1200" dirty="0"/>
            <a:t>e.g. £ 50 is re-spent by retail staff in local economy</a:t>
          </a:r>
        </a:p>
        <a:p>
          <a:pPr marL="0" lvl="0" indent="0" algn="ctr" defTabSz="1511300">
            <a:lnSpc>
              <a:spcPct val="90000"/>
            </a:lnSpc>
            <a:spcBef>
              <a:spcPct val="0"/>
            </a:spcBef>
            <a:spcAft>
              <a:spcPct val="35000"/>
            </a:spcAft>
            <a:buNone/>
          </a:pPr>
          <a:endParaRPr lang="en-GB" sz="3400" kern="1200" dirty="0"/>
        </a:p>
      </dsp:txBody>
      <dsp:txXfrm>
        <a:off x="5027972" y="1206817"/>
        <a:ext cx="2512144" cy="2534316"/>
      </dsp:txXfrm>
    </dsp:sp>
    <dsp:sp modelId="{DF4AACA4-EAA7-4C79-B7B5-E235699D7510}">
      <dsp:nvSpPr>
        <dsp:cNvPr id="0" name=""/>
        <dsp:cNvSpPr/>
      </dsp:nvSpPr>
      <dsp:spPr>
        <a:xfrm>
          <a:off x="0" y="3741134"/>
          <a:ext cx="7543800" cy="281590"/>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1C46B8BA-1DFE-F4BB-5BF5-63B49A1BEF40}"/>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GB"/>
          </a:p>
        </p:txBody>
      </p:sp>
      <p:sp>
        <p:nvSpPr>
          <p:cNvPr id="6147" name="Rectangle 3">
            <a:extLst>
              <a:ext uri="{FF2B5EF4-FFF2-40B4-BE49-F238E27FC236}">
                <a16:creationId xmlns:a16="http://schemas.microsoft.com/office/drawing/2014/main" id="{718BD124-0329-FD53-F357-233FBC51E9EE}"/>
              </a:ext>
            </a:extLst>
          </p:cNvPr>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charset="0"/>
              </a:defRPr>
            </a:lvl1pPr>
          </a:lstStyle>
          <a:p>
            <a:pPr>
              <a:defRPr/>
            </a:pPr>
            <a:endParaRPr lang="en-GB"/>
          </a:p>
        </p:txBody>
      </p:sp>
      <p:sp>
        <p:nvSpPr>
          <p:cNvPr id="8196" name="Rectangle 4">
            <a:extLst>
              <a:ext uri="{FF2B5EF4-FFF2-40B4-BE49-F238E27FC236}">
                <a16:creationId xmlns:a16="http://schemas.microsoft.com/office/drawing/2014/main" id="{54F4CBD8-50FC-054C-AFB6-2F1878CB21E3}"/>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149" name="Rectangle 5">
            <a:extLst>
              <a:ext uri="{FF2B5EF4-FFF2-40B4-BE49-F238E27FC236}">
                <a16:creationId xmlns:a16="http://schemas.microsoft.com/office/drawing/2014/main" id="{63C8441C-61BC-EAD9-FA4B-0316497FABBF}"/>
              </a:ext>
            </a:extLst>
          </p:cNvPr>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150" name="Rectangle 6">
            <a:extLst>
              <a:ext uri="{FF2B5EF4-FFF2-40B4-BE49-F238E27FC236}">
                <a16:creationId xmlns:a16="http://schemas.microsoft.com/office/drawing/2014/main" id="{50176F3E-F004-F051-8090-ECD051F0A429}"/>
              </a:ext>
            </a:extLst>
          </p:cNvPr>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charset="0"/>
              </a:defRPr>
            </a:lvl1pPr>
          </a:lstStyle>
          <a:p>
            <a:pPr>
              <a:defRPr/>
            </a:pPr>
            <a:endParaRPr lang="en-GB"/>
          </a:p>
        </p:txBody>
      </p:sp>
      <p:sp>
        <p:nvSpPr>
          <p:cNvPr id="6151" name="Rectangle 7">
            <a:extLst>
              <a:ext uri="{FF2B5EF4-FFF2-40B4-BE49-F238E27FC236}">
                <a16:creationId xmlns:a16="http://schemas.microsoft.com/office/drawing/2014/main" id="{729339F8-DAF2-9BAA-5B24-2FBACFA2892B}"/>
              </a:ext>
            </a:extLst>
          </p:cNvPr>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C9A5654C-190E-4AA4-BDAA-468655E54B3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3D374AC0-0E04-52DC-4F73-014241B9FE6F}"/>
              </a:ext>
            </a:extLst>
          </p:cNvPr>
          <p:cNvSpPr>
            <a:spLocks noGrp="1" noRot="1" noChangeAspect="1" noChangeArrowheads="1" noTextEdit="1"/>
          </p:cNvSpPr>
          <p:nvPr>
            <p:ph type="sldImg"/>
          </p:nvPr>
        </p:nvSpPr>
        <p:spPr>
          <a:ln/>
        </p:spPr>
      </p:sp>
      <p:sp>
        <p:nvSpPr>
          <p:cNvPr id="10243" name="Notes Placeholder 2">
            <a:extLst>
              <a:ext uri="{FF2B5EF4-FFF2-40B4-BE49-F238E27FC236}">
                <a16:creationId xmlns:a16="http://schemas.microsoft.com/office/drawing/2014/main" id="{9CF56CCC-891C-E391-034C-ED0FF455353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1" hangingPunct="1">
              <a:spcBef>
                <a:spcPct val="0"/>
              </a:spcBef>
            </a:pPr>
            <a:endParaRPr lang="en-GB" altLang="en-US" dirty="0">
              <a:latin typeface="Arial" panose="020B0604020202020204" pitchFamily="34" charset="0"/>
            </a:endParaRPr>
          </a:p>
        </p:txBody>
      </p:sp>
      <p:sp>
        <p:nvSpPr>
          <p:cNvPr id="10244" name="Slide Number Placeholder 3">
            <a:extLst>
              <a:ext uri="{FF2B5EF4-FFF2-40B4-BE49-F238E27FC236}">
                <a16:creationId xmlns:a16="http://schemas.microsoft.com/office/drawing/2014/main" id="{D293BC0F-0331-A989-9B2B-2B1BB1375F8F}"/>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defRPr>
            </a:lvl9pPr>
          </a:lstStyle>
          <a:p>
            <a:pPr fontAlgn="base">
              <a:spcBef>
                <a:spcPct val="0"/>
              </a:spcBef>
              <a:spcAft>
                <a:spcPct val="0"/>
              </a:spcAft>
            </a:pPr>
            <a:fld id="{52C1E737-51B1-4904-B919-99A9B6D859CC}" type="slidenum">
              <a:rPr lang="en-GB" altLang="en-US" smtClean="0">
                <a:latin typeface="Calibri" panose="020F0502020204030204" pitchFamily="34" charset="0"/>
                <a:cs typeface="Arial" panose="020B0604020202020204" pitchFamily="34" charset="0"/>
              </a:rPr>
              <a:pPr fontAlgn="base">
                <a:spcBef>
                  <a:spcPct val="0"/>
                </a:spcBef>
                <a:spcAft>
                  <a:spcPct val="0"/>
                </a:spcAft>
              </a:pPr>
              <a:t>5</a:t>
            </a:fld>
            <a:endParaRPr lang="en-GB" altLang="en-US" dirty="0">
              <a:latin typeface="Calibri" panose="020F0502020204030204" pitchFamily="34" charset="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Social, political, economic, cultural, tourism, environmental</a:t>
            </a:r>
            <a:endParaRPr lang="en-US" dirty="0"/>
          </a:p>
        </p:txBody>
      </p:sp>
      <p:sp>
        <p:nvSpPr>
          <p:cNvPr id="4" name="Slide Number Placeholder 3"/>
          <p:cNvSpPr>
            <a:spLocks noGrp="1"/>
          </p:cNvSpPr>
          <p:nvPr>
            <p:ph type="sldNum" sz="quarter" idx="10"/>
          </p:nvPr>
        </p:nvSpPr>
        <p:spPr/>
        <p:txBody>
          <a:bodyPr/>
          <a:lstStyle/>
          <a:p>
            <a:fld id="{A579F923-15FB-48E3-B3E1-682CB66BDE50}" type="slidenum">
              <a:rPr lang="en-US" smtClean="0"/>
              <a:t>10</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Text Box 1"/>
          <p:cNvSpPr txBox="1">
            <a:spLocks noChangeArrowheads="1"/>
          </p:cNvSpPr>
          <p:nvPr/>
        </p:nvSpPr>
        <p:spPr bwMode="auto">
          <a:xfrm>
            <a:off x="0" y="754838"/>
            <a:ext cx="1574" cy="1724"/>
          </a:xfrm>
          <a:prstGeom prst="rect">
            <a:avLst/>
          </a:prstGeom>
          <a:solidFill>
            <a:srgbClr val="FFFFFF"/>
          </a:solidFill>
          <a:ln w="9525">
            <a:solidFill>
              <a:srgbClr val="000000"/>
            </a:solidFill>
            <a:miter lim="800000"/>
            <a:headEnd/>
            <a:tailEnd/>
          </a:ln>
        </p:spPr>
        <p:txBody>
          <a:bodyPr wrap="none" anchor="ctr"/>
          <a:lstStyle/>
          <a:p>
            <a:endParaRPr lang="en-AU"/>
          </a:p>
        </p:txBody>
      </p:sp>
      <p:sp>
        <p:nvSpPr>
          <p:cNvPr id="32771" name="Rectangle 2"/>
          <p:cNvSpPr>
            <a:spLocks noGrp="1" noChangeArrowheads="1"/>
          </p:cNvSpPr>
          <p:nvPr>
            <p:ph type="body"/>
          </p:nvPr>
        </p:nvSpPr>
        <p:spPr>
          <a:xfrm>
            <a:off x="679768" y="4715154"/>
            <a:ext cx="5434993" cy="446354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Text Box 1"/>
          <p:cNvSpPr txBox="1">
            <a:spLocks noChangeArrowheads="1"/>
          </p:cNvSpPr>
          <p:nvPr/>
        </p:nvSpPr>
        <p:spPr bwMode="auto">
          <a:xfrm>
            <a:off x="0" y="754838"/>
            <a:ext cx="1574" cy="1724"/>
          </a:xfrm>
          <a:prstGeom prst="rect">
            <a:avLst/>
          </a:prstGeom>
          <a:solidFill>
            <a:srgbClr val="FFFFFF"/>
          </a:solidFill>
          <a:ln w="9525">
            <a:solidFill>
              <a:srgbClr val="000000"/>
            </a:solidFill>
            <a:miter lim="800000"/>
            <a:headEnd/>
            <a:tailEnd/>
          </a:ln>
        </p:spPr>
        <p:txBody>
          <a:bodyPr wrap="none" anchor="ctr"/>
          <a:lstStyle/>
          <a:p>
            <a:endParaRPr lang="en-AU"/>
          </a:p>
        </p:txBody>
      </p:sp>
      <p:sp>
        <p:nvSpPr>
          <p:cNvPr id="34819" name="Rectangle 2"/>
          <p:cNvSpPr>
            <a:spLocks noGrp="1" noChangeArrowheads="1"/>
          </p:cNvSpPr>
          <p:nvPr>
            <p:ph type="body"/>
          </p:nvPr>
        </p:nvSpPr>
        <p:spPr>
          <a:xfrm>
            <a:off x="679768" y="4715154"/>
            <a:ext cx="5434993" cy="446354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Text Box 1"/>
          <p:cNvSpPr txBox="1">
            <a:spLocks noChangeArrowheads="1"/>
          </p:cNvSpPr>
          <p:nvPr/>
        </p:nvSpPr>
        <p:spPr bwMode="auto">
          <a:xfrm>
            <a:off x="0" y="754838"/>
            <a:ext cx="1574" cy="1724"/>
          </a:xfrm>
          <a:prstGeom prst="rect">
            <a:avLst/>
          </a:prstGeom>
          <a:solidFill>
            <a:srgbClr val="FFFFFF"/>
          </a:solidFill>
          <a:ln w="9525">
            <a:solidFill>
              <a:srgbClr val="000000"/>
            </a:solidFill>
            <a:miter lim="800000"/>
            <a:headEnd/>
            <a:tailEnd/>
          </a:ln>
        </p:spPr>
        <p:txBody>
          <a:bodyPr wrap="none" anchor="ctr"/>
          <a:lstStyle/>
          <a:p>
            <a:endParaRPr lang="en-AU"/>
          </a:p>
        </p:txBody>
      </p:sp>
      <p:sp>
        <p:nvSpPr>
          <p:cNvPr id="35843" name="Rectangle 2"/>
          <p:cNvSpPr>
            <a:spLocks noGrp="1" noChangeArrowheads="1"/>
          </p:cNvSpPr>
          <p:nvPr>
            <p:ph type="body"/>
          </p:nvPr>
        </p:nvSpPr>
        <p:spPr>
          <a:xfrm>
            <a:off x="679768" y="4715154"/>
            <a:ext cx="5434993" cy="446354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FD153776-97DE-4D35-C06E-EEEAF02DA3CD}"/>
              </a:ext>
            </a:extLst>
          </p:cNvPr>
          <p:cNvSpPr>
            <a:spLocks noGrp="1" noRot="1" noChangeAspect="1" noChangeArrowheads="1" noTextEdit="1"/>
          </p:cNvSpPr>
          <p:nvPr>
            <p:ph type="sldImg"/>
          </p:nvPr>
        </p:nvSpPr>
        <p:spPr>
          <a:ln/>
        </p:spPr>
      </p:sp>
      <p:sp>
        <p:nvSpPr>
          <p:cNvPr id="17411" name="Notes Placeholder 2">
            <a:extLst>
              <a:ext uri="{FF2B5EF4-FFF2-40B4-BE49-F238E27FC236}">
                <a16:creationId xmlns:a16="http://schemas.microsoft.com/office/drawing/2014/main" id="{CDF913FD-D954-9D45-4E01-50FEC76C1D2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
        <p:nvSpPr>
          <p:cNvPr id="17412" name="Slide Number Placeholder 3">
            <a:extLst>
              <a:ext uri="{FF2B5EF4-FFF2-40B4-BE49-F238E27FC236}">
                <a16:creationId xmlns:a16="http://schemas.microsoft.com/office/drawing/2014/main" id="{EFACBA9F-77BF-E6DF-1536-F96206552E3C}"/>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defRPr>
            </a:lvl9pPr>
          </a:lstStyle>
          <a:p>
            <a:pPr fontAlgn="base">
              <a:spcBef>
                <a:spcPct val="0"/>
              </a:spcBef>
              <a:spcAft>
                <a:spcPct val="0"/>
              </a:spcAft>
            </a:pPr>
            <a:fld id="{6E98CB5C-4457-4CA8-B446-2DE9E6D79498}" type="slidenum">
              <a:rPr lang="en-GB" altLang="en-US" smtClean="0"/>
              <a:pPr fontAlgn="base">
                <a:spcBef>
                  <a:spcPct val="0"/>
                </a:spcBef>
                <a:spcAft>
                  <a:spcPct val="0"/>
                </a:spcAft>
              </a:pPr>
              <a:t>24</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B3496382-3BF0-282A-9E5E-1B83C3CED2EF}"/>
              </a:ext>
            </a:extLst>
          </p:cNvPr>
          <p:cNvSpPr>
            <a:spLocks noGrp="1" noRot="1" noChangeAspect="1" noChangeArrowheads="1" noTextEdit="1"/>
          </p:cNvSpPr>
          <p:nvPr>
            <p:ph type="sldImg"/>
          </p:nvPr>
        </p:nvSpPr>
        <p:spPr>
          <a:ln/>
        </p:spPr>
      </p:sp>
      <p:sp>
        <p:nvSpPr>
          <p:cNvPr id="20483" name="Notes Placeholder 2">
            <a:extLst>
              <a:ext uri="{FF2B5EF4-FFF2-40B4-BE49-F238E27FC236}">
                <a16:creationId xmlns:a16="http://schemas.microsoft.com/office/drawing/2014/main" id="{7D239E54-328C-2023-CCEF-1CED95D6014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
        <p:nvSpPr>
          <p:cNvPr id="20484" name="Slide Number Placeholder 3">
            <a:extLst>
              <a:ext uri="{FF2B5EF4-FFF2-40B4-BE49-F238E27FC236}">
                <a16:creationId xmlns:a16="http://schemas.microsoft.com/office/drawing/2014/main" id="{F65DFE1F-5686-A944-CEC0-0AB1E02EDC4D}"/>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defRPr>
            </a:lvl9pPr>
          </a:lstStyle>
          <a:p>
            <a:pPr fontAlgn="base">
              <a:spcBef>
                <a:spcPct val="0"/>
              </a:spcBef>
              <a:spcAft>
                <a:spcPct val="0"/>
              </a:spcAft>
            </a:pPr>
            <a:fld id="{CFCF4464-2A68-4AD5-BEAE-0207480CA895}" type="slidenum">
              <a:rPr lang="en-GB" altLang="en-US" smtClean="0"/>
              <a:pPr fontAlgn="base">
                <a:spcBef>
                  <a:spcPct val="0"/>
                </a:spcBef>
                <a:spcAft>
                  <a:spcPct val="0"/>
                </a:spcAft>
              </a:pPr>
              <a:t>26</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FEB24D68-EF0E-9547-F26D-935683D50DC6}"/>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8C57EEA3-62CC-FCDC-7090-C057642A23C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
        <p:nvSpPr>
          <p:cNvPr id="22532" name="Slide Number Placeholder 3">
            <a:extLst>
              <a:ext uri="{FF2B5EF4-FFF2-40B4-BE49-F238E27FC236}">
                <a16:creationId xmlns:a16="http://schemas.microsoft.com/office/drawing/2014/main" id="{1C060F39-B562-D0FB-BE87-B1AFEA4705F3}"/>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defRPr>
            </a:lvl9pPr>
          </a:lstStyle>
          <a:p>
            <a:pPr fontAlgn="base">
              <a:spcBef>
                <a:spcPct val="0"/>
              </a:spcBef>
              <a:spcAft>
                <a:spcPct val="0"/>
              </a:spcAft>
            </a:pPr>
            <a:fld id="{9B9F03AC-AD76-426C-8937-2B2858BD53BA}" type="slidenum">
              <a:rPr lang="en-GB" altLang="en-US" smtClean="0"/>
              <a:pPr fontAlgn="base">
                <a:spcBef>
                  <a:spcPct val="0"/>
                </a:spcBef>
                <a:spcAft>
                  <a:spcPct val="0"/>
                </a:spcAft>
              </a:pPr>
              <a:t>27</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E1D764C9-2BCA-D8FA-F92B-4399C6D8E103}"/>
              </a:ext>
            </a:extLst>
          </p:cNvPr>
          <p:cNvSpPr>
            <a:spLocks noGrp="1" noRot="1" noChangeAspect="1" noChangeArrowheads="1" noTextEdit="1"/>
          </p:cNvSpPr>
          <p:nvPr>
            <p:ph type="sldImg"/>
          </p:nvPr>
        </p:nvSpPr>
        <p:spPr>
          <a:ln/>
        </p:spPr>
      </p:sp>
      <p:sp>
        <p:nvSpPr>
          <p:cNvPr id="25603" name="Notes Placeholder 2">
            <a:extLst>
              <a:ext uri="{FF2B5EF4-FFF2-40B4-BE49-F238E27FC236}">
                <a16:creationId xmlns:a16="http://schemas.microsoft.com/office/drawing/2014/main" id="{A956CFC1-FAC2-9A7C-5290-1A60F08C50E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
        <p:nvSpPr>
          <p:cNvPr id="25604" name="Slide Number Placeholder 3">
            <a:extLst>
              <a:ext uri="{FF2B5EF4-FFF2-40B4-BE49-F238E27FC236}">
                <a16:creationId xmlns:a16="http://schemas.microsoft.com/office/drawing/2014/main" id="{CD5F09C8-769C-A287-5DD9-97959F2FF76F}"/>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defRPr>
            </a:lvl9pPr>
          </a:lstStyle>
          <a:p>
            <a:pPr fontAlgn="base">
              <a:spcBef>
                <a:spcPct val="0"/>
              </a:spcBef>
              <a:spcAft>
                <a:spcPct val="0"/>
              </a:spcAft>
            </a:pPr>
            <a:fld id="{DB73B88B-10B3-4F8E-9449-52DBA9A83F42}" type="slidenum">
              <a:rPr lang="en-GB" altLang="en-US" smtClean="0"/>
              <a:pPr fontAlgn="base">
                <a:spcBef>
                  <a:spcPct val="0"/>
                </a:spcBef>
                <a:spcAft>
                  <a:spcPct val="0"/>
                </a:spcAft>
              </a:pPr>
              <a:t>29</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93D46E4B-1D8B-67E8-D889-8062BE85024C}"/>
              </a:ext>
            </a:extLst>
          </p:cNvPr>
          <p:cNvSpPr>
            <a:spLocks noGrp="1" noRot="1" noChangeAspect="1" noChangeArrowheads="1" noTextEdit="1"/>
          </p:cNvSpPr>
          <p:nvPr>
            <p:ph type="sldImg"/>
          </p:nvPr>
        </p:nvSpPr>
        <p:spPr>
          <a:ln/>
        </p:spPr>
      </p:sp>
      <p:sp>
        <p:nvSpPr>
          <p:cNvPr id="27651" name="Notes Placeholder 2">
            <a:extLst>
              <a:ext uri="{FF2B5EF4-FFF2-40B4-BE49-F238E27FC236}">
                <a16:creationId xmlns:a16="http://schemas.microsoft.com/office/drawing/2014/main" id="{073C72C4-929D-27C8-FA5E-57EB2EE9B78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
        <p:nvSpPr>
          <p:cNvPr id="27652" name="Slide Number Placeholder 3">
            <a:extLst>
              <a:ext uri="{FF2B5EF4-FFF2-40B4-BE49-F238E27FC236}">
                <a16:creationId xmlns:a16="http://schemas.microsoft.com/office/drawing/2014/main" id="{0F2EDACA-4CC5-C329-095B-D3A0C4F224E3}"/>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defRPr>
            </a:lvl9pPr>
          </a:lstStyle>
          <a:p>
            <a:pPr fontAlgn="base">
              <a:spcBef>
                <a:spcPct val="0"/>
              </a:spcBef>
              <a:spcAft>
                <a:spcPct val="0"/>
              </a:spcAft>
            </a:pPr>
            <a:fld id="{EA112B13-890C-4C6E-ABB4-F8543618626F}" type="slidenum">
              <a:rPr lang="en-GB" altLang="en-US" smtClean="0"/>
              <a:pPr fontAlgn="base">
                <a:spcBef>
                  <a:spcPct val="0"/>
                </a:spcBef>
                <a:spcAft>
                  <a:spcPct val="0"/>
                </a:spcAft>
              </a:pPr>
              <a:t>31</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2D9BDB4B-B767-6CE5-46AA-BE8105CD400E}"/>
              </a:ext>
            </a:extLst>
          </p:cNvPr>
          <p:cNvSpPr>
            <a:spLocks noGrp="1" noRot="1" noChangeAspect="1" noChangeArrowheads="1" noTextEdit="1"/>
          </p:cNvSpPr>
          <p:nvPr>
            <p:ph type="sldImg"/>
          </p:nvPr>
        </p:nvSpPr>
        <p:spPr>
          <a:ln/>
        </p:spPr>
      </p:sp>
      <p:sp>
        <p:nvSpPr>
          <p:cNvPr id="31747" name="Notes Placeholder 2">
            <a:extLst>
              <a:ext uri="{FF2B5EF4-FFF2-40B4-BE49-F238E27FC236}">
                <a16:creationId xmlns:a16="http://schemas.microsoft.com/office/drawing/2014/main" id="{74625739-4AF0-2027-95A0-9E70904AD5F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latin typeface="Arial" panose="020B0604020202020204" pitchFamily="34" charset="0"/>
              </a:rPr>
              <a:t> K = Multiplier</a:t>
            </a:r>
          </a:p>
          <a:p>
            <a:r>
              <a:rPr lang="en-US" altLang="en-US">
                <a:latin typeface="Arial" panose="020B0604020202020204" pitchFamily="34" charset="0"/>
              </a:rPr>
              <a:t>Y change in income generated by E</a:t>
            </a:r>
          </a:p>
          <a:p>
            <a:r>
              <a:rPr lang="en-US" altLang="en-US">
                <a:latin typeface="Arial" panose="020B0604020202020204" pitchFamily="34" charset="0"/>
              </a:rPr>
              <a:t>E chang</a:t>
            </a:r>
          </a:p>
        </p:txBody>
      </p:sp>
      <p:sp>
        <p:nvSpPr>
          <p:cNvPr id="31748" name="Slide Number Placeholder 3">
            <a:extLst>
              <a:ext uri="{FF2B5EF4-FFF2-40B4-BE49-F238E27FC236}">
                <a16:creationId xmlns:a16="http://schemas.microsoft.com/office/drawing/2014/main" id="{FA8687D1-1875-C9C5-C8D4-988BDC7D6997}"/>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defRPr>
            </a:lvl9pPr>
          </a:lstStyle>
          <a:p>
            <a:pPr fontAlgn="base">
              <a:spcBef>
                <a:spcPct val="0"/>
              </a:spcBef>
              <a:spcAft>
                <a:spcPct val="0"/>
              </a:spcAft>
            </a:pPr>
            <a:fld id="{2BA21047-76FF-40DB-BDE2-32AF9AB9AF6C}" type="slidenum">
              <a:rPr lang="en-GB" altLang="en-US" smtClean="0"/>
              <a:pPr fontAlgn="base">
                <a:spcBef>
                  <a:spcPct val="0"/>
                </a:spcBef>
                <a:spcAft>
                  <a:spcPct val="0"/>
                </a:spcAft>
              </a:pPr>
              <a:t>34</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3B18BEF9-9B1B-63EA-866B-949A5ED9F099}"/>
              </a:ext>
            </a:extLst>
          </p:cNvPr>
          <p:cNvSpPr>
            <a:spLocks noGrp="1" noRot="1" noChangeAspect="1" noChangeArrowheads="1" noTextEdit="1"/>
          </p:cNvSpPr>
          <p:nvPr>
            <p:ph type="sldImg"/>
          </p:nvPr>
        </p:nvSpPr>
        <p:spPr>
          <a:ln/>
        </p:spPr>
      </p:sp>
      <p:sp>
        <p:nvSpPr>
          <p:cNvPr id="34819" name="Notes Placeholder 2">
            <a:extLst>
              <a:ext uri="{FF2B5EF4-FFF2-40B4-BE49-F238E27FC236}">
                <a16:creationId xmlns:a16="http://schemas.microsoft.com/office/drawing/2014/main" id="{852F143B-C394-C7B2-2768-804EEACDB3A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
        <p:nvSpPr>
          <p:cNvPr id="34820" name="Slide Number Placeholder 3">
            <a:extLst>
              <a:ext uri="{FF2B5EF4-FFF2-40B4-BE49-F238E27FC236}">
                <a16:creationId xmlns:a16="http://schemas.microsoft.com/office/drawing/2014/main" id="{7068EAF6-A20B-0B6D-ABF2-A7CD26AE12ED}"/>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defRPr>
            </a:lvl9pPr>
          </a:lstStyle>
          <a:p>
            <a:pPr fontAlgn="base">
              <a:spcBef>
                <a:spcPct val="0"/>
              </a:spcBef>
              <a:spcAft>
                <a:spcPct val="0"/>
              </a:spcAft>
            </a:pPr>
            <a:fld id="{63F3C71E-0FAB-4765-9D39-65445107471A}" type="slidenum">
              <a:rPr lang="en-GB" altLang="en-US" smtClean="0"/>
              <a:pPr fontAlgn="base">
                <a:spcBef>
                  <a:spcPct val="0"/>
                </a:spcBef>
                <a:spcAft>
                  <a:spcPct val="0"/>
                </a:spcAft>
              </a:pPr>
              <a:t>37</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3004EDC8-227A-524C-AE2E-F163302558E8}"/>
              </a:ext>
            </a:extLst>
          </p:cNvPr>
          <p:cNvSpPr>
            <a:spLocks noGrp="1" noRot="1" noChangeAspect="1" noChangeArrowheads="1" noTextEdit="1"/>
          </p:cNvSpPr>
          <p:nvPr>
            <p:ph type="sldImg"/>
          </p:nvPr>
        </p:nvSpPr>
        <p:spPr>
          <a:ln/>
        </p:spPr>
      </p:sp>
      <p:sp>
        <p:nvSpPr>
          <p:cNvPr id="41987" name="Notes Placeholder 2">
            <a:extLst>
              <a:ext uri="{FF2B5EF4-FFF2-40B4-BE49-F238E27FC236}">
                <a16:creationId xmlns:a16="http://schemas.microsoft.com/office/drawing/2014/main" id="{4E4B02FE-D7B9-A01B-1527-326F582F7E0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
        <p:nvSpPr>
          <p:cNvPr id="41988" name="Slide Number Placeholder 3">
            <a:extLst>
              <a:ext uri="{FF2B5EF4-FFF2-40B4-BE49-F238E27FC236}">
                <a16:creationId xmlns:a16="http://schemas.microsoft.com/office/drawing/2014/main" id="{AFA33B6E-8BCC-0A77-B99B-338E8F1F5337}"/>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defRPr>
            </a:lvl9pPr>
          </a:lstStyle>
          <a:p>
            <a:pPr fontAlgn="base">
              <a:spcBef>
                <a:spcPct val="0"/>
              </a:spcBef>
              <a:spcAft>
                <a:spcPct val="0"/>
              </a:spcAft>
            </a:pPr>
            <a:fld id="{789BA282-162F-48C4-BB64-569831438592}" type="slidenum">
              <a:rPr lang="en-GB" altLang="en-US" smtClean="0"/>
              <a:pPr fontAlgn="base">
                <a:spcBef>
                  <a:spcPct val="0"/>
                </a:spcBef>
                <a:spcAft>
                  <a:spcPct val="0"/>
                </a:spcAft>
              </a:pPr>
              <a:t>43</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AC713BBD-765A-32C9-BDDF-D792D1DE6669}"/>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3F6E837D-968A-6DE0-DEF0-0256A2F87DB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
        <p:nvSpPr>
          <p:cNvPr id="45060" name="Slide Number Placeholder 3">
            <a:extLst>
              <a:ext uri="{FF2B5EF4-FFF2-40B4-BE49-F238E27FC236}">
                <a16:creationId xmlns:a16="http://schemas.microsoft.com/office/drawing/2014/main" id="{94F5A2DB-CF31-B4D5-F100-7984C5B1EF5E}"/>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defRPr>
            </a:lvl9pPr>
          </a:lstStyle>
          <a:p>
            <a:pPr fontAlgn="base">
              <a:spcBef>
                <a:spcPct val="0"/>
              </a:spcBef>
              <a:spcAft>
                <a:spcPct val="0"/>
              </a:spcAft>
            </a:pPr>
            <a:fld id="{AC2C7B75-6EFB-4BAD-A0FE-0495DA23087F}" type="slidenum">
              <a:rPr lang="en-GB" altLang="en-US" smtClean="0"/>
              <a:pPr fontAlgn="base">
                <a:spcBef>
                  <a:spcPct val="0"/>
                </a:spcBef>
                <a:spcAft>
                  <a:spcPct val="0"/>
                </a:spcAft>
              </a:pPr>
              <a:t>46</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7003867C-00DD-2B31-2877-9E6846EA096C}"/>
              </a:ext>
            </a:extLst>
          </p:cNvPr>
          <p:cNvSpPr>
            <a:spLocks noGrp="1" noRot="1" noChangeAspect="1" noChangeArrowheads="1" noTextEdit="1"/>
          </p:cNvSpPr>
          <p:nvPr>
            <p:ph type="sldImg"/>
          </p:nvPr>
        </p:nvSpPr>
        <p:spPr>
          <a:ln/>
        </p:spPr>
      </p:sp>
      <p:sp>
        <p:nvSpPr>
          <p:cNvPr id="47107" name="Notes Placeholder 2">
            <a:extLst>
              <a:ext uri="{FF2B5EF4-FFF2-40B4-BE49-F238E27FC236}">
                <a16:creationId xmlns:a16="http://schemas.microsoft.com/office/drawing/2014/main" id="{C10FB61F-760C-064A-41CA-DB2CE6F0544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
        <p:nvSpPr>
          <p:cNvPr id="47108" name="Slide Number Placeholder 3">
            <a:extLst>
              <a:ext uri="{FF2B5EF4-FFF2-40B4-BE49-F238E27FC236}">
                <a16:creationId xmlns:a16="http://schemas.microsoft.com/office/drawing/2014/main" id="{1C7B0023-84B4-DD9A-9218-2D1D88B80402}"/>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defRPr>
            </a:lvl9pPr>
          </a:lstStyle>
          <a:p>
            <a:pPr fontAlgn="base">
              <a:spcBef>
                <a:spcPct val="0"/>
              </a:spcBef>
              <a:spcAft>
                <a:spcPct val="0"/>
              </a:spcAft>
            </a:pPr>
            <a:fld id="{11E7C837-EC9E-4302-A96E-07E81F9E95FE}" type="slidenum">
              <a:rPr lang="en-GB" altLang="en-US" smtClean="0"/>
              <a:pPr fontAlgn="base">
                <a:spcBef>
                  <a:spcPct val="0"/>
                </a:spcBef>
                <a:spcAft>
                  <a:spcPct val="0"/>
                </a:spcAft>
              </a:pPr>
              <a:t>47</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33E2265C-7EDD-6A4F-07FD-A79AFABD1B90}"/>
              </a:ext>
            </a:extLst>
          </p:cNvPr>
          <p:cNvSpPr>
            <a:spLocks noGrp="1" noRot="1" noChangeAspect="1" noChangeArrowheads="1" noTextEdit="1"/>
          </p:cNvSpPr>
          <p:nvPr>
            <p:ph type="sldImg"/>
          </p:nvPr>
        </p:nvSpPr>
        <p:spPr>
          <a:ln/>
        </p:spPr>
      </p:sp>
      <p:sp>
        <p:nvSpPr>
          <p:cNvPr id="51203" name="Notes Placeholder 2">
            <a:extLst>
              <a:ext uri="{FF2B5EF4-FFF2-40B4-BE49-F238E27FC236}">
                <a16:creationId xmlns:a16="http://schemas.microsoft.com/office/drawing/2014/main" id="{712E78D3-8F91-4683-CD01-ACF6567F129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latin typeface="Arial" panose="020B0604020202020204" pitchFamily="34" charset="0"/>
            </a:endParaRPr>
          </a:p>
        </p:txBody>
      </p:sp>
      <p:sp>
        <p:nvSpPr>
          <p:cNvPr id="51204" name="Slide Number Placeholder 3">
            <a:extLst>
              <a:ext uri="{FF2B5EF4-FFF2-40B4-BE49-F238E27FC236}">
                <a16:creationId xmlns:a16="http://schemas.microsoft.com/office/drawing/2014/main" id="{7D1FB132-E5EC-7D46-38AB-7F991039C39A}"/>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defTabSz="457200"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457200"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457200"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457200" eaLnBrk="0" fontAlgn="base" hangingPunct="0">
              <a:spcBef>
                <a:spcPct val="30000"/>
              </a:spcBef>
              <a:spcAft>
                <a:spcPct val="0"/>
              </a:spcAft>
              <a:defRPr sz="1200">
                <a:solidFill>
                  <a:schemeClr val="tx1"/>
                </a:solidFill>
                <a:latin typeface="Arial" panose="020B0604020202020204" pitchFamily="34" charset="0"/>
              </a:defRPr>
            </a:lvl9pPr>
          </a:lstStyle>
          <a:p>
            <a:pPr fontAlgn="base">
              <a:spcBef>
                <a:spcPct val="0"/>
              </a:spcBef>
              <a:spcAft>
                <a:spcPct val="0"/>
              </a:spcAft>
            </a:pPr>
            <a:fld id="{176181F5-63EE-4BE3-8C41-BC2E962844E3}" type="slidenum">
              <a:rPr lang="en-GB" altLang="en-US" smtClean="0"/>
              <a:pPr fontAlgn="base">
                <a:spcBef>
                  <a:spcPct val="0"/>
                </a:spcBef>
                <a:spcAft>
                  <a:spcPct val="0"/>
                </a:spcAft>
              </a:pPr>
              <a:t>48</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9DA7206-984B-C334-4CDC-601BF2CC2AAC}"/>
              </a:ext>
            </a:extLst>
          </p:cNvPr>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a:extLst>
              <a:ext uri="{FF2B5EF4-FFF2-40B4-BE49-F238E27FC236}">
                <a16:creationId xmlns:a16="http://schemas.microsoft.com/office/drawing/2014/main" id="{1DFCA0D7-9D5F-113E-C640-C8AD42303D42}"/>
              </a:ext>
            </a:extLst>
          </p:cNvPr>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a:extLst>
              <a:ext uri="{FF2B5EF4-FFF2-40B4-BE49-F238E27FC236}">
                <a16:creationId xmlns:a16="http://schemas.microsoft.com/office/drawing/2014/main" id="{65339E80-CE45-E4B1-56E5-E6FA7489B7CE}"/>
              </a:ext>
            </a:extLst>
          </p:cNvPr>
          <p:cNvCxnSpPr/>
          <p:nvPr/>
        </p:nvCxnSpPr>
        <p:spPr>
          <a:xfrm>
            <a:off x="906463" y="4343400"/>
            <a:ext cx="740568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822960" y="758952"/>
            <a:ext cx="7543800" cy="3566160"/>
          </a:xfrm>
        </p:spPr>
        <p:txBody>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3">
            <a:extLst>
              <a:ext uri="{FF2B5EF4-FFF2-40B4-BE49-F238E27FC236}">
                <a16:creationId xmlns:a16="http://schemas.microsoft.com/office/drawing/2014/main" id="{64D6F230-B099-D132-5B30-14A88A7E7121}"/>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CAA0FEF2-0844-D4F9-07C9-80D364849A93}"/>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F55C3301-4AEC-C7B7-F1FB-76C4DC138BD5}"/>
              </a:ext>
            </a:extLst>
          </p:cNvPr>
          <p:cNvSpPr>
            <a:spLocks noGrp="1"/>
          </p:cNvSpPr>
          <p:nvPr>
            <p:ph type="sldNum" sz="quarter" idx="12"/>
          </p:nvPr>
        </p:nvSpPr>
        <p:spPr/>
        <p:txBody>
          <a:bodyPr/>
          <a:lstStyle>
            <a:lvl1pPr>
              <a:defRPr/>
            </a:lvl1pPr>
          </a:lstStyle>
          <a:p>
            <a:pPr>
              <a:defRPr/>
            </a:pPr>
            <a:fld id="{21978ED9-9E0A-4560-8B7B-91FF85CC6264}" type="slidenum">
              <a:rPr lang="en-GB" altLang="en-US"/>
              <a:pPr>
                <a:defRPr/>
              </a:pPr>
              <a:t>‹#›</a:t>
            </a:fld>
            <a:endParaRPr lang="en-GB" altLang="en-US"/>
          </a:p>
        </p:txBody>
      </p:sp>
    </p:spTree>
    <p:extLst>
      <p:ext uri="{BB962C8B-B14F-4D97-AF65-F5344CB8AC3E}">
        <p14:creationId xmlns:p14="http://schemas.microsoft.com/office/powerpoint/2010/main" val="3207009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46C997-6036-0716-F34D-798DDD02CE6B}"/>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858B6A80-7ABE-63CE-2FA9-D1FD1EFFE4C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E0ECE56-6B91-9AF4-ADEC-DB635CD30BF7}"/>
              </a:ext>
            </a:extLst>
          </p:cNvPr>
          <p:cNvSpPr>
            <a:spLocks noGrp="1"/>
          </p:cNvSpPr>
          <p:nvPr>
            <p:ph type="sldNum" sz="quarter" idx="12"/>
          </p:nvPr>
        </p:nvSpPr>
        <p:spPr/>
        <p:txBody>
          <a:bodyPr/>
          <a:lstStyle>
            <a:lvl1pPr>
              <a:defRPr/>
            </a:lvl1pPr>
          </a:lstStyle>
          <a:p>
            <a:pPr>
              <a:defRPr/>
            </a:pPr>
            <a:fld id="{787F0270-FFD0-4363-BD19-AE4E1C37BAC3}" type="slidenum">
              <a:rPr lang="en-GB" altLang="en-US"/>
              <a:pPr>
                <a:defRPr/>
              </a:pPr>
              <a:t>‹#›</a:t>
            </a:fld>
            <a:endParaRPr lang="en-GB" altLang="en-US"/>
          </a:p>
        </p:txBody>
      </p:sp>
    </p:spTree>
    <p:extLst>
      <p:ext uri="{BB962C8B-B14F-4D97-AF65-F5344CB8AC3E}">
        <p14:creationId xmlns:p14="http://schemas.microsoft.com/office/powerpoint/2010/main" val="1492566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DB2D37C-CC3A-1B72-69F5-3D037894936B}"/>
              </a:ext>
            </a:extLst>
          </p:cNvPr>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a:extLst>
              <a:ext uri="{FF2B5EF4-FFF2-40B4-BE49-F238E27FC236}">
                <a16:creationId xmlns:a16="http://schemas.microsoft.com/office/drawing/2014/main" id="{B26A5DCA-BF90-CC3F-22AE-5B8D11CD1865}"/>
              </a:ext>
            </a:extLst>
          </p:cNvPr>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a:extLst>
              <a:ext uri="{FF2B5EF4-FFF2-40B4-BE49-F238E27FC236}">
                <a16:creationId xmlns:a16="http://schemas.microsoft.com/office/drawing/2014/main" id="{8B576F76-5417-C582-FA47-98E4C3EE6A98}"/>
              </a:ext>
            </a:extLst>
          </p:cNvPr>
          <p:cNvCxnSpPr/>
          <p:nvPr/>
        </p:nvCxnSpPr>
        <p:spPr>
          <a:xfrm>
            <a:off x="906463" y="4343400"/>
            <a:ext cx="740568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22960" y="758952"/>
            <a:ext cx="7543800" cy="3566160"/>
          </a:xfrm>
        </p:spPr>
        <p:txBody>
          <a:bodyPr anchorCtr="0"/>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3EC08DE1-9260-A978-FB59-F30B64D46017}"/>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2C08613C-FA35-2BF0-816C-C1566B7179D7}"/>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6B2CCA62-2697-9099-0F5D-8F2003DE712B}"/>
              </a:ext>
            </a:extLst>
          </p:cNvPr>
          <p:cNvSpPr>
            <a:spLocks noGrp="1"/>
          </p:cNvSpPr>
          <p:nvPr>
            <p:ph type="sldNum" sz="quarter" idx="12"/>
          </p:nvPr>
        </p:nvSpPr>
        <p:spPr/>
        <p:txBody>
          <a:bodyPr/>
          <a:lstStyle>
            <a:lvl1pPr>
              <a:defRPr/>
            </a:lvl1pPr>
          </a:lstStyle>
          <a:p>
            <a:pPr>
              <a:defRPr/>
            </a:pPr>
            <a:fld id="{31881E8A-59E2-4358-978D-5A64FB25C099}" type="slidenum">
              <a:rPr lang="en-GB" altLang="en-US"/>
              <a:pPr>
                <a:defRPr/>
              </a:pPr>
              <a:t>‹#›</a:t>
            </a:fld>
            <a:endParaRPr lang="en-GB" altLang="en-US"/>
          </a:p>
        </p:txBody>
      </p:sp>
    </p:spTree>
    <p:extLst>
      <p:ext uri="{BB962C8B-B14F-4D97-AF65-F5344CB8AC3E}">
        <p14:creationId xmlns:p14="http://schemas.microsoft.com/office/powerpoint/2010/main" val="93351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BD388938-E852-3964-C54F-4E8F963338BD}"/>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7829E66E-E675-4DE9-7BCD-0EFD27F31B9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7BBC533-F8F5-C012-B942-C8BD0F7983F1}"/>
              </a:ext>
            </a:extLst>
          </p:cNvPr>
          <p:cNvSpPr>
            <a:spLocks noGrp="1"/>
          </p:cNvSpPr>
          <p:nvPr>
            <p:ph type="sldNum" sz="quarter" idx="12"/>
          </p:nvPr>
        </p:nvSpPr>
        <p:spPr/>
        <p:txBody>
          <a:bodyPr/>
          <a:lstStyle>
            <a:lvl1pPr>
              <a:defRPr/>
            </a:lvl1pPr>
          </a:lstStyle>
          <a:p>
            <a:pPr>
              <a:defRPr/>
            </a:pPr>
            <a:fld id="{85AF9C9D-AE3D-4B2F-BA89-B055BFB03EAC}" type="slidenum">
              <a:rPr lang="en-GB" altLang="en-US"/>
              <a:pPr>
                <a:defRPr/>
              </a:pPr>
              <a:t>‹#›</a:t>
            </a:fld>
            <a:endParaRPr lang="en-GB" altLang="en-US"/>
          </a:p>
        </p:txBody>
      </p:sp>
    </p:spTree>
    <p:extLst>
      <p:ext uri="{BB962C8B-B14F-4D97-AF65-F5344CB8AC3E}">
        <p14:creationId xmlns:p14="http://schemas.microsoft.com/office/powerpoint/2010/main" val="3515685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3">
            <a:extLst>
              <a:ext uri="{FF2B5EF4-FFF2-40B4-BE49-F238E27FC236}">
                <a16:creationId xmlns:a16="http://schemas.microsoft.com/office/drawing/2014/main" id="{30ADFBA2-E79F-9B11-059F-49F9742C160D}"/>
              </a:ext>
            </a:extLst>
          </p:cNvPr>
          <p:cNvSpPr>
            <a:spLocks noGrp="1"/>
          </p:cNvSpPr>
          <p:nvPr>
            <p:ph type="dt" sz="half" idx="10"/>
          </p:nvPr>
        </p:nvSpPr>
        <p:spPr/>
        <p:txBody>
          <a:bodyPr/>
          <a:lstStyle>
            <a:lvl1pPr>
              <a:defRPr/>
            </a:lvl1pPr>
          </a:lstStyle>
          <a:p>
            <a:pPr>
              <a:defRPr/>
            </a:pPr>
            <a:endParaRPr lang="en-GB"/>
          </a:p>
        </p:txBody>
      </p:sp>
      <p:sp>
        <p:nvSpPr>
          <p:cNvPr id="7" name="Footer Placeholder 4">
            <a:extLst>
              <a:ext uri="{FF2B5EF4-FFF2-40B4-BE49-F238E27FC236}">
                <a16:creationId xmlns:a16="http://schemas.microsoft.com/office/drawing/2014/main" id="{C733FA55-C3F9-0575-7D13-D91B9631325C}"/>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3B993078-D7FF-0513-0112-6B55FE95C463}"/>
              </a:ext>
            </a:extLst>
          </p:cNvPr>
          <p:cNvSpPr>
            <a:spLocks noGrp="1"/>
          </p:cNvSpPr>
          <p:nvPr>
            <p:ph type="sldNum" sz="quarter" idx="12"/>
          </p:nvPr>
        </p:nvSpPr>
        <p:spPr/>
        <p:txBody>
          <a:bodyPr/>
          <a:lstStyle>
            <a:lvl1pPr>
              <a:defRPr/>
            </a:lvl1pPr>
          </a:lstStyle>
          <a:p>
            <a:pPr>
              <a:defRPr/>
            </a:pPr>
            <a:fld id="{4C69EF49-7FA3-4FC4-8BC6-222B77D627F6}" type="slidenum">
              <a:rPr lang="en-GB" altLang="en-US"/>
              <a:pPr>
                <a:defRPr/>
              </a:pPr>
              <a:t>‹#›</a:t>
            </a:fld>
            <a:endParaRPr lang="en-GB" altLang="en-US"/>
          </a:p>
        </p:txBody>
      </p:sp>
    </p:spTree>
    <p:extLst>
      <p:ext uri="{BB962C8B-B14F-4D97-AF65-F5344CB8AC3E}">
        <p14:creationId xmlns:p14="http://schemas.microsoft.com/office/powerpoint/2010/main" val="3042193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090C144-FABA-8B56-28A7-6B7B9C2B522A}"/>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AA7B4B25-35C3-89BD-EB64-CE440DE1A54B}"/>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4BDC5C54-E294-0AF9-E5E4-FB94881C8596}"/>
              </a:ext>
            </a:extLst>
          </p:cNvPr>
          <p:cNvSpPr>
            <a:spLocks noGrp="1"/>
          </p:cNvSpPr>
          <p:nvPr>
            <p:ph type="sldNum" sz="quarter" idx="12"/>
          </p:nvPr>
        </p:nvSpPr>
        <p:spPr/>
        <p:txBody>
          <a:bodyPr/>
          <a:lstStyle>
            <a:lvl1pPr>
              <a:defRPr/>
            </a:lvl1pPr>
          </a:lstStyle>
          <a:p>
            <a:pPr>
              <a:defRPr/>
            </a:pPr>
            <a:fld id="{B86AE6B2-2613-4A61-A1A6-91087C96E447}" type="slidenum">
              <a:rPr lang="en-GB" altLang="en-US"/>
              <a:pPr>
                <a:defRPr/>
              </a:pPr>
              <a:t>‹#›</a:t>
            </a:fld>
            <a:endParaRPr lang="en-GB" altLang="en-US"/>
          </a:p>
        </p:txBody>
      </p:sp>
    </p:spTree>
    <p:extLst>
      <p:ext uri="{BB962C8B-B14F-4D97-AF65-F5344CB8AC3E}">
        <p14:creationId xmlns:p14="http://schemas.microsoft.com/office/powerpoint/2010/main" val="559427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0397D1D-DD2F-5FC8-5825-0FB6CAEC5F88}"/>
              </a:ext>
            </a:extLst>
          </p:cNvPr>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2">
            <a:extLst>
              <a:ext uri="{FF2B5EF4-FFF2-40B4-BE49-F238E27FC236}">
                <a16:creationId xmlns:a16="http://schemas.microsoft.com/office/drawing/2014/main" id="{855F572F-DF74-D653-BC07-E60F1A8B2D43}"/>
              </a:ext>
            </a:extLst>
          </p:cNvPr>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a:extLst>
              <a:ext uri="{FF2B5EF4-FFF2-40B4-BE49-F238E27FC236}">
                <a16:creationId xmlns:a16="http://schemas.microsoft.com/office/drawing/2014/main" id="{22E247E5-F5E2-EA69-41E4-F39DD13998E0}"/>
              </a:ext>
            </a:extLst>
          </p:cNvPr>
          <p:cNvSpPr>
            <a:spLocks noGrp="1"/>
          </p:cNvSpPr>
          <p:nvPr>
            <p:ph type="dt" sz="half" idx="10"/>
          </p:nvPr>
        </p:nvSpPr>
        <p:spPr/>
        <p:txBody>
          <a:bodyPr/>
          <a:lstStyle>
            <a:lvl1pPr>
              <a:defRPr/>
            </a:lvl1pPr>
          </a:lstStyle>
          <a:p>
            <a:pPr>
              <a:defRPr/>
            </a:pPr>
            <a:endParaRPr lang="en-GB"/>
          </a:p>
        </p:txBody>
      </p:sp>
      <p:sp>
        <p:nvSpPr>
          <p:cNvPr id="5" name="Footer Placeholder 7">
            <a:extLst>
              <a:ext uri="{FF2B5EF4-FFF2-40B4-BE49-F238E27FC236}">
                <a16:creationId xmlns:a16="http://schemas.microsoft.com/office/drawing/2014/main" id="{398F86A2-90DF-91B9-19FE-A23A3054FDFE}"/>
              </a:ext>
            </a:extLst>
          </p:cNvPr>
          <p:cNvSpPr>
            <a:spLocks noGrp="1"/>
          </p:cNvSpPr>
          <p:nvPr>
            <p:ph type="ftr" sz="quarter" idx="11"/>
          </p:nvPr>
        </p:nvSpPr>
        <p:spPr/>
        <p:txBody>
          <a:bodyPr/>
          <a:lstStyle>
            <a:lvl1pPr>
              <a:defRPr>
                <a:solidFill>
                  <a:srgbClr val="FFFFFF"/>
                </a:solidFill>
              </a:defRPr>
            </a:lvl1pPr>
          </a:lstStyle>
          <a:p>
            <a:pPr>
              <a:defRPr/>
            </a:pPr>
            <a:endParaRPr lang="en-GB"/>
          </a:p>
        </p:txBody>
      </p:sp>
      <p:sp>
        <p:nvSpPr>
          <p:cNvPr id="6" name="Slide Number Placeholder 8">
            <a:extLst>
              <a:ext uri="{FF2B5EF4-FFF2-40B4-BE49-F238E27FC236}">
                <a16:creationId xmlns:a16="http://schemas.microsoft.com/office/drawing/2014/main" id="{2A129D1D-ACA3-C208-34BF-19D142482636}"/>
              </a:ext>
            </a:extLst>
          </p:cNvPr>
          <p:cNvSpPr>
            <a:spLocks noGrp="1"/>
          </p:cNvSpPr>
          <p:nvPr>
            <p:ph type="sldNum" sz="quarter" idx="12"/>
          </p:nvPr>
        </p:nvSpPr>
        <p:spPr/>
        <p:txBody>
          <a:bodyPr/>
          <a:lstStyle>
            <a:lvl1pPr>
              <a:defRPr/>
            </a:lvl1pPr>
          </a:lstStyle>
          <a:p>
            <a:pPr>
              <a:defRPr/>
            </a:pPr>
            <a:fld id="{1A456A14-2520-4288-9448-7561E669D69D}" type="slidenum">
              <a:rPr lang="en-GB" altLang="en-US"/>
              <a:pPr>
                <a:defRPr/>
              </a:pPr>
              <a:t>‹#›</a:t>
            </a:fld>
            <a:endParaRPr lang="en-GB" altLang="en-US"/>
          </a:p>
        </p:txBody>
      </p:sp>
    </p:spTree>
    <p:extLst>
      <p:ext uri="{BB962C8B-B14F-4D97-AF65-F5344CB8AC3E}">
        <p14:creationId xmlns:p14="http://schemas.microsoft.com/office/powerpoint/2010/main" val="38145417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4396A9-6B5C-536A-A243-48730499A5E3}"/>
              </a:ext>
            </a:extLst>
          </p:cNvPr>
          <p:cNvSpPr/>
          <p:nvPr/>
        </p:nvSpPr>
        <p:spPr>
          <a:xfrm>
            <a:off x="0" y="0"/>
            <a:ext cx="30384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a:extLst>
              <a:ext uri="{FF2B5EF4-FFF2-40B4-BE49-F238E27FC236}">
                <a16:creationId xmlns:a16="http://schemas.microsoft.com/office/drawing/2014/main" id="{F4CA4452-CBDA-CA43-A9DB-7BB741099274}"/>
              </a:ext>
            </a:extLst>
          </p:cNvPr>
          <p:cNvSpPr/>
          <p:nvPr/>
        </p:nvSpPr>
        <p:spPr>
          <a:xfrm>
            <a:off x="3030538" y="0"/>
            <a:ext cx="4762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a:extLst>
              <a:ext uri="{FF2B5EF4-FFF2-40B4-BE49-F238E27FC236}">
                <a16:creationId xmlns:a16="http://schemas.microsoft.com/office/drawing/2014/main" id="{11394AD9-ECC2-D246-D49D-A0EF9C5E8074}"/>
              </a:ext>
            </a:extLst>
          </p:cNvPr>
          <p:cNvSpPr>
            <a:spLocks noGrp="1"/>
          </p:cNvSpPr>
          <p:nvPr>
            <p:ph type="dt" sz="half" idx="10"/>
          </p:nvPr>
        </p:nvSpPr>
        <p:spPr>
          <a:xfrm>
            <a:off x="349250" y="6459538"/>
            <a:ext cx="1963738" cy="365125"/>
          </a:xfrm>
        </p:spPr>
        <p:txBody>
          <a:bodyPr/>
          <a:lstStyle>
            <a:lvl1pPr algn="l">
              <a:defRPr/>
            </a:lvl1pPr>
          </a:lstStyle>
          <a:p>
            <a:pPr>
              <a:defRPr/>
            </a:pPr>
            <a:endParaRPr lang="en-GB"/>
          </a:p>
        </p:txBody>
      </p:sp>
      <p:sp>
        <p:nvSpPr>
          <p:cNvPr id="8" name="Footer Placeholder 5">
            <a:extLst>
              <a:ext uri="{FF2B5EF4-FFF2-40B4-BE49-F238E27FC236}">
                <a16:creationId xmlns:a16="http://schemas.microsoft.com/office/drawing/2014/main" id="{8AC3DF31-4673-17B5-3C12-90241654AA7C}"/>
              </a:ext>
            </a:extLst>
          </p:cNvPr>
          <p:cNvSpPr>
            <a:spLocks noGrp="1"/>
          </p:cNvSpPr>
          <p:nvPr>
            <p:ph type="ftr" sz="quarter" idx="11"/>
          </p:nvPr>
        </p:nvSpPr>
        <p:spPr>
          <a:xfrm>
            <a:off x="3600450" y="6459538"/>
            <a:ext cx="3486150" cy="365125"/>
          </a:xfrm>
        </p:spPr>
        <p:txBody>
          <a:bodyPr/>
          <a:lstStyle>
            <a:lvl1pPr algn="l">
              <a:defRPr>
                <a:solidFill>
                  <a:schemeClr val="tx2"/>
                </a:solidFill>
              </a:defRPr>
            </a:lvl1pPr>
          </a:lstStyle>
          <a:p>
            <a:pPr>
              <a:defRPr/>
            </a:pPr>
            <a:endParaRPr lang="en-GB"/>
          </a:p>
        </p:txBody>
      </p:sp>
      <p:sp>
        <p:nvSpPr>
          <p:cNvPr id="9" name="Slide Number Placeholder 6">
            <a:extLst>
              <a:ext uri="{FF2B5EF4-FFF2-40B4-BE49-F238E27FC236}">
                <a16:creationId xmlns:a16="http://schemas.microsoft.com/office/drawing/2014/main" id="{5A4FD537-2929-4F33-BB3F-4C1BFA57DD8E}"/>
              </a:ext>
            </a:extLst>
          </p:cNvPr>
          <p:cNvSpPr>
            <a:spLocks noGrp="1"/>
          </p:cNvSpPr>
          <p:nvPr>
            <p:ph type="sldNum" sz="quarter" idx="12"/>
          </p:nvPr>
        </p:nvSpPr>
        <p:spPr/>
        <p:txBody>
          <a:bodyPr/>
          <a:lstStyle>
            <a:lvl1pPr>
              <a:defRPr smtClean="0">
                <a:solidFill>
                  <a:schemeClr val="tx2"/>
                </a:solidFill>
              </a:defRPr>
            </a:lvl1pPr>
          </a:lstStyle>
          <a:p>
            <a:pPr>
              <a:defRPr/>
            </a:pPr>
            <a:fld id="{7ED1764B-B79C-44CC-98D3-1CAE86E207FE}" type="slidenum">
              <a:rPr lang="en-GB" altLang="en-US"/>
              <a:pPr>
                <a:defRPr/>
              </a:pPr>
              <a:t>‹#›</a:t>
            </a:fld>
            <a:endParaRPr lang="en-GB" altLang="en-US"/>
          </a:p>
        </p:txBody>
      </p:sp>
    </p:spTree>
    <p:extLst>
      <p:ext uri="{BB962C8B-B14F-4D97-AF65-F5344CB8AC3E}">
        <p14:creationId xmlns:p14="http://schemas.microsoft.com/office/powerpoint/2010/main" val="3577308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E416954-7137-86B0-40D5-2F0BFE4C8B92}"/>
              </a:ext>
            </a:extLst>
          </p:cNvPr>
          <p:cNvSpPr/>
          <p:nvPr/>
        </p:nvSpPr>
        <p:spPr>
          <a:xfrm>
            <a:off x="0" y="4953000"/>
            <a:ext cx="9142413"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a:extLst>
              <a:ext uri="{FF2B5EF4-FFF2-40B4-BE49-F238E27FC236}">
                <a16:creationId xmlns:a16="http://schemas.microsoft.com/office/drawing/2014/main" id="{8E7F88A1-B2F2-724E-FD7F-C4FF4AFB4ACB}"/>
              </a:ext>
            </a:extLst>
          </p:cNvPr>
          <p:cNvSpPr/>
          <p:nvPr/>
        </p:nvSpPr>
        <p:spPr>
          <a:xfrm>
            <a:off x="0" y="4914900"/>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a:extLst>
              <a:ext uri="{FF2B5EF4-FFF2-40B4-BE49-F238E27FC236}">
                <a16:creationId xmlns:a16="http://schemas.microsoft.com/office/drawing/2014/main" id="{E36A94B3-AEDD-7CA4-2807-909375BC48BB}"/>
              </a:ext>
            </a:extLst>
          </p:cNvPr>
          <p:cNvSpPr>
            <a:spLocks noGrp="1"/>
          </p:cNvSpPr>
          <p:nvPr>
            <p:ph type="dt" sz="half" idx="10"/>
          </p:nvPr>
        </p:nvSpPr>
        <p:spPr/>
        <p:txBody>
          <a:bodyPr/>
          <a:lstStyle>
            <a:lvl1pPr>
              <a:defRPr/>
            </a:lvl1pPr>
          </a:lstStyle>
          <a:p>
            <a:pPr>
              <a:defRPr/>
            </a:pPr>
            <a:endParaRPr lang="en-GB"/>
          </a:p>
        </p:txBody>
      </p:sp>
      <p:sp>
        <p:nvSpPr>
          <p:cNvPr id="8" name="Footer Placeholder 5">
            <a:extLst>
              <a:ext uri="{FF2B5EF4-FFF2-40B4-BE49-F238E27FC236}">
                <a16:creationId xmlns:a16="http://schemas.microsoft.com/office/drawing/2014/main" id="{2E299A3C-2D8B-6CF9-BC4B-08AFD42DE65B}"/>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6">
            <a:extLst>
              <a:ext uri="{FF2B5EF4-FFF2-40B4-BE49-F238E27FC236}">
                <a16:creationId xmlns:a16="http://schemas.microsoft.com/office/drawing/2014/main" id="{DBE7E73E-E385-A010-E257-A210B5FD8A50}"/>
              </a:ext>
            </a:extLst>
          </p:cNvPr>
          <p:cNvSpPr>
            <a:spLocks noGrp="1"/>
          </p:cNvSpPr>
          <p:nvPr>
            <p:ph type="sldNum" sz="quarter" idx="12"/>
          </p:nvPr>
        </p:nvSpPr>
        <p:spPr/>
        <p:txBody>
          <a:bodyPr/>
          <a:lstStyle>
            <a:lvl1pPr>
              <a:defRPr/>
            </a:lvl1pPr>
          </a:lstStyle>
          <a:p>
            <a:pPr>
              <a:defRPr/>
            </a:pPr>
            <a:fld id="{D5BB8F30-8493-4C0D-B77A-1EC200642F26}" type="slidenum">
              <a:rPr lang="en-GB" altLang="en-US"/>
              <a:pPr>
                <a:defRPr/>
              </a:pPr>
              <a:t>‹#›</a:t>
            </a:fld>
            <a:endParaRPr lang="en-GB" altLang="en-US"/>
          </a:p>
        </p:txBody>
      </p:sp>
    </p:spTree>
    <p:extLst>
      <p:ext uri="{BB962C8B-B14F-4D97-AF65-F5344CB8AC3E}">
        <p14:creationId xmlns:p14="http://schemas.microsoft.com/office/powerpoint/2010/main" val="2692957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6628A09-E78A-8791-74CF-D91DAB60E06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7C4E3E48-4A30-3C1B-5F97-B8282C96BF2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28DC644-6AA3-8F9C-B6F2-A42DFA3E98DD}"/>
              </a:ext>
            </a:extLst>
          </p:cNvPr>
          <p:cNvSpPr>
            <a:spLocks noGrp="1"/>
          </p:cNvSpPr>
          <p:nvPr>
            <p:ph type="sldNum" sz="quarter" idx="12"/>
          </p:nvPr>
        </p:nvSpPr>
        <p:spPr/>
        <p:txBody>
          <a:bodyPr/>
          <a:lstStyle>
            <a:lvl1pPr>
              <a:defRPr/>
            </a:lvl1pPr>
          </a:lstStyle>
          <a:p>
            <a:pPr>
              <a:defRPr/>
            </a:pPr>
            <a:fld id="{0895B50E-4CFD-4849-97D7-B1BC5549C8D7}" type="slidenum">
              <a:rPr lang="en-GB" altLang="en-US"/>
              <a:pPr>
                <a:defRPr/>
              </a:pPr>
              <a:t>‹#›</a:t>
            </a:fld>
            <a:endParaRPr lang="en-GB" altLang="en-US"/>
          </a:p>
        </p:txBody>
      </p:sp>
    </p:spTree>
    <p:extLst>
      <p:ext uri="{BB962C8B-B14F-4D97-AF65-F5344CB8AC3E}">
        <p14:creationId xmlns:p14="http://schemas.microsoft.com/office/powerpoint/2010/main" val="1854013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432E219-22AA-650D-7B4A-8EB079666CD8}"/>
              </a:ext>
            </a:extLst>
          </p:cNvPr>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a:extLst>
              <a:ext uri="{FF2B5EF4-FFF2-40B4-BE49-F238E27FC236}">
                <a16:creationId xmlns:a16="http://schemas.microsoft.com/office/drawing/2014/main" id="{931C5502-C384-E9E2-26F7-85BDA80D1601}"/>
              </a:ext>
            </a:extLst>
          </p:cNvPr>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Date Placeholder 3">
            <a:extLst>
              <a:ext uri="{FF2B5EF4-FFF2-40B4-BE49-F238E27FC236}">
                <a16:creationId xmlns:a16="http://schemas.microsoft.com/office/drawing/2014/main" id="{5B94B99D-5F00-B260-C146-57641AE3F84C}"/>
              </a:ext>
            </a:extLst>
          </p:cNvPr>
          <p:cNvSpPr>
            <a:spLocks noGrp="1"/>
          </p:cNvSpPr>
          <p:nvPr>
            <p:ph type="dt" sz="half" idx="10"/>
          </p:nvPr>
        </p:nvSpPr>
        <p:spPr/>
        <p:txBody>
          <a:bodyPr/>
          <a:lstStyle>
            <a:lvl1pPr>
              <a:defRPr/>
            </a:lvl1pPr>
          </a:lstStyle>
          <a:p>
            <a:pPr>
              <a:defRPr/>
            </a:pPr>
            <a:endParaRPr lang="en-GB"/>
          </a:p>
        </p:txBody>
      </p:sp>
      <p:sp>
        <p:nvSpPr>
          <p:cNvPr id="7" name="Footer Placeholder 4">
            <a:extLst>
              <a:ext uri="{FF2B5EF4-FFF2-40B4-BE49-F238E27FC236}">
                <a16:creationId xmlns:a16="http://schemas.microsoft.com/office/drawing/2014/main" id="{A28A5B9D-575D-F73E-F5A0-E6636DBFE8AF}"/>
              </a:ext>
            </a:extLst>
          </p:cNvPr>
          <p:cNvSpPr>
            <a:spLocks noGrp="1"/>
          </p:cNvSpPr>
          <p:nvPr>
            <p:ph type="ftr" sz="quarter" idx="11"/>
          </p:nvPr>
        </p:nvSpPr>
        <p:spPr/>
        <p:txBody>
          <a:bodyPr/>
          <a:lstStyle>
            <a:lvl1pPr>
              <a:defRPr/>
            </a:lvl1pPr>
          </a:lstStyle>
          <a:p>
            <a:pPr>
              <a:defRPr/>
            </a:pPr>
            <a:endParaRPr lang="en-GB"/>
          </a:p>
        </p:txBody>
      </p:sp>
      <p:sp>
        <p:nvSpPr>
          <p:cNvPr id="8" name="Slide Number Placeholder 5">
            <a:extLst>
              <a:ext uri="{FF2B5EF4-FFF2-40B4-BE49-F238E27FC236}">
                <a16:creationId xmlns:a16="http://schemas.microsoft.com/office/drawing/2014/main" id="{E2AA5726-81D7-7434-6E24-21F9C953D859}"/>
              </a:ext>
            </a:extLst>
          </p:cNvPr>
          <p:cNvSpPr>
            <a:spLocks noGrp="1"/>
          </p:cNvSpPr>
          <p:nvPr>
            <p:ph type="sldNum" sz="quarter" idx="12"/>
          </p:nvPr>
        </p:nvSpPr>
        <p:spPr/>
        <p:txBody>
          <a:bodyPr/>
          <a:lstStyle>
            <a:lvl1pPr>
              <a:defRPr/>
            </a:lvl1pPr>
          </a:lstStyle>
          <a:p>
            <a:pPr>
              <a:defRPr/>
            </a:pPr>
            <a:fld id="{3CA1576D-ED6A-4030-8DBD-49AC8030B2BD}" type="slidenum">
              <a:rPr lang="en-GB" altLang="en-US"/>
              <a:pPr>
                <a:defRPr/>
              </a:pPr>
              <a:t>‹#›</a:t>
            </a:fld>
            <a:endParaRPr lang="en-GB" altLang="en-US"/>
          </a:p>
        </p:txBody>
      </p:sp>
    </p:spTree>
    <p:extLst>
      <p:ext uri="{BB962C8B-B14F-4D97-AF65-F5344CB8AC3E}">
        <p14:creationId xmlns:p14="http://schemas.microsoft.com/office/powerpoint/2010/main" val="10311580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Custom Layou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57158" y="142852"/>
            <a:ext cx="7599218" cy="1143000"/>
          </a:xfrm>
        </p:spPr>
        <p:txBody>
          <a:bodyPr/>
          <a:lstStyle>
            <a:lvl1pPr>
              <a:defRPr>
                <a:solidFill>
                  <a:schemeClr val="bg1"/>
                </a:solidFill>
                <a:effectLst>
                  <a:outerShdw blurRad="38100" dist="38100" dir="2700000" algn="tl">
                    <a:srgbClr val="000000">
                      <a:alpha val="43137"/>
                    </a:srgbClr>
                  </a:outerShdw>
                </a:effectLst>
                <a:latin typeface="Lucida Sans" pitchFamily="34" charset="0"/>
              </a:defRPr>
            </a:lvl1pPr>
          </a:lstStyle>
          <a:p>
            <a:r>
              <a:rPr lang="en-US"/>
              <a:t>Click to edit Master title style</a:t>
            </a:r>
            <a:endParaRPr lang="en-AU" dirty="0"/>
          </a:p>
        </p:txBody>
      </p:sp>
      <p:sp>
        <p:nvSpPr>
          <p:cNvPr id="3" name="Rectangle 2"/>
          <p:cNvSpPr/>
          <p:nvPr userDrawn="1"/>
        </p:nvSpPr>
        <p:spPr>
          <a:xfrm>
            <a:off x="0" y="6165304"/>
            <a:ext cx="539552" cy="6926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2742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77BDD0B-0AE7-F01D-1098-AF2E053A2FD5}"/>
              </a:ext>
            </a:extLst>
          </p:cNvPr>
          <p:cNvSpPr/>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8E6CAFF9-8F80-542C-4237-FBB08D5B2E96}"/>
              </a:ext>
            </a:extLst>
          </p:cNvPr>
          <p:cNvSpPr/>
          <p:nvPr/>
        </p:nvSpPr>
        <p:spPr>
          <a:xfrm>
            <a:off x="0" y="6334125"/>
            <a:ext cx="9144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a:extLst>
              <a:ext uri="{FF2B5EF4-FFF2-40B4-BE49-F238E27FC236}">
                <a16:creationId xmlns:a16="http://schemas.microsoft.com/office/drawing/2014/main" id="{2A7E7CDC-B7D6-3E18-6223-882C906AC1E8}"/>
              </a:ext>
            </a:extLst>
          </p:cNvPr>
          <p:cNvSpPr>
            <a:spLocks noGrp="1"/>
          </p:cNvSpPr>
          <p:nvPr>
            <p:ph type="title"/>
          </p:nvPr>
        </p:nvSpPr>
        <p:spPr>
          <a:xfrm>
            <a:off x="822325" y="287338"/>
            <a:ext cx="7543800" cy="144938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1029" name="Text Placeholder 2">
            <a:extLst>
              <a:ext uri="{FF2B5EF4-FFF2-40B4-BE49-F238E27FC236}">
                <a16:creationId xmlns:a16="http://schemas.microsoft.com/office/drawing/2014/main" id="{EA8D0B4F-54EE-0A12-1141-E23D0FF55CD1}"/>
              </a:ext>
            </a:extLst>
          </p:cNvPr>
          <p:cNvSpPr>
            <a:spLocks noGrp="1" noChangeArrowheads="1"/>
          </p:cNvSpPr>
          <p:nvPr>
            <p:ph type="body" idx="1"/>
          </p:nvPr>
        </p:nvSpPr>
        <p:spPr bwMode="auto">
          <a:xfrm>
            <a:off x="822325" y="1846263"/>
            <a:ext cx="75438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ED204B1-5CC7-7026-902B-C2725BFDFD68}"/>
              </a:ext>
            </a:extLst>
          </p:cNvPr>
          <p:cNvSpPr>
            <a:spLocks noGrp="1"/>
          </p:cNvSpPr>
          <p:nvPr>
            <p:ph type="dt" sz="half" idx="2"/>
          </p:nvPr>
        </p:nvSpPr>
        <p:spPr>
          <a:xfrm>
            <a:off x="822325" y="6459538"/>
            <a:ext cx="18542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rgbClr val="FFFFFF"/>
                </a:solidFill>
                <a:latin typeface="+mn-lt"/>
              </a:defRPr>
            </a:lvl1pPr>
          </a:lstStyle>
          <a:p>
            <a:pPr>
              <a:defRPr/>
            </a:pPr>
            <a:endParaRPr lang="en-GB"/>
          </a:p>
        </p:txBody>
      </p:sp>
      <p:sp>
        <p:nvSpPr>
          <p:cNvPr id="5" name="Footer Placeholder 4">
            <a:extLst>
              <a:ext uri="{FF2B5EF4-FFF2-40B4-BE49-F238E27FC236}">
                <a16:creationId xmlns:a16="http://schemas.microsoft.com/office/drawing/2014/main" id="{41F2C750-4B29-72B1-D645-0E5F2B0406F8}"/>
              </a:ext>
            </a:extLst>
          </p:cNvPr>
          <p:cNvSpPr>
            <a:spLocks noGrp="1"/>
          </p:cNvSpPr>
          <p:nvPr>
            <p:ph type="ftr" sz="quarter" idx="3"/>
          </p:nvPr>
        </p:nvSpPr>
        <p:spPr>
          <a:xfrm>
            <a:off x="2765425" y="6459538"/>
            <a:ext cx="3616325" cy="365125"/>
          </a:xfrm>
          <a:prstGeom prst="rect">
            <a:avLst/>
          </a:prstGeom>
        </p:spPr>
        <p:txBody>
          <a:bodyPr vert="horz" lIns="91440" tIns="45720" rIns="91440" bIns="45720" rtlCol="0" anchor="ctr"/>
          <a:lstStyle>
            <a:lvl1pPr algn="ctr" eaLnBrk="1" fontAlgn="auto" hangingPunct="1">
              <a:spcBef>
                <a:spcPts val="0"/>
              </a:spcBef>
              <a:spcAft>
                <a:spcPts val="0"/>
              </a:spcAft>
              <a:defRPr sz="900" cap="all" baseline="0">
                <a:solidFill>
                  <a:srgbClr val="FFFFFF"/>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606E46B0-BC3A-3473-165F-9A1372A73FD9}"/>
              </a:ext>
            </a:extLst>
          </p:cNvPr>
          <p:cNvSpPr>
            <a:spLocks noGrp="1"/>
          </p:cNvSpPr>
          <p:nvPr>
            <p:ph type="sldNum" sz="quarter" idx="4"/>
          </p:nvPr>
        </p:nvSpPr>
        <p:spPr>
          <a:xfrm>
            <a:off x="7424738" y="6459538"/>
            <a:ext cx="984250" cy="365125"/>
          </a:xfrm>
          <a:prstGeom prst="rect">
            <a:avLst/>
          </a:prstGeom>
        </p:spPr>
        <p:txBody>
          <a:bodyPr vert="horz" lIns="91440" tIns="45720" rIns="91440" bIns="45720" rtlCol="0" anchor="ctr"/>
          <a:lstStyle>
            <a:lvl1pPr algn="r" eaLnBrk="1" fontAlgn="auto" hangingPunct="1">
              <a:spcBef>
                <a:spcPts val="0"/>
              </a:spcBef>
              <a:spcAft>
                <a:spcPts val="0"/>
              </a:spcAft>
              <a:defRPr sz="1050" smtClean="0">
                <a:solidFill>
                  <a:srgbClr val="FFFFFF"/>
                </a:solidFill>
                <a:latin typeface="+mn-lt"/>
              </a:defRPr>
            </a:lvl1pPr>
          </a:lstStyle>
          <a:p>
            <a:pPr>
              <a:defRPr/>
            </a:pPr>
            <a:fld id="{AFCE1A8E-85C5-4B4A-AC27-CF7C7A2E6690}" type="slidenum">
              <a:rPr lang="en-GB" altLang="en-US"/>
              <a:pPr>
                <a:defRPr/>
              </a:pPr>
              <a:t>‹#›</a:t>
            </a:fld>
            <a:endParaRPr lang="en-GB" altLang="en-US"/>
          </a:p>
        </p:txBody>
      </p:sp>
      <p:cxnSp>
        <p:nvCxnSpPr>
          <p:cNvPr id="10" name="Straight Connector 9">
            <a:extLst>
              <a:ext uri="{FF2B5EF4-FFF2-40B4-BE49-F238E27FC236}">
                <a16:creationId xmlns:a16="http://schemas.microsoft.com/office/drawing/2014/main" id="{8D23C401-6C9F-01B0-477A-6E4645AEC7AB}"/>
              </a:ext>
            </a:extLst>
          </p:cNvPr>
          <p:cNvCxnSpPr/>
          <p:nvPr/>
        </p:nvCxnSpPr>
        <p:spPr>
          <a:xfrm>
            <a:off x="895350" y="1738313"/>
            <a:ext cx="747553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07" r:id="rId1"/>
    <p:sldLayoutId id="2147483702" r:id="rId2"/>
    <p:sldLayoutId id="2147483708" r:id="rId3"/>
    <p:sldLayoutId id="2147483703" r:id="rId4"/>
    <p:sldLayoutId id="2147483704" r:id="rId5"/>
    <p:sldLayoutId id="2147483705" r:id="rId6"/>
    <p:sldLayoutId id="2147483709" r:id="rId7"/>
    <p:sldLayoutId id="2147483710" r:id="rId8"/>
    <p:sldLayoutId id="2147483711" r:id="rId9"/>
    <p:sldLayoutId id="2147483706" r:id="rId10"/>
    <p:sldLayoutId id="2147483712" r:id="rId11"/>
    <p:sldLayoutId id="2147483713" r:id="rId12"/>
  </p:sldLayoutIdLst>
  <p:txStyles>
    <p:titleStyle>
      <a:lvl1pPr algn="l" rtl="0" fontAlgn="base">
        <a:lnSpc>
          <a:spcPct val="85000"/>
        </a:lnSpc>
        <a:spcBef>
          <a:spcPct val="0"/>
        </a:spcBef>
        <a:spcAft>
          <a:spcPct val="0"/>
        </a:spcAft>
        <a:defRPr sz="4800" kern="1200" spc="-50">
          <a:solidFill>
            <a:srgbClr val="404040"/>
          </a:solidFill>
          <a:latin typeface="+mj-lt"/>
          <a:ea typeface="+mj-ea"/>
          <a:cs typeface="+mj-cs"/>
        </a:defRPr>
      </a:lvl1pPr>
      <a:lvl2pPr algn="l" rtl="0" fontAlgn="base">
        <a:lnSpc>
          <a:spcPct val="85000"/>
        </a:lnSpc>
        <a:spcBef>
          <a:spcPct val="0"/>
        </a:spcBef>
        <a:spcAft>
          <a:spcPct val="0"/>
        </a:spcAft>
        <a:defRPr sz="4800">
          <a:solidFill>
            <a:srgbClr val="404040"/>
          </a:solidFill>
          <a:latin typeface="Calibri Light" panose="020F0302020204030204" pitchFamily="34" charset="0"/>
        </a:defRPr>
      </a:lvl2pPr>
      <a:lvl3pPr algn="l" rtl="0" fontAlgn="base">
        <a:lnSpc>
          <a:spcPct val="85000"/>
        </a:lnSpc>
        <a:spcBef>
          <a:spcPct val="0"/>
        </a:spcBef>
        <a:spcAft>
          <a:spcPct val="0"/>
        </a:spcAft>
        <a:defRPr sz="4800">
          <a:solidFill>
            <a:srgbClr val="404040"/>
          </a:solidFill>
          <a:latin typeface="Calibri Light" panose="020F0302020204030204" pitchFamily="34" charset="0"/>
        </a:defRPr>
      </a:lvl3pPr>
      <a:lvl4pPr algn="l" rtl="0" fontAlgn="base">
        <a:lnSpc>
          <a:spcPct val="85000"/>
        </a:lnSpc>
        <a:spcBef>
          <a:spcPct val="0"/>
        </a:spcBef>
        <a:spcAft>
          <a:spcPct val="0"/>
        </a:spcAft>
        <a:defRPr sz="4800">
          <a:solidFill>
            <a:srgbClr val="404040"/>
          </a:solidFill>
          <a:latin typeface="Calibri Light" panose="020F0302020204030204" pitchFamily="34" charset="0"/>
        </a:defRPr>
      </a:lvl4pPr>
      <a:lvl5pPr algn="l" rtl="0" fontAlgn="base">
        <a:lnSpc>
          <a:spcPct val="85000"/>
        </a:lnSpc>
        <a:spcBef>
          <a:spcPct val="0"/>
        </a:spcBef>
        <a:spcAft>
          <a:spcPct val="0"/>
        </a:spcAft>
        <a:defRPr sz="4800">
          <a:solidFill>
            <a:srgbClr val="404040"/>
          </a:solidFill>
          <a:latin typeface="Calibri Light" panose="020F0302020204030204" pitchFamily="34" charset="0"/>
        </a:defRPr>
      </a:lvl5pPr>
      <a:lvl6pPr marL="457200" algn="l" rtl="0" fontAlgn="base">
        <a:lnSpc>
          <a:spcPct val="85000"/>
        </a:lnSpc>
        <a:spcBef>
          <a:spcPct val="0"/>
        </a:spcBef>
        <a:spcAft>
          <a:spcPct val="0"/>
        </a:spcAft>
        <a:defRPr sz="4800">
          <a:solidFill>
            <a:srgbClr val="404040"/>
          </a:solidFill>
          <a:latin typeface="Calibri Light" panose="020F0302020204030204" pitchFamily="34" charset="0"/>
        </a:defRPr>
      </a:lvl6pPr>
      <a:lvl7pPr marL="914400" algn="l" rtl="0" fontAlgn="base">
        <a:lnSpc>
          <a:spcPct val="85000"/>
        </a:lnSpc>
        <a:spcBef>
          <a:spcPct val="0"/>
        </a:spcBef>
        <a:spcAft>
          <a:spcPct val="0"/>
        </a:spcAft>
        <a:defRPr sz="4800">
          <a:solidFill>
            <a:srgbClr val="404040"/>
          </a:solidFill>
          <a:latin typeface="Calibri Light" panose="020F0302020204030204" pitchFamily="34" charset="0"/>
        </a:defRPr>
      </a:lvl7pPr>
      <a:lvl8pPr marL="1371600" algn="l" rtl="0" fontAlgn="base">
        <a:lnSpc>
          <a:spcPct val="85000"/>
        </a:lnSpc>
        <a:spcBef>
          <a:spcPct val="0"/>
        </a:spcBef>
        <a:spcAft>
          <a:spcPct val="0"/>
        </a:spcAft>
        <a:defRPr sz="4800">
          <a:solidFill>
            <a:srgbClr val="404040"/>
          </a:solidFill>
          <a:latin typeface="Calibri Light" panose="020F0302020204030204" pitchFamily="34" charset="0"/>
        </a:defRPr>
      </a:lvl8pPr>
      <a:lvl9pPr marL="1828800" algn="l" rtl="0" fontAlgn="base">
        <a:lnSpc>
          <a:spcPct val="85000"/>
        </a:lnSpc>
        <a:spcBef>
          <a:spcPct val="0"/>
        </a:spcBef>
        <a:spcAft>
          <a:spcPct val="0"/>
        </a:spcAft>
        <a:defRPr sz="4800">
          <a:solidFill>
            <a:srgbClr val="404040"/>
          </a:solidFill>
          <a:latin typeface="Calibri Light" panose="020F0302020204030204" pitchFamily="34" charset="0"/>
        </a:defRPr>
      </a:lvl9pPr>
    </p:titleStyle>
    <p:bodyStyle>
      <a:lvl1pPr marL="90488" indent="-90488" algn="l" rtl="0" fontAlgn="base">
        <a:lnSpc>
          <a:spcPct val="90000"/>
        </a:lnSpc>
        <a:spcBef>
          <a:spcPts val="1200"/>
        </a:spcBef>
        <a:spcAft>
          <a:spcPts val="200"/>
        </a:spcAft>
        <a:buClr>
          <a:schemeClr val="accent1"/>
        </a:buClr>
        <a:buSzPct val="100000"/>
        <a:buFont typeface="Calibri" panose="020F0502020204030204" pitchFamily="34" charset="0"/>
        <a:buChar char=" "/>
        <a:defRPr sz="2000" kern="1200">
          <a:solidFill>
            <a:srgbClr val="404040"/>
          </a:solidFill>
          <a:latin typeface="+mn-lt"/>
          <a:ea typeface="+mn-ea"/>
          <a:cs typeface="+mn-cs"/>
        </a:defRPr>
      </a:lvl1pPr>
      <a:lvl2pPr marL="382588" indent="-182563" algn="l" rtl="0" fontAlgn="base">
        <a:lnSpc>
          <a:spcPct val="90000"/>
        </a:lnSpc>
        <a:spcBef>
          <a:spcPts val="200"/>
        </a:spcBef>
        <a:spcAft>
          <a:spcPts val="400"/>
        </a:spcAft>
        <a:buClr>
          <a:schemeClr val="accent1"/>
        </a:buClr>
        <a:buFont typeface="Calibri" panose="020F0502020204030204" pitchFamily="34" charset="0"/>
        <a:buChar char="◦"/>
        <a:defRPr kern="1200">
          <a:solidFill>
            <a:srgbClr val="404040"/>
          </a:solidFill>
          <a:latin typeface="+mn-lt"/>
          <a:ea typeface="+mn-ea"/>
          <a:cs typeface="+mn-cs"/>
        </a:defRPr>
      </a:lvl2pPr>
      <a:lvl3pPr marL="566738" indent="-182563" algn="l" rtl="0" fontAlgn="base">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3pPr>
      <a:lvl4pPr marL="749300" indent="-182563" algn="l" rtl="0" fontAlgn="base">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4pPr>
      <a:lvl5pPr marL="931863" indent="-182563" algn="l" rtl="0" fontAlgn="base">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earth5r.org/top-4-environmental-issues-in-rio-de-janeiro-how-to-solve-them-with-circular-economy/"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k34sY-npVg0?feature=oembed"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pxhere.com/en/photo/919600" TargetMode="Externa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olympics.com/ioc/news/london-2012-s-sustainability-legacy-lives-on"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dw.com/en/rio-hits-the-brakes-on-controversial-favela-cable-car/a-37368291" TargetMode="Externa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bing.com/videos/search?q=youtube+the+multiplyer+effect&amp;view=detail&amp;mid=EE3AE08F3E3B7F45E7F5EE3AE08F3E3B7F45E7F5&amp;FORM=VIRE"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video" Target="https://www.youtube.com/embed/lShcx6hLy24?feature=oembed" TargetMode="Externa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5.xml.rels><?xml version="1.0" encoding="UTF-8" standalone="yes"?>
<Relationships xmlns="http://schemas.openxmlformats.org/package/2006/relationships"><Relationship Id="rId2" Type="http://schemas.openxmlformats.org/officeDocument/2006/relationships/hyperlink" Target="https://www.edinburghfestivalcity.com/"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www.bbc.co.uk/news/world-middle-east-41752490" TargetMode="External"/><Relationship Id="rId2" Type="http://schemas.openxmlformats.org/officeDocument/2006/relationships/hyperlink" Target="http://www.bbc.co.uk/sport/0/football/31595500"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www.gamesmonitor.org.uk/taxonomy/term/261" TargetMode="External"/><Relationship Id="rId2" Type="http://schemas.openxmlformats.org/officeDocument/2006/relationships/hyperlink" Target="https://thinkprogress.org/pyeongchang-2018-let-the-games-destruction-and-debt-begin-bc0e545e5747/"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s://www.ellenmacarthurfoundation.org/circular-economy/concept"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www.publications.parliament.uk/pa/cm200607/cmselect/cmcumeds/69/69i.pdf" TargetMode="External"/><Relationship Id="rId7" Type="http://schemas.openxmlformats.org/officeDocument/2006/relationships/hyperlink" Target="http://utsescholarship.lib.uts.edu.au/dspace/bitstream/handle/2100/994/Impact%202005_5.pdf?sequence=1"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search.ebscohost.com/login.aspx?direct=true&amp;AuthType=athens&amp;db=s3h&amp;AN=54570955&amp;site=ehost-live" TargetMode="External"/><Relationship Id="rId5" Type="http://schemas.openxmlformats.org/officeDocument/2006/relationships/hyperlink" Target="http://search.ebscohost.com.atlas.worc.ac.uk/login.aspx?direct=true&amp;AuthType=athens&amp;db=s3h&amp;AN=59667718&amp;site=ehost-live" TargetMode="External"/><Relationship Id="rId4" Type="http://schemas.openxmlformats.org/officeDocument/2006/relationships/hyperlink" Target="http://www.deloitte.com/view/en_GB/uk/industries/sportsbusinessgroup/7d73942e84ffd110VgnVCM100000ba42f00aRCRD.htm" TargetMode="External"/></Relationships>
</file>

<file path=ppt/slides/_rels/slide48.xml.rels><?xml version="1.0" encoding="UTF-8" standalone="yes"?>
<Relationships xmlns="http://schemas.openxmlformats.org/package/2006/relationships"><Relationship Id="rId3" Type="http://schemas.openxmlformats.org/officeDocument/2006/relationships/hyperlink" Target="http://www.sportengland.org/research/benefits-of-sport/economic-value-of-sport/"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hyperlink" Target="http://www.gamesmonitor.org.uk/" TargetMode="External"/><Relationship Id="rId5" Type="http://schemas.openxmlformats.org/officeDocument/2006/relationships/hyperlink" Target="http://www.gamesmonitor.org.uk/node/224" TargetMode="External"/><Relationship Id="rId4" Type="http://schemas.openxmlformats.org/officeDocument/2006/relationships/hyperlink" Target="http://www.eventimpacts.com/economic/" TargetMode="External"/></Relationships>
</file>

<file path=ppt/slides/_rels/slide49.xml.rels><?xml version="1.0" encoding="UTF-8" standalone="yes"?>
<Relationships xmlns="http://schemas.openxmlformats.org/package/2006/relationships"><Relationship Id="rId2" Type="http://schemas.openxmlformats.org/officeDocument/2006/relationships/hyperlink" Target="http://www.kommando.co.uk/"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2.xml"/><Relationship Id="rId1" Type="http://schemas.openxmlformats.org/officeDocument/2006/relationships/video" Target="https://www.youtube.com/embed/UityasJszWg?feature=oembed" TargetMode="Externa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ogle.co.uk/url?sa=i&amp;source=images&amp;cd=&amp;cad=rja&amp;docid=YoA0SSL1CbV8iM&amp;tbnid=jFrBaIRb5XstEM:&amp;ved=0CAgQjRwwAA&amp;url=http%3A%2F%2Fwww.mindtools.com%2Fpages%2Farticle%2FnewTMC_08.htm&amp;ei=RrBbUun1GoLS0QXwyoCYBg&amp;psig=AFQjCNHv-_oE-iNjNSNCpT1lrBg_4IOGmg&amp;ust=138182701448604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8F61B-98BA-7398-D2E8-9FF74754F821}"/>
              </a:ext>
            </a:extLst>
          </p:cNvPr>
          <p:cNvSpPr>
            <a:spLocks noGrp="1"/>
          </p:cNvSpPr>
          <p:nvPr>
            <p:ph type="ctrTitle"/>
          </p:nvPr>
        </p:nvSpPr>
        <p:spPr>
          <a:xfrm>
            <a:off x="825038" y="685800"/>
            <a:ext cx="7543800" cy="3566160"/>
          </a:xfrm>
        </p:spPr>
        <p:txBody>
          <a:bodyPr>
            <a:normAutofit fontScale="90000"/>
          </a:bodyPr>
          <a:lstStyle/>
          <a:p>
            <a:br>
              <a:rPr lang="en-GB" dirty="0"/>
            </a:br>
            <a:r>
              <a:rPr lang="en-GB" dirty="0"/>
              <a:t>Festivals and Events Management</a:t>
            </a:r>
            <a:br>
              <a:rPr lang="en-GB" dirty="0"/>
            </a:br>
            <a:endParaRPr lang="en-GB" dirty="0"/>
          </a:p>
        </p:txBody>
      </p:sp>
      <p:sp>
        <p:nvSpPr>
          <p:cNvPr id="3" name="Subtitle 2">
            <a:extLst>
              <a:ext uri="{FF2B5EF4-FFF2-40B4-BE49-F238E27FC236}">
                <a16:creationId xmlns:a16="http://schemas.microsoft.com/office/drawing/2014/main" id="{CFB72487-8C44-ADBD-A24F-FE73C8418B58}"/>
              </a:ext>
            </a:extLst>
          </p:cNvPr>
          <p:cNvSpPr>
            <a:spLocks noGrp="1"/>
          </p:cNvSpPr>
          <p:nvPr>
            <p:ph type="subTitle" idx="1"/>
          </p:nvPr>
        </p:nvSpPr>
        <p:spPr/>
        <p:txBody>
          <a:bodyPr/>
          <a:lstStyle/>
          <a:p>
            <a:r>
              <a:rPr lang="en-GB" dirty="0"/>
              <a:t>BMTP6017</a:t>
            </a:r>
          </a:p>
        </p:txBody>
      </p:sp>
    </p:spTree>
    <p:extLst>
      <p:ext uri="{BB962C8B-B14F-4D97-AF65-F5344CB8AC3E}">
        <p14:creationId xmlns:p14="http://schemas.microsoft.com/office/powerpoint/2010/main" val="30499451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E0222-5F85-4C6B-85A1-8681C498CA57}"/>
              </a:ext>
            </a:extLst>
          </p:cNvPr>
          <p:cNvSpPr>
            <a:spLocks noGrp="1"/>
          </p:cNvSpPr>
          <p:nvPr>
            <p:ph type="title"/>
          </p:nvPr>
        </p:nvSpPr>
        <p:spPr>
          <a:xfrm>
            <a:off x="1232484" y="381000"/>
            <a:ext cx="6053900" cy="905256"/>
          </a:xfrm>
        </p:spPr>
        <p:txBody>
          <a:bodyPr vert="horz" lIns="68580" tIns="34290" rIns="68580" bIns="34290" rtlCol="0" anchor="b">
            <a:normAutofit fontScale="90000"/>
          </a:bodyPr>
          <a:lstStyle/>
          <a:p>
            <a:pPr algn="ctr"/>
            <a:r>
              <a:rPr lang="en-US" sz="3600" b="1" dirty="0"/>
              <a:t>Have you awakened your inner lion today?!</a:t>
            </a:r>
          </a:p>
        </p:txBody>
      </p:sp>
      <p:pic>
        <p:nvPicPr>
          <p:cNvPr id="3" name="Picture 2">
            <a:extLst>
              <a:ext uri="{FF2B5EF4-FFF2-40B4-BE49-F238E27FC236}">
                <a16:creationId xmlns:a16="http://schemas.microsoft.com/office/drawing/2014/main" id="{CD2BD48B-6CBA-4F82-A6D1-1BA4A0F44242}"/>
              </a:ext>
            </a:extLst>
          </p:cNvPr>
          <p:cNvPicPr>
            <a:picLocks noChangeAspect="1"/>
          </p:cNvPicPr>
          <p:nvPr/>
        </p:nvPicPr>
        <p:blipFill rotWithShape="1">
          <a:blip r:embed="rId2"/>
          <a:srcRect t="1333" r="2" b="2"/>
          <a:stretch/>
        </p:blipFill>
        <p:spPr>
          <a:xfrm>
            <a:off x="645187" y="2071296"/>
            <a:ext cx="3614248" cy="3566066"/>
          </a:xfrm>
          <a:prstGeom prst="rect">
            <a:avLst/>
          </a:prstGeom>
        </p:spPr>
      </p:pic>
      <p:pic>
        <p:nvPicPr>
          <p:cNvPr id="4" name="Content Placeholder 3">
            <a:extLst>
              <a:ext uri="{FF2B5EF4-FFF2-40B4-BE49-F238E27FC236}">
                <a16:creationId xmlns:a16="http://schemas.microsoft.com/office/drawing/2014/main" id="{43ED1976-39EE-4C02-B4EF-555D6904AF45}"/>
              </a:ext>
            </a:extLst>
          </p:cNvPr>
          <p:cNvPicPr>
            <a:picLocks noGrp="1" noChangeAspect="1"/>
          </p:cNvPicPr>
          <p:nvPr>
            <p:ph idx="1"/>
          </p:nvPr>
        </p:nvPicPr>
        <p:blipFill rotWithShape="1">
          <a:blip r:embed="rId3"/>
          <a:srcRect l="23722" r="9609" b="-2"/>
          <a:stretch/>
        </p:blipFill>
        <p:spPr>
          <a:xfrm>
            <a:off x="4219949" y="2072734"/>
            <a:ext cx="3613667" cy="3566066"/>
          </a:xfrm>
          <a:prstGeom prst="rect">
            <a:avLst/>
          </a:prstGeom>
        </p:spPr>
      </p:pic>
    </p:spTree>
    <p:extLst>
      <p:ext uri="{BB962C8B-B14F-4D97-AF65-F5344CB8AC3E}">
        <p14:creationId xmlns:p14="http://schemas.microsoft.com/office/powerpoint/2010/main" val="453881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0E8D7-3561-F603-4481-E599CF962B9A}"/>
              </a:ext>
            </a:extLst>
          </p:cNvPr>
          <p:cNvSpPr>
            <a:spLocks noGrp="1"/>
          </p:cNvSpPr>
          <p:nvPr>
            <p:ph type="title"/>
          </p:nvPr>
        </p:nvSpPr>
        <p:spPr/>
        <p:txBody>
          <a:bodyPr/>
          <a:lstStyle/>
          <a:p>
            <a:r>
              <a:rPr lang="en-GB" dirty="0"/>
              <a:t>This week </a:t>
            </a:r>
          </a:p>
        </p:txBody>
      </p:sp>
      <p:sp>
        <p:nvSpPr>
          <p:cNvPr id="3" name="Content Placeholder 2">
            <a:extLst>
              <a:ext uri="{FF2B5EF4-FFF2-40B4-BE49-F238E27FC236}">
                <a16:creationId xmlns:a16="http://schemas.microsoft.com/office/drawing/2014/main" id="{8996D05D-33F9-C0D3-0194-97F37DF70823}"/>
              </a:ext>
            </a:extLst>
          </p:cNvPr>
          <p:cNvSpPr>
            <a:spLocks noGrp="1"/>
          </p:cNvSpPr>
          <p:nvPr>
            <p:ph idx="1"/>
          </p:nvPr>
        </p:nvSpPr>
        <p:spPr/>
        <p:txBody>
          <a:bodyPr/>
          <a:lstStyle/>
          <a:p>
            <a:r>
              <a:rPr lang="en-GB" dirty="0"/>
              <a:t>•	</a:t>
            </a:r>
            <a:r>
              <a:rPr lang="en-GB" sz="2800" dirty="0"/>
              <a:t>Policy and strategy  </a:t>
            </a:r>
          </a:p>
          <a:p>
            <a:r>
              <a:rPr lang="en-GB" sz="2800" dirty="0"/>
              <a:t>•	Economic considerations / Impacts  </a:t>
            </a:r>
          </a:p>
          <a:p>
            <a:r>
              <a:rPr lang="en-GB" sz="2800" dirty="0"/>
              <a:t>•	Key performance indicators </a:t>
            </a:r>
          </a:p>
          <a:p>
            <a:endParaRPr lang="en-GB" dirty="0"/>
          </a:p>
        </p:txBody>
      </p:sp>
    </p:spTree>
    <p:extLst>
      <p:ext uri="{BB962C8B-B14F-4D97-AF65-F5344CB8AC3E}">
        <p14:creationId xmlns:p14="http://schemas.microsoft.com/office/powerpoint/2010/main" val="3203738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6EC02-7F86-1716-5DB8-A44579A9E4DE}"/>
              </a:ext>
            </a:extLst>
          </p:cNvPr>
          <p:cNvSpPr>
            <a:spLocks noGrp="1"/>
          </p:cNvSpPr>
          <p:nvPr>
            <p:ph type="title"/>
          </p:nvPr>
        </p:nvSpPr>
        <p:spPr>
          <a:xfrm>
            <a:off x="822325" y="287339"/>
            <a:ext cx="7543800" cy="701674"/>
          </a:xfrm>
        </p:spPr>
        <p:txBody>
          <a:bodyPr>
            <a:normAutofit/>
          </a:bodyPr>
          <a:lstStyle/>
          <a:p>
            <a:r>
              <a:rPr lang="en-GB" sz="4000" dirty="0"/>
              <a:t>Policy &amp; Strategy</a:t>
            </a:r>
          </a:p>
        </p:txBody>
      </p:sp>
      <p:sp>
        <p:nvSpPr>
          <p:cNvPr id="3" name="Content Placeholder 2">
            <a:extLst>
              <a:ext uri="{FF2B5EF4-FFF2-40B4-BE49-F238E27FC236}">
                <a16:creationId xmlns:a16="http://schemas.microsoft.com/office/drawing/2014/main" id="{A069FEDB-ACDB-4571-034A-FA5ABD4F16A1}"/>
              </a:ext>
            </a:extLst>
          </p:cNvPr>
          <p:cNvSpPr>
            <a:spLocks noGrp="1"/>
          </p:cNvSpPr>
          <p:nvPr>
            <p:ph idx="1"/>
          </p:nvPr>
        </p:nvSpPr>
        <p:spPr/>
        <p:txBody>
          <a:bodyPr/>
          <a:lstStyle/>
          <a:p>
            <a:pPr>
              <a:lnSpc>
                <a:spcPct val="100000"/>
              </a:lnSpc>
            </a:pPr>
            <a:r>
              <a:rPr lang="en-GB" sz="2400" b="1" dirty="0"/>
              <a:t>Event strategy </a:t>
            </a:r>
            <a:r>
              <a:rPr lang="en-GB" sz="2400" dirty="0"/>
              <a:t>is the overall plan of the event. It will include all tasks, from concept to wrap up and everything in-between. It should have a template or defined process for each step</a:t>
            </a:r>
          </a:p>
          <a:p>
            <a:pPr>
              <a:lnSpc>
                <a:spcPct val="100000"/>
              </a:lnSpc>
            </a:pPr>
            <a:r>
              <a:rPr lang="en-GB" sz="2400" b="1" dirty="0"/>
              <a:t>Strategic and business planning </a:t>
            </a:r>
            <a:r>
              <a:rPr lang="en-GB" sz="2400" dirty="0"/>
              <a:t>is good business. It is important for all event entities regardless of size. The processes should be seen as tools for internal and (when appropriate) external use.</a:t>
            </a:r>
          </a:p>
        </p:txBody>
      </p:sp>
    </p:spTree>
    <p:extLst>
      <p:ext uri="{BB962C8B-B14F-4D97-AF65-F5344CB8AC3E}">
        <p14:creationId xmlns:p14="http://schemas.microsoft.com/office/powerpoint/2010/main" val="157678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a:extLst>
              <a:ext uri="{FF2B5EF4-FFF2-40B4-BE49-F238E27FC236}">
                <a16:creationId xmlns:a16="http://schemas.microsoft.com/office/drawing/2014/main" id="{0E56D433-FDDA-696E-53B5-D34B7B7AC3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8" y="-393700"/>
            <a:ext cx="9144001"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a:extLst>
              <a:ext uri="{FF2B5EF4-FFF2-40B4-BE49-F238E27FC236}">
                <a16:creationId xmlns:a16="http://schemas.microsoft.com/office/drawing/2014/main" id="{14538E67-665F-C011-79B3-14157B6AC5D1}"/>
              </a:ext>
            </a:extLst>
          </p:cNvPr>
          <p:cNvSpPr>
            <a:spLocks noGrp="1"/>
          </p:cNvSpPr>
          <p:nvPr>
            <p:ph type="ctrTitle"/>
          </p:nvPr>
        </p:nvSpPr>
        <p:spPr>
          <a:xfrm>
            <a:off x="152400" y="152400"/>
            <a:ext cx="7543800" cy="1828800"/>
          </a:xfrm>
        </p:spPr>
        <p:txBody>
          <a:bodyPr>
            <a:normAutofit fontScale="90000"/>
          </a:bodyPr>
          <a:lstStyle/>
          <a:p>
            <a:pPr fontAlgn="auto">
              <a:spcAft>
                <a:spcPts val="0"/>
              </a:spcAft>
              <a:defRPr/>
            </a:pPr>
            <a:br>
              <a:rPr lang="en-GB" dirty="0">
                <a:solidFill>
                  <a:schemeClr val="bg1"/>
                </a:solidFill>
              </a:rPr>
            </a:br>
            <a:endParaRPr lang="en-GB" dirty="0">
              <a:solidFill>
                <a:schemeClr val="bg1"/>
              </a:solidFill>
            </a:endParaRPr>
          </a:p>
        </p:txBody>
      </p:sp>
      <p:sp>
        <p:nvSpPr>
          <p:cNvPr id="3076" name="Subtitle 2">
            <a:extLst>
              <a:ext uri="{FF2B5EF4-FFF2-40B4-BE49-F238E27FC236}">
                <a16:creationId xmlns:a16="http://schemas.microsoft.com/office/drawing/2014/main" id="{183D91F2-6A82-E030-884F-F5EDBAD69A0B}"/>
              </a:ext>
            </a:extLst>
          </p:cNvPr>
          <p:cNvSpPr>
            <a:spLocks noGrp="1"/>
          </p:cNvSpPr>
          <p:nvPr>
            <p:ph type="subTitle" idx="1"/>
          </p:nvPr>
        </p:nvSpPr>
        <p:spPr>
          <a:xfrm>
            <a:off x="1219200" y="304800"/>
            <a:ext cx="6461125" cy="1066800"/>
          </a:xfrm>
        </p:spPr>
        <p:txBody>
          <a:bodyPr rtlCol="0">
            <a:normAutofit fontScale="92500" lnSpcReduction="10000"/>
          </a:bodyPr>
          <a:lstStyle/>
          <a:p>
            <a:pPr algn="ctr" fontAlgn="auto">
              <a:defRPr/>
            </a:pPr>
            <a:r>
              <a:rPr lang="en-GB" altLang="en-US" sz="4000" b="1" dirty="0">
                <a:solidFill>
                  <a:schemeClr val="bg1"/>
                </a:solidFill>
              </a:rPr>
              <a:t>Economic Impact of Events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8" name="Rectangle 5127">
            <a:extLst>
              <a:ext uri="{FF2B5EF4-FFF2-40B4-BE49-F238E27FC236}">
                <a16:creationId xmlns:a16="http://schemas.microsoft.com/office/drawing/2014/main" id="{311973C2-EB8B-452A-A698-4A252FD3A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130" name="Rectangle 5129">
            <a:extLst>
              <a:ext uri="{FF2B5EF4-FFF2-40B4-BE49-F238E27FC236}">
                <a16:creationId xmlns:a16="http://schemas.microsoft.com/office/drawing/2014/main" id="{10162E77-11AD-44A7-84EC-40C59EEFB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F4AB2F-B647-1273-DB3B-BAEF8225035D}"/>
              </a:ext>
            </a:extLst>
          </p:cNvPr>
          <p:cNvSpPr>
            <a:spLocks noGrp="1"/>
          </p:cNvSpPr>
          <p:nvPr>
            <p:ph type="title"/>
          </p:nvPr>
        </p:nvSpPr>
        <p:spPr>
          <a:xfrm>
            <a:off x="3495387" y="416941"/>
            <a:ext cx="5714980" cy="535812"/>
          </a:xfrm>
        </p:spPr>
        <p:txBody>
          <a:bodyPr>
            <a:normAutofit fontScale="90000"/>
          </a:bodyPr>
          <a:lstStyle/>
          <a:p>
            <a:pPr fontAlgn="auto">
              <a:spcAft>
                <a:spcPts val="0"/>
              </a:spcAft>
              <a:defRPr/>
            </a:pPr>
            <a:r>
              <a:rPr lang="en-GB" sz="3400" dirty="0"/>
              <a:t>What determines the scale of economic impacts? Rio Carnivale</a:t>
            </a:r>
          </a:p>
        </p:txBody>
      </p:sp>
      <p:pic>
        <p:nvPicPr>
          <p:cNvPr id="3" name="Picture 2">
            <a:extLst>
              <a:ext uri="{FF2B5EF4-FFF2-40B4-BE49-F238E27FC236}">
                <a16:creationId xmlns:a16="http://schemas.microsoft.com/office/drawing/2014/main" id="{F8A7A983-A73E-EFED-7CBD-A21F0D1AC998}"/>
              </a:ext>
            </a:extLst>
          </p:cNvPr>
          <p:cNvPicPr>
            <a:picLocks noChangeAspect="1"/>
          </p:cNvPicPr>
          <p:nvPr/>
        </p:nvPicPr>
        <p:blipFill rotWithShape="1">
          <a:blip r:embed="rId2"/>
          <a:srcRect l="38942" r="27143" b="1"/>
          <a:stretch/>
        </p:blipFill>
        <p:spPr>
          <a:xfrm>
            <a:off x="20" y="-12128"/>
            <a:ext cx="3490702" cy="6870127"/>
          </a:xfrm>
          <a:prstGeom prst="rect">
            <a:avLst/>
          </a:prstGeom>
        </p:spPr>
      </p:pic>
      <p:cxnSp>
        <p:nvCxnSpPr>
          <p:cNvPr id="5132" name="Straight Connector 5131">
            <a:extLst>
              <a:ext uri="{FF2B5EF4-FFF2-40B4-BE49-F238E27FC236}">
                <a16:creationId xmlns:a16="http://schemas.microsoft.com/office/drawing/2014/main" id="{5AB158E9-1B40-4CD6-95F0-95CA11DF7B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65712" y="2085703"/>
            <a:ext cx="4628015"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5123" name="Content Placeholder 2">
            <a:extLst>
              <a:ext uri="{FF2B5EF4-FFF2-40B4-BE49-F238E27FC236}">
                <a16:creationId xmlns:a16="http://schemas.microsoft.com/office/drawing/2014/main" id="{CB537982-EB60-94AB-D30C-A54641F56849}"/>
              </a:ext>
            </a:extLst>
          </p:cNvPr>
          <p:cNvSpPr>
            <a:spLocks noGrp="1"/>
          </p:cNvSpPr>
          <p:nvPr>
            <p:ph idx="1"/>
          </p:nvPr>
        </p:nvSpPr>
        <p:spPr>
          <a:xfrm>
            <a:off x="3574619" y="1123825"/>
            <a:ext cx="5410200" cy="5791199"/>
          </a:xfrm>
        </p:spPr>
        <p:txBody>
          <a:bodyPr rtlCol="0">
            <a:normAutofit fontScale="40000" lnSpcReduction="20000"/>
          </a:bodyPr>
          <a:lstStyle/>
          <a:p>
            <a:pPr marL="91440" indent="-91440" fontAlgn="auto">
              <a:lnSpc>
                <a:spcPct val="120000"/>
              </a:lnSpc>
              <a:defRPr/>
            </a:pPr>
            <a:r>
              <a:rPr lang="en-GB" altLang="en-US" sz="2900" dirty="0"/>
              <a:t>Brazil’s festivities are associated with Catholicism and </a:t>
            </a:r>
            <a:r>
              <a:rPr lang="en-GB" altLang="en-US" sz="2900" dirty="0" err="1"/>
              <a:t>carnaval</a:t>
            </a:r>
            <a:r>
              <a:rPr lang="en-GB" altLang="en-US" sz="2900" dirty="0"/>
              <a:t>—a word derived from the Latin carne vale, meaning ‘goodbye flesh’—was originally a food festival where Catholic worshipers feasted in preparation for the following 40 days of Lent that started on Ash Wednesday</a:t>
            </a:r>
          </a:p>
          <a:p>
            <a:pPr marL="91440" indent="-91440" fontAlgn="auto">
              <a:lnSpc>
                <a:spcPct val="120000"/>
              </a:lnSpc>
              <a:defRPr/>
            </a:pPr>
            <a:r>
              <a:rPr lang="en-GB" altLang="en-US" sz="2900" dirty="0"/>
              <a:t>Portuguese settlers brought this festival with them from Europe when they colonized Brazil in the early 1600s, though back then, it was celebrated as formal balls in the grandeur of the Portuguese elite’s homes</a:t>
            </a:r>
          </a:p>
          <a:p>
            <a:pPr marL="91440" indent="-91440" fontAlgn="auto">
              <a:lnSpc>
                <a:spcPct val="120000"/>
              </a:lnSpc>
              <a:defRPr/>
            </a:pPr>
            <a:r>
              <a:rPr lang="en-GB" altLang="en-US" sz="2900" dirty="0"/>
              <a:t>Afro-Brazilians to start their own Carnival with African-inspired dances, music and the introduction of the fancy dress element by dressing up in a way that mocked the white Brazilian elite</a:t>
            </a:r>
          </a:p>
          <a:p>
            <a:pPr marL="91440" indent="-91440" fontAlgn="auto">
              <a:lnSpc>
                <a:spcPct val="120000"/>
              </a:lnSpc>
              <a:defRPr/>
            </a:pPr>
            <a:r>
              <a:rPr lang="en-GB" altLang="en-US" sz="2900" dirty="0"/>
              <a:t>20th century parties take to the streets and it became a festival that everyone enjoyed together. In Rio de Janeiro, samba—which was formerly considered the music genre of the poor and slaves—came to represent Carnival and in the early 1920s, the first samba schools were formed. This led to the samba schools starting to compete in the early 1930s through performances in the now world-famous parades in a bid to be crowned the winner of Carnival.</a:t>
            </a:r>
          </a:p>
          <a:p>
            <a:pPr marL="91440" indent="-91440" fontAlgn="auto">
              <a:defRPr/>
            </a:pPr>
            <a:r>
              <a:rPr lang="en-GB" altLang="en-US" sz="2900" dirty="0"/>
              <a:t>Events are held all over Brazil however </a:t>
            </a:r>
            <a:r>
              <a:rPr lang="en-GB" altLang="en-US" sz="2900" b="1" dirty="0"/>
              <a:t>Rio is the focal point</a:t>
            </a:r>
            <a:r>
              <a:rPr lang="en-GB" altLang="en-US" sz="2900" dirty="0"/>
              <a:t>.</a:t>
            </a:r>
          </a:p>
          <a:p>
            <a:pPr marL="91440" indent="-91440" fontAlgn="auto">
              <a:lnSpc>
                <a:spcPct val="120000"/>
              </a:lnSpc>
              <a:defRPr/>
            </a:pPr>
            <a:r>
              <a:rPr lang="en-GB" altLang="en-US" sz="2900" dirty="0"/>
              <a:t>Brazilians and foreigners alike take to Brazil’s streets to let go for one week and enjoy this traditional aspect of Brazilian culture.</a:t>
            </a:r>
          </a:p>
          <a:p>
            <a:pPr marL="91440" indent="-91440" fontAlgn="auto">
              <a:lnSpc>
                <a:spcPct val="120000"/>
              </a:lnSpc>
              <a:defRPr/>
            </a:pPr>
            <a:r>
              <a:rPr lang="en-GB" altLang="en-US" sz="2900" dirty="0"/>
              <a:t>500,000 visitors to the event (excludes locals)</a:t>
            </a:r>
          </a:p>
          <a:p>
            <a:pPr marL="91440" indent="-91440" fontAlgn="auto">
              <a:defRPr/>
            </a:pPr>
            <a:r>
              <a:rPr lang="en-GB" altLang="en-US" sz="2900" dirty="0"/>
              <a:t>What do you know about Rio? What needs to be in place to maximise the level of economic impact?</a:t>
            </a:r>
          </a:p>
          <a:p>
            <a:pPr marL="91440" indent="-91440" fontAlgn="auto">
              <a:defRPr/>
            </a:pPr>
            <a:r>
              <a:rPr lang="en-GB" altLang="en-US" sz="2900" dirty="0"/>
              <a:t>What does this tell us about the political, economic and environmental world around us?</a:t>
            </a:r>
          </a:p>
          <a:p>
            <a:pPr marL="91440" indent="-91440" fontAlgn="auto">
              <a:defRPr/>
            </a:pPr>
            <a:endParaRPr lang="en-GB" altLang="en-US" dirty="0"/>
          </a:p>
          <a:p>
            <a:pPr marL="91440" indent="-91440" fontAlgn="auto">
              <a:defRPr/>
            </a:pPr>
            <a:endParaRPr lang="en-GB" altLang="en-US" sz="700" dirty="0"/>
          </a:p>
          <a:p>
            <a:pPr marL="91440" indent="-91440" fontAlgn="auto">
              <a:defRPr/>
            </a:pPr>
            <a:endParaRPr lang="en-GB" altLang="en-US" sz="700" dirty="0"/>
          </a:p>
          <a:p>
            <a:pPr marL="91440" indent="-91440" fontAlgn="auto">
              <a:defRPr/>
            </a:pPr>
            <a:endParaRPr lang="en-GB" altLang="en-US" sz="700" dirty="0"/>
          </a:p>
          <a:p>
            <a:pPr marL="91440" indent="-91440" fontAlgn="auto">
              <a:defRPr/>
            </a:pPr>
            <a:endParaRPr lang="en-GB" altLang="en-US" sz="700" dirty="0"/>
          </a:p>
          <a:p>
            <a:pPr marL="91440" indent="-91440" fontAlgn="auto">
              <a:defRPr/>
            </a:pPr>
            <a:endParaRPr lang="en-GB" altLang="en-US" sz="7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12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12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12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12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11973C2-EB8B-452A-A698-4A252FD3A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10162E77-11AD-44A7-84EC-40C59EEFB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F90C41D-87AB-9C37-D75F-E884FB2B60A2}"/>
              </a:ext>
            </a:extLst>
          </p:cNvPr>
          <p:cNvSpPr txBox="1"/>
          <p:nvPr/>
        </p:nvSpPr>
        <p:spPr>
          <a:xfrm>
            <a:off x="3817620" y="57109"/>
            <a:ext cx="4776107" cy="1019411"/>
          </a:xfrm>
          <a:prstGeom prst="rect">
            <a:avLst/>
          </a:prstGeom>
        </p:spPr>
        <p:txBody>
          <a:bodyPr vert="horz" lIns="91440" tIns="45720" rIns="91440" bIns="45720" rtlCol="0" anchor="b">
            <a:normAutofit lnSpcReduction="10000"/>
          </a:bodyPr>
          <a:lstStyle/>
          <a:p>
            <a:pPr defTabSz="914400" eaLnBrk="1" hangingPunct="1">
              <a:lnSpc>
                <a:spcPct val="85000"/>
              </a:lnSpc>
              <a:spcAft>
                <a:spcPts val="600"/>
              </a:spcAft>
            </a:pPr>
            <a:r>
              <a:rPr lang="en-US" sz="3700" kern="1200" spc="-50" baseline="0" dirty="0">
                <a:solidFill>
                  <a:schemeClr val="tx1">
                    <a:lumMod val="75000"/>
                    <a:lumOff val="25000"/>
                  </a:schemeClr>
                </a:solidFill>
                <a:latin typeface="+mj-lt"/>
                <a:ea typeface="+mj-ea"/>
                <a:cs typeface="+mj-cs"/>
              </a:rPr>
              <a:t>political, economic and environmental impacts</a:t>
            </a:r>
          </a:p>
        </p:txBody>
      </p:sp>
      <p:pic>
        <p:nvPicPr>
          <p:cNvPr id="6" name="Picture 5">
            <a:extLst>
              <a:ext uri="{FF2B5EF4-FFF2-40B4-BE49-F238E27FC236}">
                <a16:creationId xmlns:a16="http://schemas.microsoft.com/office/drawing/2014/main" id="{66A3354C-79A8-90AC-5A57-48E5087BCFA2}"/>
              </a:ext>
            </a:extLst>
          </p:cNvPr>
          <p:cNvPicPr>
            <a:picLocks noChangeAspect="1"/>
          </p:cNvPicPr>
          <p:nvPr/>
        </p:nvPicPr>
        <p:blipFill rotWithShape="1">
          <a:blip r:embed="rId2"/>
          <a:srcRect l="23162" r="38730" b="-2"/>
          <a:stretch/>
        </p:blipFill>
        <p:spPr>
          <a:xfrm>
            <a:off x="20" y="-12128"/>
            <a:ext cx="3490702" cy="6870127"/>
          </a:xfrm>
          <a:prstGeom prst="rect">
            <a:avLst/>
          </a:prstGeom>
        </p:spPr>
      </p:pic>
      <p:cxnSp>
        <p:nvCxnSpPr>
          <p:cNvPr id="15" name="Straight Connector 14">
            <a:extLst>
              <a:ext uri="{FF2B5EF4-FFF2-40B4-BE49-F238E27FC236}">
                <a16:creationId xmlns:a16="http://schemas.microsoft.com/office/drawing/2014/main" id="{5AB158E9-1B40-4CD6-95F0-95CA11DF7B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65712" y="2085703"/>
            <a:ext cx="4628015"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29B3CF0-A8FA-1ED2-29EC-251CD070D550}"/>
              </a:ext>
            </a:extLst>
          </p:cNvPr>
          <p:cNvSpPr>
            <a:spLocks noGrp="1"/>
          </p:cNvSpPr>
          <p:nvPr>
            <p:ph idx="1"/>
          </p:nvPr>
        </p:nvSpPr>
        <p:spPr>
          <a:xfrm>
            <a:off x="3733800" y="1076520"/>
            <a:ext cx="4776107" cy="5476677"/>
          </a:xfrm>
        </p:spPr>
        <p:txBody>
          <a:bodyPr vert="horz" lIns="0" tIns="45720" rIns="0" bIns="45720" rtlCol="0">
            <a:noAutofit/>
          </a:bodyPr>
          <a:lstStyle/>
          <a:p>
            <a:pPr>
              <a:lnSpc>
                <a:spcPct val="120000"/>
              </a:lnSpc>
            </a:pPr>
            <a:r>
              <a:rPr lang="en-US" sz="1600" dirty="0">
                <a:solidFill>
                  <a:schemeClr val="tx1">
                    <a:lumMod val="75000"/>
                    <a:lumOff val="25000"/>
                  </a:schemeClr>
                </a:solidFill>
              </a:rPr>
              <a:t>Carnival contributed with around 7.91 billion Brazilian reals to the Brazilian economy in 2019, and this value was expected to reach 7.99 billion reals in 2020. The largest share of this revenue would be generated in the state of Rio de Janeiro. </a:t>
            </a:r>
          </a:p>
          <a:p>
            <a:pPr>
              <a:lnSpc>
                <a:spcPct val="120000"/>
              </a:lnSpc>
            </a:pPr>
            <a:r>
              <a:rPr lang="en-US" sz="1600" dirty="0">
                <a:solidFill>
                  <a:schemeClr val="tx1">
                    <a:lumMod val="75000"/>
                    <a:lumOff val="25000"/>
                  </a:schemeClr>
                </a:solidFill>
              </a:rPr>
              <a:t>During past Carnival seasons, the tourism sector generated annually more than seven billion Brazilian reals in revenue and approximately 25 thousand temporary jobs.</a:t>
            </a:r>
          </a:p>
          <a:p>
            <a:pPr>
              <a:lnSpc>
                <a:spcPct val="120000"/>
              </a:lnSpc>
            </a:pPr>
            <a:r>
              <a:rPr lang="en-US" sz="1600" b="1" dirty="0">
                <a:solidFill>
                  <a:schemeClr val="tx1">
                    <a:lumMod val="75000"/>
                    <a:lumOff val="25000"/>
                  </a:schemeClr>
                </a:solidFill>
              </a:rPr>
              <a:t>Pandemic hit </a:t>
            </a:r>
            <a:r>
              <a:rPr lang="en-US" sz="1600" dirty="0">
                <a:solidFill>
                  <a:schemeClr val="tx1">
                    <a:lumMod val="75000"/>
                    <a:lumOff val="25000"/>
                  </a:schemeClr>
                </a:solidFill>
              </a:rPr>
              <a:t>- </a:t>
            </a:r>
            <a:r>
              <a:rPr lang="en-US" sz="1600" b="0" i="0" dirty="0">
                <a:solidFill>
                  <a:schemeClr val="tx1">
                    <a:lumMod val="75000"/>
                    <a:lumOff val="25000"/>
                  </a:schemeClr>
                </a:solidFill>
                <a:effectLst/>
              </a:rPr>
              <a:t>Cancelled carnival has heavy effect on Brazilian economy</a:t>
            </a:r>
          </a:p>
          <a:p>
            <a:pPr>
              <a:lnSpc>
                <a:spcPct val="120000"/>
              </a:lnSpc>
            </a:pPr>
            <a:r>
              <a:rPr lang="en-US" sz="1600" b="0" i="0" dirty="0">
                <a:solidFill>
                  <a:schemeClr val="tx1">
                    <a:lumMod val="75000"/>
                    <a:lumOff val="25000"/>
                  </a:schemeClr>
                </a:solidFill>
                <a:effectLst/>
              </a:rPr>
              <a:t>Roughly $1.5 billion may not circulate, in addition to nearly 25,000 jobs not created, according to estimate - </a:t>
            </a:r>
            <a:r>
              <a:rPr lang="en-US" sz="1600" b="0" i="1" dirty="0">
                <a:solidFill>
                  <a:schemeClr val="tx1">
                    <a:lumMod val="75000"/>
                    <a:lumOff val="25000"/>
                  </a:schemeClr>
                </a:solidFill>
                <a:effectLst/>
              </a:rPr>
              <a:t>Gabriel </a:t>
            </a:r>
            <a:r>
              <a:rPr lang="en-US" sz="1600" b="0" i="1" dirty="0" err="1">
                <a:solidFill>
                  <a:schemeClr val="tx1">
                    <a:lumMod val="75000"/>
                    <a:lumOff val="25000"/>
                  </a:schemeClr>
                </a:solidFill>
                <a:effectLst/>
              </a:rPr>
              <a:t>Toueg</a:t>
            </a:r>
            <a:r>
              <a:rPr lang="en-US" sz="1600" b="0" i="1" dirty="0">
                <a:solidFill>
                  <a:schemeClr val="tx1">
                    <a:lumMod val="75000"/>
                    <a:lumOff val="25000"/>
                  </a:schemeClr>
                </a:solidFill>
                <a:effectLst/>
              </a:rPr>
              <a:t>   |12.02.2021</a:t>
            </a:r>
          </a:p>
          <a:p>
            <a:pPr>
              <a:lnSpc>
                <a:spcPct val="120000"/>
              </a:lnSpc>
            </a:pPr>
            <a:r>
              <a:rPr lang="en-US" sz="1600" b="0" i="0" dirty="0">
                <a:solidFill>
                  <a:schemeClr val="tx1">
                    <a:lumMod val="75000"/>
                    <a:lumOff val="25000"/>
                  </a:schemeClr>
                </a:solidFill>
                <a:effectLst/>
                <a:hlinkClick r:id="rId3"/>
              </a:rPr>
              <a:t>https://earth5r.org/top-4-environmental-issues-in-rio-de-janeiro-how-to-solve-them-with-circular-economy/</a:t>
            </a:r>
            <a:endParaRPr lang="en-US" sz="1600" b="0" i="0" dirty="0">
              <a:solidFill>
                <a:schemeClr val="tx1">
                  <a:lumMod val="75000"/>
                  <a:lumOff val="25000"/>
                </a:schemeClr>
              </a:solidFill>
              <a:effectLst/>
            </a:endParaRPr>
          </a:p>
          <a:p>
            <a:br>
              <a:rPr lang="en-US" sz="1600" b="0" i="0" dirty="0">
                <a:solidFill>
                  <a:schemeClr val="tx1">
                    <a:lumMod val="75000"/>
                    <a:lumOff val="25000"/>
                  </a:schemeClr>
                </a:solidFill>
                <a:effectLst/>
              </a:rPr>
            </a:br>
            <a:endParaRPr lang="en-US" sz="1600" dirty="0">
              <a:solidFill>
                <a:schemeClr val="tx1">
                  <a:lumMod val="75000"/>
                  <a:lumOff val="25000"/>
                </a:schemeClr>
              </a:solidFill>
            </a:endParaRPr>
          </a:p>
        </p:txBody>
      </p:sp>
    </p:spTree>
    <p:extLst>
      <p:ext uri="{BB962C8B-B14F-4D97-AF65-F5344CB8AC3E}">
        <p14:creationId xmlns:p14="http://schemas.microsoft.com/office/powerpoint/2010/main" val="3577086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84B70D5-875B-433D-BDBD-1522A85D6C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90916643-92B9-5824-5740-358D533BDCA5}"/>
              </a:ext>
            </a:extLst>
          </p:cNvPr>
          <p:cNvPicPr>
            <a:picLocks noGrp="1" noChangeAspect="1"/>
          </p:cNvPicPr>
          <p:nvPr>
            <p:ph idx="1"/>
          </p:nvPr>
        </p:nvPicPr>
        <p:blipFill rotWithShape="1">
          <a:blip r:embed="rId2"/>
          <a:srcRect l="1936" t="12540" r="61490" b="12150"/>
          <a:stretch/>
        </p:blipFill>
        <p:spPr>
          <a:xfrm>
            <a:off x="475499" y="1203090"/>
            <a:ext cx="5182351" cy="4892909"/>
          </a:xfrm>
          <a:prstGeom prst="rect">
            <a:avLst/>
          </a:prstGeom>
        </p:spPr>
      </p:pic>
      <p:cxnSp>
        <p:nvCxnSpPr>
          <p:cNvPr id="14" name="Straight Connector 13">
            <a:extLst>
              <a:ext uri="{FF2B5EF4-FFF2-40B4-BE49-F238E27FC236}">
                <a16:creationId xmlns:a16="http://schemas.microsoft.com/office/drawing/2014/main" id="{C947DF4A-614C-4B4C-8B80-E5B9D8E8CF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19107" y="2085703"/>
            <a:ext cx="267462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0CB8424D-CFAA-BCF9-940D-FCEC99382978}"/>
              </a:ext>
            </a:extLst>
          </p:cNvPr>
          <p:cNvSpPr txBox="1"/>
          <p:nvPr/>
        </p:nvSpPr>
        <p:spPr>
          <a:xfrm>
            <a:off x="5919107" y="1369035"/>
            <a:ext cx="2767693" cy="4726963"/>
          </a:xfrm>
          <a:prstGeom prst="rect">
            <a:avLst/>
          </a:prstGeom>
        </p:spPr>
        <p:txBody>
          <a:bodyPr vert="horz" lIns="0" tIns="45720" rIns="0" bIns="45720" rtlCol="0">
            <a:normAutofit fontScale="92500" lnSpcReduction="10000"/>
          </a:bodyPr>
          <a:lstStyle/>
          <a:p>
            <a:pPr defTabSz="914400" eaLnBrk="1" hangingPunct="1">
              <a:lnSpc>
                <a:spcPct val="90000"/>
              </a:lnSpc>
              <a:spcAft>
                <a:spcPts val="600"/>
              </a:spcAft>
              <a:buClr>
                <a:schemeClr val="accent1"/>
              </a:buClr>
              <a:buFont typeface="Calibri" panose="020F0502020204030204" pitchFamily="34" charset="0"/>
            </a:pPr>
            <a:r>
              <a:rPr lang="en-US" sz="1500" dirty="0">
                <a:solidFill>
                  <a:schemeClr val="tx1">
                    <a:lumMod val="75000"/>
                    <a:lumOff val="25000"/>
                  </a:schemeClr>
                </a:solidFill>
                <a:latin typeface="+mn-lt"/>
              </a:rPr>
              <a:t>Brazil: opinion on Carnival 2019</a:t>
            </a:r>
          </a:p>
          <a:p>
            <a:pPr defTabSz="914400" eaLnBrk="1" hangingPunct="1">
              <a:lnSpc>
                <a:spcPct val="90000"/>
              </a:lnSpc>
              <a:spcAft>
                <a:spcPts val="600"/>
              </a:spcAft>
              <a:buClr>
                <a:schemeClr val="accent1"/>
              </a:buClr>
              <a:buFont typeface="Calibri" panose="020F0502020204030204" pitchFamily="34" charset="0"/>
            </a:pPr>
            <a:r>
              <a:rPr lang="en-US" sz="1500" i="1" dirty="0">
                <a:solidFill>
                  <a:schemeClr val="tx1">
                    <a:lumMod val="75000"/>
                    <a:lumOff val="25000"/>
                  </a:schemeClr>
                </a:solidFill>
                <a:latin typeface="+mn-lt"/>
              </a:rPr>
              <a:t>Published by Teresa Romero, Jul 5, 2021</a:t>
            </a:r>
          </a:p>
          <a:p>
            <a:pPr defTabSz="914400" eaLnBrk="1" hangingPunct="1">
              <a:lnSpc>
                <a:spcPct val="90000"/>
              </a:lnSpc>
              <a:spcAft>
                <a:spcPts val="600"/>
              </a:spcAft>
              <a:buClr>
                <a:schemeClr val="accent1"/>
              </a:buClr>
              <a:buFont typeface="Calibri" panose="020F0502020204030204" pitchFamily="34" charset="0"/>
            </a:pPr>
            <a:r>
              <a:rPr lang="en-US" sz="1500" dirty="0">
                <a:solidFill>
                  <a:schemeClr val="tx1">
                    <a:lumMod val="75000"/>
                    <a:lumOff val="25000"/>
                  </a:schemeClr>
                </a:solidFill>
                <a:latin typeface="+mn-lt"/>
              </a:rPr>
              <a:t> </a:t>
            </a:r>
          </a:p>
          <a:p>
            <a:pPr defTabSz="914400" eaLnBrk="1" hangingPunct="1">
              <a:spcAft>
                <a:spcPts val="600"/>
              </a:spcAft>
              <a:buClr>
                <a:schemeClr val="accent1"/>
              </a:buClr>
              <a:buFont typeface="Calibri" panose="020F0502020204030204" pitchFamily="34" charset="0"/>
            </a:pPr>
            <a:r>
              <a:rPr lang="en-US" sz="1900" dirty="0">
                <a:solidFill>
                  <a:schemeClr val="tx1">
                    <a:lumMod val="75000"/>
                    <a:lumOff val="25000"/>
                  </a:schemeClr>
                </a:solidFill>
                <a:latin typeface="+mn-lt"/>
              </a:rPr>
              <a:t>In a survey conducted in February of 2019, most Brazilians surveyed said they would not join public celebrations during Carnival season. While 34% of respondents answered they would attend Carnival festivities, 66% would spend the holidays in another way. Up to 4% of the people interviewed confirmed that, in Brazil, the year only starts once Carnival is over.</a:t>
            </a:r>
          </a:p>
        </p:txBody>
      </p:sp>
      <p:sp>
        <p:nvSpPr>
          <p:cNvPr id="16" name="Rectangle 15">
            <a:extLst>
              <a:ext uri="{FF2B5EF4-FFF2-40B4-BE49-F238E27FC236}">
                <a16:creationId xmlns:a16="http://schemas.microsoft.com/office/drawing/2014/main" id="{1E299956-A9E7-4FC1-A0B1-D590CA9730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a:extLst>
              <a:ext uri="{FF2B5EF4-FFF2-40B4-BE49-F238E27FC236}">
                <a16:creationId xmlns:a16="http://schemas.microsoft.com/office/drawing/2014/main" id="{17FC539C-B783-4B03-9F9E-D13430F3F6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916265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84B70D5-875B-433D-BDBD-1522A85D6C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E3C51C3-93F2-EA07-8244-332085058C23}"/>
              </a:ext>
            </a:extLst>
          </p:cNvPr>
          <p:cNvPicPr>
            <a:picLocks noChangeAspect="1"/>
          </p:cNvPicPr>
          <p:nvPr/>
        </p:nvPicPr>
        <p:blipFill rotWithShape="1">
          <a:blip r:embed="rId2"/>
          <a:srcRect l="-2500" t="31908" r="65000" b="4277"/>
          <a:stretch/>
        </p:blipFill>
        <p:spPr>
          <a:xfrm>
            <a:off x="243009" y="685801"/>
            <a:ext cx="5182351" cy="4724395"/>
          </a:xfrm>
          <a:prstGeom prst="rect">
            <a:avLst/>
          </a:prstGeom>
        </p:spPr>
      </p:pic>
      <p:cxnSp>
        <p:nvCxnSpPr>
          <p:cNvPr id="12" name="Straight Connector 11">
            <a:extLst>
              <a:ext uri="{FF2B5EF4-FFF2-40B4-BE49-F238E27FC236}">
                <a16:creationId xmlns:a16="http://schemas.microsoft.com/office/drawing/2014/main" id="{C947DF4A-614C-4B4C-8B80-E5B9D8E8CF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19107" y="2085703"/>
            <a:ext cx="267462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6BC24D2-A9DB-2232-E4CF-8BFB5849FE99}"/>
              </a:ext>
            </a:extLst>
          </p:cNvPr>
          <p:cNvSpPr>
            <a:spLocks noGrp="1"/>
          </p:cNvSpPr>
          <p:nvPr>
            <p:ph idx="1"/>
          </p:nvPr>
        </p:nvSpPr>
        <p:spPr>
          <a:xfrm>
            <a:off x="5919107" y="1124130"/>
            <a:ext cx="2767693" cy="4590870"/>
          </a:xfrm>
        </p:spPr>
        <p:txBody>
          <a:bodyPr>
            <a:normAutofit/>
          </a:bodyPr>
          <a:lstStyle/>
          <a:p>
            <a:r>
              <a:rPr lang="en-GB" sz="1600" dirty="0"/>
              <a:t>Carnival in Rio de Janeiro: number of tourist 2019-2020 </a:t>
            </a:r>
            <a:r>
              <a:rPr lang="en-GB" sz="1600" i="1" dirty="0"/>
              <a:t>Published by Ana M. López, , Jul 5, 2021</a:t>
            </a:r>
          </a:p>
          <a:p>
            <a:pPr>
              <a:lnSpc>
                <a:spcPct val="100000"/>
              </a:lnSpc>
            </a:pPr>
            <a:endParaRPr lang="en-GB" sz="1600" dirty="0"/>
          </a:p>
          <a:p>
            <a:pPr>
              <a:lnSpc>
                <a:spcPct val="100000"/>
              </a:lnSpc>
            </a:pPr>
            <a:r>
              <a:rPr lang="en-GB" sz="1600" dirty="0"/>
              <a:t> </a:t>
            </a:r>
            <a:r>
              <a:rPr lang="en-GB" sz="1800" dirty="0"/>
              <a:t>The number of tourists visiting the city of Rio de Janeiro for the Brazilian Carnival in 2020 surpassed the two million mark. In the 2019 edition of Carnival, Rio hosted 1.7 million tourists. The largest number of tourists in the Brazilian famous destination were domestic visitors.</a:t>
            </a:r>
            <a:endParaRPr lang="en-GB" sz="1600" dirty="0"/>
          </a:p>
        </p:txBody>
      </p:sp>
      <p:sp>
        <p:nvSpPr>
          <p:cNvPr id="14" name="Rectangle 13">
            <a:extLst>
              <a:ext uri="{FF2B5EF4-FFF2-40B4-BE49-F238E27FC236}">
                <a16:creationId xmlns:a16="http://schemas.microsoft.com/office/drawing/2014/main" id="{1E299956-A9E7-4FC1-A0B1-D590CA9730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a:extLst>
              <a:ext uri="{FF2B5EF4-FFF2-40B4-BE49-F238E27FC236}">
                <a16:creationId xmlns:a16="http://schemas.microsoft.com/office/drawing/2014/main" id="{17FC539C-B783-4B03-9F9E-D13430F3F6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7169584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83" name="Rectangle 11282">
            <a:extLst>
              <a:ext uri="{FF2B5EF4-FFF2-40B4-BE49-F238E27FC236}">
                <a16:creationId xmlns:a16="http://schemas.microsoft.com/office/drawing/2014/main" id="{52ABB703-2B0E-4C3B-B4A2-F3973548E5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66" name="Rectangle 2"/>
          <p:cNvSpPr>
            <a:spLocks noGrp="1" noChangeArrowheads="1"/>
          </p:cNvSpPr>
          <p:nvPr>
            <p:ph type="title"/>
          </p:nvPr>
        </p:nvSpPr>
        <p:spPr>
          <a:xfrm>
            <a:off x="482394" y="274181"/>
            <a:ext cx="6139542" cy="889054"/>
          </a:xfrm>
        </p:spPr>
        <p:txBody>
          <a:bodyPr>
            <a:normAutofit/>
          </a:bodyPr>
          <a:lstStyle/>
          <a:p>
            <a:pPr eaLnBrk="1" hangingPunct="1"/>
            <a:r>
              <a:rPr lang="en-GB" sz="3400" b="1" dirty="0"/>
              <a:t>Macro environmental analysis</a:t>
            </a:r>
          </a:p>
        </p:txBody>
      </p:sp>
      <p:pic>
        <p:nvPicPr>
          <p:cNvPr id="3" name="Picture 2">
            <a:extLst>
              <a:ext uri="{FF2B5EF4-FFF2-40B4-BE49-F238E27FC236}">
                <a16:creationId xmlns:a16="http://schemas.microsoft.com/office/drawing/2014/main" id="{1B014F62-1B40-2EB4-FA56-0DDBE32E4037}"/>
              </a:ext>
            </a:extLst>
          </p:cNvPr>
          <p:cNvPicPr>
            <a:picLocks noChangeAspect="1"/>
          </p:cNvPicPr>
          <p:nvPr/>
        </p:nvPicPr>
        <p:blipFill>
          <a:blip r:embed="rId3"/>
          <a:stretch>
            <a:fillRect/>
          </a:stretch>
        </p:blipFill>
        <p:spPr>
          <a:xfrm>
            <a:off x="482394" y="2119027"/>
            <a:ext cx="4088720" cy="2299905"/>
          </a:xfrm>
          <a:prstGeom prst="rect">
            <a:avLst/>
          </a:prstGeom>
        </p:spPr>
      </p:pic>
      <p:cxnSp>
        <p:nvCxnSpPr>
          <p:cNvPr id="11285" name="Straight Connector 11284">
            <a:extLst>
              <a:ext uri="{FF2B5EF4-FFF2-40B4-BE49-F238E27FC236}">
                <a16:creationId xmlns:a16="http://schemas.microsoft.com/office/drawing/2014/main" id="{9C21570E-E159-49A6-9891-FA397B7A92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08763" y="2086188"/>
            <a:ext cx="3561606"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11267" name="Rectangle 3"/>
          <p:cNvSpPr>
            <a:spLocks noGrp="1" noChangeArrowheads="1"/>
          </p:cNvSpPr>
          <p:nvPr>
            <p:ph type="body" idx="1"/>
          </p:nvPr>
        </p:nvSpPr>
        <p:spPr>
          <a:xfrm>
            <a:off x="4694700" y="1676400"/>
            <a:ext cx="4335237" cy="4810315"/>
          </a:xfrm>
        </p:spPr>
        <p:txBody>
          <a:bodyPr>
            <a:normAutofit fontScale="92500" lnSpcReduction="10000"/>
          </a:bodyPr>
          <a:lstStyle/>
          <a:p>
            <a:pPr eaLnBrk="1" hangingPunct="1">
              <a:lnSpc>
                <a:spcPct val="120000"/>
              </a:lnSpc>
              <a:buFontTx/>
              <a:buNone/>
            </a:pPr>
            <a:r>
              <a:rPr lang="en-GB" sz="2600" b="1" spc="300" dirty="0"/>
              <a:t>PEST</a:t>
            </a:r>
            <a:r>
              <a:rPr lang="en-GB" sz="2600" dirty="0"/>
              <a:t> (Allen et al, 2008) or</a:t>
            </a:r>
          </a:p>
          <a:p>
            <a:pPr eaLnBrk="1" hangingPunct="1">
              <a:lnSpc>
                <a:spcPct val="120000"/>
              </a:lnSpc>
              <a:buFontTx/>
              <a:buNone/>
            </a:pPr>
            <a:r>
              <a:rPr lang="en-GB" sz="2600" b="1" dirty="0"/>
              <a:t>S P E C T E:</a:t>
            </a:r>
          </a:p>
          <a:p>
            <a:pPr eaLnBrk="1" hangingPunct="1">
              <a:lnSpc>
                <a:spcPct val="120000"/>
              </a:lnSpc>
              <a:buFontTx/>
              <a:buNone/>
            </a:pPr>
            <a:r>
              <a:rPr lang="en-GB" sz="2600" dirty="0"/>
              <a:t>Social</a:t>
            </a:r>
          </a:p>
          <a:p>
            <a:pPr eaLnBrk="1" hangingPunct="1">
              <a:lnSpc>
                <a:spcPct val="120000"/>
              </a:lnSpc>
              <a:buFontTx/>
              <a:buNone/>
            </a:pPr>
            <a:r>
              <a:rPr lang="en-GB" sz="2600" dirty="0"/>
              <a:t>Political</a:t>
            </a:r>
          </a:p>
          <a:p>
            <a:pPr eaLnBrk="1" hangingPunct="1">
              <a:lnSpc>
                <a:spcPct val="120000"/>
              </a:lnSpc>
              <a:buFontTx/>
              <a:buNone/>
            </a:pPr>
            <a:r>
              <a:rPr lang="en-GB" sz="2600" dirty="0"/>
              <a:t>Economic</a:t>
            </a:r>
          </a:p>
          <a:p>
            <a:pPr eaLnBrk="1" hangingPunct="1">
              <a:lnSpc>
                <a:spcPct val="120000"/>
              </a:lnSpc>
              <a:buFontTx/>
              <a:buNone/>
            </a:pPr>
            <a:r>
              <a:rPr lang="en-GB" sz="2600" dirty="0"/>
              <a:t>Cultural</a:t>
            </a:r>
          </a:p>
          <a:p>
            <a:pPr eaLnBrk="1" hangingPunct="1">
              <a:lnSpc>
                <a:spcPct val="120000"/>
              </a:lnSpc>
              <a:buFontTx/>
              <a:buNone/>
            </a:pPr>
            <a:r>
              <a:rPr lang="en-GB" sz="2600" dirty="0"/>
              <a:t>Tourism</a:t>
            </a:r>
          </a:p>
          <a:p>
            <a:pPr eaLnBrk="1" hangingPunct="1">
              <a:lnSpc>
                <a:spcPct val="120000"/>
              </a:lnSpc>
              <a:buFontTx/>
              <a:buNone/>
            </a:pPr>
            <a:r>
              <a:rPr lang="en-GB" sz="2600" dirty="0"/>
              <a:t>Environmental</a:t>
            </a:r>
            <a:endParaRPr lang="en-GB" dirty="0"/>
          </a:p>
        </p:txBody>
      </p:sp>
      <p:sp>
        <p:nvSpPr>
          <p:cNvPr id="11287" name="Rectangle 11286">
            <a:extLst>
              <a:ext uri="{FF2B5EF4-FFF2-40B4-BE49-F238E27FC236}">
                <a16:creationId xmlns:a16="http://schemas.microsoft.com/office/drawing/2014/main" id="{E95DA498-D9A2-4DA9-B9DA-B3776E08C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289" name="Rectangle 11288">
            <a:extLst>
              <a:ext uri="{FF2B5EF4-FFF2-40B4-BE49-F238E27FC236}">
                <a16:creationId xmlns:a16="http://schemas.microsoft.com/office/drawing/2014/main" id="{82A73093-4B9D-420D-B17E-52293703A1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847086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1267">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267">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267">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267">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267">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26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696200" cy="687288"/>
          </a:xfrm>
        </p:spPr>
        <p:txBody>
          <a:bodyPr/>
          <a:lstStyle/>
          <a:p>
            <a:r>
              <a:rPr lang="en-GB" sz="3600" b="1" dirty="0"/>
              <a:t>Examples of external factors</a:t>
            </a:r>
          </a:p>
        </p:txBody>
      </p:sp>
      <p:sp>
        <p:nvSpPr>
          <p:cNvPr id="3" name="Content Placeholder 2"/>
          <p:cNvSpPr>
            <a:spLocks noGrp="1"/>
          </p:cNvSpPr>
          <p:nvPr>
            <p:ph idx="1"/>
          </p:nvPr>
        </p:nvSpPr>
        <p:spPr>
          <a:xfrm>
            <a:off x="533400" y="1905000"/>
            <a:ext cx="7772400" cy="4435016"/>
          </a:xfrm>
        </p:spPr>
        <p:txBody>
          <a:bodyPr/>
          <a:lstStyle/>
          <a:p>
            <a:pPr>
              <a:spcBef>
                <a:spcPts val="675"/>
              </a:spcBef>
              <a:buFont typeface="Wingdings" panose="05000000000000000000" pitchFamily="2"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US" sz="2400" dirty="0"/>
              <a:t>Upheaval in the Insurance industry</a:t>
            </a:r>
            <a:br>
              <a:rPr lang="en-US" sz="2400" dirty="0"/>
            </a:br>
            <a:endParaRPr lang="en-US" sz="2400" dirty="0"/>
          </a:p>
          <a:p>
            <a:pPr>
              <a:spcBef>
                <a:spcPts val="675"/>
              </a:spcBef>
              <a:buFont typeface="Wingdings" panose="05000000000000000000" pitchFamily="2"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US" sz="2400" dirty="0"/>
              <a:t>Environmental sustainability</a:t>
            </a:r>
          </a:p>
          <a:p>
            <a:pPr>
              <a:spcBef>
                <a:spcPts val="675"/>
              </a:spcBef>
              <a:buFont typeface="Wingdings" panose="05000000000000000000" pitchFamily="2"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endParaRPr lang="en-US" sz="2400" dirty="0"/>
          </a:p>
          <a:p>
            <a:pPr>
              <a:spcBef>
                <a:spcPts val="675"/>
              </a:spcBef>
              <a:buFont typeface="Wingdings" panose="05000000000000000000" pitchFamily="2" charset="2"/>
              <a:buChar char="§"/>
              <a:tabLst>
                <a:tab pos="336550" algn="l"/>
                <a:tab pos="441325" algn="l"/>
                <a:tab pos="890588" algn="l"/>
                <a:tab pos="1339850" algn="l"/>
                <a:tab pos="1789113" algn="l"/>
                <a:tab pos="2238375" algn="l"/>
                <a:tab pos="2687638" algn="l"/>
                <a:tab pos="3136900" algn="l"/>
                <a:tab pos="3586163" algn="l"/>
                <a:tab pos="4035425" algn="l"/>
                <a:tab pos="4484688" algn="l"/>
                <a:tab pos="4933950" algn="l"/>
                <a:tab pos="5383213" algn="l"/>
                <a:tab pos="5832475" algn="l"/>
                <a:tab pos="6281738" algn="l"/>
                <a:tab pos="6731000" algn="l"/>
                <a:tab pos="7180263" algn="l"/>
                <a:tab pos="7629525" algn="l"/>
                <a:tab pos="8078788" algn="l"/>
                <a:tab pos="8528050" algn="l"/>
                <a:tab pos="8977313" algn="l"/>
              </a:tabLst>
            </a:pPr>
            <a:r>
              <a:rPr lang="en-US" sz="2400" dirty="0"/>
              <a:t>Global Financial Crisis</a:t>
            </a:r>
          </a:p>
          <a:p>
            <a:endParaRPr lang="en-GB" sz="2400" dirty="0"/>
          </a:p>
          <a:p>
            <a:r>
              <a:rPr lang="en-GB" sz="2400" dirty="0"/>
              <a:t>Name some more?</a:t>
            </a:r>
          </a:p>
        </p:txBody>
      </p:sp>
    </p:spTree>
    <p:extLst>
      <p:ext uri="{BB962C8B-B14F-4D97-AF65-F5344CB8AC3E}">
        <p14:creationId xmlns:p14="http://schemas.microsoft.com/office/powerpoint/2010/main" val="3567165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04800" y="134939"/>
            <a:ext cx="7543800" cy="703261"/>
          </a:xfrm>
        </p:spPr>
        <p:txBody>
          <a:bodyPr>
            <a:normAutofit/>
          </a:bodyPr>
          <a:lstStyle/>
          <a:p>
            <a:pPr eaLnBrk="1" hangingPunct="1"/>
            <a:r>
              <a:rPr lang="en-GB" sz="4000" b="1" dirty="0"/>
              <a:t>Tourism Impacts</a:t>
            </a:r>
          </a:p>
        </p:txBody>
      </p:sp>
      <p:sp>
        <p:nvSpPr>
          <p:cNvPr id="11267" name="Rectangle 3"/>
          <p:cNvSpPr>
            <a:spLocks noGrp="1" noChangeArrowheads="1"/>
          </p:cNvSpPr>
          <p:nvPr>
            <p:ph type="body" idx="1"/>
          </p:nvPr>
        </p:nvSpPr>
        <p:spPr>
          <a:xfrm>
            <a:off x="152400" y="1746815"/>
            <a:ext cx="3657600" cy="4272985"/>
          </a:xfrm>
        </p:spPr>
        <p:txBody>
          <a:bodyPr/>
          <a:lstStyle/>
          <a:p>
            <a:pPr eaLnBrk="1" hangingPunct="1">
              <a:lnSpc>
                <a:spcPct val="100000"/>
              </a:lnSpc>
              <a:buFontTx/>
              <a:buNone/>
            </a:pPr>
            <a:r>
              <a:rPr lang="en-GB" sz="2400" dirty="0"/>
              <a:t>Visitor Profile = market segments</a:t>
            </a:r>
          </a:p>
          <a:p>
            <a:pPr eaLnBrk="1" hangingPunct="1">
              <a:lnSpc>
                <a:spcPct val="100000"/>
              </a:lnSpc>
              <a:buFontTx/>
              <a:buNone/>
            </a:pPr>
            <a:r>
              <a:rPr lang="en-GB" sz="2400" dirty="0"/>
              <a:t>Visitor numbers = changing </a:t>
            </a:r>
          </a:p>
          <a:p>
            <a:pPr eaLnBrk="1" hangingPunct="1">
              <a:lnSpc>
                <a:spcPct val="100000"/>
              </a:lnSpc>
              <a:buFontTx/>
              <a:buNone/>
            </a:pPr>
            <a:r>
              <a:rPr lang="en-GB" sz="2400" dirty="0"/>
              <a:t>Demand = supply </a:t>
            </a:r>
          </a:p>
          <a:p>
            <a:pPr eaLnBrk="1" hangingPunct="1">
              <a:lnSpc>
                <a:spcPct val="100000"/>
              </a:lnSpc>
              <a:buFontTx/>
              <a:buNone/>
            </a:pPr>
            <a:r>
              <a:rPr lang="en-GB" sz="2400" dirty="0"/>
              <a:t>Short stay – high spend</a:t>
            </a:r>
          </a:p>
          <a:p>
            <a:pPr eaLnBrk="1" hangingPunct="1">
              <a:lnSpc>
                <a:spcPct val="100000"/>
              </a:lnSpc>
              <a:buFontTx/>
              <a:buNone/>
            </a:pPr>
            <a:r>
              <a:rPr lang="en-GB" sz="2400" dirty="0"/>
              <a:t>Conference Market = business</a:t>
            </a:r>
          </a:p>
          <a:p>
            <a:pPr eaLnBrk="1" hangingPunct="1">
              <a:lnSpc>
                <a:spcPct val="80000"/>
              </a:lnSpc>
              <a:buFontTx/>
              <a:buNone/>
            </a:pPr>
            <a:endParaRPr lang="en-GB" sz="2800" dirty="0"/>
          </a:p>
        </p:txBody>
      </p:sp>
      <p:sp>
        <p:nvSpPr>
          <p:cNvPr id="3" name="TextBox 2">
            <a:extLst>
              <a:ext uri="{FF2B5EF4-FFF2-40B4-BE49-F238E27FC236}">
                <a16:creationId xmlns:a16="http://schemas.microsoft.com/office/drawing/2014/main" id="{668AF36C-F55D-3653-4C9F-54A6C3615396}"/>
              </a:ext>
            </a:extLst>
          </p:cNvPr>
          <p:cNvSpPr txBox="1"/>
          <p:nvPr/>
        </p:nvSpPr>
        <p:spPr>
          <a:xfrm>
            <a:off x="4267200" y="1600200"/>
            <a:ext cx="3886200" cy="3913059"/>
          </a:xfrm>
          <a:prstGeom prst="rect">
            <a:avLst/>
          </a:prstGeom>
          <a:noFill/>
        </p:spPr>
        <p:txBody>
          <a:bodyPr wrap="square">
            <a:spAutoFit/>
          </a:bodyPr>
          <a:lstStyle/>
          <a:p>
            <a:pPr>
              <a:lnSpc>
                <a:spcPct val="150000"/>
              </a:lnSpc>
            </a:pPr>
            <a:r>
              <a:rPr lang="en-GB" sz="2400" dirty="0"/>
              <a:t>Images – social media</a:t>
            </a:r>
          </a:p>
          <a:p>
            <a:pPr>
              <a:lnSpc>
                <a:spcPct val="150000"/>
              </a:lnSpc>
            </a:pPr>
            <a:r>
              <a:rPr lang="en-GB" sz="2400" dirty="0"/>
              <a:t>Branding and Rebranding</a:t>
            </a:r>
          </a:p>
          <a:p>
            <a:pPr>
              <a:lnSpc>
                <a:spcPct val="150000"/>
              </a:lnSpc>
            </a:pPr>
            <a:r>
              <a:rPr lang="en-GB" sz="2400" dirty="0"/>
              <a:t>Destinations /Resorts</a:t>
            </a:r>
          </a:p>
          <a:p>
            <a:pPr>
              <a:lnSpc>
                <a:spcPct val="150000"/>
              </a:lnSpc>
            </a:pPr>
            <a:r>
              <a:rPr lang="en-GB" sz="2400" dirty="0"/>
              <a:t>Hotels - accommodation</a:t>
            </a:r>
          </a:p>
          <a:p>
            <a:pPr>
              <a:lnSpc>
                <a:spcPct val="150000"/>
              </a:lnSpc>
            </a:pPr>
            <a:r>
              <a:rPr lang="en-GB" sz="2400" dirty="0"/>
              <a:t>Attractions – cultural links </a:t>
            </a:r>
          </a:p>
          <a:p>
            <a:pPr>
              <a:lnSpc>
                <a:spcPct val="150000"/>
              </a:lnSpc>
            </a:pPr>
            <a:r>
              <a:rPr lang="en-GB" sz="2400" dirty="0"/>
              <a:t>Long term/short term- return Legacies – long lasting</a:t>
            </a:r>
          </a:p>
        </p:txBody>
      </p:sp>
    </p:spTree>
    <p:extLst>
      <p:ext uri="{BB962C8B-B14F-4D97-AF65-F5344CB8AC3E}">
        <p14:creationId xmlns:p14="http://schemas.microsoft.com/office/powerpoint/2010/main" val="817435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267">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7">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267">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822325" y="287339"/>
            <a:ext cx="7543800" cy="703262"/>
          </a:xfrm>
        </p:spPr>
        <p:txBody>
          <a:bodyPr>
            <a:normAutofit/>
          </a:bodyPr>
          <a:lstStyle/>
          <a:p>
            <a:pPr eaLnBrk="1" hangingPunct="1"/>
            <a:r>
              <a:rPr lang="en-GB" sz="3600" b="1" dirty="0"/>
              <a:t>Social Impacts</a:t>
            </a:r>
          </a:p>
        </p:txBody>
      </p:sp>
      <p:sp>
        <p:nvSpPr>
          <p:cNvPr id="12291" name="Rectangle 3"/>
          <p:cNvSpPr>
            <a:spLocks noGrp="1" noChangeArrowheads="1"/>
          </p:cNvSpPr>
          <p:nvPr>
            <p:ph type="body" idx="1"/>
          </p:nvPr>
        </p:nvSpPr>
        <p:spPr>
          <a:xfrm>
            <a:off x="152400" y="1335572"/>
            <a:ext cx="3810000" cy="4989027"/>
          </a:xfrm>
        </p:spPr>
        <p:txBody>
          <a:bodyPr/>
          <a:lstStyle/>
          <a:p>
            <a:pPr eaLnBrk="1" hangingPunct="1">
              <a:lnSpc>
                <a:spcPct val="100000"/>
              </a:lnSpc>
            </a:pPr>
            <a:r>
              <a:rPr lang="en-GB" dirty="0"/>
              <a:t>Regeneration – community spirit</a:t>
            </a:r>
          </a:p>
          <a:p>
            <a:pPr eaLnBrk="1" hangingPunct="1">
              <a:lnSpc>
                <a:spcPct val="100000"/>
              </a:lnSpc>
            </a:pPr>
            <a:r>
              <a:rPr lang="en-GB" dirty="0"/>
              <a:t>Visitor Profile v host profile-  culture</a:t>
            </a:r>
          </a:p>
          <a:p>
            <a:pPr eaLnBrk="1" hangingPunct="1">
              <a:lnSpc>
                <a:spcPct val="100000"/>
              </a:lnSpc>
            </a:pPr>
            <a:r>
              <a:rPr lang="en-GB" dirty="0"/>
              <a:t>Immigration/population movement</a:t>
            </a:r>
          </a:p>
          <a:p>
            <a:pPr eaLnBrk="1" hangingPunct="1">
              <a:lnSpc>
                <a:spcPct val="100000"/>
              </a:lnSpc>
            </a:pPr>
            <a:r>
              <a:rPr lang="en-GB" dirty="0"/>
              <a:t>Displacement of locals</a:t>
            </a:r>
          </a:p>
          <a:p>
            <a:pPr eaLnBrk="1" hangingPunct="1">
              <a:lnSpc>
                <a:spcPct val="100000"/>
              </a:lnSpc>
            </a:pPr>
            <a:r>
              <a:rPr lang="en-GB" dirty="0"/>
              <a:t>Working hours, lifestyles and employment = spend</a:t>
            </a:r>
          </a:p>
          <a:p>
            <a:pPr eaLnBrk="1" hangingPunct="1">
              <a:lnSpc>
                <a:spcPct val="100000"/>
              </a:lnSpc>
            </a:pPr>
            <a:r>
              <a:rPr lang="en-GB" dirty="0"/>
              <a:t>Increased expectations = experiences</a:t>
            </a:r>
          </a:p>
          <a:p>
            <a:pPr eaLnBrk="1" hangingPunct="1">
              <a:lnSpc>
                <a:spcPct val="100000"/>
              </a:lnSpc>
            </a:pPr>
            <a:r>
              <a:rPr lang="en-GB" dirty="0"/>
              <a:t>Commercialism and money power = mass tourism</a:t>
            </a:r>
          </a:p>
          <a:p>
            <a:pPr eaLnBrk="1" hangingPunct="1">
              <a:lnSpc>
                <a:spcPct val="100000"/>
              </a:lnSpc>
            </a:pPr>
            <a:r>
              <a:rPr lang="en-GB" dirty="0"/>
              <a:t>Seasonality – weather </a:t>
            </a:r>
          </a:p>
          <a:p>
            <a:pPr eaLnBrk="1" hangingPunct="1">
              <a:lnSpc>
                <a:spcPct val="80000"/>
              </a:lnSpc>
            </a:pPr>
            <a:endParaRPr lang="en-GB" sz="1100" dirty="0"/>
          </a:p>
        </p:txBody>
      </p:sp>
      <p:sp>
        <p:nvSpPr>
          <p:cNvPr id="3" name="TextBox 2">
            <a:extLst>
              <a:ext uri="{FF2B5EF4-FFF2-40B4-BE49-F238E27FC236}">
                <a16:creationId xmlns:a16="http://schemas.microsoft.com/office/drawing/2014/main" id="{AE29F6B9-F172-A7C6-8CC8-23BC2A185905}"/>
              </a:ext>
            </a:extLst>
          </p:cNvPr>
          <p:cNvSpPr txBox="1"/>
          <p:nvPr/>
        </p:nvSpPr>
        <p:spPr>
          <a:xfrm>
            <a:off x="4267200" y="1752600"/>
            <a:ext cx="4572000" cy="3276282"/>
          </a:xfrm>
          <a:prstGeom prst="rect">
            <a:avLst/>
          </a:prstGeom>
          <a:noFill/>
        </p:spPr>
        <p:txBody>
          <a:bodyPr wrap="square">
            <a:spAutoFit/>
          </a:bodyPr>
          <a:lstStyle/>
          <a:p>
            <a:pPr>
              <a:lnSpc>
                <a:spcPct val="150000"/>
              </a:lnSpc>
            </a:pPr>
            <a:r>
              <a:rPr lang="en-GB" sz="2000" dirty="0"/>
              <a:t>Crime rates – safety issues</a:t>
            </a:r>
          </a:p>
          <a:p>
            <a:pPr>
              <a:lnSpc>
                <a:spcPct val="150000"/>
              </a:lnSpc>
            </a:pPr>
            <a:r>
              <a:rPr lang="en-GB" sz="2000" dirty="0"/>
              <a:t>Developments – urbanisation and facilities = infrastructure </a:t>
            </a:r>
          </a:p>
          <a:p>
            <a:pPr>
              <a:lnSpc>
                <a:spcPct val="150000"/>
              </a:lnSpc>
            </a:pPr>
            <a:r>
              <a:rPr lang="en-GB" sz="2000" dirty="0"/>
              <a:t>Services – hospital, transport</a:t>
            </a:r>
          </a:p>
          <a:p>
            <a:pPr>
              <a:lnSpc>
                <a:spcPct val="150000"/>
              </a:lnSpc>
            </a:pPr>
            <a:r>
              <a:rPr lang="en-GB" sz="2000" dirty="0"/>
              <a:t>Unused facilities - </a:t>
            </a:r>
          </a:p>
          <a:p>
            <a:pPr>
              <a:lnSpc>
                <a:spcPct val="150000"/>
              </a:lnSpc>
            </a:pPr>
            <a:r>
              <a:rPr lang="en-GB" sz="2000" dirty="0"/>
              <a:t>Royal wedding effect – sense of spirit</a:t>
            </a:r>
          </a:p>
          <a:p>
            <a:pPr>
              <a:lnSpc>
                <a:spcPct val="150000"/>
              </a:lnSpc>
            </a:pPr>
            <a:r>
              <a:rPr lang="en-GB" sz="2000" dirty="0"/>
              <a:t>Legacies – long lasting effects</a:t>
            </a:r>
          </a:p>
        </p:txBody>
      </p:sp>
    </p:spTree>
    <p:extLst>
      <p:ext uri="{BB962C8B-B14F-4D97-AF65-F5344CB8AC3E}">
        <p14:creationId xmlns:p14="http://schemas.microsoft.com/office/powerpoint/2010/main" val="3322641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29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29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291">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2291">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291">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291">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29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D185B5-CC43-56FE-D67E-8869AD1C3165}"/>
              </a:ext>
            </a:extLst>
          </p:cNvPr>
          <p:cNvSpPr>
            <a:spLocks noGrp="1"/>
          </p:cNvSpPr>
          <p:nvPr>
            <p:ph type="title"/>
          </p:nvPr>
        </p:nvSpPr>
        <p:spPr>
          <a:xfrm>
            <a:off x="822325" y="287339"/>
            <a:ext cx="7543800" cy="1008062"/>
          </a:xfrm>
        </p:spPr>
        <p:txBody>
          <a:bodyPr>
            <a:normAutofit fontScale="90000"/>
          </a:bodyPr>
          <a:lstStyle/>
          <a:p>
            <a:r>
              <a:rPr lang="en-GB" sz="3600" dirty="0"/>
              <a:t>The Social Impacts Of Tourism That We All NEED To Know About!</a:t>
            </a:r>
          </a:p>
        </p:txBody>
      </p:sp>
      <p:pic>
        <p:nvPicPr>
          <p:cNvPr id="4" name="Online Media 3" title="The Social Impacts Of Tourism That We All NEED To Know About!">
            <a:hlinkClick r:id="" action="ppaction://media"/>
            <a:extLst>
              <a:ext uri="{FF2B5EF4-FFF2-40B4-BE49-F238E27FC236}">
                <a16:creationId xmlns:a16="http://schemas.microsoft.com/office/drawing/2014/main" id="{36F06F89-A4BC-8913-F957-50C62F694EBA}"/>
              </a:ext>
            </a:extLst>
          </p:cNvPr>
          <p:cNvPicPr>
            <a:picLocks noGrp="1" noRot="1" noChangeAspect="1"/>
          </p:cNvPicPr>
          <p:nvPr>
            <p:ph idx="1"/>
            <a:videoFile r:link="rId1"/>
          </p:nvPr>
        </p:nvPicPr>
        <p:blipFill>
          <a:blip r:embed="rId3"/>
          <a:stretch>
            <a:fillRect/>
          </a:stretch>
        </p:blipFill>
        <p:spPr>
          <a:xfrm>
            <a:off x="1035050" y="1846263"/>
            <a:ext cx="7119938" cy="4022725"/>
          </a:xfrm>
          <a:prstGeom prst="rect">
            <a:avLst/>
          </a:prstGeom>
        </p:spPr>
      </p:pic>
    </p:spTree>
    <p:extLst>
      <p:ext uri="{BB962C8B-B14F-4D97-AF65-F5344CB8AC3E}">
        <p14:creationId xmlns:p14="http://schemas.microsoft.com/office/powerpoint/2010/main" val="3657399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AD25B0D-B68E-D121-679D-9417E4E36797}"/>
              </a:ext>
            </a:extLst>
          </p:cNvPr>
          <p:cNvPicPr>
            <a:picLocks noChangeAspect="1"/>
          </p:cNvPicPr>
          <p:nvPr/>
        </p:nvPicPr>
        <p:blipFill>
          <a:blip r:embed="rId2"/>
          <a:stretch>
            <a:fillRect/>
          </a:stretch>
        </p:blipFill>
        <p:spPr>
          <a:xfrm>
            <a:off x="4343400" y="228600"/>
            <a:ext cx="3429000" cy="2286000"/>
          </a:xfrm>
          <a:prstGeom prst="rect">
            <a:avLst/>
          </a:prstGeom>
        </p:spPr>
      </p:pic>
      <p:sp>
        <p:nvSpPr>
          <p:cNvPr id="13314" name="Rectangle 2"/>
          <p:cNvSpPr>
            <a:spLocks noGrp="1" noChangeArrowheads="1"/>
          </p:cNvSpPr>
          <p:nvPr>
            <p:ph type="title"/>
          </p:nvPr>
        </p:nvSpPr>
        <p:spPr>
          <a:xfrm>
            <a:off x="152400" y="412879"/>
            <a:ext cx="7543800" cy="703262"/>
          </a:xfrm>
        </p:spPr>
        <p:txBody>
          <a:bodyPr>
            <a:normAutofit/>
          </a:bodyPr>
          <a:lstStyle/>
          <a:p>
            <a:pPr eaLnBrk="1" hangingPunct="1"/>
            <a:r>
              <a:rPr lang="en-GB" sz="4000" dirty="0"/>
              <a:t>Cultural Impacts</a:t>
            </a:r>
          </a:p>
        </p:txBody>
      </p:sp>
      <p:sp>
        <p:nvSpPr>
          <p:cNvPr id="13315" name="Rectangle 3"/>
          <p:cNvSpPr>
            <a:spLocks noGrp="1" noChangeArrowheads="1"/>
          </p:cNvSpPr>
          <p:nvPr>
            <p:ph type="body" idx="1"/>
          </p:nvPr>
        </p:nvSpPr>
        <p:spPr>
          <a:xfrm>
            <a:off x="76200" y="1905000"/>
            <a:ext cx="3581400" cy="4419600"/>
          </a:xfrm>
        </p:spPr>
        <p:txBody>
          <a:bodyPr/>
          <a:lstStyle/>
          <a:p>
            <a:pPr eaLnBrk="1" hangingPunct="1">
              <a:lnSpc>
                <a:spcPct val="80000"/>
              </a:lnSpc>
            </a:pPr>
            <a:r>
              <a:rPr lang="en-GB" dirty="0"/>
              <a:t>National Cultures and Identities</a:t>
            </a:r>
          </a:p>
          <a:p>
            <a:pPr eaLnBrk="1" hangingPunct="1">
              <a:lnSpc>
                <a:spcPct val="80000"/>
              </a:lnSpc>
            </a:pPr>
            <a:r>
              <a:rPr lang="en-GB" dirty="0"/>
              <a:t>Cultural Democracy</a:t>
            </a:r>
          </a:p>
          <a:p>
            <a:pPr eaLnBrk="1" hangingPunct="1">
              <a:lnSpc>
                <a:spcPct val="80000"/>
              </a:lnSpc>
            </a:pPr>
            <a:r>
              <a:rPr lang="en-GB" dirty="0"/>
              <a:t>Diversity – link to markets</a:t>
            </a:r>
          </a:p>
          <a:p>
            <a:pPr eaLnBrk="1" hangingPunct="1">
              <a:lnSpc>
                <a:spcPct val="80000"/>
              </a:lnSpc>
            </a:pPr>
            <a:r>
              <a:rPr lang="en-GB" dirty="0"/>
              <a:t>Mass Culture </a:t>
            </a:r>
          </a:p>
          <a:p>
            <a:pPr eaLnBrk="1" hangingPunct="1">
              <a:lnSpc>
                <a:spcPct val="80000"/>
              </a:lnSpc>
            </a:pPr>
            <a:r>
              <a:rPr lang="en-GB" dirty="0"/>
              <a:t>Elite/high Culture = price</a:t>
            </a:r>
          </a:p>
          <a:p>
            <a:pPr eaLnBrk="1" hangingPunct="1">
              <a:lnSpc>
                <a:spcPct val="80000"/>
              </a:lnSpc>
            </a:pPr>
            <a:r>
              <a:rPr lang="en-GB" b="1" dirty="0"/>
              <a:t>False Culture = authenticity</a:t>
            </a:r>
          </a:p>
          <a:p>
            <a:pPr eaLnBrk="1" hangingPunct="1">
              <a:lnSpc>
                <a:spcPct val="80000"/>
              </a:lnSpc>
            </a:pPr>
            <a:r>
              <a:rPr lang="en-GB" dirty="0"/>
              <a:t>Breakdown of culture</a:t>
            </a:r>
          </a:p>
          <a:p>
            <a:pPr eaLnBrk="1" hangingPunct="1">
              <a:lnSpc>
                <a:spcPct val="80000"/>
              </a:lnSpc>
            </a:pPr>
            <a:endParaRPr lang="en-GB" sz="2400" dirty="0"/>
          </a:p>
        </p:txBody>
      </p:sp>
      <p:sp>
        <p:nvSpPr>
          <p:cNvPr id="3" name="TextBox 2">
            <a:extLst>
              <a:ext uri="{FF2B5EF4-FFF2-40B4-BE49-F238E27FC236}">
                <a16:creationId xmlns:a16="http://schemas.microsoft.com/office/drawing/2014/main" id="{6B6B989A-6742-A5D2-3EEC-AB9EF859C177}"/>
              </a:ext>
            </a:extLst>
          </p:cNvPr>
          <p:cNvSpPr txBox="1"/>
          <p:nvPr/>
        </p:nvSpPr>
        <p:spPr>
          <a:xfrm>
            <a:off x="4114800" y="2819400"/>
            <a:ext cx="4597002" cy="2352952"/>
          </a:xfrm>
          <a:prstGeom prst="rect">
            <a:avLst/>
          </a:prstGeom>
          <a:noFill/>
        </p:spPr>
        <p:txBody>
          <a:bodyPr wrap="square">
            <a:spAutoFit/>
          </a:bodyPr>
          <a:lstStyle/>
          <a:p>
            <a:pPr>
              <a:lnSpc>
                <a:spcPct val="150000"/>
              </a:lnSpc>
            </a:pPr>
            <a:r>
              <a:rPr lang="en-GB" sz="2000" dirty="0"/>
              <a:t>Decline in traditional values and beliefs</a:t>
            </a:r>
          </a:p>
          <a:p>
            <a:pPr>
              <a:lnSpc>
                <a:spcPct val="150000"/>
              </a:lnSpc>
            </a:pPr>
            <a:r>
              <a:rPr lang="en-GB" sz="2000" dirty="0"/>
              <a:t>Westernisation and globalisation</a:t>
            </a:r>
          </a:p>
          <a:p>
            <a:pPr>
              <a:lnSpc>
                <a:spcPct val="150000"/>
              </a:lnSpc>
            </a:pPr>
            <a:r>
              <a:rPr lang="en-GB" sz="2000" dirty="0"/>
              <a:t>Commercialisation = mass tourism</a:t>
            </a:r>
          </a:p>
          <a:p>
            <a:pPr>
              <a:lnSpc>
                <a:spcPct val="150000"/>
              </a:lnSpc>
            </a:pPr>
            <a:r>
              <a:rPr lang="en-GB" sz="2000" dirty="0"/>
              <a:t>Them and us cultures = behaviours</a:t>
            </a:r>
          </a:p>
          <a:p>
            <a:pPr>
              <a:lnSpc>
                <a:spcPct val="150000"/>
              </a:lnSpc>
            </a:pPr>
            <a:r>
              <a:rPr lang="en-GB" sz="2000" dirty="0"/>
              <a:t>Seasonality – weather / experiences</a:t>
            </a:r>
            <a:endParaRPr lang="en-GB" sz="1600" dirty="0"/>
          </a:p>
        </p:txBody>
      </p:sp>
    </p:spTree>
    <p:extLst>
      <p:ext uri="{BB962C8B-B14F-4D97-AF65-F5344CB8AC3E}">
        <p14:creationId xmlns:p14="http://schemas.microsoft.com/office/powerpoint/2010/main" val="855216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31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31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31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31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315">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31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E31F8-254E-7EDC-BB70-911023E4563C}"/>
              </a:ext>
            </a:extLst>
          </p:cNvPr>
          <p:cNvSpPr>
            <a:spLocks noGrp="1"/>
          </p:cNvSpPr>
          <p:nvPr>
            <p:ph type="title"/>
          </p:nvPr>
        </p:nvSpPr>
        <p:spPr>
          <a:xfrm>
            <a:off x="822325" y="287339"/>
            <a:ext cx="7543800" cy="931861"/>
          </a:xfrm>
        </p:spPr>
        <p:txBody>
          <a:bodyPr>
            <a:noAutofit/>
          </a:bodyPr>
          <a:lstStyle/>
          <a:p>
            <a:r>
              <a:rPr lang="en-GB" sz="3600" dirty="0"/>
              <a:t>What is staged authenticity?</a:t>
            </a:r>
            <a:br>
              <a:rPr lang="en-GB" sz="3600" dirty="0"/>
            </a:br>
            <a:endParaRPr lang="en-GB" sz="3600" dirty="0"/>
          </a:p>
        </p:txBody>
      </p:sp>
      <p:sp>
        <p:nvSpPr>
          <p:cNvPr id="3" name="Content Placeholder 2">
            <a:extLst>
              <a:ext uri="{FF2B5EF4-FFF2-40B4-BE49-F238E27FC236}">
                <a16:creationId xmlns:a16="http://schemas.microsoft.com/office/drawing/2014/main" id="{C26F42B1-4A5D-F647-3592-D9C46C5505B6}"/>
              </a:ext>
            </a:extLst>
          </p:cNvPr>
          <p:cNvSpPr>
            <a:spLocks noGrp="1"/>
          </p:cNvSpPr>
          <p:nvPr>
            <p:ph idx="1"/>
          </p:nvPr>
        </p:nvSpPr>
        <p:spPr>
          <a:xfrm>
            <a:off x="381000" y="1143000"/>
            <a:ext cx="8610600" cy="5029200"/>
          </a:xfrm>
        </p:spPr>
        <p:txBody>
          <a:bodyPr/>
          <a:lstStyle/>
          <a:p>
            <a:r>
              <a:rPr lang="en-GB" b="1" dirty="0"/>
              <a:t>According to the dictionary, authenticity is;    “</a:t>
            </a:r>
            <a:r>
              <a:rPr lang="en-GB" b="1" i="1" dirty="0"/>
              <a:t>Not false of copied: Genuine and original, as opposed to being a fake or reproduction</a:t>
            </a:r>
            <a:r>
              <a:rPr lang="en-GB" b="1" dirty="0"/>
              <a:t>” </a:t>
            </a:r>
          </a:p>
          <a:p>
            <a:r>
              <a:rPr lang="en-GB" dirty="0"/>
              <a:t>Theorists such as </a:t>
            </a:r>
            <a:r>
              <a:rPr lang="en-GB" dirty="0" err="1"/>
              <a:t>MacCannel</a:t>
            </a:r>
            <a:r>
              <a:rPr lang="en-GB" dirty="0"/>
              <a:t> (1973) and Cohen (1972) state that tourism is a modern quest for authenticity.</a:t>
            </a:r>
          </a:p>
          <a:p>
            <a:r>
              <a:rPr lang="en-GB" dirty="0"/>
              <a:t>Staged authenticity is essentially a cultural practice, event or activity that is ‘staged’ for the purpose of the tourists. It could be that this is an outdated practice or that it has been modified for the purpose of tourism</a:t>
            </a:r>
          </a:p>
          <a:p>
            <a:r>
              <a:rPr lang="en-GB" dirty="0"/>
              <a:t>Think Scotsman wearing a kilt, Chicken Tikka Masala at an Indian restaurant, Maasai Mara tribe carrying swords. These are all examples of staged authenticity.</a:t>
            </a:r>
          </a:p>
          <a:p>
            <a:r>
              <a:rPr lang="en-GB" b="1" dirty="0"/>
              <a:t>Dungeon tours - It’s not bad. Its just not authentic. At all.</a:t>
            </a:r>
          </a:p>
          <a:p>
            <a:r>
              <a:rPr lang="en-GB" dirty="0"/>
              <a:t> Whilst this is a great day out, especially for kids, it is a prime example of </a:t>
            </a:r>
            <a:r>
              <a:rPr lang="en-GB" b="1" dirty="0"/>
              <a:t>Disneyfication.</a:t>
            </a:r>
            <a:r>
              <a:rPr lang="en-GB" dirty="0"/>
              <a:t> In other words, the authenticity of the dungeons has been exchanged for role-play, thrill rides and fun activities.</a:t>
            </a:r>
          </a:p>
          <a:p>
            <a:endParaRPr lang="en-GB" dirty="0"/>
          </a:p>
        </p:txBody>
      </p:sp>
    </p:spTree>
    <p:extLst>
      <p:ext uri="{BB962C8B-B14F-4D97-AF65-F5344CB8AC3E}">
        <p14:creationId xmlns:p14="http://schemas.microsoft.com/office/powerpoint/2010/main" val="4091431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822325" y="287339"/>
            <a:ext cx="7543800" cy="627062"/>
          </a:xfrm>
        </p:spPr>
        <p:txBody>
          <a:bodyPr>
            <a:normAutofit/>
          </a:bodyPr>
          <a:lstStyle/>
          <a:p>
            <a:pPr eaLnBrk="1" hangingPunct="1"/>
            <a:r>
              <a:rPr lang="en-GB" sz="4000" dirty="0"/>
              <a:t>Economic Impacts</a:t>
            </a:r>
          </a:p>
        </p:txBody>
      </p:sp>
      <p:sp>
        <p:nvSpPr>
          <p:cNvPr id="14339" name="Rectangle 3"/>
          <p:cNvSpPr>
            <a:spLocks noGrp="1" noChangeArrowheads="1"/>
          </p:cNvSpPr>
          <p:nvPr>
            <p:ph type="body" idx="1"/>
          </p:nvPr>
        </p:nvSpPr>
        <p:spPr>
          <a:xfrm>
            <a:off x="228600" y="1719512"/>
            <a:ext cx="8229600" cy="4876800"/>
          </a:xfrm>
        </p:spPr>
        <p:txBody>
          <a:bodyPr/>
          <a:lstStyle/>
          <a:p>
            <a:pPr eaLnBrk="1" hangingPunct="1"/>
            <a:r>
              <a:rPr lang="en-GB" sz="2400" dirty="0"/>
              <a:t>Financial impact measures - improved tax revenue and personal income, increased standards of living, and more employment opportunities</a:t>
            </a:r>
          </a:p>
          <a:p>
            <a:pPr eaLnBrk="1" hangingPunct="1"/>
            <a:r>
              <a:rPr lang="en-GB" sz="2400" dirty="0"/>
              <a:t>Net economic change (local)</a:t>
            </a:r>
          </a:p>
          <a:p>
            <a:pPr eaLnBrk="1" hangingPunct="1"/>
            <a:r>
              <a:rPr lang="en-GB" sz="2400" dirty="0"/>
              <a:t>Additional expenditure</a:t>
            </a:r>
          </a:p>
          <a:p>
            <a:pPr eaLnBrk="1" hangingPunct="1"/>
            <a:r>
              <a:rPr lang="en-GB" sz="2400" dirty="0"/>
              <a:t>Additional local income</a:t>
            </a:r>
          </a:p>
          <a:p>
            <a:pPr eaLnBrk="1" hangingPunct="1"/>
            <a:r>
              <a:rPr lang="en-GB" sz="2400" dirty="0"/>
              <a:t>Additional local employment (LT/ST)</a:t>
            </a:r>
          </a:p>
          <a:p>
            <a:pPr eaLnBrk="1" hangingPunct="1"/>
            <a:r>
              <a:rPr lang="en-GB" sz="2400" dirty="0"/>
              <a:t>Locals v Visitor - Tourism boosts the revenue of the economy, creates thousands of jobs, develops the infrastructures of a country, and plants a sense of cultural exchange between foreigners and citizens.</a:t>
            </a:r>
          </a:p>
          <a:p>
            <a:pPr eaLnBrk="1" hangingPunct="1"/>
            <a:endParaRPr lang="en-GB" dirty="0"/>
          </a:p>
          <a:p>
            <a:pPr eaLnBrk="1" hangingPunct="1"/>
            <a:endParaRPr lang="en-GB" dirty="0"/>
          </a:p>
          <a:p>
            <a:pPr eaLnBrk="1" hangingPunct="1"/>
            <a:endParaRPr lang="en-GB" dirty="0"/>
          </a:p>
        </p:txBody>
      </p:sp>
    </p:spTree>
    <p:extLst>
      <p:ext uri="{BB962C8B-B14F-4D97-AF65-F5344CB8AC3E}">
        <p14:creationId xmlns:p14="http://schemas.microsoft.com/office/powerpoint/2010/main" val="4213188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33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33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339">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433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0" y="0"/>
            <a:ext cx="6443663" cy="908050"/>
          </a:xfrm>
        </p:spPr>
        <p:txBody>
          <a:bodyPr/>
          <a:lstStyle/>
          <a:p>
            <a:pPr eaLnBrk="1" hangingPunct="1"/>
            <a:r>
              <a:rPr lang="en-GB" sz="4000"/>
              <a:t>Economic Expenditure</a:t>
            </a:r>
          </a:p>
        </p:txBody>
      </p:sp>
      <p:sp>
        <p:nvSpPr>
          <p:cNvPr id="15363" name="Rectangle 3"/>
          <p:cNvSpPr>
            <a:spLocks noGrp="1" noChangeArrowheads="1"/>
          </p:cNvSpPr>
          <p:nvPr>
            <p:ph type="body" idx="1"/>
          </p:nvPr>
        </p:nvSpPr>
        <p:spPr>
          <a:xfrm>
            <a:off x="50006" y="1997869"/>
            <a:ext cx="4419600" cy="4114800"/>
          </a:xfrm>
        </p:spPr>
        <p:txBody>
          <a:bodyPr/>
          <a:lstStyle/>
          <a:p>
            <a:pPr eaLnBrk="1" hangingPunct="1">
              <a:lnSpc>
                <a:spcPct val="80000"/>
              </a:lnSpc>
            </a:pPr>
            <a:r>
              <a:rPr lang="en-GB" sz="1800" b="1" dirty="0"/>
              <a:t>DIRECT </a:t>
            </a:r>
          </a:p>
          <a:p>
            <a:pPr eaLnBrk="1" hangingPunct="1">
              <a:lnSpc>
                <a:spcPct val="80000"/>
              </a:lnSpc>
            </a:pPr>
            <a:r>
              <a:rPr lang="en-GB" sz="1800" dirty="0"/>
              <a:t>Total local visitor expenditure</a:t>
            </a:r>
          </a:p>
          <a:p>
            <a:pPr eaLnBrk="1" hangingPunct="1">
              <a:lnSpc>
                <a:spcPct val="80000"/>
              </a:lnSpc>
            </a:pPr>
            <a:r>
              <a:rPr lang="en-GB" sz="1800" dirty="0"/>
              <a:t>Primary Spend</a:t>
            </a:r>
          </a:p>
          <a:p>
            <a:pPr eaLnBrk="1" hangingPunct="1">
              <a:lnSpc>
                <a:spcPct val="80000"/>
              </a:lnSpc>
            </a:pPr>
            <a:r>
              <a:rPr lang="en-GB" sz="1800" dirty="0"/>
              <a:t>Secondary Spend</a:t>
            </a:r>
          </a:p>
          <a:p>
            <a:pPr eaLnBrk="1" hangingPunct="1">
              <a:lnSpc>
                <a:spcPct val="80000"/>
              </a:lnSpc>
            </a:pPr>
            <a:r>
              <a:rPr lang="en-GB" sz="1800" dirty="0"/>
              <a:t>Initial visitor expenditure</a:t>
            </a:r>
          </a:p>
          <a:p>
            <a:pPr eaLnBrk="1" hangingPunct="1">
              <a:lnSpc>
                <a:spcPct val="80000"/>
              </a:lnSpc>
            </a:pPr>
            <a:r>
              <a:rPr lang="en-GB" sz="1800" dirty="0"/>
              <a:t>Employment impact = additional income / job years</a:t>
            </a:r>
          </a:p>
          <a:p>
            <a:pPr eaLnBrk="1" hangingPunct="1">
              <a:lnSpc>
                <a:spcPct val="80000"/>
              </a:lnSpc>
            </a:pPr>
            <a:endParaRPr lang="en-GB" sz="1800" dirty="0"/>
          </a:p>
          <a:p>
            <a:pPr eaLnBrk="1" hangingPunct="1">
              <a:lnSpc>
                <a:spcPct val="80000"/>
              </a:lnSpc>
            </a:pPr>
            <a:r>
              <a:rPr lang="en-GB" sz="1800" b="1" dirty="0"/>
              <a:t>INDIRECT</a:t>
            </a:r>
          </a:p>
          <a:p>
            <a:pPr eaLnBrk="1" hangingPunct="1">
              <a:lnSpc>
                <a:spcPct val="80000"/>
              </a:lnSpc>
            </a:pPr>
            <a:r>
              <a:rPr lang="en-GB" sz="1800" dirty="0"/>
              <a:t>Benefits to others in the community</a:t>
            </a:r>
          </a:p>
          <a:p>
            <a:pPr eaLnBrk="1" hangingPunct="1">
              <a:lnSpc>
                <a:spcPct val="80000"/>
              </a:lnSpc>
            </a:pPr>
            <a:r>
              <a:rPr lang="en-GB" sz="1800" dirty="0"/>
              <a:t>EG indirect recipients / suppliers</a:t>
            </a:r>
          </a:p>
          <a:p>
            <a:pPr eaLnBrk="1" hangingPunct="1">
              <a:lnSpc>
                <a:spcPct val="80000"/>
              </a:lnSpc>
            </a:pPr>
            <a:endParaRPr lang="en-GB" sz="1800" dirty="0"/>
          </a:p>
          <a:p>
            <a:pPr eaLnBrk="1" hangingPunct="1">
              <a:lnSpc>
                <a:spcPct val="80000"/>
              </a:lnSpc>
            </a:pPr>
            <a:endParaRPr lang="en-GB" sz="1800" dirty="0"/>
          </a:p>
        </p:txBody>
      </p:sp>
      <p:sp>
        <p:nvSpPr>
          <p:cNvPr id="3" name="TextBox 2">
            <a:extLst>
              <a:ext uri="{FF2B5EF4-FFF2-40B4-BE49-F238E27FC236}">
                <a16:creationId xmlns:a16="http://schemas.microsoft.com/office/drawing/2014/main" id="{BF094B6E-8CDF-0EEA-9C2B-9C26CBDB4D65}"/>
              </a:ext>
            </a:extLst>
          </p:cNvPr>
          <p:cNvSpPr txBox="1"/>
          <p:nvPr/>
        </p:nvSpPr>
        <p:spPr>
          <a:xfrm>
            <a:off x="4481512" y="1828800"/>
            <a:ext cx="4679156" cy="4204356"/>
          </a:xfrm>
          <a:prstGeom prst="rect">
            <a:avLst/>
          </a:prstGeom>
          <a:noFill/>
        </p:spPr>
        <p:txBody>
          <a:bodyPr wrap="square">
            <a:spAutoFit/>
          </a:bodyPr>
          <a:lstStyle/>
          <a:p>
            <a:pPr>
              <a:lnSpc>
                <a:spcPct val="150000"/>
              </a:lnSpc>
            </a:pPr>
            <a:r>
              <a:rPr lang="en-GB" b="1" dirty="0"/>
              <a:t>INDUCED</a:t>
            </a:r>
          </a:p>
          <a:p>
            <a:pPr>
              <a:lnSpc>
                <a:spcPct val="150000"/>
              </a:lnSpc>
            </a:pPr>
            <a:r>
              <a:rPr lang="en-GB" dirty="0"/>
              <a:t>Local direct/indirect re-spending</a:t>
            </a:r>
          </a:p>
          <a:p>
            <a:pPr>
              <a:lnSpc>
                <a:spcPct val="150000"/>
              </a:lnSpc>
            </a:pPr>
            <a:endParaRPr lang="en-GB" dirty="0"/>
          </a:p>
          <a:p>
            <a:pPr>
              <a:lnSpc>
                <a:spcPct val="150000"/>
              </a:lnSpc>
            </a:pPr>
            <a:r>
              <a:rPr lang="en-GB" b="1" dirty="0"/>
              <a:t>MULTIPLIER</a:t>
            </a:r>
          </a:p>
          <a:p>
            <a:pPr>
              <a:lnSpc>
                <a:spcPct val="150000"/>
              </a:lnSpc>
            </a:pPr>
            <a:r>
              <a:rPr lang="en-GB" dirty="0"/>
              <a:t>Direct + Indirect + Induced</a:t>
            </a:r>
          </a:p>
          <a:p>
            <a:pPr>
              <a:lnSpc>
                <a:spcPct val="150000"/>
              </a:lnSpc>
            </a:pPr>
            <a:endParaRPr lang="en-GB" dirty="0"/>
          </a:p>
          <a:p>
            <a:pPr>
              <a:lnSpc>
                <a:spcPct val="150000"/>
              </a:lnSpc>
            </a:pPr>
            <a:r>
              <a:rPr lang="en-GB" b="1" dirty="0"/>
              <a:t>DEADWEIGHT EXPENDITURE</a:t>
            </a:r>
          </a:p>
          <a:p>
            <a:pPr>
              <a:lnSpc>
                <a:spcPct val="150000"/>
              </a:lnSpc>
            </a:pPr>
            <a:r>
              <a:rPr lang="en-GB" dirty="0"/>
              <a:t>Expenditure by visitors NOT attributed directly to the event</a:t>
            </a:r>
          </a:p>
          <a:p>
            <a:pPr>
              <a:lnSpc>
                <a:spcPct val="150000"/>
              </a:lnSpc>
            </a:pPr>
            <a:r>
              <a:rPr lang="en-GB" dirty="0"/>
              <a:t>Local resident spend</a:t>
            </a:r>
          </a:p>
        </p:txBody>
      </p:sp>
      <p:pic>
        <p:nvPicPr>
          <p:cNvPr id="4" name="Picture 3" descr="A picture containing text, businesscard&#10;&#10;Description automatically generated">
            <a:extLst>
              <a:ext uri="{FF2B5EF4-FFF2-40B4-BE49-F238E27FC236}">
                <a16:creationId xmlns:a16="http://schemas.microsoft.com/office/drawing/2014/main" id="{B9866D63-4326-E7B2-3CE4-A6DC53F1261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456489" y="381000"/>
            <a:ext cx="2007220" cy="1371600"/>
          </a:xfrm>
          <a:prstGeom prst="rect">
            <a:avLst/>
          </a:prstGeom>
        </p:spPr>
      </p:pic>
    </p:spTree>
    <p:extLst>
      <p:ext uri="{BB962C8B-B14F-4D97-AF65-F5344CB8AC3E}">
        <p14:creationId xmlns:p14="http://schemas.microsoft.com/office/powerpoint/2010/main" val="611214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36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36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36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36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36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36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36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5363">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GB"/>
              <a:t>Political Impacts</a:t>
            </a:r>
          </a:p>
        </p:txBody>
      </p:sp>
      <p:sp>
        <p:nvSpPr>
          <p:cNvPr id="17411" name="Rectangle 3"/>
          <p:cNvSpPr>
            <a:spLocks noGrp="1" noChangeArrowheads="1"/>
          </p:cNvSpPr>
          <p:nvPr>
            <p:ph type="body" idx="1"/>
          </p:nvPr>
        </p:nvSpPr>
        <p:spPr/>
        <p:txBody>
          <a:bodyPr/>
          <a:lstStyle/>
          <a:p>
            <a:pPr eaLnBrk="1" hangingPunct="1"/>
            <a:r>
              <a:rPr lang="en-GB" sz="2800" dirty="0"/>
              <a:t>+/-</a:t>
            </a:r>
          </a:p>
          <a:p>
            <a:pPr eaLnBrk="1" hangingPunct="1"/>
            <a:r>
              <a:rPr lang="en-GB" sz="2800" dirty="0"/>
              <a:t>National pride and identity</a:t>
            </a:r>
          </a:p>
          <a:p>
            <a:pPr eaLnBrk="1" hangingPunct="1"/>
            <a:r>
              <a:rPr lang="en-GB" sz="2800" dirty="0"/>
              <a:t>Political tensions</a:t>
            </a:r>
          </a:p>
          <a:p>
            <a:pPr eaLnBrk="1" hangingPunct="1"/>
            <a:r>
              <a:rPr lang="en-GB" sz="2800" dirty="0"/>
              <a:t>Government Policies</a:t>
            </a:r>
          </a:p>
          <a:p>
            <a:pPr eaLnBrk="1" hangingPunct="1"/>
            <a:r>
              <a:rPr lang="en-GB" sz="2800" dirty="0"/>
              <a:t>Globalisation</a:t>
            </a:r>
          </a:p>
          <a:p>
            <a:pPr eaLnBrk="1" hangingPunct="1"/>
            <a:r>
              <a:rPr lang="en-GB" sz="2800" dirty="0"/>
              <a:t>Legal systems</a:t>
            </a:r>
          </a:p>
          <a:p>
            <a:pPr eaLnBrk="1" hangingPunct="1"/>
            <a:r>
              <a:rPr lang="en-GB" sz="2800" dirty="0"/>
              <a:t>Terrorism risks and threats</a:t>
            </a:r>
          </a:p>
          <a:p>
            <a:pPr eaLnBrk="1" hangingPunct="1"/>
            <a:endParaRPr lang="en-GB" sz="2800" dirty="0"/>
          </a:p>
          <a:p>
            <a:pPr eaLnBrk="1" hangingPunct="1"/>
            <a:endParaRPr lang="en-GB" sz="2800" dirty="0"/>
          </a:p>
          <a:p>
            <a:pPr eaLnBrk="1" hangingPunct="1"/>
            <a:endParaRPr lang="en-GB" sz="2800" dirty="0"/>
          </a:p>
        </p:txBody>
      </p:sp>
    </p:spTree>
    <p:extLst>
      <p:ext uri="{BB962C8B-B14F-4D97-AF65-F5344CB8AC3E}">
        <p14:creationId xmlns:p14="http://schemas.microsoft.com/office/powerpoint/2010/main" val="1483603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411">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411">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411">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411">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7411">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741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47" name="Rectangle 18440">
            <a:extLst>
              <a:ext uri="{FF2B5EF4-FFF2-40B4-BE49-F238E27FC236}">
                <a16:creationId xmlns:a16="http://schemas.microsoft.com/office/drawing/2014/main" id="{311973C2-EB8B-452A-A698-4A252FD3A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448" name="Rectangle 18442">
            <a:extLst>
              <a:ext uri="{FF2B5EF4-FFF2-40B4-BE49-F238E27FC236}">
                <a16:creationId xmlns:a16="http://schemas.microsoft.com/office/drawing/2014/main" id="{10162E77-11AD-44A7-84EC-40C59EEFB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34" name="Rectangle 2"/>
          <p:cNvSpPr>
            <a:spLocks noGrp="1" noChangeArrowheads="1"/>
          </p:cNvSpPr>
          <p:nvPr>
            <p:ph type="title"/>
          </p:nvPr>
        </p:nvSpPr>
        <p:spPr>
          <a:xfrm>
            <a:off x="3886200" y="634947"/>
            <a:ext cx="4776107" cy="431854"/>
          </a:xfrm>
        </p:spPr>
        <p:txBody>
          <a:bodyPr>
            <a:normAutofit fontScale="90000"/>
          </a:bodyPr>
          <a:lstStyle/>
          <a:p>
            <a:pPr eaLnBrk="1" hangingPunct="1"/>
            <a:r>
              <a:rPr lang="en-GB" sz="3200" b="1" dirty="0"/>
              <a:t>Environmental Impacts &amp; green issues</a:t>
            </a:r>
          </a:p>
        </p:txBody>
      </p:sp>
      <p:pic>
        <p:nvPicPr>
          <p:cNvPr id="18449" name="Picture 18436" descr="Green and dry land">
            <a:extLst>
              <a:ext uri="{FF2B5EF4-FFF2-40B4-BE49-F238E27FC236}">
                <a16:creationId xmlns:a16="http://schemas.microsoft.com/office/drawing/2014/main" id="{8B92D78F-91AB-DD22-79BA-D38FBD412854}"/>
              </a:ext>
            </a:extLst>
          </p:cNvPr>
          <p:cNvPicPr>
            <a:picLocks noChangeAspect="1"/>
          </p:cNvPicPr>
          <p:nvPr/>
        </p:nvPicPr>
        <p:blipFill rotWithShape="1">
          <a:blip r:embed="rId2"/>
          <a:srcRect l="33950" r="41407"/>
          <a:stretch/>
        </p:blipFill>
        <p:spPr>
          <a:xfrm>
            <a:off x="20" y="-12128"/>
            <a:ext cx="3490702" cy="6870127"/>
          </a:xfrm>
          <a:prstGeom prst="rect">
            <a:avLst/>
          </a:prstGeom>
        </p:spPr>
      </p:pic>
      <p:cxnSp>
        <p:nvCxnSpPr>
          <p:cNvPr id="18450" name="Straight Connector 18444">
            <a:extLst>
              <a:ext uri="{FF2B5EF4-FFF2-40B4-BE49-F238E27FC236}">
                <a16:creationId xmlns:a16="http://schemas.microsoft.com/office/drawing/2014/main" id="{5AB158E9-1B40-4CD6-95F0-95CA11DF7B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65712" y="2085703"/>
            <a:ext cx="4628015"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18435" name="Rectangle 3"/>
          <p:cNvSpPr>
            <a:spLocks noGrp="1" noChangeArrowheads="1"/>
          </p:cNvSpPr>
          <p:nvPr>
            <p:ph type="body" idx="1"/>
          </p:nvPr>
        </p:nvSpPr>
        <p:spPr>
          <a:xfrm>
            <a:off x="3657600" y="1066801"/>
            <a:ext cx="5334000" cy="5715000"/>
          </a:xfrm>
        </p:spPr>
        <p:txBody>
          <a:bodyPr>
            <a:normAutofit/>
          </a:bodyPr>
          <a:lstStyle/>
          <a:p>
            <a:pPr eaLnBrk="1" hangingPunct="1"/>
            <a:r>
              <a:rPr lang="en-GB" sz="1400" dirty="0"/>
              <a:t>+/-</a:t>
            </a:r>
          </a:p>
          <a:p>
            <a:pPr eaLnBrk="1" hangingPunct="1"/>
            <a:r>
              <a:rPr lang="en-GB" sz="2600" dirty="0"/>
              <a:t>Developments</a:t>
            </a:r>
          </a:p>
          <a:p>
            <a:pPr eaLnBrk="1" hangingPunct="1"/>
            <a:r>
              <a:rPr lang="en-GB" sz="2600" dirty="0"/>
              <a:t>Impacts on the environment</a:t>
            </a:r>
          </a:p>
          <a:p>
            <a:pPr eaLnBrk="1" hangingPunct="1"/>
            <a:r>
              <a:rPr lang="en-GB" sz="2600" dirty="0"/>
              <a:t>Transport</a:t>
            </a:r>
          </a:p>
          <a:p>
            <a:pPr eaLnBrk="1" hangingPunct="1"/>
            <a:r>
              <a:rPr lang="en-GB" sz="2600" dirty="0"/>
              <a:t>Noise</a:t>
            </a:r>
          </a:p>
          <a:p>
            <a:pPr eaLnBrk="1" hangingPunct="1"/>
            <a:r>
              <a:rPr lang="en-GB" sz="2600" dirty="0"/>
              <a:t>Wildlife</a:t>
            </a:r>
          </a:p>
          <a:p>
            <a:pPr eaLnBrk="1" hangingPunct="1"/>
            <a:r>
              <a:rPr lang="en-GB" sz="2600" dirty="0"/>
              <a:t>Erosion</a:t>
            </a:r>
          </a:p>
          <a:p>
            <a:pPr eaLnBrk="1" hangingPunct="1"/>
            <a:r>
              <a:rPr lang="en-GB" sz="2600" dirty="0"/>
              <a:t>Seasonality</a:t>
            </a:r>
          </a:p>
          <a:p>
            <a:pPr eaLnBrk="1" hangingPunct="1"/>
            <a:r>
              <a:rPr lang="en-GB" sz="2600" dirty="0"/>
              <a:t>Environmental strategies</a:t>
            </a:r>
          </a:p>
          <a:p>
            <a:pPr eaLnBrk="1" hangingPunct="1"/>
            <a:r>
              <a:rPr lang="en-GB" sz="2600" dirty="0"/>
              <a:t>Unused facilities</a:t>
            </a:r>
            <a:endParaRPr lang="en-GB" sz="1400" dirty="0"/>
          </a:p>
        </p:txBody>
      </p:sp>
    </p:spTree>
    <p:extLst>
      <p:ext uri="{BB962C8B-B14F-4D97-AF65-F5344CB8AC3E}">
        <p14:creationId xmlns:p14="http://schemas.microsoft.com/office/powerpoint/2010/main" val="643079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43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43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843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8435">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8435">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8435">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8435">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8435">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843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10"/>
          <p:cNvSpPr txBox="1">
            <a:spLocks noChangeArrowheads="1"/>
          </p:cNvSpPr>
          <p:nvPr/>
        </p:nvSpPr>
        <p:spPr bwMode="auto">
          <a:xfrm>
            <a:off x="1828800" y="1752600"/>
            <a:ext cx="5040312"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lvl1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charset="0"/>
                <a:cs typeface="Arial Unicode MS" charset="0"/>
              </a:defRPr>
            </a:lvl1pPr>
            <a:lvl2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charset="0"/>
                <a:cs typeface="Arial Unicode MS" charset="0"/>
              </a:defRPr>
            </a:lvl2pPr>
            <a:lvl3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charset="0"/>
                <a:cs typeface="Arial Unicode MS" charset="0"/>
              </a:defRPr>
            </a:lvl3pPr>
            <a:lvl4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charset="0"/>
                <a:cs typeface="Arial Unicode MS" charset="0"/>
              </a:defRPr>
            </a:lvl4pPr>
            <a:lvl5pPr eaLnBrk="0" hangingPunc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charset="0"/>
                <a:cs typeface="Arial Unicode MS" charset="0"/>
              </a:defRPr>
            </a:lvl5pPr>
            <a:lvl6pPr marL="25146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charset="0"/>
                <a:cs typeface="Arial Unicode MS" charset="0"/>
              </a:defRPr>
            </a:lvl6pPr>
            <a:lvl7pPr marL="29718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charset="0"/>
                <a:cs typeface="Arial Unicode MS" charset="0"/>
              </a:defRPr>
            </a:lvl7pPr>
            <a:lvl8pPr marL="34290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charset="0"/>
                <a:cs typeface="Arial Unicode MS" charset="0"/>
              </a:defRPr>
            </a:lvl8pPr>
            <a:lvl9pPr marL="3886200" indent="-228600" defTabSz="449263" eaLnBrk="0" fontAlgn="base" hangingPunct="0">
              <a:spcBef>
                <a:spcPct val="0"/>
              </a:spcBef>
              <a:spcAft>
                <a:spcPct val="0"/>
              </a:spcAft>
              <a:buClr>
                <a:srgbClr val="000000"/>
              </a:buClr>
              <a:buSzPct val="100000"/>
              <a:buFont typeface="Times New Roman" pitchFamily="16"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chemeClr val="bg1"/>
                </a:solidFill>
                <a:latin typeface="Arial" charset="0"/>
                <a:cs typeface="Arial Unicode MS" charset="0"/>
              </a:defRPr>
            </a:lvl9pPr>
          </a:lstStyle>
          <a:p>
            <a:pPr algn="ctr" eaLnBrk="1" hangingPunct="1">
              <a:spcBef>
                <a:spcPts val="1625"/>
              </a:spcBef>
            </a:pPr>
            <a:r>
              <a:rPr lang="en-US" sz="2600" b="1" dirty="0">
                <a:solidFill>
                  <a:srgbClr val="000000"/>
                </a:solidFill>
              </a:rPr>
              <a:t>Social and cultural impacts</a:t>
            </a:r>
          </a:p>
        </p:txBody>
      </p:sp>
      <p:sp>
        <p:nvSpPr>
          <p:cNvPr id="9227" name="Text Box 11"/>
          <p:cNvSpPr txBox="1">
            <a:spLocks noChangeArrowheads="1"/>
          </p:cNvSpPr>
          <p:nvPr/>
        </p:nvSpPr>
        <p:spPr bwMode="auto">
          <a:xfrm>
            <a:off x="685800" y="0"/>
            <a:ext cx="7772400" cy="1435100"/>
          </a:xfrm>
          <a:prstGeom prst="rect">
            <a:avLst/>
          </a:prstGeom>
          <a:noFill/>
          <a:ln w="9525">
            <a:noFill/>
            <a:round/>
            <a:headEnd/>
            <a:tailEnd/>
          </a:ln>
          <a:effectLst/>
        </p:spPr>
        <p:txBody>
          <a:bodyPr lIns="90000" tIns="46800" rIns="90000" bIns="4680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US" sz="4400" dirty="0">
                <a:solidFill>
                  <a:srgbClr val="FFFFFF"/>
                </a:solidFill>
                <a:effectLst>
                  <a:outerShdw blurRad="38100" dist="38100" dir="2700000" algn="tl">
                    <a:srgbClr val="000000">
                      <a:alpha val="43137"/>
                    </a:srgbClr>
                  </a:outerShdw>
                </a:effectLst>
                <a:latin typeface="Lucida Sans" pitchFamily="32" charset="0"/>
              </a:rPr>
              <a:t>Balancing the </a:t>
            </a:r>
            <a:br>
              <a:rPr lang="en-US" sz="4400" dirty="0">
                <a:solidFill>
                  <a:srgbClr val="FFFFFF"/>
                </a:solidFill>
                <a:effectLst>
                  <a:outerShdw blurRad="38100" dist="38100" dir="2700000" algn="tl">
                    <a:srgbClr val="000000">
                      <a:alpha val="43137"/>
                    </a:srgbClr>
                  </a:outerShdw>
                </a:effectLst>
                <a:latin typeface="Lucida Sans" pitchFamily="32" charset="0"/>
              </a:rPr>
            </a:br>
            <a:r>
              <a:rPr lang="en-US" sz="4400" dirty="0">
                <a:solidFill>
                  <a:srgbClr val="FFFFFF"/>
                </a:solidFill>
                <a:effectLst>
                  <a:outerShdw blurRad="38100" dist="38100" dir="2700000" algn="tl">
                    <a:srgbClr val="000000">
                      <a:alpha val="43137"/>
                    </a:srgbClr>
                  </a:outerShdw>
                </a:effectLst>
                <a:latin typeface="Lucida Sans" pitchFamily="32" charset="0"/>
              </a:rPr>
              <a:t>impact of events</a:t>
            </a:r>
          </a:p>
        </p:txBody>
      </p:sp>
      <p:graphicFrame>
        <p:nvGraphicFramePr>
          <p:cNvPr id="14" name="Diagram 13"/>
          <p:cNvGraphicFramePr/>
          <p:nvPr>
            <p:extLst>
              <p:ext uri="{D42A27DB-BD31-4B8C-83A1-F6EECF244321}">
                <p14:modId xmlns:p14="http://schemas.microsoft.com/office/powerpoint/2010/main" val="892757075"/>
              </p:ext>
            </p:extLst>
          </p:nvPr>
        </p:nvGraphicFramePr>
        <p:xfrm>
          <a:off x="1143000" y="2057400"/>
          <a:ext cx="68580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001673"/>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0"/>
          <p:cNvSpPr>
            <a:spLocks noChangeArrowheads="1"/>
          </p:cNvSpPr>
          <p:nvPr/>
        </p:nvSpPr>
        <p:spPr bwMode="auto">
          <a:xfrm>
            <a:off x="1480548" y="1628800"/>
            <a:ext cx="6103937"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spAutoFit/>
          </a:bodyP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2600" b="1" dirty="0">
                <a:solidFill>
                  <a:srgbClr val="000000"/>
                </a:solidFill>
              </a:rPr>
              <a:t>Environmental impacts</a:t>
            </a:r>
          </a:p>
        </p:txBody>
      </p:sp>
      <p:sp>
        <p:nvSpPr>
          <p:cNvPr id="11275" name="Text Box 11"/>
          <p:cNvSpPr txBox="1">
            <a:spLocks noChangeArrowheads="1"/>
          </p:cNvSpPr>
          <p:nvPr/>
        </p:nvSpPr>
        <p:spPr bwMode="auto">
          <a:xfrm>
            <a:off x="685800" y="0"/>
            <a:ext cx="7772400" cy="1435100"/>
          </a:xfrm>
          <a:prstGeom prst="rect">
            <a:avLst/>
          </a:prstGeom>
          <a:noFill/>
          <a:ln w="9525">
            <a:noFill/>
            <a:round/>
            <a:headEnd/>
            <a:tailEnd/>
          </a:ln>
          <a:effectLst/>
        </p:spPr>
        <p:txBody>
          <a:bodyPr lIns="90000" tIns="46800" rIns="90000" bIns="4680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US" sz="4400" dirty="0">
                <a:solidFill>
                  <a:srgbClr val="FFFFFF"/>
                </a:solidFill>
                <a:effectLst>
                  <a:outerShdw blurRad="38100" dist="38100" dir="2700000" algn="tl">
                    <a:srgbClr val="000000">
                      <a:alpha val="43137"/>
                    </a:srgbClr>
                  </a:outerShdw>
                </a:effectLst>
                <a:latin typeface="Lucida Sans" pitchFamily="32" charset="0"/>
              </a:rPr>
              <a:t>Balancing the</a:t>
            </a:r>
            <a:br>
              <a:rPr lang="en-US" sz="4400" dirty="0">
                <a:solidFill>
                  <a:srgbClr val="FFFFFF"/>
                </a:solidFill>
                <a:effectLst>
                  <a:outerShdw blurRad="38100" dist="38100" dir="2700000" algn="tl">
                    <a:srgbClr val="000000">
                      <a:alpha val="43137"/>
                    </a:srgbClr>
                  </a:outerShdw>
                </a:effectLst>
                <a:latin typeface="Lucida Sans" pitchFamily="32" charset="0"/>
              </a:rPr>
            </a:br>
            <a:r>
              <a:rPr lang="en-US" sz="4400" dirty="0">
                <a:solidFill>
                  <a:srgbClr val="FFFFFF"/>
                </a:solidFill>
                <a:effectLst>
                  <a:outerShdw blurRad="38100" dist="38100" dir="2700000" algn="tl">
                    <a:srgbClr val="000000">
                      <a:alpha val="43137"/>
                    </a:srgbClr>
                  </a:outerShdw>
                </a:effectLst>
                <a:latin typeface="Lucida Sans" pitchFamily="32" charset="0"/>
              </a:rPr>
              <a:t>impact of events</a:t>
            </a:r>
          </a:p>
        </p:txBody>
      </p:sp>
      <p:graphicFrame>
        <p:nvGraphicFramePr>
          <p:cNvPr id="13" name="Diagram 12"/>
          <p:cNvGraphicFramePr/>
          <p:nvPr/>
        </p:nvGraphicFramePr>
        <p:xfrm>
          <a:off x="1295400" y="1981200"/>
          <a:ext cx="6629400" cy="4419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1693531"/>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0"/>
          <p:cNvSpPr>
            <a:spLocks noChangeArrowheads="1"/>
          </p:cNvSpPr>
          <p:nvPr/>
        </p:nvSpPr>
        <p:spPr bwMode="auto">
          <a:xfrm>
            <a:off x="1901053" y="1556792"/>
            <a:ext cx="5424488" cy="49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90000" tIns="46800" rIns="90000" bIns="46800">
            <a:spAutoFit/>
          </a:bodyP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2600" b="1" dirty="0">
                <a:solidFill>
                  <a:srgbClr val="000000"/>
                </a:solidFill>
              </a:rPr>
              <a:t>Tourism and economical impacts</a:t>
            </a:r>
          </a:p>
        </p:txBody>
      </p:sp>
      <p:sp>
        <p:nvSpPr>
          <p:cNvPr id="12299" name="Text Box 11"/>
          <p:cNvSpPr txBox="1">
            <a:spLocks noChangeArrowheads="1"/>
          </p:cNvSpPr>
          <p:nvPr/>
        </p:nvSpPr>
        <p:spPr bwMode="auto">
          <a:xfrm>
            <a:off x="685800" y="0"/>
            <a:ext cx="7772400" cy="1435100"/>
          </a:xfrm>
          <a:prstGeom prst="rect">
            <a:avLst/>
          </a:prstGeom>
          <a:noFill/>
          <a:ln w="9525">
            <a:noFill/>
            <a:round/>
            <a:headEnd/>
            <a:tailEnd/>
          </a:ln>
          <a:effectLst/>
        </p:spPr>
        <p:txBody>
          <a:bodyPr lIns="90000" tIns="46800" rIns="90000" bIns="46800" anchor="ctr"/>
          <a:lstStyle/>
          <a:p>
            <a:pPr algn="ct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US" sz="4400" dirty="0">
                <a:solidFill>
                  <a:srgbClr val="FFFFFF"/>
                </a:solidFill>
                <a:effectLst>
                  <a:outerShdw blurRad="38100" dist="38100" dir="2700000" algn="tl">
                    <a:srgbClr val="000000">
                      <a:alpha val="43137"/>
                    </a:srgbClr>
                  </a:outerShdw>
                </a:effectLst>
                <a:latin typeface="Lucida Sans" pitchFamily="32" charset="0"/>
              </a:rPr>
              <a:t>Balancing the</a:t>
            </a:r>
            <a:br>
              <a:rPr lang="en-US" sz="4400" dirty="0">
                <a:solidFill>
                  <a:srgbClr val="FFFFFF"/>
                </a:solidFill>
                <a:effectLst>
                  <a:outerShdw blurRad="38100" dist="38100" dir="2700000" algn="tl">
                    <a:srgbClr val="000000">
                      <a:alpha val="43137"/>
                    </a:srgbClr>
                  </a:outerShdw>
                </a:effectLst>
                <a:latin typeface="Lucida Sans" pitchFamily="32" charset="0"/>
              </a:rPr>
            </a:br>
            <a:r>
              <a:rPr lang="en-US" sz="4400" dirty="0">
                <a:solidFill>
                  <a:srgbClr val="FFFFFF"/>
                </a:solidFill>
                <a:effectLst>
                  <a:outerShdw blurRad="38100" dist="38100" dir="2700000" algn="tl">
                    <a:srgbClr val="000000">
                      <a:alpha val="43137"/>
                    </a:srgbClr>
                  </a:outerShdw>
                </a:effectLst>
                <a:latin typeface="Lucida Sans" pitchFamily="32" charset="0"/>
              </a:rPr>
              <a:t>impact of events</a:t>
            </a:r>
          </a:p>
        </p:txBody>
      </p:sp>
      <p:graphicFrame>
        <p:nvGraphicFramePr>
          <p:cNvPr id="15" name="Diagram 14"/>
          <p:cNvGraphicFramePr/>
          <p:nvPr>
            <p:extLst>
              <p:ext uri="{D42A27DB-BD31-4B8C-83A1-F6EECF244321}">
                <p14:modId xmlns:p14="http://schemas.microsoft.com/office/powerpoint/2010/main" val="292054151"/>
              </p:ext>
            </p:extLst>
          </p:nvPr>
        </p:nvGraphicFramePr>
        <p:xfrm>
          <a:off x="1066800" y="1981200"/>
          <a:ext cx="69723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59826930"/>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405C7-470E-9098-419C-664F25F51122}"/>
              </a:ext>
            </a:extLst>
          </p:cNvPr>
          <p:cNvSpPr>
            <a:spLocks noGrp="1"/>
          </p:cNvSpPr>
          <p:nvPr>
            <p:ph type="title"/>
          </p:nvPr>
        </p:nvSpPr>
        <p:spPr>
          <a:xfrm>
            <a:off x="822325" y="287339"/>
            <a:ext cx="7543800" cy="1008062"/>
          </a:xfrm>
        </p:spPr>
        <p:txBody>
          <a:bodyPr>
            <a:normAutofit fontScale="90000"/>
          </a:bodyPr>
          <a:lstStyle/>
          <a:p>
            <a:pPr fontAlgn="auto">
              <a:spcAft>
                <a:spcPts val="0"/>
              </a:spcAft>
              <a:defRPr/>
            </a:pPr>
            <a:r>
              <a:rPr lang="en-GB" sz="4000" dirty="0">
                <a:solidFill>
                  <a:schemeClr val="tx1">
                    <a:lumMod val="75000"/>
                    <a:lumOff val="25000"/>
                  </a:schemeClr>
                </a:solidFill>
              </a:rPr>
              <a:t>What do we spend to generate economic activity?</a:t>
            </a:r>
          </a:p>
        </p:txBody>
      </p:sp>
      <p:sp>
        <p:nvSpPr>
          <p:cNvPr id="8196" name="Content Placeholder 3">
            <a:extLst>
              <a:ext uri="{FF2B5EF4-FFF2-40B4-BE49-F238E27FC236}">
                <a16:creationId xmlns:a16="http://schemas.microsoft.com/office/drawing/2014/main" id="{D2BF9011-F7C6-75C6-0219-C0C772F8CB68}"/>
              </a:ext>
            </a:extLst>
          </p:cNvPr>
          <p:cNvSpPr>
            <a:spLocks noGrp="1"/>
          </p:cNvSpPr>
          <p:nvPr>
            <p:ph idx="1"/>
          </p:nvPr>
        </p:nvSpPr>
        <p:spPr/>
        <p:txBody>
          <a:bodyPr rtlCol="0">
            <a:normAutofit lnSpcReduction="10000"/>
          </a:bodyPr>
          <a:lstStyle/>
          <a:p>
            <a:pPr marL="114300" indent="0" fontAlgn="auto">
              <a:buFont typeface="Arial" charset="0"/>
              <a:buNone/>
              <a:defRPr/>
            </a:pPr>
            <a:r>
              <a:rPr lang="en-GB" altLang="en-US" sz="2800" b="1" dirty="0">
                <a:solidFill>
                  <a:schemeClr val="tx1">
                    <a:lumMod val="75000"/>
                    <a:lumOff val="25000"/>
                  </a:schemeClr>
                </a:solidFill>
              </a:rPr>
              <a:t>Pre-event</a:t>
            </a:r>
          </a:p>
          <a:p>
            <a:pPr marL="91440" indent="-91440" fontAlgn="auto">
              <a:buFont typeface="Arial" charset="0"/>
              <a:buChar char="•"/>
              <a:defRPr/>
            </a:pPr>
            <a:r>
              <a:rPr lang="en-GB" altLang="en-US" sz="2800" dirty="0">
                <a:solidFill>
                  <a:schemeClr val="tx1">
                    <a:lumMod val="75000"/>
                    <a:lumOff val="25000"/>
                  </a:schemeClr>
                </a:solidFill>
              </a:rPr>
              <a:t>Constructing facilities</a:t>
            </a:r>
          </a:p>
          <a:p>
            <a:pPr marL="91440" indent="-91440" fontAlgn="auto">
              <a:buFont typeface="Arial" charset="0"/>
              <a:buChar char="•"/>
              <a:defRPr/>
            </a:pPr>
            <a:r>
              <a:rPr lang="en-GB" altLang="en-US" sz="2800" dirty="0">
                <a:solidFill>
                  <a:schemeClr val="tx1">
                    <a:lumMod val="75000"/>
                    <a:lumOff val="25000"/>
                  </a:schemeClr>
                </a:solidFill>
              </a:rPr>
              <a:t>Employment of people (architects, designers, construction workers etc.)</a:t>
            </a:r>
          </a:p>
          <a:p>
            <a:pPr marL="91440" indent="-91440" fontAlgn="auto">
              <a:buFont typeface="Arial" charset="0"/>
              <a:buChar char="•"/>
              <a:defRPr/>
            </a:pPr>
            <a:r>
              <a:rPr lang="en-GB" altLang="en-US" sz="2800" dirty="0">
                <a:solidFill>
                  <a:schemeClr val="tx1">
                    <a:lumMod val="75000"/>
                    <a:lumOff val="25000"/>
                  </a:schemeClr>
                </a:solidFill>
              </a:rPr>
              <a:t>Jobs created to serve these workers (</a:t>
            </a:r>
            <a:r>
              <a:rPr lang="en-GB" altLang="en-US" sz="2800" dirty="0" err="1">
                <a:solidFill>
                  <a:schemeClr val="tx1">
                    <a:lumMod val="75000"/>
                    <a:lumOff val="25000"/>
                  </a:schemeClr>
                </a:solidFill>
              </a:rPr>
              <a:t>e.g</a:t>
            </a:r>
            <a:r>
              <a:rPr lang="en-GB" altLang="en-US" sz="2800" dirty="0">
                <a:solidFill>
                  <a:schemeClr val="tx1">
                    <a:lumMod val="75000"/>
                    <a:lumOff val="25000"/>
                  </a:schemeClr>
                </a:solidFill>
              </a:rPr>
              <a:t> transport, food, recreation, accommodation)</a:t>
            </a:r>
          </a:p>
          <a:p>
            <a:pPr marL="91440" indent="-91440" fontAlgn="auto">
              <a:buFont typeface="Arial" charset="0"/>
              <a:buChar char="•"/>
              <a:defRPr/>
            </a:pPr>
            <a:r>
              <a:rPr lang="en-GB" altLang="en-US" sz="2800" dirty="0">
                <a:solidFill>
                  <a:schemeClr val="tx1">
                    <a:lumMod val="75000"/>
                    <a:lumOff val="25000"/>
                  </a:schemeClr>
                </a:solidFill>
              </a:rPr>
              <a:t>Constructing supporting services/infrastructures</a:t>
            </a:r>
          </a:p>
          <a:p>
            <a:pPr marL="91440" indent="-91440" fontAlgn="auto">
              <a:buFont typeface="Arial" charset="0"/>
              <a:buChar char="•"/>
              <a:defRPr/>
            </a:pPr>
            <a:r>
              <a:rPr lang="en-GB" altLang="en-US" sz="2800" dirty="0">
                <a:solidFill>
                  <a:schemeClr val="tx1">
                    <a:lumMod val="75000"/>
                    <a:lumOff val="25000"/>
                  </a:schemeClr>
                </a:solidFill>
              </a:rPr>
              <a:t>Selling naming rights/sponsorship</a:t>
            </a:r>
          </a:p>
          <a:p>
            <a:pPr marL="91440" indent="-91440" fontAlgn="auto">
              <a:buFont typeface="Arial" charset="0"/>
              <a:buChar char="•"/>
              <a:defRPr/>
            </a:pPr>
            <a:endParaRPr lang="en-GB" altLang="en-US" sz="1800" dirty="0">
              <a:solidFill>
                <a:schemeClr val="tx1">
                  <a:lumMod val="75000"/>
                  <a:lumOff val="25000"/>
                </a:schemeClr>
              </a:solidFill>
            </a:endParaRPr>
          </a:p>
          <a:p>
            <a:pPr marL="91440" indent="-91440" fontAlgn="auto">
              <a:buFont typeface="Arial" charset="0"/>
              <a:buChar char="•"/>
              <a:defRPr/>
            </a:pPr>
            <a:endParaRPr lang="en-GB" altLang="en-US" sz="1800" dirty="0">
              <a:solidFill>
                <a:schemeClr val="tx1">
                  <a:lumMod val="75000"/>
                  <a:lumOff val="25000"/>
                </a:schemeClr>
              </a:solidFill>
            </a:endParaRPr>
          </a:p>
          <a:p>
            <a:pPr marL="91440" indent="-91440" fontAlgn="auto">
              <a:buFont typeface="Arial" charset="0"/>
              <a:buChar char="•"/>
              <a:defRPr/>
            </a:pPr>
            <a:endParaRPr lang="en-GB" altLang="en-US" sz="1800" dirty="0">
              <a:solidFill>
                <a:schemeClr val="tx1">
                  <a:lumMod val="75000"/>
                  <a:lumOff val="25000"/>
                </a:schemeClr>
              </a:solidFill>
            </a:endParaRPr>
          </a:p>
          <a:p>
            <a:pPr marL="91440" indent="-91440" fontAlgn="auto">
              <a:buFont typeface="Arial" charset="0"/>
              <a:buChar char="•"/>
              <a:defRPr/>
            </a:pPr>
            <a:endParaRPr lang="en-GB" altLang="en-US" sz="1800" dirty="0">
              <a:solidFill>
                <a:schemeClr val="tx1">
                  <a:lumMod val="75000"/>
                  <a:lumOff val="25000"/>
                </a:schemeClr>
              </a:solidFill>
            </a:endParaRPr>
          </a:p>
        </p:txBody>
      </p:sp>
      <p:sp>
        <p:nvSpPr>
          <p:cNvPr id="16388" name="Text Placeholder 4">
            <a:extLst>
              <a:ext uri="{FF2B5EF4-FFF2-40B4-BE49-F238E27FC236}">
                <a16:creationId xmlns:a16="http://schemas.microsoft.com/office/drawing/2014/main" id="{C4B0E309-46BE-929B-BE43-1BFF8B80F439}"/>
              </a:ext>
            </a:extLst>
          </p:cNvPr>
          <p:cNvSpPr>
            <a:spLocks noGrp="1" noChangeArrowheads="1"/>
          </p:cNvSpPr>
          <p:nvPr>
            <p:ph type="body" sz="quarter" idx="4294967295"/>
          </p:nvPr>
        </p:nvSpPr>
        <p:spPr>
          <a:xfrm>
            <a:off x="5486400" y="3886200"/>
            <a:ext cx="3657600" cy="639763"/>
          </a:xfrm>
        </p:spPr>
        <p:txBody>
          <a:bodyPr/>
          <a:lstStyle/>
          <a:p>
            <a:endParaRPr lang="en-GB" altLang="en-US"/>
          </a:p>
          <a:p>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6">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196">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196">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196">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19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F8441-0532-884F-DD31-CAE5FA30B20C}"/>
              </a:ext>
            </a:extLst>
          </p:cNvPr>
          <p:cNvSpPr>
            <a:spLocks noGrp="1"/>
          </p:cNvSpPr>
          <p:nvPr>
            <p:ph type="title"/>
          </p:nvPr>
        </p:nvSpPr>
        <p:spPr/>
        <p:txBody>
          <a:bodyPr/>
          <a:lstStyle/>
          <a:p>
            <a:pPr fontAlgn="auto">
              <a:spcAft>
                <a:spcPts val="0"/>
              </a:spcAft>
              <a:defRPr/>
            </a:pPr>
            <a:r>
              <a:rPr lang="en-GB" dirty="0">
                <a:solidFill>
                  <a:schemeClr val="tx1">
                    <a:lumMod val="75000"/>
                    <a:lumOff val="25000"/>
                  </a:schemeClr>
                </a:solidFill>
              </a:rPr>
              <a:t>What do we spend to generate economic activity?</a:t>
            </a:r>
          </a:p>
        </p:txBody>
      </p:sp>
      <p:sp>
        <p:nvSpPr>
          <p:cNvPr id="3" name="Content Placeholder 2">
            <a:extLst>
              <a:ext uri="{FF2B5EF4-FFF2-40B4-BE49-F238E27FC236}">
                <a16:creationId xmlns:a16="http://schemas.microsoft.com/office/drawing/2014/main" id="{DEEB0226-A194-4F2F-5DB0-ED15B1EFCA7C}"/>
              </a:ext>
            </a:extLst>
          </p:cNvPr>
          <p:cNvSpPr>
            <a:spLocks noGrp="1"/>
          </p:cNvSpPr>
          <p:nvPr>
            <p:ph idx="1"/>
          </p:nvPr>
        </p:nvSpPr>
        <p:spPr/>
        <p:txBody>
          <a:bodyPr rtlCol="0">
            <a:normAutofit lnSpcReduction="10000"/>
          </a:bodyPr>
          <a:lstStyle/>
          <a:p>
            <a:pPr marL="114300" indent="0" fontAlgn="auto">
              <a:buFont typeface="Arial" charset="0"/>
              <a:buNone/>
              <a:defRPr/>
            </a:pPr>
            <a:r>
              <a:rPr lang="en-GB" altLang="en-US" sz="2800" b="1" dirty="0">
                <a:solidFill>
                  <a:schemeClr val="tx1">
                    <a:lumMod val="75000"/>
                    <a:lumOff val="25000"/>
                  </a:schemeClr>
                </a:solidFill>
              </a:rPr>
              <a:t>During event</a:t>
            </a:r>
          </a:p>
          <a:p>
            <a:pPr marL="91440" indent="-91440" fontAlgn="auto">
              <a:buFont typeface="Arial" charset="0"/>
              <a:buChar char="•"/>
              <a:defRPr/>
            </a:pPr>
            <a:r>
              <a:rPr lang="en-GB" altLang="en-US" sz="2800" dirty="0">
                <a:solidFill>
                  <a:schemeClr val="tx1">
                    <a:lumMod val="75000"/>
                    <a:lumOff val="25000"/>
                  </a:schemeClr>
                </a:solidFill>
              </a:rPr>
              <a:t>Food</a:t>
            </a:r>
          </a:p>
          <a:p>
            <a:pPr marL="91440" indent="-91440" fontAlgn="auto">
              <a:buFont typeface="Arial" charset="0"/>
              <a:buChar char="•"/>
              <a:defRPr/>
            </a:pPr>
            <a:r>
              <a:rPr lang="en-GB" altLang="en-US" sz="2800" dirty="0">
                <a:solidFill>
                  <a:schemeClr val="tx1">
                    <a:lumMod val="75000"/>
                    <a:lumOff val="25000"/>
                  </a:schemeClr>
                </a:solidFill>
              </a:rPr>
              <a:t>Accommodation</a:t>
            </a:r>
          </a:p>
          <a:p>
            <a:pPr marL="91440" indent="-91440" fontAlgn="auto">
              <a:buFont typeface="Arial" charset="0"/>
              <a:buChar char="•"/>
              <a:defRPr/>
            </a:pPr>
            <a:r>
              <a:rPr lang="en-GB" altLang="en-US" sz="2800" dirty="0">
                <a:solidFill>
                  <a:schemeClr val="tx1">
                    <a:lumMod val="75000"/>
                    <a:lumOff val="25000"/>
                  </a:schemeClr>
                </a:solidFill>
              </a:rPr>
              <a:t>Merchandise (can leak)</a:t>
            </a:r>
          </a:p>
          <a:p>
            <a:pPr marL="91440" indent="-91440" fontAlgn="auto">
              <a:buFont typeface="Arial" charset="0"/>
              <a:buChar char="•"/>
              <a:defRPr/>
            </a:pPr>
            <a:r>
              <a:rPr lang="en-GB" altLang="en-US" sz="2800" dirty="0">
                <a:solidFill>
                  <a:schemeClr val="tx1">
                    <a:lumMod val="75000"/>
                    <a:lumOff val="25000"/>
                  </a:schemeClr>
                </a:solidFill>
              </a:rPr>
              <a:t>Media rights</a:t>
            </a:r>
          </a:p>
          <a:p>
            <a:pPr marL="91440" indent="-91440" fontAlgn="auto">
              <a:buFont typeface="Arial" charset="0"/>
              <a:buChar char="•"/>
              <a:defRPr/>
            </a:pPr>
            <a:r>
              <a:rPr lang="en-GB" altLang="en-US" sz="2800" dirty="0">
                <a:solidFill>
                  <a:schemeClr val="tx1">
                    <a:lumMod val="75000"/>
                    <a:lumOff val="25000"/>
                  </a:schemeClr>
                </a:solidFill>
              </a:rPr>
              <a:t>transport</a:t>
            </a:r>
          </a:p>
          <a:p>
            <a:pPr marL="91440" indent="-91440" fontAlgn="auto">
              <a:buFont typeface="Arial" charset="0"/>
              <a:buChar char="•"/>
              <a:defRPr/>
            </a:pPr>
            <a:r>
              <a:rPr lang="en-GB" altLang="en-US" sz="2800" dirty="0">
                <a:solidFill>
                  <a:schemeClr val="tx1">
                    <a:lumMod val="75000"/>
                    <a:lumOff val="25000"/>
                  </a:schemeClr>
                </a:solidFill>
              </a:rPr>
              <a:t>How can an event project manager/researcher measure the spend?</a:t>
            </a:r>
          </a:p>
          <a:p>
            <a:pPr marL="91440" indent="-91440" fontAlgn="auto">
              <a:buFont typeface="Arial" charset="0"/>
              <a:buChar char="•"/>
              <a:defRPr/>
            </a:pPr>
            <a:endParaRPr lang="en-GB" altLang="en-US" sz="2400" dirty="0">
              <a:solidFill>
                <a:schemeClr val="tx1">
                  <a:lumMod val="75000"/>
                  <a:lumOff val="25000"/>
                </a:schemeClr>
              </a:solidFill>
            </a:endParaRPr>
          </a:p>
          <a:p>
            <a:pPr marL="91440" indent="-91440" fontAlgn="auto">
              <a:buFont typeface="Arial" charset="0"/>
              <a:buChar char="•"/>
              <a:defRPr/>
            </a:pPr>
            <a:endParaRPr lang="en-GB" dirty="0">
              <a:solidFill>
                <a:schemeClr val="tx1">
                  <a:lumMod val="75000"/>
                  <a:lumOff val="2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39CCE-A0FF-CAFE-405A-B67879D0952F}"/>
              </a:ext>
            </a:extLst>
          </p:cNvPr>
          <p:cNvSpPr>
            <a:spLocks noGrp="1"/>
          </p:cNvSpPr>
          <p:nvPr>
            <p:ph type="title"/>
          </p:nvPr>
        </p:nvSpPr>
        <p:spPr>
          <a:xfrm>
            <a:off x="381000" y="76200"/>
            <a:ext cx="7543800" cy="1084262"/>
          </a:xfrm>
        </p:spPr>
        <p:txBody>
          <a:bodyPr>
            <a:normAutofit/>
          </a:bodyPr>
          <a:lstStyle/>
          <a:p>
            <a:pPr fontAlgn="auto">
              <a:spcAft>
                <a:spcPts val="0"/>
              </a:spcAft>
              <a:defRPr/>
            </a:pPr>
            <a:r>
              <a:rPr lang="en-GB" sz="3600" dirty="0">
                <a:solidFill>
                  <a:schemeClr val="tx1">
                    <a:lumMod val="75000"/>
                    <a:lumOff val="25000"/>
                  </a:schemeClr>
                </a:solidFill>
              </a:rPr>
              <a:t>Economic Impacts of Mega Events (some general points)</a:t>
            </a:r>
          </a:p>
        </p:txBody>
      </p:sp>
      <p:sp>
        <p:nvSpPr>
          <p:cNvPr id="13315" name="Content Placeholder 3">
            <a:extLst>
              <a:ext uri="{FF2B5EF4-FFF2-40B4-BE49-F238E27FC236}">
                <a16:creationId xmlns:a16="http://schemas.microsoft.com/office/drawing/2014/main" id="{48C03FE3-D77B-28F8-1C60-F98BAF18E559}"/>
              </a:ext>
            </a:extLst>
          </p:cNvPr>
          <p:cNvSpPr>
            <a:spLocks noGrp="1"/>
          </p:cNvSpPr>
          <p:nvPr>
            <p:ph idx="1"/>
          </p:nvPr>
        </p:nvSpPr>
        <p:spPr>
          <a:xfrm>
            <a:off x="152400" y="1371600"/>
            <a:ext cx="8382000" cy="4648200"/>
          </a:xfrm>
        </p:spPr>
        <p:txBody>
          <a:bodyPr rtlCol="0">
            <a:normAutofit fontScale="85000" lnSpcReduction="20000"/>
          </a:bodyPr>
          <a:lstStyle/>
          <a:p>
            <a:pPr marL="384048" lvl="1" indent="-182880" fontAlgn="auto">
              <a:lnSpc>
                <a:spcPct val="110000"/>
              </a:lnSpc>
              <a:defRPr/>
            </a:pPr>
            <a:r>
              <a:rPr lang="en-GB" altLang="en-US" sz="2800" dirty="0">
                <a:solidFill>
                  <a:schemeClr val="tx1">
                    <a:lumMod val="75000"/>
                    <a:lumOff val="25000"/>
                  </a:schemeClr>
                </a:solidFill>
              </a:rPr>
              <a:t>Multiplier effect of events, such as the Olympic Games is often over-estimated.</a:t>
            </a:r>
          </a:p>
          <a:p>
            <a:pPr marL="384048" lvl="1" indent="-182880" fontAlgn="auto">
              <a:lnSpc>
                <a:spcPct val="110000"/>
              </a:lnSpc>
              <a:defRPr/>
            </a:pPr>
            <a:r>
              <a:rPr lang="en-GB" altLang="en-US" sz="2800" dirty="0">
                <a:solidFill>
                  <a:schemeClr val="tx1">
                    <a:lumMod val="75000"/>
                    <a:lumOff val="25000"/>
                  </a:schemeClr>
                </a:solidFill>
              </a:rPr>
              <a:t>In terms of operational costs, only since 1972 have the Olympic Games made surpluses.</a:t>
            </a:r>
          </a:p>
          <a:p>
            <a:pPr marL="384048" lvl="1" indent="-182880" fontAlgn="auto">
              <a:lnSpc>
                <a:spcPct val="110000"/>
              </a:lnSpc>
              <a:defRPr/>
            </a:pPr>
            <a:r>
              <a:rPr lang="en-GB" altLang="en-US" sz="2800" dirty="0">
                <a:solidFill>
                  <a:schemeClr val="tx1">
                    <a:lumMod val="75000"/>
                    <a:lumOff val="25000"/>
                  </a:schemeClr>
                </a:solidFill>
              </a:rPr>
              <a:t>It is in the capital infrastructure investments where losses are made. Vital to put it in perspective AND NOT simply place these costs against the 2 weeks of events (What is legacy? Life span of facilities 20 -50 years?)</a:t>
            </a:r>
          </a:p>
          <a:p>
            <a:pPr marL="384048" lvl="1" indent="-182880" fontAlgn="auto">
              <a:lnSpc>
                <a:spcPct val="110000"/>
              </a:lnSpc>
              <a:defRPr/>
            </a:pPr>
            <a:r>
              <a:rPr lang="en-GB" altLang="en-US" sz="2800" dirty="0">
                <a:solidFill>
                  <a:schemeClr val="tx1">
                    <a:lumMod val="75000"/>
                    <a:lumOff val="25000"/>
                  </a:schemeClr>
                </a:solidFill>
              </a:rPr>
              <a:t>Cities can often lose money, but many others can gain</a:t>
            </a:r>
          </a:p>
          <a:p>
            <a:pPr marL="384048" lvl="1" indent="-182880" fontAlgn="auto">
              <a:defRPr/>
            </a:pPr>
            <a:r>
              <a:rPr lang="en-GB" altLang="en-US" sz="2800" dirty="0">
                <a:solidFill>
                  <a:schemeClr val="tx1">
                    <a:lumMod val="75000"/>
                    <a:lumOff val="25000"/>
                  </a:schemeClr>
                </a:solidFill>
                <a:hlinkClick r:id="rId3"/>
              </a:rPr>
              <a:t>https://olympics.com/ioc/news/london-2012-s-sustainability-legacy-lives-on</a:t>
            </a:r>
            <a:endParaRPr lang="en-GB" altLang="en-US" sz="2800" dirty="0">
              <a:solidFill>
                <a:schemeClr val="tx1">
                  <a:lumMod val="75000"/>
                  <a:lumOff val="25000"/>
                </a:schemeClr>
              </a:solidFill>
            </a:endParaRPr>
          </a:p>
          <a:p>
            <a:pPr marL="384048" lvl="1" indent="-182880" fontAlgn="auto">
              <a:defRPr/>
            </a:pPr>
            <a:r>
              <a:rPr lang="en-GB" altLang="en-US" sz="2800" dirty="0">
                <a:solidFill>
                  <a:schemeClr val="tx1">
                    <a:lumMod val="75000"/>
                    <a:lumOff val="25000"/>
                  </a:schemeClr>
                </a:solidFill>
                <a:hlinkClick r:id="rId4"/>
              </a:rPr>
              <a:t>https://www.dw.com/en/rio-hits-the-brakes-on-controversial-favela-cable-car/a-37368291</a:t>
            </a:r>
            <a:endParaRPr lang="en-GB" altLang="en-US" sz="2800" dirty="0">
              <a:solidFill>
                <a:schemeClr val="tx1">
                  <a:lumMod val="75000"/>
                  <a:lumOff val="25000"/>
                </a:schemeClr>
              </a:solidFill>
            </a:endParaRPr>
          </a:p>
          <a:p>
            <a:pPr marL="384048" lvl="1" indent="-182880" fontAlgn="auto">
              <a:defRPr/>
            </a:pPr>
            <a:endParaRPr lang="en-GB" altLang="en-US" sz="2800" dirty="0">
              <a:solidFill>
                <a:schemeClr val="tx1">
                  <a:lumMod val="75000"/>
                  <a:lumOff val="25000"/>
                </a:schemeClr>
              </a:solidFill>
            </a:endParaRPr>
          </a:p>
          <a:p>
            <a:pPr marL="384048" lvl="1" indent="-182880" fontAlgn="auto">
              <a:defRPr/>
            </a:pPr>
            <a:endParaRPr lang="en-GB" altLang="en-US" sz="2800" dirty="0">
              <a:solidFill>
                <a:schemeClr val="tx1">
                  <a:lumMod val="75000"/>
                  <a:lumOff val="25000"/>
                </a:schemeClr>
              </a:solidFill>
            </a:endParaRPr>
          </a:p>
          <a:p>
            <a:pPr marL="384048" lvl="1" indent="-182880" fontAlgn="auto">
              <a:defRPr/>
            </a:pPr>
            <a:endParaRPr lang="en-GB" altLang="en-US" sz="2800" dirty="0">
              <a:solidFill>
                <a:schemeClr val="tx1">
                  <a:lumMod val="75000"/>
                  <a:lumOff val="25000"/>
                </a:schemeClr>
              </a:solidFill>
            </a:endParaRPr>
          </a:p>
          <a:p>
            <a:pPr marL="384048" lvl="1" indent="-182880" fontAlgn="auto">
              <a:defRPr/>
            </a:pPr>
            <a:endParaRPr lang="en-GB" altLang="en-US" dirty="0">
              <a:solidFill>
                <a:schemeClr val="tx1">
                  <a:lumMod val="75000"/>
                  <a:lumOff val="2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315">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31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315">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31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52FA2-165C-7911-1687-985CB58D5EB7}"/>
              </a:ext>
            </a:extLst>
          </p:cNvPr>
          <p:cNvSpPr>
            <a:spLocks noGrp="1"/>
          </p:cNvSpPr>
          <p:nvPr>
            <p:ph type="title"/>
          </p:nvPr>
        </p:nvSpPr>
        <p:spPr>
          <a:xfrm>
            <a:off x="822325" y="287339"/>
            <a:ext cx="7543800" cy="627062"/>
          </a:xfrm>
        </p:spPr>
        <p:txBody>
          <a:bodyPr>
            <a:normAutofit/>
          </a:bodyPr>
          <a:lstStyle/>
          <a:p>
            <a:pPr fontAlgn="auto">
              <a:spcAft>
                <a:spcPts val="0"/>
              </a:spcAft>
              <a:defRPr/>
            </a:pPr>
            <a:r>
              <a:rPr lang="en-GB" sz="3600" dirty="0">
                <a:solidFill>
                  <a:schemeClr val="tx1">
                    <a:lumMod val="75000"/>
                    <a:lumOff val="25000"/>
                  </a:schemeClr>
                </a:solidFill>
              </a:rPr>
              <a:t>Why are impact assessments necessary?</a:t>
            </a:r>
          </a:p>
        </p:txBody>
      </p:sp>
      <p:sp>
        <p:nvSpPr>
          <p:cNvPr id="5123" name="Content Placeholder 2">
            <a:extLst>
              <a:ext uri="{FF2B5EF4-FFF2-40B4-BE49-F238E27FC236}">
                <a16:creationId xmlns:a16="http://schemas.microsoft.com/office/drawing/2014/main" id="{ED4DC2A3-6900-803B-E872-59EE99620C0D}"/>
              </a:ext>
            </a:extLst>
          </p:cNvPr>
          <p:cNvSpPr>
            <a:spLocks noGrp="1" noChangeArrowheads="1"/>
          </p:cNvSpPr>
          <p:nvPr>
            <p:ph idx="1"/>
          </p:nvPr>
        </p:nvSpPr>
        <p:spPr>
          <a:xfrm>
            <a:off x="822325" y="1182688"/>
            <a:ext cx="7620000" cy="4800600"/>
          </a:xfrm>
        </p:spPr>
        <p:txBody>
          <a:bodyPr/>
          <a:lstStyle/>
          <a:p>
            <a:pPr>
              <a:buFont typeface="Wingdings" panose="05000000000000000000" pitchFamily="2" charset="2"/>
              <a:buChar char="q"/>
            </a:pPr>
            <a:r>
              <a:rPr lang="en-GB" altLang="en-US" sz="3200" dirty="0"/>
              <a:t>predicts the consequences of disruption of a business function and process and gathers information needed to develop recovery strategies.</a:t>
            </a:r>
          </a:p>
          <a:p>
            <a:pPr>
              <a:buFont typeface="Wingdings" panose="05000000000000000000" pitchFamily="2" charset="2"/>
              <a:buChar char="q"/>
            </a:pPr>
            <a:r>
              <a:rPr lang="en-GB" altLang="en-US" sz="3200" dirty="0"/>
              <a:t>Estimate the legacy (Long-term impacts)</a:t>
            </a:r>
          </a:p>
          <a:p>
            <a:pPr>
              <a:buFont typeface="Wingdings" panose="05000000000000000000" pitchFamily="2" charset="2"/>
              <a:buChar char="q"/>
            </a:pPr>
            <a:r>
              <a:rPr lang="en-GB" altLang="en-US" sz="3200" dirty="0"/>
              <a:t>Maximise good impacts/minimise bad impacts</a:t>
            </a:r>
          </a:p>
          <a:p>
            <a:pPr>
              <a:buFont typeface="Wingdings" panose="05000000000000000000" pitchFamily="2" charset="2"/>
              <a:buChar char="q"/>
            </a:pPr>
            <a:r>
              <a:rPr lang="en-GB" altLang="en-US" sz="3200" dirty="0"/>
              <a:t>Different stages require different studies.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fade">
                                      <p:cBhvr>
                                        <p:cTn id="7" dur="500"/>
                                        <p:tgtEl>
                                          <p:spTgt spid="51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23">
                                            <p:txEl>
                                              <p:pRg st="1" end="1"/>
                                            </p:txEl>
                                          </p:spTgt>
                                        </p:tgtEl>
                                        <p:attrNameLst>
                                          <p:attrName>style.visibility</p:attrName>
                                        </p:attrNameLst>
                                      </p:cBhvr>
                                      <p:to>
                                        <p:strVal val="visible"/>
                                      </p:to>
                                    </p:set>
                                    <p:animEffect transition="in" filter="fade">
                                      <p:cBhvr>
                                        <p:cTn id="12" dur="500"/>
                                        <p:tgtEl>
                                          <p:spTgt spid="512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123">
                                            <p:txEl>
                                              <p:pRg st="2" end="2"/>
                                            </p:txEl>
                                          </p:spTgt>
                                        </p:tgtEl>
                                        <p:attrNameLst>
                                          <p:attrName>style.visibility</p:attrName>
                                        </p:attrNameLst>
                                      </p:cBhvr>
                                      <p:to>
                                        <p:strVal val="visible"/>
                                      </p:to>
                                    </p:set>
                                    <p:animEffect transition="in" filter="fade">
                                      <p:cBhvr>
                                        <p:cTn id="17" dur="500"/>
                                        <p:tgtEl>
                                          <p:spTgt spid="512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123">
                                            <p:txEl>
                                              <p:pRg st="3" end="3"/>
                                            </p:txEl>
                                          </p:spTgt>
                                        </p:tgtEl>
                                        <p:attrNameLst>
                                          <p:attrName>style.visibility</p:attrName>
                                        </p:attrNameLst>
                                      </p:cBhvr>
                                      <p:to>
                                        <p:strVal val="visible"/>
                                      </p:to>
                                    </p:set>
                                    <p:animEffect transition="in" filter="fade">
                                      <p:cBhvr>
                                        <p:cTn id="22" dur="500"/>
                                        <p:tgtEl>
                                          <p:spTgt spid="51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560" name="Rectangle 23559">
            <a:extLst>
              <a:ext uri="{FF2B5EF4-FFF2-40B4-BE49-F238E27FC236}">
                <a16:creationId xmlns:a16="http://schemas.microsoft.com/office/drawing/2014/main" id="{C33BF9DD-8A45-4EEE-B231-0A14D322E5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791A5F-9CF3-C59A-4828-237B3F5BBC01}"/>
              </a:ext>
            </a:extLst>
          </p:cNvPr>
          <p:cNvSpPr>
            <a:spLocks noGrp="1"/>
          </p:cNvSpPr>
          <p:nvPr>
            <p:ph type="title"/>
          </p:nvPr>
        </p:nvSpPr>
        <p:spPr>
          <a:xfrm>
            <a:off x="3731078" y="634947"/>
            <a:ext cx="4931229" cy="584254"/>
          </a:xfrm>
        </p:spPr>
        <p:txBody>
          <a:bodyPr>
            <a:normAutofit/>
          </a:bodyPr>
          <a:lstStyle/>
          <a:p>
            <a:pPr fontAlgn="auto">
              <a:spcAft>
                <a:spcPts val="0"/>
              </a:spcAft>
              <a:defRPr/>
            </a:pPr>
            <a:r>
              <a:rPr lang="en-GB" altLang="en-US" sz="3400" dirty="0"/>
              <a:t>The time scales </a:t>
            </a:r>
            <a:endParaRPr lang="en-GB" sz="3400" dirty="0"/>
          </a:p>
        </p:txBody>
      </p:sp>
      <p:pic>
        <p:nvPicPr>
          <p:cNvPr id="3" name="Picture 2">
            <a:extLst>
              <a:ext uri="{FF2B5EF4-FFF2-40B4-BE49-F238E27FC236}">
                <a16:creationId xmlns:a16="http://schemas.microsoft.com/office/drawing/2014/main" id="{ECB37D47-1074-E777-33C3-5015BC3179F0}"/>
              </a:ext>
            </a:extLst>
          </p:cNvPr>
          <p:cNvPicPr>
            <a:picLocks noChangeAspect="1"/>
          </p:cNvPicPr>
          <p:nvPr/>
        </p:nvPicPr>
        <p:blipFill>
          <a:blip r:embed="rId2"/>
          <a:stretch>
            <a:fillRect/>
          </a:stretch>
        </p:blipFill>
        <p:spPr>
          <a:xfrm>
            <a:off x="475499" y="1049354"/>
            <a:ext cx="3000986" cy="4495859"/>
          </a:xfrm>
          <a:prstGeom prst="rect">
            <a:avLst/>
          </a:prstGeom>
        </p:spPr>
      </p:pic>
      <p:cxnSp>
        <p:nvCxnSpPr>
          <p:cNvPr id="23562" name="Straight Connector 23561">
            <a:extLst>
              <a:ext uri="{FF2B5EF4-FFF2-40B4-BE49-F238E27FC236}">
                <a16:creationId xmlns:a16="http://schemas.microsoft.com/office/drawing/2014/main" id="{9020DCC9-F851-4562-BB20-1AB3C51BFD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731077" y="2086188"/>
            <a:ext cx="4567326"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23555" name="Content Placeholder 2">
            <a:extLst>
              <a:ext uri="{FF2B5EF4-FFF2-40B4-BE49-F238E27FC236}">
                <a16:creationId xmlns:a16="http://schemas.microsoft.com/office/drawing/2014/main" id="{3451DC78-152B-53B6-C3B1-7E26B65AB7E1}"/>
              </a:ext>
            </a:extLst>
          </p:cNvPr>
          <p:cNvSpPr>
            <a:spLocks noGrp="1" noChangeArrowheads="1"/>
          </p:cNvSpPr>
          <p:nvPr>
            <p:ph idx="1"/>
          </p:nvPr>
        </p:nvSpPr>
        <p:spPr>
          <a:xfrm>
            <a:off x="3731076" y="1373235"/>
            <a:ext cx="4931230" cy="4495859"/>
          </a:xfrm>
        </p:spPr>
        <p:txBody>
          <a:bodyPr>
            <a:normAutofit fontScale="92500" lnSpcReduction="10000"/>
          </a:bodyPr>
          <a:lstStyle/>
          <a:p>
            <a:pPr lvl="1">
              <a:lnSpc>
                <a:spcPct val="100000"/>
              </a:lnSpc>
            </a:pPr>
            <a:r>
              <a:rPr lang="en-GB" altLang="en-US" sz="2400" dirty="0"/>
              <a:t>Pre- event feasibility analysis (can also be long-term)</a:t>
            </a:r>
          </a:p>
          <a:p>
            <a:pPr lvl="1">
              <a:lnSpc>
                <a:spcPct val="100000"/>
              </a:lnSpc>
            </a:pPr>
            <a:r>
              <a:rPr lang="en-GB" altLang="en-US" sz="2400" dirty="0"/>
              <a:t>Short-term impact – during the event</a:t>
            </a:r>
          </a:p>
          <a:p>
            <a:pPr lvl="1">
              <a:lnSpc>
                <a:spcPct val="100000"/>
              </a:lnSpc>
            </a:pPr>
            <a:r>
              <a:rPr lang="en-GB" altLang="en-US" sz="2400" dirty="0"/>
              <a:t>Medium term impact – post event after original event closed</a:t>
            </a:r>
          </a:p>
          <a:p>
            <a:pPr lvl="1">
              <a:lnSpc>
                <a:spcPct val="100000"/>
              </a:lnSpc>
            </a:pPr>
            <a:r>
              <a:rPr lang="en-GB" altLang="en-US" sz="2400" dirty="0"/>
              <a:t>Long term impact (legacy) – post event when original organisers transfer control of the facilities, land and programmes.</a:t>
            </a:r>
          </a:p>
          <a:p>
            <a:pPr lvl="1">
              <a:lnSpc>
                <a:spcPct val="100000"/>
              </a:lnSpc>
            </a:pPr>
            <a:r>
              <a:rPr lang="en-GB" altLang="en-US" sz="2400" dirty="0"/>
              <a:t>Recommend goals, methods and measures for planning, evaluation and impact assessment pertaining to events and tourism ( Getz.D,2019)</a:t>
            </a:r>
          </a:p>
          <a:p>
            <a:pPr>
              <a:lnSpc>
                <a:spcPct val="100000"/>
              </a:lnSpc>
            </a:pPr>
            <a:endParaRPr lang="en-GB" altLang="en-US" dirty="0"/>
          </a:p>
        </p:txBody>
      </p:sp>
      <p:sp>
        <p:nvSpPr>
          <p:cNvPr id="23564" name="Rectangle 23563">
            <a:extLst>
              <a:ext uri="{FF2B5EF4-FFF2-40B4-BE49-F238E27FC236}">
                <a16:creationId xmlns:a16="http://schemas.microsoft.com/office/drawing/2014/main" id="{D5FBCAC9-BD8B-4F3B-AD74-EF37D421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566" name="Rectangle 23565">
            <a:extLst>
              <a:ext uri="{FF2B5EF4-FFF2-40B4-BE49-F238E27FC236}">
                <a16:creationId xmlns:a16="http://schemas.microsoft.com/office/drawing/2014/main" id="{9556C5A8-AD7E-4CE7-87BE-9EA3B5E17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55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355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55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355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E1227-7A5F-E505-C4D0-F4E4B2E4DE79}"/>
              </a:ext>
            </a:extLst>
          </p:cNvPr>
          <p:cNvSpPr>
            <a:spLocks noGrp="1"/>
          </p:cNvSpPr>
          <p:nvPr>
            <p:ph type="title"/>
          </p:nvPr>
        </p:nvSpPr>
        <p:spPr>
          <a:xfrm>
            <a:off x="381000" y="152400"/>
            <a:ext cx="8169275" cy="1160462"/>
          </a:xfrm>
        </p:spPr>
        <p:txBody>
          <a:bodyPr>
            <a:normAutofit/>
          </a:bodyPr>
          <a:lstStyle/>
          <a:p>
            <a:pPr fontAlgn="auto">
              <a:spcAft>
                <a:spcPts val="0"/>
              </a:spcAft>
              <a:defRPr/>
            </a:pPr>
            <a:r>
              <a:rPr lang="en-GB" sz="4000" dirty="0">
                <a:solidFill>
                  <a:schemeClr val="tx1">
                    <a:lumMod val="75000"/>
                    <a:lumOff val="25000"/>
                  </a:schemeClr>
                </a:solidFill>
              </a:rPr>
              <a:t>What determines the scale of economic impact?</a:t>
            </a:r>
          </a:p>
        </p:txBody>
      </p:sp>
      <p:sp>
        <p:nvSpPr>
          <p:cNvPr id="18435" name="Content Placeholder 6">
            <a:extLst>
              <a:ext uri="{FF2B5EF4-FFF2-40B4-BE49-F238E27FC236}">
                <a16:creationId xmlns:a16="http://schemas.microsoft.com/office/drawing/2014/main" id="{80882FFE-DC7A-F45B-A89A-8E3F65FD1F08}"/>
              </a:ext>
            </a:extLst>
          </p:cNvPr>
          <p:cNvSpPr>
            <a:spLocks noGrp="1"/>
          </p:cNvSpPr>
          <p:nvPr>
            <p:ph idx="1"/>
          </p:nvPr>
        </p:nvSpPr>
        <p:spPr>
          <a:xfrm>
            <a:off x="457200" y="1331912"/>
            <a:ext cx="8610600" cy="5526088"/>
          </a:xfrm>
        </p:spPr>
        <p:txBody>
          <a:bodyPr rtlCol="0">
            <a:normAutofit fontScale="47500" lnSpcReduction="20000"/>
          </a:bodyPr>
          <a:lstStyle/>
          <a:p>
            <a:pPr marL="91440" indent="-91440" fontAlgn="auto">
              <a:lnSpc>
                <a:spcPct val="120000"/>
              </a:lnSpc>
              <a:defRPr/>
            </a:pPr>
            <a:r>
              <a:rPr lang="en-GB" altLang="en-US" sz="4200" dirty="0">
                <a:solidFill>
                  <a:schemeClr val="tx1">
                    <a:lumMod val="75000"/>
                    <a:lumOff val="25000"/>
                  </a:schemeClr>
                </a:solidFill>
              </a:rPr>
              <a:t>Level of economic development/opportunities to spend money/Location of the event</a:t>
            </a:r>
          </a:p>
          <a:p>
            <a:pPr marL="91440" indent="-91440" fontAlgn="auto">
              <a:lnSpc>
                <a:spcPct val="120000"/>
              </a:lnSpc>
              <a:defRPr/>
            </a:pPr>
            <a:r>
              <a:rPr lang="en-GB" altLang="en-US" sz="4200" dirty="0">
                <a:solidFill>
                  <a:schemeClr val="tx1">
                    <a:lumMod val="75000"/>
                    <a:lumOff val="25000"/>
                  </a:schemeClr>
                </a:solidFill>
              </a:rPr>
              <a:t>Nature of the event/facilities and their attractiveness/pulling power</a:t>
            </a:r>
          </a:p>
          <a:p>
            <a:pPr marL="91440" indent="-91440" fontAlgn="auto">
              <a:lnSpc>
                <a:spcPct val="120000"/>
              </a:lnSpc>
              <a:defRPr/>
            </a:pPr>
            <a:r>
              <a:rPr lang="en-GB" altLang="en-US" sz="4200" dirty="0">
                <a:solidFill>
                  <a:schemeClr val="tx1">
                    <a:lumMod val="75000"/>
                    <a:lumOff val="25000"/>
                  </a:schemeClr>
                </a:solidFill>
              </a:rPr>
              <a:t>Degree of foreign/outside ownership (leakages)</a:t>
            </a:r>
          </a:p>
          <a:p>
            <a:pPr marL="91440" indent="-91440" fontAlgn="auto">
              <a:lnSpc>
                <a:spcPct val="120000"/>
              </a:lnSpc>
              <a:defRPr/>
            </a:pPr>
            <a:r>
              <a:rPr lang="en-GB" altLang="en-US" sz="4200" dirty="0">
                <a:solidFill>
                  <a:schemeClr val="tx1">
                    <a:lumMod val="75000"/>
                    <a:lumOff val="25000"/>
                  </a:schemeClr>
                </a:solidFill>
              </a:rPr>
              <a:t>Number of local people employed</a:t>
            </a:r>
          </a:p>
          <a:p>
            <a:pPr marL="91440" indent="-91440" fontAlgn="auto">
              <a:lnSpc>
                <a:spcPct val="120000"/>
              </a:lnSpc>
              <a:defRPr/>
            </a:pPr>
            <a:r>
              <a:rPr lang="en-GB" altLang="en-US" sz="4200" dirty="0">
                <a:solidFill>
                  <a:schemeClr val="tx1">
                    <a:lumMod val="75000"/>
                    <a:lumOff val="25000"/>
                  </a:schemeClr>
                </a:solidFill>
              </a:rPr>
              <a:t>Provision of supporting infra-structure</a:t>
            </a:r>
          </a:p>
          <a:p>
            <a:pPr marL="91440" indent="-91440" fontAlgn="auto">
              <a:lnSpc>
                <a:spcPct val="120000"/>
              </a:lnSpc>
              <a:defRPr/>
            </a:pPr>
            <a:r>
              <a:rPr lang="en-GB" altLang="en-US" sz="4200" dirty="0">
                <a:solidFill>
                  <a:schemeClr val="tx1">
                    <a:lumMod val="75000"/>
                    <a:lumOff val="25000"/>
                  </a:schemeClr>
                </a:solidFill>
              </a:rPr>
              <a:t>Type of supporter/spectator/participant and location.</a:t>
            </a:r>
          </a:p>
          <a:p>
            <a:pPr marL="91440" indent="-91440" fontAlgn="auto">
              <a:lnSpc>
                <a:spcPct val="120000"/>
              </a:lnSpc>
              <a:defRPr/>
            </a:pPr>
            <a:r>
              <a:rPr lang="en-GB" altLang="en-US" sz="4200" dirty="0">
                <a:solidFill>
                  <a:schemeClr val="tx1">
                    <a:lumMod val="75000"/>
                    <a:lumOff val="25000"/>
                  </a:schemeClr>
                </a:solidFill>
              </a:rPr>
              <a:t>Type of spectator and participant</a:t>
            </a:r>
          </a:p>
          <a:p>
            <a:pPr marL="91440" indent="-91440" fontAlgn="auto">
              <a:lnSpc>
                <a:spcPct val="120000"/>
              </a:lnSpc>
              <a:defRPr/>
            </a:pPr>
            <a:r>
              <a:rPr lang="en-GB" altLang="en-US" sz="4200" dirty="0">
                <a:solidFill>
                  <a:schemeClr val="tx1">
                    <a:lumMod val="75000"/>
                    <a:lumOff val="25000"/>
                  </a:schemeClr>
                </a:solidFill>
              </a:rPr>
              <a:t>Timing of the event</a:t>
            </a:r>
          </a:p>
          <a:p>
            <a:pPr marL="91440" indent="-91440" fontAlgn="auto">
              <a:lnSpc>
                <a:spcPct val="120000"/>
              </a:lnSpc>
              <a:defRPr/>
            </a:pPr>
            <a:r>
              <a:rPr lang="en-GB" altLang="en-US" sz="4200" dirty="0">
                <a:solidFill>
                  <a:schemeClr val="tx1">
                    <a:lumMod val="75000"/>
                    <a:lumOff val="25000"/>
                  </a:schemeClr>
                </a:solidFill>
              </a:rPr>
              <a:t>Opportunities for secondary spend</a:t>
            </a:r>
          </a:p>
          <a:p>
            <a:pPr marL="91440" indent="-91440" fontAlgn="auto">
              <a:lnSpc>
                <a:spcPct val="120000"/>
              </a:lnSpc>
              <a:defRPr/>
            </a:pPr>
            <a:r>
              <a:rPr lang="en-GB" altLang="en-US" sz="4200" dirty="0">
                <a:solidFill>
                  <a:schemeClr val="tx1">
                    <a:lumMod val="75000"/>
                    <a:lumOff val="25000"/>
                  </a:schemeClr>
                </a:solidFill>
              </a:rPr>
              <a:t>Scale of leakages</a:t>
            </a:r>
          </a:p>
          <a:p>
            <a:pPr marL="91440" indent="-91440" fontAlgn="auto">
              <a:defRPr/>
            </a:pPr>
            <a:endParaRPr lang="en-GB" altLang="en-US" dirty="0">
              <a:solidFill>
                <a:schemeClr val="tx1">
                  <a:lumMod val="75000"/>
                  <a:lumOff val="2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43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843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43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8435">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8435">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8435">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8435">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8435">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843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C1F74-56C0-A90F-51A9-FDDD78080597}"/>
              </a:ext>
            </a:extLst>
          </p:cNvPr>
          <p:cNvSpPr>
            <a:spLocks noGrp="1"/>
          </p:cNvSpPr>
          <p:nvPr>
            <p:ph type="title"/>
          </p:nvPr>
        </p:nvSpPr>
        <p:spPr>
          <a:xfrm>
            <a:off x="822325" y="287339"/>
            <a:ext cx="7543800" cy="701674"/>
          </a:xfrm>
        </p:spPr>
        <p:txBody>
          <a:bodyPr>
            <a:normAutofit/>
          </a:bodyPr>
          <a:lstStyle/>
          <a:p>
            <a:pPr fontAlgn="auto">
              <a:spcAft>
                <a:spcPts val="0"/>
              </a:spcAft>
              <a:defRPr/>
            </a:pPr>
            <a:r>
              <a:rPr lang="en-GB" sz="4000" dirty="0">
                <a:solidFill>
                  <a:schemeClr val="tx1">
                    <a:lumMod val="75000"/>
                    <a:lumOff val="25000"/>
                  </a:schemeClr>
                </a:solidFill>
              </a:rPr>
              <a:t>Task - Identifying Economic Impacts</a:t>
            </a:r>
          </a:p>
        </p:txBody>
      </p:sp>
      <p:sp>
        <p:nvSpPr>
          <p:cNvPr id="9219" name="Content Placeholder 2">
            <a:extLst>
              <a:ext uri="{FF2B5EF4-FFF2-40B4-BE49-F238E27FC236}">
                <a16:creationId xmlns:a16="http://schemas.microsoft.com/office/drawing/2014/main" id="{CC2B2740-23D1-577A-6B49-0C1B14041DAB}"/>
              </a:ext>
            </a:extLst>
          </p:cNvPr>
          <p:cNvSpPr>
            <a:spLocks noGrp="1"/>
          </p:cNvSpPr>
          <p:nvPr>
            <p:ph idx="1"/>
          </p:nvPr>
        </p:nvSpPr>
        <p:spPr/>
        <p:txBody>
          <a:bodyPr rtlCol="0">
            <a:normAutofit/>
          </a:bodyPr>
          <a:lstStyle/>
          <a:p>
            <a:pPr marL="91440" indent="-91440" fontAlgn="auto">
              <a:defRPr/>
            </a:pPr>
            <a:endParaRPr lang="en-GB" altLang="en-US" dirty="0">
              <a:solidFill>
                <a:schemeClr val="tx1">
                  <a:lumMod val="75000"/>
                  <a:lumOff val="25000"/>
                </a:schemeClr>
              </a:solidFill>
            </a:endParaRPr>
          </a:p>
          <a:p>
            <a:pPr marL="91440" indent="-91440" fontAlgn="auto">
              <a:defRPr/>
            </a:pPr>
            <a:r>
              <a:rPr lang="en-GB" altLang="en-US" sz="2800" dirty="0">
                <a:solidFill>
                  <a:schemeClr val="tx1">
                    <a:lumMod val="75000"/>
                    <a:lumOff val="25000"/>
                  </a:schemeClr>
                </a:solidFill>
              </a:rPr>
              <a:t>Consider an event you have attended</a:t>
            </a:r>
          </a:p>
          <a:p>
            <a:pPr marL="91440" indent="-91440" fontAlgn="auto">
              <a:defRPr/>
            </a:pPr>
            <a:r>
              <a:rPr lang="en-GB" altLang="en-US" sz="2800" dirty="0">
                <a:solidFill>
                  <a:schemeClr val="tx1">
                    <a:lumMod val="75000"/>
                    <a:lumOff val="25000"/>
                  </a:schemeClr>
                </a:solidFill>
              </a:rPr>
              <a:t>Identify some of the areas within an event where economic activity takes place (money spent/exchanged)</a:t>
            </a:r>
          </a:p>
          <a:p>
            <a:pPr marL="91440" indent="-91440" fontAlgn="auto">
              <a:defRPr/>
            </a:pPr>
            <a:r>
              <a:rPr lang="en-GB" altLang="en-US" sz="2800" dirty="0">
                <a:solidFill>
                  <a:schemeClr val="tx1">
                    <a:lumMod val="75000"/>
                    <a:lumOff val="25000"/>
                  </a:schemeClr>
                </a:solidFill>
              </a:rPr>
              <a:t>Categorise this as pre-event and during event expenditure</a:t>
            </a:r>
          </a:p>
          <a:p>
            <a:pPr marL="91440" indent="-91440" fontAlgn="auto">
              <a:defRPr/>
            </a:pPr>
            <a:endParaRPr lang="en-US" altLang="en-US" dirty="0">
              <a:solidFill>
                <a:schemeClr val="tx1">
                  <a:lumMod val="75000"/>
                  <a:lumOff val="2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9">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21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855B3-78C2-6132-AB5F-C200F9BF025F}"/>
              </a:ext>
            </a:extLst>
          </p:cNvPr>
          <p:cNvSpPr>
            <a:spLocks noGrp="1"/>
          </p:cNvSpPr>
          <p:nvPr>
            <p:ph type="title"/>
          </p:nvPr>
        </p:nvSpPr>
        <p:spPr>
          <a:xfrm>
            <a:off x="822325" y="287339"/>
            <a:ext cx="7543800" cy="627062"/>
          </a:xfrm>
        </p:spPr>
        <p:txBody>
          <a:bodyPr>
            <a:normAutofit/>
          </a:bodyPr>
          <a:lstStyle/>
          <a:p>
            <a:pPr fontAlgn="auto">
              <a:spcAft>
                <a:spcPts val="0"/>
              </a:spcAft>
              <a:defRPr/>
            </a:pPr>
            <a:r>
              <a:rPr lang="en-GB" sz="4000" dirty="0">
                <a:solidFill>
                  <a:schemeClr val="tx1">
                    <a:lumMod val="75000"/>
                    <a:lumOff val="25000"/>
                  </a:schemeClr>
                </a:solidFill>
              </a:rPr>
              <a:t>Concept of the multiplier</a:t>
            </a:r>
          </a:p>
        </p:txBody>
      </p:sp>
      <p:sp>
        <p:nvSpPr>
          <p:cNvPr id="26627" name="Content Placeholder 2">
            <a:extLst>
              <a:ext uri="{FF2B5EF4-FFF2-40B4-BE49-F238E27FC236}">
                <a16:creationId xmlns:a16="http://schemas.microsoft.com/office/drawing/2014/main" id="{997D39A3-9256-6104-2BB9-D4F7273476E5}"/>
              </a:ext>
            </a:extLst>
          </p:cNvPr>
          <p:cNvSpPr>
            <a:spLocks noGrp="1" noChangeArrowheads="1"/>
          </p:cNvSpPr>
          <p:nvPr>
            <p:ph idx="1"/>
          </p:nvPr>
        </p:nvSpPr>
        <p:spPr>
          <a:xfrm>
            <a:off x="822325" y="1295401"/>
            <a:ext cx="7543800" cy="4573588"/>
          </a:xfrm>
        </p:spPr>
        <p:txBody>
          <a:bodyPr/>
          <a:lstStyle/>
          <a:p>
            <a:r>
              <a:rPr lang="en-GB" altLang="en-US" sz="3200" dirty="0"/>
              <a:t>It is a coefficient (measurement) which expresses the amount of income generated by visitors, tourists, spectators.</a:t>
            </a:r>
          </a:p>
          <a:p>
            <a:r>
              <a:rPr lang="en-GB" altLang="en-US" sz="3200" dirty="0"/>
              <a:t>It relates to the idea that there is a </a:t>
            </a:r>
            <a:r>
              <a:rPr lang="en-GB" altLang="en-US" sz="3200" b="1" dirty="0"/>
              <a:t>chain of economic activity</a:t>
            </a:r>
          </a:p>
          <a:p>
            <a:r>
              <a:rPr lang="en-GB" altLang="en-US" sz="3200" dirty="0"/>
              <a:t>Money is spent and re-circulated in the economy creating </a:t>
            </a:r>
            <a:r>
              <a:rPr lang="en-GB" altLang="en-US" sz="3200" b="1" dirty="0"/>
              <a:t>ripple effects</a:t>
            </a:r>
            <a:r>
              <a:rPr lang="en-GB" altLang="en-US" sz="3200" dirty="0"/>
              <a:t>.</a:t>
            </a:r>
          </a:p>
          <a:p>
            <a:endParaRPr lang="en-GB" altLang="en-US" dirty="0"/>
          </a:p>
          <a:p>
            <a:endParaRPr lang="en-GB" altLang="en-US" dirty="0"/>
          </a:p>
          <a:p>
            <a:endParaRPr lang="en-GB" altLang="en-US" dirty="0"/>
          </a:p>
          <a:p>
            <a:endParaRPr lang="en-GB" alt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71374-4933-B96F-6745-B8C2BEAFC351}"/>
              </a:ext>
            </a:extLst>
          </p:cNvPr>
          <p:cNvSpPr>
            <a:spLocks noGrp="1"/>
          </p:cNvSpPr>
          <p:nvPr>
            <p:ph type="title"/>
          </p:nvPr>
        </p:nvSpPr>
        <p:spPr>
          <a:xfrm>
            <a:off x="822325" y="287339"/>
            <a:ext cx="7543800" cy="627062"/>
          </a:xfrm>
        </p:spPr>
        <p:txBody>
          <a:bodyPr>
            <a:normAutofit fontScale="90000"/>
          </a:bodyPr>
          <a:lstStyle/>
          <a:p>
            <a:pPr fontAlgn="auto">
              <a:spcAft>
                <a:spcPts val="0"/>
              </a:spcAft>
              <a:defRPr/>
            </a:pPr>
            <a:r>
              <a:rPr lang="en-GB" dirty="0">
                <a:solidFill>
                  <a:schemeClr val="tx1">
                    <a:lumMod val="75000"/>
                    <a:lumOff val="25000"/>
                  </a:schemeClr>
                </a:solidFill>
              </a:rPr>
              <a:t>The Multiplier</a:t>
            </a:r>
          </a:p>
        </p:txBody>
      </p:sp>
      <p:sp>
        <p:nvSpPr>
          <p:cNvPr id="22531" name="Content Placeholder 2">
            <a:extLst>
              <a:ext uri="{FF2B5EF4-FFF2-40B4-BE49-F238E27FC236}">
                <a16:creationId xmlns:a16="http://schemas.microsoft.com/office/drawing/2014/main" id="{E1C5F780-FDDC-D03D-8180-C99D704F4091}"/>
              </a:ext>
            </a:extLst>
          </p:cNvPr>
          <p:cNvSpPr>
            <a:spLocks noGrp="1"/>
          </p:cNvSpPr>
          <p:nvPr>
            <p:ph idx="1"/>
          </p:nvPr>
        </p:nvSpPr>
        <p:spPr/>
        <p:txBody>
          <a:bodyPr rtlCol="0">
            <a:normAutofit fontScale="77500" lnSpcReduction="20000"/>
          </a:bodyPr>
          <a:lstStyle/>
          <a:p>
            <a:pPr marL="91440" indent="-91440" fontAlgn="auto">
              <a:defRPr/>
            </a:pPr>
            <a:endParaRPr lang="en-GB" altLang="en-US" dirty="0">
              <a:solidFill>
                <a:schemeClr val="tx1">
                  <a:lumMod val="75000"/>
                  <a:lumOff val="25000"/>
                </a:schemeClr>
              </a:solidFill>
            </a:endParaRPr>
          </a:p>
          <a:p>
            <a:pPr marL="91440" indent="-91440" fontAlgn="auto">
              <a:defRPr/>
            </a:pPr>
            <a:endParaRPr lang="en-GB" altLang="en-US" dirty="0">
              <a:solidFill>
                <a:schemeClr val="tx1">
                  <a:lumMod val="75000"/>
                  <a:lumOff val="25000"/>
                </a:schemeClr>
              </a:solidFill>
            </a:endParaRPr>
          </a:p>
          <a:p>
            <a:pPr marL="91440" indent="-91440" fontAlgn="auto">
              <a:defRPr/>
            </a:pPr>
            <a:endParaRPr lang="en-GB" altLang="en-US" dirty="0">
              <a:solidFill>
                <a:schemeClr val="tx1">
                  <a:lumMod val="75000"/>
                  <a:lumOff val="25000"/>
                </a:schemeClr>
              </a:solidFill>
            </a:endParaRPr>
          </a:p>
          <a:p>
            <a:pPr marL="91440" indent="-91440" fontAlgn="auto">
              <a:defRPr/>
            </a:pPr>
            <a:endParaRPr lang="en-GB" altLang="en-US" dirty="0">
              <a:solidFill>
                <a:schemeClr val="tx1">
                  <a:lumMod val="75000"/>
                  <a:lumOff val="25000"/>
                </a:schemeClr>
              </a:solidFill>
            </a:endParaRPr>
          </a:p>
          <a:p>
            <a:pPr marL="91440" indent="-91440" fontAlgn="auto">
              <a:defRPr/>
            </a:pPr>
            <a:r>
              <a:rPr lang="en-GB" altLang="en-US" dirty="0">
                <a:solidFill>
                  <a:schemeClr val="tx1">
                    <a:lumMod val="75000"/>
                    <a:lumOff val="25000"/>
                  </a:schemeClr>
                </a:solidFill>
              </a:rPr>
              <a:t>Multiplier = </a:t>
            </a:r>
            <a:r>
              <a:rPr lang="en-GB" altLang="en-US" u="sng" dirty="0">
                <a:solidFill>
                  <a:schemeClr val="tx1">
                    <a:lumMod val="75000"/>
                    <a:lumOff val="25000"/>
                  </a:schemeClr>
                </a:solidFill>
              </a:rPr>
              <a:t>Direct expenditure + Indirect+ Induced </a:t>
            </a:r>
          </a:p>
          <a:p>
            <a:pPr marL="91440" indent="-91440" fontAlgn="auto">
              <a:defRPr/>
            </a:pPr>
            <a:endParaRPr lang="en-GB" altLang="en-US" dirty="0">
              <a:solidFill>
                <a:schemeClr val="tx1">
                  <a:lumMod val="75000"/>
                  <a:lumOff val="25000"/>
                </a:schemeClr>
              </a:solidFill>
            </a:endParaRPr>
          </a:p>
          <a:p>
            <a:pPr marL="91440" indent="-91440" fontAlgn="auto">
              <a:defRPr/>
            </a:pPr>
            <a:r>
              <a:rPr lang="en-GB" altLang="en-US" sz="2300" dirty="0">
                <a:solidFill>
                  <a:schemeClr val="tx1">
                    <a:lumMod val="75000"/>
                    <a:lumOff val="25000"/>
                  </a:schemeClr>
                </a:solidFill>
              </a:rPr>
              <a:t>This measures the total affect of spending</a:t>
            </a:r>
          </a:p>
          <a:p>
            <a:pPr marL="91440" indent="-91440" fontAlgn="auto">
              <a:defRPr/>
            </a:pPr>
            <a:endParaRPr lang="en-GB" altLang="en-US" dirty="0">
              <a:solidFill>
                <a:schemeClr val="tx1">
                  <a:lumMod val="75000"/>
                  <a:lumOff val="25000"/>
                </a:schemeClr>
              </a:solidFill>
            </a:endParaRPr>
          </a:p>
          <a:p>
            <a:pPr marL="91440" indent="-91440" fontAlgn="auto">
              <a:defRPr/>
            </a:pPr>
            <a:r>
              <a:rPr lang="en-GB" altLang="en-US" sz="2300" dirty="0">
                <a:solidFill>
                  <a:schemeClr val="tx1">
                    <a:lumMod val="75000"/>
                    <a:lumOff val="25000"/>
                  </a:schemeClr>
                </a:solidFill>
              </a:rPr>
              <a:t>Apply this to the Edinburgh Festivals example</a:t>
            </a:r>
          </a:p>
          <a:p>
            <a:pPr marL="91440" indent="-91440" fontAlgn="auto">
              <a:defRPr/>
            </a:pPr>
            <a:endParaRPr lang="en-GB" altLang="en-US" dirty="0">
              <a:solidFill>
                <a:schemeClr val="tx1">
                  <a:lumMod val="75000"/>
                  <a:lumOff val="25000"/>
                </a:schemeClr>
              </a:solidFill>
            </a:endParaRPr>
          </a:p>
          <a:p>
            <a:pPr marL="91440" indent="-91440" fontAlgn="auto">
              <a:defRPr/>
            </a:pPr>
            <a:r>
              <a:rPr lang="en-GB" altLang="en-US" sz="1900" dirty="0">
                <a:solidFill>
                  <a:schemeClr val="tx1">
                    <a:lumMod val="75000"/>
                    <a:lumOff val="25000"/>
                  </a:schemeClr>
                </a:solidFill>
                <a:hlinkClick r:id="rId2"/>
              </a:rPr>
              <a:t>https://www.bing.com/videos/search?q=youtube+the+multiplyer+effect&amp;view=detail&amp;mid=EE3AE08F3E3B7F45E7F5EE3AE08F3E3B7F45E7F5&amp;FORM=VIRE</a:t>
            </a:r>
            <a:endParaRPr lang="en-GB" altLang="en-US" sz="1900" dirty="0">
              <a:solidFill>
                <a:schemeClr val="tx1">
                  <a:lumMod val="75000"/>
                  <a:lumOff val="25000"/>
                </a:schemeClr>
              </a:solidFill>
            </a:endParaRPr>
          </a:p>
          <a:p>
            <a:pPr marL="91440" indent="-91440" fontAlgn="auto">
              <a:defRPr/>
            </a:pPr>
            <a:endParaRPr lang="en-GB" altLang="en-US" dirty="0">
              <a:solidFill>
                <a:schemeClr val="tx1">
                  <a:lumMod val="75000"/>
                  <a:lumOff val="25000"/>
                </a:schemeClr>
              </a:solidFill>
            </a:endParaRPr>
          </a:p>
          <a:p>
            <a:pPr marL="91440" indent="-91440" fontAlgn="auto">
              <a:defRPr/>
            </a:pPr>
            <a:endParaRPr lang="en-GB" altLang="en-US" dirty="0">
              <a:solidFill>
                <a:schemeClr val="tx1">
                  <a:lumMod val="75000"/>
                  <a:lumOff val="25000"/>
                </a:schemeClr>
              </a:solidFill>
            </a:endParaRPr>
          </a:p>
        </p:txBody>
      </p:sp>
      <p:sp>
        <p:nvSpPr>
          <p:cNvPr id="4" name="Oval 3">
            <a:extLst>
              <a:ext uri="{FF2B5EF4-FFF2-40B4-BE49-F238E27FC236}">
                <a16:creationId xmlns:a16="http://schemas.microsoft.com/office/drawing/2014/main" id="{9132ECDB-CDCB-139C-46C4-76A8FD1E5A8B}"/>
              </a:ext>
            </a:extLst>
          </p:cNvPr>
          <p:cNvSpPr/>
          <p:nvPr/>
        </p:nvSpPr>
        <p:spPr>
          <a:xfrm>
            <a:off x="914400" y="1600200"/>
            <a:ext cx="2438400" cy="1219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Net increase in spending as a result of the event</a:t>
            </a:r>
          </a:p>
        </p:txBody>
      </p:sp>
      <p:sp>
        <p:nvSpPr>
          <p:cNvPr id="5" name="Oval 4">
            <a:extLst>
              <a:ext uri="{FF2B5EF4-FFF2-40B4-BE49-F238E27FC236}">
                <a16:creationId xmlns:a16="http://schemas.microsoft.com/office/drawing/2014/main" id="{3CF9CC9E-D131-87AA-BE9E-03A37E162B11}"/>
              </a:ext>
            </a:extLst>
          </p:cNvPr>
          <p:cNvSpPr/>
          <p:nvPr/>
        </p:nvSpPr>
        <p:spPr>
          <a:xfrm>
            <a:off x="4876800" y="1600200"/>
            <a:ext cx="2438400" cy="12192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Further rounds of spending in the local economy</a:t>
            </a:r>
          </a:p>
        </p:txBody>
      </p:sp>
      <p:cxnSp>
        <p:nvCxnSpPr>
          <p:cNvPr id="7" name="Straight Arrow Connector 6">
            <a:extLst>
              <a:ext uri="{FF2B5EF4-FFF2-40B4-BE49-F238E27FC236}">
                <a16:creationId xmlns:a16="http://schemas.microsoft.com/office/drawing/2014/main" id="{204A9329-A263-8740-353F-DC42B67E5E52}"/>
              </a:ext>
            </a:extLst>
          </p:cNvPr>
          <p:cNvCxnSpPr/>
          <p:nvPr/>
        </p:nvCxnSpPr>
        <p:spPr>
          <a:xfrm>
            <a:off x="2514600" y="2819400"/>
            <a:ext cx="685800" cy="533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285071D0-7F27-93EB-0B07-F3F228FA1C6E}"/>
              </a:ext>
            </a:extLst>
          </p:cNvPr>
          <p:cNvCxnSpPr/>
          <p:nvPr/>
        </p:nvCxnSpPr>
        <p:spPr>
          <a:xfrm flipH="1">
            <a:off x="5029200" y="2819400"/>
            <a:ext cx="685800" cy="533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F360C084-61A9-5E15-629A-948DCD7FA7D7}"/>
              </a:ext>
            </a:extLst>
          </p:cNvPr>
          <p:cNvCxnSpPr/>
          <p:nvPr/>
        </p:nvCxnSpPr>
        <p:spPr>
          <a:xfrm>
            <a:off x="5715000" y="2819400"/>
            <a:ext cx="457200" cy="533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66E8C290-B54F-C873-DAE0-30E4D882574B}"/>
              </a:ext>
            </a:extLst>
          </p:cNvPr>
          <p:cNvPicPr>
            <a:picLocks noChangeAspect="1"/>
          </p:cNvPicPr>
          <p:nvPr/>
        </p:nvPicPr>
        <p:blipFill>
          <a:blip r:embed="rId3"/>
          <a:stretch>
            <a:fillRect/>
          </a:stretch>
        </p:blipFill>
        <p:spPr>
          <a:xfrm>
            <a:off x="5977637" y="3086100"/>
            <a:ext cx="3060000" cy="320040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7C6F8-45AD-14B8-AEB4-C294177C7423}"/>
              </a:ext>
            </a:extLst>
          </p:cNvPr>
          <p:cNvSpPr>
            <a:spLocks noGrp="1"/>
          </p:cNvSpPr>
          <p:nvPr>
            <p:ph type="title"/>
          </p:nvPr>
        </p:nvSpPr>
        <p:spPr>
          <a:xfrm>
            <a:off x="822325" y="287339"/>
            <a:ext cx="7543800" cy="701674"/>
          </a:xfrm>
        </p:spPr>
        <p:txBody>
          <a:bodyPr>
            <a:normAutofit/>
          </a:bodyPr>
          <a:lstStyle/>
          <a:p>
            <a:r>
              <a:rPr lang="en-GB" sz="3600" dirty="0"/>
              <a:t>The Multiplier Effect </a:t>
            </a:r>
          </a:p>
        </p:txBody>
      </p:sp>
      <p:pic>
        <p:nvPicPr>
          <p:cNvPr id="4" name="Online Media 3" title="The Multiplier Effect (In less than 5 minutes)">
            <a:hlinkClick r:id="" action="ppaction://media"/>
            <a:extLst>
              <a:ext uri="{FF2B5EF4-FFF2-40B4-BE49-F238E27FC236}">
                <a16:creationId xmlns:a16="http://schemas.microsoft.com/office/drawing/2014/main" id="{DBD4A7A5-ED83-50AE-E362-90D10B1D7FD2}"/>
              </a:ext>
            </a:extLst>
          </p:cNvPr>
          <p:cNvPicPr>
            <a:picLocks noGrp="1" noRot="1" noChangeAspect="1"/>
          </p:cNvPicPr>
          <p:nvPr>
            <p:ph idx="1"/>
            <a:videoFile r:link="rId1"/>
          </p:nvPr>
        </p:nvPicPr>
        <p:blipFill>
          <a:blip r:embed="rId3"/>
          <a:stretch>
            <a:fillRect/>
          </a:stretch>
        </p:blipFill>
        <p:spPr>
          <a:xfrm>
            <a:off x="1035050" y="1295400"/>
            <a:ext cx="7119938" cy="4573588"/>
          </a:xfrm>
          <a:prstGeom prst="rect">
            <a:avLst/>
          </a:prstGeom>
        </p:spPr>
      </p:pic>
    </p:spTree>
    <p:extLst>
      <p:ext uri="{BB962C8B-B14F-4D97-AF65-F5344CB8AC3E}">
        <p14:creationId xmlns:p14="http://schemas.microsoft.com/office/powerpoint/2010/main" val="2416005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15A09F6-6B46-7846-B58D-85C33A0A2809}"/>
              </a:ext>
            </a:extLst>
          </p:cNvPr>
          <p:cNvSpPr>
            <a:spLocks noGrp="1"/>
          </p:cNvSpPr>
          <p:nvPr>
            <p:ph type="title"/>
          </p:nvPr>
        </p:nvSpPr>
        <p:spPr/>
        <p:txBody>
          <a:bodyPr/>
          <a:lstStyle/>
          <a:p>
            <a:pPr fontAlgn="auto">
              <a:spcAft>
                <a:spcPts val="0"/>
              </a:spcAft>
              <a:defRPr/>
            </a:pPr>
            <a:r>
              <a:rPr lang="en-GB" dirty="0">
                <a:solidFill>
                  <a:schemeClr val="tx1">
                    <a:lumMod val="75000"/>
                    <a:lumOff val="25000"/>
                  </a:schemeClr>
                </a:solidFill>
              </a:rPr>
              <a:t>3 ways to measure impacts</a:t>
            </a:r>
          </a:p>
        </p:txBody>
      </p:sp>
      <p:graphicFrame>
        <p:nvGraphicFramePr>
          <p:cNvPr id="9" name="Content Placeholder 8">
            <a:extLst>
              <a:ext uri="{FF2B5EF4-FFF2-40B4-BE49-F238E27FC236}">
                <a16:creationId xmlns:a16="http://schemas.microsoft.com/office/drawing/2014/main" id="{0211C49C-D3FD-8203-CB8E-FE122428A0F1}"/>
              </a:ext>
            </a:extLst>
          </p:cNvPr>
          <p:cNvGraphicFramePr>
            <a:graphicFrameLocks noGrp="1"/>
          </p:cNvGraphicFramePr>
          <p:nvPr>
            <p:ph idx="1"/>
          </p:nvPr>
        </p:nvGraphicFramePr>
        <p:xfrm>
          <a:off x="822325" y="1846263"/>
          <a:ext cx="7543800"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372EE-C2B0-9BB1-C9A7-696B84303E17}"/>
              </a:ext>
            </a:extLst>
          </p:cNvPr>
          <p:cNvSpPr>
            <a:spLocks noGrp="1"/>
          </p:cNvSpPr>
          <p:nvPr>
            <p:ph type="title"/>
          </p:nvPr>
        </p:nvSpPr>
        <p:spPr>
          <a:xfrm>
            <a:off x="822325" y="287339"/>
            <a:ext cx="7543800" cy="1008062"/>
          </a:xfrm>
        </p:spPr>
        <p:txBody>
          <a:bodyPr>
            <a:normAutofit fontScale="90000"/>
          </a:bodyPr>
          <a:lstStyle/>
          <a:p>
            <a:pPr fontAlgn="auto">
              <a:spcAft>
                <a:spcPts val="0"/>
              </a:spcAft>
              <a:defRPr/>
            </a:pPr>
            <a:r>
              <a:rPr lang="en-GB" sz="4000" dirty="0">
                <a:solidFill>
                  <a:schemeClr val="tx1">
                    <a:lumMod val="75000"/>
                    <a:lumOff val="25000"/>
                  </a:schemeClr>
                </a:solidFill>
              </a:rPr>
              <a:t>Edinburgh Festivals Impact Report p59 to p73</a:t>
            </a:r>
          </a:p>
        </p:txBody>
      </p:sp>
      <p:sp>
        <p:nvSpPr>
          <p:cNvPr id="29699" name="Content Placeholder 2">
            <a:extLst>
              <a:ext uri="{FF2B5EF4-FFF2-40B4-BE49-F238E27FC236}">
                <a16:creationId xmlns:a16="http://schemas.microsoft.com/office/drawing/2014/main" id="{DCAC2A35-6EEF-5329-2589-539810012286}"/>
              </a:ext>
            </a:extLst>
          </p:cNvPr>
          <p:cNvSpPr>
            <a:spLocks noGrp="1" noChangeArrowheads="1"/>
          </p:cNvSpPr>
          <p:nvPr>
            <p:ph idx="1"/>
          </p:nvPr>
        </p:nvSpPr>
        <p:spPr/>
        <p:txBody>
          <a:bodyPr/>
          <a:lstStyle/>
          <a:p>
            <a:pPr marL="114300" indent="0">
              <a:buFont typeface="Arial" panose="020B0604020202020204" pitchFamily="34" charset="0"/>
              <a:buNone/>
            </a:pPr>
            <a:r>
              <a:rPr lang="en-GB" altLang="en-US" dirty="0"/>
              <a:t>“In the main, the Edinburgh Festivals have not had the contribution that they make to the economy as a core aim. However, as the Festivals have grown in size and stature, they have become a key contributor to the economy of both Edinburgh and Scotland. The economic importance of the Festivals lies primarily in the expenditure made by audiences on trips to the Festivals.</a:t>
            </a:r>
          </a:p>
          <a:p>
            <a:pPr marL="114300" indent="0">
              <a:buFont typeface="Arial" panose="020B0604020202020204" pitchFamily="34" charset="0"/>
              <a:buNone/>
            </a:pPr>
            <a:r>
              <a:rPr lang="en-GB" altLang="en-US" dirty="0"/>
              <a:t> Most of this expenditure is generated outside of the cultural and events sector, and is made instead on items such as accommodation, food and drink, shopping and transport.</a:t>
            </a:r>
          </a:p>
          <a:p>
            <a:pPr marL="114300" indent="0">
              <a:buFont typeface="Arial" panose="020B0604020202020204" pitchFamily="34" charset="0"/>
              <a:buNone/>
            </a:pPr>
            <a:r>
              <a:rPr lang="en-GB" altLang="en-US" dirty="0"/>
              <a:t> In this way, the Festivals economic impact is larger for the wider economy of Edinburgh and Scotland than it is for the cultural economy.”</a:t>
            </a:r>
          </a:p>
        </p:txBody>
      </p:sp>
      <p:sp>
        <p:nvSpPr>
          <p:cNvPr id="4" name="TextBox 3">
            <a:extLst>
              <a:ext uri="{FF2B5EF4-FFF2-40B4-BE49-F238E27FC236}">
                <a16:creationId xmlns:a16="http://schemas.microsoft.com/office/drawing/2014/main" id="{F2BBBE38-9B30-36D6-630A-A761659DAD14}"/>
              </a:ext>
            </a:extLst>
          </p:cNvPr>
          <p:cNvSpPr txBox="1"/>
          <p:nvPr/>
        </p:nvSpPr>
        <p:spPr>
          <a:xfrm>
            <a:off x="914400" y="5791200"/>
            <a:ext cx="4572000" cy="646331"/>
          </a:xfrm>
          <a:prstGeom prst="rect">
            <a:avLst/>
          </a:prstGeom>
          <a:noFill/>
        </p:spPr>
        <p:txBody>
          <a:bodyPr wrap="square">
            <a:spAutoFit/>
          </a:bodyPr>
          <a:lstStyle/>
          <a:p>
            <a:r>
              <a:rPr lang="en-GB" dirty="0">
                <a:hlinkClick r:id="rId2"/>
              </a:rPr>
              <a:t>https://www.edinburghfestivalcity.com</a:t>
            </a:r>
            <a:endParaRPr lang="en-GB" dirty="0"/>
          </a:p>
          <a:p>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85417-90D4-0029-0412-3BE216CDB13A}"/>
              </a:ext>
            </a:extLst>
          </p:cNvPr>
          <p:cNvSpPr>
            <a:spLocks noGrp="1"/>
          </p:cNvSpPr>
          <p:nvPr>
            <p:ph type="title"/>
          </p:nvPr>
        </p:nvSpPr>
        <p:spPr/>
        <p:txBody>
          <a:bodyPr/>
          <a:lstStyle/>
          <a:p>
            <a:pPr fontAlgn="auto">
              <a:spcAft>
                <a:spcPts val="0"/>
              </a:spcAft>
              <a:defRPr/>
            </a:pPr>
            <a:r>
              <a:rPr lang="en-GB" dirty="0">
                <a:solidFill>
                  <a:schemeClr val="tx1">
                    <a:lumMod val="75000"/>
                    <a:lumOff val="25000"/>
                  </a:schemeClr>
                </a:solidFill>
              </a:rPr>
              <a:t>Edinburgh Festivals Impact Report p59 to p73</a:t>
            </a:r>
          </a:p>
        </p:txBody>
      </p:sp>
      <p:sp>
        <p:nvSpPr>
          <p:cNvPr id="3" name="Content Placeholder 2">
            <a:extLst>
              <a:ext uri="{FF2B5EF4-FFF2-40B4-BE49-F238E27FC236}">
                <a16:creationId xmlns:a16="http://schemas.microsoft.com/office/drawing/2014/main" id="{338FDDDE-2FDB-623A-7A22-B49C195A5ED6}"/>
              </a:ext>
            </a:extLst>
          </p:cNvPr>
          <p:cNvSpPr>
            <a:spLocks noGrp="1"/>
          </p:cNvSpPr>
          <p:nvPr>
            <p:ph idx="1"/>
          </p:nvPr>
        </p:nvSpPr>
        <p:spPr/>
        <p:txBody>
          <a:bodyPr rtlCol="0">
            <a:normAutofit/>
          </a:bodyPr>
          <a:lstStyle/>
          <a:p>
            <a:pPr marL="114300" indent="0" fontAlgn="auto">
              <a:buFont typeface="Arial" charset="0"/>
              <a:buNone/>
              <a:defRPr/>
            </a:pPr>
            <a:r>
              <a:rPr lang="en-GB" dirty="0">
                <a:solidFill>
                  <a:schemeClr val="tx1">
                    <a:lumMod val="75000"/>
                    <a:lumOff val="25000"/>
                  </a:schemeClr>
                </a:solidFill>
              </a:rPr>
              <a:t>“The increase in economic activity as a result of the Festivals will have two types of wider “multiplier” effects:</a:t>
            </a:r>
          </a:p>
          <a:p>
            <a:pPr marL="114300" indent="0" fontAlgn="auto">
              <a:buFont typeface="Arial" charset="0"/>
              <a:buNone/>
              <a:defRPr/>
            </a:pPr>
            <a:endParaRPr lang="en-GB" dirty="0">
              <a:solidFill>
                <a:schemeClr val="tx1">
                  <a:lumMod val="75000"/>
                  <a:lumOff val="25000"/>
                </a:schemeClr>
              </a:solidFill>
            </a:endParaRPr>
          </a:p>
          <a:p>
            <a:pPr marL="91440" indent="-91440" fontAlgn="auto">
              <a:buFont typeface="Arial" charset="0"/>
              <a:buChar char="•"/>
              <a:defRPr/>
            </a:pPr>
            <a:r>
              <a:rPr lang="en-GB" dirty="0">
                <a:solidFill>
                  <a:schemeClr val="tx1">
                    <a:lumMod val="75000"/>
                    <a:lumOff val="25000"/>
                  </a:schemeClr>
                </a:solidFill>
              </a:rPr>
              <a:t>supplier effect - an increase in sales in a business will require that business to purchase more supplies. A proportion of this ‘knock on’ effect will benefit suppliers in the local economy.</a:t>
            </a:r>
          </a:p>
          <a:p>
            <a:pPr marL="91440" indent="-91440" fontAlgn="auto">
              <a:buFont typeface="Arial" charset="0"/>
              <a:buChar char="•"/>
              <a:defRPr/>
            </a:pPr>
            <a:r>
              <a:rPr lang="en-GB" dirty="0">
                <a:solidFill>
                  <a:schemeClr val="tx1">
                    <a:lumMod val="75000"/>
                    <a:lumOff val="25000"/>
                  </a:schemeClr>
                </a:solidFill>
              </a:rPr>
              <a:t>income effect - an increase in sales in a business will usually lead either to an increase in employment or an increase in incomes for those already employed. A proportion of these increased incomes will be re-spent in the local economy.”</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1AF62-7596-85D2-88C5-3B71FBCEC92B}"/>
              </a:ext>
            </a:extLst>
          </p:cNvPr>
          <p:cNvSpPr>
            <a:spLocks noGrp="1"/>
          </p:cNvSpPr>
          <p:nvPr>
            <p:ph type="title"/>
          </p:nvPr>
        </p:nvSpPr>
        <p:spPr>
          <a:xfrm>
            <a:off x="822325" y="287339"/>
            <a:ext cx="7543800" cy="701674"/>
          </a:xfrm>
        </p:spPr>
        <p:txBody>
          <a:bodyPr>
            <a:normAutofit/>
          </a:bodyPr>
          <a:lstStyle/>
          <a:p>
            <a:pPr fontAlgn="auto">
              <a:spcAft>
                <a:spcPts val="0"/>
              </a:spcAft>
              <a:defRPr/>
            </a:pPr>
            <a:r>
              <a:rPr lang="en-GB" sz="4000" dirty="0">
                <a:solidFill>
                  <a:schemeClr val="tx1">
                    <a:lumMod val="75000"/>
                    <a:lumOff val="25000"/>
                  </a:schemeClr>
                </a:solidFill>
              </a:rPr>
              <a:t>Concept of leakages</a:t>
            </a:r>
          </a:p>
        </p:txBody>
      </p:sp>
      <p:sp>
        <p:nvSpPr>
          <p:cNvPr id="27651" name="Content Placeholder 2">
            <a:extLst>
              <a:ext uri="{FF2B5EF4-FFF2-40B4-BE49-F238E27FC236}">
                <a16:creationId xmlns:a16="http://schemas.microsoft.com/office/drawing/2014/main" id="{811A9117-3074-E42D-1101-41AE342E8A90}"/>
              </a:ext>
            </a:extLst>
          </p:cNvPr>
          <p:cNvSpPr>
            <a:spLocks noGrp="1"/>
          </p:cNvSpPr>
          <p:nvPr>
            <p:ph idx="1"/>
          </p:nvPr>
        </p:nvSpPr>
        <p:spPr/>
        <p:txBody>
          <a:bodyPr rtlCol="0">
            <a:normAutofit lnSpcReduction="10000"/>
          </a:bodyPr>
          <a:lstStyle/>
          <a:p>
            <a:pPr marL="91440" indent="-91440" fontAlgn="auto">
              <a:lnSpc>
                <a:spcPct val="100000"/>
              </a:lnSpc>
              <a:defRPr/>
            </a:pPr>
            <a:r>
              <a:rPr lang="en-GB" altLang="en-US" sz="2600" dirty="0">
                <a:solidFill>
                  <a:schemeClr val="tx1">
                    <a:lumMod val="75000"/>
                    <a:lumOff val="25000"/>
                  </a:schemeClr>
                </a:solidFill>
              </a:rPr>
              <a:t>It is rare that all the money from the Direct Spend is re-spent. the money is not being utilised elsewhere in the economy</a:t>
            </a:r>
          </a:p>
          <a:p>
            <a:pPr marL="91440" indent="-91440" fontAlgn="auto">
              <a:lnSpc>
                <a:spcPct val="100000"/>
              </a:lnSpc>
              <a:defRPr/>
            </a:pPr>
            <a:r>
              <a:rPr lang="en-GB" altLang="en-US" sz="2600" dirty="0">
                <a:solidFill>
                  <a:schemeClr val="tx1">
                    <a:lumMod val="75000"/>
                    <a:lumOff val="25000"/>
                  </a:schemeClr>
                </a:solidFill>
              </a:rPr>
              <a:t>This is because of leakages.</a:t>
            </a:r>
          </a:p>
          <a:p>
            <a:pPr marL="91440" indent="-91440" fontAlgn="auto">
              <a:lnSpc>
                <a:spcPct val="100000"/>
              </a:lnSpc>
              <a:defRPr/>
            </a:pPr>
            <a:r>
              <a:rPr lang="en-GB" altLang="en-US" sz="2600" dirty="0">
                <a:solidFill>
                  <a:schemeClr val="tx1">
                    <a:lumMod val="75000"/>
                    <a:lumOff val="25000"/>
                  </a:schemeClr>
                </a:solidFill>
              </a:rPr>
              <a:t>Key leakages:</a:t>
            </a:r>
          </a:p>
          <a:p>
            <a:pPr marL="384048" lvl="1" indent="-182880" fontAlgn="auto">
              <a:lnSpc>
                <a:spcPct val="100000"/>
              </a:lnSpc>
              <a:defRPr/>
            </a:pPr>
            <a:r>
              <a:rPr lang="en-GB" altLang="en-US" sz="2600" dirty="0">
                <a:solidFill>
                  <a:schemeClr val="tx1">
                    <a:lumMod val="75000"/>
                    <a:lumOff val="25000"/>
                  </a:schemeClr>
                </a:solidFill>
              </a:rPr>
              <a:t>Savings</a:t>
            </a:r>
          </a:p>
          <a:p>
            <a:pPr marL="384048" lvl="1" indent="-182880" fontAlgn="auto">
              <a:lnSpc>
                <a:spcPct val="100000"/>
              </a:lnSpc>
              <a:defRPr/>
            </a:pPr>
            <a:r>
              <a:rPr lang="en-GB" altLang="en-US" sz="2600" dirty="0">
                <a:solidFill>
                  <a:schemeClr val="tx1">
                    <a:lumMod val="75000"/>
                    <a:lumOff val="25000"/>
                  </a:schemeClr>
                </a:solidFill>
              </a:rPr>
              <a:t>Taxation</a:t>
            </a:r>
          </a:p>
          <a:p>
            <a:pPr marL="384048" lvl="1" indent="-182880" fontAlgn="auto">
              <a:lnSpc>
                <a:spcPct val="100000"/>
              </a:lnSpc>
              <a:defRPr/>
            </a:pPr>
            <a:r>
              <a:rPr lang="en-GB" altLang="en-US" sz="2600" dirty="0">
                <a:solidFill>
                  <a:schemeClr val="tx1">
                    <a:lumMod val="75000"/>
                    <a:lumOff val="25000"/>
                  </a:schemeClr>
                </a:solidFill>
              </a:rPr>
              <a:t>Imports</a:t>
            </a:r>
          </a:p>
          <a:p>
            <a:pPr marL="384048" lvl="1" indent="-182880" fontAlgn="auto">
              <a:lnSpc>
                <a:spcPct val="100000"/>
              </a:lnSpc>
              <a:defRPr/>
            </a:pPr>
            <a:r>
              <a:rPr lang="en-GB" altLang="en-US" sz="2600" dirty="0">
                <a:solidFill>
                  <a:schemeClr val="tx1">
                    <a:lumMod val="75000"/>
                    <a:lumOff val="25000"/>
                  </a:schemeClr>
                </a:solidFill>
              </a:rPr>
              <a:t>Interest rates</a:t>
            </a:r>
          </a:p>
          <a:p>
            <a:pPr marL="91440" indent="-91440" fontAlgn="auto">
              <a:defRPr/>
            </a:pPr>
            <a:endParaRPr lang="en-GB" altLang="en-US" dirty="0">
              <a:solidFill>
                <a:schemeClr val="tx1">
                  <a:lumMod val="75000"/>
                  <a:lumOff val="25000"/>
                </a:schemeClr>
              </a:solidFill>
            </a:endParaRPr>
          </a:p>
          <a:p>
            <a:pPr marL="91440" indent="-91440" fontAlgn="auto">
              <a:defRPr/>
            </a:pPr>
            <a:endParaRPr lang="en-GB" altLang="en-US" dirty="0">
              <a:solidFill>
                <a:schemeClr val="tx1">
                  <a:lumMod val="75000"/>
                  <a:lumOff val="25000"/>
                </a:schemeClr>
              </a:solidFill>
            </a:endParaRPr>
          </a:p>
          <a:p>
            <a:pPr marL="384048" lvl="1" indent="-182880" fontAlgn="auto">
              <a:defRPr/>
            </a:pPr>
            <a:endParaRPr lang="en-GB" altLang="en-US" dirty="0">
              <a:solidFill>
                <a:schemeClr val="tx1">
                  <a:lumMod val="75000"/>
                  <a:lumOff val="2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765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7651">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7651">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7651">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7651">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765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9AA52-51CF-B3CA-6E3D-7F6C8D372DB1}"/>
              </a:ext>
            </a:extLst>
          </p:cNvPr>
          <p:cNvSpPr>
            <a:spLocks noGrp="1"/>
          </p:cNvSpPr>
          <p:nvPr>
            <p:ph type="title"/>
          </p:nvPr>
        </p:nvSpPr>
        <p:spPr>
          <a:xfrm>
            <a:off x="685800" y="0"/>
            <a:ext cx="7543800" cy="856397"/>
          </a:xfrm>
        </p:spPr>
        <p:txBody>
          <a:bodyPr>
            <a:normAutofit/>
          </a:bodyPr>
          <a:lstStyle/>
          <a:p>
            <a:r>
              <a:rPr lang="en-GB" sz="4000" dirty="0"/>
              <a:t>Key performance Indicators </a:t>
            </a:r>
          </a:p>
        </p:txBody>
      </p:sp>
      <p:sp>
        <p:nvSpPr>
          <p:cNvPr id="3" name="Content Placeholder 2">
            <a:extLst>
              <a:ext uri="{FF2B5EF4-FFF2-40B4-BE49-F238E27FC236}">
                <a16:creationId xmlns:a16="http://schemas.microsoft.com/office/drawing/2014/main" id="{03C34A2D-17FB-9641-FCBD-7FA7D827717B}"/>
              </a:ext>
            </a:extLst>
          </p:cNvPr>
          <p:cNvSpPr>
            <a:spLocks noGrp="1"/>
          </p:cNvSpPr>
          <p:nvPr>
            <p:ph idx="1"/>
          </p:nvPr>
        </p:nvSpPr>
        <p:spPr>
          <a:xfrm>
            <a:off x="152400" y="1219200"/>
            <a:ext cx="5511799" cy="5181600"/>
          </a:xfrm>
        </p:spPr>
        <p:txBody>
          <a:bodyPr>
            <a:normAutofit fontScale="70000" lnSpcReduction="20000"/>
          </a:bodyPr>
          <a:lstStyle/>
          <a:p>
            <a:pPr>
              <a:lnSpc>
                <a:spcPct val="120000"/>
              </a:lnSpc>
              <a:buFont typeface="Wingdings" panose="05000000000000000000" pitchFamily="2" charset="2"/>
              <a:buChar char="§"/>
            </a:pPr>
            <a:r>
              <a:rPr lang="en-GB" sz="3100" dirty="0"/>
              <a:t>a KPI is a measurable factor that helps the decision maker, identify how well the business is doing.</a:t>
            </a:r>
          </a:p>
          <a:p>
            <a:pPr>
              <a:lnSpc>
                <a:spcPct val="120000"/>
              </a:lnSpc>
              <a:buFont typeface="Wingdings" panose="05000000000000000000" pitchFamily="2" charset="2"/>
              <a:buChar char="§"/>
            </a:pPr>
            <a:r>
              <a:rPr lang="en-GB" sz="3100" dirty="0"/>
              <a:t>Can be affected by the economic impacts</a:t>
            </a:r>
          </a:p>
          <a:p>
            <a:pPr>
              <a:lnSpc>
                <a:spcPct val="120000"/>
              </a:lnSpc>
              <a:buFont typeface="Wingdings" panose="05000000000000000000" pitchFamily="2" charset="2"/>
              <a:buChar char="§"/>
            </a:pPr>
            <a:r>
              <a:rPr lang="en-GB" sz="3100" dirty="0"/>
              <a:t>Measured and monitored across various areas of the business.</a:t>
            </a:r>
          </a:p>
          <a:p>
            <a:pPr>
              <a:lnSpc>
                <a:spcPct val="120000"/>
              </a:lnSpc>
              <a:buFont typeface="Wingdings" panose="05000000000000000000" pitchFamily="2" charset="2"/>
              <a:buChar char="§"/>
            </a:pPr>
            <a:r>
              <a:rPr lang="en-GB" sz="3100" dirty="0"/>
              <a:t>An </a:t>
            </a:r>
            <a:r>
              <a:rPr lang="en-GB" sz="3100" b="1" dirty="0"/>
              <a:t>attraction</a:t>
            </a:r>
            <a:r>
              <a:rPr lang="en-GB" sz="3100" dirty="0"/>
              <a:t> might measure : frequency of visits ; Ave spend per visitor; profit.</a:t>
            </a:r>
          </a:p>
          <a:p>
            <a:pPr>
              <a:lnSpc>
                <a:spcPct val="120000"/>
              </a:lnSpc>
              <a:buFont typeface="Wingdings" panose="05000000000000000000" pitchFamily="2" charset="2"/>
              <a:buChar char="§"/>
            </a:pPr>
            <a:r>
              <a:rPr lang="en-GB" sz="3100" b="1" dirty="0"/>
              <a:t>Main KPI’s for events </a:t>
            </a:r>
            <a:r>
              <a:rPr lang="en-GB" sz="3100" dirty="0"/>
              <a:t>: people who registered for the event; interest in the speakers, mentions on social media; sponsor satisfaction; number of attendees; new clients; profit.</a:t>
            </a:r>
          </a:p>
          <a:p>
            <a:endParaRPr lang="en-GB" sz="1900" dirty="0"/>
          </a:p>
        </p:txBody>
      </p:sp>
      <p:pic>
        <p:nvPicPr>
          <p:cNvPr id="4" name="Picture 3">
            <a:extLst>
              <a:ext uri="{FF2B5EF4-FFF2-40B4-BE49-F238E27FC236}">
                <a16:creationId xmlns:a16="http://schemas.microsoft.com/office/drawing/2014/main" id="{C6372643-67AB-607E-A39F-F23C387BA86D}"/>
              </a:ext>
            </a:extLst>
          </p:cNvPr>
          <p:cNvPicPr>
            <a:picLocks noChangeAspect="1"/>
          </p:cNvPicPr>
          <p:nvPr/>
        </p:nvPicPr>
        <p:blipFill>
          <a:blip r:embed="rId2"/>
          <a:stretch>
            <a:fillRect/>
          </a:stretch>
        </p:blipFill>
        <p:spPr>
          <a:xfrm>
            <a:off x="6015426" y="2667000"/>
            <a:ext cx="2926465" cy="1646136"/>
          </a:xfrm>
          <a:prstGeom prst="rect">
            <a:avLst/>
          </a:prstGeom>
        </p:spPr>
      </p:pic>
    </p:spTree>
    <p:extLst>
      <p:ext uri="{BB962C8B-B14F-4D97-AF65-F5344CB8AC3E}">
        <p14:creationId xmlns:p14="http://schemas.microsoft.com/office/powerpoint/2010/main" val="3628709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E96AE3-92CD-204C-FFF7-C7A03DD99BB7}"/>
              </a:ext>
            </a:extLst>
          </p:cNvPr>
          <p:cNvSpPr>
            <a:spLocks noGrp="1"/>
          </p:cNvSpPr>
          <p:nvPr>
            <p:ph type="title"/>
          </p:nvPr>
        </p:nvSpPr>
        <p:spPr/>
        <p:txBody>
          <a:bodyPr/>
          <a:lstStyle/>
          <a:p>
            <a:r>
              <a:rPr lang="en-GB" dirty="0"/>
              <a:t>Part 2: </a:t>
            </a:r>
          </a:p>
        </p:txBody>
      </p:sp>
      <p:pic>
        <p:nvPicPr>
          <p:cNvPr id="4" name="Content Placeholder 3">
            <a:extLst>
              <a:ext uri="{FF2B5EF4-FFF2-40B4-BE49-F238E27FC236}">
                <a16:creationId xmlns:a16="http://schemas.microsoft.com/office/drawing/2014/main" id="{29968B7F-DCC8-F448-08D9-3902B035936C}"/>
              </a:ext>
            </a:extLst>
          </p:cNvPr>
          <p:cNvPicPr>
            <a:picLocks noGrp="1" noChangeAspect="1"/>
          </p:cNvPicPr>
          <p:nvPr>
            <p:ph idx="1"/>
          </p:nvPr>
        </p:nvPicPr>
        <p:blipFill rotWithShape="1">
          <a:blip r:embed="rId2"/>
          <a:srcRect b="10038"/>
          <a:stretch/>
        </p:blipFill>
        <p:spPr>
          <a:xfrm>
            <a:off x="822325" y="1846263"/>
            <a:ext cx="7407275" cy="4097337"/>
          </a:xfrm>
          <a:prstGeom prst="rect">
            <a:avLst/>
          </a:prstGeom>
        </p:spPr>
      </p:pic>
    </p:spTree>
    <p:extLst>
      <p:ext uri="{BB962C8B-B14F-4D97-AF65-F5344CB8AC3E}">
        <p14:creationId xmlns:p14="http://schemas.microsoft.com/office/powerpoint/2010/main" val="12781605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66D63-2F29-E67D-18E7-198BB013D6C3}"/>
              </a:ext>
            </a:extLst>
          </p:cNvPr>
          <p:cNvSpPr>
            <a:spLocks noGrp="1"/>
          </p:cNvSpPr>
          <p:nvPr>
            <p:ph type="title"/>
          </p:nvPr>
        </p:nvSpPr>
        <p:spPr/>
        <p:txBody>
          <a:bodyPr/>
          <a:lstStyle/>
          <a:p>
            <a:pPr fontAlgn="auto">
              <a:spcAft>
                <a:spcPts val="0"/>
              </a:spcAft>
              <a:defRPr/>
            </a:pPr>
            <a:r>
              <a:rPr lang="en-GB" dirty="0">
                <a:solidFill>
                  <a:schemeClr val="tx1">
                    <a:lumMod val="75000"/>
                    <a:lumOff val="25000"/>
                  </a:schemeClr>
                </a:solidFill>
              </a:rPr>
              <a:t>Economic and Political debates</a:t>
            </a:r>
          </a:p>
        </p:txBody>
      </p:sp>
      <p:sp>
        <p:nvSpPr>
          <p:cNvPr id="31747" name="Content Placeholder 2">
            <a:extLst>
              <a:ext uri="{FF2B5EF4-FFF2-40B4-BE49-F238E27FC236}">
                <a16:creationId xmlns:a16="http://schemas.microsoft.com/office/drawing/2014/main" id="{183AEE04-2E28-E65B-2E5A-98B28EA624DF}"/>
              </a:ext>
            </a:extLst>
          </p:cNvPr>
          <p:cNvSpPr>
            <a:spLocks noGrp="1"/>
          </p:cNvSpPr>
          <p:nvPr>
            <p:ph idx="1"/>
          </p:nvPr>
        </p:nvSpPr>
        <p:spPr/>
        <p:txBody>
          <a:bodyPr rtlCol="0">
            <a:normAutofit fontScale="92500" lnSpcReduction="20000"/>
          </a:bodyPr>
          <a:lstStyle/>
          <a:p>
            <a:pPr marL="91440" indent="-91440" fontAlgn="auto">
              <a:defRPr/>
            </a:pPr>
            <a:r>
              <a:rPr lang="en-GB" altLang="en-US">
                <a:solidFill>
                  <a:schemeClr val="tx1">
                    <a:lumMod val="75000"/>
                    <a:lumOff val="25000"/>
                  </a:schemeClr>
                </a:solidFill>
              </a:rPr>
              <a:t>Watch the video from the BBC</a:t>
            </a:r>
          </a:p>
          <a:p>
            <a:pPr marL="91440" indent="-91440" fontAlgn="auto">
              <a:defRPr/>
            </a:pPr>
            <a:r>
              <a:rPr lang="en-GB" altLang="en-US">
                <a:solidFill>
                  <a:schemeClr val="tx1">
                    <a:lumMod val="75000"/>
                    <a:lumOff val="25000"/>
                  </a:schemeClr>
                </a:solidFill>
                <a:hlinkClick r:id="rId2"/>
              </a:rPr>
              <a:t>http://www.bbc.co.uk/sport/0/football/31595500</a:t>
            </a:r>
            <a:endParaRPr lang="en-GB" altLang="en-US">
              <a:solidFill>
                <a:schemeClr val="tx1">
                  <a:lumMod val="75000"/>
                  <a:lumOff val="25000"/>
                </a:schemeClr>
              </a:solidFill>
            </a:endParaRPr>
          </a:p>
          <a:p>
            <a:pPr marL="91440" indent="-91440" fontAlgn="auto">
              <a:defRPr/>
            </a:pPr>
            <a:r>
              <a:rPr lang="en-GB" altLang="en-US">
                <a:solidFill>
                  <a:schemeClr val="tx1">
                    <a:lumMod val="75000"/>
                    <a:lumOff val="25000"/>
                  </a:schemeClr>
                </a:solidFill>
              </a:rPr>
              <a:t>How could this form part of a wider debate for the impact of events? </a:t>
            </a:r>
          </a:p>
          <a:p>
            <a:pPr marL="91440" indent="-91440" fontAlgn="auto">
              <a:defRPr/>
            </a:pPr>
            <a:endParaRPr lang="en-GB" altLang="en-US">
              <a:solidFill>
                <a:schemeClr val="tx1">
                  <a:lumMod val="75000"/>
                  <a:lumOff val="25000"/>
                </a:schemeClr>
              </a:solidFill>
            </a:endParaRPr>
          </a:p>
          <a:p>
            <a:pPr marL="91440" indent="-91440" fontAlgn="auto">
              <a:defRPr/>
            </a:pPr>
            <a:r>
              <a:rPr lang="en-GB" altLang="en-US">
                <a:solidFill>
                  <a:schemeClr val="tx1">
                    <a:lumMod val="75000"/>
                    <a:lumOff val="25000"/>
                  </a:schemeClr>
                </a:solidFill>
              </a:rPr>
              <a:t>What’s happened since?</a:t>
            </a:r>
          </a:p>
          <a:p>
            <a:pPr marL="91440" indent="-91440" fontAlgn="auto">
              <a:defRPr/>
            </a:pPr>
            <a:r>
              <a:rPr lang="en-GB" altLang="en-US">
                <a:solidFill>
                  <a:schemeClr val="tx1">
                    <a:lumMod val="75000"/>
                    <a:lumOff val="25000"/>
                  </a:schemeClr>
                </a:solidFill>
                <a:hlinkClick r:id="rId3"/>
              </a:rPr>
              <a:t>http://www.bbc.co.uk/news/world-middle-east-41752490</a:t>
            </a:r>
            <a:endParaRPr lang="en-GB" altLang="en-US">
              <a:solidFill>
                <a:schemeClr val="tx1">
                  <a:lumMod val="75000"/>
                  <a:lumOff val="25000"/>
                </a:schemeClr>
              </a:solidFill>
            </a:endParaRPr>
          </a:p>
          <a:p>
            <a:pPr marL="91440" indent="-91440" fontAlgn="auto">
              <a:defRPr/>
            </a:pPr>
            <a:endParaRPr lang="en-GB" altLang="en-US">
              <a:solidFill>
                <a:schemeClr val="tx1">
                  <a:lumMod val="75000"/>
                  <a:lumOff val="25000"/>
                </a:schemeClr>
              </a:solidFill>
            </a:endParaRPr>
          </a:p>
          <a:p>
            <a:pPr marL="91440" indent="-91440" fontAlgn="auto">
              <a:defRPr/>
            </a:pPr>
            <a:r>
              <a:rPr lang="en-GB" altLang="en-US">
                <a:solidFill>
                  <a:schemeClr val="tx1">
                    <a:lumMod val="75000"/>
                    <a:lumOff val="25000"/>
                  </a:schemeClr>
                </a:solidFill>
              </a:rPr>
              <a:t>Read one of the journal articles and…</a:t>
            </a:r>
          </a:p>
          <a:p>
            <a:pPr marL="384048" lvl="1" indent="-182880" fontAlgn="auto">
              <a:defRPr/>
            </a:pPr>
            <a:r>
              <a:rPr lang="en-GB" altLang="en-US">
                <a:solidFill>
                  <a:schemeClr val="tx1">
                    <a:lumMod val="75000"/>
                    <a:lumOff val="25000"/>
                  </a:schemeClr>
                </a:solidFill>
              </a:rPr>
              <a:t>Choose 2-3 passages which could be incorporated into discussion to highlight/support an area of impact</a:t>
            </a:r>
          </a:p>
          <a:p>
            <a:pPr marL="384048" lvl="1" indent="-182880" fontAlgn="auto">
              <a:defRPr/>
            </a:pPr>
            <a:r>
              <a:rPr lang="en-GB" altLang="en-US">
                <a:solidFill>
                  <a:schemeClr val="tx1">
                    <a:lumMod val="75000"/>
                    <a:lumOff val="25000"/>
                  </a:schemeClr>
                </a:solidFill>
              </a:rPr>
              <a:t>Summarise the key themes</a:t>
            </a:r>
          </a:p>
          <a:p>
            <a:pPr marL="384048" lvl="1" indent="-182880" fontAlgn="auto">
              <a:defRPr/>
            </a:pPr>
            <a:r>
              <a:rPr lang="en-GB" altLang="en-US">
                <a:solidFill>
                  <a:schemeClr val="tx1">
                    <a:lumMod val="75000"/>
                    <a:lumOff val="25000"/>
                  </a:schemeClr>
                </a:solidFill>
              </a:rPr>
              <a:t>Write out the reference and share.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B9EAD-C51F-9A82-2BC3-CF3B77BF520D}"/>
              </a:ext>
            </a:extLst>
          </p:cNvPr>
          <p:cNvSpPr>
            <a:spLocks noGrp="1"/>
          </p:cNvSpPr>
          <p:nvPr>
            <p:ph type="title"/>
          </p:nvPr>
        </p:nvSpPr>
        <p:spPr/>
        <p:txBody>
          <a:bodyPr/>
          <a:lstStyle/>
          <a:p>
            <a:pPr fontAlgn="auto">
              <a:spcAft>
                <a:spcPts val="0"/>
              </a:spcAft>
              <a:defRPr/>
            </a:pPr>
            <a:r>
              <a:rPr lang="en-GB" dirty="0" err="1">
                <a:solidFill>
                  <a:schemeClr val="tx1">
                    <a:lumMod val="75000"/>
                    <a:lumOff val="25000"/>
                  </a:schemeClr>
                </a:solidFill>
              </a:rPr>
              <a:t>Pyongchang</a:t>
            </a:r>
            <a:r>
              <a:rPr lang="en-GB" dirty="0">
                <a:solidFill>
                  <a:schemeClr val="tx1">
                    <a:lumMod val="75000"/>
                    <a:lumOff val="25000"/>
                  </a:schemeClr>
                </a:solidFill>
              </a:rPr>
              <a:t> 2018</a:t>
            </a:r>
          </a:p>
        </p:txBody>
      </p:sp>
      <p:sp>
        <p:nvSpPr>
          <p:cNvPr id="38915" name="Content Placeholder 2">
            <a:extLst>
              <a:ext uri="{FF2B5EF4-FFF2-40B4-BE49-F238E27FC236}">
                <a16:creationId xmlns:a16="http://schemas.microsoft.com/office/drawing/2014/main" id="{5ACE9E0A-A7B9-2116-BD43-1F987782B75F}"/>
              </a:ext>
            </a:extLst>
          </p:cNvPr>
          <p:cNvSpPr>
            <a:spLocks noGrp="1" noChangeArrowheads="1"/>
          </p:cNvSpPr>
          <p:nvPr>
            <p:ph idx="1"/>
          </p:nvPr>
        </p:nvSpPr>
        <p:spPr/>
        <p:txBody>
          <a:bodyPr/>
          <a:lstStyle/>
          <a:p>
            <a:r>
              <a:rPr lang="en-GB" altLang="en-US">
                <a:hlinkClick r:id="rId2"/>
              </a:rPr>
              <a:t>https://thinkprogress.org/pyeongchang-2018-let-the-games-destruction-and-debt-begin-bc0e545e5747/</a:t>
            </a:r>
            <a:endParaRPr lang="en-GB" altLang="en-US"/>
          </a:p>
          <a:p>
            <a:endParaRPr lang="en-GB" altLang="en-US"/>
          </a:p>
          <a:p>
            <a:r>
              <a:rPr lang="en-GB" altLang="en-US">
                <a:hlinkClick r:id="rId3"/>
              </a:rPr>
              <a:t>http://www.gamesmonitor.org.uk/taxonomy/term/261</a:t>
            </a:r>
            <a:endParaRPr lang="en-GB" altLang="en-US"/>
          </a:p>
          <a:p>
            <a:endParaRPr lang="en-GB" altLang="en-US"/>
          </a:p>
          <a:p>
            <a:endParaRPr lang="en-GB" altLang="en-US"/>
          </a:p>
          <a:p>
            <a:endParaRPr lang="en-GB" altLang="en-US"/>
          </a:p>
          <a:p>
            <a:endParaRPr lang="en-GB" alt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EBA23-7434-F5DD-B81B-2240F2AD18DE}"/>
              </a:ext>
            </a:extLst>
          </p:cNvPr>
          <p:cNvSpPr>
            <a:spLocks noGrp="1"/>
          </p:cNvSpPr>
          <p:nvPr>
            <p:ph type="title"/>
          </p:nvPr>
        </p:nvSpPr>
        <p:spPr/>
        <p:txBody>
          <a:bodyPr/>
          <a:lstStyle/>
          <a:p>
            <a:pPr fontAlgn="auto">
              <a:spcAft>
                <a:spcPts val="0"/>
              </a:spcAft>
              <a:defRPr/>
            </a:pPr>
            <a:r>
              <a:rPr lang="en-GB" dirty="0">
                <a:solidFill>
                  <a:schemeClr val="tx1">
                    <a:lumMod val="75000"/>
                    <a:lumOff val="25000"/>
                  </a:schemeClr>
                </a:solidFill>
              </a:rPr>
              <a:t>Must read… </a:t>
            </a:r>
            <a:r>
              <a:rPr lang="en-GB" dirty="0" err="1">
                <a:solidFill>
                  <a:schemeClr val="tx1">
                    <a:lumMod val="75000"/>
                    <a:lumOff val="25000"/>
                  </a:schemeClr>
                </a:solidFill>
              </a:rPr>
              <a:t>Masterman</a:t>
            </a:r>
            <a:r>
              <a:rPr lang="en-GB" dirty="0">
                <a:solidFill>
                  <a:schemeClr val="tx1">
                    <a:lumMod val="75000"/>
                    <a:lumOff val="25000"/>
                  </a:schemeClr>
                </a:solidFill>
              </a:rPr>
              <a:t> (2009)	</a:t>
            </a:r>
          </a:p>
        </p:txBody>
      </p:sp>
      <p:sp>
        <p:nvSpPr>
          <p:cNvPr id="39939" name="Content Placeholder 2">
            <a:extLst>
              <a:ext uri="{FF2B5EF4-FFF2-40B4-BE49-F238E27FC236}">
                <a16:creationId xmlns:a16="http://schemas.microsoft.com/office/drawing/2014/main" id="{FA6A9420-1CA7-0CE3-0F74-00EFE3B0914A}"/>
              </a:ext>
            </a:extLst>
          </p:cNvPr>
          <p:cNvSpPr>
            <a:spLocks noGrp="1" noChangeArrowheads="1"/>
          </p:cNvSpPr>
          <p:nvPr>
            <p:ph idx="1"/>
          </p:nvPr>
        </p:nvSpPr>
        <p:spPr/>
        <p:txBody>
          <a:bodyPr/>
          <a:lstStyle/>
          <a:p>
            <a:r>
              <a:rPr lang="en-GB" altLang="en-US" sz="2800" b="1"/>
              <a:t>Must Read:</a:t>
            </a:r>
            <a:r>
              <a:rPr lang="en-GB" altLang="en-US" sz="2800"/>
              <a:t> chapter 4 ‘Impacts and Legacies’</a:t>
            </a:r>
          </a:p>
          <a:p>
            <a:r>
              <a:rPr lang="en-GB" altLang="en-US" sz="2800"/>
              <a:t>Identify the various ways sport events can impact on communities over the short, medium and long term. Try and present them in a simple table.</a:t>
            </a:r>
          </a:p>
          <a:p>
            <a:r>
              <a:rPr lang="en-GB" altLang="en-US" sz="2800"/>
              <a:t>How do the impacts vary according to different types of events?</a:t>
            </a:r>
          </a:p>
          <a:p>
            <a:r>
              <a:rPr lang="en-GB" altLang="en-US" sz="2800"/>
              <a:t> Overall, to what extent do you think sport events deliver mostly negative or positive impacts? </a:t>
            </a:r>
          </a:p>
          <a:p>
            <a:endParaRPr lang="en-GB" alt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2DA1E-E2B0-F292-73AD-E865A8EAAF63}"/>
              </a:ext>
            </a:extLst>
          </p:cNvPr>
          <p:cNvSpPr>
            <a:spLocks noGrp="1"/>
          </p:cNvSpPr>
          <p:nvPr>
            <p:ph type="title"/>
          </p:nvPr>
        </p:nvSpPr>
        <p:spPr>
          <a:xfrm>
            <a:off x="822325" y="287339"/>
            <a:ext cx="7543800" cy="474661"/>
          </a:xfrm>
        </p:spPr>
        <p:txBody>
          <a:bodyPr>
            <a:normAutofit fontScale="90000"/>
          </a:bodyPr>
          <a:lstStyle/>
          <a:p>
            <a:pPr fontAlgn="auto">
              <a:spcAft>
                <a:spcPts val="0"/>
              </a:spcAft>
              <a:defRPr/>
            </a:pPr>
            <a:r>
              <a:rPr lang="en-GB" sz="3600" dirty="0">
                <a:solidFill>
                  <a:schemeClr val="tx1">
                    <a:lumMod val="75000"/>
                    <a:lumOff val="25000"/>
                  </a:schemeClr>
                </a:solidFill>
              </a:rPr>
              <a:t>Also read… Rugby World Cup (Deloitte 2008)</a:t>
            </a:r>
          </a:p>
        </p:txBody>
      </p:sp>
      <p:sp>
        <p:nvSpPr>
          <p:cNvPr id="34819" name="Content Placeholder 2">
            <a:extLst>
              <a:ext uri="{FF2B5EF4-FFF2-40B4-BE49-F238E27FC236}">
                <a16:creationId xmlns:a16="http://schemas.microsoft.com/office/drawing/2014/main" id="{467A8067-0028-8A0B-1C9A-40E514B7F4FD}"/>
              </a:ext>
            </a:extLst>
          </p:cNvPr>
          <p:cNvSpPr>
            <a:spLocks noGrp="1"/>
          </p:cNvSpPr>
          <p:nvPr>
            <p:ph idx="1"/>
          </p:nvPr>
        </p:nvSpPr>
        <p:spPr>
          <a:xfrm>
            <a:off x="381000" y="1254920"/>
            <a:ext cx="8686800" cy="5233192"/>
          </a:xfrm>
        </p:spPr>
        <p:txBody>
          <a:bodyPr rtlCol="0">
            <a:normAutofit fontScale="92500" lnSpcReduction="20000"/>
          </a:bodyPr>
          <a:lstStyle/>
          <a:p>
            <a:pPr marL="91440" indent="-91440" fontAlgn="auto">
              <a:defRPr/>
            </a:pPr>
            <a:r>
              <a:rPr lang="en-GB" altLang="en-US" dirty="0">
                <a:solidFill>
                  <a:schemeClr val="tx1">
                    <a:lumMod val="75000"/>
                    <a:lumOff val="25000"/>
                  </a:schemeClr>
                </a:solidFill>
              </a:rPr>
              <a:t>RWC 3</a:t>
            </a:r>
            <a:r>
              <a:rPr lang="en-GB" altLang="en-US" baseline="30000" dirty="0">
                <a:solidFill>
                  <a:schemeClr val="tx1">
                    <a:lumMod val="75000"/>
                    <a:lumOff val="25000"/>
                  </a:schemeClr>
                </a:solidFill>
              </a:rPr>
              <a:t>rd</a:t>
            </a:r>
            <a:r>
              <a:rPr lang="en-GB" altLang="en-US" dirty="0">
                <a:solidFill>
                  <a:schemeClr val="tx1">
                    <a:lumMod val="75000"/>
                    <a:lumOff val="25000"/>
                  </a:schemeClr>
                </a:solidFill>
              </a:rPr>
              <a:t> largest sporting event</a:t>
            </a:r>
          </a:p>
          <a:p>
            <a:pPr marL="91440" indent="-91440" fontAlgn="auto">
              <a:defRPr/>
            </a:pPr>
            <a:r>
              <a:rPr lang="en-GB" altLang="en-US" dirty="0">
                <a:solidFill>
                  <a:schemeClr val="tx1">
                    <a:lumMod val="75000"/>
                    <a:lumOff val="25000"/>
                  </a:schemeClr>
                </a:solidFill>
              </a:rPr>
              <a:t>Identify benefits to the sport and to the nation</a:t>
            </a:r>
          </a:p>
          <a:p>
            <a:pPr marL="91440" indent="-91440" fontAlgn="auto">
              <a:defRPr/>
            </a:pPr>
            <a:r>
              <a:rPr lang="en-GB" altLang="en-US" dirty="0">
                <a:solidFill>
                  <a:schemeClr val="tx1">
                    <a:lumMod val="75000"/>
                    <a:lumOff val="25000"/>
                  </a:schemeClr>
                </a:solidFill>
              </a:rPr>
              <a:t>Benefits of the events goes beyond just ticket holders creating commercial opportunities (e.g. </a:t>
            </a:r>
            <a:r>
              <a:rPr lang="en-GB" altLang="en-US" dirty="0" err="1">
                <a:solidFill>
                  <a:schemeClr val="tx1">
                    <a:lumMod val="75000"/>
                    <a:lumOff val="25000"/>
                  </a:schemeClr>
                </a:solidFill>
              </a:rPr>
              <a:t>fanzones</a:t>
            </a:r>
            <a:r>
              <a:rPr lang="en-GB" altLang="en-US" dirty="0">
                <a:solidFill>
                  <a:schemeClr val="tx1">
                    <a:lumMod val="75000"/>
                    <a:lumOff val="25000"/>
                  </a:schemeClr>
                </a:solidFill>
              </a:rPr>
              <a:t>, festivals  etc.) See concept of leakages.</a:t>
            </a:r>
          </a:p>
          <a:p>
            <a:pPr marL="91440" indent="-91440" fontAlgn="auto">
              <a:defRPr/>
            </a:pPr>
            <a:r>
              <a:rPr lang="en-GB" altLang="en-US" dirty="0">
                <a:solidFill>
                  <a:schemeClr val="tx1">
                    <a:lumMod val="75000"/>
                    <a:lumOff val="25000"/>
                  </a:schemeClr>
                </a:solidFill>
              </a:rPr>
              <a:t>Higher income groups with a greater propensity to spend</a:t>
            </a:r>
          </a:p>
          <a:p>
            <a:pPr marL="91440" indent="-91440" fontAlgn="auto">
              <a:defRPr/>
            </a:pPr>
            <a:r>
              <a:rPr lang="en-GB" altLang="en-US" dirty="0">
                <a:solidFill>
                  <a:schemeClr val="tx1">
                    <a:lumMod val="75000"/>
                    <a:lumOff val="25000"/>
                  </a:schemeClr>
                </a:solidFill>
              </a:rPr>
              <a:t>Cumulative TV audience estimated over 4 billion</a:t>
            </a:r>
          </a:p>
          <a:p>
            <a:pPr marL="91440" indent="-91440" fontAlgn="auto">
              <a:defRPr/>
            </a:pPr>
            <a:r>
              <a:rPr lang="en-GB" altLang="en-US" dirty="0">
                <a:solidFill>
                  <a:schemeClr val="tx1">
                    <a:lumMod val="75000"/>
                    <a:lumOff val="25000"/>
                  </a:schemeClr>
                </a:solidFill>
              </a:rPr>
              <a:t>High attendance so good multiplier effects on transport, food etc..</a:t>
            </a:r>
          </a:p>
          <a:p>
            <a:pPr marL="91440" indent="-91440" fontAlgn="auto">
              <a:defRPr/>
            </a:pPr>
            <a:r>
              <a:rPr lang="en-GB" altLang="en-US" dirty="0">
                <a:solidFill>
                  <a:schemeClr val="tx1">
                    <a:lumMod val="75000"/>
                    <a:lumOff val="25000"/>
                  </a:schemeClr>
                </a:solidFill>
              </a:rPr>
              <a:t>Limited infra-structure development so greater certainty over cost.</a:t>
            </a:r>
          </a:p>
          <a:p>
            <a:pPr marL="91440" indent="-91440" fontAlgn="auto">
              <a:defRPr/>
            </a:pPr>
            <a:r>
              <a:rPr lang="en-GB" altLang="en-US" dirty="0">
                <a:solidFill>
                  <a:schemeClr val="tx1">
                    <a:lumMod val="75000"/>
                    <a:lumOff val="25000"/>
                  </a:schemeClr>
                </a:solidFill>
              </a:rPr>
              <a:t>Direct impact = £200 to £800 million depending on facilities</a:t>
            </a:r>
          </a:p>
          <a:p>
            <a:pPr marL="91440" indent="-91440" fontAlgn="auto">
              <a:defRPr/>
            </a:pPr>
            <a:r>
              <a:rPr lang="en-GB" altLang="en-US" dirty="0">
                <a:solidFill>
                  <a:schemeClr val="tx1">
                    <a:lumMod val="75000"/>
                    <a:lumOff val="25000"/>
                  </a:schemeClr>
                </a:solidFill>
              </a:rPr>
              <a:t>Indirect impact (ripple) = £620 to over 2 billion £</a:t>
            </a:r>
          </a:p>
          <a:p>
            <a:pPr marL="91440" indent="-91440" fontAlgn="auto">
              <a:defRPr/>
            </a:pPr>
            <a:r>
              <a:rPr lang="en-GB" altLang="en-US" dirty="0">
                <a:solidFill>
                  <a:schemeClr val="tx1">
                    <a:lumMod val="75000"/>
                    <a:lumOff val="25000"/>
                  </a:schemeClr>
                </a:solidFill>
              </a:rPr>
              <a:t>Host nation boost to the economy</a:t>
            </a:r>
          </a:p>
          <a:p>
            <a:pPr marL="91440" indent="-91440" fontAlgn="auto">
              <a:defRPr/>
            </a:pPr>
            <a:r>
              <a:rPr lang="en-GB" altLang="en-US" dirty="0">
                <a:solidFill>
                  <a:schemeClr val="tx1">
                    <a:lumMod val="75000"/>
                    <a:lumOff val="25000"/>
                  </a:schemeClr>
                </a:solidFill>
              </a:rPr>
              <a:t>Importance of high number of travelling supporters</a:t>
            </a:r>
          </a:p>
          <a:p>
            <a:pPr marL="91440" indent="-91440" fontAlgn="auto">
              <a:defRPr/>
            </a:pPr>
            <a:r>
              <a:rPr lang="en-GB" altLang="en-US" dirty="0">
                <a:solidFill>
                  <a:schemeClr val="tx1">
                    <a:lumMod val="75000"/>
                    <a:lumOff val="25000"/>
                  </a:schemeClr>
                </a:solidFill>
              </a:rPr>
              <a:t>International attendees assumed to spend between £4 to £6 per match on food and beverage (p.16). 14 -25 % of international attendees hospitality package and average spend per head is £125 -£175)</a:t>
            </a:r>
          </a:p>
          <a:p>
            <a:pPr marL="91440" indent="-91440" fontAlgn="auto">
              <a:defRPr/>
            </a:pPr>
            <a:endParaRPr lang="en-GB" altLang="en-US" dirty="0">
              <a:solidFill>
                <a:schemeClr val="tx1">
                  <a:lumMod val="75000"/>
                  <a:lumOff val="25000"/>
                </a:schemeClr>
              </a:solidFill>
            </a:endParaRPr>
          </a:p>
        </p:txBody>
      </p:sp>
      <p:sp>
        <p:nvSpPr>
          <p:cNvPr id="40964" name="TextBox 2">
            <a:extLst>
              <a:ext uri="{FF2B5EF4-FFF2-40B4-BE49-F238E27FC236}">
                <a16:creationId xmlns:a16="http://schemas.microsoft.com/office/drawing/2014/main" id="{A6E0CA13-DC92-FBF2-5EF6-83E432486F69}"/>
              </a:ext>
            </a:extLst>
          </p:cNvPr>
          <p:cNvSpPr txBox="1">
            <a:spLocks noChangeArrowheads="1"/>
          </p:cNvSpPr>
          <p:nvPr/>
        </p:nvSpPr>
        <p:spPr bwMode="auto">
          <a:xfrm>
            <a:off x="1447800" y="6488112"/>
            <a:ext cx="6019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dirty="0">
                <a:latin typeface="Arial" panose="020B0604020202020204" pitchFamily="34" charset="0"/>
              </a:rPr>
              <a:t>Good example for seminar presentations!!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B134D-61D2-6C97-1C58-DFB45D55EEA6}"/>
              </a:ext>
            </a:extLst>
          </p:cNvPr>
          <p:cNvSpPr>
            <a:spLocks noGrp="1"/>
          </p:cNvSpPr>
          <p:nvPr>
            <p:ph type="title"/>
          </p:nvPr>
        </p:nvSpPr>
        <p:spPr/>
        <p:txBody>
          <a:bodyPr/>
          <a:lstStyle/>
          <a:p>
            <a:pPr fontAlgn="auto">
              <a:spcAft>
                <a:spcPts val="0"/>
              </a:spcAft>
              <a:defRPr/>
            </a:pPr>
            <a:r>
              <a:rPr lang="en-GB" dirty="0">
                <a:solidFill>
                  <a:schemeClr val="tx1">
                    <a:lumMod val="75000"/>
                    <a:lumOff val="25000"/>
                  </a:schemeClr>
                </a:solidFill>
              </a:rPr>
              <a:t>A new debate on Economic impacts?</a:t>
            </a:r>
          </a:p>
        </p:txBody>
      </p:sp>
      <p:sp>
        <p:nvSpPr>
          <p:cNvPr id="43011" name="Content Placeholder 2">
            <a:extLst>
              <a:ext uri="{FF2B5EF4-FFF2-40B4-BE49-F238E27FC236}">
                <a16:creationId xmlns:a16="http://schemas.microsoft.com/office/drawing/2014/main" id="{07E7E02D-2B37-EC9B-E39F-7C8C9B7C3F0A}"/>
              </a:ext>
            </a:extLst>
          </p:cNvPr>
          <p:cNvSpPr>
            <a:spLocks noGrp="1" noChangeArrowheads="1"/>
          </p:cNvSpPr>
          <p:nvPr>
            <p:ph idx="1"/>
          </p:nvPr>
        </p:nvSpPr>
        <p:spPr/>
        <p:txBody>
          <a:bodyPr/>
          <a:lstStyle/>
          <a:p>
            <a:r>
              <a:rPr lang="en-GB" altLang="en-US"/>
              <a:t>The circular economy…..</a:t>
            </a:r>
          </a:p>
          <a:p>
            <a:r>
              <a:rPr lang="en-GB" altLang="en-US"/>
              <a:t>What are the implications for events management?</a:t>
            </a:r>
          </a:p>
          <a:p>
            <a:endParaRPr lang="en-GB" altLang="en-US"/>
          </a:p>
          <a:p>
            <a:r>
              <a:rPr lang="en-GB" altLang="en-US">
                <a:hlinkClick r:id="rId2"/>
              </a:rPr>
              <a:t>https://www.ellenmacarthurfoundation.org/circular-economy/concept</a:t>
            </a:r>
            <a:endParaRPr lang="en-GB" altLang="en-US"/>
          </a:p>
          <a:p>
            <a:endParaRPr lang="en-GB" alt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124744"/>
            <a:ext cx="7772400" cy="1462088"/>
          </a:xfrm>
        </p:spPr>
        <p:txBody>
          <a:bodyPr/>
          <a:lstStyle/>
          <a:p>
            <a:r>
              <a:rPr lang="en-GB" sz="3600" dirty="0"/>
              <a:t>Finally…</a:t>
            </a:r>
            <a:endParaRPr lang="en-US" sz="3600" dirty="0"/>
          </a:p>
        </p:txBody>
      </p:sp>
      <p:sp>
        <p:nvSpPr>
          <p:cNvPr id="3" name="Content Placeholder 2"/>
          <p:cNvSpPr>
            <a:spLocks noGrp="1"/>
          </p:cNvSpPr>
          <p:nvPr>
            <p:ph idx="1"/>
          </p:nvPr>
        </p:nvSpPr>
        <p:spPr>
          <a:xfrm>
            <a:off x="683568" y="3068960"/>
            <a:ext cx="7772400" cy="2599928"/>
          </a:xfrm>
        </p:spPr>
        <p:txBody>
          <a:bodyPr/>
          <a:lstStyle/>
          <a:p>
            <a:r>
              <a:rPr lang="en-GB" dirty="0"/>
              <a:t>WHY hold or organise a festival or event?</a:t>
            </a:r>
          </a:p>
          <a:p>
            <a:r>
              <a:rPr lang="en-GB" dirty="0"/>
              <a:t>What are the key </a:t>
            </a:r>
            <a:r>
              <a:rPr lang="en-GB" u="sng" dirty="0"/>
              <a:t>aims</a:t>
            </a:r>
            <a:r>
              <a:rPr lang="en-GB" dirty="0"/>
              <a:t>, </a:t>
            </a:r>
            <a:r>
              <a:rPr lang="en-GB" u="sng" dirty="0"/>
              <a:t>objectives</a:t>
            </a:r>
            <a:r>
              <a:rPr lang="en-GB" dirty="0"/>
              <a:t> and </a:t>
            </a:r>
            <a:r>
              <a:rPr lang="en-GB" u="sng" dirty="0"/>
              <a:t>outcomes</a:t>
            </a:r>
            <a:r>
              <a:rPr lang="en-GB" dirty="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0174C-5C97-99B4-ECC9-D829C9CFF7C2}"/>
              </a:ext>
            </a:extLst>
          </p:cNvPr>
          <p:cNvSpPr>
            <a:spLocks noGrp="1"/>
          </p:cNvSpPr>
          <p:nvPr>
            <p:ph type="title"/>
          </p:nvPr>
        </p:nvSpPr>
        <p:spPr/>
        <p:txBody>
          <a:bodyPr/>
          <a:lstStyle/>
          <a:p>
            <a:pPr fontAlgn="auto">
              <a:spcAft>
                <a:spcPts val="0"/>
              </a:spcAft>
              <a:defRPr/>
            </a:pPr>
            <a:r>
              <a:rPr lang="en-GB" dirty="0">
                <a:solidFill>
                  <a:schemeClr val="tx1">
                    <a:lumMod val="75000"/>
                    <a:lumOff val="25000"/>
                  </a:schemeClr>
                </a:solidFill>
              </a:rPr>
              <a:t>Conclusion</a:t>
            </a:r>
          </a:p>
        </p:txBody>
      </p:sp>
      <p:sp>
        <p:nvSpPr>
          <p:cNvPr id="44035" name="Content Placeholder 2">
            <a:extLst>
              <a:ext uri="{FF2B5EF4-FFF2-40B4-BE49-F238E27FC236}">
                <a16:creationId xmlns:a16="http://schemas.microsoft.com/office/drawing/2014/main" id="{8BCFCF64-25AB-9DA4-9F20-D48BEEA485CC}"/>
              </a:ext>
            </a:extLst>
          </p:cNvPr>
          <p:cNvSpPr>
            <a:spLocks noGrp="1" noChangeArrowheads="1"/>
          </p:cNvSpPr>
          <p:nvPr>
            <p:ph idx="1"/>
          </p:nvPr>
        </p:nvSpPr>
        <p:spPr/>
        <p:txBody>
          <a:bodyPr/>
          <a:lstStyle/>
          <a:p>
            <a:r>
              <a:rPr lang="en-US" altLang="en-US"/>
              <a:t>Key area of analysis</a:t>
            </a:r>
          </a:p>
          <a:p>
            <a:r>
              <a:rPr lang="en-US" altLang="en-US"/>
              <a:t>Need to identify how much people spend/likely to spend</a:t>
            </a:r>
          </a:p>
          <a:p>
            <a:r>
              <a:rPr lang="en-US" altLang="en-US"/>
              <a:t>The concept of the multiplier effect and leakages important to understand.</a:t>
            </a:r>
          </a:p>
          <a:p>
            <a:r>
              <a:rPr lang="en-US" altLang="en-US"/>
              <a:t>Assignment – use the concepts to frame your discussion.</a:t>
            </a:r>
          </a:p>
          <a:p>
            <a:endParaRPr lang="en-US" alt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72012-B805-E836-B47E-328097766BBA}"/>
              </a:ext>
            </a:extLst>
          </p:cNvPr>
          <p:cNvSpPr>
            <a:spLocks noGrp="1"/>
          </p:cNvSpPr>
          <p:nvPr>
            <p:ph type="title"/>
          </p:nvPr>
        </p:nvSpPr>
        <p:spPr/>
        <p:txBody>
          <a:bodyPr/>
          <a:lstStyle/>
          <a:p>
            <a:pPr fontAlgn="auto">
              <a:spcAft>
                <a:spcPts val="0"/>
              </a:spcAft>
              <a:defRPr/>
            </a:pPr>
            <a:r>
              <a:rPr lang="en-GB" dirty="0">
                <a:solidFill>
                  <a:schemeClr val="tx1">
                    <a:lumMod val="75000"/>
                    <a:lumOff val="25000"/>
                  </a:schemeClr>
                </a:solidFill>
              </a:rPr>
              <a:t>References</a:t>
            </a:r>
          </a:p>
        </p:txBody>
      </p:sp>
      <p:sp>
        <p:nvSpPr>
          <p:cNvPr id="39939" name="Content Placeholder 2">
            <a:extLst>
              <a:ext uri="{FF2B5EF4-FFF2-40B4-BE49-F238E27FC236}">
                <a16:creationId xmlns:a16="http://schemas.microsoft.com/office/drawing/2014/main" id="{3A2DF578-2088-26C3-6059-45090FDD36F7}"/>
              </a:ext>
            </a:extLst>
          </p:cNvPr>
          <p:cNvSpPr>
            <a:spLocks noGrp="1"/>
          </p:cNvSpPr>
          <p:nvPr>
            <p:ph idx="1"/>
          </p:nvPr>
        </p:nvSpPr>
        <p:spPr/>
        <p:txBody>
          <a:bodyPr rtlCol="0">
            <a:normAutofit fontScale="92500" lnSpcReduction="20000"/>
          </a:bodyPr>
          <a:lstStyle/>
          <a:p>
            <a:pPr marL="91440" indent="-91440" fontAlgn="auto">
              <a:defRPr/>
            </a:pPr>
            <a:r>
              <a:rPr lang="en-GB" altLang="en-US" sz="1100" dirty="0">
                <a:solidFill>
                  <a:schemeClr val="tx1">
                    <a:lumMod val="75000"/>
                    <a:lumOff val="25000"/>
                  </a:schemeClr>
                </a:solidFill>
              </a:rPr>
              <a:t>DCMS Select Committee (2006) , </a:t>
            </a:r>
            <a:r>
              <a:rPr lang="en-GB" altLang="en-US" sz="1100" i="1" dirty="0">
                <a:solidFill>
                  <a:schemeClr val="tx1">
                    <a:lumMod val="75000"/>
                    <a:lumOff val="25000"/>
                  </a:schemeClr>
                </a:solidFill>
              </a:rPr>
              <a:t>London 2012 Olympic games and Paralympics: Funding and Legacy , </a:t>
            </a:r>
            <a:r>
              <a:rPr lang="en-GB" altLang="en-US" sz="1100" dirty="0">
                <a:solidFill>
                  <a:schemeClr val="tx1">
                    <a:lumMod val="75000"/>
                    <a:lumOff val="25000"/>
                  </a:schemeClr>
                </a:solidFill>
              </a:rPr>
              <a:t>House of Commons, available at: </a:t>
            </a:r>
            <a:r>
              <a:rPr lang="en-GB" altLang="en-US" sz="1100" dirty="0">
                <a:solidFill>
                  <a:schemeClr val="tx1">
                    <a:lumMod val="75000"/>
                    <a:lumOff val="25000"/>
                  </a:schemeClr>
                </a:solidFill>
                <a:hlinkClick r:id="rId3"/>
              </a:rPr>
              <a:t>http://www.publications.parliament.uk/pa/cm200607/cmselect/cmcumeds/69/69i.pdf</a:t>
            </a:r>
            <a:r>
              <a:rPr lang="en-GB" altLang="en-US" sz="1100" dirty="0">
                <a:solidFill>
                  <a:schemeClr val="tx1">
                    <a:lumMod val="75000"/>
                    <a:lumOff val="25000"/>
                  </a:schemeClr>
                </a:solidFill>
              </a:rPr>
              <a:t> </a:t>
            </a:r>
          </a:p>
          <a:p>
            <a:pPr marL="91440" indent="-91440" fontAlgn="auto">
              <a:defRPr/>
            </a:pPr>
            <a:r>
              <a:rPr lang="en-GB" altLang="en-US" sz="1100" dirty="0">
                <a:solidFill>
                  <a:schemeClr val="tx1">
                    <a:lumMod val="75000"/>
                    <a:lumOff val="25000"/>
                  </a:schemeClr>
                </a:solidFill>
              </a:rPr>
              <a:t>Deloitte (2008) Potential Economic Impact of the Rugby World Cup on a Host Nation, London, </a:t>
            </a:r>
            <a:r>
              <a:rPr lang="en-GB" altLang="en-US" sz="1100" dirty="0" err="1">
                <a:solidFill>
                  <a:schemeClr val="tx1">
                    <a:lumMod val="75000"/>
                    <a:lumOff val="25000"/>
                  </a:schemeClr>
                </a:solidFill>
              </a:rPr>
              <a:t>Delioitte</a:t>
            </a:r>
            <a:r>
              <a:rPr lang="en-GB" altLang="en-US" sz="1100" dirty="0">
                <a:solidFill>
                  <a:schemeClr val="tx1">
                    <a:lumMod val="75000"/>
                    <a:lumOff val="25000"/>
                  </a:schemeClr>
                </a:solidFill>
              </a:rPr>
              <a:t> and </a:t>
            </a:r>
            <a:r>
              <a:rPr lang="en-GB" altLang="en-US" sz="1100" dirty="0" err="1">
                <a:solidFill>
                  <a:schemeClr val="tx1">
                    <a:lumMod val="75000"/>
                    <a:lumOff val="25000"/>
                  </a:schemeClr>
                </a:solidFill>
              </a:rPr>
              <a:t>Touche</a:t>
            </a:r>
            <a:r>
              <a:rPr lang="en-GB" altLang="en-US" sz="1100" dirty="0">
                <a:solidFill>
                  <a:schemeClr val="tx1">
                    <a:lumMod val="75000"/>
                    <a:lumOff val="25000"/>
                  </a:schemeClr>
                </a:solidFill>
              </a:rPr>
              <a:t>. Available from: </a:t>
            </a:r>
            <a:r>
              <a:rPr lang="en-GB" altLang="en-US" sz="1100" dirty="0">
                <a:solidFill>
                  <a:schemeClr val="tx1">
                    <a:lumMod val="75000"/>
                    <a:lumOff val="25000"/>
                  </a:schemeClr>
                </a:solidFill>
                <a:hlinkClick r:id="rId4"/>
              </a:rPr>
              <a:t>http://www.deloitte.com/view/en_GB/uk/industries/sportsbusinessgroup/7d73942e84ffd110VgnVCM100000ba42f00aRCRD.htm</a:t>
            </a:r>
            <a:r>
              <a:rPr lang="en-GB" altLang="en-US" sz="1100" dirty="0">
                <a:solidFill>
                  <a:schemeClr val="tx1">
                    <a:lumMod val="75000"/>
                    <a:lumOff val="25000"/>
                  </a:schemeClr>
                </a:solidFill>
              </a:rPr>
              <a:t> (Accessed 4/10/11).</a:t>
            </a:r>
          </a:p>
          <a:p>
            <a:pPr marL="91440" indent="-91440" fontAlgn="auto">
              <a:defRPr/>
            </a:pPr>
            <a:r>
              <a:rPr lang="en-GB" altLang="en-US" sz="1100" dirty="0" err="1">
                <a:solidFill>
                  <a:schemeClr val="tx1">
                    <a:lumMod val="75000"/>
                    <a:lumOff val="25000"/>
                  </a:schemeClr>
                </a:solidFill>
              </a:rPr>
              <a:t>Chengli</a:t>
            </a:r>
            <a:r>
              <a:rPr lang="en-GB" altLang="en-US" sz="1100" dirty="0">
                <a:solidFill>
                  <a:schemeClr val="tx1">
                    <a:lumMod val="75000"/>
                    <a:lumOff val="25000"/>
                  </a:schemeClr>
                </a:solidFill>
              </a:rPr>
              <a:t>, T, </a:t>
            </a:r>
            <a:r>
              <a:rPr lang="en-GB" altLang="en-US" sz="1100" dirty="0" err="1">
                <a:solidFill>
                  <a:schemeClr val="tx1">
                    <a:lumMod val="75000"/>
                    <a:lumOff val="25000"/>
                  </a:schemeClr>
                </a:solidFill>
              </a:rPr>
              <a:t>Huai</a:t>
            </a:r>
            <a:r>
              <a:rPr lang="en-GB" altLang="en-US" sz="1100" dirty="0">
                <a:solidFill>
                  <a:schemeClr val="tx1">
                    <a:lumMod val="75000"/>
                    <a:lumOff val="25000"/>
                  </a:schemeClr>
                </a:solidFill>
              </a:rPr>
              <a:t>-Chun, L, &amp; </a:t>
            </a:r>
            <a:r>
              <a:rPr lang="en-GB" altLang="en-US" sz="1100" dirty="0" err="1">
                <a:solidFill>
                  <a:schemeClr val="tx1">
                    <a:lumMod val="75000"/>
                    <a:lumOff val="25000"/>
                  </a:schemeClr>
                </a:solidFill>
              </a:rPr>
              <a:t>Hsiou</a:t>
            </a:r>
            <a:r>
              <a:rPr lang="en-GB" altLang="en-US" sz="1100" dirty="0">
                <a:solidFill>
                  <a:schemeClr val="tx1">
                    <a:lumMod val="75000"/>
                    <a:lumOff val="25000"/>
                  </a:schemeClr>
                </a:solidFill>
              </a:rPr>
              <a:t>-Wei, L 2011, 'The Economic Benefits of Mega Events: A Myth or a Reality? A Longitudinal Study on the Olympic Games', </a:t>
            </a:r>
            <a:r>
              <a:rPr lang="en-GB" altLang="en-US" sz="1100" i="1" dirty="0">
                <a:solidFill>
                  <a:schemeClr val="tx1">
                    <a:lumMod val="75000"/>
                    <a:lumOff val="25000"/>
                  </a:schemeClr>
                </a:solidFill>
              </a:rPr>
              <a:t>Journal of Sport Management</a:t>
            </a:r>
            <a:r>
              <a:rPr lang="en-GB" altLang="en-US" sz="1100" dirty="0">
                <a:solidFill>
                  <a:schemeClr val="tx1">
                    <a:lumMod val="75000"/>
                    <a:lumOff val="25000"/>
                  </a:schemeClr>
                </a:solidFill>
              </a:rPr>
              <a:t>, 25, 1, pp. 11-23, </a:t>
            </a:r>
            <a:r>
              <a:rPr lang="en-GB" altLang="en-US" sz="1100" dirty="0" err="1">
                <a:solidFill>
                  <a:schemeClr val="tx1">
                    <a:lumMod val="75000"/>
                    <a:lumOff val="25000"/>
                  </a:schemeClr>
                </a:solidFill>
              </a:rPr>
              <a:t>SPORTDiscus</a:t>
            </a:r>
            <a:r>
              <a:rPr lang="en-GB" altLang="en-US" sz="1100" dirty="0">
                <a:solidFill>
                  <a:schemeClr val="tx1">
                    <a:lumMod val="75000"/>
                    <a:lumOff val="25000"/>
                  </a:schemeClr>
                </a:solidFill>
              </a:rPr>
              <a:t> with Full Text, EBSCO</a:t>
            </a:r>
            <a:r>
              <a:rPr lang="en-GB" altLang="en-US" sz="1100" i="1" dirty="0">
                <a:solidFill>
                  <a:schemeClr val="tx1">
                    <a:lumMod val="75000"/>
                    <a:lumOff val="25000"/>
                  </a:schemeClr>
                </a:solidFill>
              </a:rPr>
              <a:t>host</a:t>
            </a:r>
            <a:r>
              <a:rPr lang="en-GB" altLang="en-US" sz="1100" dirty="0">
                <a:solidFill>
                  <a:schemeClr val="tx1">
                    <a:lumMod val="75000"/>
                    <a:lumOff val="25000"/>
                  </a:schemeClr>
                </a:solidFill>
              </a:rPr>
              <a:t>, viewed 3 October 2011.--Additional Information:</a:t>
            </a:r>
            <a:br>
              <a:rPr lang="en-GB" altLang="en-US" sz="1100" dirty="0">
                <a:solidFill>
                  <a:schemeClr val="tx1">
                    <a:lumMod val="75000"/>
                    <a:lumOff val="25000"/>
                  </a:schemeClr>
                </a:solidFill>
              </a:rPr>
            </a:br>
            <a:r>
              <a:rPr lang="en-GB" altLang="en-US" sz="1100" dirty="0">
                <a:solidFill>
                  <a:schemeClr val="tx1">
                    <a:lumMod val="75000"/>
                    <a:lumOff val="25000"/>
                  </a:schemeClr>
                </a:solidFill>
              </a:rPr>
              <a:t>Persistent link to this record (Permalink): </a:t>
            </a:r>
            <a:r>
              <a:rPr lang="en-GB" altLang="en-US" sz="1100" dirty="0">
                <a:solidFill>
                  <a:schemeClr val="tx1">
                    <a:lumMod val="75000"/>
                    <a:lumOff val="25000"/>
                  </a:schemeClr>
                </a:solidFill>
                <a:hlinkClick r:id="rId5"/>
              </a:rPr>
              <a:t>http://search.ebscohost.com/login.aspx?direct=true&amp;AuthType=athens&amp;db=s3h&amp;AN=59667718&amp;site=ehost-live</a:t>
            </a:r>
            <a:br>
              <a:rPr lang="en-GB" altLang="en-US" sz="1100" dirty="0">
                <a:solidFill>
                  <a:schemeClr val="tx1">
                    <a:lumMod val="75000"/>
                    <a:lumOff val="25000"/>
                  </a:schemeClr>
                </a:solidFill>
              </a:rPr>
            </a:br>
            <a:r>
              <a:rPr lang="en-GB" altLang="en-US" sz="1100" dirty="0" err="1">
                <a:solidFill>
                  <a:schemeClr val="tx1">
                    <a:lumMod val="75000"/>
                    <a:lumOff val="25000"/>
                  </a:schemeClr>
                </a:solidFill>
              </a:rPr>
              <a:t>Barget</a:t>
            </a:r>
            <a:r>
              <a:rPr lang="en-GB" altLang="en-US" sz="1100" dirty="0">
                <a:solidFill>
                  <a:schemeClr val="tx1">
                    <a:lumMod val="75000"/>
                    <a:lumOff val="25000"/>
                  </a:schemeClr>
                </a:solidFill>
              </a:rPr>
              <a:t>, E, &amp; </a:t>
            </a:r>
            <a:r>
              <a:rPr lang="en-GB" altLang="en-US" sz="1100" dirty="0" err="1">
                <a:solidFill>
                  <a:schemeClr val="tx1">
                    <a:lumMod val="75000"/>
                    <a:lumOff val="25000"/>
                  </a:schemeClr>
                </a:solidFill>
              </a:rPr>
              <a:t>Gouguet</a:t>
            </a:r>
            <a:r>
              <a:rPr lang="en-GB" altLang="en-US" sz="1100" dirty="0">
                <a:solidFill>
                  <a:schemeClr val="tx1">
                    <a:lumMod val="75000"/>
                    <a:lumOff val="25000"/>
                  </a:schemeClr>
                </a:solidFill>
              </a:rPr>
              <a:t>, J (2010), 'Hosting Mega-Sporting Events: Which Decision-Making Rule?', </a:t>
            </a:r>
            <a:r>
              <a:rPr lang="en-GB" altLang="en-US" sz="1100" i="1" dirty="0">
                <a:solidFill>
                  <a:schemeClr val="tx1">
                    <a:lumMod val="75000"/>
                    <a:lumOff val="25000"/>
                  </a:schemeClr>
                </a:solidFill>
              </a:rPr>
              <a:t>International Journal of Sport Finance</a:t>
            </a:r>
            <a:r>
              <a:rPr lang="en-GB" altLang="en-US" sz="1100" dirty="0">
                <a:solidFill>
                  <a:schemeClr val="tx1">
                    <a:lumMod val="75000"/>
                    <a:lumOff val="25000"/>
                  </a:schemeClr>
                </a:solidFill>
              </a:rPr>
              <a:t>, 5, 2, pp. 141-162, </a:t>
            </a:r>
            <a:r>
              <a:rPr lang="en-GB" altLang="en-US" sz="1100" dirty="0" err="1">
                <a:solidFill>
                  <a:schemeClr val="tx1">
                    <a:lumMod val="75000"/>
                    <a:lumOff val="25000"/>
                  </a:schemeClr>
                </a:solidFill>
              </a:rPr>
              <a:t>SPORTDiscus</a:t>
            </a:r>
            <a:r>
              <a:rPr lang="en-GB" altLang="en-US" sz="1100" dirty="0">
                <a:solidFill>
                  <a:schemeClr val="tx1">
                    <a:lumMod val="75000"/>
                    <a:lumOff val="25000"/>
                  </a:schemeClr>
                </a:solidFill>
              </a:rPr>
              <a:t> with Full Text, EBSCO</a:t>
            </a:r>
            <a:r>
              <a:rPr lang="en-GB" altLang="en-US" sz="1100" i="1" dirty="0">
                <a:solidFill>
                  <a:schemeClr val="tx1">
                    <a:lumMod val="75000"/>
                    <a:lumOff val="25000"/>
                  </a:schemeClr>
                </a:solidFill>
              </a:rPr>
              <a:t>host</a:t>
            </a:r>
            <a:r>
              <a:rPr lang="en-GB" altLang="en-US" sz="1100" dirty="0">
                <a:solidFill>
                  <a:schemeClr val="tx1">
                    <a:lumMod val="75000"/>
                    <a:lumOff val="25000"/>
                  </a:schemeClr>
                </a:solidFill>
              </a:rPr>
              <a:t>, viewed 3 October 2011.--Additional </a:t>
            </a:r>
            <a:r>
              <a:rPr lang="en-GB" altLang="en-US" sz="1100" dirty="0" err="1">
                <a:solidFill>
                  <a:schemeClr val="tx1">
                    <a:lumMod val="75000"/>
                    <a:lumOff val="25000"/>
                  </a:schemeClr>
                </a:solidFill>
              </a:rPr>
              <a:t>Information:Persistent</a:t>
            </a:r>
            <a:r>
              <a:rPr lang="en-GB" altLang="en-US" sz="1100" dirty="0">
                <a:solidFill>
                  <a:schemeClr val="tx1">
                    <a:lumMod val="75000"/>
                    <a:lumOff val="25000"/>
                  </a:schemeClr>
                </a:solidFill>
              </a:rPr>
              <a:t> link to this record (Permalink): </a:t>
            </a:r>
            <a:r>
              <a:rPr lang="en-GB" altLang="en-US" sz="1100" dirty="0">
                <a:solidFill>
                  <a:schemeClr val="tx1">
                    <a:lumMod val="75000"/>
                    <a:lumOff val="25000"/>
                  </a:schemeClr>
                </a:solidFill>
                <a:hlinkClick r:id="rId6"/>
              </a:rPr>
              <a:t>http://search.ebscohost.com/login.aspx?direct=true&amp;AuthType=athens&amp;db=s3h&amp;AN=54570955&amp;site=ehost-live</a:t>
            </a:r>
            <a:endParaRPr lang="en-GB" altLang="en-US" sz="1100" dirty="0">
              <a:solidFill>
                <a:schemeClr val="tx1">
                  <a:lumMod val="75000"/>
                  <a:lumOff val="25000"/>
                </a:schemeClr>
              </a:solidFill>
            </a:endParaRPr>
          </a:p>
          <a:p>
            <a:pPr marL="91440" indent="-91440" fontAlgn="auto">
              <a:defRPr/>
            </a:pPr>
            <a:r>
              <a:rPr lang="en-GB" altLang="en-US" sz="1100" dirty="0">
                <a:solidFill>
                  <a:schemeClr val="tx1">
                    <a:lumMod val="75000"/>
                    <a:lumOff val="25000"/>
                  </a:schemeClr>
                </a:solidFill>
              </a:rPr>
              <a:t>Blake, A. ( 2005) The Economic Impact of the London, 2012 Olympics, Discussion Paper. Available at: </a:t>
            </a:r>
            <a:r>
              <a:rPr lang="en-GB" altLang="en-US" sz="1100" dirty="0">
                <a:solidFill>
                  <a:schemeClr val="tx1">
                    <a:lumMod val="75000"/>
                    <a:lumOff val="25000"/>
                  </a:schemeClr>
                </a:solidFill>
                <a:hlinkClick r:id="rId7"/>
              </a:rPr>
              <a:t>http://utsescholarship.lib.uts.edu.au/dspace/bitstream/handle/2100/994/Impact%202005_5.pdf?sequence=1</a:t>
            </a:r>
            <a:endParaRPr lang="en-GB" altLang="en-US" sz="1100" dirty="0">
              <a:solidFill>
                <a:schemeClr val="tx1">
                  <a:lumMod val="75000"/>
                  <a:lumOff val="25000"/>
                </a:schemeClr>
              </a:solidFill>
            </a:endParaRPr>
          </a:p>
          <a:p>
            <a:pPr marL="91440" indent="-91440" fontAlgn="auto">
              <a:defRPr/>
            </a:pPr>
            <a:endParaRPr lang="en-GB" altLang="en-US" sz="1100" dirty="0">
              <a:solidFill>
                <a:schemeClr val="tx1">
                  <a:lumMod val="75000"/>
                  <a:lumOff val="25000"/>
                </a:schemeClr>
              </a:solidFill>
            </a:endParaRPr>
          </a:p>
          <a:p>
            <a:pPr marL="91440" indent="-91440" fontAlgn="auto">
              <a:defRPr/>
            </a:pPr>
            <a:r>
              <a:rPr lang="en-GB" altLang="en-US" sz="1100" dirty="0">
                <a:solidFill>
                  <a:schemeClr val="tx1">
                    <a:lumMod val="75000"/>
                    <a:lumOff val="25000"/>
                  </a:schemeClr>
                </a:solidFill>
              </a:rPr>
              <a:t>https://www.theguardian.com/world/gallery/2018/feb/12/spirit-of-samba-the-best-of-rio-carnival-in-pictures</a:t>
            </a:r>
          </a:p>
          <a:p>
            <a:pPr marL="91440" indent="-91440" fontAlgn="auto">
              <a:defRPr/>
            </a:pPr>
            <a:r>
              <a:rPr lang="en-GB" altLang="en-US" sz="1100" dirty="0">
                <a:solidFill>
                  <a:schemeClr val="tx1">
                    <a:lumMod val="75000"/>
                    <a:lumOff val="25000"/>
                  </a:schemeClr>
                </a:solidFill>
              </a:rPr>
              <a:t>https://www.theguardian.com/world/video/2015/feb/14/rio-carnival-gets-underway-samba-school-processions-video</a:t>
            </a:r>
          </a:p>
          <a:p>
            <a:pPr marL="91440" indent="-91440" fontAlgn="auto">
              <a:defRPr/>
            </a:pPr>
            <a:endParaRPr lang="en-GB" altLang="en-US" sz="1100" dirty="0">
              <a:solidFill>
                <a:schemeClr val="tx1">
                  <a:lumMod val="75000"/>
                  <a:lumOff val="25000"/>
                </a:schemeClr>
              </a:solidFill>
            </a:endParaRPr>
          </a:p>
          <a:p>
            <a:pPr marL="91440" indent="-91440" fontAlgn="auto">
              <a:defRPr/>
            </a:pPr>
            <a:br>
              <a:rPr lang="en-GB" altLang="en-US" sz="1100" dirty="0">
                <a:solidFill>
                  <a:schemeClr val="tx1">
                    <a:lumMod val="75000"/>
                    <a:lumOff val="25000"/>
                  </a:schemeClr>
                </a:solidFill>
              </a:rPr>
            </a:br>
            <a:endParaRPr lang="en-GB" altLang="en-US" sz="1100" dirty="0">
              <a:solidFill>
                <a:schemeClr val="tx1">
                  <a:lumMod val="75000"/>
                  <a:lumOff val="25000"/>
                </a:schemeClr>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B07DB-2D71-0B96-BFDA-6141FC95814E}"/>
              </a:ext>
            </a:extLst>
          </p:cNvPr>
          <p:cNvSpPr>
            <a:spLocks noGrp="1"/>
          </p:cNvSpPr>
          <p:nvPr>
            <p:ph type="title"/>
          </p:nvPr>
        </p:nvSpPr>
        <p:spPr/>
        <p:txBody>
          <a:bodyPr/>
          <a:lstStyle/>
          <a:p>
            <a:pPr fontAlgn="auto">
              <a:spcAft>
                <a:spcPts val="0"/>
              </a:spcAft>
              <a:defRPr/>
            </a:pPr>
            <a:r>
              <a:rPr lang="en-GB" dirty="0">
                <a:solidFill>
                  <a:schemeClr val="tx1">
                    <a:lumMod val="75000"/>
                    <a:lumOff val="25000"/>
                  </a:schemeClr>
                </a:solidFill>
              </a:rPr>
              <a:t>Some Links to Explore</a:t>
            </a:r>
          </a:p>
        </p:txBody>
      </p:sp>
      <p:sp>
        <p:nvSpPr>
          <p:cNvPr id="50179" name="Content Placeholder 2">
            <a:extLst>
              <a:ext uri="{FF2B5EF4-FFF2-40B4-BE49-F238E27FC236}">
                <a16:creationId xmlns:a16="http://schemas.microsoft.com/office/drawing/2014/main" id="{AC849597-DB60-68B3-3B90-306407BD69C3}"/>
              </a:ext>
            </a:extLst>
          </p:cNvPr>
          <p:cNvSpPr>
            <a:spLocks noGrp="1" noChangeArrowheads="1"/>
          </p:cNvSpPr>
          <p:nvPr>
            <p:ph idx="1"/>
          </p:nvPr>
        </p:nvSpPr>
        <p:spPr/>
        <p:txBody>
          <a:bodyPr/>
          <a:lstStyle/>
          <a:p>
            <a:r>
              <a:rPr lang="en-GB" altLang="en-US"/>
              <a:t>Sport England: </a:t>
            </a:r>
            <a:r>
              <a:rPr lang="en-GB" altLang="en-US">
                <a:hlinkClick r:id="rId3"/>
              </a:rPr>
              <a:t>http://www.sportengland.org/research/benefits-of-sport/economic-value-of-sport/</a:t>
            </a:r>
            <a:r>
              <a:rPr lang="en-GB" altLang="en-US"/>
              <a:t> (very useful for some basic concepts)</a:t>
            </a:r>
          </a:p>
          <a:p>
            <a:r>
              <a:rPr lang="en-GB" altLang="en-US"/>
              <a:t> </a:t>
            </a:r>
            <a:r>
              <a:rPr lang="en-GB" altLang="en-US">
                <a:hlinkClick r:id="rId4"/>
              </a:rPr>
              <a:t>http://www.eventimpacts.com/economic/</a:t>
            </a:r>
            <a:endParaRPr lang="en-GB" altLang="en-US"/>
          </a:p>
          <a:p>
            <a:r>
              <a:rPr lang="en-GB" altLang="en-US"/>
              <a:t>(This gives a useful overview of economic impact analysis and key info, such as: Number of spectators, Number of attendee; % of spect/attend from outside the area; Duration of the event; Direct economic impact (spend surveys);  Economic calculator;Total economic calculator)</a:t>
            </a:r>
          </a:p>
          <a:p>
            <a:r>
              <a:rPr lang="en-GB" altLang="en-US" u="sng">
                <a:hlinkClick r:id="rId5"/>
              </a:rPr>
              <a:t>This</a:t>
            </a:r>
            <a:r>
              <a:rPr lang="en-GB" altLang="en-US">
                <a:hlinkClick r:id="rId5"/>
              </a:rPr>
              <a:t> link gives a more critical perspective of the negative impacts. For example: </a:t>
            </a:r>
          </a:p>
          <a:p>
            <a:r>
              <a:rPr lang="en-GB" altLang="en-US">
                <a:hlinkClick r:id="rId6"/>
              </a:rPr>
              <a:t>http://www.gamesmonitor.org.uk/</a:t>
            </a:r>
            <a:endParaRPr lang="en-GB" altLang="en-US"/>
          </a:p>
          <a:p>
            <a:endParaRPr lang="en-GB" altLang="en-US"/>
          </a:p>
          <a:p>
            <a:endParaRPr lang="en-GB" altLang="en-US"/>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B519D5-9C74-5EBD-804E-0D9493060A7C}"/>
              </a:ext>
            </a:extLst>
          </p:cNvPr>
          <p:cNvSpPr>
            <a:spLocks noGrp="1"/>
          </p:cNvSpPr>
          <p:nvPr>
            <p:ph type="title"/>
          </p:nvPr>
        </p:nvSpPr>
        <p:spPr/>
        <p:txBody>
          <a:bodyPr/>
          <a:lstStyle/>
          <a:p>
            <a:r>
              <a:rPr lang="en-GB" dirty="0"/>
              <a:t>WEEK 2 WORKSHOP</a:t>
            </a:r>
            <a:br>
              <a:rPr lang="en-GB" dirty="0"/>
            </a:br>
            <a:endParaRPr lang="en-GB" dirty="0"/>
          </a:p>
        </p:txBody>
      </p:sp>
      <p:sp>
        <p:nvSpPr>
          <p:cNvPr id="3" name="Content Placeholder 2">
            <a:extLst>
              <a:ext uri="{FF2B5EF4-FFF2-40B4-BE49-F238E27FC236}">
                <a16:creationId xmlns:a16="http://schemas.microsoft.com/office/drawing/2014/main" id="{1C299952-1E1F-7580-274C-2E5BA8E21EBA}"/>
              </a:ext>
            </a:extLst>
          </p:cNvPr>
          <p:cNvSpPr>
            <a:spLocks noGrp="1"/>
          </p:cNvSpPr>
          <p:nvPr>
            <p:ph idx="1"/>
          </p:nvPr>
        </p:nvSpPr>
        <p:spPr/>
        <p:txBody>
          <a:bodyPr/>
          <a:lstStyle/>
          <a:p>
            <a:r>
              <a:rPr lang="en-GB" dirty="0"/>
              <a:t>Listen to the podcast on the link below.  This podcast provides an interesting insight into the Events industry.  This contemporary forward thinking company is "putting a new era in experiential"!</a:t>
            </a:r>
          </a:p>
          <a:p>
            <a:r>
              <a:rPr lang="en-GB" dirty="0"/>
              <a:t>The development of technology discussed within this podcast highlights how technology can support the industry through developing tech for brand development and for rethinking/adapting the experiential space. </a:t>
            </a:r>
          </a:p>
          <a:p>
            <a:r>
              <a:rPr lang="en-GB" dirty="0"/>
              <a:t>Spawned from the UK’s first guerrilla marketing agency Buddha’s experience with/onus on projections, disruption and PR stunts and his military background, Mark Evans launched </a:t>
            </a:r>
            <a:r>
              <a:rPr lang="en-GB" dirty="0" err="1"/>
              <a:t>Kommando</a:t>
            </a:r>
            <a:r>
              <a:rPr lang="en-GB" dirty="0"/>
              <a:t> Experiential Marketing in 2000.</a:t>
            </a:r>
          </a:p>
          <a:p>
            <a:r>
              <a:rPr lang="en-GB" dirty="0">
                <a:hlinkClick r:id="rId2"/>
              </a:rPr>
              <a:t>http://www.kommando.co.uk/</a:t>
            </a:r>
            <a:endParaRPr lang="en-GB" dirty="0"/>
          </a:p>
          <a:p>
            <a:endParaRPr lang="en-GB" dirty="0"/>
          </a:p>
        </p:txBody>
      </p:sp>
    </p:spTree>
    <p:extLst>
      <p:ext uri="{BB962C8B-B14F-4D97-AF65-F5344CB8AC3E}">
        <p14:creationId xmlns:p14="http://schemas.microsoft.com/office/powerpoint/2010/main" val="266233456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A8025-A40C-C69B-E222-8064F569C173}"/>
              </a:ext>
            </a:extLst>
          </p:cNvPr>
          <p:cNvSpPr>
            <a:spLocks noGrp="1"/>
          </p:cNvSpPr>
          <p:nvPr>
            <p:ph type="title"/>
          </p:nvPr>
        </p:nvSpPr>
        <p:spPr/>
        <p:txBody>
          <a:bodyPr>
            <a:normAutofit/>
          </a:bodyPr>
          <a:lstStyle/>
          <a:p>
            <a:r>
              <a:rPr lang="en-GB" sz="4000" dirty="0"/>
              <a:t>TASK</a:t>
            </a:r>
            <a:br>
              <a:rPr lang="en-GB" sz="4000" dirty="0"/>
            </a:br>
            <a:endParaRPr lang="en-GB" sz="4000" dirty="0"/>
          </a:p>
        </p:txBody>
      </p:sp>
      <p:sp>
        <p:nvSpPr>
          <p:cNvPr id="3" name="Content Placeholder 2">
            <a:extLst>
              <a:ext uri="{FF2B5EF4-FFF2-40B4-BE49-F238E27FC236}">
                <a16:creationId xmlns:a16="http://schemas.microsoft.com/office/drawing/2014/main" id="{F406B778-1825-CB78-C714-2F9B357B0711}"/>
              </a:ext>
            </a:extLst>
          </p:cNvPr>
          <p:cNvSpPr>
            <a:spLocks noGrp="1"/>
          </p:cNvSpPr>
          <p:nvPr>
            <p:ph idx="1"/>
          </p:nvPr>
        </p:nvSpPr>
        <p:spPr/>
        <p:txBody>
          <a:bodyPr/>
          <a:lstStyle/>
          <a:p>
            <a:r>
              <a:rPr lang="en-GB" dirty="0"/>
              <a:t>Moving forward to the reopening of the events industry, make detailed notes to highlight how this may help in the future.</a:t>
            </a:r>
          </a:p>
          <a:p>
            <a:r>
              <a:rPr lang="en-GB" dirty="0"/>
              <a:t>Consider some of the issues discussed and how the industry may become safer for its attendees and more efficient for all.</a:t>
            </a:r>
          </a:p>
          <a:p>
            <a:r>
              <a:rPr lang="en-GB" dirty="0"/>
              <a:t>There may even be some information for assignment 1 regarding the move from a physical to a virtual event experience. </a:t>
            </a:r>
          </a:p>
          <a:p>
            <a:r>
              <a:rPr lang="en-GB" dirty="0"/>
              <a:t>I have included the weblink to </a:t>
            </a:r>
            <a:r>
              <a:rPr lang="en-GB" dirty="0" err="1"/>
              <a:t>Kommando</a:t>
            </a:r>
            <a:r>
              <a:rPr lang="en-GB" dirty="0"/>
              <a:t> to support the podcast which will provide additional information around some of the topics discussed.  </a:t>
            </a:r>
          </a:p>
          <a:p>
            <a:r>
              <a:rPr lang="en-GB" dirty="0"/>
              <a:t>Present back as you wish, a presentation, a short Vlog/video or detailed notes - we will discuss your findings in next lecture. </a:t>
            </a:r>
          </a:p>
        </p:txBody>
      </p:sp>
    </p:spTree>
    <p:extLst>
      <p:ext uri="{BB962C8B-B14F-4D97-AF65-F5344CB8AC3E}">
        <p14:creationId xmlns:p14="http://schemas.microsoft.com/office/powerpoint/2010/main" val="39917360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16D67-85DD-2337-AB2D-9F8E5CE7F3DE}"/>
              </a:ext>
            </a:extLst>
          </p:cNvPr>
          <p:cNvSpPr>
            <a:spLocks noGrp="1"/>
          </p:cNvSpPr>
          <p:nvPr>
            <p:ph type="title"/>
          </p:nvPr>
        </p:nvSpPr>
        <p:spPr>
          <a:xfrm>
            <a:off x="822325" y="287339"/>
            <a:ext cx="7543800" cy="550862"/>
          </a:xfrm>
        </p:spPr>
        <p:txBody>
          <a:bodyPr>
            <a:normAutofit/>
          </a:bodyPr>
          <a:lstStyle/>
          <a:p>
            <a:r>
              <a:rPr lang="en-GB" sz="3200" dirty="0"/>
              <a:t>Podcast: Putting a new era in experiential</a:t>
            </a:r>
          </a:p>
        </p:txBody>
      </p:sp>
      <p:pic>
        <p:nvPicPr>
          <p:cNvPr id="4" name="Online Media 3" title="Podcast: Putting a new era in experiential">
            <a:hlinkClick r:id="" action="ppaction://media"/>
            <a:extLst>
              <a:ext uri="{FF2B5EF4-FFF2-40B4-BE49-F238E27FC236}">
                <a16:creationId xmlns:a16="http://schemas.microsoft.com/office/drawing/2014/main" id="{4A889900-742C-208D-6F33-A10C7E7A8556}"/>
              </a:ext>
            </a:extLst>
          </p:cNvPr>
          <p:cNvPicPr>
            <a:picLocks noGrp="1" noRot="1" noChangeAspect="1"/>
          </p:cNvPicPr>
          <p:nvPr>
            <p:ph idx="1"/>
            <a:videoFile r:link="rId1"/>
          </p:nvPr>
        </p:nvPicPr>
        <p:blipFill>
          <a:blip r:embed="rId3"/>
          <a:stretch>
            <a:fillRect/>
          </a:stretch>
        </p:blipFill>
        <p:spPr>
          <a:xfrm>
            <a:off x="1035050" y="990600"/>
            <a:ext cx="7119938" cy="4878388"/>
          </a:xfrm>
          <a:prstGeom prst="rect">
            <a:avLst/>
          </a:prstGeom>
        </p:spPr>
      </p:pic>
    </p:spTree>
    <p:extLst>
      <p:ext uri="{BB962C8B-B14F-4D97-AF65-F5344CB8AC3E}">
        <p14:creationId xmlns:p14="http://schemas.microsoft.com/office/powerpoint/2010/main" val="3334051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EDFC0-4C21-AADF-3C27-31A97C12CF4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23009B0-EA46-DC7B-4E90-347EDBC76B6B}"/>
              </a:ext>
            </a:extLst>
          </p:cNvPr>
          <p:cNvSpPr>
            <a:spLocks noGrp="1"/>
          </p:cNvSpPr>
          <p:nvPr>
            <p:ph idx="1"/>
          </p:nvPr>
        </p:nvSpPr>
        <p:spPr/>
        <p:txBody>
          <a:bodyPr/>
          <a:lstStyle/>
          <a:p>
            <a:r>
              <a:rPr lang="en-GB" dirty="0"/>
              <a:t>What do you think are the major challenges currently facing event managers in the UK?</a:t>
            </a:r>
          </a:p>
          <a:p>
            <a:endParaRPr lang="en-GB" dirty="0"/>
          </a:p>
          <a:p>
            <a:r>
              <a:rPr lang="en-GB" dirty="0"/>
              <a:t>What are the key political, cultural and social trends that determine the current climate of events in Britain?</a:t>
            </a:r>
          </a:p>
          <a:p>
            <a:endParaRPr lang="en-GB" dirty="0"/>
          </a:p>
          <a:p>
            <a:r>
              <a:rPr lang="en-GB" dirty="0"/>
              <a:t>Identify an event that you know of that has the capacity to be developed into something bigger than its current size. Give your reasons for suggesting this. </a:t>
            </a:r>
          </a:p>
          <a:p>
            <a:endParaRPr lang="en-GB" dirty="0"/>
          </a:p>
        </p:txBody>
      </p:sp>
    </p:spTree>
    <p:extLst>
      <p:ext uri="{BB962C8B-B14F-4D97-AF65-F5344CB8AC3E}">
        <p14:creationId xmlns:p14="http://schemas.microsoft.com/office/powerpoint/2010/main" val="86871559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2276872"/>
            <a:ext cx="8280920" cy="3672408"/>
          </a:xfrm>
        </p:spPr>
        <p:txBody>
          <a:bodyPr/>
          <a:lstStyle/>
          <a:p>
            <a:r>
              <a:rPr lang="en-GB" sz="2800" dirty="0"/>
              <a:t>So, you have an idea for a new event …</a:t>
            </a:r>
          </a:p>
          <a:p>
            <a:endParaRPr lang="en-GB" sz="2800" dirty="0"/>
          </a:p>
          <a:p>
            <a:r>
              <a:rPr lang="en-GB" sz="2800" dirty="0"/>
              <a:t>Or you want to develop an existing theme?</a:t>
            </a:r>
          </a:p>
          <a:p>
            <a:endParaRPr lang="en-GB" sz="2800" dirty="0"/>
          </a:p>
          <a:p>
            <a:r>
              <a:rPr lang="en-GB" sz="2800" dirty="0"/>
              <a:t>What are the macro-environmental issues?</a:t>
            </a:r>
          </a:p>
        </p:txBody>
      </p:sp>
    </p:spTree>
    <p:extLst>
      <p:ext uri="{BB962C8B-B14F-4D97-AF65-F5344CB8AC3E}">
        <p14:creationId xmlns:p14="http://schemas.microsoft.com/office/powerpoint/2010/main" val="4026523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76200"/>
            <a:ext cx="7772400" cy="720080"/>
          </a:xfrm>
        </p:spPr>
        <p:txBody>
          <a:bodyPr/>
          <a:lstStyle/>
          <a:p>
            <a:r>
              <a:rPr lang="en-GB" sz="2800" dirty="0"/>
              <a:t>Using Porter’s 5 forces model:</a:t>
            </a:r>
          </a:p>
        </p:txBody>
      </p:sp>
      <p:pic>
        <p:nvPicPr>
          <p:cNvPr id="1026" name="Picture 2" descr="http://www.mindtools.com/media/Diagrams/Porters-Five-Forces.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880295"/>
            <a:ext cx="6248400" cy="5421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5376247"/>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0</TotalTime>
  <Words>3781</Words>
  <Application>Microsoft Office PowerPoint</Application>
  <PresentationFormat>On-screen Show (4:3)</PresentationFormat>
  <Paragraphs>419</Paragraphs>
  <Slides>54</Slides>
  <Notes>16</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Arial</vt:lpstr>
      <vt:lpstr>Calibri</vt:lpstr>
      <vt:lpstr>Calibri Light</vt:lpstr>
      <vt:lpstr>Lucida Sans</vt:lpstr>
      <vt:lpstr>Wingdings</vt:lpstr>
      <vt:lpstr>Retrospect</vt:lpstr>
      <vt:lpstr> Festivals and Events Management </vt:lpstr>
      <vt:lpstr>Have you awakened your inner lion today?!</vt:lpstr>
      <vt:lpstr>This week </vt:lpstr>
      <vt:lpstr>Policy &amp; Strategy</vt:lpstr>
      <vt:lpstr> </vt:lpstr>
      <vt:lpstr>What determines the scale of economic impacts? Rio Carnivale</vt:lpstr>
      <vt:lpstr>PowerPoint Presentation</vt:lpstr>
      <vt:lpstr>PowerPoint Presentation</vt:lpstr>
      <vt:lpstr>PowerPoint Presentation</vt:lpstr>
      <vt:lpstr>Macro environmental analysis</vt:lpstr>
      <vt:lpstr>Examples of external factors</vt:lpstr>
      <vt:lpstr>Tourism Impacts</vt:lpstr>
      <vt:lpstr>Social Impacts</vt:lpstr>
      <vt:lpstr>The Social Impacts Of Tourism That We All NEED To Know About!</vt:lpstr>
      <vt:lpstr>Cultural Impacts</vt:lpstr>
      <vt:lpstr>What is staged authenticity? </vt:lpstr>
      <vt:lpstr>Economic Impacts</vt:lpstr>
      <vt:lpstr>Economic Expenditure</vt:lpstr>
      <vt:lpstr>Political Impacts</vt:lpstr>
      <vt:lpstr>Environmental Impacts &amp; green issues</vt:lpstr>
      <vt:lpstr>PowerPoint Presentation</vt:lpstr>
      <vt:lpstr>PowerPoint Presentation</vt:lpstr>
      <vt:lpstr>PowerPoint Presentation</vt:lpstr>
      <vt:lpstr>What do we spend to generate economic activity?</vt:lpstr>
      <vt:lpstr>What do we spend to generate economic activity?</vt:lpstr>
      <vt:lpstr>Economic Impacts of Mega Events (some general points)</vt:lpstr>
      <vt:lpstr>Why are impact assessments necessary?</vt:lpstr>
      <vt:lpstr>The time scales </vt:lpstr>
      <vt:lpstr>What determines the scale of economic impact?</vt:lpstr>
      <vt:lpstr>Task - Identifying Economic Impacts</vt:lpstr>
      <vt:lpstr>Concept of the multiplier</vt:lpstr>
      <vt:lpstr>The Multiplier</vt:lpstr>
      <vt:lpstr>The Multiplier Effect </vt:lpstr>
      <vt:lpstr>3 ways to measure impacts</vt:lpstr>
      <vt:lpstr>Edinburgh Festivals Impact Report p59 to p73</vt:lpstr>
      <vt:lpstr>Edinburgh Festivals Impact Report p59 to p73</vt:lpstr>
      <vt:lpstr>Concept of leakages</vt:lpstr>
      <vt:lpstr>Key performance Indicators </vt:lpstr>
      <vt:lpstr>Part 2: </vt:lpstr>
      <vt:lpstr>Economic and Political debates</vt:lpstr>
      <vt:lpstr>Pyongchang 2018</vt:lpstr>
      <vt:lpstr>Must read… Masterman (2009) </vt:lpstr>
      <vt:lpstr>Also read… Rugby World Cup (Deloitte 2008)</vt:lpstr>
      <vt:lpstr>A new debate on Economic impacts?</vt:lpstr>
      <vt:lpstr>Finally…</vt:lpstr>
      <vt:lpstr>Conclusion</vt:lpstr>
      <vt:lpstr>References</vt:lpstr>
      <vt:lpstr>Some Links to Explore</vt:lpstr>
      <vt:lpstr>WEEK 2 WORKSHOP </vt:lpstr>
      <vt:lpstr>TASK </vt:lpstr>
      <vt:lpstr>Podcast: Putting a new era in experiential</vt:lpstr>
      <vt:lpstr>PowerPoint Presentation</vt:lpstr>
      <vt:lpstr>PowerPoint Presentation</vt:lpstr>
      <vt:lpstr>Using Porter’s 5 forces model: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Suzanne Wells</dc:creator>
  <cp:lastModifiedBy>Deborah Jenkins</cp:lastModifiedBy>
  <cp:revision>134</cp:revision>
  <cp:lastPrinted>1601-01-01T00:00:00Z</cp:lastPrinted>
  <dcterms:created xsi:type="dcterms:W3CDTF">1601-01-01T00:00:00Z</dcterms:created>
  <dcterms:modified xsi:type="dcterms:W3CDTF">2022-10-10T18:59:01Z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