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5"/>
  </p:notesMasterIdLst>
  <p:handoutMasterIdLst>
    <p:handoutMasterId r:id="rId26"/>
  </p:handoutMasterIdLst>
  <p:sldIdLst>
    <p:sldId id="256" r:id="rId4"/>
    <p:sldId id="258" r:id="rId5"/>
    <p:sldId id="303" r:id="rId6"/>
    <p:sldId id="304" r:id="rId7"/>
    <p:sldId id="306" r:id="rId8"/>
    <p:sldId id="307" r:id="rId9"/>
    <p:sldId id="308" r:id="rId10"/>
    <p:sldId id="309" r:id="rId11"/>
    <p:sldId id="310" r:id="rId12"/>
    <p:sldId id="311" r:id="rId13"/>
    <p:sldId id="315" r:id="rId14"/>
    <p:sldId id="312" r:id="rId15"/>
    <p:sldId id="318" r:id="rId16"/>
    <p:sldId id="317" r:id="rId17"/>
    <p:sldId id="302" r:id="rId18"/>
    <p:sldId id="314" r:id="rId19"/>
    <p:sldId id="316" r:id="rId20"/>
    <p:sldId id="319" r:id="rId21"/>
    <p:sldId id="320" r:id="rId22"/>
    <p:sldId id="321" r:id="rId23"/>
    <p:sldId id="285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0704" autoAdjust="0"/>
  </p:normalViewPr>
  <p:slideViewPr>
    <p:cSldViewPr>
      <p:cViewPr varScale="1">
        <p:scale>
          <a:sx n="80" d="100"/>
          <a:sy n="80" d="100"/>
        </p:scale>
        <p:origin x="2508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Events.UnityEvent.html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hlinkClick r:id="rId3"/>
              </a:rPr>
              <a:t>https://docs.unity3d.com/ScriptReference/Events.UnityEvent.html</a:t>
            </a:r>
            <a:endParaRPr lang="en-GB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https://docs.unity3d.com/Manual/UnityEvents.html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9135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3487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Generics allow</a:t>
            </a:r>
            <a:r>
              <a:rPr lang="en-GB" baseline="0" dirty="0" smtClean="0"/>
              <a:t> you to design methods and classes that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defer the specification of one or more types until the class or method is declared and instantiated by client code.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5805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 smtClean="0"/>
              <a:t>: </a:t>
            </a:r>
            <a:r>
              <a:rPr lang="en-GB" dirty="0" err="1" smtClean="0"/>
              <a:t>UnityEvent</a:t>
            </a:r>
            <a:r>
              <a:rPr lang="en-GB" dirty="0" smtClean="0"/>
              <a:t> – indicates that it inherits from </a:t>
            </a:r>
            <a:r>
              <a:rPr lang="en-GB" dirty="0" err="1" smtClean="0"/>
              <a:t>UnityEvent</a:t>
            </a:r>
            <a:endParaRPr lang="en-GB" dirty="0" smtClean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 smtClean="0"/>
              <a:t>&lt;</a:t>
            </a:r>
            <a:r>
              <a:rPr lang="en-GB" dirty="0" err="1" smtClean="0">
                <a:solidFill>
                  <a:srgbClr val="0000FF"/>
                </a:solidFill>
              </a:rPr>
              <a:t>int</a:t>
            </a:r>
            <a:r>
              <a:rPr lang="en-GB" dirty="0" smtClean="0"/>
              <a:t>&gt; - indicates that it will accept an integer parameter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246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11/14/2019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11/14/2019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11/14/2019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11/14/2019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Manual/CollidersOverview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observer+pattern" TargetMode="External"/><Relationship Id="rId2" Type="http://schemas.openxmlformats.org/officeDocument/2006/relationships/hyperlink" Target="https://docs.unity3d.com/ScriptReference/Events.UnityEvent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unity3d.com/Manual/UnityEvents.html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programming-guide/generic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Collision detection &amp; Events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4: </a:t>
            </a:r>
            <a:r>
              <a:rPr lang="en-GB" dirty="0"/>
              <a:t>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28-Oct-2019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Collision Detection</a:t>
            </a:r>
          </a:p>
          <a:p>
            <a:r>
              <a:rPr lang="en-GB" dirty="0" smtClean="0"/>
              <a:t>Unity Events</a:t>
            </a:r>
          </a:p>
          <a:p>
            <a:r>
              <a:rPr lang="en-GB" dirty="0" smtClean="0"/>
              <a:t>Dependency Injection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Unity provides several ready made collision detection methods for you to use.</a:t>
            </a:r>
          </a:p>
          <a:p>
            <a:r>
              <a:rPr lang="en-GB" dirty="0"/>
              <a:t>For collision detection to occur, the game object requires a collider.</a:t>
            </a:r>
          </a:p>
          <a:p>
            <a:pPr lvl="1"/>
            <a:r>
              <a:rPr lang="en-GB" dirty="0"/>
              <a:t>Motionless objects (e.g. floors, walls, etc.) typically don’t require a rigid body component attached and are known as </a:t>
            </a:r>
            <a:r>
              <a:rPr lang="en-GB" b="1" dirty="0"/>
              <a:t>static colliders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They will not move in response to collisions.</a:t>
            </a:r>
          </a:p>
          <a:p>
            <a:pPr lvl="1"/>
            <a:r>
              <a:rPr lang="en-GB" dirty="0"/>
              <a:t>Objects that move will usually have a rigid body component and are known as </a:t>
            </a:r>
            <a:r>
              <a:rPr lang="en-GB" b="1" dirty="0"/>
              <a:t>dynamic colliders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They will move in response to collisions.</a:t>
            </a:r>
          </a:p>
        </p:txBody>
      </p:sp>
    </p:spTree>
    <p:extLst>
      <p:ext uri="{BB962C8B-B14F-4D97-AF65-F5344CB8AC3E}">
        <p14:creationId xmlns:p14="http://schemas.microsoft.com/office/powerpoint/2010/main" val="3144129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Collision </a:t>
            </a:r>
            <a:r>
              <a:rPr lang="en-GB" dirty="0" smtClean="0"/>
              <a:t>Detection 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 err="1"/>
              <a:t>OnCollisionEnter</a:t>
            </a:r>
            <a:r>
              <a:rPr lang="en-GB" dirty="0"/>
              <a:t>() </a:t>
            </a:r>
            <a:r>
              <a:rPr lang="en-GB" dirty="0" smtClean="0"/>
              <a:t>event method</a:t>
            </a:r>
          </a:p>
          <a:p>
            <a:pPr lvl="1"/>
            <a:r>
              <a:rPr lang="en-GB" dirty="0" smtClean="0"/>
              <a:t>Fires when </a:t>
            </a:r>
            <a:r>
              <a:rPr lang="en-GB" dirty="0"/>
              <a:t>collisions occur (when collider/rigid body touches another collider/rigid body), </a:t>
            </a:r>
            <a:r>
              <a:rPr lang="en-GB" dirty="0" smtClean="0"/>
              <a:t>the.</a:t>
            </a:r>
            <a:endParaRPr lang="en-GB" dirty="0"/>
          </a:p>
          <a:p>
            <a:r>
              <a:rPr lang="en-GB" b="1" dirty="0" err="1" smtClean="0"/>
              <a:t>OnCollisionExit</a:t>
            </a:r>
            <a:r>
              <a:rPr lang="en-GB" dirty="0"/>
              <a:t>() </a:t>
            </a:r>
            <a:r>
              <a:rPr lang="en-GB" dirty="0" smtClean="0"/>
              <a:t>event </a:t>
            </a:r>
            <a:r>
              <a:rPr lang="en-GB" dirty="0" err="1" smtClean="0"/>
              <a:t>dmethod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Occurs when the collider/rigid body has stopped touching the other collider/rigid body.</a:t>
            </a:r>
          </a:p>
          <a:p>
            <a:r>
              <a:rPr lang="en-GB" dirty="0" smtClean="0"/>
              <a:t>These methods are passed a collision </a:t>
            </a:r>
            <a:r>
              <a:rPr lang="en-GB" dirty="0"/>
              <a:t>object </a:t>
            </a:r>
            <a:r>
              <a:rPr lang="en-GB" dirty="0" smtClean="0"/>
              <a:t>which you </a:t>
            </a:r>
            <a:r>
              <a:rPr lang="en-GB" dirty="0"/>
              <a:t>can use </a:t>
            </a:r>
            <a:r>
              <a:rPr lang="en-GB" dirty="0" smtClean="0"/>
              <a:t>to </a:t>
            </a:r>
            <a:r>
              <a:rPr lang="en-GB" dirty="0"/>
              <a:t>specify </a:t>
            </a:r>
            <a:r>
              <a:rPr lang="en-GB" dirty="0" smtClean="0"/>
              <a:t>how to react to the collision.</a:t>
            </a:r>
            <a:endParaRPr lang="en-GB" dirty="0"/>
          </a:p>
          <a:p>
            <a:r>
              <a:rPr lang="en-GB" dirty="0" smtClean="0"/>
              <a:t>See </a:t>
            </a:r>
            <a:r>
              <a:rPr lang="en-GB" dirty="0"/>
              <a:t>more: </a:t>
            </a:r>
            <a:r>
              <a:rPr lang="en-GB" dirty="0">
                <a:hlinkClick r:id="rId2"/>
              </a:rPr>
              <a:t>Unity Colliders</a:t>
            </a:r>
            <a:endParaRPr lang="en-GB" dirty="0"/>
          </a:p>
          <a:p>
            <a:pPr lvl="1"/>
            <a:r>
              <a:rPr lang="en-GB" dirty="0"/>
              <a:t>Unity provides </a:t>
            </a:r>
            <a:r>
              <a:rPr lang="en-GB" b="1" dirty="0"/>
              <a:t>2D versions</a:t>
            </a:r>
            <a:r>
              <a:rPr lang="en-GB" dirty="0"/>
              <a:t> of its collision methods too.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4389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Detection: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also detect when one collider enters the space of another collider, but </a:t>
            </a:r>
            <a:r>
              <a:rPr lang="en-GB" b="1" i="1" dirty="0"/>
              <a:t>without creating a collision</a:t>
            </a:r>
            <a:r>
              <a:rPr lang="en-GB" dirty="0"/>
              <a:t>.</a:t>
            </a:r>
          </a:p>
          <a:p>
            <a:r>
              <a:rPr lang="en-GB" dirty="0"/>
              <a:t>If a collider is configured as a Trigger (set </a:t>
            </a:r>
            <a:r>
              <a:rPr lang="en-GB" b="1" i="1" dirty="0" err="1"/>
              <a:t>IsTrigger</a:t>
            </a:r>
            <a:r>
              <a:rPr lang="en-GB" b="1" i="1" dirty="0"/>
              <a:t> to true</a:t>
            </a:r>
            <a:r>
              <a:rPr lang="en-GB" dirty="0"/>
              <a:t>), it does not behave like a solid object and will let other colliders pass through.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069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Detection: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/>
          </a:bodyPr>
          <a:lstStyle/>
          <a:p>
            <a:r>
              <a:rPr lang="en-GB" dirty="0" smtClean="0"/>
              <a:t>Unity provides three events for Trigger Colliders:</a:t>
            </a:r>
            <a:endParaRPr lang="en-GB" dirty="0"/>
          </a:p>
          <a:p>
            <a:pPr lvl="1"/>
            <a:r>
              <a:rPr lang="en-GB" b="1" dirty="0" err="1"/>
              <a:t>onTriggerEnter</a:t>
            </a:r>
            <a:r>
              <a:rPr lang="en-GB" dirty="0"/>
              <a:t>: when a collider enters the Trigger’s space.</a:t>
            </a:r>
          </a:p>
          <a:p>
            <a:pPr lvl="1"/>
            <a:r>
              <a:rPr lang="en-GB" b="1" dirty="0" err="1"/>
              <a:t>onTriggerExit</a:t>
            </a:r>
            <a:r>
              <a:rPr lang="en-GB" dirty="0"/>
              <a:t>: when the other collider stops touching the Trigger.</a:t>
            </a:r>
          </a:p>
          <a:p>
            <a:pPr lvl="1"/>
            <a:r>
              <a:rPr lang="en-GB" b="1" dirty="0" err="1"/>
              <a:t>onTriggerStay</a:t>
            </a:r>
            <a:r>
              <a:rPr lang="en-GB" dirty="0"/>
              <a:t>: called once per frame for the other Collider object touching the trigger.</a:t>
            </a:r>
          </a:p>
          <a:p>
            <a:r>
              <a:rPr lang="en-GB" dirty="0" smtClean="0"/>
              <a:t>The methods are passed the </a:t>
            </a:r>
            <a:r>
              <a:rPr lang="en-GB" b="1" i="1" dirty="0" smtClean="0"/>
              <a:t>other collider game object involved in the collision</a:t>
            </a:r>
            <a:r>
              <a:rPr lang="en-GB" dirty="0" smtClean="0"/>
              <a:t>, </a:t>
            </a:r>
            <a:r>
              <a:rPr lang="en-GB" u="sng" dirty="0" smtClean="0"/>
              <a:t>not</a:t>
            </a:r>
            <a:r>
              <a:rPr lang="en-GB" dirty="0" smtClean="0"/>
              <a:t> the collision.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286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 Events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Provide a way for you to define </a:t>
            </a:r>
            <a:r>
              <a:rPr lang="en-GB" dirty="0" smtClean="0"/>
              <a:t>what happens (some method </a:t>
            </a:r>
            <a:r>
              <a:rPr lang="en-GB" dirty="0"/>
              <a:t>to </a:t>
            </a:r>
            <a:r>
              <a:rPr lang="en-GB" dirty="0" smtClean="0"/>
              <a:t>execute) </a:t>
            </a:r>
            <a:r>
              <a:rPr lang="en-GB" dirty="0"/>
              <a:t>when an event </a:t>
            </a:r>
            <a:r>
              <a:rPr lang="en-GB" dirty="0" smtClean="0"/>
              <a:t>happens.</a:t>
            </a:r>
          </a:p>
          <a:p>
            <a:r>
              <a:rPr lang="en-GB" dirty="0" smtClean="0"/>
              <a:t>Example events</a:t>
            </a:r>
            <a:endParaRPr lang="en-GB" dirty="0"/>
          </a:p>
          <a:p>
            <a:pPr lvl="1"/>
            <a:r>
              <a:rPr lang="en-GB" dirty="0"/>
              <a:t>Player character dies</a:t>
            </a:r>
          </a:p>
          <a:p>
            <a:pPr lvl="1"/>
            <a:r>
              <a:rPr lang="en-GB" dirty="0"/>
              <a:t>Player character </a:t>
            </a:r>
            <a:r>
              <a:rPr lang="en-GB" dirty="0" smtClean="0"/>
              <a:t>loses/gains </a:t>
            </a:r>
            <a:r>
              <a:rPr lang="en-GB" dirty="0"/>
              <a:t>health</a:t>
            </a:r>
          </a:p>
          <a:p>
            <a:pPr lvl="1"/>
            <a:r>
              <a:rPr lang="en-GB" dirty="0"/>
              <a:t>Player character collects item, etc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Game object </a:t>
            </a:r>
            <a:r>
              <a:rPr lang="en-GB" dirty="0" smtClean="0"/>
              <a:t>created (spawned) dynamically</a:t>
            </a:r>
            <a:endParaRPr lang="en-GB" dirty="0" smtClean="0"/>
          </a:p>
          <a:p>
            <a:pPr lvl="1"/>
            <a:r>
              <a:rPr lang="en-GB" dirty="0" smtClean="0"/>
              <a:t>Enemy attacks,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193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 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Unity provides a </a:t>
            </a:r>
            <a:r>
              <a:rPr lang="en-GB" b="1" dirty="0" err="1">
                <a:hlinkClick r:id="rId2"/>
              </a:rPr>
              <a:t>UnityEvent</a:t>
            </a:r>
            <a:r>
              <a:rPr lang="en-GB" dirty="0"/>
              <a:t> class for you to:</a:t>
            </a:r>
          </a:p>
          <a:p>
            <a:pPr lvl="1"/>
            <a:r>
              <a:rPr lang="en-GB" dirty="0"/>
              <a:t>Define events for your game objects</a:t>
            </a:r>
          </a:p>
          <a:p>
            <a:pPr lvl="1"/>
            <a:r>
              <a:rPr lang="en-GB" dirty="0"/>
              <a:t>Create methods that can respond to the event</a:t>
            </a:r>
          </a:p>
          <a:p>
            <a:pPr lvl="2"/>
            <a:r>
              <a:rPr lang="en-GB" dirty="0"/>
              <a:t>The methods that respond to the event are known as </a:t>
            </a:r>
            <a:r>
              <a:rPr lang="en-GB" b="1" dirty="0"/>
              <a:t>Event Listeners</a:t>
            </a:r>
            <a:r>
              <a:rPr lang="en-GB" dirty="0"/>
              <a:t>.</a:t>
            </a:r>
          </a:p>
          <a:p>
            <a:r>
              <a:rPr lang="en-GB" dirty="0"/>
              <a:t>It is based on </a:t>
            </a:r>
            <a:r>
              <a:rPr lang="en-GB" dirty="0" smtClean="0"/>
              <a:t>what is known as the </a:t>
            </a:r>
            <a:r>
              <a:rPr lang="en-GB" dirty="0">
                <a:hlinkClick r:id="rId3"/>
              </a:rPr>
              <a:t>Observer Design </a:t>
            </a:r>
            <a:r>
              <a:rPr lang="en-GB" dirty="0" smtClean="0">
                <a:hlinkClick r:id="rId3"/>
              </a:rPr>
              <a:t>Pattern</a:t>
            </a:r>
            <a:r>
              <a:rPr lang="en-GB" dirty="0" smtClean="0"/>
              <a:t> in programming.</a:t>
            </a:r>
          </a:p>
          <a:p>
            <a:pPr lvl="1"/>
            <a:r>
              <a:rPr lang="en-GB" dirty="0"/>
              <a:t>You define </a:t>
            </a:r>
            <a:r>
              <a:rPr lang="en-GB" b="1" dirty="0"/>
              <a:t>Subject</a:t>
            </a:r>
            <a:r>
              <a:rPr lang="en-GB" dirty="0"/>
              <a:t> and </a:t>
            </a:r>
            <a:r>
              <a:rPr lang="en-GB" b="1" dirty="0"/>
              <a:t>Observer Objects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When the Subject changes its state, all registered observers are notified and updated </a:t>
            </a:r>
            <a:r>
              <a:rPr lang="en-GB" dirty="0" smtClean="0"/>
              <a:t>automatically.</a:t>
            </a:r>
          </a:p>
          <a:p>
            <a:r>
              <a:rPr lang="en-GB" dirty="0"/>
              <a:t>Unity provides this functionality via </a:t>
            </a:r>
            <a:r>
              <a:rPr lang="en-GB" dirty="0" err="1">
                <a:hlinkClick r:id="rId4"/>
              </a:rPr>
              <a:t>UnityEvents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917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 Events: The Subject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Subject (aka Publisher) is the game object the event is happening to.</a:t>
            </a:r>
          </a:p>
          <a:p>
            <a:r>
              <a:rPr lang="en-GB" dirty="0" smtClean="0"/>
              <a:t>It publishes an event that observers can subscribe to.</a:t>
            </a:r>
          </a:p>
          <a:p>
            <a:pPr lvl="1"/>
            <a:r>
              <a:rPr lang="en-GB" dirty="0" smtClean="0"/>
              <a:t>Interested observers subscribe to this event so that they can receive notifications whenever the event happens.</a:t>
            </a:r>
          </a:p>
          <a:p>
            <a:r>
              <a:rPr lang="en-GB" dirty="0" smtClean="0"/>
              <a:t>It maintains </a:t>
            </a:r>
            <a:r>
              <a:rPr lang="en-GB" dirty="0"/>
              <a:t>a list of </a:t>
            </a:r>
            <a:r>
              <a:rPr lang="en-GB" dirty="0" smtClean="0"/>
              <a:t>all registered observers.</a:t>
            </a:r>
            <a:endParaRPr lang="en-GB" dirty="0"/>
          </a:p>
          <a:p>
            <a:pPr lvl="1"/>
            <a:r>
              <a:rPr lang="en-GB" dirty="0"/>
              <a:t>When the </a:t>
            </a:r>
            <a:r>
              <a:rPr lang="en-GB" dirty="0" smtClean="0"/>
              <a:t>Subject’s event happens, </a:t>
            </a:r>
            <a:r>
              <a:rPr lang="en-GB" dirty="0"/>
              <a:t>all registered observers are notified and updated automatically.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568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 Events: The </a:t>
            </a:r>
            <a:r>
              <a:rPr lang="en-GB" dirty="0" smtClean="0"/>
              <a:t>Observers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Observer (aka event listener) register (and unregister) themselves as an observer of a subject’s event(s).</a:t>
            </a:r>
          </a:p>
          <a:p>
            <a:r>
              <a:rPr lang="en-GB" dirty="0" smtClean="0"/>
              <a:t>The observer creates a public method to receive the event notification when it happens.</a:t>
            </a:r>
          </a:p>
          <a:p>
            <a:r>
              <a:rPr lang="en-GB" dirty="0"/>
              <a:t>Notification by the subject allows the observer to update their state too (i.e. be in-sync with subject).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060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124827"/>
            <a:ext cx="2168165" cy="150103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Unity Events</a:t>
            </a:r>
            <a:br>
              <a:rPr lang="en-GB" dirty="0" smtClean="0"/>
            </a:br>
            <a:r>
              <a:rPr lang="en-GB" sz="3100" dirty="0" smtClean="0"/>
              <a:t>Subject and Observers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97708"/>
            <a:ext cx="1800225" cy="254317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8148" y="2420888"/>
            <a:ext cx="2247900" cy="16764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12648" y="1916832"/>
            <a:ext cx="28440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Subject</a:t>
            </a:r>
          </a:p>
          <a:p>
            <a:endParaRPr lang="en-GB" dirty="0"/>
          </a:p>
          <a:p>
            <a:r>
              <a:rPr lang="en-GB" dirty="0" smtClean="0"/>
              <a:t>// Declares a </a:t>
            </a:r>
            <a:r>
              <a:rPr lang="en-GB" dirty="0" err="1" smtClean="0"/>
              <a:t>UnityEvent</a:t>
            </a:r>
            <a:endParaRPr lang="en-GB" dirty="0" smtClean="0"/>
          </a:p>
          <a:p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UnityEvent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SomeEvent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644008" y="1628703"/>
            <a:ext cx="44206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Observers Waiting for Notification</a:t>
            </a:r>
          </a:p>
          <a:p>
            <a:r>
              <a:rPr lang="en-GB" dirty="0" smtClean="0"/>
              <a:t>// Create a  method to receive the Subject’s</a:t>
            </a:r>
          </a:p>
          <a:p>
            <a:r>
              <a:rPr lang="en-GB" dirty="0" smtClean="0"/>
              <a:t>// event notifications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44008" y="3284984"/>
            <a:ext cx="18812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OnSomeEvent</a:t>
            </a:r>
            <a:r>
              <a:rPr lang="en-GB" dirty="0" smtClean="0"/>
              <a:t>() {</a:t>
            </a:r>
          </a:p>
          <a:p>
            <a:r>
              <a:rPr lang="en-GB" dirty="0" smtClean="0"/>
              <a:t>   …..</a:t>
            </a:r>
          </a:p>
          <a:p>
            <a:r>
              <a:rPr lang="en-GB" dirty="0"/>
              <a:t>}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27054" y="4797152"/>
            <a:ext cx="18812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OnSomeEvent</a:t>
            </a:r>
            <a:r>
              <a:rPr lang="en-GB" dirty="0" smtClean="0"/>
              <a:t>() {</a:t>
            </a:r>
          </a:p>
          <a:p>
            <a:r>
              <a:rPr lang="en-GB" dirty="0" smtClean="0"/>
              <a:t>   …..</a:t>
            </a:r>
          </a:p>
          <a:p>
            <a:r>
              <a:rPr lang="en-GB" dirty="0"/>
              <a:t>}</a:t>
            </a:r>
          </a:p>
        </p:txBody>
      </p:sp>
      <p:cxnSp>
        <p:nvCxnSpPr>
          <p:cNvPr id="12" name="Straight Arrow Connector 11"/>
          <p:cNvCxnSpPr/>
          <p:nvPr/>
        </p:nvCxnSpPr>
        <p:spPr>
          <a:xfrm flipH="1" flipV="1">
            <a:off x="3375391" y="2860513"/>
            <a:ext cx="1224136" cy="848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10" idx="1"/>
          </p:cNvCxnSpPr>
          <p:nvPr/>
        </p:nvCxnSpPr>
        <p:spPr>
          <a:xfrm flipH="1" flipV="1">
            <a:off x="3347864" y="2897708"/>
            <a:ext cx="1279190" cy="23611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323528" y="5535816"/>
            <a:ext cx="2970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b="1" dirty="0" smtClean="0"/>
              <a:t>Subject</a:t>
            </a:r>
            <a:r>
              <a:rPr lang="en-GB" dirty="0" smtClean="0"/>
              <a:t> creates an Event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23527" y="6077854"/>
            <a:ext cx="84969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en-GB" b="1" dirty="0" smtClean="0"/>
              <a:t>Observers</a:t>
            </a:r>
            <a:r>
              <a:rPr lang="en-GB" dirty="0" smtClean="0"/>
              <a:t> register a method to receive any notifications (updates) to the event by the subject.</a:t>
            </a:r>
          </a:p>
        </p:txBody>
      </p:sp>
    </p:spTree>
    <p:extLst>
      <p:ext uri="{BB962C8B-B14F-4D97-AF65-F5344CB8AC3E}">
        <p14:creationId xmlns:p14="http://schemas.microsoft.com/office/powerpoint/2010/main" val="395042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5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6713" y="260648"/>
            <a:ext cx="8153400" cy="9906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Unity Events: The Subject</a:t>
            </a:r>
            <a:br>
              <a:rPr lang="en-GB" dirty="0" smtClean="0"/>
            </a:br>
            <a:r>
              <a:rPr lang="en-GB" sz="3100" dirty="0" smtClean="0"/>
              <a:t>Creating an Event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Import the Unity Events library.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latin typeface="Consolas" panose="020B0609020204030204" pitchFamily="49" charset="0"/>
              </a:rPr>
              <a:t>UnityEngine.Events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 smtClean="0"/>
              <a:t>Create an event using the </a:t>
            </a:r>
            <a:r>
              <a:rPr lang="en-GB" dirty="0" err="1" smtClean="0"/>
              <a:t>UnityEvent</a:t>
            </a:r>
            <a:r>
              <a:rPr lang="en-GB" dirty="0" smtClean="0"/>
              <a:t> class (note you may have to extend it – later slides).</a:t>
            </a:r>
          </a:p>
          <a:p>
            <a:pPr marL="640080" lvl="2" indent="0">
              <a:buNone/>
            </a:pPr>
            <a:r>
              <a:rPr lang="en-GB" sz="2500" dirty="0" err="1">
                <a:solidFill>
                  <a:srgbClr val="2B91AF"/>
                </a:solidFill>
                <a:latin typeface="Consolas" panose="020B0609020204030204" pitchFamily="49" charset="0"/>
              </a:rPr>
              <a:t>UnityEvent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100" dirty="0"/>
          </a:p>
          <a:p>
            <a:r>
              <a:rPr lang="en-GB" dirty="0" smtClean="0"/>
              <a:t>Observers will register to listen to this event.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998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6713" y="260648"/>
            <a:ext cx="8153400" cy="9906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Unity Events: The Subject</a:t>
            </a:r>
            <a:br>
              <a:rPr lang="en-GB" dirty="0" smtClean="0"/>
            </a:br>
            <a:r>
              <a:rPr lang="en-GB" sz="3100" dirty="0" smtClean="0"/>
              <a:t>Creating an Event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Two ways to register an observer for an event in Unity:</a:t>
            </a:r>
          </a:p>
          <a:p>
            <a:r>
              <a:rPr lang="en-GB" dirty="0"/>
              <a:t>Via the Inspector window (</a:t>
            </a:r>
            <a:r>
              <a:rPr lang="en-GB" u="sng" dirty="0"/>
              <a:t>does not work</a:t>
            </a:r>
            <a:r>
              <a:rPr lang="en-GB" dirty="0"/>
              <a:t> for dynamically spawned game objects).</a:t>
            </a:r>
          </a:p>
          <a:p>
            <a:r>
              <a:rPr lang="en-GB" dirty="0"/>
              <a:t>Via a public method (i.e. code) in the subject.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109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Unity Events: The Subject</a:t>
            </a:r>
            <a:br>
              <a:rPr lang="en-GB" dirty="0"/>
            </a:br>
            <a:r>
              <a:rPr lang="en-GB" sz="3100" dirty="0"/>
              <a:t>Creating an Event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Add public method which dynamically spawned observers can use to register for the event</a:t>
            </a:r>
            <a:r>
              <a:rPr lang="en-GB" dirty="0" smtClean="0"/>
              <a:t>:</a:t>
            </a:r>
          </a:p>
          <a:p>
            <a:pPr lvl="1"/>
            <a:r>
              <a:rPr lang="en-GB" b="1" dirty="0"/>
              <a:t>action</a:t>
            </a:r>
            <a:r>
              <a:rPr lang="en-GB" dirty="0"/>
              <a:t> </a:t>
            </a:r>
            <a:r>
              <a:rPr lang="en-GB" dirty="0" smtClean="0"/>
              <a:t>(the parameter) is </a:t>
            </a:r>
            <a:r>
              <a:rPr lang="en-GB" dirty="0"/>
              <a:t>the method in the observer that will receive the notification.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AddHealthExpiredListener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 smtClean="0">
                <a:solidFill>
                  <a:schemeClr val="accent1"/>
                </a:solidFill>
                <a:latin typeface="Consolas" panose="020B0609020204030204" pitchFamily="49" charset="0"/>
              </a:rPr>
              <a:t>UnityAction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action) { </a:t>
            </a:r>
            <a:endParaRPr lang="en-GB" sz="20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if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==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null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UnityEvent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pPr marL="320040" lvl="1" indent="0">
              <a:buNone/>
            </a:pP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.AddListener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(action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00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92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Unity Events: The Subject</a:t>
            </a:r>
            <a:br>
              <a:rPr lang="en-GB" dirty="0"/>
            </a:br>
            <a:r>
              <a:rPr lang="en-GB" sz="3100" dirty="0" smtClean="0"/>
              <a:t>Sending the Event Notification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Subjects</a:t>
            </a:r>
            <a:r>
              <a:rPr lang="en-GB" b="1" i="1" dirty="0"/>
              <a:t> need to notify observers when the event happens</a:t>
            </a:r>
          </a:p>
          <a:p>
            <a:pPr lvl="1"/>
            <a:r>
              <a:rPr lang="en-GB" dirty="0"/>
              <a:t>That is, the subject needs to fire the event (</a:t>
            </a:r>
            <a:r>
              <a:rPr lang="en-GB" b="1" dirty="0"/>
              <a:t>invoke the event</a:t>
            </a:r>
            <a:r>
              <a:rPr lang="en-GB" dirty="0"/>
              <a:t>).</a:t>
            </a:r>
          </a:p>
          <a:p>
            <a:r>
              <a:rPr lang="en-GB" dirty="0"/>
              <a:t>To do this:</a:t>
            </a:r>
          </a:p>
          <a:p>
            <a:pPr lvl="1"/>
            <a:r>
              <a:rPr lang="en-GB" dirty="0"/>
              <a:t>Check if the event has been initialised</a:t>
            </a:r>
          </a:p>
          <a:p>
            <a:pPr lvl="1"/>
            <a:r>
              <a:rPr lang="en-GB" dirty="0"/>
              <a:t>If it has, invoke the event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!= 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null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) 	 			</a:t>
            </a:r>
            <a:r>
              <a:rPr lang="en-GB" sz="25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HealthExpired.</a:t>
            </a:r>
            <a:r>
              <a:rPr lang="en-GB" sz="25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Invoke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4675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Unity Events: The Subject</a:t>
            </a:r>
            <a:br>
              <a:rPr lang="en-GB" dirty="0"/>
            </a:br>
            <a:r>
              <a:rPr lang="en-GB" sz="3100" dirty="0" smtClean="0"/>
              <a:t>Cleaning 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When the subject game object is </a:t>
            </a:r>
            <a:r>
              <a:rPr lang="en-GB" dirty="0" smtClean="0"/>
              <a:t>destroyed</a:t>
            </a:r>
          </a:p>
          <a:p>
            <a:pPr lvl="1"/>
            <a:r>
              <a:rPr lang="en-GB" dirty="0" smtClean="0"/>
              <a:t>You must clean up – free up resources</a:t>
            </a:r>
          </a:p>
          <a:p>
            <a:pPr lvl="1"/>
            <a:r>
              <a:rPr lang="en-GB" dirty="0" smtClean="0"/>
              <a:t>Remove </a:t>
            </a:r>
            <a:r>
              <a:rPr lang="en-GB" dirty="0"/>
              <a:t>any event observers in the </a:t>
            </a:r>
            <a:r>
              <a:rPr lang="en-GB" dirty="0" err="1" smtClean="0"/>
              <a:t>OnDestroy</a:t>
            </a:r>
            <a:r>
              <a:rPr lang="en-GB" dirty="0" smtClean="0"/>
              <a:t> </a:t>
            </a:r>
            <a:r>
              <a:rPr lang="en-GB" dirty="0"/>
              <a:t>method.</a:t>
            </a:r>
          </a:p>
          <a:p>
            <a:r>
              <a:rPr lang="en-GB" dirty="0" smtClean="0"/>
              <a:t>Add the </a:t>
            </a:r>
            <a:r>
              <a:rPr lang="en-GB" dirty="0" err="1" smtClean="0"/>
              <a:t>OnDestroy</a:t>
            </a:r>
            <a:r>
              <a:rPr lang="en-GB" dirty="0" smtClean="0"/>
              <a:t> method to your code: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OnDestroy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pPr marL="320040" lvl="1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Remove all the event listeners when game object is destroyed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HealthExpired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!=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null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 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HealthExpired.RemoveAllListeners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pPr marL="320040" lvl="1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34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F50AD-255E-4975-B10C-7EDBDA6E3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B0D77-3ECD-4B8E-B5D4-B998CEEA63D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pre-defined </a:t>
            </a:r>
            <a:r>
              <a:rPr lang="en-GB" b="1" dirty="0" err="1"/>
              <a:t>UnityEvent</a:t>
            </a:r>
            <a:r>
              <a:rPr lang="en-GB" b="1" dirty="0"/>
              <a:t> class, however, has some limitations</a:t>
            </a:r>
            <a:r>
              <a:rPr lang="en-GB" dirty="0"/>
              <a:t>.</a:t>
            </a:r>
          </a:p>
          <a:p>
            <a:r>
              <a:rPr lang="en-GB" dirty="0"/>
              <a:t>When an event happens, you may want to pass some information (e.g. a value) to </a:t>
            </a:r>
            <a:r>
              <a:rPr lang="en-GB" dirty="0" smtClean="0"/>
              <a:t>the observer’s method </a:t>
            </a:r>
            <a:r>
              <a:rPr lang="en-GB" dirty="0"/>
              <a:t>responding to the event. For example:</a:t>
            </a:r>
          </a:p>
          <a:p>
            <a:pPr lvl="1"/>
            <a:r>
              <a:rPr lang="en-GB" dirty="0"/>
              <a:t>The player’s new health value</a:t>
            </a:r>
          </a:p>
          <a:p>
            <a:pPr lvl="1"/>
            <a:r>
              <a:rPr lang="en-GB" dirty="0"/>
              <a:t>The points collected, etc.</a:t>
            </a:r>
          </a:p>
          <a:p>
            <a:r>
              <a:rPr lang="en-GB" dirty="0"/>
              <a:t>You </a:t>
            </a:r>
            <a:r>
              <a:rPr lang="en-GB" b="1" i="1" dirty="0"/>
              <a:t>have to extend the default </a:t>
            </a:r>
            <a:r>
              <a:rPr lang="en-GB" b="1" i="1" dirty="0" err="1"/>
              <a:t>UnityEvent</a:t>
            </a:r>
            <a:r>
              <a:rPr lang="en-GB" b="1" i="1" dirty="0"/>
              <a:t> to allow for this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786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E882-7266-4FC5-BFD1-0487230C1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Extending Unity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24DBC-B1F4-40B3-86CB-F29A3EEAB2F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/>
              <a:t>Extend the default </a:t>
            </a:r>
            <a:r>
              <a:rPr lang="en-GB" dirty="0" err="1"/>
              <a:t>UnityEvent</a:t>
            </a:r>
            <a:r>
              <a:rPr lang="en-GB" dirty="0"/>
              <a:t> with the type of the parameter you want to pass using inheritance.</a:t>
            </a:r>
          </a:p>
          <a:p>
            <a:r>
              <a:rPr lang="en-GB" dirty="0"/>
              <a:t>You </a:t>
            </a:r>
            <a:r>
              <a:rPr lang="en-GB" b="1" dirty="0"/>
              <a:t>create a custom class </a:t>
            </a:r>
            <a:r>
              <a:rPr lang="en-GB" dirty="0"/>
              <a:t>that:</a:t>
            </a:r>
          </a:p>
          <a:p>
            <a:pPr lvl="1"/>
            <a:r>
              <a:rPr lang="en-GB" dirty="0"/>
              <a:t>Inherits from </a:t>
            </a:r>
            <a:r>
              <a:rPr lang="en-GB" dirty="0" err="1"/>
              <a:t>UnityEvent</a:t>
            </a:r>
            <a:endParaRPr lang="en-GB" dirty="0"/>
          </a:p>
          <a:p>
            <a:pPr lvl="1"/>
            <a:r>
              <a:rPr lang="en-GB" dirty="0"/>
              <a:t>Mark the class as serializable</a:t>
            </a:r>
          </a:p>
          <a:p>
            <a:pPr lvl="1"/>
            <a:r>
              <a:rPr lang="en-GB" dirty="0"/>
              <a:t>Specify </a:t>
            </a:r>
            <a:r>
              <a:rPr lang="en-GB" b="1" dirty="0"/>
              <a:t>the type of argument</a:t>
            </a:r>
            <a:r>
              <a:rPr lang="en-GB" dirty="0"/>
              <a:t> you want to pass with the </a:t>
            </a:r>
            <a:r>
              <a:rPr lang="en-GB" dirty="0" smtClean="0"/>
              <a:t>event using </a:t>
            </a:r>
            <a:r>
              <a:rPr lang="en-GB" dirty="0" smtClean="0">
                <a:hlinkClick r:id="rId3"/>
              </a:rPr>
              <a:t>generics</a:t>
            </a:r>
            <a:r>
              <a:rPr lang="en-GB" dirty="0" smtClean="0"/>
              <a:t> i.e. &lt;type&gt;.</a:t>
            </a:r>
            <a:endParaRPr lang="en-GB" dirty="0"/>
          </a:p>
          <a:p>
            <a:pPr lvl="2"/>
            <a:r>
              <a:rPr lang="en-GB" dirty="0"/>
              <a:t>Supports multiple arguments you can define a maximum of 4 arguments (</a:t>
            </a:r>
            <a:r>
              <a:rPr lang="en-GB" dirty="0" smtClean="0"/>
              <a:t>parameters).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651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Custom </a:t>
            </a:r>
            <a:r>
              <a:rPr lang="en-GB" dirty="0"/>
              <a:t>Unity </a:t>
            </a:r>
            <a:r>
              <a:rPr lang="en-GB" dirty="0" smtClean="0"/>
              <a:t>Event</a:t>
            </a:r>
            <a:br>
              <a:rPr lang="en-GB" dirty="0" smtClean="0"/>
            </a:br>
            <a:r>
              <a:rPr lang="en-GB" sz="3100" dirty="0" smtClean="0"/>
              <a:t>To send </a:t>
            </a:r>
            <a:r>
              <a:rPr lang="en-GB" sz="3100" b="1" dirty="0"/>
              <a:t>one integer </a:t>
            </a:r>
            <a:r>
              <a:rPr lang="en-GB" sz="3100" dirty="0" smtClean="0"/>
              <a:t>value </a:t>
            </a:r>
            <a:r>
              <a:rPr lang="en-GB" sz="3100" dirty="0"/>
              <a:t>when notifying observers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Create a new script class</a:t>
            </a:r>
          </a:p>
          <a:p>
            <a:r>
              <a:rPr lang="en-GB" dirty="0" smtClean="0"/>
              <a:t>Import unity events library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UnityEngine.Events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//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 Import events library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/>
              <a:t>Create the new custom Unity Event class</a:t>
            </a:r>
          </a:p>
          <a:p>
            <a:pPr lvl="1"/>
            <a:r>
              <a:rPr lang="en-GB" dirty="0" smtClean="0"/>
              <a:t>It sends </a:t>
            </a:r>
            <a:r>
              <a:rPr lang="en-GB" b="1" i="1" dirty="0" smtClean="0"/>
              <a:t>one integer value</a:t>
            </a:r>
            <a:r>
              <a:rPr lang="en-GB" dirty="0" smtClean="0"/>
              <a:t> when notifying observers</a:t>
            </a:r>
          </a:p>
          <a:p>
            <a:pPr lvl="1"/>
            <a:r>
              <a:rPr lang="en-GB" dirty="0" smtClean="0"/>
              <a:t>Mark it as </a:t>
            </a:r>
            <a:r>
              <a:rPr lang="en-GB" dirty="0" err="1" smtClean="0"/>
              <a:t>serialisable</a:t>
            </a:r>
            <a:endParaRPr lang="en-GB" dirty="0" smtClean="0"/>
          </a:p>
          <a:p>
            <a:pPr marL="320040" lvl="1" indent="0">
              <a:buNone/>
            </a:pP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//</a:t>
            </a: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 Extended Unity Event that accepts integer argument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System.Serializable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UnityEvent</a:t>
            </a:r>
            <a:r>
              <a:rPr lang="en-GB" sz="1900" b="1" dirty="0" err="1">
                <a:solidFill>
                  <a:srgbClr val="2B91AF"/>
                </a:solidFill>
                <a:latin typeface="Consolas" panose="020B0609020204030204" pitchFamily="49" charset="0"/>
              </a:rPr>
              <a:t>IntArg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UnityEvent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&gt; { }</a:t>
            </a:r>
            <a:endParaRPr lang="en-GB" sz="1600" dirty="0"/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4499992" y="3933056"/>
            <a:ext cx="2376264" cy="18002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612648" y="6292334"/>
            <a:ext cx="85319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You can put all your custom Unity Events in one file as you can see they have no implementation.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2140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464646"/>
                </a:solidFill>
              </a:rPr>
              <a:t>Custom Unity Event</a:t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2800" dirty="0">
                <a:solidFill>
                  <a:srgbClr val="464646"/>
                </a:solidFill>
              </a:rPr>
              <a:t>To send </a:t>
            </a:r>
            <a:r>
              <a:rPr lang="en-GB" sz="2800" b="1" dirty="0">
                <a:solidFill>
                  <a:srgbClr val="464646"/>
                </a:solidFill>
              </a:rPr>
              <a:t>one integer </a:t>
            </a:r>
            <a:r>
              <a:rPr lang="en-GB" sz="2800" dirty="0">
                <a:solidFill>
                  <a:srgbClr val="464646"/>
                </a:solidFill>
              </a:rPr>
              <a:t>value when notifying observers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In Subject</a:t>
            </a:r>
            <a:endParaRPr lang="en-GB" dirty="0" smtClean="0"/>
          </a:p>
          <a:p>
            <a:pPr lvl="1"/>
            <a:r>
              <a:rPr lang="en-GB" dirty="0" smtClean="0"/>
              <a:t>Create a new event using the custom type:</a:t>
            </a:r>
          </a:p>
          <a:p>
            <a:pPr marL="1143000" lvl="3" indent="0">
              <a:buNone/>
            </a:pPr>
            <a:r>
              <a:rPr lang="en-GB" sz="2300" dirty="0" err="1">
                <a:solidFill>
                  <a:srgbClr val="2B91AF"/>
                </a:solidFill>
                <a:latin typeface="Consolas" panose="020B0609020204030204" pitchFamily="49" charset="0"/>
              </a:rPr>
              <a:t>UnityEvent</a:t>
            </a:r>
            <a:r>
              <a:rPr lang="en-GB" sz="2300" b="1" dirty="0" err="1">
                <a:solidFill>
                  <a:srgbClr val="2B91AF"/>
                </a:solidFill>
                <a:latin typeface="Consolas" panose="020B0609020204030204" pitchFamily="49" charset="0"/>
              </a:rPr>
              <a:t>IntArg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 Collected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dirty="0" smtClean="0"/>
              <a:t>Notify Observers when event happens:</a:t>
            </a:r>
          </a:p>
          <a:p>
            <a:pPr marL="1143000" lvl="3" indent="0">
              <a:buNone/>
            </a:pPr>
            <a:r>
              <a:rPr lang="en-GB" sz="2300" dirty="0" err="1">
                <a:solidFill>
                  <a:srgbClr val="000000"/>
                </a:solidFill>
                <a:latin typeface="Consolas" panose="020B0609020204030204" pitchFamily="49" charset="0"/>
              </a:rPr>
              <a:t>Collected.</a:t>
            </a:r>
            <a:r>
              <a:rPr lang="en-GB" sz="23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Invoke</a:t>
            </a:r>
            <a:r>
              <a:rPr lang="en-GB" sz="2300" dirty="0">
                <a:solidFill>
                  <a:srgbClr val="000000"/>
                </a:solidFill>
                <a:latin typeface="Consolas" panose="020B0609020204030204" pitchFamily="49" charset="0"/>
              </a:rPr>
              <a:t>(points</a:t>
            </a:r>
            <a:r>
              <a:rPr lang="en-GB" sz="23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r>
              <a:rPr lang="en-GB" b="1" dirty="0" smtClean="0"/>
              <a:t>In Observers</a:t>
            </a:r>
          </a:p>
          <a:p>
            <a:pPr lvl="1"/>
            <a:r>
              <a:rPr lang="en-GB" dirty="0" smtClean="0"/>
              <a:t>Create method to receive the event notifications.</a:t>
            </a:r>
          </a:p>
          <a:p>
            <a:pPr lvl="1"/>
            <a:r>
              <a:rPr lang="en-GB" dirty="0" smtClean="0"/>
              <a:t>It needs to accept an integer parameter value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5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5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OnCollected</a:t>
            </a:r>
            <a:r>
              <a:rPr lang="en-GB" sz="2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5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value) { … 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03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15652</TotalTime>
  <Words>1226</Words>
  <Application>Microsoft Office PowerPoint</Application>
  <PresentationFormat>On-screen Show (4:3)</PresentationFormat>
  <Paragraphs>159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Collision detection &amp; Events</vt:lpstr>
      <vt:lpstr>Today’s Lecture</vt:lpstr>
      <vt:lpstr>Collision Detection</vt:lpstr>
      <vt:lpstr>Collision Detection Events</vt:lpstr>
      <vt:lpstr>Collision Detection: Triggers</vt:lpstr>
      <vt:lpstr>Collision Detection: Triggers</vt:lpstr>
      <vt:lpstr>Unity Events</vt:lpstr>
      <vt:lpstr>Unity Events</vt:lpstr>
      <vt:lpstr>Unity Events: The Subject</vt:lpstr>
      <vt:lpstr>Unity Events: The Observers</vt:lpstr>
      <vt:lpstr>Unity Events Subject and Observers</vt:lpstr>
      <vt:lpstr>Unity Events: The Subject Creating an Event</vt:lpstr>
      <vt:lpstr>Unity Events: The Subject Creating an Event</vt:lpstr>
      <vt:lpstr>Unity Events: The Subject Creating an Event</vt:lpstr>
      <vt:lpstr>Unity Events: The Subject Sending the Event Notification</vt:lpstr>
      <vt:lpstr>Unity Events: The Subject Cleaning up</vt:lpstr>
      <vt:lpstr>Unity Events</vt:lpstr>
      <vt:lpstr>Extending Unity Events</vt:lpstr>
      <vt:lpstr>Custom Unity Event To send one integer value when notifying observers</vt:lpstr>
      <vt:lpstr>Custom Unity Event To send one integer value when notifying observers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1561</cp:revision>
  <cp:lastPrinted>2014-09-29T16:21:25Z</cp:lastPrinted>
  <dcterms:created xsi:type="dcterms:W3CDTF">2013-09-18T07:00:31Z</dcterms:created>
  <dcterms:modified xsi:type="dcterms:W3CDTF">2019-11-14T07:23:10Z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