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0" r:id="rId1"/>
  </p:sldMasterIdLst>
  <p:sldIdLst>
    <p:sldId id="256" r:id="rId2"/>
    <p:sldId id="257" r:id="rId3"/>
    <p:sldId id="258" r:id="rId4"/>
    <p:sldId id="259" r:id="rId5"/>
    <p:sldId id="261" r:id="rId6"/>
    <p:sldId id="260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62" autoAdjust="0"/>
    <p:restoredTop sz="94660"/>
  </p:normalViewPr>
  <p:slideViewPr>
    <p:cSldViewPr snapToGrid="0">
      <p:cViewPr varScale="1">
        <p:scale>
          <a:sx n="76" d="100"/>
          <a:sy n="76" d="100"/>
        </p:scale>
        <p:origin x="132" y="4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A47E21E2-FD26-47B1-AE16-37DA70C922F3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74BFBD51-3A4A-4B6A-8BEE-60C08DEEDD1E}" type="slidenum">
              <a:rPr lang="en-GB" smtClean="0"/>
              <a:t>‹#›</a:t>
            </a:fld>
            <a:endParaRPr lang="en-GB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18135746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E21E2-FD26-47B1-AE16-37DA70C922F3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BFBD51-3A4A-4B6A-8BEE-60C08DEEDD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46555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47E21E2-FD26-47B1-AE16-37DA70C922F3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4BFBD51-3A4A-4B6A-8BEE-60C08DEEDD1E}" type="slidenum">
              <a:rPr lang="en-GB" smtClean="0"/>
              <a:t>‹#›</a:t>
            </a:fld>
            <a:endParaRPr lang="en-GB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24252850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E21E2-FD26-47B1-AE16-37DA70C922F3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BFBD51-3A4A-4B6A-8BEE-60C08DEEDD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29662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E21E2-FD26-47B1-AE16-37DA70C922F3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BFBD51-3A4A-4B6A-8BEE-60C08DEEDD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73922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E21E2-FD26-47B1-AE16-37DA70C922F3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BFBD51-3A4A-4B6A-8BEE-60C08DEEDD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54415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E21E2-FD26-47B1-AE16-37DA70C922F3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BFBD51-3A4A-4B6A-8BEE-60C08DEEDD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27972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47E21E2-FD26-47B1-AE16-37DA70C922F3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4BFBD51-3A4A-4B6A-8BEE-60C08DEEDD1E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652861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47E21E2-FD26-47B1-AE16-37DA70C922F3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4BFBD51-3A4A-4B6A-8BEE-60C08DEEDD1E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1671009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E21E2-FD26-47B1-AE16-37DA70C922F3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BFBD51-3A4A-4B6A-8BEE-60C08DEEDD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4169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E21E2-FD26-47B1-AE16-37DA70C922F3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BFBD51-3A4A-4B6A-8BEE-60C08DEEDD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36345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A47E21E2-FD26-47B1-AE16-37DA70C922F3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74BFBD51-3A4A-4B6A-8BEE-60C08DEEDD1E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570013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  <p:sldLayoutId id="2147483754" r:id="rId4"/>
    <p:sldLayoutId id="2147483755" r:id="rId5"/>
    <p:sldLayoutId id="2147483756" r:id="rId6"/>
    <p:sldLayoutId id="2147483757" r:id="rId7"/>
    <p:sldLayoutId id="2147483758" r:id="rId8"/>
    <p:sldLayoutId id="2147483759" r:id="rId9"/>
    <p:sldLayoutId id="2147483760" r:id="rId10"/>
    <p:sldLayoutId id="2147483761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5000">
              <a:schemeClr val="accent5">
                <a:lumMod val="9000"/>
                <a:lumOff val="91000"/>
              </a:schemeClr>
            </a:gs>
            <a:gs pos="89000">
              <a:schemeClr val="accent5">
                <a:lumMod val="45000"/>
                <a:lumOff val="55000"/>
              </a:schemeClr>
            </a:gs>
            <a:gs pos="58000">
              <a:schemeClr val="accent5">
                <a:lumMod val="45000"/>
                <a:lumOff val="55000"/>
              </a:schemeClr>
            </a:gs>
            <a:gs pos="100000">
              <a:schemeClr val="accent5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01498" y="1633593"/>
            <a:ext cx="2953833" cy="2098226"/>
          </a:xfrm>
        </p:spPr>
        <p:txBody>
          <a:bodyPr/>
          <a:lstStyle/>
          <a:p>
            <a:pPr algn="l"/>
            <a:r>
              <a:rPr lang="en-GB" sz="8000" dirty="0" smtClean="0">
                <a:latin typeface="Calibri" panose="020F0502020204030204" pitchFamily="34" charset="0"/>
              </a:rPr>
              <a:t>TSDSU</a:t>
            </a:r>
            <a:endParaRPr lang="en-GB" sz="4800" dirty="0">
              <a:latin typeface="Calibri" panose="020F050202020403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-637423" y="3717138"/>
            <a:ext cx="6831673" cy="1086237"/>
          </a:xfrm>
        </p:spPr>
        <p:txBody>
          <a:bodyPr/>
          <a:lstStyle/>
          <a:p>
            <a:r>
              <a:rPr lang="en-GB" sz="3600" dirty="0" smtClean="0">
                <a:latin typeface="Calibri" panose="020F0502020204030204" pitchFamily="34" charset="0"/>
              </a:rPr>
              <a:t>Naib</a:t>
            </a:r>
            <a:r>
              <a:rPr lang="en-GB" dirty="0" smtClean="0">
                <a:latin typeface="Calibri" panose="020F0502020204030204" pitchFamily="34" charset="0"/>
              </a:rPr>
              <a:t> </a:t>
            </a:r>
            <a:r>
              <a:rPr lang="en-GB" sz="3600" dirty="0" smtClean="0">
                <a:latin typeface="Calibri" panose="020F0502020204030204" pitchFamily="34" charset="0"/>
              </a:rPr>
              <a:t>Rahman</a:t>
            </a:r>
            <a:endParaRPr lang="en-GB" dirty="0">
              <a:latin typeface="Calibri" panose="020F0502020204030204" pitchFamily="34" charset="0"/>
            </a:endParaRPr>
          </a:p>
        </p:txBody>
      </p:sp>
      <p:pic>
        <p:nvPicPr>
          <p:cNvPr id="1028" name="Picture 4" descr="https://www.vmslive.org/wp-content/uploads/2019/12/Trinity_St_Davids_University_Students_Union_new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4194" y="1370271"/>
            <a:ext cx="6316983" cy="368490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pic>
      <p:pic>
        <p:nvPicPr>
          <p:cNvPr id="1026" name="Picture 2" descr="https://pbs.twimg.com/profile_images/1222203158333620226/m5z5n6JB_400x400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989397"/>
            <a:ext cx="2453794" cy="2453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5803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5000">
              <a:schemeClr val="accent5">
                <a:lumMod val="9000"/>
                <a:lumOff val="91000"/>
              </a:schemeClr>
            </a:gs>
            <a:gs pos="89000">
              <a:schemeClr val="accent5">
                <a:lumMod val="45000"/>
                <a:lumOff val="55000"/>
              </a:schemeClr>
            </a:gs>
            <a:gs pos="58000">
              <a:schemeClr val="accent5">
                <a:lumMod val="45000"/>
                <a:lumOff val="55000"/>
              </a:schemeClr>
            </a:gs>
            <a:gs pos="100000">
              <a:schemeClr val="accent5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37886"/>
            <a:ext cx="9601200" cy="997857"/>
          </a:xfrm>
        </p:spPr>
        <p:txBody>
          <a:bodyPr/>
          <a:lstStyle/>
          <a:p>
            <a:pPr algn="ctr"/>
            <a:r>
              <a:rPr lang="en-GB" dirty="0" smtClean="0">
                <a:latin typeface="Calibri" panose="020F0502020204030204" pitchFamily="34" charset="0"/>
              </a:rPr>
              <a:t>Racial Diversity and Inclusivity</a:t>
            </a:r>
            <a:endParaRPr lang="en-GB" dirty="0">
              <a:latin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24198" y="889000"/>
            <a:ext cx="10763002" cy="589280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4000" dirty="0" smtClean="0">
                <a:latin typeface="Calibri" panose="020F0502020204030204" pitchFamily="34" charset="0"/>
              </a:rPr>
              <a:t>Aim: Investigate a lack of racial diversity within the organisation and identify strategies to address the issue and increase inclusivity </a:t>
            </a:r>
          </a:p>
          <a:p>
            <a:pPr marL="0" indent="0">
              <a:buNone/>
            </a:pPr>
            <a:endParaRPr lang="en-GB" sz="2400" b="1" dirty="0" smtClean="0"/>
          </a:p>
          <a:p>
            <a:pPr marL="0" indent="0" fontAlgn="base">
              <a:buNone/>
            </a:pPr>
            <a:r>
              <a:rPr lang="en-GB" sz="3400" b="1" dirty="0"/>
              <a:t>Rational:</a:t>
            </a:r>
          </a:p>
          <a:p>
            <a:pPr fontAlgn="base"/>
            <a:r>
              <a:rPr lang="en-GB" sz="3100" dirty="0"/>
              <a:t>C</a:t>
            </a:r>
            <a:r>
              <a:rPr lang="en-GB" sz="3100" dirty="0" smtClean="0"/>
              <a:t>ommitment to providing equal opportunities for all outlined in bye-laws (Tsdsu.co.uk, 2020)</a:t>
            </a:r>
          </a:p>
          <a:p>
            <a:pPr fontAlgn="base"/>
            <a:r>
              <a:rPr lang="en-GB" sz="3100" dirty="0" smtClean="0"/>
              <a:t>Has not been a full time sabbatical officer from a black and minority ethnic (BAME) background</a:t>
            </a:r>
          </a:p>
          <a:p>
            <a:pPr lvl="1" fontAlgn="base"/>
            <a:r>
              <a:rPr lang="en-GB" sz="3100" dirty="0" smtClean="0"/>
              <a:t>Student engagement a prevalent issue</a:t>
            </a:r>
          </a:p>
          <a:p>
            <a:pPr marL="0" indent="0">
              <a:buNone/>
            </a:pPr>
            <a:endParaRPr lang="en-GB" sz="2900" dirty="0" smtClean="0"/>
          </a:p>
          <a:p>
            <a:pPr marL="0" indent="0">
              <a:buNone/>
            </a:pPr>
            <a:r>
              <a:rPr lang="en-GB" sz="3400" b="1" dirty="0" smtClean="0"/>
              <a:t>Objectives:</a:t>
            </a:r>
          </a:p>
          <a:p>
            <a:pPr fontAlgn="base"/>
            <a:r>
              <a:rPr lang="en-GB" sz="3100" dirty="0" smtClean="0"/>
              <a:t>Identify </a:t>
            </a:r>
            <a:r>
              <a:rPr lang="en-GB" sz="3100" u="sng" dirty="0" smtClean="0"/>
              <a:t>restrictions</a:t>
            </a:r>
            <a:r>
              <a:rPr lang="en-GB" sz="3100" dirty="0" smtClean="0"/>
              <a:t> and </a:t>
            </a:r>
            <a:r>
              <a:rPr lang="en-GB" sz="3100" u="sng" dirty="0" smtClean="0"/>
              <a:t>barriers</a:t>
            </a:r>
            <a:r>
              <a:rPr lang="en-GB" sz="3100" dirty="0" smtClean="0"/>
              <a:t> </a:t>
            </a:r>
            <a:r>
              <a:rPr lang="en-GB" sz="3100" dirty="0"/>
              <a:t>to BAME recruitment </a:t>
            </a:r>
          </a:p>
          <a:p>
            <a:pPr fontAlgn="base"/>
            <a:r>
              <a:rPr lang="en-GB" sz="3100" dirty="0"/>
              <a:t>Review </a:t>
            </a:r>
            <a:r>
              <a:rPr lang="en-GB" sz="3100" u="sng" dirty="0" smtClean="0"/>
              <a:t>literature</a:t>
            </a:r>
            <a:r>
              <a:rPr lang="en-GB" sz="3100" dirty="0" smtClean="0"/>
              <a:t> </a:t>
            </a:r>
            <a:r>
              <a:rPr lang="en-GB" sz="3100" dirty="0"/>
              <a:t>concerning increasing racial diversity within organisations  </a:t>
            </a:r>
          </a:p>
          <a:p>
            <a:pPr fontAlgn="base"/>
            <a:r>
              <a:rPr lang="en-GB" sz="3100" dirty="0" smtClean="0"/>
              <a:t>Analyse </a:t>
            </a:r>
            <a:r>
              <a:rPr lang="en-GB" sz="3100" u="sng" dirty="0" smtClean="0"/>
              <a:t>existing incentives </a:t>
            </a:r>
            <a:r>
              <a:rPr lang="en-GB" sz="3100" dirty="0"/>
              <a:t>for increasing </a:t>
            </a:r>
            <a:r>
              <a:rPr lang="en-GB" sz="3100" dirty="0" smtClean="0"/>
              <a:t>diversity </a:t>
            </a:r>
          </a:p>
          <a:p>
            <a:pPr fontAlgn="base"/>
            <a:r>
              <a:rPr lang="en-GB" sz="3100" dirty="0" smtClean="0"/>
              <a:t>Explore </a:t>
            </a:r>
            <a:r>
              <a:rPr lang="en-GB" sz="3100" dirty="0"/>
              <a:t>reformation of </a:t>
            </a:r>
            <a:r>
              <a:rPr lang="en-GB" sz="3100" dirty="0" smtClean="0"/>
              <a:t>current practises </a:t>
            </a:r>
            <a:r>
              <a:rPr lang="en-GB" sz="3100" dirty="0"/>
              <a:t>to aid racial </a:t>
            </a:r>
            <a:r>
              <a:rPr lang="en-GB" sz="3100" dirty="0" smtClean="0"/>
              <a:t>diversity</a:t>
            </a:r>
          </a:p>
          <a:p>
            <a:pPr lvl="1" fontAlgn="base"/>
            <a:r>
              <a:rPr lang="en-GB" sz="3100" dirty="0"/>
              <a:t>recruitment, marketing and engagement</a:t>
            </a:r>
            <a:endParaRPr lang="en-GB" sz="3100" dirty="0" smtClean="0"/>
          </a:p>
          <a:p>
            <a:pPr marL="0" indent="0" fontAlgn="base">
              <a:buNone/>
            </a:pP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5634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5000">
              <a:schemeClr val="accent5">
                <a:lumMod val="9000"/>
                <a:lumOff val="91000"/>
              </a:schemeClr>
            </a:gs>
            <a:gs pos="89000">
              <a:schemeClr val="accent5">
                <a:lumMod val="45000"/>
                <a:lumOff val="55000"/>
              </a:schemeClr>
            </a:gs>
            <a:gs pos="58000">
              <a:schemeClr val="accent5">
                <a:lumMod val="45000"/>
                <a:lumOff val="55000"/>
              </a:schemeClr>
            </a:gs>
            <a:gs pos="100000">
              <a:schemeClr val="accent5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599" y="87580"/>
            <a:ext cx="9601200" cy="1485900"/>
          </a:xfrm>
        </p:spPr>
        <p:txBody>
          <a:bodyPr/>
          <a:lstStyle/>
          <a:p>
            <a:pPr algn="ctr"/>
            <a:r>
              <a:rPr lang="en-GB" dirty="0" smtClean="0">
                <a:latin typeface="Calibri" panose="020F0502020204030204" pitchFamily="34" charset="0"/>
              </a:rPr>
              <a:t>Methodology</a:t>
            </a:r>
            <a:endParaRPr lang="en-GB" dirty="0">
              <a:latin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599" y="1014680"/>
            <a:ext cx="9990667" cy="56147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 smtClean="0"/>
              <a:t>Primary Research</a:t>
            </a:r>
          </a:p>
          <a:p>
            <a:r>
              <a:rPr lang="en-GB" sz="2800" dirty="0" smtClean="0"/>
              <a:t>Purposive sampling – critical case </a:t>
            </a:r>
            <a:r>
              <a:rPr lang="en-GB" sz="2400" dirty="0"/>
              <a:t>(Saunders and Lewis, 2012)</a:t>
            </a:r>
            <a:endParaRPr lang="en-GB" sz="2400" dirty="0" smtClean="0"/>
          </a:p>
          <a:p>
            <a:r>
              <a:rPr lang="en-GB" sz="2800" dirty="0" smtClean="0"/>
              <a:t>Aspect of snowball sampling</a:t>
            </a:r>
          </a:p>
          <a:p>
            <a:r>
              <a:rPr lang="en-GB" sz="2800" i="0" dirty="0" smtClean="0"/>
              <a:t>Interviews </a:t>
            </a:r>
            <a:r>
              <a:rPr lang="en-GB" sz="2800" i="0" dirty="0"/>
              <a:t>with </a:t>
            </a:r>
            <a:r>
              <a:rPr lang="en-GB" sz="2800" i="0" dirty="0" smtClean="0"/>
              <a:t>elected and paid staff</a:t>
            </a:r>
          </a:p>
          <a:p>
            <a:pPr lvl="1"/>
            <a:r>
              <a:rPr lang="en-GB" sz="2800" i="0" dirty="0" smtClean="0"/>
              <a:t>Group President, Chief Executive</a:t>
            </a:r>
            <a:endParaRPr lang="en-GB" sz="2800" i="0" dirty="0"/>
          </a:p>
          <a:p>
            <a:pPr lvl="1"/>
            <a:endParaRPr lang="en-GB" sz="2800" i="0" dirty="0" smtClean="0"/>
          </a:p>
          <a:p>
            <a:pPr marL="0" indent="0">
              <a:buNone/>
            </a:pPr>
            <a:r>
              <a:rPr lang="en-GB" sz="3200" b="1" dirty="0" smtClean="0"/>
              <a:t>Secondary Research</a:t>
            </a:r>
          </a:p>
          <a:p>
            <a:r>
              <a:rPr lang="en-GB" sz="2800" dirty="0" smtClean="0"/>
              <a:t>Journals</a:t>
            </a:r>
          </a:p>
          <a:p>
            <a:r>
              <a:rPr lang="en-GB" sz="2800" i="0" dirty="0" smtClean="0"/>
              <a:t>Official Data/ Reports - CIPD</a:t>
            </a:r>
          </a:p>
          <a:p>
            <a:r>
              <a:rPr lang="en-GB" sz="2800" dirty="0" smtClean="0"/>
              <a:t>Race Equality Charter</a:t>
            </a:r>
            <a:endParaRPr lang="en-GB" sz="2800" i="0" dirty="0" smtClean="0"/>
          </a:p>
          <a:p>
            <a:endParaRPr lang="en-GB" sz="2800" i="0" dirty="0"/>
          </a:p>
        </p:txBody>
      </p:sp>
    </p:spTree>
    <p:extLst>
      <p:ext uri="{BB962C8B-B14F-4D97-AF65-F5344CB8AC3E}">
        <p14:creationId xmlns:p14="http://schemas.microsoft.com/office/powerpoint/2010/main" val="2209934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5000">
              <a:schemeClr val="accent5">
                <a:lumMod val="9000"/>
                <a:lumOff val="91000"/>
              </a:schemeClr>
            </a:gs>
            <a:gs pos="89000">
              <a:schemeClr val="accent5">
                <a:lumMod val="45000"/>
                <a:lumOff val="55000"/>
              </a:schemeClr>
            </a:gs>
            <a:gs pos="58000">
              <a:schemeClr val="accent5">
                <a:lumMod val="45000"/>
                <a:lumOff val="55000"/>
              </a:schemeClr>
            </a:gs>
            <a:gs pos="100000">
              <a:schemeClr val="accent5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0"/>
            <a:ext cx="9601200" cy="723900"/>
          </a:xfrm>
        </p:spPr>
        <p:txBody>
          <a:bodyPr/>
          <a:lstStyle/>
          <a:p>
            <a:pPr algn="ctr"/>
            <a:r>
              <a:rPr lang="en-GB" dirty="0" smtClean="0">
                <a:latin typeface="Calibri" panose="020F0502020204030204" pitchFamily="34" charset="0"/>
              </a:rPr>
              <a:t>Literature</a:t>
            </a:r>
            <a:endParaRPr lang="en-GB" dirty="0">
              <a:latin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723900"/>
            <a:ext cx="10579100" cy="3581400"/>
          </a:xfrm>
        </p:spPr>
        <p:txBody>
          <a:bodyPr>
            <a:normAutofit lnSpcReduction="10000"/>
          </a:bodyPr>
          <a:lstStyle/>
          <a:p>
            <a:r>
              <a:rPr lang="en-GB" sz="2400" b="1" dirty="0" smtClean="0"/>
              <a:t>CIPD</a:t>
            </a:r>
            <a:r>
              <a:rPr lang="en-GB" sz="2400" dirty="0" smtClean="0"/>
              <a:t> - </a:t>
            </a:r>
            <a:r>
              <a:rPr lang="en-GB" sz="2400" dirty="0"/>
              <a:t>Diversity and inclusion at work: facing up to the business </a:t>
            </a:r>
            <a:r>
              <a:rPr lang="en-GB" sz="2400" dirty="0" smtClean="0"/>
              <a:t>case </a:t>
            </a:r>
            <a:r>
              <a:rPr lang="en-GB" dirty="0"/>
              <a:t>(CIPD, 2018)</a:t>
            </a:r>
            <a:endParaRPr lang="en-GB" sz="2400" dirty="0" smtClean="0"/>
          </a:p>
          <a:p>
            <a:pPr lvl="1"/>
            <a:r>
              <a:rPr lang="en-GB" i="0" dirty="0"/>
              <a:t>finds that barriers to equality exist</a:t>
            </a:r>
          </a:p>
          <a:p>
            <a:pPr lvl="1"/>
            <a:r>
              <a:rPr lang="en-GB" i="0" dirty="0"/>
              <a:t>recommendations for driving change</a:t>
            </a:r>
            <a:endParaRPr lang="en-GB" i="0" dirty="0"/>
          </a:p>
          <a:p>
            <a:r>
              <a:rPr lang="en-GB" sz="2400" b="1" dirty="0"/>
              <a:t>Academy of Management </a:t>
            </a:r>
            <a:r>
              <a:rPr lang="en-GB" sz="2400" b="1" dirty="0" smtClean="0"/>
              <a:t>Journal - </a:t>
            </a:r>
            <a:r>
              <a:rPr lang="en-GB" sz="2400" dirty="0"/>
              <a:t>Racial Diversity, Business Strategy, and Firm </a:t>
            </a:r>
            <a:r>
              <a:rPr lang="en-GB" sz="2400" dirty="0" smtClean="0"/>
              <a:t>Performance</a:t>
            </a:r>
            <a:r>
              <a:rPr lang="en-GB" dirty="0" smtClean="0"/>
              <a:t> </a:t>
            </a:r>
            <a:r>
              <a:rPr lang="en-GB" dirty="0"/>
              <a:t>(Richard, 2000</a:t>
            </a:r>
            <a:r>
              <a:rPr lang="en-GB" dirty="0" smtClean="0"/>
              <a:t>)</a:t>
            </a:r>
          </a:p>
          <a:p>
            <a:pPr lvl="1"/>
            <a:r>
              <a:rPr lang="en-GB" i="0" dirty="0"/>
              <a:t>h</a:t>
            </a:r>
            <a:r>
              <a:rPr lang="en-GB" i="0" dirty="0" smtClean="0"/>
              <a:t>uman capital helps gain a competitive advantage</a:t>
            </a:r>
          </a:p>
          <a:p>
            <a:pPr lvl="1"/>
            <a:r>
              <a:rPr lang="en-GB" i="0" dirty="0" smtClean="0"/>
              <a:t>cultural </a:t>
            </a:r>
            <a:r>
              <a:rPr lang="en-GB" i="0" dirty="0"/>
              <a:t>mix in the human resource </a:t>
            </a:r>
            <a:r>
              <a:rPr lang="en-GB" i="0" dirty="0" smtClean="0"/>
              <a:t>base important</a:t>
            </a:r>
          </a:p>
          <a:p>
            <a:r>
              <a:rPr lang="en-GB" sz="2400" b="1" dirty="0" smtClean="0"/>
              <a:t>Warwick Students’ Union			</a:t>
            </a:r>
            <a:r>
              <a:rPr lang="en-GB" sz="2400" b="1" dirty="0" smtClean="0">
                <a:latin typeface="Franklin Gothic Heavy" panose="020B0903020102020204" pitchFamily="34" charset="0"/>
              </a:rPr>
              <a:t>■  </a:t>
            </a:r>
            <a:r>
              <a:rPr lang="en-GB" sz="2400" b="1" dirty="0" smtClean="0"/>
              <a:t>Cardiff University	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50139" t="8642" r="1667" b="34299"/>
          <a:stretch/>
        </p:blipFill>
        <p:spPr>
          <a:xfrm>
            <a:off x="1943100" y="3987800"/>
            <a:ext cx="3619500" cy="241043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50166" t="8670" r="2285" b="32413"/>
          <a:stretch/>
        </p:blipFill>
        <p:spPr>
          <a:xfrm>
            <a:off x="7125081" y="3987800"/>
            <a:ext cx="3491738" cy="2433635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845648" y="6398238"/>
            <a:ext cx="308360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</a:rPr>
              <a:t>(coventrytelegraph.net, 2020)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7125081" y="6398238"/>
            <a:ext cx="27079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</a:rPr>
              <a:t>(walesonline.co.uk, 2020)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495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5000">
              <a:schemeClr val="accent5">
                <a:lumMod val="9000"/>
                <a:lumOff val="91000"/>
              </a:schemeClr>
            </a:gs>
            <a:gs pos="89000">
              <a:schemeClr val="accent5">
                <a:lumMod val="45000"/>
                <a:lumOff val="55000"/>
              </a:schemeClr>
            </a:gs>
            <a:gs pos="58000">
              <a:schemeClr val="accent5">
                <a:lumMod val="45000"/>
                <a:lumOff val="55000"/>
              </a:schemeClr>
            </a:gs>
            <a:gs pos="100000">
              <a:schemeClr val="accent5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01600"/>
            <a:ext cx="9601200" cy="1485900"/>
          </a:xfrm>
        </p:spPr>
        <p:txBody>
          <a:bodyPr/>
          <a:lstStyle/>
          <a:p>
            <a:pPr algn="ctr"/>
            <a:r>
              <a:rPr lang="en-GB" dirty="0" smtClean="0">
                <a:latin typeface="Calibri" panose="020F0502020204030204" pitchFamily="34" charset="0"/>
              </a:rPr>
              <a:t>Conclusion</a:t>
            </a:r>
            <a:endParaRPr lang="en-GB" dirty="0">
              <a:latin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1066800"/>
            <a:ext cx="9601200" cy="50292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 smtClean="0"/>
              <a:t>Predicted outcomes</a:t>
            </a:r>
          </a:p>
          <a:p>
            <a:r>
              <a:rPr lang="en-GB" sz="2800" dirty="0" smtClean="0"/>
              <a:t>Identifying barriers to diversity within the organisation</a:t>
            </a:r>
          </a:p>
          <a:p>
            <a:pPr lvl="1"/>
            <a:r>
              <a:rPr lang="en-GB" sz="2800" dirty="0" smtClean="0"/>
              <a:t>Lack of focussed engagement with BAME recruitment</a:t>
            </a:r>
          </a:p>
          <a:p>
            <a:r>
              <a:rPr lang="en-GB" sz="2800" dirty="0" smtClean="0"/>
              <a:t>Benefits of racial diversity found in literature</a:t>
            </a:r>
          </a:p>
          <a:p>
            <a:r>
              <a:rPr lang="en-GB" sz="2800" dirty="0" smtClean="0"/>
              <a:t>Suggested approaches to tackling issues</a:t>
            </a:r>
          </a:p>
          <a:p>
            <a:r>
              <a:rPr lang="en-GB" sz="2800" dirty="0" smtClean="0"/>
              <a:t>Identify incentives that TSDSU can utilise</a:t>
            </a:r>
          </a:p>
          <a:p>
            <a:r>
              <a:rPr lang="en-GB" sz="2800" dirty="0" smtClean="0"/>
              <a:t>Add value to TSDSU by helping them achieve their goal of representation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3277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06386" y="179614"/>
            <a:ext cx="9601200" cy="734786"/>
          </a:xfrm>
        </p:spPr>
        <p:txBody>
          <a:bodyPr/>
          <a:lstStyle/>
          <a:p>
            <a:pPr algn="ctr"/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8314" y="914400"/>
            <a:ext cx="9601200" cy="4419600"/>
          </a:xfrm>
        </p:spPr>
        <p:txBody>
          <a:bodyPr>
            <a:noAutofit/>
          </a:bodyPr>
          <a:lstStyle/>
          <a:p>
            <a:r>
              <a:rPr lang="en-GB" sz="1800" dirty="0" smtClean="0"/>
              <a:t>CIPD </a:t>
            </a:r>
            <a:r>
              <a:rPr lang="en-GB" sz="1800" dirty="0"/>
              <a:t>(2018). </a:t>
            </a:r>
            <a:r>
              <a:rPr lang="en-GB" sz="1800" i="1" dirty="0"/>
              <a:t>Diversity and inclusion at work: facing up to the business case. Managing the employment relationship</a:t>
            </a:r>
            <a:r>
              <a:rPr lang="en-GB" sz="1800" dirty="0"/>
              <a:t>. [online] CIPD. Available at: https://www.cipd.co.uk/knowledge/fundamentals/relations/diversity/diversity-inclusion-report?utm_medium=print&amp;utm_source=various&amp;utm_content=diversityinclusion&amp;utm_campaign=* [Accessed 24 Feb. 2020]. </a:t>
            </a:r>
            <a:endParaRPr lang="en-GB" sz="1800" dirty="0" smtClean="0"/>
          </a:p>
          <a:p>
            <a:r>
              <a:rPr lang="en-GB" sz="1800" dirty="0" err="1"/>
              <a:t>coventrytelegraph</a:t>
            </a:r>
            <a:r>
              <a:rPr lang="en-GB" sz="1800" dirty="0"/>
              <a:t>. (2020). </a:t>
            </a:r>
            <a:r>
              <a:rPr lang="en-GB" sz="1800" i="1" dirty="0"/>
              <a:t>Allegations of 'racism at heart of Warwick SU' being investigated</a:t>
            </a:r>
            <a:r>
              <a:rPr lang="en-GB" sz="1800" dirty="0"/>
              <a:t>. [online] Available at: https://www.coventrytelegraph.net/news/coventry-news/university-of-warwick-racism-investigation-16492786 [Accessed 28 Feb. 2020]. </a:t>
            </a:r>
            <a:endParaRPr lang="en-GB" sz="1800" dirty="0"/>
          </a:p>
          <a:p>
            <a:r>
              <a:rPr lang="en-GB" sz="1800" dirty="0" smtClean="0"/>
              <a:t>Richard</a:t>
            </a:r>
            <a:r>
              <a:rPr lang="en-GB" sz="1800" dirty="0"/>
              <a:t>, O. (2000). Racial Diversity, Business Strategy, and Firm Performance: A Resource-Based View. </a:t>
            </a:r>
            <a:r>
              <a:rPr lang="en-GB" sz="1800" i="1" dirty="0"/>
              <a:t>Academy of Management Journal</a:t>
            </a:r>
            <a:r>
              <a:rPr lang="en-GB" sz="1800" dirty="0"/>
              <a:t>, 43(2), pp.164-177. </a:t>
            </a:r>
            <a:endParaRPr lang="en-GB" sz="1800" dirty="0" smtClean="0"/>
          </a:p>
          <a:p>
            <a:r>
              <a:rPr lang="en-GB" sz="1800" dirty="0"/>
              <a:t>Tsdsu.co.uk. (2020). </a:t>
            </a:r>
            <a:r>
              <a:rPr lang="en-GB" sz="1800" i="1" dirty="0"/>
              <a:t>Bye Laws @ Trinity Saint David Students' Union</a:t>
            </a:r>
            <a:r>
              <a:rPr lang="en-GB" sz="1800" dirty="0"/>
              <a:t>. [online] Available at: https://www.tsdsu.co.uk/bye-laws#Code%20of%20Conduct [Accessed 28 Feb. 2020]. </a:t>
            </a:r>
            <a:endParaRPr lang="en-GB" sz="1800" dirty="0" smtClean="0"/>
          </a:p>
          <a:p>
            <a:r>
              <a:rPr lang="en-GB" sz="1800" dirty="0"/>
              <a:t>Saunders, M. and Lewis, P. (2012). </a:t>
            </a:r>
            <a:r>
              <a:rPr lang="en-GB" sz="1800" i="1" dirty="0"/>
              <a:t>Doing research in business and management an essential guide to planning your project</a:t>
            </a:r>
            <a:r>
              <a:rPr lang="en-GB" sz="1800" dirty="0"/>
              <a:t>. Harlow, England: Financial Times Prentice Hall, pp.132 - 141</a:t>
            </a:r>
            <a:r>
              <a:rPr lang="en-GB" sz="1800" dirty="0" smtClean="0"/>
              <a:t>.</a:t>
            </a:r>
          </a:p>
          <a:p>
            <a:r>
              <a:rPr lang="en-GB" sz="1800" dirty="0"/>
              <a:t>walesonline.co.uk. (2020). </a:t>
            </a:r>
            <a:r>
              <a:rPr lang="en-GB" sz="1800" i="1" dirty="0"/>
              <a:t>Culture of racism' at Cardiff University slammed by Muslim student who says he was 'targeted' during election campaign</a:t>
            </a:r>
            <a:r>
              <a:rPr lang="en-GB" sz="1800" dirty="0"/>
              <a:t>. [online] Available at: https://www.walesonline.co.uk/news/local-news/culture-racism-cardiff-university-slammed-16513638 [Accessed 28 Feb. 2020]. </a:t>
            </a:r>
            <a:endParaRPr lang="en-GB" sz="1800" dirty="0" smtClean="0"/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63942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TM10001105[[fn=Crop]]</Template>
  <TotalTime>246</TotalTime>
  <Words>211</Words>
  <Application>Microsoft Office PowerPoint</Application>
  <PresentationFormat>Widescreen</PresentationFormat>
  <Paragraphs>54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Franklin Gothic Book</vt:lpstr>
      <vt:lpstr>Franklin Gothic Heavy</vt:lpstr>
      <vt:lpstr>Crop</vt:lpstr>
      <vt:lpstr>TSDSU</vt:lpstr>
      <vt:lpstr>Racial Diversity and Inclusivity</vt:lpstr>
      <vt:lpstr>Methodology</vt:lpstr>
      <vt:lpstr>Literature</vt:lpstr>
      <vt:lpstr>Conclusion</vt:lpstr>
      <vt:lpstr>References</vt:lpstr>
    </vt:vector>
  </TitlesOfParts>
  <Company>Swansea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TSDSU</dc:title>
  <dc:creator>Syed Rahman (1910098)</dc:creator>
  <cp:lastModifiedBy>Syed Rahman (1910098)</cp:lastModifiedBy>
  <cp:revision>19</cp:revision>
  <dcterms:created xsi:type="dcterms:W3CDTF">2020-03-03T21:34:39Z</dcterms:created>
  <dcterms:modified xsi:type="dcterms:W3CDTF">2020-03-04T01:41:15Z</dcterms:modified>
</cp:coreProperties>
</file>