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390" r:id="rId2"/>
    <p:sldId id="378" r:id="rId3"/>
    <p:sldId id="386" r:id="rId4"/>
    <p:sldId id="375" r:id="rId5"/>
    <p:sldId id="376" r:id="rId6"/>
    <p:sldId id="377" r:id="rId7"/>
    <p:sldId id="379" r:id="rId8"/>
    <p:sldId id="381" r:id="rId9"/>
    <p:sldId id="380" r:id="rId10"/>
    <p:sldId id="370" r:id="rId11"/>
    <p:sldId id="369" r:id="rId12"/>
    <p:sldId id="391" r:id="rId13"/>
    <p:sldId id="371" r:id="rId14"/>
    <p:sldId id="387" r:id="rId15"/>
    <p:sldId id="388" r:id="rId16"/>
    <p:sldId id="373" r:id="rId17"/>
    <p:sldId id="382" r:id="rId18"/>
    <p:sldId id="372" r:id="rId19"/>
    <p:sldId id="359" r:id="rId20"/>
    <p:sldId id="361" r:id="rId21"/>
    <p:sldId id="362" r:id="rId22"/>
    <p:sldId id="383" r:id="rId23"/>
    <p:sldId id="384" r:id="rId24"/>
    <p:sldId id="385" r:id="rId25"/>
    <p:sldId id="389" r:id="rId26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817" autoAdjust="0"/>
  </p:normalViewPr>
  <p:slideViewPr>
    <p:cSldViewPr>
      <p:cViewPr varScale="1">
        <p:scale>
          <a:sx n="60" d="100"/>
          <a:sy n="60" d="100"/>
        </p:scale>
        <p:origin x="163" y="3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206145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2025/4/11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FE90F1A9-CB4A-1A91-D181-F9DF861E76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044EEEE9-AD07-2245-16FB-D5F6FFB646A9}"/>
              </a:ext>
            </a:extLst>
          </p:cNvPr>
          <p:cNvSpPr txBox="1"/>
          <p:nvPr/>
        </p:nvSpPr>
        <p:spPr>
          <a:xfrm>
            <a:off x="5725874" y="1269554"/>
            <a:ext cx="738664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3600" b="1" dirty="0">
                <a:solidFill>
                  <a:schemeClr val="bg1"/>
                </a:solidFill>
              </a:rPr>
              <a:t>金剛般若波羅蜜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24165233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05EFDA1-E5B4-BFD4-4493-B52B1A96BC6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636DFE7-2F91-AAE2-99F7-2E03391BA326}"/>
              </a:ext>
            </a:extLst>
          </p:cNvPr>
          <p:cNvSpPr txBox="1"/>
          <p:nvPr/>
        </p:nvSpPr>
        <p:spPr>
          <a:xfrm>
            <a:off x="9905823" y="505431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課程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緣起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70CF77C-CB1A-FB83-7CF5-3BCA442B6A67}"/>
              </a:ext>
            </a:extLst>
          </p:cNvPr>
          <p:cNvSpPr txBox="1"/>
          <p:nvPr/>
        </p:nvSpPr>
        <p:spPr>
          <a:xfrm>
            <a:off x="8573095" y="405458"/>
            <a:ext cx="646331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二〇一七年碩士班佛學組課程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箭號: 向左 6">
            <a:extLst>
              <a:ext uri="{FF2B5EF4-FFF2-40B4-BE49-F238E27FC236}">
                <a16:creationId xmlns:a16="http://schemas.microsoft.com/office/drawing/2014/main" id="{C7B82978-77C1-C706-4B5A-73098C4EE5A0}"/>
              </a:ext>
            </a:extLst>
          </p:cNvPr>
          <p:cNvSpPr/>
          <p:nvPr/>
        </p:nvSpPr>
        <p:spPr>
          <a:xfrm>
            <a:off x="7535366" y="2637706"/>
            <a:ext cx="504056" cy="432048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0F32FC49-2B8A-2A4F-069C-A45234AB466F}"/>
              </a:ext>
            </a:extLst>
          </p:cNvPr>
          <p:cNvSpPr txBox="1"/>
          <p:nvPr/>
        </p:nvSpPr>
        <p:spPr>
          <a:xfrm>
            <a:off x="5519142" y="405458"/>
            <a:ext cx="1477328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——124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248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箭號: 向左 11">
            <a:extLst>
              <a:ext uri="{FF2B5EF4-FFF2-40B4-BE49-F238E27FC236}">
                <a16:creationId xmlns:a16="http://schemas.microsoft.com/office/drawing/2014/main" id="{64BF8756-E0B0-3768-2053-5390AA03ADD2}"/>
              </a:ext>
            </a:extLst>
          </p:cNvPr>
          <p:cNvSpPr/>
          <p:nvPr/>
        </p:nvSpPr>
        <p:spPr>
          <a:xfrm>
            <a:off x="4203306" y="2637706"/>
            <a:ext cx="504056" cy="432048"/>
          </a:xfrm>
          <a:prstGeom prst="lef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742E2AFD-812B-C919-DD7F-8A55D98A44CD}"/>
              </a:ext>
            </a:extLst>
          </p:cNvPr>
          <p:cNvSpPr txBox="1"/>
          <p:nvPr/>
        </p:nvSpPr>
        <p:spPr>
          <a:xfrm>
            <a:off x="2382779" y="431702"/>
            <a:ext cx="1477328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——124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9420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  <p:bldP spid="11" grpId="0"/>
      <p:bldP spid="12" grpId="0" animBg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B7E0B16-E468-A9A6-D1C2-231D9A8D62B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A332CF6-B4CB-6269-F44D-F1691B9E9E2B}"/>
              </a:ext>
            </a:extLst>
          </p:cNvPr>
          <p:cNvSpPr txBox="1"/>
          <p:nvPr/>
        </p:nvSpPr>
        <p:spPr>
          <a:xfrm>
            <a:off x="8162075" y="421248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月：美國聖荷西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「金剛經講義節要」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40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7AB7E90-E901-F673-FC05-6A5F7E73F104}"/>
              </a:ext>
            </a:extLst>
          </p:cNvPr>
          <p:cNvSpPr txBox="1"/>
          <p:nvPr/>
        </p:nvSpPr>
        <p:spPr>
          <a:xfrm>
            <a:off x="6338025" y="323135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月：新加坡佛教居士林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「金剛般若研習報告」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124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8804E3E-66C8-9BBD-327A-A24EAA057CF9}"/>
              </a:ext>
            </a:extLst>
          </p:cNvPr>
          <p:cNvSpPr txBox="1"/>
          <p:nvPr/>
        </p:nvSpPr>
        <p:spPr>
          <a:xfrm>
            <a:off x="4485191" y="333450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月：台灣景美華藏圖書館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「金剛經講義節要」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14353FA-FC98-2F36-E48A-832E9BBC851B}"/>
              </a:ext>
            </a:extLst>
          </p:cNvPr>
          <p:cNvSpPr txBox="1"/>
          <p:nvPr/>
        </p:nvSpPr>
        <p:spPr>
          <a:xfrm>
            <a:off x="2666615" y="405458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月：美國達拉斯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「金剛經研習報告」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20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A9254A41-FA10-0380-621E-A73F76B50C9B}"/>
              </a:ext>
            </a:extLst>
          </p:cNvPr>
          <p:cNvSpPr txBox="1"/>
          <p:nvPr/>
        </p:nvSpPr>
        <p:spPr>
          <a:xfrm>
            <a:off x="894079" y="405458"/>
            <a:ext cx="1477328" cy="631011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1996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月：美國達拉斯佛教會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	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「金剛經要義」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DE01F21C-2AB2-BA5C-05CA-AB006BB7793E}"/>
              </a:ext>
            </a:extLst>
          </p:cNvPr>
          <p:cNvSpPr txBox="1"/>
          <p:nvPr/>
        </p:nvSpPr>
        <p:spPr>
          <a:xfrm>
            <a:off x="9992180" y="421248"/>
            <a:ext cx="615553" cy="3158014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師長講授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CN" sz="2800" b="1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8699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7BAAC3B-E2AF-139E-B1A9-4AC771FA2204}"/>
              </a:ext>
            </a:extLst>
          </p:cNvPr>
          <p:cNvSpPr/>
          <p:nvPr/>
        </p:nvSpPr>
        <p:spPr>
          <a:xfrm>
            <a:off x="11207774" y="207436"/>
            <a:ext cx="717985" cy="644471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458CBF0-B72D-1287-22AF-3FBCA05510E1}"/>
              </a:ext>
            </a:extLst>
          </p:cNvPr>
          <p:cNvSpPr txBox="1"/>
          <p:nvPr/>
        </p:nvSpPr>
        <p:spPr>
          <a:xfrm>
            <a:off x="8074262" y="829838"/>
            <a:ext cx="1477328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深入及系統地研究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及其相關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註解。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1E8B4F7-D342-8400-A352-7CB9F1B6023B}"/>
              </a:ext>
            </a:extLst>
          </p:cNvPr>
          <p:cNvSpPr txBox="1"/>
          <p:nvPr/>
        </p:nvSpPr>
        <p:spPr>
          <a:xfrm>
            <a:off x="3804137" y="729494"/>
            <a:ext cx="2123658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慎重反思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中的哲學和宗教思想，以及它們在古代和現今社會被接納的程度。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1EE21E9-567D-1954-A3D1-35C8B5224A3E}"/>
              </a:ext>
            </a:extLst>
          </p:cNvPr>
          <p:cNvSpPr txBox="1"/>
          <p:nvPr/>
        </p:nvSpPr>
        <p:spPr>
          <a:xfrm>
            <a:off x="6522150" y="898315"/>
            <a:ext cx="1477328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金剛經講義</a:t>
            </a:r>
            <a:endParaRPr lang="en-US" altLang="zh-CN" sz="28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金剛般若研習報告</a:t>
            </a:r>
            <a:r>
              <a:rPr lang="en-US" altLang="zh-CN" sz="2800" dirty="0">
                <a:solidFill>
                  <a:srgbClr val="FFFF00"/>
                </a:solidFill>
              </a:rPr>
              <a:t>1995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CCCEC3C-8B28-C0BD-325C-192E1926A1A6}"/>
              </a:ext>
            </a:extLst>
          </p:cNvPr>
          <p:cNvSpPr txBox="1"/>
          <p:nvPr/>
        </p:nvSpPr>
        <p:spPr>
          <a:xfrm>
            <a:off x="2097598" y="898316"/>
            <a:ext cx="1477328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研習般若智慧，遣除妄想執著，念佛淨心之樞要。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DA440EB-41F1-E4F5-00BF-8DD8EFBB6822}"/>
              </a:ext>
            </a:extLst>
          </p:cNvPr>
          <p:cNvSpPr txBox="1"/>
          <p:nvPr/>
        </p:nvSpPr>
        <p:spPr>
          <a:xfrm>
            <a:off x="9973011" y="631820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課程目標</a:t>
            </a: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2C5476FE-9446-58AF-6513-CC9AAF1B1616}"/>
              </a:ext>
            </a:extLst>
          </p:cNvPr>
          <p:cNvSpPr txBox="1"/>
          <p:nvPr/>
        </p:nvSpPr>
        <p:spPr>
          <a:xfrm>
            <a:off x="1240556" y="918945"/>
            <a:ext cx="646331" cy="47932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600"/>
              </a:lnSpc>
              <a:spcBef>
                <a:spcPts val="2400"/>
              </a:spcBef>
            </a:pPr>
            <a:r>
              <a:rPr lang="en-US" altLang="zh-CN" sz="2800" dirty="0">
                <a:solidFill>
                  <a:srgbClr val="FFFF00"/>
                </a:solidFill>
              </a:rPr>
              <a:t>——</a:t>
            </a:r>
            <a:r>
              <a:rPr lang="zh-CN" altLang="en-US" sz="2800" dirty="0">
                <a:solidFill>
                  <a:srgbClr val="FFFF00"/>
                </a:solidFill>
              </a:rPr>
              <a:t>現代相關研究報告。</a:t>
            </a:r>
            <a:endParaRPr lang="zh-TW" altLang="en-US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54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A72C0B6-141E-C415-4A3F-DAC33163C75B}"/>
              </a:ext>
            </a:extLst>
          </p:cNvPr>
          <p:cNvSpPr/>
          <p:nvPr/>
        </p:nvSpPr>
        <p:spPr>
          <a:xfrm>
            <a:off x="11207774" y="189434"/>
            <a:ext cx="717985" cy="6408712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8999520-F1E0-A290-E0DA-6F25F32B18F3}"/>
              </a:ext>
            </a:extLst>
          </p:cNvPr>
          <p:cNvSpPr txBox="1"/>
          <p:nvPr/>
        </p:nvSpPr>
        <p:spPr>
          <a:xfrm>
            <a:off x="7899963" y="752544"/>
            <a:ext cx="1477328" cy="54726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通過完成本課程的學習，學生應具備以下能力：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6F856FC-1777-09BA-B89C-19964B06D9CB}"/>
              </a:ext>
            </a:extLst>
          </p:cNvPr>
          <p:cNvSpPr txBox="1"/>
          <p:nvPr/>
        </p:nvSpPr>
        <p:spPr>
          <a:xfrm>
            <a:off x="705848" y="727710"/>
            <a:ext cx="6924973" cy="54006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辨證及系統地研究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的重要內容；</a:t>
            </a: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的一些重要評論與思考具有高水平的認識與理解；</a:t>
            </a: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能從歷史、文化及哲學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\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倫理道德等不同角度，展現出對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的認識與理解；</a:t>
            </a:r>
          </a:p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慎重及有系統地反思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中所蘊含的價值體系。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5E76E6F-3893-0250-5AC0-FEEC620D2D17}"/>
              </a:ext>
            </a:extLst>
          </p:cNvPr>
          <p:cNvSpPr txBox="1"/>
          <p:nvPr/>
        </p:nvSpPr>
        <p:spPr>
          <a:xfrm>
            <a:off x="9839622" y="704418"/>
            <a:ext cx="615553" cy="164584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學習成果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6629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E274297-0D68-7DEA-C7E1-485D5159EF82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921C130-F8B1-95EB-5B41-7D5F13CBB066}"/>
              </a:ext>
            </a:extLst>
          </p:cNvPr>
          <p:cNvSpPr txBox="1"/>
          <p:nvPr/>
        </p:nvSpPr>
        <p:spPr>
          <a:xfrm>
            <a:off x="5246553" y="492577"/>
            <a:ext cx="4062651" cy="57135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本課程將探討（中文）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及相關評論，研究其廣泛的哲學、宗教與社會背景，尤其是翻譯漢語文言文以及傳遞其蘊含的思想時所固有的挑戰。本課程所探討的主題如下：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0058E5C-3BAD-8246-4012-EAE6A499B149}"/>
              </a:ext>
            </a:extLst>
          </p:cNvPr>
          <p:cNvSpPr txBox="1"/>
          <p:nvPr/>
        </p:nvSpPr>
        <p:spPr>
          <a:xfrm>
            <a:off x="9891886" y="564585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課程綱要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61939D1-2BF1-346A-2470-23A0C958F178}"/>
              </a:ext>
            </a:extLst>
          </p:cNvPr>
          <p:cNvSpPr txBox="1"/>
          <p:nvPr/>
        </p:nvSpPr>
        <p:spPr>
          <a:xfrm>
            <a:off x="3298802" y="564585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（中國）大乘佛教的起源與宗派的建立，特別是禪宗；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25059D9-E428-36A1-4040-02F5C2B32341}"/>
              </a:ext>
            </a:extLst>
          </p:cNvPr>
          <p:cNvSpPr txBox="1"/>
          <p:nvPr/>
        </p:nvSpPr>
        <p:spPr>
          <a:xfrm>
            <a:off x="1471306" y="564584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蘊含的價值體系與哲學思想；</a:t>
            </a:r>
          </a:p>
        </p:txBody>
      </p:sp>
    </p:spTree>
    <p:extLst>
      <p:ext uri="{BB962C8B-B14F-4D97-AF65-F5344CB8AC3E}">
        <p14:creationId xmlns:p14="http://schemas.microsoft.com/office/powerpoint/2010/main" val="22424332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A64D8F9-A0CC-EC66-3333-34B3E93BAEB5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4772815-6A29-3AC0-3260-CFCD763950A8}"/>
              </a:ext>
            </a:extLst>
          </p:cNvPr>
          <p:cNvSpPr txBox="1"/>
          <p:nvPr/>
        </p:nvSpPr>
        <p:spPr>
          <a:xfrm>
            <a:off x="4583038" y="609025"/>
            <a:ext cx="5478423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比較並分析（中文）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的翻譯、註釋與評論；</a:t>
            </a: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主要經文的一系列重要評論；</a:t>
            </a:r>
          </a:p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對古代和現代中國佛教思想和文化習俗的影響，特別是對中國大乘佛教的重要性。</a:t>
            </a:r>
          </a:p>
        </p:txBody>
      </p:sp>
    </p:spTree>
    <p:extLst>
      <p:ext uri="{BB962C8B-B14F-4D97-AF65-F5344CB8AC3E}">
        <p14:creationId xmlns:p14="http://schemas.microsoft.com/office/powerpoint/2010/main" val="2357027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C3D29848-C571-E562-2BAD-064C23AB96C2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4D11685-E6DF-BE3F-DDD4-AEBC5F7E7413}"/>
              </a:ext>
            </a:extLst>
          </p:cNvPr>
          <p:cNvSpPr txBox="1"/>
          <p:nvPr/>
        </p:nvSpPr>
        <p:spPr>
          <a:xfrm>
            <a:off x="-394615" y="579456"/>
            <a:ext cx="10233571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江味農校正：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金剛般若波羅蜜經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，台北：華藏淨宗學會，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2011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江味農：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金剛經講義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，台北：佛陀教育基金會，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2013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金剛經講義節要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，台北：華藏淨宗學會，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2012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釋淨空講，郭常錚編：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，台北：佛陀教育基金會，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1999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年。</a:t>
            </a:r>
          </a:p>
          <a:p>
            <a:pPr marL="457200" indent="-457200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l"/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釋淨空：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講記，新加坡：新加坡居士林，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  <a:p>
            <a:pPr>
              <a:lnSpc>
                <a:spcPct val="150000"/>
              </a:lnSpc>
              <a:spcBef>
                <a:spcPts val="3000"/>
              </a:spcBef>
            </a:pP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B9F08A8-B0CA-321B-1286-EFF2AF3DC231}"/>
              </a:ext>
            </a:extLst>
          </p:cNvPr>
          <p:cNvSpPr txBox="1"/>
          <p:nvPr/>
        </p:nvSpPr>
        <p:spPr>
          <a:xfrm>
            <a:off x="10199662" y="579456"/>
            <a:ext cx="615553" cy="962536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教材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5090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8F1D97BE-6A2F-6CFE-4E8A-6C760FA40D45}"/>
              </a:ext>
            </a:extLst>
          </p:cNvPr>
          <p:cNvSpPr/>
          <p:nvPr/>
        </p:nvSpPr>
        <p:spPr>
          <a:xfrm>
            <a:off x="11207774" y="117426"/>
            <a:ext cx="717985" cy="662473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AC7F947-DDAA-7393-EC65-05E5F57D0318}"/>
              </a:ext>
            </a:extLst>
          </p:cNvPr>
          <p:cNvSpPr txBox="1"/>
          <p:nvPr/>
        </p:nvSpPr>
        <p:spPr>
          <a:xfrm>
            <a:off x="6057803" y="693490"/>
            <a:ext cx="3877985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節選老和尚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金剛經講義節要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內容進行講解。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複講老和尚「金剛般若研習報告」的教誨。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  <a:spcBef>
                <a:spcPts val="12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補充江味農居士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講義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的內容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E3337655-61DE-0649-DD95-48B911D8094E}"/>
              </a:ext>
            </a:extLst>
          </p:cNvPr>
          <p:cNvSpPr txBox="1"/>
          <p:nvPr/>
        </p:nvSpPr>
        <p:spPr>
          <a:xfrm>
            <a:off x="10232181" y="595050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講課方式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1AF19068-227A-5B20-4829-E60237553C2F}"/>
              </a:ext>
            </a:extLst>
          </p:cNvPr>
          <p:cNvSpPr txBox="1"/>
          <p:nvPr/>
        </p:nvSpPr>
        <p:spPr>
          <a:xfrm>
            <a:off x="3666391" y="632796"/>
            <a:ext cx="830997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每次授課後，下午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5:30-6:30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進行。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C837D9A-5CBB-161C-7B33-9BE3914C82EF}"/>
              </a:ext>
            </a:extLst>
          </p:cNvPr>
          <p:cNvSpPr txBox="1"/>
          <p:nvPr/>
        </p:nvSpPr>
        <p:spPr>
          <a:xfrm>
            <a:off x="4956140" y="621482"/>
            <a:ext cx="615553" cy="1610608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複講方式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565E6DE9-1DE8-387E-59E1-398FFB995A7B}"/>
              </a:ext>
            </a:extLst>
          </p:cNvPr>
          <p:cNvSpPr txBox="1"/>
          <p:nvPr/>
        </p:nvSpPr>
        <p:spPr>
          <a:xfrm>
            <a:off x="1959723" y="621482"/>
            <a:ext cx="1477328" cy="564153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3000"/>
              </a:spcBef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•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複講老和尚講記內容或授課內容  ：學生複講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分鐘，問答討論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15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8147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809A305C-3988-8637-D7CF-5458D57603DF}"/>
              </a:ext>
            </a:extLst>
          </p:cNvPr>
          <p:cNvSpPr txBox="1"/>
          <p:nvPr/>
        </p:nvSpPr>
        <p:spPr>
          <a:xfrm>
            <a:off x="10016157" y="599448"/>
            <a:ext cx="615553" cy="1678218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預習方法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A1CE64C-A107-BC27-A56C-7C76EFA62735}"/>
              </a:ext>
            </a:extLst>
          </p:cNvPr>
          <p:cNvSpPr txBox="1"/>
          <p:nvPr/>
        </p:nvSpPr>
        <p:spPr>
          <a:xfrm>
            <a:off x="8748886" y="53080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一、讀誦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FCAF7966-0366-B56D-362E-9D0F46812E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7174" y="692161"/>
            <a:ext cx="2498776" cy="3528392"/>
          </a:xfrm>
          <a:prstGeom prst="rect">
            <a:avLst/>
          </a:prstGeom>
        </p:spPr>
      </p:pic>
      <p:pic>
        <p:nvPicPr>
          <p:cNvPr id="9" name="圖片 8" descr="一張含有 文字, 圖書, 圖畫, 兒童藝術 的圖片&#10;&#10;自動產生的描述">
            <a:extLst>
              <a:ext uri="{FF2B5EF4-FFF2-40B4-BE49-F238E27FC236}">
                <a16:creationId xmlns:a16="http://schemas.microsoft.com/office/drawing/2014/main" id="{AF709496-E85B-F2C7-03F7-FBB3D8318F5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566" y="692160"/>
            <a:ext cx="3744415" cy="5244473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93B3D3B5-CFA7-4928-A2CA-5B5D9AFB3420}"/>
              </a:ext>
            </a:extLst>
          </p:cNvPr>
          <p:cNvSpPr txBox="1"/>
          <p:nvPr/>
        </p:nvSpPr>
        <p:spPr>
          <a:xfrm>
            <a:off x="4514356" y="53080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37C846F-ACEC-8B74-F9DF-6DD394CC2A60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845932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6A906C30-1C6D-02C1-332D-540767E77F85}"/>
              </a:ext>
            </a:extLst>
          </p:cNvPr>
          <p:cNvSpPr txBox="1"/>
          <p:nvPr/>
        </p:nvSpPr>
        <p:spPr>
          <a:xfrm>
            <a:off x="10169553" y="54947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金剛經講義節要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5CAA2579-B4F3-F386-0163-4446B8155C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5246" y="556611"/>
            <a:ext cx="3581174" cy="5095947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87F4E77B-B5DD-4262-3E3D-02795241FFCD}"/>
              </a:ext>
            </a:extLst>
          </p:cNvPr>
          <p:cNvSpPr txBox="1"/>
          <p:nvPr/>
        </p:nvSpPr>
        <p:spPr>
          <a:xfrm>
            <a:off x="5479653" y="556611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四、閱讀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金剛經科判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1" name="圖片 10">
            <a:extLst>
              <a:ext uri="{FF2B5EF4-FFF2-40B4-BE49-F238E27FC236}">
                <a16:creationId xmlns:a16="http://schemas.microsoft.com/office/drawing/2014/main" id="{336372EC-DA40-A949-34E1-37B72E5253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356" y="369454"/>
            <a:ext cx="5037350" cy="6012668"/>
          </a:xfrm>
          <a:prstGeom prst="rect">
            <a:avLst/>
          </a:prstGeom>
        </p:spPr>
      </p:pic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AFB89BD3-3BA5-B1AC-B538-634A7B60C5D6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6152268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40851763-33DF-9A20-0697-99B7EFDB39B9}"/>
              </a:ext>
            </a:extLst>
          </p:cNvPr>
          <p:cNvSpPr txBox="1"/>
          <p:nvPr/>
        </p:nvSpPr>
        <p:spPr>
          <a:xfrm>
            <a:off x="10280725" y="405458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〈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金剛經科判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4E6B87EE-DB28-5D02-E7F6-F05515E1CD99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pic>
        <p:nvPicPr>
          <p:cNvPr id="9" name="圖片 8">
            <a:extLst>
              <a:ext uri="{FF2B5EF4-FFF2-40B4-BE49-F238E27FC236}">
                <a16:creationId xmlns:a16="http://schemas.microsoft.com/office/drawing/2014/main" id="{E3B43AD4-23FB-A075-E11E-46AD6BF27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8942" y="15081"/>
            <a:ext cx="6408711" cy="6829425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888AFCA4-97DD-6B51-4223-429EBA3045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081"/>
            <a:ext cx="3178882" cy="6829424"/>
          </a:xfrm>
          <a:prstGeom prst="rect">
            <a:avLst/>
          </a:prstGeom>
        </p:spPr>
      </p:pic>
      <p:sp>
        <p:nvSpPr>
          <p:cNvPr id="12" name="矩形 11">
            <a:extLst>
              <a:ext uri="{FF2B5EF4-FFF2-40B4-BE49-F238E27FC236}">
                <a16:creationId xmlns:a16="http://schemas.microsoft.com/office/drawing/2014/main" id="{11F1C4BA-12A2-3AA4-D323-126B130DB8DB}"/>
              </a:ext>
            </a:extLst>
          </p:cNvPr>
          <p:cNvSpPr/>
          <p:nvPr/>
        </p:nvSpPr>
        <p:spPr>
          <a:xfrm>
            <a:off x="8759502" y="4581922"/>
            <a:ext cx="504056" cy="648072"/>
          </a:xfrm>
          <a:prstGeom prst="rect">
            <a:avLst/>
          </a:prstGeom>
          <a:noFill/>
          <a:ln w="508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5570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3C48720-E3D9-C33B-8F45-33DCBEFDACBC}"/>
              </a:ext>
            </a:extLst>
          </p:cNvPr>
          <p:cNvSpPr/>
          <p:nvPr/>
        </p:nvSpPr>
        <p:spPr>
          <a:xfrm>
            <a:off x="11207774" y="189433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007FB1D-C3BA-CC07-173B-1F27B567D4C9}"/>
              </a:ext>
            </a:extLst>
          </p:cNvPr>
          <p:cNvSpPr txBox="1"/>
          <p:nvPr/>
        </p:nvSpPr>
        <p:spPr>
          <a:xfrm>
            <a:off x="9785018" y="621482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五、閱讀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D1C1C5C0-F693-5DBE-75EA-B4F99ACADE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2866" y="523595"/>
            <a:ext cx="4005599" cy="5642503"/>
          </a:xfrm>
          <a:prstGeom prst="rect">
            <a:avLst/>
          </a:prstGeom>
        </p:spPr>
      </p:pic>
      <p:sp>
        <p:nvSpPr>
          <p:cNvPr id="10" name="文字方塊 9">
            <a:extLst>
              <a:ext uri="{FF2B5EF4-FFF2-40B4-BE49-F238E27FC236}">
                <a16:creationId xmlns:a16="http://schemas.microsoft.com/office/drawing/2014/main" id="{93963A34-1A07-E689-37DF-072AC295989A}"/>
              </a:ext>
            </a:extLst>
          </p:cNvPr>
          <p:cNvSpPr txBox="1"/>
          <p:nvPr/>
        </p:nvSpPr>
        <p:spPr>
          <a:xfrm>
            <a:off x="754958" y="991426"/>
            <a:ext cx="1477328" cy="48152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248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42789F1D-8835-E843-D790-73D4F5E3C69B}"/>
              </a:ext>
            </a:extLst>
          </p:cNvPr>
          <p:cNvSpPr txBox="1"/>
          <p:nvPr/>
        </p:nvSpPr>
        <p:spPr>
          <a:xfrm>
            <a:off x="2353025" y="991426"/>
            <a:ext cx="1477328" cy="517467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節錄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集（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124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小時）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5889142D-2E06-8D19-730D-5CD118C16935}"/>
              </a:ext>
            </a:extLst>
          </p:cNvPr>
          <p:cNvSpPr txBox="1"/>
          <p:nvPr/>
        </p:nvSpPr>
        <p:spPr>
          <a:xfrm>
            <a:off x="4194509" y="493432"/>
            <a:ext cx="830997" cy="587272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六、參考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金剛般若研習報告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1995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1192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圖片 8">
            <a:extLst>
              <a:ext uri="{FF2B5EF4-FFF2-40B4-BE49-F238E27FC236}">
                <a16:creationId xmlns:a16="http://schemas.microsoft.com/office/drawing/2014/main" id="{C4989480-2596-7C5E-269B-4C34555FD5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5159102" cy="6859588"/>
          </a:xfrm>
          <a:prstGeom prst="rect">
            <a:avLst/>
          </a:prstGeom>
        </p:spPr>
      </p:pic>
      <p:pic>
        <p:nvPicPr>
          <p:cNvPr id="11" name="圖片 10">
            <a:extLst>
              <a:ext uri="{FF2B5EF4-FFF2-40B4-BE49-F238E27FC236}">
                <a16:creationId xmlns:a16="http://schemas.microsoft.com/office/drawing/2014/main" id="{A6020B47-0488-46F1-C742-9091E8F930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4999" y="0"/>
            <a:ext cx="7542895" cy="6859587"/>
          </a:xfrm>
          <a:prstGeom prst="rect">
            <a:avLst/>
          </a:prstGeom>
          <a:ln w="15875">
            <a:solidFill>
              <a:srgbClr val="C00000"/>
            </a:solidFill>
          </a:ln>
        </p:spPr>
      </p:pic>
      <p:sp>
        <p:nvSpPr>
          <p:cNvPr id="12" name="箭號: 向右 11">
            <a:extLst>
              <a:ext uri="{FF2B5EF4-FFF2-40B4-BE49-F238E27FC236}">
                <a16:creationId xmlns:a16="http://schemas.microsoft.com/office/drawing/2014/main" id="{D0E47388-5B4B-2059-4CC5-779EC5871DCA}"/>
              </a:ext>
            </a:extLst>
          </p:cNvPr>
          <p:cNvSpPr/>
          <p:nvPr/>
        </p:nvSpPr>
        <p:spPr>
          <a:xfrm>
            <a:off x="4230526" y="4653930"/>
            <a:ext cx="424520" cy="288032"/>
          </a:xfrm>
          <a:prstGeom prst="rightArrow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0D74D4EC-43B4-C62C-CD2C-96CF87E519E1}"/>
              </a:ext>
            </a:extLst>
          </p:cNvPr>
          <p:cNvSpPr/>
          <p:nvPr/>
        </p:nvSpPr>
        <p:spPr>
          <a:xfrm>
            <a:off x="190550" y="4365898"/>
            <a:ext cx="3960440" cy="86409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4DBA63C-BEC6-6369-DA89-1310178125BE}"/>
              </a:ext>
            </a:extLst>
          </p:cNvPr>
          <p:cNvSpPr/>
          <p:nvPr/>
        </p:nvSpPr>
        <p:spPr>
          <a:xfrm>
            <a:off x="230318" y="5302002"/>
            <a:ext cx="4392488" cy="64807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9229B93E-E91A-DA25-DFA3-B635494EB45D}"/>
              </a:ext>
            </a:extLst>
          </p:cNvPr>
          <p:cNvSpPr/>
          <p:nvPr/>
        </p:nvSpPr>
        <p:spPr>
          <a:xfrm>
            <a:off x="262558" y="3645818"/>
            <a:ext cx="4392488" cy="64807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591151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" grpId="0" animBg="1"/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B9E51FA6-9A1D-12C9-B4CD-9A2B5BBFBB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0413" cy="6859588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D0CD7158-7A5E-A3CC-6D2D-F7913FA6668F}"/>
              </a:ext>
            </a:extLst>
          </p:cNvPr>
          <p:cNvSpPr/>
          <p:nvPr/>
        </p:nvSpPr>
        <p:spPr>
          <a:xfrm>
            <a:off x="5015086" y="2277666"/>
            <a:ext cx="7056784" cy="230425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E189DFE0-F9E0-4E92-DDBC-D8A78AB79EDF}"/>
              </a:ext>
            </a:extLst>
          </p:cNvPr>
          <p:cNvSpPr/>
          <p:nvPr/>
        </p:nvSpPr>
        <p:spPr>
          <a:xfrm>
            <a:off x="46534" y="4581922"/>
            <a:ext cx="2376264" cy="2257626"/>
          </a:xfrm>
          <a:prstGeom prst="rect">
            <a:avLst/>
          </a:prstGeom>
          <a:noFill/>
          <a:ln w="381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8437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272DA7E-F6B7-1263-80EB-E11427E83960}"/>
              </a:ext>
            </a:extLst>
          </p:cNvPr>
          <p:cNvSpPr/>
          <p:nvPr/>
        </p:nvSpPr>
        <p:spPr>
          <a:xfrm>
            <a:off x="11207774" y="369454"/>
            <a:ext cx="717985" cy="61206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E237281-68B8-B9C0-D633-0B7DAA91D1B5}"/>
              </a:ext>
            </a:extLst>
          </p:cNvPr>
          <p:cNvSpPr txBox="1"/>
          <p:nvPr/>
        </p:nvSpPr>
        <p:spPr>
          <a:xfrm>
            <a:off x="9994091" y="720823"/>
            <a:ext cx="615553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佛學核心期刊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9083498E-9DAE-642D-1EF1-29E0DB766F0D}"/>
              </a:ext>
            </a:extLst>
          </p:cNvPr>
          <p:cNvSpPr txBox="1"/>
          <p:nvPr/>
        </p:nvSpPr>
        <p:spPr>
          <a:xfrm>
            <a:off x="541685" y="720823"/>
            <a:ext cx="9315371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中文佛學核心刊物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——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玄奘佛學研究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Hsuan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Chuang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佛光學報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Fo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Guang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法鼓佛學學報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Dharma Drum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揭諦：南華大學哲學與生命教育學學報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Aletheia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: NHU Journal of Philosophy and Life Education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圓光佛學學報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Yuan </a:t>
            </a:r>
            <a:r>
              <a:rPr lang="en-US" altLang="zh-CN" sz="2800" dirty="0" err="1">
                <a:solidFill>
                  <a:schemeClr val="bg1">
                    <a:lumMod val="95000"/>
                  </a:schemeClr>
                </a:solidFill>
              </a:rPr>
              <a:t>Kuang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臺大佛學研究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Taiwan Journal of Buddhist Studies</a:t>
            </a:r>
          </a:p>
          <a:p>
            <a:pPr>
              <a:lnSpc>
                <a:spcPts val="4000"/>
              </a:lnSpc>
              <a:spcBef>
                <a:spcPts val="1200"/>
              </a:spcBef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臺灣宗教研究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Taiwan Journal of Religious Studies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6162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6251365-43E9-FA41-303D-B9A2C01DDEB9}"/>
              </a:ext>
            </a:extLst>
          </p:cNvPr>
          <p:cNvSpPr/>
          <p:nvPr/>
        </p:nvSpPr>
        <p:spPr>
          <a:xfrm>
            <a:off x="11207774" y="369454"/>
            <a:ext cx="717985" cy="61206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2484709-4B02-0E33-3AEA-94373A481FA7}"/>
              </a:ext>
            </a:extLst>
          </p:cNvPr>
          <p:cNvSpPr txBox="1"/>
          <p:nvPr/>
        </p:nvSpPr>
        <p:spPr>
          <a:xfrm>
            <a:off x="7621513" y="720823"/>
            <a:ext cx="3005951" cy="54179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Asian Philosophy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Journal of Indian Philosophy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Journal of Religious Ethics Philosophy East and West </a:t>
            </a:r>
          </a:p>
          <a:p>
            <a:pPr>
              <a:lnSpc>
                <a:spcPts val="4400"/>
              </a:lnSpc>
            </a:pP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Religious Studies Review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302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585E9B2-F1ED-FAA4-FB89-22D1C70E7C67}"/>
              </a:ext>
            </a:extLst>
          </p:cNvPr>
          <p:cNvSpPr/>
          <p:nvPr/>
        </p:nvSpPr>
        <p:spPr>
          <a:xfrm>
            <a:off x="11207774" y="189434"/>
            <a:ext cx="717985" cy="630070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00FC3890-F984-CD5E-1B64-192BD5A20BAE}"/>
              </a:ext>
            </a:extLst>
          </p:cNvPr>
          <p:cNvSpPr txBox="1"/>
          <p:nvPr/>
        </p:nvSpPr>
        <p:spPr>
          <a:xfrm>
            <a:off x="10183635" y="604140"/>
            <a:ext cx="615553" cy="16015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考核內容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D917A42-FF80-ACCB-E6A9-133B18B5CD0D}"/>
              </a:ext>
            </a:extLst>
          </p:cNvPr>
          <p:cNvSpPr txBox="1"/>
          <p:nvPr/>
        </p:nvSpPr>
        <p:spPr>
          <a:xfrm>
            <a:off x="8989097" y="604140"/>
            <a:ext cx="615553" cy="592199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一、口試 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40%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，中文，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25-30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分鐘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EF96AF4-25FE-53C0-DE90-81E21E51CAA6}"/>
              </a:ext>
            </a:extLst>
          </p:cNvPr>
          <p:cNvSpPr txBox="1"/>
          <p:nvPr/>
        </p:nvSpPr>
        <p:spPr>
          <a:xfrm>
            <a:off x="5635024" y="914116"/>
            <a:ext cx="2769989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內容：選取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金剛經講義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或師長講記或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上課某部分內容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為主題，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進行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學術報告，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也可參考古德註疏與今人研究。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09D16A51-8D2E-AA94-7545-2A6238DF7BD4}"/>
              </a:ext>
            </a:extLst>
          </p:cNvPr>
          <p:cNvSpPr txBox="1"/>
          <p:nvPr/>
        </p:nvSpPr>
        <p:spPr>
          <a:xfrm>
            <a:off x="3870733" y="914115"/>
            <a:ext cx="1477328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口試時間：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4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三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9:00-10:00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，於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Arts 8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A096BE8B-C972-CB0F-6D0A-182E38062013}"/>
              </a:ext>
            </a:extLst>
          </p:cNvPr>
          <p:cNvSpPr txBox="1"/>
          <p:nvPr/>
        </p:nvSpPr>
        <p:spPr>
          <a:xfrm>
            <a:off x="439713" y="914114"/>
            <a:ext cx="2846933" cy="53020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提交截止日期：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2025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月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日（週五）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英國時間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15:00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前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請將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ppt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轉成 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pdf 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檔案，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提交 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Moodle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0001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FFF3DA32-92DC-0392-A551-2EA5B486B46F}"/>
              </a:ext>
            </a:extLst>
          </p:cNvPr>
          <p:cNvSpPr/>
          <p:nvPr/>
        </p:nvSpPr>
        <p:spPr>
          <a:xfrm>
            <a:off x="11207774" y="189434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A05CABD-6F9F-4DAD-12E0-A84537FBDB22}"/>
              </a:ext>
            </a:extLst>
          </p:cNvPr>
          <p:cNvSpPr txBox="1"/>
          <p:nvPr/>
        </p:nvSpPr>
        <p:spPr>
          <a:xfrm>
            <a:off x="10016157" y="693489"/>
            <a:ext cx="615553" cy="51542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二、論文：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60%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，英文，</a:t>
            </a:r>
            <a:r>
              <a:rPr lang="en-US" altLang="zh-CN" sz="2800" dirty="0">
                <a:solidFill>
                  <a:schemeClr val="bg1">
                    <a:lumMod val="95000"/>
                  </a:schemeClr>
                </a:solidFill>
              </a:rPr>
              <a:t>3000</a:t>
            </a:r>
            <a:r>
              <a:rPr lang="zh-CN" altLang="en-US" sz="2800" dirty="0">
                <a:solidFill>
                  <a:schemeClr val="bg1">
                    <a:lumMod val="95000"/>
                  </a:schemeClr>
                </a:solidFill>
              </a:rPr>
              <a:t>字。</a:t>
            </a:r>
            <a:endParaRPr lang="zh-TW" altLang="en-US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9DE7208D-F1D7-52BB-BBCD-A5BCDAFBB36D}"/>
              </a:ext>
            </a:extLst>
          </p:cNvPr>
          <p:cNvSpPr txBox="1"/>
          <p:nvPr/>
        </p:nvSpPr>
        <p:spPr>
          <a:xfrm>
            <a:off x="622598" y="398195"/>
            <a:ext cx="8817495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Please choose one of the following research questions to make a title of your essay. </a:t>
            </a:r>
            <a:r>
              <a:rPr lang="en-US" altLang="zh-CN" dirty="0">
                <a:solidFill>
                  <a:schemeClr val="bg1"/>
                </a:solidFill>
              </a:rPr>
              <a:t>Alternatively, you may choose your own essay topic.</a:t>
            </a:r>
            <a:endParaRPr lang="en-US" altLang="zh-TW" dirty="0">
              <a:solidFill>
                <a:schemeClr val="bg1"/>
              </a:solidFill>
            </a:endParaRP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1. How does the introductory part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reflect the Buddhist philosophy and practices taught by the Sutra?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2. Compare and contrast the upper half and the lower half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in terms of their philosophies and practices.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3. How does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address the concept of emptiness (</a:t>
            </a:r>
            <a:r>
              <a:rPr lang="en-US" altLang="zh-TW" dirty="0" err="1">
                <a:solidFill>
                  <a:schemeClr val="bg1"/>
                </a:solidFill>
              </a:rPr>
              <a:t>śūnyatā</a:t>
            </a:r>
            <a:r>
              <a:rPr lang="en-US" altLang="zh-TW" dirty="0">
                <a:solidFill>
                  <a:schemeClr val="bg1"/>
                </a:solidFill>
              </a:rPr>
              <a:t>) and its implications for Buddhist practice and philosophy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4. What role does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play in the development and understanding of the Bodhisattva ideal?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5. Compare and contrast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and the </a:t>
            </a:r>
            <a:r>
              <a:rPr lang="en-US" altLang="zh-TW" i="1" dirty="0">
                <a:solidFill>
                  <a:schemeClr val="bg1"/>
                </a:solidFill>
              </a:rPr>
              <a:t>Heart Sutra </a:t>
            </a:r>
            <a:r>
              <a:rPr lang="en-US" altLang="zh-TW" dirty="0">
                <a:solidFill>
                  <a:schemeClr val="bg1"/>
                </a:solidFill>
              </a:rPr>
              <a:t>in terms of themes, style and teachings.</a:t>
            </a:r>
          </a:p>
        </p:txBody>
      </p:sp>
    </p:spTree>
    <p:extLst>
      <p:ext uri="{BB962C8B-B14F-4D97-AF65-F5344CB8AC3E}">
        <p14:creationId xmlns:p14="http://schemas.microsoft.com/office/powerpoint/2010/main" val="14912292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5FEF0D24-B06D-00D1-9A46-4B43FA98711E}"/>
              </a:ext>
            </a:extLst>
          </p:cNvPr>
          <p:cNvSpPr/>
          <p:nvPr/>
        </p:nvSpPr>
        <p:spPr>
          <a:xfrm>
            <a:off x="11207774" y="117426"/>
            <a:ext cx="717985" cy="648072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EBB6B76-C40B-46B4-0E1B-0F049D284FF2}"/>
              </a:ext>
            </a:extLst>
          </p:cNvPr>
          <p:cNvSpPr txBox="1"/>
          <p:nvPr/>
        </p:nvSpPr>
        <p:spPr>
          <a:xfrm>
            <a:off x="622598" y="621482"/>
            <a:ext cx="97210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6. How does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approach the concept of emptiness (</a:t>
            </a:r>
            <a:r>
              <a:rPr lang="en-US" altLang="zh-TW" dirty="0" err="1">
                <a:solidFill>
                  <a:schemeClr val="bg1"/>
                </a:solidFill>
              </a:rPr>
              <a:t>śūnyatā</a:t>
            </a:r>
            <a:r>
              <a:rPr lang="en-US" altLang="zh-TW" dirty="0">
                <a:solidFill>
                  <a:schemeClr val="bg1"/>
                </a:solidFill>
              </a:rPr>
              <a:t>) and how does it compare to the </a:t>
            </a:r>
            <a:r>
              <a:rPr lang="en-US" altLang="zh-TW" i="1" dirty="0">
                <a:solidFill>
                  <a:schemeClr val="bg1"/>
                </a:solidFill>
              </a:rPr>
              <a:t>Heart Sutra</a:t>
            </a:r>
            <a:r>
              <a:rPr lang="en-US" altLang="zh-TW" dirty="0">
                <a:solidFill>
                  <a:schemeClr val="bg1"/>
                </a:solidFill>
              </a:rPr>
              <a:t>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7. Compare and contrast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and the Hui-</a:t>
            </a:r>
            <a:r>
              <a:rPr lang="en-US" altLang="zh-TW" dirty="0" err="1">
                <a:solidFill>
                  <a:schemeClr val="bg1"/>
                </a:solidFill>
              </a:rPr>
              <a:t>neng’s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i="1" dirty="0">
                <a:solidFill>
                  <a:schemeClr val="bg1"/>
                </a:solidFill>
              </a:rPr>
              <a:t>Platform Sutra</a:t>
            </a:r>
            <a:r>
              <a:rPr lang="en-US" altLang="zh-TW" dirty="0">
                <a:solidFill>
                  <a:schemeClr val="bg1"/>
                </a:solidFill>
              </a:rPr>
              <a:t> in terms of key philosophical teachings and practices.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8. Compare and contrast the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with the </a:t>
            </a:r>
            <a:r>
              <a:rPr lang="en-US" altLang="zh-TW" i="1" dirty="0">
                <a:solidFill>
                  <a:schemeClr val="bg1"/>
                </a:solidFill>
              </a:rPr>
              <a:t>Heart Sutra</a:t>
            </a:r>
            <a:r>
              <a:rPr lang="en-US" altLang="zh-TW" dirty="0">
                <a:solidFill>
                  <a:schemeClr val="bg1"/>
                </a:solidFill>
              </a:rPr>
              <a:t> or Hui-</a:t>
            </a:r>
            <a:r>
              <a:rPr lang="en-US" altLang="zh-TW" dirty="0" err="1">
                <a:solidFill>
                  <a:schemeClr val="bg1"/>
                </a:solidFill>
              </a:rPr>
              <a:t>neng’s</a:t>
            </a:r>
            <a:r>
              <a:rPr lang="en-US" altLang="zh-TW" dirty="0">
                <a:solidFill>
                  <a:schemeClr val="bg1"/>
                </a:solidFill>
              </a:rPr>
              <a:t> </a:t>
            </a:r>
            <a:r>
              <a:rPr lang="en-US" altLang="zh-TW" i="1" dirty="0">
                <a:solidFill>
                  <a:schemeClr val="bg1"/>
                </a:solidFill>
              </a:rPr>
              <a:t>Platform Sutra</a:t>
            </a:r>
            <a:r>
              <a:rPr lang="en-US" altLang="zh-TW" dirty="0">
                <a:solidFill>
                  <a:schemeClr val="bg1"/>
                </a:solidFill>
              </a:rPr>
              <a:t>. What similarities and differences can be identified?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9. What are the key philosophical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and how do they address the notions of non-self and impermanence?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10. In what way can the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be applied to the contemporary issues and challenges?</a:t>
            </a:r>
          </a:p>
        </p:txBody>
      </p:sp>
    </p:spTree>
    <p:extLst>
      <p:ext uri="{BB962C8B-B14F-4D97-AF65-F5344CB8AC3E}">
        <p14:creationId xmlns:p14="http://schemas.microsoft.com/office/powerpoint/2010/main" val="354286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48445BCE-30A9-8D1D-A877-A93C0593591F}"/>
              </a:ext>
            </a:extLst>
          </p:cNvPr>
          <p:cNvSpPr/>
          <p:nvPr/>
        </p:nvSpPr>
        <p:spPr>
          <a:xfrm>
            <a:off x="11207774" y="369454"/>
            <a:ext cx="717985" cy="6120680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中國佛典研究二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</a:t>
            </a:r>
            <a:r>
              <a:rPr lang="zh-TW" altLang="en-US" dirty="0"/>
              <a:t>金剛經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課前簡介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22C806D7-A4CA-9373-E386-F51A38A4D638}"/>
              </a:ext>
            </a:extLst>
          </p:cNvPr>
          <p:cNvSpPr txBox="1"/>
          <p:nvPr/>
        </p:nvSpPr>
        <p:spPr>
          <a:xfrm>
            <a:off x="838622" y="477466"/>
            <a:ext cx="972108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11. How can the teachings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be integrated into personal spiritual practice, and what impact might this have on an individual’s life?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12. What are the primary philosophical themes in the </a:t>
            </a:r>
            <a:r>
              <a:rPr lang="en-US" altLang="zh-TW" i="1" dirty="0">
                <a:solidFill>
                  <a:schemeClr val="bg1"/>
                </a:solidFill>
              </a:rPr>
              <a:t>Diamond Sutra</a:t>
            </a:r>
            <a:r>
              <a:rPr lang="en-US" altLang="zh-TW" dirty="0">
                <a:solidFill>
                  <a:schemeClr val="bg1"/>
                </a:solidFill>
              </a:rPr>
              <a:t>, and how do they reflect the core teachings of Mahayana Buddhism?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13. How is the Bodhisattva ideal portrayed in the </a:t>
            </a:r>
            <a:r>
              <a:rPr lang="en-US" altLang="zh-TW" i="1" dirty="0">
                <a:solidFill>
                  <a:schemeClr val="bg1"/>
                </a:solidFill>
              </a:rPr>
              <a:t>Diamond Sutra</a:t>
            </a:r>
            <a:r>
              <a:rPr lang="en-US" altLang="zh-TW" dirty="0">
                <a:solidFill>
                  <a:schemeClr val="bg1"/>
                </a:solidFill>
              </a:rPr>
              <a:t>, and what qualities and actions define a Bodhisattva according to the text?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14. Conduct a detailed textual analysis of a specific passage from the </a:t>
            </a:r>
            <a:r>
              <a:rPr lang="en-US" altLang="zh-TW" i="1" dirty="0">
                <a:solidFill>
                  <a:schemeClr val="bg1"/>
                </a:solidFill>
              </a:rPr>
              <a:t>Diamond Sutra</a:t>
            </a:r>
            <a:r>
              <a:rPr lang="en-US" altLang="zh-TW" dirty="0">
                <a:solidFill>
                  <a:schemeClr val="bg1"/>
                </a:solidFill>
              </a:rPr>
              <a:t>. What linguistic and literary techniques are used, and how do they contribute to the overall message of the text?</a:t>
            </a:r>
          </a:p>
          <a:p>
            <a:pPr>
              <a:spcAft>
                <a:spcPts val="2400"/>
              </a:spcAft>
            </a:pPr>
            <a:r>
              <a:rPr lang="en-US" altLang="zh-TW" dirty="0">
                <a:solidFill>
                  <a:schemeClr val="bg1"/>
                </a:solidFill>
              </a:rPr>
              <a:t>15. The importance of the </a:t>
            </a:r>
            <a:r>
              <a:rPr lang="en-US" altLang="zh-TW" i="1" dirty="0">
                <a:solidFill>
                  <a:schemeClr val="bg1"/>
                </a:solidFill>
              </a:rPr>
              <a:t>Diamond Sutra </a:t>
            </a:r>
            <a:r>
              <a:rPr lang="en-US" altLang="zh-TW" dirty="0">
                <a:solidFill>
                  <a:schemeClr val="bg1"/>
                </a:solidFill>
              </a:rPr>
              <a:t>for those who cultivate the Pure Land School.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9127E29-3E7C-8CAD-F2FB-3C5387215001}"/>
              </a:ext>
            </a:extLst>
          </p:cNvPr>
          <p:cNvSpPr txBox="1"/>
          <p:nvPr/>
        </p:nvSpPr>
        <p:spPr>
          <a:xfrm>
            <a:off x="838622" y="6007572"/>
            <a:ext cx="9721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400"/>
              </a:spcAft>
            </a:pPr>
            <a:r>
              <a:rPr lang="zh-TW" altLang="en-US" sz="2800" dirty="0">
                <a:solidFill>
                  <a:schemeClr val="bg1"/>
                </a:solidFill>
              </a:rPr>
              <a:t>提交截止日期 ：</a:t>
            </a:r>
            <a:r>
              <a:rPr lang="en-US" altLang="zh-TW" sz="2800" dirty="0">
                <a:solidFill>
                  <a:schemeClr val="bg1"/>
                </a:solidFill>
              </a:rPr>
              <a:t>2025</a:t>
            </a:r>
            <a:r>
              <a:rPr lang="zh-TW" altLang="en-US" sz="2800" dirty="0">
                <a:solidFill>
                  <a:schemeClr val="bg1"/>
                </a:solidFill>
              </a:rPr>
              <a:t>年</a:t>
            </a:r>
            <a:r>
              <a:rPr lang="en-US" altLang="zh-TW" sz="2800" dirty="0">
                <a:solidFill>
                  <a:schemeClr val="bg1"/>
                </a:solidFill>
              </a:rPr>
              <a:t>6</a:t>
            </a:r>
            <a:r>
              <a:rPr lang="zh-TW" altLang="en-US" sz="2800" dirty="0">
                <a:solidFill>
                  <a:schemeClr val="bg1"/>
                </a:solidFill>
              </a:rPr>
              <a:t>月</a:t>
            </a:r>
            <a:r>
              <a:rPr lang="en-US" altLang="zh-TW" sz="2800" dirty="0">
                <a:solidFill>
                  <a:schemeClr val="bg1"/>
                </a:solidFill>
              </a:rPr>
              <a:t>13</a:t>
            </a:r>
            <a:r>
              <a:rPr lang="zh-TW" altLang="en-US" sz="2800" dirty="0">
                <a:solidFill>
                  <a:schemeClr val="bg1"/>
                </a:solidFill>
              </a:rPr>
              <a:t>日（週五）英國時間</a:t>
            </a:r>
            <a:r>
              <a:rPr lang="en-US" altLang="zh-TW" sz="2800" dirty="0">
                <a:solidFill>
                  <a:schemeClr val="bg1"/>
                </a:solidFill>
              </a:rPr>
              <a:t>15:00</a:t>
            </a:r>
            <a:r>
              <a:rPr lang="zh-TW" altLang="en-US" sz="2800" dirty="0">
                <a:solidFill>
                  <a:schemeClr val="bg1"/>
                </a:solidFill>
              </a:rPr>
              <a:t>前</a:t>
            </a:r>
            <a:endParaRPr lang="en-US" altLang="zh-TW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567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72B0B84E-E6CF-31DC-EFF5-0D89FE58F1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0412" cy="685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3047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B5315F02-3AD4-FE3A-A86D-C337A40988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27" y="441462"/>
            <a:ext cx="12027357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7128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圖片 2">
            <a:extLst>
              <a:ext uri="{FF2B5EF4-FFF2-40B4-BE49-F238E27FC236}">
                <a16:creationId xmlns:a16="http://schemas.microsoft.com/office/drawing/2014/main" id="{2FC80F62-C81F-5931-F95B-989F508EC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110"/>
            <a:ext cx="12190413" cy="6854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17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136C3E94-471C-3756-D2F2-CD398E7B71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20042"/>
            <a:ext cx="12190413" cy="689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854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25427</TotalTime>
  <Words>1666</Words>
  <Application>Microsoft Office PowerPoint</Application>
  <PresentationFormat>自訂</PresentationFormat>
  <Paragraphs>169</Paragraphs>
  <Slides>25</Slides>
  <Notes>1</Notes>
  <HiddenSlides>0</HiddenSlides>
  <MMClips>0</MMClips>
  <ScaleCrop>false</ScaleCrop>
  <HeadingPairs>
    <vt:vector size="6" baseType="variant">
      <vt:variant>
        <vt:lpstr>使用字型</vt:lpstr>
      </vt:variant>
      <vt:variant>
        <vt:i4>3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25</vt:i4>
      </vt:variant>
    </vt:vector>
  </HeadingPairs>
  <TitlesOfParts>
    <vt:vector size="29" baseType="lpstr">
      <vt:lpstr>Arial</vt:lpstr>
      <vt:lpstr>Calibri</vt:lpstr>
      <vt:lpstr>Wingdings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683</cp:revision>
  <dcterms:created xsi:type="dcterms:W3CDTF">2019-12-17T19:51:00Z</dcterms:created>
  <dcterms:modified xsi:type="dcterms:W3CDTF">2025-04-11T16:27:23Z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